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0" r:id="rId3"/>
    <p:sldId id="301" r:id="rId4"/>
    <p:sldId id="327" r:id="rId5"/>
    <p:sldId id="331" r:id="rId6"/>
    <p:sldId id="328" r:id="rId7"/>
    <p:sldId id="329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299" r:id="rId28"/>
    <p:sldId id="282" r:id="rId29"/>
    <p:sldId id="311" r:id="rId30"/>
    <p:sldId id="316" r:id="rId31"/>
    <p:sldId id="317" r:id="rId32"/>
    <p:sldId id="318" r:id="rId33"/>
    <p:sldId id="319" r:id="rId34"/>
    <p:sldId id="320" r:id="rId35"/>
    <p:sldId id="32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C0"/>
    <a:srgbClr val="006C31"/>
    <a:srgbClr val="D9D9D9"/>
    <a:srgbClr val="FFFF69"/>
    <a:srgbClr val="000066"/>
    <a:srgbClr val="FF8181"/>
    <a:srgbClr val="5656F8"/>
    <a:srgbClr val="FF2525"/>
    <a:srgbClr val="DDDD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485" autoAdjust="0"/>
  </p:normalViewPr>
  <p:slideViewPr>
    <p:cSldViewPr>
      <p:cViewPr>
        <p:scale>
          <a:sx n="70" d="100"/>
          <a:sy n="70" d="100"/>
        </p:scale>
        <p:origin x="-112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538A3-B8A0-48A4-A2D4-92176E6B24BA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898C-E72B-4DD5-A1F8-9181B4854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pic</a:t>
            </a:r>
            <a:r>
              <a:rPr lang="en-US" dirty="0" smtClean="0"/>
              <a:t> to research direction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 soft error percentage over all</a:t>
            </a:r>
            <a:r>
              <a:rPr lang="en-US" baseline="0" dirty="0" smtClean="0"/>
              <a:t> architecture blocks</a:t>
            </a:r>
          </a:p>
          <a:p>
            <a:r>
              <a:rPr lang="en-US" baseline="0" dirty="0" smtClean="0"/>
              <a:t>When 1-bit error detection applied to all the architecture blocks </a:t>
            </a:r>
          </a:p>
          <a:p>
            <a:r>
              <a:rPr lang="en-US" baseline="0" dirty="0" smtClean="0"/>
              <a:t>MIPS based processor</a:t>
            </a:r>
          </a:p>
          <a:p>
            <a:endParaRPr lang="en-US" dirty="0" smtClean="0"/>
          </a:p>
          <a:p>
            <a:r>
              <a:rPr lang="en-US" dirty="0" smtClean="0"/>
              <a:t>Indicate it is first unprotected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6451-A3BA-44EF-99D5-2B9A144D79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</a:t>
            </a:r>
            <a:r>
              <a:rPr lang="en-US" baseline="0" dirty="0" smtClean="0"/>
              <a:t> assume that it is the timeline of the data processed</a:t>
            </a:r>
          </a:p>
          <a:p>
            <a:r>
              <a:rPr lang="en-US" baseline="0" dirty="0" smtClean="0"/>
              <a:t>We assume that the cache has 1-bit error detection capabilities</a:t>
            </a:r>
          </a:p>
          <a:p>
            <a:r>
              <a:rPr lang="en-US" baseline="0" dirty="0" smtClean="0"/>
              <a:t>So if there was a 1-bit error, the correct value could be re-loaded from the memory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Vulnerability is defined as the time that the only correct/updated copy of the data is present in the cache</a:t>
            </a:r>
          </a:p>
          <a:p>
            <a:r>
              <a:rPr lang="en-US" baseline="0" dirty="0" smtClean="0"/>
              <a:t>If it will update the memory or be read by the processor, data corruption occurs and therefore can cause failures in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Vulnerability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06451-A3BA-44EF-99D5-2B9A144D79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as too late and too early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it is at the right time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6FAD735-5A70-499A-83B6-75125E9F1CA7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31242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1698F9F-7C16-44BF-A3BB-4F9B70D82643}" type="datetime1">
              <a:rPr lang="en-US" smtClean="0"/>
              <a:pPr/>
              <a:t>10/9/2011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5D1C419-1655-4D0F-9DD0-C2086E4003D4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BF0E2DE-DC81-41A6-BCF1-CCD5F5E479B4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26071" y="1131412"/>
            <a:ext cx="8305800" cy="73152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1FD0907-EF45-47A1-A056-4C7F74FD72E1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AA3863E-EBF6-4CEA-B9E0-2A47A4A21EF3}" type="datetime1">
              <a:rPr lang="en-US" smtClean="0"/>
              <a:pPr/>
              <a:t>10/9/2011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0DFA12B-3AE4-49A8-A402-17C45E4D240A}" type="datetime1">
              <a:rPr lang="en-US" smtClean="0"/>
              <a:pPr/>
              <a:t>10/9/2011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D9D30DC-BBED-46E4-BAFD-91B150516690}" type="datetime1">
              <a:rPr lang="en-US" smtClean="0"/>
              <a:pPr/>
              <a:t>10/9/2011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6850C93-7FFE-419F-BB7A-B239D94DCF27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113F9D2-E3E0-4293-B513-160310BC486D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0A5DFBD-C1DA-4814-AA20-C6EEC8C129A7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F54E38F-EC1C-4D7E-B14A-7FD888692FDE}" type="datetime1">
              <a:rPr lang="en-US" smtClean="0"/>
              <a:pPr/>
              <a:t>10/9/2011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7162800" cy="1295400"/>
          </a:xfrm>
        </p:spPr>
        <p:txBody>
          <a:bodyPr>
            <a:noAutofit/>
          </a:bodyPr>
          <a:lstStyle/>
          <a:p>
            <a:r>
              <a:rPr lang="en-US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</a:t>
            </a: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Energy Efficient Vulnerability Reduction</a:t>
            </a:r>
            <a:b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Embedded Processors</a:t>
            </a:r>
            <a:endParaRPr lang="en-US" sz="2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8580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Reiley Jeyapaul,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Aviral Shrivastava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9200" y="39624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Compiler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Microarchitecture Lab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Arizona State University, Tempe, Arizona, USA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" y="5996997"/>
            <a:ext cx="3581401" cy="8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Solution 1: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Write-Through Cache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152400" y="3810000"/>
            <a:ext cx="2667000" cy="609600"/>
          </a:xfrm>
          <a:prstGeom prst="wedgeRoundRectCallout">
            <a:avLst>
              <a:gd name="adj1" fmla="val 9307"/>
              <a:gd name="adj2" fmla="val -179670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A copy of cache-data is written into the memory</a:t>
            </a:r>
          </a:p>
        </p:txBody>
      </p:sp>
      <p:sp>
        <p:nvSpPr>
          <p:cNvPr id="84" name="Vertical Scroll 83"/>
          <p:cNvSpPr/>
          <p:nvPr/>
        </p:nvSpPr>
        <p:spPr>
          <a:xfrm>
            <a:off x="3033656" y="4932380"/>
            <a:ext cx="3818965" cy="1285539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dirty data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cache NO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L1-M traffic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495800" y="4114800"/>
            <a:ext cx="4419600" cy="68580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detected on subsequent access, 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can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reload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from memory to recover.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oup 148"/>
          <p:cNvGrpSpPr/>
          <p:nvPr/>
        </p:nvGrpSpPr>
        <p:grpSpPr>
          <a:xfrm>
            <a:off x="1784732" y="2590800"/>
            <a:ext cx="5533644" cy="457994"/>
            <a:chOff x="1784732" y="2590800"/>
            <a:chExt cx="5533644" cy="457994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>
              <a:off x="1556926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2243645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7088982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5400000">
              <a:off x="2918428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5400000">
              <a:off x="3605147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rot="5400000">
              <a:off x="4319653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5400000">
              <a:off x="5006372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rot="5400000">
              <a:off x="5704777" y="28186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rot="5400000">
              <a:off x="6391496" y="28194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Lightning Bolt 147"/>
          <p:cNvSpPr/>
          <p:nvPr/>
        </p:nvSpPr>
        <p:spPr>
          <a:xfrm>
            <a:off x="4572000" y="1828800"/>
            <a:ext cx="228600" cy="457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urved Left Arrow 149"/>
          <p:cNvSpPr/>
          <p:nvPr/>
        </p:nvSpPr>
        <p:spPr>
          <a:xfrm rot="10452290">
            <a:off x="4922895" y="2278778"/>
            <a:ext cx="340480" cy="930249"/>
          </a:xfrm>
          <a:prstGeom prst="curvedLeftArrow">
            <a:avLst>
              <a:gd name="adj1" fmla="val 24247"/>
              <a:gd name="adj2" fmla="val 45281"/>
              <a:gd name="adj3" fmla="val 46610"/>
            </a:avLst>
          </a:prstGeom>
          <a:solidFill>
            <a:srgbClr val="5656F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Rounded Rectangular Callout 150"/>
          <p:cNvSpPr/>
          <p:nvPr/>
        </p:nvSpPr>
        <p:spPr>
          <a:xfrm>
            <a:off x="2961702" y="3211417"/>
            <a:ext cx="1981200" cy="762000"/>
          </a:xfrm>
          <a:prstGeom prst="wedgeRoundRectCallout">
            <a:avLst>
              <a:gd name="adj1" fmla="val 57302"/>
              <a:gd name="adj2" fmla="val -72202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656F8"/>
                </a:solidFill>
              </a:rPr>
              <a:t>Error Recovery</a:t>
            </a:r>
            <a:r>
              <a:rPr lang="en-US" sz="1600" dirty="0" smtClean="0">
                <a:solidFill>
                  <a:srgbClr val="5656F8"/>
                </a:solidFill>
              </a:rPr>
              <a:t>:</a:t>
            </a:r>
          </a:p>
          <a:p>
            <a:pPr algn="ctr"/>
            <a:r>
              <a:rPr lang="en-US" sz="1600" dirty="0" smtClean="0">
                <a:solidFill>
                  <a:srgbClr val="5656F8"/>
                </a:solidFill>
              </a:rPr>
              <a:t>Data reloaded from memory</a:t>
            </a:r>
            <a:endParaRPr lang="en-US" sz="1600" dirty="0">
              <a:solidFill>
                <a:srgbClr val="5656F8"/>
              </a:solidFill>
            </a:endParaRPr>
          </a:p>
        </p:txBody>
      </p:sp>
      <p:grpSp>
        <p:nvGrpSpPr>
          <p:cNvPr id="4" name="Group 154"/>
          <p:cNvGrpSpPr/>
          <p:nvPr/>
        </p:nvGrpSpPr>
        <p:grpSpPr>
          <a:xfrm>
            <a:off x="-77119" y="980182"/>
            <a:ext cx="9362502" cy="2525018"/>
            <a:chOff x="-77119" y="990600"/>
            <a:chExt cx="9362502" cy="2525018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1557845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31588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76851" y="2460434"/>
              <a:ext cx="351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1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rot="5400000">
              <a:off x="2253743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227486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rot="5400000">
              <a:off x="2939543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13286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5400000">
              <a:off x="3625343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599086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5400000">
              <a:off x="4322160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295903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rot="5400000">
              <a:off x="5015548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4989291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5400000">
              <a:off x="5693760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678520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rot="5400000">
              <a:off x="6401594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375337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rot="5400000">
              <a:off x="7087394" y="2056606"/>
              <a:ext cx="457200" cy="1588"/>
            </a:xfrm>
            <a:prstGeom prst="straightConnector1">
              <a:avLst/>
            </a:prstGeom>
            <a:ln w="28575" cmpd="tri">
              <a:solidFill>
                <a:schemeClr val="accent5">
                  <a:lumMod val="5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061137" y="1524000"/>
              <a:ext cx="624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524000" y="129605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A[1]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122368" y="2476500"/>
              <a:ext cx="1905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74868" y="2286000"/>
              <a:ext cx="669753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5576" y="1611217"/>
              <a:ext cx="1007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Timeline </a:t>
              </a:r>
            </a:p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(cycles)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77119" y="2438400"/>
              <a:ext cx="116198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pPr algn="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</a:t>
              </a:r>
            </a:p>
            <a:p>
              <a:pPr algn="r"/>
              <a:r>
                <a:rPr lang="en-US" sz="1600" dirty="0" smtClean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 Cache </a:t>
              </a:r>
            </a:p>
            <a:p>
              <a:pPr algn="r"/>
              <a:r>
                <a:rPr lang="en-US" sz="1600" dirty="0" smtClean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Cleaning </a:t>
              </a:r>
              <a:endParaRPr lang="en-US" sz="1600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12493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4779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7065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935102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174719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2403319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6209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8495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0781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30670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54631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77491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40145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42431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44717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4700336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4939953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168553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3861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6147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8433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6071935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6311552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6540152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778851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701846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7247068" y="2285206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597047" y="1110868"/>
              <a:ext cx="168833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for(i:1~3){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for(j:1~3){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A[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+=B[j]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}</a:t>
              </a:r>
            </a:p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5400000">
              <a:off x="7509638" y="2286000"/>
              <a:ext cx="1524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>
              <a:off x="7360062" y="2513806"/>
              <a:ext cx="457200" cy="1588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diamond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3585152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A[2]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664586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A[3]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35" name="Rounded Rectangular Callout 134"/>
            <p:cNvSpPr/>
            <p:nvPr/>
          </p:nvSpPr>
          <p:spPr>
            <a:xfrm>
              <a:off x="8012017" y="1978152"/>
              <a:ext cx="1055783" cy="612648"/>
            </a:xfrm>
            <a:prstGeom prst="wedgeRoundRectCallout">
              <a:avLst>
                <a:gd name="adj1" fmla="val -82272"/>
                <a:gd name="adj2" fmla="val 39123"/>
                <a:gd name="adj3" fmla="val 16667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End of Loop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35586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A[1]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95600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A[1]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67200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A[2]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27214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A[2]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376172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A[3]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36186" y="12954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A[3]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Rounded Rectangular Callout 151"/>
            <p:cNvSpPr/>
            <p:nvPr/>
          </p:nvSpPr>
          <p:spPr>
            <a:xfrm>
              <a:off x="152400" y="990600"/>
              <a:ext cx="1143000" cy="460248"/>
            </a:xfrm>
            <a:prstGeom prst="wedgeRoundRectCallout">
              <a:avLst>
                <a:gd name="adj1" fmla="val 77858"/>
                <a:gd name="adj2" fmla="val 45148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Accessed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301215" y="5174428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0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4" grpId="0" animBg="1"/>
      <p:bldP spid="85" grpId="0" animBg="1"/>
      <p:bldP spid="148" grpId="0" animBg="1"/>
      <p:bldP spid="148" grpId="1" animBg="1"/>
      <p:bldP spid="150" grpId="0" animBg="1"/>
      <p:bldP spid="150" grpId="1" animBg="1"/>
      <p:bldP spid="151" grpId="0" animBg="1"/>
      <p:bldP spid="151" grpId="1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Solution 2: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Early Write-back Cache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Vertical Scroll 83"/>
          <p:cNvSpPr/>
          <p:nvPr/>
        </p:nvSpPr>
        <p:spPr>
          <a:xfrm>
            <a:off x="3117026" y="5083883"/>
            <a:ext cx="4994240" cy="1198582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Hardware-only cleaning has </a:t>
            </a:r>
          </a:p>
          <a:p>
            <a:pPr algn="ctr"/>
            <a:r>
              <a:rPr lang="en-US" sz="22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knowledge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program’s data access pattern.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557845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1588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76851" y="2450016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22537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274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29395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32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36253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990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43221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95903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5015548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89291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56937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78520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64015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753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70873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0611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24000" y="12856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77375" y="2657757"/>
            <a:ext cx="2296418" cy="806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4868" y="2275582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76" y="1600799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66102" y="2438400"/>
            <a:ext cx="1161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</a:t>
            </a:r>
          </a:p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Write-back</a:t>
            </a:r>
            <a:endParaRPr lang="en-US" sz="1600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2493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4779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065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9351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1747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4033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6209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8495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0781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3067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5463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37749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40145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2431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4717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47003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49399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1685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53861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56147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58433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0719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3115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65401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677885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0184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72470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597047" y="1100450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7509638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1" idx="1"/>
          </p:cNvCxnSpPr>
          <p:nvPr/>
        </p:nvCxnSpPr>
        <p:spPr>
          <a:xfrm rot="5400000">
            <a:off x="7411300" y="2441134"/>
            <a:ext cx="343711" cy="12607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8515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64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5" name="Rounded Rectangular Callout 134"/>
          <p:cNvSpPr/>
          <p:nvPr/>
        </p:nvSpPr>
        <p:spPr>
          <a:xfrm>
            <a:off x="8012017" y="1967734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35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56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672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27214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37617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361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152400" y="980182"/>
            <a:ext cx="1143000" cy="460248"/>
          </a:xfrm>
          <a:prstGeom prst="wedgeRoundRectCallout">
            <a:avLst>
              <a:gd name="adj1" fmla="val 77858"/>
              <a:gd name="adj2" fmla="val 451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Data Accessed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96822" y="3298002"/>
            <a:ext cx="12291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sz="1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782109" y="3436536"/>
            <a:ext cx="58674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839507" y="3684494"/>
            <a:ext cx="3810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886151" y="3920265"/>
            <a:ext cx="1752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364196" y="331193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A[1]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413133" y="356652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A[2]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450467" y="378079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A[3]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3" name="Group 219"/>
          <p:cNvGrpSpPr/>
          <p:nvPr/>
        </p:nvGrpSpPr>
        <p:grpSpPr>
          <a:xfrm>
            <a:off x="2025825" y="2646124"/>
            <a:ext cx="5570731" cy="468217"/>
            <a:chOff x="2042391" y="2503583"/>
            <a:chExt cx="5570731" cy="468217"/>
          </a:xfrm>
        </p:grpSpPr>
        <p:cxnSp>
          <p:nvCxnSpPr>
            <p:cNvPr id="222" name="Straight Arrow Connector 221"/>
            <p:cNvCxnSpPr/>
            <p:nvPr/>
          </p:nvCxnSpPr>
          <p:spPr>
            <a:xfrm rot="5400000">
              <a:off x="1814585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rot="5400000">
              <a:off x="2712950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5400000">
              <a:off x="3649112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rot="5400000">
              <a:off x="4572794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rot="5400000">
              <a:off x="5478684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rot="5400000">
              <a:off x="6422584" y="2732308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 rot="5400000">
              <a:off x="7383728" y="2731389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34"/>
          <p:cNvGrpSpPr/>
          <p:nvPr/>
        </p:nvGrpSpPr>
        <p:grpSpPr>
          <a:xfrm>
            <a:off x="1360347" y="3297998"/>
            <a:ext cx="6291794" cy="760887"/>
            <a:chOff x="1316916" y="3439758"/>
            <a:chExt cx="6291794" cy="760887"/>
          </a:xfrm>
        </p:grpSpPr>
        <p:sp>
          <p:nvSpPr>
            <p:cNvPr id="236" name="TextBox 235"/>
            <p:cNvSpPr txBox="1"/>
            <p:nvPr/>
          </p:nvSpPr>
          <p:spPr>
            <a:xfrm>
              <a:off x="1316916" y="343975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A[1]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65850" y="3705105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A[2]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416600" y="392364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A[3]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978826" y="3579129"/>
              <a:ext cx="47086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810001" y="3579129"/>
              <a:ext cx="3796336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738937" y="3579129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618642" y="4057066"/>
              <a:ext cx="63827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28242" y="4058744"/>
              <a:ext cx="34475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874566" y="4058744"/>
              <a:ext cx="744075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779269" y="3823040"/>
              <a:ext cx="382944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29537" y="3581400"/>
              <a:ext cx="47086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424737" y="3581400"/>
              <a:ext cx="47086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200" y="3579129"/>
              <a:ext cx="685799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501181" y="3827119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165722" y="3823040"/>
              <a:ext cx="4572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59"/>
          <p:cNvGrpSpPr/>
          <p:nvPr/>
        </p:nvGrpSpPr>
        <p:grpSpPr>
          <a:xfrm>
            <a:off x="1861073" y="2526253"/>
            <a:ext cx="5105400" cy="2438400"/>
            <a:chOff x="1828800" y="2590800"/>
            <a:chExt cx="5105400" cy="2438400"/>
          </a:xfrm>
        </p:grpSpPr>
        <p:sp>
          <p:nvSpPr>
            <p:cNvPr id="261" name="Oval 260"/>
            <p:cNvSpPr/>
            <p:nvPr/>
          </p:nvSpPr>
          <p:spPr>
            <a:xfrm>
              <a:off x="1828800" y="2590800"/>
              <a:ext cx="3810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2678655" y="2645484"/>
              <a:ext cx="4572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539726" y="2614109"/>
              <a:ext cx="457200" cy="1272091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401696" y="2603352"/>
              <a:ext cx="457200" cy="1489933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ular Callout 264"/>
            <p:cNvSpPr/>
            <p:nvPr/>
          </p:nvSpPr>
          <p:spPr>
            <a:xfrm>
              <a:off x="3962400" y="4419600"/>
              <a:ext cx="2971800" cy="609600"/>
            </a:xfrm>
            <a:prstGeom prst="wedgeRoundRectCallout">
              <a:avLst>
                <a:gd name="adj1" fmla="val -83532"/>
                <a:gd name="adj2" fmla="val -151075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6C31"/>
                  </a:solidFill>
                </a:rPr>
                <a:t>Unnecessary cleaning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while data is being reused</a:t>
              </a:r>
            </a:p>
          </p:txBody>
        </p:sp>
        <p:sp>
          <p:nvSpPr>
            <p:cNvPr id="266" name="Rounded Rectangular Callout 265"/>
            <p:cNvSpPr/>
            <p:nvPr/>
          </p:nvSpPr>
          <p:spPr>
            <a:xfrm>
              <a:off x="3962400" y="4419600"/>
              <a:ext cx="2971800" cy="609600"/>
            </a:xfrm>
            <a:prstGeom prst="wedgeRoundRectCallout">
              <a:avLst>
                <a:gd name="adj1" fmla="val 36846"/>
                <a:gd name="adj2" fmla="val -108098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64543" y="290661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Cycles</a:t>
            </a:r>
          </a:p>
        </p:txBody>
      </p:sp>
      <p:grpSp>
        <p:nvGrpSpPr>
          <p:cNvPr id="8" name="Group 275"/>
          <p:cNvGrpSpPr/>
          <p:nvPr/>
        </p:nvGrpSpPr>
        <p:grpSpPr>
          <a:xfrm>
            <a:off x="3071276" y="2405231"/>
            <a:ext cx="4684989" cy="2362200"/>
            <a:chOff x="3028245" y="2362200"/>
            <a:chExt cx="4684989" cy="2362200"/>
          </a:xfrm>
        </p:grpSpPr>
        <p:grpSp>
          <p:nvGrpSpPr>
            <p:cNvPr id="9" name="Group 252"/>
            <p:cNvGrpSpPr/>
            <p:nvPr/>
          </p:nvGrpSpPr>
          <p:grpSpPr>
            <a:xfrm>
              <a:off x="3028245" y="3276600"/>
              <a:ext cx="4684989" cy="1447800"/>
              <a:chOff x="3048000" y="3429000"/>
              <a:chExt cx="4684989" cy="1447800"/>
            </a:xfrm>
          </p:grpSpPr>
          <p:sp>
            <p:nvSpPr>
              <p:cNvPr id="254" name="Rounded Rectangle 253"/>
              <p:cNvSpPr/>
              <p:nvPr/>
            </p:nvSpPr>
            <p:spPr>
              <a:xfrm>
                <a:off x="3048000" y="3429000"/>
                <a:ext cx="838200" cy="304800"/>
              </a:xfrm>
              <a:prstGeom prst="roundRect">
                <a:avLst/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ounded Rectangle 254"/>
              <p:cNvSpPr/>
              <p:nvPr/>
            </p:nvSpPr>
            <p:spPr>
              <a:xfrm>
                <a:off x="5102374" y="3650711"/>
                <a:ext cx="606042" cy="304800"/>
              </a:xfrm>
              <a:prstGeom prst="roundRect">
                <a:avLst/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ounded Rectangle 255"/>
              <p:cNvSpPr/>
              <p:nvPr/>
            </p:nvSpPr>
            <p:spPr>
              <a:xfrm>
                <a:off x="7139497" y="3874548"/>
                <a:ext cx="593492" cy="304800"/>
              </a:xfrm>
              <a:prstGeom prst="roundRect">
                <a:avLst/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ounded Rectangular Callout 256"/>
              <p:cNvSpPr/>
              <p:nvPr/>
            </p:nvSpPr>
            <p:spPr>
              <a:xfrm>
                <a:off x="3200400" y="4343400"/>
                <a:ext cx="1981200" cy="533400"/>
              </a:xfrm>
              <a:prstGeom prst="wedgeRoundRectCallout">
                <a:avLst>
                  <a:gd name="adj1" fmla="val 149214"/>
                  <a:gd name="adj2" fmla="val -89495"/>
                  <a:gd name="adj3" fmla="val 16667"/>
                </a:avLst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66"/>
                    </a:solidFill>
                  </a:rPr>
                  <a:t>Data unused </a:t>
                </a:r>
                <a:r>
                  <a:rPr lang="en-US" i="1" dirty="0" smtClean="0">
                    <a:solidFill>
                      <a:srgbClr val="000066"/>
                    </a:solidFill>
                  </a:rPr>
                  <a:t>but</a:t>
                </a:r>
                <a:r>
                  <a:rPr lang="en-US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vulnerable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Rounded Rectangular Callout 257"/>
              <p:cNvSpPr/>
              <p:nvPr/>
            </p:nvSpPr>
            <p:spPr>
              <a:xfrm>
                <a:off x="3200400" y="4343400"/>
                <a:ext cx="1981200" cy="533400"/>
              </a:xfrm>
              <a:prstGeom prst="wedgeRoundRectCallout">
                <a:avLst>
                  <a:gd name="adj1" fmla="val 47108"/>
                  <a:gd name="adj2" fmla="val -132137"/>
                  <a:gd name="adj3" fmla="val 16667"/>
                </a:avLst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6C31"/>
                  </a:solidFill>
                </a:endParaRPr>
              </a:p>
            </p:txBody>
          </p:sp>
          <p:sp>
            <p:nvSpPr>
              <p:cNvPr id="259" name="Rounded Rectangular Callout 258"/>
              <p:cNvSpPr/>
              <p:nvPr/>
            </p:nvSpPr>
            <p:spPr>
              <a:xfrm>
                <a:off x="3200400" y="4343400"/>
                <a:ext cx="1981200" cy="533400"/>
              </a:xfrm>
              <a:prstGeom prst="wedgeRoundRectCallout">
                <a:avLst>
                  <a:gd name="adj1" fmla="val -44825"/>
                  <a:gd name="adj2" fmla="val -159950"/>
                  <a:gd name="adj3" fmla="val 16667"/>
                </a:avLst>
              </a:prstGeom>
              <a:noFill/>
              <a:ln>
                <a:solidFill>
                  <a:srgbClr val="0808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6C31"/>
                  </a:solidFill>
                </a:endParaRPr>
              </a:p>
            </p:txBody>
          </p:sp>
        </p:grpSp>
        <p:cxnSp>
          <p:nvCxnSpPr>
            <p:cNvPr id="270" name="Straight Connector 269"/>
            <p:cNvCxnSpPr/>
            <p:nvPr/>
          </p:nvCxnSpPr>
          <p:spPr>
            <a:xfrm rot="5400000">
              <a:off x="2617883" y="2857500"/>
              <a:ext cx="990600" cy="0"/>
            </a:xfrm>
            <a:prstGeom prst="line">
              <a:avLst/>
            </a:prstGeom>
            <a:ln w="12700">
              <a:solidFill>
                <a:srgbClr val="0808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4610100" y="2933700"/>
              <a:ext cx="1143000" cy="0"/>
            </a:xfrm>
            <a:prstGeom prst="line">
              <a:avLst/>
            </a:prstGeom>
            <a:ln w="12700">
              <a:solidFill>
                <a:srgbClr val="0808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6624351" y="3009900"/>
              <a:ext cx="1295400" cy="0"/>
            </a:xfrm>
            <a:prstGeom prst="line">
              <a:avLst/>
            </a:prstGeom>
            <a:ln w="12700">
              <a:solidFill>
                <a:srgbClr val="0808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Slide Number Placeholder 1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2" name="Rounded Rectangle 181"/>
          <p:cNvSpPr/>
          <p:nvPr/>
        </p:nvSpPr>
        <p:spPr>
          <a:xfrm>
            <a:off x="301215" y="5174428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48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0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292222" y="5176216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13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8</a:t>
            </a:r>
          </a:p>
        </p:txBody>
      </p:sp>
      <p:grpSp>
        <p:nvGrpSpPr>
          <p:cNvPr id="10" name="Group 187"/>
          <p:cNvGrpSpPr/>
          <p:nvPr/>
        </p:nvGrpSpPr>
        <p:grpSpPr>
          <a:xfrm>
            <a:off x="268941" y="4292301"/>
            <a:ext cx="2165826" cy="616186"/>
            <a:chOff x="268941" y="4292301"/>
            <a:chExt cx="2165826" cy="616186"/>
          </a:xfrm>
        </p:grpSpPr>
        <p:sp>
          <p:nvSpPr>
            <p:cNvPr id="186" name="Rounded Rectangular Callout 185"/>
            <p:cNvSpPr/>
            <p:nvPr/>
          </p:nvSpPr>
          <p:spPr>
            <a:xfrm>
              <a:off x="268941" y="4292301"/>
              <a:ext cx="2162288" cy="612648"/>
            </a:xfrm>
            <a:prstGeom prst="wedgeRoundRectCallout">
              <a:avLst>
                <a:gd name="adj1" fmla="val 30975"/>
                <a:gd name="adj2" fmla="val 115178"/>
                <a:gd name="adj3" fmla="val 16667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Vulnerability ≠ 0 </a:t>
              </a:r>
            </a:p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What went wrong?</a:t>
              </a:r>
            </a:p>
          </p:txBody>
        </p:sp>
        <p:sp>
          <p:nvSpPr>
            <p:cNvPr id="187" name="Rounded Rectangular Callout 186"/>
            <p:cNvSpPr/>
            <p:nvPr/>
          </p:nvSpPr>
          <p:spPr>
            <a:xfrm>
              <a:off x="272479" y="4295839"/>
              <a:ext cx="2162288" cy="612648"/>
            </a:xfrm>
            <a:prstGeom prst="wedgeRoundRectCallout">
              <a:avLst>
                <a:gd name="adj1" fmla="val 57528"/>
                <a:gd name="adj2" fmla="val -185065"/>
                <a:gd name="adj3" fmla="val 16667"/>
              </a:avLst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1" grpId="0"/>
      <p:bldP spid="105" grpId="0"/>
      <p:bldP spid="129" grpId="0" animBg="1"/>
      <p:bldP spid="129" grpId="1" animBg="1"/>
      <p:bldP spid="131" grpId="0" animBg="1"/>
      <p:bldP spid="131" grpId="1" animBg="1"/>
      <p:bldP spid="149" grpId="0" animBg="1"/>
      <p:bldP spid="149" grpId="1" animBg="1"/>
      <p:bldP spid="154" grpId="0"/>
      <p:bldP spid="154" grpId="1"/>
      <p:bldP spid="155" grpId="0"/>
      <p:bldP spid="155" grpId="1"/>
      <p:bldP spid="156" grpId="0"/>
      <p:bldP spid="156" grpId="1"/>
      <p:bldP spid="268" grpId="0"/>
      <p:bldP spid="182" grpId="0" animBg="1"/>
      <p:bldP spid="1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156"/>
          <p:cNvCxnSpPr/>
          <p:nvPr/>
        </p:nvCxnSpPr>
        <p:spPr>
          <a:xfrm rot="5400000">
            <a:off x="2659944" y="2857500"/>
            <a:ext cx="990600" cy="0"/>
          </a:xfrm>
          <a:prstGeom prst="line">
            <a:avLst/>
          </a:prstGeom>
          <a:ln w="12700">
            <a:solidFill>
              <a:srgbClr val="0808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>
            <a:off x="4617156" y="2971800"/>
            <a:ext cx="1219200" cy="0"/>
          </a:xfrm>
          <a:prstGeom prst="line">
            <a:avLst/>
          </a:prstGeom>
          <a:ln w="12700">
            <a:solidFill>
              <a:srgbClr val="0808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53" idx="1"/>
          </p:cNvCxnSpPr>
          <p:nvPr/>
        </p:nvCxnSpPr>
        <p:spPr>
          <a:xfrm rot="5400000">
            <a:off x="6596246" y="3081154"/>
            <a:ext cx="1437908" cy="0"/>
          </a:xfrm>
          <a:prstGeom prst="line">
            <a:avLst/>
          </a:prstGeom>
          <a:ln w="12700">
            <a:solidFill>
              <a:srgbClr val="0808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Smart Cache Cleaning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7088982" y="2818606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2929186" y="2818606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4995614" y="2819400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557845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1588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76851" y="2450016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22537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274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5400000">
            <a:off x="29395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32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3625343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599086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43221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95903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5015548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89291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rot="5400000">
            <a:off x="5693760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78520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64015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753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7087394" y="20461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061137" y="15135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24000" y="12856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39275" y="2619657"/>
            <a:ext cx="2220218" cy="806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74868" y="2275582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576" y="1600799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182" y="2427982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</a:p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</a:t>
            </a:r>
            <a:endParaRPr lang="en-US" sz="1600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2493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4779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17065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935102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1747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403319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6209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8495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>
            <a:off x="30781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30670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35463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377491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>
            <a:off x="40145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42431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4717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4700336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49399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>
            <a:off x="5168553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53861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56147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58433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6071935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63115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6540152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6778851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0184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7247068" y="22747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597047" y="1100450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7509638" y="22755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7360062" y="2503388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58515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64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5" name="Rounded Rectangular Callout 134"/>
          <p:cNvSpPr/>
          <p:nvPr/>
        </p:nvSpPr>
        <p:spPr>
          <a:xfrm>
            <a:off x="8012017" y="1967734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355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56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267200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27214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376172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036186" y="12849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Rounded Rectangular Callout 151"/>
          <p:cNvSpPr/>
          <p:nvPr/>
        </p:nvSpPr>
        <p:spPr>
          <a:xfrm>
            <a:off x="152400" y="980182"/>
            <a:ext cx="1143000" cy="460248"/>
          </a:xfrm>
          <a:prstGeom prst="wedgeRoundRectCallout">
            <a:avLst>
              <a:gd name="adj1" fmla="val 77858"/>
              <a:gd name="adj2" fmla="val 451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Data Accessed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Group 175"/>
          <p:cNvGrpSpPr/>
          <p:nvPr/>
        </p:nvGrpSpPr>
        <p:grpSpPr>
          <a:xfrm>
            <a:off x="1295400" y="3276600"/>
            <a:ext cx="6310937" cy="276999"/>
            <a:chOff x="1295400" y="3276600"/>
            <a:chExt cx="6310937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1295400" y="327660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A[1]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24200" y="3426729"/>
              <a:ext cx="448213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8936" y="3426729"/>
              <a:ext cx="1385263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76"/>
          <p:cNvGrpSpPr/>
          <p:nvPr/>
        </p:nvGrpSpPr>
        <p:grpSpPr>
          <a:xfrm>
            <a:off x="3344334" y="3477399"/>
            <a:ext cx="4239424" cy="276999"/>
            <a:chOff x="3344334" y="3477399"/>
            <a:chExt cx="4239424" cy="276999"/>
          </a:xfrm>
        </p:grpSpPr>
        <p:sp>
          <p:nvSpPr>
            <p:cNvPr id="90" name="TextBox 89"/>
            <p:cNvSpPr txBox="1"/>
            <p:nvPr/>
          </p:nvSpPr>
          <p:spPr>
            <a:xfrm>
              <a:off x="3344334" y="347739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A[2]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35221" y="3579129"/>
              <a:ext cx="2348537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810001" y="3579129"/>
              <a:ext cx="1413932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177"/>
          <p:cNvGrpSpPr/>
          <p:nvPr/>
        </p:nvGrpSpPr>
        <p:grpSpPr>
          <a:xfrm>
            <a:off x="5370913" y="3663666"/>
            <a:ext cx="2172887" cy="276999"/>
            <a:chOff x="5370913" y="3663666"/>
            <a:chExt cx="2172887" cy="276999"/>
          </a:xfrm>
        </p:grpSpPr>
        <p:sp>
          <p:nvSpPr>
            <p:cNvPr id="91" name="TextBox 90"/>
            <p:cNvSpPr txBox="1"/>
            <p:nvPr/>
          </p:nvSpPr>
          <p:spPr>
            <a:xfrm>
              <a:off x="5370913" y="3663666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A[3]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147519" y="3777248"/>
              <a:ext cx="116768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3777248"/>
              <a:ext cx="2286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81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19192" y="3777248"/>
              <a:ext cx="2286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-64911" y="3276600"/>
            <a:ext cx="12291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sz="1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165"/>
          <p:cNvGrpSpPr/>
          <p:nvPr/>
        </p:nvGrpSpPr>
        <p:grpSpPr>
          <a:xfrm>
            <a:off x="4495800" y="4267200"/>
            <a:ext cx="2209800" cy="609600"/>
            <a:chOff x="990600" y="4343400"/>
            <a:chExt cx="2209800" cy="838200"/>
          </a:xfrm>
        </p:grpSpPr>
        <p:sp>
          <p:nvSpPr>
            <p:cNvPr id="164" name="Rounded Rectangular Callout 163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85726"/>
                <a:gd name="adj2" fmla="val -127006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Vulnerability = 0 </a:t>
              </a:r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</a:rPr>
                <a:t>for unused data.</a:t>
              </a:r>
            </a:p>
          </p:txBody>
        </p:sp>
        <p:sp>
          <p:nvSpPr>
            <p:cNvPr id="165" name="Rounded Rectangular Callout 164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-8996"/>
                <a:gd name="adj2" fmla="val -155978"/>
                <a:gd name="adj3" fmla="val 16667"/>
              </a:avLst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808C0"/>
                </a:solidFill>
              </a:endParaRPr>
            </a:p>
          </p:txBody>
        </p:sp>
      </p:grpSp>
      <p:grpSp>
        <p:nvGrpSpPr>
          <p:cNvPr id="9" name="Group 166"/>
          <p:cNvGrpSpPr/>
          <p:nvPr/>
        </p:nvGrpSpPr>
        <p:grpSpPr>
          <a:xfrm>
            <a:off x="1752600" y="4114800"/>
            <a:ext cx="2209800" cy="838200"/>
            <a:chOff x="990600" y="4343400"/>
            <a:chExt cx="2209800" cy="838200"/>
          </a:xfrm>
        </p:grpSpPr>
        <p:sp>
          <p:nvSpPr>
            <p:cNvPr id="168" name="Rounded Rectangular Callout 167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60207"/>
                <a:gd name="adj2" fmla="val -109843"/>
                <a:gd name="adj3" fmla="val 16667"/>
              </a:avLst>
            </a:prstGeom>
            <a:noFill/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Data is </a:t>
              </a:r>
              <a:r>
                <a:rPr lang="en-US" dirty="0" smtClean="0">
                  <a:solidFill>
                    <a:srgbClr val="FF0000"/>
                  </a:solidFill>
                </a:rPr>
                <a:t>vulnerable</a:t>
              </a:r>
              <a:r>
                <a:rPr lang="en-US" dirty="0" smtClean="0">
                  <a:solidFill>
                    <a:srgbClr val="0808C0"/>
                  </a:solidFill>
                </a:rPr>
                <a:t> while being reused by the program</a:t>
              </a:r>
            </a:p>
          </p:txBody>
        </p:sp>
        <p:sp>
          <p:nvSpPr>
            <p:cNvPr id="169" name="Rounded Rectangular Callout 168"/>
            <p:cNvSpPr/>
            <p:nvPr/>
          </p:nvSpPr>
          <p:spPr>
            <a:xfrm>
              <a:off x="990600" y="4343400"/>
              <a:ext cx="2209800" cy="838200"/>
            </a:xfrm>
            <a:prstGeom prst="wedgeRoundRectCallout">
              <a:avLst>
                <a:gd name="adj1" fmla="val -39408"/>
                <a:gd name="adj2" fmla="val -125297"/>
                <a:gd name="adj3" fmla="val 16667"/>
              </a:avLst>
            </a:prstGeom>
            <a:noFill/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808C0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3360870" y="5077610"/>
            <a:ext cx="3545540" cy="1140311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For this program, </a:t>
            </a:r>
            <a:r>
              <a:rPr lang="en-US" b="1" i="1" dirty="0" smtClean="0">
                <a:solidFill>
                  <a:srgbClr val="006600"/>
                </a:solidFill>
              </a:rPr>
              <a:t>Clean</a:t>
            </a:r>
            <a:r>
              <a:rPr lang="en-US" b="1" dirty="0" smtClean="0">
                <a:solidFill>
                  <a:srgbClr val="006600"/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when not in use 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by the program.</a:t>
            </a:r>
            <a:endParaRPr lang="en-US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2971800" y="2514600"/>
            <a:ext cx="381000" cy="11430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029200" y="2514599"/>
            <a:ext cx="381000" cy="117527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129632" y="2514600"/>
            <a:ext cx="381000" cy="14478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lide Number Placeholder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6" name="Rounded Rectangle 145"/>
          <p:cNvSpPr/>
          <p:nvPr/>
        </p:nvSpPr>
        <p:spPr>
          <a:xfrm>
            <a:off x="292222" y="5176216"/>
            <a:ext cx="2011680" cy="753034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Vulnerability = 18</a:t>
            </a:r>
          </a:p>
          <a:p>
            <a:pPr algn="ctr"/>
            <a:r>
              <a:rPr lang="en-US" dirty="0" smtClean="0">
                <a:solidFill>
                  <a:srgbClr val="006600"/>
                </a:solidFill>
              </a:rPr>
              <a:t># write-backs = 3</a:t>
            </a:r>
          </a:p>
        </p:txBody>
      </p:sp>
      <p:sp>
        <p:nvSpPr>
          <p:cNvPr id="147" name="Vertical Scroll 146"/>
          <p:cNvSpPr/>
          <p:nvPr/>
        </p:nvSpPr>
        <p:spPr>
          <a:xfrm>
            <a:off x="2880358" y="5008578"/>
            <a:ext cx="4725298" cy="128464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analysis can help perform </a:t>
            </a:r>
            <a:r>
              <a:rPr lang="en-US" sz="2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when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172" grpId="0" animBg="1"/>
      <p:bldP spid="173" grpId="0" animBg="1"/>
      <p:bldP spid="146" grpId="0" animBg="1"/>
      <p:bldP spid="1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23329" cy="4937760"/>
          </a:xfrm>
        </p:spPr>
        <p:txBody>
          <a:bodyPr>
            <a:normAutofit/>
          </a:bodyPr>
          <a:lstStyle/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vulnerability?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to Improve Reliability</a:t>
            </a:r>
          </a:p>
          <a:p>
            <a:endParaRPr lang="en-US" sz="1400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Methodology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clean data ?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Hardware Architecture</a:t>
            </a:r>
          </a:p>
          <a:p>
            <a:pPr lvl="1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clean data ?</a:t>
            </a:r>
          </a:p>
          <a:p>
            <a:pPr lvl="1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data to clean ?</a:t>
            </a:r>
          </a:p>
          <a:p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Evaluation and Results</a:t>
            </a:r>
          </a:p>
          <a:p>
            <a:endParaRPr lang="en-US" dirty="0"/>
          </a:p>
        </p:txBody>
      </p:sp>
      <p:pic>
        <p:nvPicPr>
          <p:cNvPr id="186369" name="Picture 1" descr="D:\Work\Research Work\Presentations_Gen\Clipart\339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326" y="0"/>
            <a:ext cx="914400" cy="1115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do 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38" grpId="0" animBg="1"/>
      <p:bldP spid="41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47" grpId="0" animBg="1"/>
      <p:bldP spid="47" grpId="1" animBg="1"/>
      <p:bldP spid="51" grpId="0"/>
      <p:bldP spid="51" grpId="1"/>
      <p:bldP spid="57" grpId="0"/>
      <p:bldP spid="57" grpId="1"/>
      <p:bldP spid="58" grpId="0" animBg="1"/>
      <p:bldP spid="58" grpId="1" animBg="1"/>
      <p:bldP spid="81" grpId="0" animBg="1"/>
      <p:bldP spid="81" grpId="1" animBg="1"/>
      <p:bldP spid="87" grpId="0"/>
      <p:bldP spid="8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557845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31588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6851" y="2602416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253743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7486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939543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3286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625343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99086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22160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5903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015548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9291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693760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8520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401594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5337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7087394" y="2198588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61137" y="1665982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000" y="143803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33385" y="2618482"/>
            <a:ext cx="1905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4868" y="2427982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576" y="1753199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74268" y="3034925"/>
            <a:ext cx="1228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Instantaneous</a:t>
            </a:r>
          </a:p>
          <a:p>
            <a:pPr algn="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</a:p>
          <a:p>
            <a:pPr algn="r"/>
            <a:r>
              <a:rPr 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 access)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2493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4779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7065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935102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174719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403319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6209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8495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0781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30670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772400" y="22860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774918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0145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2431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4717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700336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939953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168553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3861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6147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433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71935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311552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40152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778851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018468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247068" y="2427188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97047" y="1300350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509638" y="2427982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360062" y="2655788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85152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64586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8012017" y="2120134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5586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600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7200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7214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6172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36186" y="143738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152400" y="1156332"/>
            <a:ext cx="1143000" cy="460248"/>
          </a:xfrm>
          <a:prstGeom prst="wedgeRoundRectCallout">
            <a:avLst>
              <a:gd name="adj1" fmla="val 77858"/>
              <a:gd name="adj2" fmla="val 4514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Data Accessed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Group 71"/>
          <p:cNvGrpSpPr/>
          <p:nvPr/>
        </p:nvGrpSpPr>
        <p:grpSpPr>
          <a:xfrm>
            <a:off x="1752601" y="2973370"/>
            <a:ext cx="685800" cy="369332"/>
            <a:chOff x="1752601" y="2743200"/>
            <a:chExt cx="685800" cy="369332"/>
          </a:xfrm>
        </p:grpSpPr>
        <p:sp>
          <p:nvSpPr>
            <p:cNvPr id="69" name="Rectangle 68"/>
            <p:cNvSpPr/>
            <p:nvPr/>
          </p:nvSpPr>
          <p:spPr>
            <a:xfrm>
              <a:off x="1752601" y="3048000"/>
              <a:ext cx="685800" cy="645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812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187356" y="4970033"/>
            <a:ext cx="6477000" cy="124788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Instantaneous Vulnerability of access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SCC_Threshold</a:t>
            </a:r>
            <a:endParaRPr lang="en-US" b="1" i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    Execute: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b="1" i="1" dirty="0" smtClean="0">
                <a:solidFill>
                  <a:srgbClr val="006C31"/>
                </a:solidFill>
              </a:rPr>
              <a:t>clean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assign  </a:t>
            </a:r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to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SCC_Pattern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Else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    Execute: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only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assign  </a:t>
            </a:r>
            <a:r>
              <a:rPr lang="en-US" dirty="0" smtClean="0">
                <a:solidFill>
                  <a:srgbClr val="006C31"/>
                </a:solidFill>
                <a:sym typeface="Wingdings" pitchFamily="2" charset="2"/>
              </a:rPr>
              <a:t>0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to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SCC_Pattern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99851" y="3308948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4" name="Left Brace 73"/>
          <p:cNvSpPr/>
          <p:nvPr/>
        </p:nvSpPr>
        <p:spPr>
          <a:xfrm>
            <a:off x="1600200" y="3114102"/>
            <a:ext cx="1524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74"/>
          <p:cNvGrpSpPr/>
          <p:nvPr/>
        </p:nvGrpSpPr>
        <p:grpSpPr>
          <a:xfrm>
            <a:off x="2438400" y="3125770"/>
            <a:ext cx="667875" cy="369332"/>
            <a:chOff x="1828800" y="2743200"/>
            <a:chExt cx="667875" cy="369332"/>
          </a:xfrm>
        </p:grpSpPr>
        <p:sp>
          <p:nvSpPr>
            <p:cNvPr id="76" name="Rectangle 75"/>
            <p:cNvSpPr/>
            <p:nvPr/>
          </p:nvSpPr>
          <p:spPr>
            <a:xfrm>
              <a:off x="1828800" y="3036332"/>
              <a:ext cx="667875" cy="573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81200" y="2743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3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2" name="Group 80"/>
          <p:cNvGrpSpPr/>
          <p:nvPr/>
        </p:nvGrpSpPr>
        <p:grpSpPr>
          <a:xfrm>
            <a:off x="3124200" y="3278170"/>
            <a:ext cx="4495800" cy="381000"/>
            <a:chOff x="3124200" y="3135868"/>
            <a:chExt cx="4495800" cy="381000"/>
          </a:xfrm>
        </p:grpSpPr>
        <p:sp>
          <p:nvSpPr>
            <p:cNvPr id="79" name="Rectangle 78"/>
            <p:cNvSpPr/>
            <p:nvPr/>
          </p:nvSpPr>
          <p:spPr>
            <a:xfrm flipV="1">
              <a:off x="3124200" y="3471149"/>
              <a:ext cx="44958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52800" y="31358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19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3" name="Oval 82"/>
          <p:cNvSpPr/>
          <p:nvPr/>
        </p:nvSpPr>
        <p:spPr>
          <a:xfrm>
            <a:off x="2851532" y="1371600"/>
            <a:ext cx="685800" cy="15240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ular Callout 83"/>
          <p:cNvSpPr/>
          <p:nvPr/>
        </p:nvSpPr>
        <p:spPr>
          <a:xfrm>
            <a:off x="1447800" y="4028502"/>
            <a:ext cx="2743200" cy="381000"/>
          </a:xfrm>
          <a:prstGeom prst="wedgeRoundRectCallout">
            <a:avLst>
              <a:gd name="adj1" fmla="val 13063"/>
              <a:gd name="adj2" fmla="val -357454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Execute: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b="1" i="1" dirty="0" smtClean="0">
                <a:solidFill>
                  <a:srgbClr val="006C31"/>
                </a:solidFill>
              </a:rPr>
              <a:t>clean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4876800" y="1295400"/>
            <a:ext cx="685800" cy="1600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34200" y="1295400"/>
            <a:ext cx="685800" cy="1600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ular Callout 86"/>
          <p:cNvSpPr/>
          <p:nvPr/>
        </p:nvSpPr>
        <p:spPr>
          <a:xfrm>
            <a:off x="4572000" y="3733800"/>
            <a:ext cx="4343400" cy="1066800"/>
          </a:xfrm>
          <a:prstGeom prst="wedgeRoundRectCallout">
            <a:avLst>
              <a:gd name="adj1" fmla="val 13188"/>
              <a:gd name="adj2" fmla="val -128922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end of loop execution is not end of program, then instantaneous vulnerability of last access extends till subsequent cache eviction.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00200" y="255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-114629" y="257361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endParaRPr lang="en-US" sz="14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10026" y="25476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002259" y="25577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703341" y="2569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3167" y="255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105400" y="2568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760741" y="2569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470567" y="255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162800" y="2568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1611217" y="2601817"/>
            <a:ext cx="5867400" cy="304800"/>
          </a:xfrm>
          <a:prstGeom prst="roundRect">
            <a:avLst/>
          </a:prstGeom>
          <a:noFill/>
          <a:ln>
            <a:solidFill>
              <a:srgbClr val="0808C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777317" y="5271248"/>
            <a:ext cx="2183802" cy="37651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SCC_Threshold</a:t>
            </a:r>
            <a:r>
              <a:rPr lang="en-US" sz="16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  <p:bldP spid="74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/>
      <p:bldP spid="90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do 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38" grpId="0" animBg="1"/>
      <p:bldP spid="41" grpId="0" animBg="1"/>
      <p:bldP spid="43" grpId="0" animBg="1"/>
      <p:bldP spid="44" grpId="0" animBg="1"/>
      <p:bldP spid="45" grpId="0" animBg="1"/>
      <p:bldP spid="46" grpId="0"/>
      <p:bldP spid="47" grpId="0" animBg="1"/>
      <p:bldP spid="47" grpId="1" animBg="1"/>
      <p:bldP spid="51" grpId="0"/>
      <p:bldP spid="57" grpId="0"/>
      <p:bldP spid="57" grpId="1"/>
      <p:bldP spid="58" grpId="0" animBg="1"/>
      <p:bldP spid="58" grpId="1" animBg="1"/>
      <p:bldP spid="81" grpId="0" animBg="1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546828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0571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5834" y="5706774"/>
            <a:ext cx="35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242726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6469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928526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02269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614326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8069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11143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4886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004531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8274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682743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7503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390577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4320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7076377" y="5302946"/>
            <a:ext cx="457200" cy="1588"/>
          </a:xfrm>
          <a:prstGeom prst="straightConnector1">
            <a:avLst/>
          </a:prstGeom>
          <a:ln w="28575" cmpd="tri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0120" y="4770340"/>
            <a:ext cx="62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12983" y="454239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A[1]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86721" y="5547470"/>
            <a:ext cx="155426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63851" y="5532340"/>
            <a:ext cx="669753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559" y="4857557"/>
            <a:ext cx="100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</a:t>
            </a:r>
          </a:p>
          <a:p>
            <a:pPr algn="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(cycles)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2382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4668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16954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1924085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163702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392302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6098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8384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0670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29568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53530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76390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0035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2321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4607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689319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928936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157536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3751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56037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323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60918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300535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529135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6767834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00745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7236051" y="5531546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86030" y="4357208"/>
            <a:ext cx="1688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for(i:1~3){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for(j:1~3){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+=B[j]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498621" y="553234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349045" y="5760146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headEnd type="diamond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74135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A[2]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53569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A[3]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8001000" y="5224492"/>
            <a:ext cx="1055783" cy="612648"/>
          </a:xfrm>
          <a:prstGeom prst="wedgeRoundRectCallout">
            <a:avLst>
              <a:gd name="adj1" fmla="val -82272"/>
              <a:gd name="adj2" fmla="val 39123"/>
              <a:gd name="adj3" fmla="val 1666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End of Loop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24569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84583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A[1]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56183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16197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A[2]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65155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25169" y="454174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A[3]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77410" y="5782055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SCC Pattern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630659" y="5738906"/>
            <a:ext cx="5880090" cy="391366"/>
            <a:chOff x="1630659" y="5083366"/>
            <a:chExt cx="5880090" cy="39136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9" name="Rounded Rectangle 78"/>
            <p:cNvSpPr/>
            <p:nvPr/>
          </p:nvSpPr>
          <p:spPr>
            <a:xfrm>
              <a:off x="1643349" y="5137532"/>
              <a:ext cx="5867400" cy="304800"/>
            </a:xfrm>
            <a:prstGeom prst="roundRect">
              <a:avLst/>
            </a:prstGeom>
            <a:solidFill>
              <a:srgbClr val="FFFF69"/>
            </a:solidFill>
            <a:ln>
              <a:solidFill>
                <a:srgbClr val="0808C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30659" y="5094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40485" y="50833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32718" y="50934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1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38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43626" y="5094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35859" y="5104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1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7912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501026" y="50943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93259" y="5104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1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0" y="421674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0" y="422776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Program Execution</a:t>
            </a:r>
            <a:endParaRPr lang="en-US" u="sng" dirty="0"/>
          </a:p>
        </p:txBody>
      </p:sp>
      <p:sp>
        <p:nvSpPr>
          <p:cNvPr id="85" name="Rectangle 84"/>
          <p:cNvSpPr/>
          <p:nvPr/>
        </p:nvSpPr>
        <p:spPr>
          <a:xfrm>
            <a:off x="5334000" y="1120966"/>
            <a:ext cx="3429000" cy="4572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Pipeline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543800" y="2438400"/>
            <a:ext cx="1371600" cy="392017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</a:t>
            </a:r>
          </a:p>
        </p:txBody>
      </p:sp>
      <p:sp>
        <p:nvSpPr>
          <p:cNvPr id="87" name="Up-Down Arrow 86"/>
          <p:cNvSpPr/>
          <p:nvPr/>
        </p:nvSpPr>
        <p:spPr>
          <a:xfrm>
            <a:off x="8229600" y="1600200"/>
            <a:ext cx="152400" cy="8382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43800" y="3581400"/>
            <a:ext cx="1371600" cy="3810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89" name="Down Arrow 88"/>
          <p:cNvSpPr/>
          <p:nvPr/>
        </p:nvSpPr>
        <p:spPr>
          <a:xfrm>
            <a:off x="8229600" y="2819400"/>
            <a:ext cx="76199" cy="728949"/>
          </a:xfrm>
          <a:prstGeom prst="downArrow">
            <a:avLst/>
          </a:prstGeom>
          <a:solidFill>
            <a:schemeClr val="tx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867400" y="1806766"/>
            <a:ext cx="838199" cy="3810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LSQ</a:t>
            </a:r>
          </a:p>
        </p:txBody>
      </p:sp>
      <p:cxnSp>
        <p:nvCxnSpPr>
          <p:cNvPr id="91" name="Shape 90"/>
          <p:cNvCxnSpPr>
            <a:endCxn id="90" idx="1"/>
          </p:cNvCxnSpPr>
          <p:nvPr/>
        </p:nvCxnSpPr>
        <p:spPr>
          <a:xfrm rot="16200000" flipH="1">
            <a:off x="5505450" y="1635316"/>
            <a:ext cx="419100" cy="3048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0" idx="3"/>
            <a:endCxn id="87" idx="2"/>
          </p:cNvCxnSpPr>
          <p:nvPr/>
        </p:nvCxnSpPr>
        <p:spPr>
          <a:xfrm>
            <a:off x="6705599" y="1997266"/>
            <a:ext cx="1562101" cy="22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4419600" y="2438400"/>
            <a:ext cx="13716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4267200" y="3276600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4841225" y="3001407"/>
            <a:ext cx="522383" cy="596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Callout 99"/>
          <p:cNvSpPr/>
          <p:nvPr/>
        </p:nvSpPr>
        <p:spPr>
          <a:xfrm>
            <a:off x="3581400" y="2362200"/>
            <a:ext cx="838200" cy="45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45918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33"/>
          <p:cNvGrpSpPr/>
          <p:nvPr/>
        </p:nvGrpSpPr>
        <p:grpSpPr>
          <a:xfrm>
            <a:off x="5067300" y="2647950"/>
            <a:ext cx="2885502" cy="1061291"/>
            <a:chOff x="5062251" y="2634409"/>
            <a:chExt cx="2885502" cy="1061291"/>
          </a:xfrm>
        </p:grpSpPr>
        <p:cxnSp>
          <p:nvCxnSpPr>
            <p:cNvPr id="97" name="Elbow Connector 96"/>
            <p:cNvCxnSpPr>
              <a:stCxn id="94" idx="3"/>
              <a:endCxn id="86" idx="1"/>
            </p:cNvCxnSpPr>
            <p:nvPr/>
          </p:nvCxnSpPr>
          <p:spPr>
            <a:xfrm flipV="1">
              <a:off x="6172200" y="2634409"/>
              <a:ext cx="1371600" cy="106129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6C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>
              <a:off x="7546783" y="3197417"/>
              <a:ext cx="762002" cy="5968"/>
            </a:xfrm>
            <a:prstGeom prst="straightConnector1">
              <a:avLst/>
            </a:prstGeom>
            <a:ln w="38100">
              <a:solidFill>
                <a:srgbClr val="006C3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132"/>
            <p:cNvGrpSpPr/>
            <p:nvPr/>
          </p:nvGrpSpPr>
          <p:grpSpPr>
            <a:xfrm>
              <a:off x="5062251" y="2776251"/>
              <a:ext cx="2885502" cy="663766"/>
              <a:chOff x="5062251" y="2776251"/>
              <a:chExt cx="2885502" cy="663766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5062251" y="2776251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6C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clean</a:t>
                </a:r>
                <a:endParaRPr lang="en-US" b="1" i="1" dirty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897465" y="2855242"/>
                <a:ext cx="10502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006C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Cache </a:t>
                </a:r>
              </a:p>
              <a:p>
                <a:pPr algn="r"/>
                <a:r>
                  <a:rPr lang="en-US" sz="1600" b="1" dirty="0" smtClean="0">
                    <a:solidFill>
                      <a:srgbClr val="006C3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Cleaning</a:t>
                </a:r>
                <a:endParaRPr lang="en-US" sz="1600" b="1" dirty="0">
                  <a:solidFill>
                    <a:srgbClr val="006C3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3603434" y="23842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08" name="Rounded Rectangle 107"/>
          <p:cNvSpPr/>
          <p:nvPr/>
        </p:nvSpPr>
        <p:spPr>
          <a:xfrm>
            <a:off x="304800" y="2438400"/>
            <a:ext cx="3048000" cy="381000"/>
          </a:xfrm>
          <a:prstGeom prst="roundRect">
            <a:avLst/>
          </a:prstGeom>
          <a:solidFill>
            <a:srgbClr val="FFFF69"/>
          </a:solidFill>
          <a:ln>
            <a:solidFill>
              <a:srgbClr val="0808C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0   0   1   0   0   1   0   0   1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endCxn id="100" idx="2"/>
          </p:cNvCxnSpPr>
          <p:nvPr/>
        </p:nvCxnSpPr>
        <p:spPr>
          <a:xfrm rot="5400000" flipH="1" flipV="1">
            <a:off x="1854789" y="1498011"/>
            <a:ext cx="597664" cy="3240442"/>
          </a:xfrm>
          <a:prstGeom prst="bentConnector3">
            <a:avLst>
              <a:gd name="adj1" fmla="val -32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66800" y="1981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66800" y="13716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count :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13979" y="1393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13979" y="13826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" name="Group 129"/>
          <p:cNvGrpSpPr/>
          <p:nvPr/>
        </p:nvGrpSpPr>
        <p:grpSpPr>
          <a:xfrm>
            <a:off x="392017" y="2438400"/>
            <a:ext cx="271749" cy="990600"/>
            <a:chOff x="392017" y="2438400"/>
            <a:chExt cx="271749" cy="990600"/>
          </a:xfrm>
        </p:grpSpPr>
        <p:sp>
          <p:nvSpPr>
            <p:cNvPr id="110" name="Rounded Rectangle 109"/>
            <p:cNvSpPr/>
            <p:nvPr/>
          </p:nvSpPr>
          <p:spPr>
            <a:xfrm>
              <a:off x="434246" y="2438400"/>
              <a:ext cx="207486" cy="381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92017" y="2819400"/>
              <a:ext cx="271749" cy="609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735094" y="139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603434" y="23812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6C31"/>
                </a:solidFill>
              </a:rPr>
              <a:t>1</a:t>
            </a:r>
            <a:endParaRPr lang="en-US" sz="2000" b="1" dirty="0">
              <a:solidFill>
                <a:srgbClr val="006C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47950" y="13927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600450" y="23717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6248400" y="2828924"/>
            <a:ext cx="1219200" cy="600075"/>
          </a:xfrm>
          <a:prstGeom prst="roundRect">
            <a:avLst/>
          </a:prstGeom>
          <a:solidFill>
            <a:srgbClr val="FFFF69"/>
          </a:solidFill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Cleaning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Slide Number Placeholder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03403 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2.22222E-6 L 0.06788 2.22222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8 -5.55556E-6 L 0.10121 -5.55556E-6 " pathEditMode="relative" ptsTypes="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7" grpId="1"/>
      <p:bldP spid="117" grpId="0"/>
      <p:bldP spid="118" grpId="0"/>
      <p:bldP spid="118" grpId="1"/>
      <p:bldP spid="119" grpId="0"/>
      <p:bldP spid="119" grpId="1"/>
      <p:bldP spid="131" grpId="0"/>
      <p:bldP spid="131" grpId="1"/>
      <p:bldP spid="132" grpId="0"/>
      <p:bldP spid="132" grpId="1"/>
      <p:bldP spid="135" grpId="0"/>
      <p:bldP spid="137" grpId="0"/>
      <p:bldP spid="138" grpId="0" animBg="1"/>
      <p:bldP spid="138" grpId="1" animBg="1"/>
      <p:bldP spid="138" grpId="2" animBg="1"/>
      <p:bldP spid="138" grpId="3" animBg="1"/>
      <p:bldP spid="138" grpId="4" animBg="1"/>
      <p:bldP spid="138" grpId="5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3916"/>
            <a:ext cx="88392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Achieves Energy-efficient 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Reduction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879" y="1177222"/>
            <a:ext cx="6497620" cy="472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20790001">
            <a:off x="4034118" y="1828799"/>
            <a:ext cx="570156" cy="147379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6429152">
            <a:off x="7715026" y="3368937"/>
            <a:ext cx="570156" cy="147379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092" y="1183342"/>
            <a:ext cx="2624866" cy="101121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Hardware-only cache cleaning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trades-off energy for vulnerability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6946" y="4896524"/>
            <a:ext cx="2623074" cy="1203062"/>
          </a:xfrm>
          <a:prstGeom prst="roundRect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</a:t>
            </a:r>
            <a:r>
              <a:rPr lang="en-US" dirty="0" smtClean="0">
                <a:solidFill>
                  <a:srgbClr val="002060"/>
                </a:solidFill>
              </a:rPr>
              <a:t>can achieve </a:t>
            </a:r>
          </a:p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≈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Vulnerability</a:t>
            </a:r>
            <a:r>
              <a:rPr lang="en-US" dirty="0" smtClean="0">
                <a:solidFill>
                  <a:srgbClr val="002060"/>
                </a:solidFill>
              </a:rPr>
              <a:t>, at </a:t>
            </a:r>
          </a:p>
          <a:p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≈</a:t>
            </a:r>
            <a:r>
              <a:rPr lang="en-US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Energy cost</a:t>
            </a:r>
            <a:endParaRPr lang="en-US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36085" y="4044875"/>
            <a:ext cx="516367" cy="613186"/>
          </a:xfrm>
          <a:prstGeom prst="ellipse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Generation: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Weighted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-bit Compression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371600"/>
            <a:ext cx="6724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1  1  0  1  1  0  0  1  1  0  0  0  0  1  0  1  0  1  0  1  0  0  0  1  1  1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595" y="121920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Cleaning</a:t>
            </a:r>
          </a:p>
          <a:p>
            <a:pPr algn="r"/>
            <a:r>
              <a:rPr lang="en-US" dirty="0" smtClean="0"/>
              <a:t>sequence: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90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K </a:t>
            </a:r>
            <a:r>
              <a:rPr lang="en-US" b="1" dirty="0" smtClean="0"/>
              <a:t>= 8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Pattern: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399" y="22860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-  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6684485" y="1295400"/>
            <a:ext cx="1981200" cy="533400"/>
            <a:chOff x="6684485" y="1295400"/>
            <a:chExt cx="1981200" cy="533400"/>
          </a:xfrm>
        </p:grpSpPr>
        <p:sp>
          <p:nvSpPr>
            <p:cNvPr id="13" name="Rectangle 12"/>
            <p:cNvSpPr/>
            <p:nvPr/>
          </p:nvSpPr>
          <p:spPr>
            <a:xfrm>
              <a:off x="6684485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8148351" y="1562100"/>
              <a:ext cx="533400" cy="0"/>
            </a:xfrm>
            <a:prstGeom prst="lin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6400800" y="2362200"/>
            <a:ext cx="2590800" cy="381000"/>
          </a:xfrm>
          <a:prstGeom prst="wedgeRoundRectCallout">
            <a:avLst>
              <a:gd name="adj1" fmla="val 22966"/>
              <a:gd name="adj2" fmla="val -175471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Sliding window of 8 bits</a:t>
            </a:r>
            <a:endParaRPr lang="en-US" sz="1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500" y="435300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Bit count in position </a:t>
            </a:r>
            <a:r>
              <a:rPr lang="en-US" i="1" u="sng" dirty="0" smtClean="0"/>
              <a:t>0</a:t>
            </a:r>
          </a:p>
          <a:p>
            <a:r>
              <a:rPr lang="en-US" i="1" dirty="0" smtClean="0"/>
              <a:t>Num of  1s  = 3</a:t>
            </a:r>
          </a:p>
          <a:p>
            <a:r>
              <a:rPr lang="en-US" i="1" dirty="0" smtClean="0"/>
              <a:t>Num of  0s  = 1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4648200" y="1295400"/>
            <a:ext cx="1981200" cy="533400"/>
            <a:chOff x="6684485" y="1295400"/>
            <a:chExt cx="1981200" cy="533400"/>
          </a:xfrm>
        </p:grpSpPr>
        <p:sp>
          <p:nvSpPr>
            <p:cNvPr id="22" name="Rectangle 21"/>
            <p:cNvSpPr/>
            <p:nvPr/>
          </p:nvSpPr>
          <p:spPr>
            <a:xfrm>
              <a:off x="6684485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8148351" y="1562100"/>
              <a:ext cx="533400" cy="0"/>
            </a:xfrm>
            <a:prstGeom prst="lin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167349" y="4570275"/>
            <a:ext cx="4724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 </a:t>
            </a:r>
            <a:r>
              <a:rPr lang="en-US" u="sng" dirty="0" smtClean="0"/>
              <a:t>Cost for placing</a:t>
            </a:r>
            <a:r>
              <a:rPr lang="en-US" b="1" u="sng" dirty="0" smtClean="0"/>
              <a:t> </a:t>
            </a:r>
            <a:r>
              <a:rPr lang="en-US" b="1" u="sng" dirty="0" smtClean="0">
                <a:solidFill>
                  <a:srgbClr val="C00000"/>
                </a:solidFill>
              </a:rPr>
              <a:t>0</a:t>
            </a:r>
            <a:r>
              <a:rPr lang="en-US" b="1" u="sng" dirty="0" smtClean="0"/>
              <a:t> </a:t>
            </a:r>
            <a:r>
              <a:rPr lang="en-US" u="sng" dirty="0" smtClean="0"/>
              <a:t>in pos [</a:t>
            </a:r>
            <a:r>
              <a:rPr lang="en-US" i="1" u="sng" dirty="0" smtClean="0"/>
              <a:t>0] </a:t>
            </a:r>
            <a:r>
              <a:rPr lang="en-US" u="sng" dirty="0" smtClean="0"/>
              <a:t>of SCC Pattern: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6C31"/>
                </a:solidFill>
              </a:rPr>
              <a:t>cost_of_0</a:t>
            </a:r>
            <a:r>
              <a:rPr lang="en-US" dirty="0" smtClean="0"/>
              <a:t>  = Num of 1s   X  1  </a:t>
            </a:r>
          </a:p>
          <a:p>
            <a:r>
              <a:rPr lang="en-US" dirty="0" smtClean="0"/>
              <a:t>                    =  3 X 1   = 3</a:t>
            </a:r>
          </a:p>
          <a:p>
            <a:r>
              <a:rPr lang="en-US" i="1" dirty="0" smtClean="0"/>
              <a:t> </a:t>
            </a:r>
            <a:endParaRPr lang="en-US" dirty="0" smtClean="0"/>
          </a:p>
        </p:txBody>
      </p:sp>
      <p:sp>
        <p:nvSpPr>
          <p:cNvPr id="27" name="Rounded Rectangular Callout 26"/>
          <p:cNvSpPr/>
          <p:nvPr/>
        </p:nvSpPr>
        <p:spPr>
          <a:xfrm>
            <a:off x="5956300" y="3657600"/>
            <a:ext cx="2819400" cy="765048"/>
          </a:xfrm>
          <a:prstGeom prst="wedgeRoundRectCallout">
            <a:avLst>
              <a:gd name="adj1" fmla="val 13372"/>
              <a:gd name="adj2" fmla="val 93091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</a:t>
            </a:r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cleaning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 when </a:t>
            </a:r>
            <a:r>
              <a:rPr lang="en-US" sz="19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19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7400" y="22860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-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676400" y="3048000"/>
            <a:ext cx="2590800" cy="612648"/>
          </a:xfrm>
          <a:prstGeom prst="wedgeRoundRectCallout">
            <a:avLst>
              <a:gd name="adj1" fmla="val 40400"/>
              <a:gd name="adj2" fmla="val -122719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determine matching bit value for position </a:t>
            </a:r>
            <a:r>
              <a:rPr lang="en-US" sz="1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95300" y="5483352"/>
            <a:ext cx="2476500" cy="765048"/>
          </a:xfrm>
          <a:prstGeom prst="wedgeRoundRectCallout">
            <a:avLst>
              <a:gd name="adj1" fmla="val 61790"/>
              <a:gd name="adj2" fmla="val -32190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</a:t>
            </a:r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cleaning 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</a:t>
            </a:r>
            <a:r>
              <a:rPr lang="en-US" sz="19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9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676400" y="3048000"/>
            <a:ext cx="2590800" cy="609600"/>
          </a:xfrm>
          <a:prstGeom prst="wedgeRoundRectCallout">
            <a:avLst>
              <a:gd name="adj1" fmla="val 40458"/>
              <a:gd name="adj2" fmla="val -121515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bit value = 1, </a:t>
            </a:r>
          </a:p>
          <a:p>
            <a:pPr algn="ctr"/>
            <a:r>
              <a:rPr lang="en-US" sz="1600" b="1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# of 1s &gt; 2X # of 0s </a:t>
            </a:r>
          </a:p>
        </p:txBody>
      </p:sp>
      <p:sp>
        <p:nvSpPr>
          <p:cNvPr id="31" name="Round Diagonal Corner Rectangle 30"/>
          <p:cNvSpPr/>
          <p:nvPr/>
        </p:nvSpPr>
        <p:spPr>
          <a:xfrm>
            <a:off x="4419600" y="2971800"/>
            <a:ext cx="2743200" cy="609600"/>
          </a:xfrm>
          <a:prstGeom prst="round2DiagRect">
            <a:avLst>
              <a:gd name="adj1" fmla="val 5422"/>
              <a:gd name="adj2" fmla="val 0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 smtClean="0">
              <a:solidFill>
                <a:srgbClr val="006C31"/>
              </a:solidFill>
            </a:endParaRPr>
          </a:p>
          <a:p>
            <a:r>
              <a:rPr lang="en-US" sz="1600" b="1" dirty="0" smtClean="0">
                <a:solidFill>
                  <a:srgbClr val="006C31"/>
                </a:solidFill>
              </a:rPr>
              <a:t>if</a:t>
            </a:r>
            <a:r>
              <a:rPr lang="en-US" sz="1600" dirty="0" smtClean="0">
                <a:solidFill>
                  <a:srgbClr val="006C31"/>
                </a:solidFill>
              </a:rPr>
              <a:t> ( cost_of_1  </a:t>
            </a:r>
            <a:r>
              <a:rPr lang="en-US" sz="1600" b="1" dirty="0" smtClean="0">
                <a:solidFill>
                  <a:srgbClr val="006C31"/>
                </a:solidFill>
              </a:rPr>
              <a:t>≤</a:t>
            </a:r>
            <a:r>
              <a:rPr lang="en-US" sz="1600" dirty="0" smtClean="0">
                <a:solidFill>
                  <a:srgbClr val="006C31"/>
                </a:solidFill>
              </a:rPr>
              <a:t>  cost_of_0 )  </a:t>
            </a:r>
          </a:p>
          <a:p>
            <a:r>
              <a:rPr lang="en-US" sz="1600" dirty="0" smtClean="0">
                <a:solidFill>
                  <a:srgbClr val="006C31"/>
                </a:solidFill>
              </a:rPr>
              <a:t>          Bit value [0] = 1</a:t>
            </a:r>
          </a:p>
          <a:p>
            <a:pPr algn="ctr"/>
            <a:endParaRPr lang="en-US" sz="1600" b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30849" y="5421174"/>
            <a:ext cx="45320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Cost for placing </a:t>
            </a:r>
            <a:r>
              <a:rPr lang="en-US" b="1" u="sng" dirty="0" smtClean="0">
                <a:solidFill>
                  <a:srgbClr val="C00000"/>
                </a:solidFill>
              </a:rPr>
              <a:t>1</a:t>
            </a:r>
            <a:r>
              <a:rPr lang="en-US" u="sng" dirty="0" smtClean="0"/>
              <a:t> in pos </a:t>
            </a:r>
            <a:r>
              <a:rPr lang="en-US" i="1" u="sng" dirty="0" smtClean="0"/>
              <a:t>0 </a:t>
            </a:r>
            <a:r>
              <a:rPr lang="en-US" u="sng" dirty="0" smtClean="0"/>
              <a:t>of SCC Pattern: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6C31"/>
                </a:solidFill>
              </a:rPr>
              <a:t> cost_of_1  </a:t>
            </a:r>
            <a:r>
              <a:rPr lang="en-US" dirty="0" smtClean="0"/>
              <a:t>= Num of 0s  X  2 </a:t>
            </a:r>
          </a:p>
          <a:p>
            <a:r>
              <a:rPr lang="en-US" dirty="0" smtClean="0"/>
              <a:t>                    =  1 X 2   = 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455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4008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3815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324100" y="1270000"/>
            <a:ext cx="241300" cy="5969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1464E-7 L -0.22274 2.91464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1464E-7 L -0.225 2.91464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01 2.22222E-6 L -0.44306 2.22222E-6 " pathEditMode="relative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/>
      <p:bldP spid="25" grpId="0"/>
      <p:bldP spid="27" grpId="0" animBg="1"/>
      <p:bldP spid="28" grpId="0" animBg="1"/>
      <p:bldP spid="12" grpId="0" animBg="1"/>
      <p:bldP spid="29" grpId="0" animBg="1"/>
      <p:bldP spid="30" grpId="0" animBg="1"/>
      <p:bldP spid="31" grpId="0" animBg="1"/>
      <p:bldP spid="26" grpId="0"/>
      <p:bldP spid="32" grpId="0" animBg="1"/>
      <p:bldP spid="33" grpId="0" animBg="1"/>
      <p:bldP spid="34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Scaling Drives Technology Advancement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078" name="Picture 6" descr="D:\Work\Presentations\Clipart\NMOS - Cop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3055125" cy="199486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 flipV="1">
            <a:off x="2133600" y="3429000"/>
            <a:ext cx="32004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Vertical Scroll 29"/>
          <p:cNvSpPr/>
          <p:nvPr/>
        </p:nvSpPr>
        <p:spPr>
          <a:xfrm>
            <a:off x="3810000" y="4343400"/>
            <a:ext cx="4800600" cy="16764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 device dimensions 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on performance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power consumption</a:t>
            </a:r>
            <a:endParaRPr lang="en-US" sz="24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219200" y="3429000"/>
            <a:ext cx="2286000" cy="1752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1217220"/>
            <a:ext cx="6878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808C0"/>
                </a:solidFill>
              </a:rPr>
              <a:t>Processor device size rapidly shrinks every generation</a:t>
            </a:r>
            <a:endParaRPr lang="en-US" sz="2000" b="1" dirty="0">
              <a:solidFill>
                <a:srgbClr val="0808C0"/>
              </a:solidFill>
            </a:endParaRPr>
          </a:p>
        </p:txBody>
      </p:sp>
      <p:pic>
        <p:nvPicPr>
          <p:cNvPr id="82945" name="Picture 1" descr="D:\Work\Research Work\Presentations_Gen\Clipart\Intel45n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031567"/>
            <a:ext cx="1369846" cy="139743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1304" y="169004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45nm </a:t>
            </a:r>
            <a:r>
              <a:rPr lang="en-US" b="1" dirty="0" smtClean="0">
                <a:solidFill>
                  <a:srgbClr val="C00000"/>
                </a:solidFill>
              </a:rPr>
              <a:t>[</a:t>
            </a:r>
            <a:r>
              <a:rPr lang="en-US" dirty="0" smtClean="0">
                <a:solidFill>
                  <a:srgbClr val="C00000"/>
                </a:solidFill>
              </a:rPr>
              <a:t>2008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057400"/>
            <a:ext cx="124423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807140" y="16900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30nm </a:t>
            </a:r>
            <a:r>
              <a:rPr lang="en-US" b="1" dirty="0" smtClean="0">
                <a:solidFill>
                  <a:srgbClr val="C00000"/>
                </a:solidFill>
              </a:rPr>
              <a:t>[</a:t>
            </a:r>
            <a:r>
              <a:rPr lang="en-US" dirty="0" smtClean="0">
                <a:solidFill>
                  <a:srgbClr val="C00000"/>
                </a:solidFill>
              </a:rPr>
              <a:t>2010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2071048"/>
            <a:ext cx="1852907" cy="13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657600" y="16900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20nm </a:t>
            </a:r>
            <a:r>
              <a:rPr lang="en-US" b="1" dirty="0" smtClean="0">
                <a:solidFill>
                  <a:srgbClr val="C00000"/>
                </a:solidFill>
              </a:rPr>
              <a:t>[</a:t>
            </a:r>
            <a:r>
              <a:rPr lang="en-US" dirty="0" smtClean="0">
                <a:solidFill>
                  <a:srgbClr val="C00000"/>
                </a:solidFill>
              </a:rPr>
              <a:t>2011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1" y="2057400"/>
            <a:ext cx="1449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562600" y="1676400"/>
            <a:ext cx="16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15nm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2013*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2950" name="Picture 6" descr="D:\Work\Research Work\Presentations_Gen\Clipart\th_0505sstnanotechf1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1" y="2057401"/>
            <a:ext cx="1447800" cy="139954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328874" y="1676400"/>
            <a:ext cx="16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10nm </a:t>
            </a:r>
            <a:r>
              <a:rPr lang="en-US" b="1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</a:rPr>
              <a:t>2015*</a:t>
            </a:r>
            <a:r>
              <a:rPr lang="en-US" b="1" dirty="0" smtClean="0">
                <a:solidFill>
                  <a:srgbClr val="0000FF"/>
                </a:solidFill>
              </a:rPr>
              <a:t>]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SCC_Pattern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Generation: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Weighted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-bit Compression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400" y="1371600"/>
            <a:ext cx="6724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1  1  0  1  1  0  0  1  1  0  0  0  0  1  0  1  0  1  0  1  0  0  0  1  1  1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595" y="121920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Cleaning</a:t>
            </a:r>
          </a:p>
          <a:p>
            <a:pPr algn="r"/>
            <a:r>
              <a:rPr lang="en-US" dirty="0" smtClean="0"/>
              <a:t>sequence: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K </a:t>
            </a:r>
            <a:r>
              <a:rPr lang="en-US" b="1" dirty="0" smtClean="0"/>
              <a:t>= 8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743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SCC Pattern: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81000" y="2209800"/>
            <a:ext cx="3276600" cy="381000"/>
          </a:xfrm>
          <a:prstGeom prst="wedgeRoundRectCallout">
            <a:avLst>
              <a:gd name="adj1" fmla="val -20202"/>
              <a:gd name="adj2" fmla="val -164347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Remaining 6 bits are 0-padded</a:t>
            </a:r>
            <a:endParaRPr lang="en-US" sz="16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81200" y="28194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-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6576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[1]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cost_of_1[1] = 2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cost_of_0[1] = 3</a:t>
            </a:r>
          </a:p>
        </p:txBody>
      </p:sp>
      <p:sp>
        <p:nvSpPr>
          <p:cNvPr id="39" name="Round Diagonal Corner Rectangle 38"/>
          <p:cNvSpPr/>
          <p:nvPr/>
        </p:nvSpPr>
        <p:spPr>
          <a:xfrm>
            <a:off x="4800600" y="2057400"/>
            <a:ext cx="3124200" cy="1143000"/>
          </a:xfrm>
          <a:prstGeom prst="round2DiagRect">
            <a:avLst>
              <a:gd name="adj1" fmla="val 13133"/>
              <a:gd name="adj2" fmla="val 0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6C31"/>
                </a:solidFill>
              </a:rPr>
              <a:t>if</a:t>
            </a:r>
            <a:r>
              <a:rPr lang="en-US" sz="1600" dirty="0" smtClean="0">
                <a:solidFill>
                  <a:srgbClr val="006C31"/>
                </a:solidFill>
              </a:rPr>
              <a:t> ( cost_of_1[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 </a:t>
            </a:r>
            <a:r>
              <a:rPr lang="en-US" sz="1600" b="1" dirty="0" smtClean="0">
                <a:solidFill>
                  <a:srgbClr val="006C31"/>
                </a:solidFill>
              </a:rPr>
              <a:t>≤</a:t>
            </a:r>
            <a:r>
              <a:rPr lang="en-US" sz="1600" dirty="0" smtClean="0">
                <a:solidFill>
                  <a:srgbClr val="006C31"/>
                </a:solidFill>
              </a:rPr>
              <a:t>  cost_of_0[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)  </a:t>
            </a:r>
          </a:p>
          <a:p>
            <a:r>
              <a:rPr lang="en-US" sz="1600" dirty="0" smtClean="0">
                <a:solidFill>
                  <a:srgbClr val="006C31"/>
                </a:solidFill>
              </a:rPr>
              <a:t>          Bit value 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= 1</a:t>
            </a:r>
          </a:p>
          <a:p>
            <a:r>
              <a:rPr lang="en-US" sz="1600" b="1" dirty="0" smtClean="0">
                <a:solidFill>
                  <a:srgbClr val="006C31"/>
                </a:solidFill>
              </a:rPr>
              <a:t>else</a:t>
            </a:r>
          </a:p>
          <a:p>
            <a:r>
              <a:rPr lang="en-US" sz="1600" dirty="0" smtClean="0">
                <a:solidFill>
                  <a:srgbClr val="006C31"/>
                </a:solidFill>
              </a:rPr>
              <a:t>          Bit value [</a:t>
            </a:r>
            <a:r>
              <a:rPr lang="en-US" sz="1600" dirty="0" err="1" smtClean="0">
                <a:solidFill>
                  <a:srgbClr val="006C31"/>
                </a:solidFill>
              </a:rPr>
              <a:t>i</a:t>
            </a:r>
            <a:r>
              <a:rPr lang="en-US" sz="1600" dirty="0" smtClean="0">
                <a:solidFill>
                  <a:srgbClr val="006C31"/>
                </a:solidFill>
              </a:rPr>
              <a:t>]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 -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" y="46482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[2]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cost_of_1[2] = 2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cost_of_0[2] =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-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91000" y="36576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[4]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cost_of_1[4] = 6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cost_of_0[4] =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 - 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 -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-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2362200" y="3505200"/>
            <a:ext cx="1676400" cy="384048"/>
          </a:xfrm>
          <a:prstGeom prst="wedgeRoundRectCallout">
            <a:avLst>
              <a:gd name="adj1" fmla="val -63549"/>
              <a:gd name="adj2" fmla="val 44389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# of 1s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2362200" y="3505200"/>
            <a:ext cx="1676400" cy="384048"/>
          </a:xfrm>
          <a:prstGeom prst="wedgeRoundRectCallout">
            <a:avLst>
              <a:gd name="adj1" fmla="val -57635"/>
              <a:gd name="adj2" fmla="val 291090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# of 1s</a:t>
            </a:r>
          </a:p>
        </p:txBody>
      </p:sp>
      <p:sp>
        <p:nvSpPr>
          <p:cNvPr id="64" name="Rounded Rectangular Callout 63"/>
          <p:cNvSpPr/>
          <p:nvPr/>
        </p:nvSpPr>
        <p:spPr>
          <a:xfrm>
            <a:off x="6553200" y="3581400"/>
            <a:ext cx="1676400" cy="384048"/>
          </a:xfrm>
          <a:prstGeom prst="wedgeRoundRectCallout">
            <a:avLst>
              <a:gd name="adj1" fmla="val -101008"/>
              <a:gd name="adj2" fmla="val 12834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# of 0s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67200" y="48768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 [6] :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cost_of_1[6] = 4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cost_of_0[6] = 2</a:t>
            </a:r>
          </a:p>
        </p:txBody>
      </p:sp>
      <p:sp>
        <p:nvSpPr>
          <p:cNvPr id="66" name="Rounded Rectangular Callout 65"/>
          <p:cNvSpPr/>
          <p:nvPr/>
        </p:nvSpPr>
        <p:spPr>
          <a:xfrm>
            <a:off x="6553200" y="4724400"/>
            <a:ext cx="2209800" cy="384048"/>
          </a:xfrm>
          <a:prstGeom prst="wedgeRoundRectCallout">
            <a:avLst>
              <a:gd name="adj1" fmla="val -78959"/>
              <a:gd name="adj2" fmla="val 44389"/>
              <a:gd name="adj3" fmla="val 16667"/>
            </a:avLst>
          </a:prstGeom>
          <a:solidFill>
            <a:schemeClr val="bg1"/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 # of 0s and 1s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1200" y="2806700"/>
            <a:ext cx="21945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" name="Group 81"/>
          <p:cNvGrpSpPr/>
          <p:nvPr/>
        </p:nvGrpSpPr>
        <p:grpSpPr>
          <a:xfrm>
            <a:off x="593534" y="1295400"/>
            <a:ext cx="8105965" cy="533400"/>
            <a:chOff x="593534" y="1295400"/>
            <a:chExt cx="8105965" cy="533400"/>
          </a:xfrm>
        </p:grpSpPr>
        <p:sp>
          <p:nvSpPr>
            <p:cNvPr id="13" name="Rectangle 12"/>
            <p:cNvSpPr/>
            <p:nvPr/>
          </p:nvSpPr>
          <p:spPr>
            <a:xfrm>
              <a:off x="6659084" y="1295400"/>
              <a:ext cx="2040415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8200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03500" y="1295400"/>
              <a:ext cx="2015934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3534" y="1295400"/>
              <a:ext cx="1981200" cy="533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519603" y="137743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0  0  0  0  0  0 </a:t>
            </a:r>
            <a:endParaRPr lang="en-US" dirty="0"/>
          </a:p>
        </p:txBody>
      </p:sp>
      <p:grpSp>
        <p:nvGrpSpPr>
          <p:cNvPr id="7" name="Group 80"/>
          <p:cNvGrpSpPr/>
          <p:nvPr/>
        </p:nvGrpSpPr>
        <p:grpSpPr>
          <a:xfrm>
            <a:off x="2336800" y="1257300"/>
            <a:ext cx="6362700" cy="609600"/>
            <a:chOff x="2336800" y="1257300"/>
            <a:chExt cx="6362700" cy="609600"/>
          </a:xfrm>
        </p:grpSpPr>
        <p:sp>
          <p:nvSpPr>
            <p:cNvPr id="77" name="Rounded Rectangle 76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7"/>
          <p:cNvGrpSpPr/>
          <p:nvPr/>
        </p:nvGrpSpPr>
        <p:grpSpPr>
          <a:xfrm>
            <a:off x="2070100" y="1257300"/>
            <a:ext cx="6362700" cy="609600"/>
            <a:chOff x="2336800" y="1257300"/>
            <a:chExt cx="6362700" cy="609600"/>
          </a:xfrm>
        </p:grpSpPr>
        <p:sp>
          <p:nvSpPr>
            <p:cNvPr id="89" name="Rounded Rectangle 8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2"/>
          <p:cNvGrpSpPr/>
          <p:nvPr/>
        </p:nvGrpSpPr>
        <p:grpSpPr>
          <a:xfrm>
            <a:off x="1816100" y="1257300"/>
            <a:ext cx="6362700" cy="609600"/>
            <a:chOff x="2336800" y="1257300"/>
            <a:chExt cx="6362700" cy="609600"/>
          </a:xfrm>
        </p:grpSpPr>
        <p:sp>
          <p:nvSpPr>
            <p:cNvPr id="94" name="Rounded Rectangle 93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97"/>
          <p:cNvGrpSpPr/>
          <p:nvPr/>
        </p:nvGrpSpPr>
        <p:grpSpPr>
          <a:xfrm>
            <a:off x="1549400" y="1257300"/>
            <a:ext cx="6362700" cy="609600"/>
            <a:chOff x="2336800" y="1257300"/>
            <a:chExt cx="6362700" cy="609600"/>
          </a:xfrm>
        </p:grpSpPr>
        <p:sp>
          <p:nvSpPr>
            <p:cNvPr id="99" name="Rounded Rectangle 9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02"/>
          <p:cNvGrpSpPr/>
          <p:nvPr/>
        </p:nvGrpSpPr>
        <p:grpSpPr>
          <a:xfrm>
            <a:off x="1295400" y="1257300"/>
            <a:ext cx="6362700" cy="609600"/>
            <a:chOff x="2336800" y="1257300"/>
            <a:chExt cx="6362700" cy="609600"/>
          </a:xfrm>
        </p:grpSpPr>
        <p:sp>
          <p:nvSpPr>
            <p:cNvPr id="104" name="Rounded Rectangle 103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07"/>
          <p:cNvGrpSpPr/>
          <p:nvPr/>
        </p:nvGrpSpPr>
        <p:grpSpPr>
          <a:xfrm>
            <a:off x="1041400" y="1257300"/>
            <a:ext cx="6362700" cy="609600"/>
            <a:chOff x="2336800" y="1257300"/>
            <a:chExt cx="6362700" cy="609600"/>
          </a:xfrm>
        </p:grpSpPr>
        <p:sp>
          <p:nvSpPr>
            <p:cNvPr id="109" name="Rounded Rectangle 10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12"/>
          <p:cNvGrpSpPr/>
          <p:nvPr/>
        </p:nvGrpSpPr>
        <p:grpSpPr>
          <a:xfrm>
            <a:off x="800100" y="1257300"/>
            <a:ext cx="6362700" cy="609600"/>
            <a:chOff x="2336800" y="1257300"/>
            <a:chExt cx="6362700" cy="609600"/>
          </a:xfrm>
        </p:grpSpPr>
        <p:sp>
          <p:nvSpPr>
            <p:cNvPr id="114" name="Rounded Rectangle 113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17"/>
          <p:cNvGrpSpPr/>
          <p:nvPr/>
        </p:nvGrpSpPr>
        <p:grpSpPr>
          <a:xfrm>
            <a:off x="546100" y="1257300"/>
            <a:ext cx="6362700" cy="609600"/>
            <a:chOff x="2336800" y="1257300"/>
            <a:chExt cx="6362700" cy="609600"/>
          </a:xfrm>
        </p:grpSpPr>
        <p:sp>
          <p:nvSpPr>
            <p:cNvPr id="119" name="Rounded Rectangle 118"/>
            <p:cNvSpPr/>
            <p:nvPr/>
          </p:nvSpPr>
          <p:spPr>
            <a:xfrm>
              <a:off x="8458200" y="12700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413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3815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336800" y="1257300"/>
              <a:ext cx="241300" cy="5969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1714500" y="5791200"/>
            <a:ext cx="2451100" cy="419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0s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 Bit value = 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991100" y="2816602"/>
            <a:ext cx="2194560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0  0  0   0   0  1  1  1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 animBg="1"/>
      <p:bldP spid="28" grpId="1" animBg="1"/>
      <p:bldP spid="38" grpId="0"/>
      <p:bldP spid="40" grpId="0" animBg="1"/>
      <p:bldP spid="40" grpId="1" animBg="1"/>
      <p:bldP spid="41" grpId="0"/>
      <p:bldP spid="45" grpId="0" animBg="1"/>
      <p:bldP spid="45" grpId="1" animBg="1"/>
      <p:bldP spid="46" grpId="0"/>
      <p:bldP spid="50" grpId="0" animBg="1"/>
      <p:bldP spid="50" grpId="1" animBg="1"/>
      <p:bldP spid="54" grpId="0" animBg="1"/>
      <p:bldP spid="54" grpId="1" animBg="1"/>
      <p:bldP spid="58" grpId="0" animBg="1"/>
      <p:bldP spid="58" grpId="1" animBg="1"/>
      <p:bldP spid="62" grpId="0" animBg="1"/>
      <p:bldP spid="63" grpId="0" animBg="1"/>
      <p:bldP spid="64" grpId="0" animBg="1"/>
      <p:bldP spid="65" grpId="0"/>
      <p:bldP spid="66" grpId="0" animBg="1"/>
      <p:bldP spid="68" grpId="0" animBg="1"/>
      <p:bldP spid="68" grpId="1" animBg="1"/>
      <p:bldP spid="69" grpId="0" animBg="1"/>
      <p:bldP spid="69" grpId="1" animBg="1"/>
      <p:bldP spid="75" grpId="0"/>
      <p:bldP spid="123" grpId="0" animBg="1"/>
      <p:bldP spid="123" grpId="1" animBg="1"/>
      <p:bldP spid="123" grpId="2" animBg="1"/>
      <p:bldP spid="123" grpId="3" animBg="1"/>
      <p:bldP spid="123" grpId="4" animBg="1"/>
      <p:bldP spid="123" grpId="5" animBg="1"/>
      <p:bldP spid="123" grpId="6" animBg="1"/>
      <p:bldP spid="123" grpId="7" animBg="1"/>
      <p:bldP spid="123" grpId="8" animBg="1"/>
      <p:bldP spid="1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of the </a:t>
            </a:r>
            <a:b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Pattern-Matching Algorithm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" y="2895600"/>
            <a:ext cx="44349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239" y="3048000"/>
            <a:ext cx="4826762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057400"/>
            <a:ext cx="24208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762000" y="1600200"/>
            <a:ext cx="2514600" cy="838200"/>
          </a:xfrm>
          <a:prstGeom prst="wedgeRectCallout">
            <a:avLst>
              <a:gd name="adj1" fmla="val -22585"/>
              <a:gd name="adj2" fmla="val 2273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Weights used in the algorithm define the accuracy.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419600" y="1828800"/>
            <a:ext cx="1828800" cy="609600"/>
          </a:xfrm>
          <a:prstGeom prst="wedgeRectCallout">
            <a:avLst>
              <a:gd name="adj1" fmla="val 127963"/>
              <a:gd name="adj2" fmla="val 42650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Size of </a:t>
            </a:r>
            <a:r>
              <a:rPr lang="en-US" i="1" dirty="0" smtClean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 affects accuracy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do Smart Cache Cleaning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1991061" y="3091927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2373532" y="1361738"/>
            <a:ext cx="6609941" cy="3791174"/>
            <a:chOff x="1545193" y="1447800"/>
            <a:chExt cx="7563625" cy="4572000"/>
          </a:xfrm>
        </p:grpSpPr>
        <p:sp>
          <p:nvSpPr>
            <p:cNvPr id="4" name="Rectangle 3"/>
            <p:cNvSpPr/>
            <p:nvPr/>
          </p:nvSpPr>
          <p:spPr>
            <a:xfrm>
              <a:off x="1545193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IF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7251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0851" y="146322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5915" y="1447800"/>
              <a:ext cx="7250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87683" y="1447800"/>
              <a:ext cx="801260" cy="6858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WB</a:t>
              </a:r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270253" y="162223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47217" y="1622234"/>
              <a:ext cx="1393634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878190" y="163765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7350975" y="1653074"/>
              <a:ext cx="725060" cy="289380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88651" y="3363817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L1 Cache</a:t>
              </a:r>
            </a:p>
          </p:txBody>
        </p:sp>
        <p:sp>
          <p:nvSpPr>
            <p:cNvPr id="19" name="Up-Down Arrow 18"/>
            <p:cNvSpPr/>
            <p:nvPr/>
          </p:nvSpPr>
          <p:spPr>
            <a:xfrm>
              <a:off x="6842560" y="2133600"/>
              <a:ext cx="203291" cy="121920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2682" y="2228154"/>
              <a:ext cx="1502646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R/W Cache 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Accesses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0" y="5105400"/>
              <a:ext cx="1828800" cy="9144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507474" y="4278216"/>
              <a:ext cx="101509" cy="805149"/>
            </a:xfrm>
            <a:prstGeom prst="downArrow">
              <a:avLst/>
            </a:prstGeom>
            <a:solidFill>
              <a:schemeClr val="tx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0073" y="4267200"/>
              <a:ext cx="1538745" cy="705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Write-backs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16850" y="2514600"/>
              <a:ext cx="1480851" cy="457200"/>
            </a:xfrm>
            <a:prstGeom prst="rect">
              <a:avLst/>
            </a:prstGeom>
            <a:solidFill>
              <a:schemeClr val="bg1"/>
            </a:solidFill>
            <a:ln w="25400" cmpd="thickThin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LSQ</a:t>
              </a:r>
            </a:p>
          </p:txBody>
        </p:sp>
        <p:cxnSp>
          <p:nvCxnSpPr>
            <p:cNvPr id="28" name="Shape 27"/>
            <p:cNvCxnSpPr>
              <a:stCxn id="6" idx="2"/>
              <a:endCxn id="24" idx="1"/>
            </p:cNvCxnSpPr>
            <p:nvPr/>
          </p:nvCxnSpPr>
          <p:spPr>
            <a:xfrm rot="16200000" flipH="1">
              <a:off x="3188515" y="2314865"/>
              <a:ext cx="609600" cy="24706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4" idx="3"/>
              <a:endCxn id="19" idx="2"/>
            </p:cNvCxnSpPr>
            <p:nvPr/>
          </p:nvCxnSpPr>
          <p:spPr>
            <a:xfrm>
              <a:off x="5097701" y="2743200"/>
              <a:ext cx="179568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683651" y="27432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552226" y="4779085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5318241" y="2649071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759948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60202" y="3476253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7004" y="2667284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826893" y="5249472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16200000" flipH="1">
            <a:off x="4467397" y="4937475"/>
            <a:ext cx="619201" cy="4791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63067" y="4749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731893" y="3329647"/>
            <a:ext cx="1049176" cy="2338925"/>
          </a:xfrm>
          <a:prstGeom prst="bentConnector3">
            <a:avLst>
              <a:gd name="adj1" fmla="val 3462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39175" y="4053839"/>
            <a:ext cx="713591" cy="158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56958" y="3730474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1420010" y="5499847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7"/>
          <p:cNvGrpSpPr/>
          <p:nvPr/>
        </p:nvGrpSpPr>
        <p:grpSpPr>
          <a:xfrm>
            <a:off x="87217" y="1455141"/>
            <a:ext cx="1752600" cy="1745259"/>
            <a:chOff x="87217" y="1455141"/>
            <a:chExt cx="1752600" cy="1745259"/>
          </a:xfrm>
        </p:grpSpPr>
        <p:sp>
          <p:nvSpPr>
            <p:cNvPr id="60" name="Folded Corner 59"/>
            <p:cNvSpPr/>
            <p:nvPr/>
          </p:nvSpPr>
          <p:spPr>
            <a:xfrm>
              <a:off x="99153" y="1455141"/>
              <a:ext cx="1219200" cy="526059"/>
            </a:xfrm>
            <a:prstGeom prst="foldedCorner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7217" y="2819400"/>
              <a:ext cx="1752600" cy="381000"/>
            </a:xfrm>
            <a:prstGeom prst="roundRect">
              <a:avLst/>
            </a:prstGeom>
            <a:solidFill>
              <a:srgbClr val="DDDDFF"/>
            </a:solidFill>
            <a:ln w="25400" cmpd="thickThin">
              <a:solidFill>
                <a:srgbClr val="0000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SCC Analysis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5400000">
              <a:off x="190503" y="2400299"/>
              <a:ext cx="838201" cy="1"/>
            </a:xfrm>
            <a:prstGeom prst="straightConnector1">
              <a:avLst/>
            </a:prstGeom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07981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38" grpId="0" animBg="1"/>
      <p:bldP spid="41" grpId="0" animBg="1"/>
      <p:bldP spid="43" grpId="0" animBg="1"/>
      <p:bldP spid="44" grpId="0" animBg="1"/>
      <p:bldP spid="45" grpId="0" animBg="1"/>
      <p:bldP spid="46" grpId="0"/>
      <p:bldP spid="47" grpId="0" animBg="1"/>
      <p:bldP spid="51" grpId="0"/>
      <p:bldP spid="57" grpId="0"/>
      <p:bldP spid="58" grpId="0" animBg="1"/>
      <p:bldP spid="81" grpId="0" animBg="1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7870"/>
            <a:ext cx="3676650" cy="50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data to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248400" y="4343400"/>
            <a:ext cx="2667000" cy="914400"/>
          </a:xfrm>
          <a:prstGeom prst="wedgeRectCallout">
            <a:avLst>
              <a:gd name="adj1" fmla="val -101005"/>
              <a:gd name="adj2" fmla="val -42643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</a:rPr>
              <a:t>Overlapping accesses: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Choosing B, precludes the choice of 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24600" y="3549126"/>
            <a:ext cx="1905000" cy="762000"/>
          </a:xfrm>
          <a:prstGeom prst="wedgeRectCallout">
            <a:avLst>
              <a:gd name="adj1" fmla="val -72661"/>
              <a:gd name="adj2" fmla="val -156135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Average Vulnerability per access 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105400" y="2819400"/>
            <a:ext cx="3048000" cy="685800"/>
          </a:xfrm>
          <a:prstGeom prst="wedgeRectCallout">
            <a:avLst>
              <a:gd name="adj1" fmla="val -61150"/>
              <a:gd name="adj2" fmla="val -109218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accent5">
                    <a:lumMod val="50000"/>
                  </a:schemeClr>
                </a:solidFill>
              </a:rPr>
              <a:t>Instantaneous Vulnerability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IV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by each access of reference 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1267" y="1774284"/>
            <a:ext cx="2557999" cy="323457"/>
          </a:xfrm>
          <a:prstGeom prst="roundRect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13543" y="3458417"/>
            <a:ext cx="2504208" cy="285244"/>
          </a:xfrm>
          <a:prstGeom prst="roundRect">
            <a:avLst/>
          </a:prstGeom>
          <a:noFill/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03317" y="4023027"/>
            <a:ext cx="2578979" cy="3015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4"/>
          <p:cNvGrpSpPr/>
          <p:nvPr/>
        </p:nvGrpSpPr>
        <p:grpSpPr>
          <a:xfrm>
            <a:off x="3584976" y="1838496"/>
            <a:ext cx="1263068" cy="990765"/>
            <a:chOff x="3886200" y="1806222"/>
            <a:chExt cx="1263068" cy="826911"/>
          </a:xfrm>
        </p:grpSpPr>
        <p:grpSp>
          <p:nvGrpSpPr>
            <p:cNvPr id="4" name="Group 52"/>
            <p:cNvGrpSpPr/>
            <p:nvPr/>
          </p:nvGrpSpPr>
          <p:grpSpPr>
            <a:xfrm>
              <a:off x="3886200" y="1871133"/>
              <a:ext cx="838200" cy="762000"/>
              <a:chOff x="3886200" y="1828800"/>
              <a:chExt cx="8382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3886200" y="1828800"/>
                <a:ext cx="838200" cy="0"/>
              </a:xfrm>
              <a:prstGeom prst="line">
                <a:avLst/>
              </a:prstGeom>
              <a:ln w="19050">
                <a:solidFill>
                  <a:srgbClr val="0808C0"/>
                </a:solidFill>
                <a:round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10800000" flipV="1">
                <a:off x="3886200" y="1828800"/>
                <a:ext cx="838200" cy="762000"/>
              </a:xfrm>
              <a:prstGeom prst="bentConnector3">
                <a:avLst>
                  <a:gd name="adj1" fmla="val 0"/>
                </a:avLst>
              </a:prstGeom>
              <a:ln w="19050">
                <a:solidFill>
                  <a:srgbClr val="0808C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669650" y="1806222"/>
              <a:ext cx="4796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808C0"/>
                  </a:solidFill>
                </a:rPr>
                <a:t>A1</a:t>
              </a:r>
            </a:p>
            <a:p>
              <a:r>
                <a:rPr lang="en-US" b="1" dirty="0" smtClean="0">
                  <a:solidFill>
                    <a:srgbClr val="0808C0"/>
                  </a:solidFill>
                </a:rPr>
                <a:t>10</a:t>
              </a:r>
              <a:endParaRPr lang="en-US" b="1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5" name="Group 64"/>
          <p:cNvGrpSpPr/>
          <p:nvPr/>
        </p:nvGrpSpPr>
        <p:grpSpPr>
          <a:xfrm>
            <a:off x="3552702" y="3557671"/>
            <a:ext cx="1283420" cy="1487665"/>
            <a:chOff x="3886200" y="3408837"/>
            <a:chExt cx="1283420" cy="123936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886200" y="3417711"/>
              <a:ext cx="838200" cy="0"/>
            </a:xfrm>
            <a:prstGeom prst="line">
              <a:avLst/>
            </a:prstGeom>
            <a:ln w="19050">
              <a:solidFill>
                <a:srgbClr val="0808C0"/>
              </a:solidFill>
              <a:round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/>
            <p:nvPr/>
          </p:nvCxnSpPr>
          <p:spPr>
            <a:xfrm rot="5400000">
              <a:off x="3695700" y="3619500"/>
              <a:ext cx="1219200" cy="838200"/>
            </a:xfrm>
            <a:prstGeom prst="bentConnector3">
              <a:avLst>
                <a:gd name="adj1" fmla="val 99074"/>
              </a:avLst>
            </a:prstGeom>
            <a:ln w="19050">
              <a:solidFill>
                <a:srgbClr val="0808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90002" y="3408837"/>
              <a:ext cx="4796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808C0"/>
                  </a:solidFill>
                </a:rPr>
                <a:t>A2</a:t>
              </a:r>
            </a:p>
            <a:p>
              <a:r>
                <a:rPr lang="en-US" b="1" dirty="0" smtClean="0">
                  <a:solidFill>
                    <a:srgbClr val="0808C0"/>
                  </a:solidFill>
                </a:rPr>
                <a:t>20</a:t>
              </a:r>
              <a:endParaRPr lang="en-US" b="1" dirty="0">
                <a:solidFill>
                  <a:srgbClr val="0808C0"/>
                </a:solidFill>
              </a:endParaRPr>
            </a:p>
          </p:txBody>
        </p:sp>
      </p:grpSp>
      <p:sp>
        <p:nvSpPr>
          <p:cNvPr id="64" name="Rectangular Callout 63"/>
          <p:cNvSpPr/>
          <p:nvPr/>
        </p:nvSpPr>
        <p:spPr>
          <a:xfrm>
            <a:off x="5105400" y="2819400"/>
            <a:ext cx="3048000" cy="685800"/>
          </a:xfrm>
          <a:prstGeom prst="wedgeRectCallout">
            <a:avLst>
              <a:gd name="adj1" fmla="val -62174"/>
              <a:gd name="adj2" fmla="val 118040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5181600" y="1295400"/>
          <a:ext cx="3733801" cy="1483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24000"/>
                <a:gridCol w="10668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Parameters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Ref  A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6C31"/>
                          </a:solidFill>
                        </a:rPr>
                        <a:t>Ref  B</a:t>
                      </a:r>
                      <a:endParaRPr lang="en-US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Vulnerability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6C3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#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808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 smtClean="0">
                        <a:solidFill>
                          <a:srgbClr val="006C3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7" name="Group 82"/>
          <p:cNvGrpSpPr/>
          <p:nvPr/>
        </p:nvGrpSpPr>
        <p:grpSpPr>
          <a:xfrm>
            <a:off x="3628016" y="4187779"/>
            <a:ext cx="1567926" cy="1438470"/>
            <a:chOff x="3886200" y="3951111"/>
            <a:chExt cx="1904840" cy="12304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886200" y="3951111"/>
              <a:ext cx="1447800" cy="0"/>
            </a:xfrm>
            <a:prstGeom prst="line">
              <a:avLst/>
            </a:prstGeom>
            <a:ln w="19050">
              <a:solidFill>
                <a:srgbClr val="006C31"/>
              </a:solidFill>
              <a:round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311422" y="4166626"/>
              <a:ext cx="4796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B1</a:t>
              </a:r>
            </a:p>
            <a:p>
              <a:r>
                <a:rPr lang="en-US" b="1" dirty="0" smtClean="0">
                  <a:solidFill>
                    <a:srgbClr val="006C31"/>
                  </a:solidFill>
                </a:rPr>
                <a:t>20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713111" y="4572000"/>
              <a:ext cx="1219200" cy="0"/>
            </a:xfrm>
            <a:prstGeom prst="line">
              <a:avLst/>
            </a:prstGeom>
            <a:ln w="19050">
              <a:solidFill>
                <a:srgbClr val="006C3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3886200" y="5181600"/>
              <a:ext cx="1447800" cy="0"/>
            </a:xfrm>
            <a:prstGeom prst="line">
              <a:avLst/>
            </a:prstGeom>
            <a:ln w="19050">
              <a:solidFill>
                <a:srgbClr val="006C31"/>
              </a:solidFill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/>
          <p:cNvSpPr/>
          <p:nvPr/>
        </p:nvSpPr>
        <p:spPr>
          <a:xfrm>
            <a:off x="7739349" y="1295400"/>
            <a:ext cx="1143000" cy="15240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Vertical Scroll 83"/>
          <p:cNvSpPr/>
          <p:nvPr/>
        </p:nvSpPr>
        <p:spPr>
          <a:xfrm>
            <a:off x="3651323" y="5389582"/>
            <a:ext cx="3007662" cy="82833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one over anther ?</a:t>
            </a:r>
            <a:endParaRPr lang="en-US" sz="2200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81600" y="24384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 (V/A)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10400" y="1676400"/>
            <a:ext cx="44114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808C0"/>
                </a:solidFill>
              </a:rPr>
              <a:t>30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808C0"/>
                </a:solidFill>
              </a:rPr>
              <a:t>2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88217" y="1676400"/>
            <a:ext cx="44114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6C31"/>
                </a:solidFill>
              </a:rPr>
              <a:t>20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6C31"/>
                </a:solidFill>
              </a:rPr>
              <a:t>1</a:t>
            </a:r>
            <a:endParaRPr lang="en-US" dirty="0">
              <a:solidFill>
                <a:srgbClr val="006C3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10400" y="2438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153400" y="2438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629400" y="5334000"/>
            <a:ext cx="2286000" cy="685800"/>
          </a:xfrm>
          <a:prstGeom prst="roundRect">
            <a:avLst/>
          </a:prstGeom>
          <a:noFill/>
          <a:ln>
            <a:solidFill>
              <a:srgbClr val="0808C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808C0"/>
                </a:solidFill>
              </a:rPr>
              <a:t>One </a:t>
            </a:r>
            <a:r>
              <a:rPr lang="en-US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i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InsnAddr</a:t>
            </a:r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0808C0"/>
                </a:solidFill>
              </a:rPr>
              <a:t>Register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077148" y="4066391"/>
            <a:ext cx="882127" cy="109728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1" grpId="1" animBg="1"/>
      <p:bldP spid="14" grpId="0" animBg="1"/>
      <p:bldP spid="16" grpId="0" animBg="1"/>
      <p:bldP spid="20" grpId="0" animBg="1"/>
      <p:bldP spid="64" grpId="0" animBg="1"/>
      <p:bldP spid="64" grpId="1" animBg="1"/>
      <p:bldP spid="8" grpId="0" animBg="1"/>
      <p:bldP spid="84" grpId="0" animBg="1"/>
      <p:bldP spid="84" grpId="1" animBg="1"/>
      <p:bldP spid="85" grpId="0"/>
      <p:bldP spid="86" grpId="0"/>
      <p:bldP spid="87" grpId="0"/>
      <p:bldP spid="88" grpId="0"/>
      <p:bldP spid="89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Efficient Vulnerability Reduction with SCC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70504"/>
            <a:ext cx="7170519" cy="521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7315200" y="3657600"/>
            <a:ext cx="9144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SCC: Better results with more hardware registers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52308"/>
            <a:ext cx="7162800" cy="5248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4"/>
          <p:cNvGrpSpPr/>
          <p:nvPr/>
        </p:nvGrpSpPr>
        <p:grpSpPr>
          <a:xfrm>
            <a:off x="1828800" y="4724400"/>
            <a:ext cx="6019800" cy="762000"/>
            <a:chOff x="1828800" y="4724400"/>
            <a:chExt cx="6019800" cy="762000"/>
          </a:xfrm>
        </p:grpSpPr>
        <p:sp>
          <p:nvSpPr>
            <p:cNvPr id="7" name="Oval 6"/>
            <p:cNvSpPr/>
            <p:nvPr/>
          </p:nvSpPr>
          <p:spPr>
            <a:xfrm>
              <a:off x="1828800" y="47244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47244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91000" y="48006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943600" y="4800600"/>
              <a:ext cx="762000" cy="6858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81800" y="4953000"/>
              <a:ext cx="3048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162800" y="4953000"/>
              <a:ext cx="3048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543800" y="4953000"/>
              <a:ext cx="304800" cy="4572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181600" y="1219200"/>
            <a:ext cx="3810000" cy="1066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With more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registers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u="sng" dirty="0" smtClean="0">
                <a:solidFill>
                  <a:srgbClr val="C00000"/>
                </a:solidFill>
              </a:rPr>
              <a:t>vulnerability</a:t>
            </a:r>
            <a:r>
              <a:rPr lang="en-US" dirty="0" smtClean="0">
                <a:solidFill>
                  <a:srgbClr val="C00000"/>
                </a:solidFill>
              </a:rPr>
              <a:t> is reduced further,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 at the cost of </a:t>
            </a:r>
            <a:r>
              <a:rPr lang="en-US" u="sng" dirty="0" smtClean="0">
                <a:solidFill>
                  <a:srgbClr val="C00000"/>
                </a:solidFill>
              </a:rPr>
              <a:t>hardware overhead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develop a Hybrid Compiler &amp; Micro-architecture technique for Reliability – SCC</a:t>
            </a:r>
          </a:p>
          <a:p>
            <a:endParaRPr lang="en-US" sz="2400" dirty="0" smtClean="0"/>
          </a:p>
          <a:p>
            <a:r>
              <a:rPr lang="en-US" sz="2400" dirty="0" smtClean="0"/>
              <a:t>Soft Errors are a major concern, and Caches are most vulnerable to transient errors by radiation particles </a:t>
            </a:r>
          </a:p>
          <a:p>
            <a:endParaRPr lang="en-US" sz="900" i="1" dirty="0" smtClean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Cache Cleaning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can reduce vulnerability, at the possible cost of power overhead</a:t>
            </a:r>
          </a:p>
          <a:p>
            <a:pPr lvl="1"/>
            <a:r>
              <a:rPr lang="en-US" sz="1800" dirty="0" smtClean="0"/>
              <a:t>ECC gains </a:t>
            </a:r>
            <a:r>
              <a:rPr lang="en-US" sz="1800" dirty="0" smtClean="0">
                <a:solidFill>
                  <a:srgbClr val="0808C0"/>
                </a:solidFill>
              </a:rPr>
              <a:t>0</a:t>
            </a:r>
            <a:r>
              <a:rPr lang="en-US" sz="1800" dirty="0" smtClean="0"/>
              <a:t> vulnerability, but </a:t>
            </a:r>
            <a:r>
              <a:rPr lang="en-US" sz="1800" dirty="0" smtClean="0">
                <a:solidFill>
                  <a:srgbClr val="FF0000"/>
                </a:solidFill>
              </a:rPr>
              <a:t>70X</a:t>
            </a:r>
            <a:r>
              <a:rPr lang="en-US" sz="1800" dirty="0" smtClean="0"/>
              <a:t> power overhead</a:t>
            </a:r>
          </a:p>
          <a:p>
            <a:pPr lvl="1"/>
            <a:r>
              <a:rPr lang="en-US" sz="1800" dirty="0" smtClean="0"/>
              <a:t>EWB gains </a:t>
            </a:r>
            <a:r>
              <a:rPr lang="en-US" sz="1800" dirty="0" smtClean="0">
                <a:solidFill>
                  <a:srgbClr val="0808C0"/>
                </a:solidFill>
              </a:rPr>
              <a:t>47%</a:t>
            </a:r>
            <a:r>
              <a:rPr lang="en-US" sz="1800" dirty="0" smtClean="0"/>
              <a:t> vulnerability reduction, with </a:t>
            </a:r>
            <a:r>
              <a:rPr lang="en-US" sz="1800" dirty="0" smtClean="0">
                <a:solidFill>
                  <a:srgbClr val="FF0000"/>
                </a:solidFill>
              </a:rPr>
              <a:t>6X</a:t>
            </a:r>
            <a:r>
              <a:rPr lang="en-US" sz="1800" dirty="0" smtClean="0"/>
              <a:t> power overhead</a:t>
            </a:r>
            <a:endParaRPr lang="en-US" sz="2400" dirty="0" smtClean="0"/>
          </a:p>
          <a:p>
            <a:endParaRPr lang="en-US" sz="1050" dirty="0" smtClean="0"/>
          </a:p>
          <a:p>
            <a:r>
              <a:rPr lang="en-US" sz="2400" dirty="0" smtClean="0"/>
              <a:t>Our Smart Cache Cleaning technique:</a:t>
            </a:r>
          </a:p>
          <a:p>
            <a:pPr lvl="1"/>
            <a:r>
              <a:rPr lang="en-US" sz="2100" dirty="0" smtClean="0"/>
              <a:t>performs </a:t>
            </a:r>
            <a:r>
              <a:rPr lang="en-US" sz="2100" i="1" dirty="0" smtClean="0">
                <a:solidFill>
                  <a:srgbClr val="C00000"/>
                </a:solidFill>
              </a:rPr>
              <a:t>Cleaning</a:t>
            </a:r>
            <a:r>
              <a:rPr lang="en-US" sz="2100" dirty="0" smtClean="0"/>
              <a:t> on the </a:t>
            </a:r>
            <a:r>
              <a:rPr lang="en-US" sz="2100" b="1" i="1" dirty="0" smtClean="0"/>
              <a:t>right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0808C0"/>
                </a:solidFill>
              </a:rPr>
              <a:t>cache blocks</a:t>
            </a:r>
            <a:r>
              <a:rPr lang="en-US" sz="2100" dirty="0" smtClean="0"/>
              <a:t> at the </a:t>
            </a:r>
            <a:r>
              <a:rPr lang="en-US" sz="2100" b="1" i="1" dirty="0" smtClean="0"/>
              <a:t>right </a:t>
            </a:r>
            <a:r>
              <a:rPr lang="en-US" sz="2100" dirty="0" smtClean="0">
                <a:solidFill>
                  <a:srgbClr val="006600"/>
                </a:solidFill>
              </a:rPr>
              <a:t>time</a:t>
            </a:r>
          </a:p>
          <a:p>
            <a:pPr lvl="1"/>
            <a:r>
              <a:rPr lang="en-US" sz="2100" dirty="0" smtClean="0">
                <a:solidFill>
                  <a:srgbClr val="006600"/>
                </a:solidFill>
              </a:rPr>
              <a:t>achieves energy-efficient reliability in embedded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SCC-hardware overhead can be eliminated</a:t>
            </a:r>
            <a:r>
              <a:rPr lang="en-US" sz="2800" dirty="0" smtClean="0"/>
              <a:t> through compiler-based instrumentation and loop unrolling.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Compile-time SCC analysis, and instrumentation </a:t>
            </a:r>
            <a:r>
              <a:rPr lang="en-US" sz="2800" dirty="0" smtClean="0"/>
              <a:t>can be performed using Cache Vulnerability Equations </a:t>
            </a:r>
            <a:r>
              <a:rPr lang="en-US" sz="2400" dirty="0" smtClean="0">
                <a:solidFill>
                  <a:srgbClr val="0808C0"/>
                </a:solidFill>
              </a:rPr>
              <a:t>[LCTES’10]. </a:t>
            </a:r>
          </a:p>
          <a:p>
            <a:pPr lvl="1"/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Pure software-only SCC solution.</a:t>
            </a:r>
          </a:p>
          <a:p>
            <a:pPr lvl="1"/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NO hardware overhead</a:t>
            </a:r>
          </a:p>
          <a:p>
            <a:endParaRPr lang="en-US" sz="2800" dirty="0" smtClean="0"/>
          </a:p>
          <a:p>
            <a:r>
              <a:rPr lang="en-US" sz="2800" dirty="0" smtClean="0"/>
              <a:t>By introducing methods to accurately calibrate the weights used in the algorithm, accuracy can be improved.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8674" name="Picture 2" descr="C:\Users\rjeyapau\AppData\Local\Microsoft\Windows\Temporary Internet Files\Content.IE5\GCQZ84TM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C:\Users\rjeyapau\AppData\Local\Microsoft\Windows\Temporary Internet Files\Content.IE5\LJB5COYG\MC900151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1804111" cy="1209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90800" y="2286000"/>
            <a:ext cx="632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         e-mail 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808C0"/>
                </a:solidFill>
              </a:rPr>
              <a:t>reiley.jeyapaul@asu.edu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Home Page :</a:t>
            </a:r>
            <a:r>
              <a:rPr lang="en-US" sz="2400" dirty="0" smtClean="0">
                <a:solidFill>
                  <a:srgbClr val="0808C0"/>
                </a:solidFill>
              </a:rPr>
              <a:t> www.public.asu.edu/~rjeyapau/</a:t>
            </a:r>
          </a:p>
          <a:p>
            <a:endParaRPr lang="en-US" sz="2400" dirty="0" smtClean="0">
              <a:solidFill>
                <a:srgbClr val="0808C0"/>
              </a:solidFill>
            </a:endParaRPr>
          </a:p>
          <a:p>
            <a:r>
              <a:rPr lang="en-US" sz="2400" dirty="0" smtClean="0">
                <a:solidFill>
                  <a:srgbClr val="0808C0"/>
                </a:solidFill>
              </a:rPr>
              <a:t>    </a:t>
            </a:r>
            <a:r>
              <a:rPr lang="en-US" sz="2400" dirty="0" smtClean="0">
                <a:solidFill>
                  <a:srgbClr val="C00000"/>
                </a:solidFill>
              </a:rPr>
              <a:t>CML Lab :  </a:t>
            </a:r>
            <a:r>
              <a:rPr lang="en-US" sz="2400" dirty="0" smtClean="0">
                <a:solidFill>
                  <a:srgbClr val="0808C0"/>
                </a:solidFill>
              </a:rPr>
              <a:t>http://aviral.lab.asu.edu</a:t>
            </a:r>
            <a:endParaRPr lang="en-US" sz="2400" dirty="0">
              <a:solidFill>
                <a:srgbClr val="0808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888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Architecture Overview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42" y="175260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75260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176802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3664" y="175260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5432" y="1752600"/>
            <a:ext cx="8012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168002" y="1927034"/>
            <a:ext cx="725060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644966" y="1927034"/>
            <a:ext cx="1393634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775939" y="1942454"/>
            <a:ext cx="725060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8724" y="1957874"/>
            <a:ext cx="725060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86400" y="3668617"/>
            <a:ext cx="1600200" cy="9144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5740309" y="2438400"/>
            <a:ext cx="203291" cy="12192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431" y="253295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 Cache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59309" y="5410200"/>
            <a:ext cx="1828800" cy="9144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 Cache/</a:t>
            </a:r>
          </a:p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6248399" y="4571999"/>
            <a:ext cx="101509" cy="805149"/>
          </a:xfrm>
          <a:prstGeom prst="downArrow">
            <a:avLst/>
          </a:prstGeom>
          <a:solidFill>
            <a:schemeClr val="tx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4600" y="4572000"/>
            <a:ext cx="148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Write-backs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14599" y="2819400"/>
            <a:ext cx="1480851" cy="4572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LSQ</a:t>
            </a:r>
          </a:p>
        </p:txBody>
      </p:sp>
      <p:cxnSp>
        <p:nvCxnSpPr>
          <p:cNvPr id="28" name="Shape 27"/>
          <p:cNvCxnSpPr>
            <a:stCxn id="6" idx="2"/>
            <a:endCxn id="24" idx="1"/>
          </p:cNvCxnSpPr>
          <p:nvPr/>
        </p:nvCxnSpPr>
        <p:spPr>
          <a:xfrm rot="16200000" flipH="1">
            <a:off x="2086264" y="2619665"/>
            <a:ext cx="609600" cy="24706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19" idx="2"/>
          </p:cNvCxnSpPr>
          <p:nvPr/>
        </p:nvCxnSpPr>
        <p:spPr>
          <a:xfrm>
            <a:off x="3995450" y="3048000"/>
            <a:ext cx="179568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3048000"/>
            <a:ext cx="5649311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 a consequence: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Transient Faults induce Soft Errors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0" name="Vertical Scroll 29"/>
          <p:cNvSpPr/>
          <p:nvPr/>
        </p:nvSpPr>
        <p:spPr>
          <a:xfrm>
            <a:off x="3810000" y="1371600"/>
            <a:ext cx="4800600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Electrical disturbances can disrupt the operation causing 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Transient Faults</a:t>
            </a:r>
            <a:endParaRPr lang="en-US" sz="2400" b="1" i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3" descr="D:\Work\Presentations\Clipart\20-YQC3NEBA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91" y="1208182"/>
            <a:ext cx="3448307" cy="2297017"/>
          </a:xfrm>
          <a:prstGeom prst="rect">
            <a:avLst/>
          </a:prstGeom>
          <a:noFill/>
        </p:spPr>
      </p:pic>
      <p:pic>
        <p:nvPicPr>
          <p:cNvPr id="12" name="Picture 4" descr="D:\Work\Presentations\Clipart\cosmic-radiatio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581400"/>
            <a:ext cx="298669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Solution 1: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 Write-Through Cache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19100" y="2324100"/>
            <a:ext cx="19050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2133600"/>
            <a:ext cx="73152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752600" y="1905000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437606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516342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821936" y="1905000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495006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61806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2491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2397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9255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4354" y="13832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9515" y="138169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461" y="138234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9622" y="138077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7456" y="138510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3617" y="138353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6627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4085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39246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88"/>
          <p:cNvGrpSpPr/>
          <p:nvPr/>
        </p:nvGrpSpPr>
        <p:grpSpPr>
          <a:xfrm>
            <a:off x="2663824" y="2513806"/>
            <a:ext cx="5489576" cy="457994"/>
            <a:chOff x="2663824" y="2513806"/>
            <a:chExt cx="5489576" cy="457994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>
              <a:off x="2436018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3808412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561806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7924006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17583" y="14588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352" y="2228671"/>
            <a:ext cx="1283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Write-back</a:t>
            </a:r>
          </a:p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Cache </a:t>
            </a:r>
          </a:p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</a:t>
            </a:r>
            <a:endParaRPr lang="en-US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600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90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286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59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717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276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9623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343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648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5029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334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71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019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40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705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7086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391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772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8077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8382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ular Callout 65"/>
          <p:cNvSpPr/>
          <p:nvPr/>
        </p:nvSpPr>
        <p:spPr>
          <a:xfrm>
            <a:off x="2133600" y="3200400"/>
            <a:ext cx="2667000" cy="609600"/>
          </a:xfrm>
          <a:prstGeom prst="wedgeRoundRectCallout">
            <a:avLst>
              <a:gd name="adj1" fmla="val -28696"/>
              <a:gd name="adj2" fmla="val -89308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A copy of cache-data is written into the memory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6553994" y="1903287"/>
            <a:ext cx="4572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93"/>
          <p:cNvGrpSpPr/>
          <p:nvPr/>
        </p:nvGrpSpPr>
        <p:grpSpPr>
          <a:xfrm>
            <a:off x="5388166" y="3669268"/>
            <a:ext cx="349368" cy="2369642"/>
            <a:chOff x="5235766" y="3669268"/>
            <a:chExt cx="349368" cy="2369642"/>
          </a:xfrm>
        </p:grpSpPr>
        <p:sp>
          <p:nvSpPr>
            <p:cNvPr id="82" name="TextBox 81"/>
            <p:cNvSpPr txBox="1"/>
            <p:nvPr/>
          </p:nvSpPr>
          <p:spPr>
            <a:xfrm>
              <a:off x="5257800" y="56388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x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35766" y="3669268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808C0"/>
                  </a:solidFill>
                </a:rPr>
                <a:t>o</a:t>
              </a:r>
              <a:endParaRPr lang="en-US" sz="2000" b="1" dirty="0">
                <a:solidFill>
                  <a:srgbClr val="0808C0"/>
                </a:solidFill>
              </a:endParaRPr>
            </a:p>
          </p:txBody>
        </p:sp>
      </p:grpSp>
      <p:sp>
        <p:nvSpPr>
          <p:cNvPr id="84" name="Vertical Scroll 83"/>
          <p:cNvSpPr/>
          <p:nvPr/>
        </p:nvSpPr>
        <p:spPr>
          <a:xfrm>
            <a:off x="838200" y="5029200"/>
            <a:ext cx="3429000" cy="10668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</a:t>
            </a:r>
          </a:p>
          <a:p>
            <a:pPr algn="ctr"/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of </a:t>
            </a:r>
            <a:r>
              <a:rPr lang="en-US" sz="2400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Writebacks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4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33400" y="4038600"/>
            <a:ext cx="4419600" cy="68580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error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detected on subsequent access, </a:t>
            </a:r>
          </a:p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can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reload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from memory to recover.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6" name="Group 92"/>
          <p:cNvGrpSpPr/>
          <p:nvPr/>
        </p:nvGrpSpPr>
        <p:grpSpPr>
          <a:xfrm>
            <a:off x="5029200" y="3668618"/>
            <a:ext cx="3657600" cy="2732182"/>
            <a:chOff x="4876800" y="3668618"/>
            <a:chExt cx="3657600" cy="2732182"/>
          </a:xfrm>
        </p:grpSpPr>
        <p:cxnSp>
          <p:nvCxnSpPr>
            <p:cNvPr id="68" name="Straight Connector 67"/>
            <p:cNvCxnSpPr/>
            <p:nvPr/>
          </p:nvCxnSpPr>
          <p:spPr>
            <a:xfrm rot="5400000">
              <a:off x="4343400" y="4800600"/>
              <a:ext cx="2133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410200" y="586740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6972299" y="4838700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7400" y="603146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Period (cycles)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3915447" y="4629971"/>
              <a:ext cx="2292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Vulnerability (cycles)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7425923" y="4606523"/>
              <a:ext cx="18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808C0"/>
                  </a:solidFill>
                </a:rPr>
                <a:t># of Write-backs</a:t>
              </a:r>
              <a:endParaRPr lang="en-US" dirty="0">
                <a:solidFill>
                  <a:srgbClr val="0808C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70583" y="5780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46834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010400" y="58138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008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80183" y="58022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6" grpId="0" animBg="1"/>
      <p:bldP spid="84" grpId="0" animBg="1"/>
      <p:bldP spid="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Solution 2: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Early Write-back Cache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52400" y="2590800"/>
            <a:ext cx="24384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2133600"/>
            <a:ext cx="73152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752600" y="1905000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437606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516342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821936" y="1905000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495006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61806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2491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2397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9255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4354" y="13832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9515" y="138169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461" y="138234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9622" y="138077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7456" y="138510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3617" y="138353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6627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4085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39246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583" y="14588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1424" y="23254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</a:t>
            </a:r>
            <a:endParaRPr lang="en-US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600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90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286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59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49765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276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9623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343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648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5029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334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71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019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40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705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7086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391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772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8077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8382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6553994" y="1903287"/>
            <a:ext cx="4572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72"/>
          <p:cNvGrpSpPr/>
          <p:nvPr/>
        </p:nvGrpSpPr>
        <p:grpSpPr>
          <a:xfrm>
            <a:off x="1981200" y="2438400"/>
            <a:ext cx="6172200" cy="458788"/>
            <a:chOff x="1981200" y="2513806"/>
            <a:chExt cx="6172200" cy="458788"/>
          </a:xfrm>
        </p:grpSpPr>
        <p:cxnSp>
          <p:nvCxnSpPr>
            <p:cNvPr id="76" name="Straight Arrow Connector 75"/>
            <p:cNvCxnSpPr/>
            <p:nvPr/>
          </p:nvCxnSpPr>
          <p:spPr>
            <a:xfrm rot="5400000">
              <a:off x="2436018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3808412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179218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>
              <a:off x="6552406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5400000">
              <a:off x="7924006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rot="5400000">
              <a:off x="1753394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5400000">
              <a:off x="3125788" y="27432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5400000">
              <a:off x="4496594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5400000">
              <a:off x="5869782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olid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7241382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-54166" y="3048000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Rounded Rectangular Callout 100"/>
          <p:cNvSpPr/>
          <p:nvPr/>
        </p:nvSpPr>
        <p:spPr>
          <a:xfrm>
            <a:off x="2743200" y="3962400"/>
            <a:ext cx="2286000" cy="533400"/>
          </a:xfrm>
          <a:prstGeom prst="wedgeRoundRectCallout">
            <a:avLst>
              <a:gd name="adj1" fmla="val 8586"/>
              <a:gd name="adj2" fmla="val -255418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Cache to memory transfer of </a:t>
            </a:r>
            <a:r>
              <a:rPr lang="en-US" i="1" dirty="0" smtClean="0">
                <a:solidFill>
                  <a:srgbClr val="FF0000"/>
                </a:solidFill>
              </a:rPr>
              <a:t>dirty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6C31"/>
                </a:solidFill>
              </a:rPr>
              <a:t>data</a:t>
            </a:r>
          </a:p>
        </p:txBody>
      </p:sp>
      <p:sp>
        <p:nvSpPr>
          <p:cNvPr id="102" name="Rounded Rectangular Callout 101"/>
          <p:cNvSpPr/>
          <p:nvPr/>
        </p:nvSpPr>
        <p:spPr>
          <a:xfrm>
            <a:off x="990600" y="4572000"/>
            <a:ext cx="2209800" cy="533400"/>
          </a:xfrm>
          <a:prstGeom prst="wedgeRoundRectCallout">
            <a:avLst>
              <a:gd name="adj1" fmla="val -6006"/>
              <a:gd name="adj2" fmla="val -364885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Periodic write-back with no </a:t>
            </a:r>
            <a:r>
              <a:rPr lang="en-US" i="1" dirty="0" smtClean="0">
                <a:solidFill>
                  <a:srgbClr val="FF0000"/>
                </a:solidFill>
              </a:rPr>
              <a:t>dirty</a:t>
            </a:r>
            <a:r>
              <a:rPr lang="en-US" dirty="0" smtClean="0">
                <a:solidFill>
                  <a:srgbClr val="006C31"/>
                </a:solidFill>
              </a:rPr>
              <a:t> data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91200" y="3200400"/>
            <a:ext cx="3048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43"/>
          <p:cNvGrpSpPr/>
          <p:nvPr/>
        </p:nvGrpSpPr>
        <p:grpSpPr>
          <a:xfrm>
            <a:off x="2362200" y="2438400"/>
            <a:ext cx="6097588" cy="458788"/>
            <a:chOff x="2360612" y="2438400"/>
            <a:chExt cx="6097588" cy="458788"/>
          </a:xfrm>
        </p:grpSpPr>
        <p:cxnSp>
          <p:nvCxnSpPr>
            <p:cNvPr id="106" name="Straight Arrow Connector 105"/>
            <p:cNvCxnSpPr/>
            <p:nvPr/>
          </p:nvCxnSpPr>
          <p:spPr>
            <a:xfrm rot="5400000">
              <a:off x="4190206" y="26670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5179218" y="26662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8228806" y="26662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5400000">
              <a:off x="2132806" y="26670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>
              <a:off x="3125788" y="2667794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olid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5400000">
              <a:off x="6249194" y="26670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olid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5400000">
              <a:off x="7241382" y="26670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30"/>
          <p:cNvGrpSpPr/>
          <p:nvPr/>
        </p:nvGrpSpPr>
        <p:grpSpPr>
          <a:xfrm>
            <a:off x="5181600" y="3668618"/>
            <a:ext cx="3657600" cy="2732182"/>
            <a:chOff x="5181600" y="3668618"/>
            <a:chExt cx="3657600" cy="2732182"/>
          </a:xfrm>
        </p:grpSpPr>
        <p:grpSp>
          <p:nvGrpSpPr>
            <p:cNvPr id="8" name="Group 114"/>
            <p:cNvGrpSpPr/>
            <p:nvPr/>
          </p:nvGrpSpPr>
          <p:grpSpPr>
            <a:xfrm>
              <a:off x="5181600" y="3668618"/>
              <a:ext cx="3657600" cy="2732182"/>
              <a:chOff x="4876800" y="3668618"/>
              <a:chExt cx="3657600" cy="273218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5400000">
                <a:off x="4343400" y="4800600"/>
                <a:ext cx="2133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410200" y="5867400"/>
                <a:ext cx="2590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rot="5400000" flipH="1" flipV="1">
                <a:off x="6972299" y="48387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5867400" y="6031468"/>
                <a:ext cx="171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Period (cycles)</a:t>
                </a:r>
                <a:endParaRPr 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 rot="16200000">
                <a:off x="3915447" y="4629971"/>
                <a:ext cx="2292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Vulnerability (cycles)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 rot="16200000">
                <a:off x="7425923" y="4606523"/>
                <a:ext cx="1847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# of Write-backs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170583" y="578083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946834" y="37338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307094" y="5813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621294" y="5791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5924477" y="58022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  <p:grpSp>
          <p:nvGrpSpPr>
            <p:cNvPr id="9" name="Group 127"/>
            <p:cNvGrpSpPr/>
            <p:nvPr/>
          </p:nvGrpSpPr>
          <p:grpSpPr>
            <a:xfrm>
              <a:off x="5551583" y="3669268"/>
              <a:ext cx="349368" cy="2369642"/>
              <a:chOff x="5235766" y="3669268"/>
              <a:chExt cx="349368" cy="236964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5257800" y="563880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x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235766" y="3669268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808C0"/>
                    </a:solidFill>
                  </a:rPr>
                  <a:t>o</a:t>
                </a:r>
                <a:endParaRPr lang="en-US" sz="2000" b="1" dirty="0">
                  <a:solidFill>
                    <a:srgbClr val="0808C0"/>
                  </a:solidFill>
                </a:endParaRPr>
              </a:p>
            </p:txBody>
          </p:sp>
        </p:grpSp>
      </p:grpSp>
      <p:grpSp>
        <p:nvGrpSpPr>
          <p:cNvPr id="10" name="Group 133"/>
          <p:cNvGrpSpPr/>
          <p:nvPr/>
        </p:nvGrpSpPr>
        <p:grpSpPr>
          <a:xfrm>
            <a:off x="6205251" y="3657600"/>
            <a:ext cx="364294" cy="2057400"/>
            <a:chOff x="6073466" y="3657600"/>
            <a:chExt cx="364294" cy="2057400"/>
          </a:xfrm>
        </p:grpSpPr>
        <p:sp>
          <p:nvSpPr>
            <p:cNvPr id="132" name="TextBox 131"/>
            <p:cNvSpPr txBox="1"/>
            <p:nvPr/>
          </p:nvSpPr>
          <p:spPr>
            <a:xfrm>
              <a:off x="6073466" y="5314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x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6576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808C0"/>
                  </a:solidFill>
                </a:rPr>
                <a:t>o</a:t>
              </a:r>
              <a:endParaRPr lang="en-US" sz="2000" b="1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18" name="Group 134"/>
          <p:cNvGrpSpPr/>
          <p:nvPr/>
        </p:nvGrpSpPr>
        <p:grpSpPr>
          <a:xfrm>
            <a:off x="6874706" y="3657600"/>
            <a:ext cx="364294" cy="781110"/>
            <a:chOff x="6073466" y="3657600"/>
            <a:chExt cx="364294" cy="781110"/>
          </a:xfrm>
        </p:grpSpPr>
        <p:sp>
          <p:nvSpPr>
            <p:cNvPr id="136" name="TextBox 135"/>
            <p:cNvSpPr txBox="1"/>
            <p:nvPr/>
          </p:nvSpPr>
          <p:spPr>
            <a:xfrm>
              <a:off x="6073466" y="40386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x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096000" y="36576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808C0"/>
                  </a:solidFill>
                </a:rPr>
                <a:t>o</a:t>
              </a:r>
              <a:endParaRPr lang="en-US" sz="2000" b="1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21" name="Group 144"/>
          <p:cNvGrpSpPr/>
          <p:nvPr/>
        </p:nvGrpSpPr>
        <p:grpSpPr>
          <a:xfrm>
            <a:off x="2667000" y="3230881"/>
            <a:ext cx="5791200" cy="45719"/>
            <a:chOff x="2667000" y="3307081"/>
            <a:chExt cx="5791200" cy="45719"/>
          </a:xfrm>
        </p:grpSpPr>
        <p:sp>
          <p:nvSpPr>
            <p:cNvPr id="138" name="Rectangle 137"/>
            <p:cNvSpPr/>
            <p:nvPr/>
          </p:nvSpPr>
          <p:spPr>
            <a:xfrm>
              <a:off x="2667000" y="3307081"/>
              <a:ext cx="6858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038600" y="3307081"/>
              <a:ext cx="3810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1200" y="3307081"/>
              <a:ext cx="6858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153400" y="3307081"/>
              <a:ext cx="304800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478294" y="5367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5486400" y="411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29" name="Group 155"/>
          <p:cNvGrpSpPr/>
          <p:nvPr/>
        </p:nvGrpSpPr>
        <p:grpSpPr>
          <a:xfrm>
            <a:off x="2667000" y="2438400"/>
            <a:ext cx="5487988" cy="458788"/>
            <a:chOff x="2667000" y="2514600"/>
            <a:chExt cx="5487988" cy="458788"/>
          </a:xfrm>
        </p:grpSpPr>
        <p:cxnSp>
          <p:nvCxnSpPr>
            <p:cNvPr id="148" name="Straight Arrow Connector 147"/>
            <p:cNvCxnSpPr/>
            <p:nvPr/>
          </p:nvCxnSpPr>
          <p:spPr>
            <a:xfrm rot="5400000">
              <a:off x="5182394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rot="5400000">
              <a:off x="7925594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rot="5400000">
              <a:off x="2439194" y="27432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olid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5400000">
              <a:off x="3809205" y="2743994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olid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>
              <a:off x="6555582" y="2743200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prstDash val="sysDot"/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5791200" y="3200400"/>
            <a:ext cx="990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477934" y="4648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2" name="Group 156"/>
          <p:cNvGrpSpPr/>
          <p:nvPr/>
        </p:nvGrpSpPr>
        <p:grpSpPr>
          <a:xfrm>
            <a:off x="7620000" y="4343400"/>
            <a:ext cx="364294" cy="704910"/>
            <a:chOff x="6073466" y="4343400"/>
            <a:chExt cx="364294" cy="704910"/>
          </a:xfrm>
        </p:grpSpPr>
        <p:sp>
          <p:nvSpPr>
            <p:cNvPr id="158" name="TextBox 157"/>
            <p:cNvSpPr txBox="1"/>
            <p:nvPr/>
          </p:nvSpPr>
          <p:spPr>
            <a:xfrm>
              <a:off x="6073466" y="46482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x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096000" y="43434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808C0"/>
                  </a:solidFill>
                </a:rPr>
                <a:t>o</a:t>
              </a:r>
              <a:endParaRPr lang="en-US" sz="2000" b="1" dirty="0">
                <a:solidFill>
                  <a:srgbClr val="0808C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252178" y="4419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3" name="Group 174"/>
          <p:cNvGrpSpPr/>
          <p:nvPr/>
        </p:nvGrpSpPr>
        <p:grpSpPr>
          <a:xfrm>
            <a:off x="1752600" y="3733800"/>
            <a:ext cx="2971800" cy="1447800"/>
            <a:chOff x="152400" y="4419600"/>
            <a:chExt cx="2971800" cy="1447800"/>
          </a:xfrm>
        </p:grpSpPr>
        <p:sp>
          <p:nvSpPr>
            <p:cNvPr id="176" name="Vertical Scroll 175"/>
            <p:cNvSpPr/>
            <p:nvPr/>
          </p:nvSpPr>
          <p:spPr>
            <a:xfrm>
              <a:off x="152400" y="4419600"/>
              <a:ext cx="2971800" cy="1447800"/>
            </a:xfrm>
            <a:prstGeom prst="verticalScroll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  <a:r>
                <a:rPr lang="en-US" sz="2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EWB Period   </a:t>
              </a:r>
              <a:r>
                <a:rPr 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Vulnerability   </a:t>
              </a:r>
            </a:p>
            <a:p>
              <a:r>
                <a:rPr lang="en-US" sz="2400" b="1" dirty="0" smtClean="0">
                  <a:solidFill>
                    <a:srgbClr val="0808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# of WBs    </a:t>
              </a:r>
            </a:p>
          </p:txBody>
        </p:sp>
        <p:graphicFrame>
          <p:nvGraphicFramePr>
            <p:cNvPr id="177" name="Object 176"/>
            <p:cNvGraphicFramePr>
              <a:graphicFrameLocks noChangeAspect="1"/>
            </p:cNvGraphicFramePr>
            <p:nvPr/>
          </p:nvGraphicFramePr>
          <p:xfrm>
            <a:off x="2362200" y="4626166"/>
            <a:ext cx="298450" cy="434109"/>
          </p:xfrm>
          <a:graphic>
            <a:graphicData uri="http://schemas.openxmlformats.org/presentationml/2006/ole">
              <p:oleObj spid="_x0000_s52226" name="Equation" r:id="rId3" imgW="139680" imgH="203040" progId="Equation.3">
                <p:embed/>
              </p:oleObj>
            </a:graphicData>
          </a:graphic>
        </p:graphicFrame>
        <p:graphicFrame>
          <p:nvGraphicFramePr>
            <p:cNvPr id="178" name="Object 4"/>
            <p:cNvGraphicFramePr>
              <a:graphicFrameLocks noChangeAspect="1"/>
            </p:cNvGraphicFramePr>
            <p:nvPr/>
          </p:nvGraphicFramePr>
          <p:xfrm>
            <a:off x="2341085" y="4998846"/>
            <a:ext cx="298450" cy="433388"/>
          </p:xfrm>
          <a:graphic>
            <a:graphicData uri="http://schemas.openxmlformats.org/presentationml/2006/ole">
              <p:oleObj spid="_x0000_s52227" name="Equation" r:id="rId4" imgW="139680" imgH="203040" progId="Equation.3">
                <p:embed/>
              </p:oleObj>
            </a:graphicData>
          </a:graphic>
        </p:graphicFrame>
        <p:graphicFrame>
          <p:nvGraphicFramePr>
            <p:cNvPr id="179" name="Object 5"/>
            <p:cNvGraphicFramePr>
              <a:graphicFrameLocks noChangeAspect="1"/>
            </p:cNvGraphicFramePr>
            <p:nvPr/>
          </p:nvGraphicFramePr>
          <p:xfrm>
            <a:off x="2329149" y="5334000"/>
            <a:ext cx="298450" cy="433388"/>
          </p:xfrm>
          <a:graphic>
            <a:graphicData uri="http://schemas.openxmlformats.org/presentationml/2006/ole">
              <p:oleObj spid="_x0000_s52228" name="Equation" r:id="rId5" imgW="139680" imgH="203040" progId="Equation.3">
                <p:embed/>
              </p:oleObj>
            </a:graphicData>
          </a:graphic>
        </p:graphicFrame>
      </p:grpSp>
      <p:sp>
        <p:nvSpPr>
          <p:cNvPr id="180" name="Rounded Rectangular Callout 179"/>
          <p:cNvSpPr/>
          <p:nvPr/>
        </p:nvSpPr>
        <p:spPr>
          <a:xfrm>
            <a:off x="1524000" y="5638800"/>
            <a:ext cx="2743200" cy="609600"/>
          </a:xfrm>
          <a:prstGeom prst="wedgeRoundRectCallout">
            <a:avLst>
              <a:gd name="adj1" fmla="val 171684"/>
              <a:gd name="adj2" fmla="val -192425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Irregularity in trend due to data-access pattern</a:t>
            </a:r>
          </a:p>
        </p:txBody>
      </p:sp>
      <p:sp>
        <p:nvSpPr>
          <p:cNvPr id="181" name="Oval 180"/>
          <p:cNvSpPr/>
          <p:nvPr/>
        </p:nvSpPr>
        <p:spPr>
          <a:xfrm>
            <a:off x="7620000" y="4267200"/>
            <a:ext cx="381000" cy="914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54" grpId="0" animBg="1"/>
      <p:bldP spid="180" grpId="0" animBg="1"/>
      <p:bldP spid="1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Solution: </a:t>
            </a:r>
            <a:b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Smart Cache Cleaning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6700" y="2476500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2133600"/>
            <a:ext cx="73152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752600" y="1905000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437606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516342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821936" y="1905000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495006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61806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2491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2397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79255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14354" y="13832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9515" y="138169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5461" y="138234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9622" y="138077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7456" y="138510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3617" y="138353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6627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94085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39246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583" y="14588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1424" y="23254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</a:t>
            </a:r>
            <a:endParaRPr lang="en-US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1600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190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286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59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9717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276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57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9623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343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648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5029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334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71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6019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40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705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7086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7391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772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8077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8382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6553994" y="1903287"/>
            <a:ext cx="4572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Vertical Scroll 83"/>
          <p:cNvSpPr/>
          <p:nvPr/>
        </p:nvSpPr>
        <p:spPr>
          <a:xfrm>
            <a:off x="5127434" y="4953000"/>
            <a:ext cx="3429000" cy="10668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</a:t>
            </a:r>
          </a:p>
          <a:p>
            <a:pPr algn="ctr"/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of </a:t>
            </a:r>
            <a:r>
              <a:rPr lang="en-US" sz="2400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Writebacks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3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28600" y="4800600"/>
            <a:ext cx="4648200" cy="914400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Analyzing the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data-access pattern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, prudent choices for </a:t>
            </a:r>
            <a:r>
              <a:rPr lang="en-US" dirty="0" smtClean="0">
                <a:solidFill>
                  <a:srgbClr val="006C31"/>
                </a:solidFill>
              </a:rPr>
              <a:t>cache cleaning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can be made during a specific set of store instructions.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990600" y="3733800"/>
            <a:ext cx="4572000" cy="685800"/>
          </a:xfrm>
          <a:prstGeom prst="wedgeRoundRectCallout">
            <a:avLst>
              <a:gd name="adj1" fmla="val 54308"/>
              <a:gd name="adj2" fmla="val -193216"/>
              <a:gd name="adj3" fmla="val 16667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Considering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cache-eviction</a:t>
            </a:r>
            <a:r>
              <a:rPr lang="en-US" dirty="0" smtClean="0">
                <a:solidFill>
                  <a:srgbClr val="006C31"/>
                </a:solidFill>
              </a:rPr>
              <a:t> in 2 cycles, the </a:t>
            </a:r>
            <a:r>
              <a:rPr lang="en-US" dirty="0" smtClean="0">
                <a:solidFill>
                  <a:srgbClr val="0808C0"/>
                </a:solidFill>
              </a:rPr>
              <a:t>additional write-back</a:t>
            </a:r>
            <a:r>
              <a:rPr lang="en-US" dirty="0" smtClean="0">
                <a:solidFill>
                  <a:srgbClr val="006C31"/>
                </a:solidFill>
              </a:rPr>
              <a:t> is avoided.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54166" y="313586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2663824" y="2513806"/>
            <a:ext cx="5489576" cy="457994"/>
            <a:chOff x="2663824" y="2513806"/>
            <a:chExt cx="5489576" cy="457994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>
              <a:off x="2436018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3808412" y="2742406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7924006" y="2741612"/>
              <a:ext cx="457200" cy="1588"/>
            </a:xfrm>
            <a:prstGeom prst="straightConnector1">
              <a:avLst/>
            </a:prstGeom>
            <a:ln w="19050">
              <a:solidFill>
                <a:srgbClr val="006C31"/>
              </a:solidFill>
              <a:headEnd type="oval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5791200" y="3383281"/>
            <a:ext cx="990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5561806" y="2742406"/>
            <a:ext cx="45720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ular Callout 94"/>
          <p:cNvSpPr/>
          <p:nvPr/>
        </p:nvSpPr>
        <p:spPr>
          <a:xfrm>
            <a:off x="5791200" y="3810000"/>
            <a:ext cx="3200400" cy="685800"/>
          </a:xfrm>
          <a:prstGeom prst="wedgeRoundRectCallout">
            <a:avLst>
              <a:gd name="adj1" fmla="val -28997"/>
              <a:gd name="adj2" fmla="val -10165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 cycle vulnerability trade-off for reduced # of write-backs</a:t>
            </a: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73" grpId="0" animBg="1"/>
      <p:bldP spid="76" grpId="0" animBg="1"/>
      <p:bldP spid="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Working: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When to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778100" y="2133600"/>
            <a:ext cx="73152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2159100" y="1905000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2844106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3922842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4228436" y="1905000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5586350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313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6556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76462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83320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220854" y="13832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66015" y="138169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81961" y="138234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46122" y="138077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638800" y="138510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54222" y="138353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03127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00585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345746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24083" y="14588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-61629" y="2325469"/>
            <a:ext cx="186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Instantaneous 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 (</a:t>
            </a:r>
            <a:r>
              <a:rPr lang="en-US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20067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23115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26925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29973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33782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36830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40640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43688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47499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50547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54357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57405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61215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6477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68073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71121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74931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7979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81789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84837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87885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6960494" y="1903287"/>
            <a:ext cx="4572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035900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rot="5400000">
            <a:off x="939900" y="2209800"/>
            <a:ext cx="16764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048000" y="2590800"/>
            <a:ext cx="10668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419600" y="2590800"/>
            <a:ext cx="1371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4944894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553200" y="2590800"/>
            <a:ext cx="609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7056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534400" y="2590800"/>
            <a:ext cx="6096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1" name="Rounded Rectangular Callout 190"/>
          <p:cNvSpPr/>
          <p:nvPr/>
        </p:nvSpPr>
        <p:spPr>
          <a:xfrm>
            <a:off x="1066800" y="3048000"/>
            <a:ext cx="2667000" cy="914400"/>
          </a:xfrm>
          <a:prstGeom prst="wedgeRoundRectCallout">
            <a:avLst>
              <a:gd name="adj1" fmla="val -64620"/>
              <a:gd name="adj2" fmla="val -6039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Vulnerability generated by a store operation on the cache: W-R, W-E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33400" y="4495800"/>
            <a:ext cx="7010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SCC Threshold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Parameter used to choose the right instruction accesses to clean.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If IV ≥ SCC Threshold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6C31"/>
                </a:solidFill>
              </a:rPr>
              <a:t>perform </a:t>
            </a:r>
            <a:r>
              <a:rPr lang="en-US" i="1" dirty="0" smtClean="0">
                <a:solidFill>
                  <a:srgbClr val="006C31"/>
                </a:solidFill>
              </a:rPr>
              <a:t>clean  (represented by a 1 in SCC Bit Pattern)</a:t>
            </a:r>
          </a:p>
          <a:p>
            <a:pPr>
              <a:buFont typeface="Arial" charset="0"/>
              <a:buChar char="•"/>
            </a:pPr>
            <a:r>
              <a:rPr lang="en-US" i="1" dirty="0" smtClean="0"/>
              <a:t> Else 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 </a:t>
            </a:r>
            <a:r>
              <a:rPr lang="en-US" i="1" dirty="0" err="1" smtClean="0"/>
              <a:t>donot</a:t>
            </a:r>
            <a:r>
              <a:rPr lang="en-US" i="1" dirty="0" smtClean="0"/>
              <a:t> clean (represented by a 0 in SCC Bit Pattern)</a:t>
            </a:r>
          </a:p>
          <a:p>
            <a:endParaRPr lang="en-US" dirty="0"/>
          </a:p>
        </p:txBody>
      </p:sp>
      <p:sp>
        <p:nvSpPr>
          <p:cNvPr id="193" name="Rounded Rectangular Callout 192"/>
          <p:cNvSpPr/>
          <p:nvPr/>
        </p:nvSpPr>
        <p:spPr>
          <a:xfrm>
            <a:off x="5029200" y="3505200"/>
            <a:ext cx="3886200" cy="762000"/>
          </a:xfrm>
          <a:prstGeom prst="wedgeRoundRectCallout">
            <a:avLst>
              <a:gd name="adj1" fmla="val -9073"/>
              <a:gd name="adj2" fmla="val -13969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rgbClr val="006C31"/>
                </a:solidFill>
              </a:rPr>
              <a:t>Using SCC Threshold parameter = 3, no </a:t>
            </a:r>
            <a:r>
              <a:rPr lang="en-US" sz="1700" i="1" dirty="0" smtClean="0">
                <a:solidFill>
                  <a:srgbClr val="006C31"/>
                </a:solidFill>
              </a:rPr>
              <a:t>clean</a:t>
            </a:r>
            <a:r>
              <a:rPr lang="en-US" sz="1700" dirty="0" smtClean="0">
                <a:solidFill>
                  <a:srgbClr val="006C31"/>
                </a:solidFill>
              </a:rPr>
              <a:t> operation is performed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Hardware Architecture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5193" y="144780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7251" y="144780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0851" y="146322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5915" y="1447800"/>
            <a:ext cx="7250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7683" y="1447800"/>
            <a:ext cx="801260" cy="6858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WB</a:t>
            </a:r>
            <a:endParaRPr lang="en-US" sz="2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270253" y="1622234"/>
            <a:ext cx="725060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47217" y="1622234"/>
            <a:ext cx="1393634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878190" y="1637654"/>
            <a:ext cx="725060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350975" y="1653074"/>
            <a:ext cx="725060" cy="289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88651" y="3363817"/>
            <a:ext cx="1600200" cy="9144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6842560" y="2133600"/>
            <a:ext cx="203291" cy="12192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2682" y="2228154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R/W Cache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5105400"/>
            <a:ext cx="1828800" cy="9144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 Cache/</a:t>
            </a:r>
          </a:p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7507474" y="4278216"/>
            <a:ext cx="101509" cy="805149"/>
          </a:xfrm>
          <a:prstGeom prst="downArrow">
            <a:avLst/>
          </a:prstGeom>
          <a:solidFill>
            <a:schemeClr val="tx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0072" y="4267200"/>
            <a:ext cx="1488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Write-backs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16850" y="2514600"/>
            <a:ext cx="1480851" cy="4572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LSQ</a:t>
            </a:r>
          </a:p>
        </p:txBody>
      </p:sp>
      <p:cxnSp>
        <p:nvCxnSpPr>
          <p:cNvPr id="28" name="Shape 27"/>
          <p:cNvCxnSpPr>
            <a:stCxn id="6" idx="2"/>
            <a:endCxn id="24" idx="1"/>
          </p:cNvCxnSpPr>
          <p:nvPr/>
        </p:nvCxnSpPr>
        <p:spPr>
          <a:xfrm rot="16200000" flipH="1">
            <a:off x="3188515" y="2314865"/>
            <a:ext cx="609600" cy="24706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19" idx="2"/>
          </p:cNvCxnSpPr>
          <p:nvPr/>
        </p:nvCxnSpPr>
        <p:spPr>
          <a:xfrm>
            <a:off x="5097701" y="2743200"/>
            <a:ext cx="1795682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683651" y="274320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19200" y="39082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213034"/>
            <a:ext cx="1828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1905000" y="3124200"/>
            <a:ext cx="1524000" cy="533400"/>
          </a:xfrm>
          <a:prstGeom prst="wedgeRoundRectCallout">
            <a:avLst>
              <a:gd name="adj1" fmla="val 14452"/>
              <a:gd name="adj2" fmla="val 105072"/>
              <a:gd name="adj3" fmla="val 16667"/>
            </a:avLst>
          </a:prstGeom>
          <a:solidFill>
            <a:schemeClr val="bg1"/>
          </a:solidFill>
          <a:ln>
            <a:solidFill>
              <a:srgbClr val="0808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808C0"/>
                </a:solidFill>
              </a:rPr>
              <a:t>Which data</a:t>
            </a:r>
            <a:r>
              <a:rPr lang="en-US" dirty="0" smtClean="0">
                <a:solidFill>
                  <a:srgbClr val="0808C0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808C0"/>
                </a:solidFill>
              </a:rPr>
              <a:t>to clean ?</a:t>
            </a:r>
            <a:endParaRPr lang="en-US" dirty="0">
              <a:solidFill>
                <a:srgbClr val="0808C0"/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304800" y="4800600"/>
            <a:ext cx="1905000" cy="381000"/>
          </a:xfrm>
          <a:prstGeom prst="wedgeRoundRectCallout">
            <a:avLst>
              <a:gd name="adj1" fmla="val 19331"/>
              <a:gd name="adj2" fmla="val -1212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When</a:t>
            </a:r>
            <a:r>
              <a:rPr lang="en-US" dirty="0" smtClean="0">
                <a:solidFill>
                  <a:srgbClr val="C00000"/>
                </a:solidFill>
              </a:rPr>
              <a:t> to clean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930966" y="2971800"/>
            <a:ext cx="152400" cy="80514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059017" y="4038600"/>
            <a:ext cx="457200" cy="381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05200" y="3798982"/>
            <a:ext cx="1828800" cy="11540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Controller: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</a:t>
            </a:r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when required</a:t>
            </a:r>
            <a:endParaRPr lang="en-US" b="1" i="1" dirty="0" smtClean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32759" y="3022286"/>
            <a:ext cx="125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61132" y="5475383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50" name="Straight Arrow Connector 49"/>
          <p:cNvCxnSpPr>
            <a:stCxn id="45" idx="2"/>
            <a:endCxn id="47" idx="0"/>
          </p:cNvCxnSpPr>
          <p:nvPr/>
        </p:nvCxnSpPr>
        <p:spPr>
          <a:xfrm rot="5400000">
            <a:off x="4155425" y="5211207"/>
            <a:ext cx="522383" cy="596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86549" y="49860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Elbow Connector 52"/>
          <p:cNvCxnSpPr>
            <a:stCxn id="47" idx="3"/>
            <a:endCxn id="18" idx="1"/>
          </p:cNvCxnSpPr>
          <p:nvPr/>
        </p:nvCxnSpPr>
        <p:spPr>
          <a:xfrm flipV="1">
            <a:off x="5366132" y="3821017"/>
            <a:ext cx="1222519" cy="2073466"/>
          </a:xfrm>
          <a:prstGeom prst="bentConnector3">
            <a:avLst>
              <a:gd name="adj1" fmla="val 5000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816915" y="4683317"/>
            <a:ext cx="838202" cy="596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01742" y="4354417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914400" y="5715000"/>
            <a:ext cx="1905000" cy="381000"/>
          </a:xfrm>
          <a:prstGeom prst="wedgeRoundRectCallout">
            <a:avLst>
              <a:gd name="adj1" fmla="val 81789"/>
              <a:gd name="adj2" fmla="val -17201"/>
              <a:gd name="adj3" fmla="val 16667"/>
            </a:avLst>
          </a:prstGeom>
          <a:solidFill>
            <a:schemeClr val="bg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How</a:t>
            </a:r>
            <a:r>
              <a:rPr lang="en-US" dirty="0" smtClean="0">
                <a:solidFill>
                  <a:srgbClr val="006C31"/>
                </a:solidFill>
              </a:rPr>
              <a:t> to clean ?</a:t>
            </a:r>
            <a:endParaRPr lang="en-US" dirty="0">
              <a:solidFill>
                <a:srgbClr val="006C31"/>
              </a:solidFill>
            </a:endParaRPr>
          </a:p>
        </p:txBody>
      </p:sp>
      <p:cxnSp>
        <p:nvCxnSpPr>
          <p:cNvPr id="75" name="Straight Arrow Connector 74"/>
          <p:cNvCxnSpPr>
            <a:endCxn id="81" idx="1"/>
          </p:cNvCxnSpPr>
          <p:nvPr/>
        </p:nvCxnSpPr>
        <p:spPr>
          <a:xfrm rot="5400000">
            <a:off x="27084" y="3695700"/>
            <a:ext cx="1001617" cy="11017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lded Corner 59"/>
          <p:cNvSpPr/>
          <p:nvPr/>
        </p:nvSpPr>
        <p:spPr>
          <a:xfrm>
            <a:off x="99153" y="1455141"/>
            <a:ext cx="1219200" cy="526059"/>
          </a:xfrm>
          <a:prstGeom prst="foldedCorner">
            <a:avLst/>
          </a:prstGeom>
          <a:solidFill>
            <a:srgbClr val="DDDDFF"/>
          </a:solidFill>
          <a:ln w="25400" cmpd="thickThin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217" y="2819400"/>
            <a:ext cx="1752600" cy="381000"/>
          </a:xfrm>
          <a:prstGeom prst="roundRect">
            <a:avLst/>
          </a:prstGeom>
          <a:solidFill>
            <a:srgbClr val="DDDDFF"/>
          </a:solidFill>
          <a:ln w="25400" cmpd="thickThin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Analysis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90503" y="2400299"/>
            <a:ext cx="838201" cy="1"/>
          </a:xfrm>
          <a:prstGeom prst="straightConnector1">
            <a:avLst/>
          </a:prstGeom>
          <a:ln w="38100">
            <a:solidFill>
              <a:srgbClr val="00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Arrow 80"/>
          <p:cNvSpPr/>
          <p:nvPr/>
        </p:nvSpPr>
        <p:spPr>
          <a:xfrm>
            <a:off x="522383" y="4125817"/>
            <a:ext cx="685800" cy="152400"/>
          </a:xfrm>
          <a:prstGeom prst="rightArrow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87566" y="213360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  <a:p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data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/>
      <p:bldP spid="47" grpId="0" animBg="1"/>
      <p:bldP spid="51" grpId="0"/>
      <p:bldP spid="57" grpId="0"/>
      <p:bldP spid="58" grpId="0" animBg="1"/>
      <p:bldP spid="60" grpId="0" animBg="1"/>
      <p:bldP spid="61" grpId="0" animBg="1"/>
      <p:bldP spid="81" grpId="0" animBg="1"/>
      <p:bldP spid="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Working: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How to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4600" y="2907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6200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01000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35494" y="2895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200" y="291893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SCC Pattern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3330766"/>
            <a:ext cx="3429000" cy="4572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Pipeline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58000" y="4648200"/>
            <a:ext cx="1371600" cy="392017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</a:t>
            </a:r>
          </a:p>
        </p:txBody>
      </p:sp>
      <p:sp>
        <p:nvSpPr>
          <p:cNvPr id="65" name="Up-Down Arrow 64"/>
          <p:cNvSpPr/>
          <p:nvPr/>
        </p:nvSpPr>
        <p:spPr>
          <a:xfrm>
            <a:off x="7543800" y="3810000"/>
            <a:ext cx="152400" cy="8382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58000" y="5791200"/>
            <a:ext cx="1371600" cy="3810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7543800" y="5029200"/>
            <a:ext cx="76199" cy="728949"/>
          </a:xfrm>
          <a:prstGeom prst="downArrow">
            <a:avLst/>
          </a:prstGeom>
          <a:solidFill>
            <a:schemeClr val="tx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81600" y="4016566"/>
            <a:ext cx="838199" cy="381000"/>
          </a:xfrm>
          <a:prstGeom prst="rect">
            <a:avLst/>
          </a:prstGeom>
          <a:solidFill>
            <a:schemeClr val="bg1"/>
          </a:solidFill>
          <a:ln w="25400" cmpd="thickThin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LSQ</a:t>
            </a:r>
          </a:p>
        </p:txBody>
      </p:sp>
      <p:cxnSp>
        <p:nvCxnSpPr>
          <p:cNvPr id="70" name="Shape 69"/>
          <p:cNvCxnSpPr>
            <a:endCxn id="69" idx="1"/>
          </p:cNvCxnSpPr>
          <p:nvPr/>
        </p:nvCxnSpPr>
        <p:spPr>
          <a:xfrm rot="16200000" flipH="1">
            <a:off x="4819650" y="3845116"/>
            <a:ext cx="419100" cy="30480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5" idx="2"/>
          </p:cNvCxnSpPr>
          <p:nvPr/>
        </p:nvCxnSpPr>
        <p:spPr>
          <a:xfrm>
            <a:off x="6019799" y="4207066"/>
            <a:ext cx="1562101" cy="22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71600" y="2133600"/>
            <a:ext cx="73152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1752600" y="1905000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2437606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3516342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821936" y="1905000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5205350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5885211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2491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7239794" y="1904206"/>
            <a:ext cx="457200" cy="158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925594" y="1904206"/>
            <a:ext cx="457200" cy="1588"/>
          </a:xfrm>
          <a:prstGeom prst="straightConnector1">
            <a:avLst/>
          </a:prstGeom>
          <a:ln w="12700">
            <a:solidFill>
              <a:srgbClr val="0808C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814354" y="138326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59515" y="1381698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75461" y="138234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39622" y="1380779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57800" y="138510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897022" y="1383536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96627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94085" y="138418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939246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endParaRPr 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7583" y="1458817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1424" y="23254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 </a:t>
            </a:r>
            <a:endParaRPr lang="en-US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1600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5400000">
            <a:off x="190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>
            <a:off x="2286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259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29717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>
            <a:off x="3276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36575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3962399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4343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4648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5029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5334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5715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6019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64008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6705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70866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7391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77724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80772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8382000" y="2133600"/>
            <a:ext cx="152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6553994" y="1903287"/>
            <a:ext cx="4572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1382617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endParaRPr lang="en-U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rot="5400000">
            <a:off x="2436018" y="2741612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>
            <a:off x="3808412" y="2742406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7924006" y="2741612"/>
            <a:ext cx="457200" cy="1588"/>
          </a:xfrm>
          <a:prstGeom prst="straightConnector1">
            <a:avLst/>
          </a:prstGeom>
          <a:ln w="19050">
            <a:solidFill>
              <a:srgbClr val="006C31"/>
            </a:solidFill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>
            <a:off x="5866606" y="2742406"/>
            <a:ext cx="457200" cy="15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headEnd type="oval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381000" y="2362200"/>
            <a:ext cx="19812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733800" y="4648200"/>
            <a:ext cx="13716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3581400" y="5486400"/>
            <a:ext cx="19050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006C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cache cleaning architecture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 rot="5400000">
            <a:off x="4155425" y="5211207"/>
            <a:ext cx="522383" cy="596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386549" y="49860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2" name="Elbow Connector 151"/>
          <p:cNvCxnSpPr>
            <a:stCxn id="149" idx="3"/>
            <a:endCxn id="64" idx="1"/>
          </p:cNvCxnSpPr>
          <p:nvPr/>
        </p:nvCxnSpPr>
        <p:spPr>
          <a:xfrm flipV="1">
            <a:off x="5486400" y="4844209"/>
            <a:ext cx="1371600" cy="1061291"/>
          </a:xfrm>
          <a:prstGeom prst="bentConnector3">
            <a:avLst>
              <a:gd name="adj1" fmla="val 50000"/>
            </a:avLst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221763" y="506504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Down Arrow Callout 155"/>
          <p:cNvSpPr/>
          <p:nvPr/>
        </p:nvSpPr>
        <p:spPr>
          <a:xfrm>
            <a:off x="3352800" y="3962400"/>
            <a:ext cx="1219200" cy="685800"/>
          </a:xfrm>
          <a:prstGeom prst="downArrowCallout">
            <a:avLst>
              <a:gd name="adj1" fmla="val 25000"/>
              <a:gd name="adj2" fmla="val 26205"/>
              <a:gd name="adj3" fmla="val 17771"/>
              <a:gd name="adj4" fmla="val 64977"/>
            </a:avLst>
          </a:prstGeom>
          <a:solidFill>
            <a:schemeClr val="bg1">
              <a:lumMod val="95000"/>
            </a:schemeClr>
          </a:solidFill>
          <a:ln w="25400" cmpd="thickThin">
            <a:solidFill>
              <a:srgbClr val="0808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store</a:t>
            </a:r>
          </a:p>
          <a:p>
            <a:pPr algn="ctr"/>
            <a:r>
              <a:rPr lang="en-US" sz="1600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sz="16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</a:t>
            </a:r>
            <a:endParaRPr lang="en-US" sz="1600" b="1" dirty="0" smtClean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Right Arrow Callout 156"/>
          <p:cNvSpPr/>
          <p:nvPr/>
        </p:nvSpPr>
        <p:spPr>
          <a:xfrm>
            <a:off x="2590800" y="4572000"/>
            <a:ext cx="1143000" cy="457200"/>
          </a:xfrm>
          <a:prstGeom prst="rightArrowCallout">
            <a:avLst/>
          </a:prstGeom>
          <a:solidFill>
            <a:schemeClr val="bg1">
              <a:lumMod val="95000"/>
            </a:schemeClr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Rounded Rectangular Callout 157"/>
          <p:cNvSpPr/>
          <p:nvPr/>
        </p:nvSpPr>
        <p:spPr>
          <a:xfrm>
            <a:off x="457200" y="5257800"/>
            <a:ext cx="2514600" cy="1066800"/>
          </a:xfrm>
          <a:prstGeom prst="wedgeRoundRectCallout">
            <a:avLst>
              <a:gd name="adj1" fmla="val 39396"/>
              <a:gd name="adj2" fmla="val -68859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SCC Pattern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 for each instance of the target instruction access</a:t>
            </a:r>
          </a:p>
        </p:txBody>
      </p:sp>
      <p:cxnSp>
        <p:nvCxnSpPr>
          <p:cNvPr id="160" name="Elbow Connector 159"/>
          <p:cNvCxnSpPr>
            <a:stCxn id="62" idx="2"/>
            <a:endCxn id="157" idx="1"/>
          </p:cNvCxnSpPr>
          <p:nvPr/>
        </p:nvCxnSpPr>
        <p:spPr>
          <a:xfrm rot="16200000" flipH="1">
            <a:off x="895850" y="3105650"/>
            <a:ext cx="1543110" cy="1846789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hape 163"/>
          <p:cNvCxnSpPr>
            <a:stCxn id="108" idx="3"/>
          </p:cNvCxnSpPr>
          <p:nvPr/>
        </p:nvCxnSpPr>
        <p:spPr>
          <a:xfrm>
            <a:off x="2810893" y="1566364"/>
            <a:ext cx="694307" cy="2396036"/>
          </a:xfrm>
          <a:prstGeom prst="bentConnector2">
            <a:avLst/>
          </a:prstGeom>
          <a:ln w="28575">
            <a:solidFill>
              <a:srgbClr val="0808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8194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 rot="5400000">
            <a:off x="6860983" y="5407217"/>
            <a:ext cx="762002" cy="5968"/>
          </a:xfrm>
          <a:prstGeom prst="straightConnector1">
            <a:avLst/>
          </a:prstGeom>
          <a:ln w="38100">
            <a:solidFill>
              <a:srgbClr val="006C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8194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76451" y="49860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211665" y="506504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194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8194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376451" y="49860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</a:t>
            </a:r>
            <a:endParaRPr lang="en-US" b="1" i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11665" y="506504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</a:p>
          <a:p>
            <a:pPr algn="r"/>
            <a:r>
              <a:rPr lang="en-US" sz="1600" b="1" dirty="0" smtClean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Cleaning</a:t>
            </a:r>
            <a:endParaRPr lang="en-US" sz="1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40" grpId="0"/>
      <p:bldP spid="151" grpId="0"/>
      <p:bldP spid="151" grpId="1"/>
      <p:bldP spid="153" grpId="0"/>
      <p:bldP spid="153" grpId="1"/>
      <p:bldP spid="165" grpId="0"/>
      <p:bldP spid="165" grpId="1"/>
      <p:bldP spid="170" grpId="0"/>
      <p:bldP spid="170" grpId="1"/>
      <p:bldP spid="171" grpId="0"/>
      <p:bldP spid="171" grpId="1"/>
      <p:bldP spid="172" grpId="0"/>
      <p:bldP spid="172" grpId="1"/>
      <p:bldP spid="173" grpId="0"/>
      <p:bldP spid="173" grpId="1"/>
      <p:bldP spid="177" grpId="0"/>
      <p:bldP spid="178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6248400" y="1216362"/>
          <a:ext cx="2806700" cy="2517438"/>
        </p:xfrm>
        <a:graphic>
          <a:graphicData uri="http://schemas.openxmlformats.org/presentationml/2006/ole">
            <p:oleObj spid="_x0000_s80898" name="Bitmap Image" r:id="rId4" imgW="4304762" imgH="3858164" progId="PBrush">
              <p:embed/>
            </p:oleObj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48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 Errors -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 Increasing Concern with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Technology Scaling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3665482" y="3870430"/>
            <a:ext cx="5421695" cy="2466404"/>
            <a:chOff x="3665482" y="3870430"/>
            <a:chExt cx="5421695" cy="2466404"/>
          </a:xfrm>
        </p:grpSpPr>
        <p:pic>
          <p:nvPicPr>
            <p:cNvPr id="23554" name="Picture 2" descr="http://www.ridelust.com/wp-content/uploads/toyota-prius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92760" y="4393903"/>
              <a:ext cx="2594417" cy="1942931"/>
            </a:xfrm>
            <a:prstGeom prst="rect">
              <a:avLst/>
            </a:prstGeom>
            <a:noFill/>
          </p:spPr>
        </p:pic>
        <p:sp>
          <p:nvSpPr>
            <p:cNvPr id="9" name="Rounded Rectangular Callout 8"/>
            <p:cNvSpPr/>
            <p:nvPr/>
          </p:nvSpPr>
          <p:spPr>
            <a:xfrm>
              <a:off x="3665482" y="3870430"/>
              <a:ext cx="3429000" cy="838200"/>
            </a:xfrm>
            <a:prstGeom prst="wedgeRoundRectCallout">
              <a:avLst>
                <a:gd name="adj1" fmla="val 73706"/>
                <a:gd name="adj2" fmla="val 118166"/>
                <a:gd name="adj3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Toyota </a:t>
              </a:r>
              <a:r>
                <a:rPr lang="en-US" dirty="0" err="1" smtClean="0">
                  <a:solidFill>
                    <a:srgbClr val="0808C0"/>
                  </a:solidFill>
                </a:rPr>
                <a:t>Prius</a:t>
              </a:r>
              <a:r>
                <a:rPr lang="en-US" dirty="0" smtClean="0">
                  <a:solidFill>
                    <a:srgbClr val="0808C0"/>
                  </a:solidFill>
                </a:rPr>
                <a:t>: </a:t>
              </a:r>
              <a:r>
                <a:rPr lang="en-US" dirty="0" smtClean="0">
                  <a:solidFill>
                    <a:srgbClr val="FF0000"/>
                  </a:solidFill>
                </a:rPr>
                <a:t>SEUs blamed as the probable cause for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unintended acceleration.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Vertical Scroll 12"/>
          <p:cNvSpPr/>
          <p:nvPr/>
        </p:nvSpPr>
        <p:spPr>
          <a:xfrm>
            <a:off x="4787153" y="1882589"/>
            <a:ext cx="3754419" cy="1215613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is useless if not correct !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7281" name="Picture 1" descr="D:\Work\Research Work\Soft_Error\Multi-Core\Presentation\Figures\gelsinger-talk-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6501" y="3702749"/>
            <a:ext cx="4127500" cy="2636139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699" y="1143000"/>
            <a:ext cx="6870701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Charge carrying particles induce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 Errors</a:t>
            </a:r>
          </a:p>
          <a:p>
            <a:pPr lvl="1"/>
            <a:r>
              <a:rPr lang="en-US" dirty="0" smtClean="0"/>
              <a:t>Alpha particles</a:t>
            </a:r>
          </a:p>
          <a:p>
            <a:pPr lvl="1"/>
            <a:r>
              <a:rPr lang="en-US" dirty="0" smtClean="0"/>
              <a:t>Neutrons</a:t>
            </a:r>
          </a:p>
          <a:p>
            <a:pPr lvl="2"/>
            <a:r>
              <a:rPr lang="en-US" dirty="0" smtClean="0"/>
              <a:t>High energy (100KeV -1GeV)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Low energy (10meV – 1eV)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Soft Error Rate </a:t>
            </a:r>
          </a:p>
          <a:p>
            <a:pPr lvl="1"/>
            <a:r>
              <a:rPr lang="en-US" dirty="0" smtClean="0"/>
              <a:t>Is now 1 per year</a:t>
            </a:r>
          </a:p>
          <a:p>
            <a:pPr lvl="1"/>
            <a:r>
              <a:rPr lang="en-US" dirty="0" smtClean="0"/>
              <a:t>Exponentially increases with                   technology scaling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Projected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</a:rPr>
              <a:t>1 per day in a decade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23329" cy="4937760"/>
          </a:xfrm>
        </p:spPr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vulnerability?</a:t>
            </a:r>
          </a:p>
          <a:p>
            <a:pPr>
              <a:buNone/>
            </a:pP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to Improve Reliability</a:t>
            </a:r>
          </a:p>
          <a:p>
            <a:endParaRPr lang="en-US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Methodology</a:t>
            </a:r>
          </a:p>
          <a:p>
            <a:endParaRPr lang="en-US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Evaluation and Results</a:t>
            </a:r>
          </a:p>
          <a:p>
            <a:endParaRPr lang="en-US" dirty="0"/>
          </a:p>
        </p:txBody>
      </p:sp>
      <p:pic>
        <p:nvPicPr>
          <p:cNvPr id="186369" name="Picture 1" descr="D:\Work\Research Work\Presentations_Gen\Clipart\339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326" y="0"/>
            <a:ext cx="914400" cy="1115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534400" cy="762000"/>
          </a:xfrm>
        </p:spPr>
        <p:txBody>
          <a:bodyPr>
            <a:normAutofit/>
          </a:bodyPr>
          <a:lstStyle/>
          <a:p>
            <a:r>
              <a:rPr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Caches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vulnerable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72589" y="6337663"/>
            <a:ext cx="533400" cy="457200"/>
          </a:xfrm>
          <a:prstGeom prst="rect">
            <a:avLst/>
          </a:prstGeom>
        </p:spPr>
        <p:txBody>
          <a:bodyPr/>
          <a:lstStyle/>
          <a:p>
            <a:fld id="{BCF2E3BE-2061-410B-9011-104FC335FA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193" y="1162050"/>
            <a:ext cx="4635061" cy="510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Caches occupy majority of chip-area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Much higher % of transistors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000099"/>
                </a:solidFill>
                <a:latin typeface="+mn-lt"/>
              </a:rPr>
              <a:t>More than 80% of the transistors in Itanium 2 are in caches.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Low operating voltages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Frequent accesses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/>
              <a:t>Small and tight SRAM cell layout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Majority contributor to the total       soft errors in a system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000" dirty="0" smtClean="0">
                <a:latin typeface="+mn-lt"/>
                <a:cs typeface="+mn-cs"/>
              </a:rPr>
              <a:t>		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1200" dirty="0" smtClean="0"/>
          </a:p>
        </p:txBody>
      </p:sp>
      <p:pic>
        <p:nvPicPr>
          <p:cNvPr id="69633" name="Picture 1" descr="D:\Work\Thesis\Figure Sources\SoftError_Distribution_without_dete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9019" y="1215432"/>
            <a:ext cx="4045682" cy="3710151"/>
          </a:xfrm>
          <a:prstGeom prst="rect">
            <a:avLst/>
          </a:prstGeom>
          <a:noFill/>
        </p:spPr>
      </p:pic>
      <p:sp>
        <p:nvSpPr>
          <p:cNvPr id="11" name="Folded Corner 10"/>
          <p:cNvSpPr/>
          <p:nvPr/>
        </p:nvSpPr>
        <p:spPr>
          <a:xfrm>
            <a:off x="5192102" y="4929597"/>
            <a:ext cx="2858813" cy="159757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Cache (split I/D)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32KB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I-TLB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48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entries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D-TLB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64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entries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LSQ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64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entries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Register File =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32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entries 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9634" name="Picture 2" descr="D:\Work\Thesis\Figure Sources\SoftError_Distribution_with_detec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8538" y="1227343"/>
            <a:ext cx="3542002" cy="3709666"/>
          </a:xfrm>
          <a:prstGeom prst="rect">
            <a:avLst/>
          </a:prstGeom>
          <a:noFill/>
        </p:spPr>
      </p:pic>
      <p:sp>
        <p:nvSpPr>
          <p:cNvPr id="9" name="Vertical Scroll 8"/>
          <p:cNvSpPr/>
          <p:nvPr/>
        </p:nvSpPr>
        <p:spPr>
          <a:xfrm>
            <a:off x="291753" y="4539727"/>
            <a:ext cx="4646007" cy="1731981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cheap Error detection, 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still the most susceptible architecture block.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protect L1 Cache 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9394" y="1300179"/>
          <a:ext cx="7906875" cy="3134360"/>
        </p:xfrm>
        <a:graphic>
          <a:graphicData uri="http://schemas.openxmlformats.org/drawingml/2006/table">
            <a:tbl>
              <a:tblPr firstRow="1" firstCol="1" bandRow="1" bandCol="1">
                <a:tableStyleId>{00A15C55-8517-42AA-B614-E9B94910E393}</a:tableStyleId>
              </a:tblPr>
              <a:tblGrid>
                <a:gridCol w="2770787"/>
                <a:gridCol w="2928471"/>
                <a:gridCol w="2207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SECDED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Parity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Error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detection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1 bit and 2 bit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1 bit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Error Correction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 smtClean="0">
                          <a:solidFill>
                            <a:srgbClr val="0808C0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808C0"/>
                          </a:solidFill>
                        </a:rPr>
                        <a:t> No</a:t>
                      </a:r>
                      <a:r>
                        <a:rPr lang="en-US" baseline="0" dirty="0" smtClean="0">
                          <a:solidFill>
                            <a:srgbClr val="0808C0"/>
                          </a:solidFill>
                        </a:rPr>
                        <a:t> correction</a:t>
                      </a:r>
                      <a:endParaRPr lang="en-US" dirty="0">
                        <a:solidFill>
                          <a:srgbClr val="0808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Cach</a:t>
                      </a:r>
                      <a:r>
                        <a:rPr lang="en-US" baseline="0" dirty="0" smtClean="0">
                          <a:solidFill>
                            <a:srgbClr val="006600"/>
                          </a:solidFill>
                        </a:rPr>
                        <a:t>e </a:t>
                      </a:r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Access Latency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+95% increase</a:t>
                      </a:r>
                      <a:endParaRPr lang="en-US" baseline="0" dirty="0" smtClean="0">
                        <a:solidFill>
                          <a:srgbClr val="006600"/>
                        </a:solidFill>
                      </a:endParaRP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6600"/>
                          </a:solidFill>
                        </a:rPr>
                        <a:t>(can be hidden)</a:t>
                      </a:r>
                      <a:endParaRPr lang="en-US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6600"/>
                          </a:solidFill>
                        </a:rPr>
                        <a:t>No Impact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Cache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Area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Increase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+22%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&lt;1%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Cache Power Increase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+22%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 &lt;1%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41D61"/>
                          </a:solidFill>
                        </a:rPr>
                        <a:t>Enabled Processors</a:t>
                      </a:r>
                      <a:endParaRPr lang="en-US" dirty="0">
                        <a:solidFill>
                          <a:srgbClr val="441D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SPM of IBM Cell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ARM, Intel 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Xscale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, Intel Atom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Vertical Scroll 8"/>
          <p:cNvSpPr/>
          <p:nvPr/>
        </p:nvSpPr>
        <p:spPr>
          <a:xfrm>
            <a:off x="650832" y="4659735"/>
            <a:ext cx="3662979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Detect + Correct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Consequences render it impractical.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Vertical Scroll 9"/>
          <p:cNvSpPr/>
          <p:nvPr/>
        </p:nvSpPr>
        <p:spPr>
          <a:xfrm>
            <a:off x="4546894" y="4683044"/>
            <a:ext cx="4026951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Method</a:t>
            </a:r>
            <a:r>
              <a:rPr lang="en-US" sz="24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b="1" i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supporting method to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errors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29721" y="2388199"/>
            <a:ext cx="1882589" cy="14630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02592" y="2024233"/>
            <a:ext cx="1882589" cy="406996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</a:t>
            </a:r>
            <a:r>
              <a:rPr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3124199"/>
            <a:ext cx="8698424" cy="320040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Assume: Parity based error detection to detect 1-bit errors.</a:t>
            </a:r>
          </a:p>
          <a:p>
            <a:r>
              <a:rPr lang="en-US" sz="2400" dirty="0" smtClean="0">
                <a:solidFill>
                  <a:srgbClr val="0808C0"/>
                </a:solidFill>
              </a:rPr>
              <a:t>Non-dirty data is not vulnerable</a:t>
            </a:r>
          </a:p>
          <a:p>
            <a:pPr lvl="1"/>
            <a:r>
              <a:rPr lang="en-US" sz="2000" dirty="0" smtClean="0"/>
              <a:t>Can always re-read non-dirty data from lower level of memory</a:t>
            </a:r>
          </a:p>
          <a:p>
            <a:pPr lvl="1"/>
            <a:r>
              <a:rPr lang="en-US" sz="2000" dirty="0" smtClean="0">
                <a:solidFill>
                  <a:srgbClr val="006C31"/>
                </a:solidFill>
              </a:rPr>
              <a:t>Parity based error detection can </a:t>
            </a:r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soft errors</a:t>
            </a:r>
            <a:r>
              <a:rPr lang="en-US" sz="2000" dirty="0" smtClean="0">
                <a:solidFill>
                  <a:srgbClr val="006C31"/>
                </a:solidFill>
              </a:rPr>
              <a:t> on non-dirty data</a:t>
            </a:r>
          </a:p>
          <a:p>
            <a:pPr algn="l">
              <a:buSzPct val="120000"/>
            </a:pPr>
            <a:r>
              <a:rPr lang="en-US" sz="2400" dirty="0" smtClean="0">
                <a:solidFill>
                  <a:srgbClr val="C00000"/>
                </a:solidFill>
              </a:rPr>
              <a:t>Dirty data cannot be reloaded (recovered) from errors.</a:t>
            </a:r>
          </a:p>
          <a:p>
            <a:pPr algn="l">
              <a:buSzPct val="120000"/>
            </a:pPr>
            <a:r>
              <a:rPr lang="en-US" sz="2400" dirty="0" smtClean="0">
                <a:solidFill>
                  <a:srgbClr val="0808C0"/>
                </a:solidFill>
              </a:rPr>
              <a:t>Data in the cache is </a:t>
            </a:r>
            <a:r>
              <a:rPr lang="en-US" sz="24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vulnerable</a:t>
            </a:r>
            <a:r>
              <a:rPr lang="en-US" sz="2400" dirty="0" smtClean="0">
                <a:solidFill>
                  <a:srgbClr val="0808C0"/>
                </a:solidFill>
              </a:rPr>
              <a:t> if</a:t>
            </a:r>
          </a:p>
          <a:p>
            <a:pPr lvl="1" algn="l"/>
            <a:r>
              <a:rPr lang="en-US" sz="2000" b="1" dirty="0" smtClean="0"/>
              <a:t>It will be read by the processor, or it will be committed to memory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AND</a:t>
            </a:r>
            <a:r>
              <a:rPr lang="en-US" sz="2000" b="1" dirty="0" smtClean="0"/>
              <a:t> it is dirty</a:t>
            </a:r>
            <a:endParaRPr lang="en-US" sz="1200" dirty="0" smtClean="0">
              <a:solidFill>
                <a:srgbClr val="0808C0"/>
              </a:solidFill>
            </a:endParaRPr>
          </a:p>
          <a:p>
            <a:pPr algn="l"/>
            <a:endParaRPr lang="en-US" sz="2000" dirty="0" smtClean="0">
              <a:solidFill>
                <a:srgbClr val="0808C0"/>
              </a:solidFill>
            </a:endParaRPr>
          </a:p>
        </p:txBody>
      </p:sp>
      <p:sp>
        <p:nvSpPr>
          <p:cNvPr id="70" name="Slide Number Placeholder 85"/>
          <p:cNvSpPr>
            <a:spLocks noGrp="1"/>
          </p:cNvSpPr>
          <p:nvPr>
            <p:ph type="sldNum" sz="quarter" idx="4294967295"/>
          </p:nvPr>
        </p:nvSpPr>
        <p:spPr>
          <a:xfrm>
            <a:off x="548658" y="6336792"/>
            <a:ext cx="609600" cy="521208"/>
          </a:xfrm>
          <a:prstGeom prst="rect">
            <a:avLst/>
          </a:prstGeom>
        </p:spPr>
        <p:txBody>
          <a:bodyPr/>
          <a:lstStyle/>
          <a:p>
            <a:fld id="{5F664F08-D0D6-46E8-B3FE-F05BA7BDE8C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-122723" y="2094706"/>
            <a:ext cx="1905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0571" y="2284412"/>
            <a:ext cx="70104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363177" y="2132012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124383" y="2131218"/>
            <a:ext cx="3048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649177" y="2132012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410383" y="21312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545571" y="2131218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63177" y="1598612"/>
            <a:ext cx="32573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151" y="1610280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3151" y="1598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3889" y="1598612"/>
            <a:ext cx="41828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68577" y="1598612"/>
            <a:ext cx="32573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3183516" y="2055811"/>
            <a:ext cx="456406" cy="796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230034" y="2055017"/>
            <a:ext cx="456406" cy="796"/>
          </a:xfrm>
          <a:prstGeom prst="straightConnector1">
            <a:avLst/>
          </a:prstGeom>
          <a:ln w="190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91977" y="1447836"/>
            <a:ext cx="480653" cy="3693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endParaRPr lang="en-US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29542" y="1457880"/>
            <a:ext cx="480653" cy="36933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endParaRPr lang="en-US" i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96029" y="1934536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77577" y="2514636"/>
            <a:ext cx="1143000" cy="15157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5333206" y="2121138"/>
            <a:ext cx="3048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37974" y="1600200"/>
            <a:ext cx="37702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en-US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86400" y="2514600"/>
            <a:ext cx="19812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Vertical Scroll 26"/>
          <p:cNvSpPr/>
          <p:nvPr/>
        </p:nvSpPr>
        <p:spPr>
          <a:xfrm>
            <a:off x="5273937" y="2887014"/>
            <a:ext cx="3429000" cy="94270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protect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dirty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cache data ?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ghtning Bolt 27"/>
          <p:cNvSpPr/>
          <p:nvPr/>
        </p:nvSpPr>
        <p:spPr>
          <a:xfrm>
            <a:off x="3883511" y="1796527"/>
            <a:ext cx="228600" cy="457200"/>
          </a:xfrm>
          <a:prstGeom prst="lightningBolt">
            <a:avLst/>
          </a:prstGeom>
          <a:solidFill>
            <a:srgbClr val="FFFF00"/>
          </a:solidFill>
          <a:ln>
            <a:solidFill>
              <a:srgbClr val="FF25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rved Left Arrow 28"/>
          <p:cNvSpPr/>
          <p:nvPr/>
        </p:nvSpPr>
        <p:spPr>
          <a:xfrm rot="9391777">
            <a:off x="4331238" y="2257261"/>
            <a:ext cx="340480" cy="930249"/>
          </a:xfrm>
          <a:prstGeom prst="curvedLeftArrow">
            <a:avLst>
              <a:gd name="adj1" fmla="val 24247"/>
              <a:gd name="adj2" fmla="val 58228"/>
              <a:gd name="adj3" fmla="val 43467"/>
            </a:avLst>
          </a:prstGeom>
          <a:solidFill>
            <a:srgbClr val="5656F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  <p:bldP spid="51" grpId="0"/>
      <p:bldP spid="59" grpId="0"/>
      <p:bldP spid="64" grpId="0" animBg="1"/>
      <p:bldP spid="65" grpId="0" animBg="1"/>
      <p:bldP spid="71" grpId="0" animBg="1"/>
      <p:bldP spid="79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8423329" cy="4937760"/>
          </a:xfrm>
        </p:spPr>
        <p:txBody>
          <a:bodyPr>
            <a:normAutofit/>
          </a:bodyPr>
          <a:lstStyle/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vulnerability?</a:t>
            </a:r>
          </a:p>
          <a:p>
            <a:endParaRPr lang="en-US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Cleaning to Improve Reliability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Write-through cache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Write-back cache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</a:t>
            </a:r>
            <a:r>
              <a:rPr lang="en-US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</a:t>
            </a:r>
          </a:p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Cache Cleaning Methodology</a:t>
            </a:r>
          </a:p>
          <a:p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Evaluation and Results</a:t>
            </a:r>
          </a:p>
          <a:p>
            <a:endParaRPr lang="en-US" dirty="0"/>
          </a:p>
        </p:txBody>
      </p:sp>
      <p:pic>
        <p:nvPicPr>
          <p:cNvPr id="186369" name="Picture 1" descr="D:\Work\Research Work\Presentations_Gen\Clipart\3397thumbnai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326" y="0"/>
            <a:ext cx="914400" cy="111512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Presentation Template Whi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CML Presentation Template White</Template>
  <TotalTime>10546</TotalTime>
  <Words>2620</Words>
  <Application>Microsoft Office PowerPoint</Application>
  <PresentationFormat>On-screen Show (4:3)</PresentationFormat>
  <Paragraphs>868</Paragraphs>
  <Slides>35</Slides>
  <Notes>11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CML Presentation Template White</vt:lpstr>
      <vt:lpstr>Bitmap Image</vt:lpstr>
      <vt:lpstr>Equation</vt:lpstr>
      <vt:lpstr>Smart Cache Cleaning: Energy Efficient Vulnerability Reduction  in Embedded Processors</vt:lpstr>
      <vt:lpstr>Scaling Drives Technology Advancement</vt:lpstr>
      <vt:lpstr>Reliability a consequence: Transient Faults induce Soft Errors</vt:lpstr>
      <vt:lpstr>Slide 4</vt:lpstr>
      <vt:lpstr>Agenda</vt:lpstr>
      <vt:lpstr>Caches are most vulnerable</vt:lpstr>
      <vt:lpstr>How to protect L1 Cache ?</vt:lpstr>
      <vt:lpstr>Cache Vulnerability</vt:lpstr>
      <vt:lpstr>Agenda</vt:lpstr>
      <vt:lpstr>Possible Solution 1:         Write-Through Cache</vt:lpstr>
      <vt:lpstr>Possible Solution 2:     Early Write-back Cache</vt:lpstr>
      <vt:lpstr>Proposed Solution:       Smart Cache Cleaning</vt:lpstr>
      <vt:lpstr>Agenda</vt:lpstr>
      <vt:lpstr>How to do Smart Cache Cleaning</vt:lpstr>
      <vt:lpstr>When to clean data ?</vt:lpstr>
      <vt:lpstr>How to do Smart Cache Cleaning</vt:lpstr>
      <vt:lpstr>How to clean data ?</vt:lpstr>
      <vt:lpstr>SCC Achieves Energy-efficient  Vulnerability Reduction</vt:lpstr>
      <vt:lpstr>SCC_Pattern Generation:    Weighted k-bit Compression</vt:lpstr>
      <vt:lpstr>SCC_Pattern Generation:    Weighted k-bit Compression</vt:lpstr>
      <vt:lpstr>Accuracy of the  Weighted Pattern-Matching Algorithm</vt:lpstr>
      <vt:lpstr>How to do Smart Cache Cleaning</vt:lpstr>
      <vt:lpstr>Which data to clean ?</vt:lpstr>
      <vt:lpstr>Energy Efficient Vulnerability Reduction with SCC</vt:lpstr>
      <vt:lpstr>SCC: Better results with more hardware registers</vt:lpstr>
      <vt:lpstr>Summary</vt:lpstr>
      <vt:lpstr>Future Work</vt:lpstr>
      <vt:lpstr>Slide 28</vt:lpstr>
      <vt:lpstr>SCC Architecture Overview</vt:lpstr>
      <vt:lpstr>Possible Solution 1:         Write-Through Cache</vt:lpstr>
      <vt:lpstr>Possible Solution 2:      Early Write-back Cache</vt:lpstr>
      <vt:lpstr>Proposed Solution:       Smart Cache Cleaning</vt:lpstr>
      <vt:lpstr>SCC Working:        When to clean data ?</vt:lpstr>
      <vt:lpstr>SCC Hardware Architecture</vt:lpstr>
      <vt:lpstr>SCC Working:        How to clean data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Reiley</dc:creator>
  <cp:lastModifiedBy>Reiley</cp:lastModifiedBy>
  <cp:revision>1124</cp:revision>
  <dcterms:created xsi:type="dcterms:W3CDTF">2011-04-14T19:14:01Z</dcterms:created>
  <dcterms:modified xsi:type="dcterms:W3CDTF">2011-10-09T14:45:12Z</dcterms:modified>
</cp:coreProperties>
</file>