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86" r:id="rId3"/>
    <p:sldId id="287" r:id="rId4"/>
    <p:sldId id="295" r:id="rId5"/>
    <p:sldId id="258" r:id="rId6"/>
    <p:sldId id="269" r:id="rId7"/>
    <p:sldId id="291" r:id="rId8"/>
    <p:sldId id="292" r:id="rId9"/>
    <p:sldId id="271" r:id="rId10"/>
    <p:sldId id="272" r:id="rId11"/>
    <p:sldId id="284" r:id="rId12"/>
    <p:sldId id="273" r:id="rId13"/>
    <p:sldId id="275" r:id="rId14"/>
    <p:sldId id="285" r:id="rId15"/>
    <p:sldId id="290" r:id="rId16"/>
    <p:sldId id="278" r:id="rId17"/>
    <p:sldId id="276" r:id="rId18"/>
    <p:sldId id="277" r:id="rId19"/>
    <p:sldId id="294" r:id="rId20"/>
    <p:sldId id="296" r:id="rId21"/>
    <p:sldId id="279" r:id="rId22"/>
    <p:sldId id="280" r:id="rId23"/>
    <p:sldId id="293" r:id="rId24"/>
    <p:sldId id="264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31"/>
    <a:srgbClr val="0808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608" autoAdjust="0"/>
    <p:restoredTop sz="94485" autoAdjust="0"/>
  </p:normalViewPr>
  <p:slideViewPr>
    <p:cSldViewPr>
      <p:cViewPr>
        <p:scale>
          <a:sx n="70" d="100"/>
          <a:sy n="70" d="100"/>
        </p:scale>
        <p:origin x="-516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538A3-B8A0-48A4-A2D4-92176E6B24BA}" type="datetimeFigureOut">
              <a:rPr lang="en-US" smtClean="0"/>
              <a:pPr/>
              <a:t>9/15/2011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7898C-E72B-4DD5-A1F8-9181B4854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5F0B2-5447-4BB2-90C3-497B7F31BE3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5F0B2-5447-4BB2-90C3-497B7F31BE3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135255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2004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16DBF7D1-734C-4E2D-A173-3E1C71691215}" type="datetime1">
              <a:rPr lang="en-US" smtClean="0"/>
              <a:pPr/>
              <a:t>9/15/2011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111442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1242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904875" y="111442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914400" y="31242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11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D2BED41C-5E5E-4F34-B406-520DFE2CC909}" type="datetimeFigureOut">
              <a:rPr lang="en-US" smtClean="0"/>
              <a:pPr/>
              <a:t>9/15/2011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D2BED41C-5E5E-4F34-B406-520DFE2CC909}" type="datetimeFigureOut">
              <a:rPr lang="en-US" smtClean="0"/>
              <a:pPr/>
              <a:t>9/15/2011</a:t>
            </a:fld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DEF44CF0-85CE-42A4-AA82-F85AEEBDEB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4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D2BED41C-5E5E-4F34-B406-520DFE2CC909}" type="datetimeFigureOut">
              <a:rPr lang="en-US" smtClean="0"/>
              <a:pPr/>
              <a:t>9/15/2011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192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8956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10668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10668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1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2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3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4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D2BED41C-5E5E-4F34-B406-520DFE2CC909}" type="datetimeFigureOut">
              <a:rPr lang="en-US" smtClean="0"/>
              <a:pPr/>
              <a:t>9/15/2011</a:t>
            </a:fld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D2BED41C-5E5E-4F34-B406-520DFE2CC909}" type="datetimeFigureOut">
              <a:rPr lang="en-US" smtClean="0"/>
              <a:pPr/>
              <a:t>9/15/2011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4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5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6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D2BED41C-5E5E-4F34-B406-520DFE2CC909}" type="datetimeFigureOut">
              <a:rPr lang="en-US" smtClean="0"/>
              <a:pPr/>
              <a:t>9/15/2011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D2BED41C-5E5E-4F34-B406-520DFE2CC909}" type="datetimeFigureOut">
              <a:rPr lang="en-US" smtClean="0"/>
              <a:pPr/>
              <a:t>9/15/2011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D2BED41C-5E5E-4F34-B406-520DFE2CC909}" type="datetimeFigureOut">
              <a:rPr lang="en-US" smtClean="0"/>
              <a:pPr/>
              <a:t>9/15/2011</a:t>
            </a:fld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4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5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6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D2BED41C-5E5E-4F34-B406-520DFE2CC909}" type="datetimeFigureOut">
              <a:rPr lang="en-US" smtClean="0"/>
              <a:pPr/>
              <a:t>9/15/2011</a:t>
            </a:fld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3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4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5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6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D2BED41C-5E5E-4F34-B406-520DFE2CC909}" type="datetimeFigureOut">
              <a:rPr lang="en-US" smtClean="0"/>
              <a:pPr/>
              <a:t>9/15/2011</a:t>
            </a:fld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7467600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DEF44CF0-85CE-42A4-AA82-F85AEEBDEB7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5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6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7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8" name="Date Placeholder 27"/>
          <p:cNvSpPr>
            <a:spLocks noGrp="1"/>
          </p:cNvSpPr>
          <p:nvPr>
            <p:ph type="dt" sz="half" idx="2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D2BED41C-5E5E-4F34-B406-520DFE2CC909}" type="datetimeFigureOut">
              <a:rPr lang="en-US" smtClean="0"/>
              <a:pPr/>
              <a:t>9/15/2011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295400"/>
            <a:ext cx="7162800" cy="9906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UnSync: A Soft Error Resilient Redundant </a:t>
            </a:r>
            <a:r>
              <a:rPr lang="en-US" sz="3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Multicore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Architecture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124200"/>
            <a:ext cx="6858000" cy="685800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Reiley Jeyapaul</a:t>
            </a:r>
            <a:r>
              <a:rPr lang="en-US" sz="1800" b="1" baseline="30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Fei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Hong</a:t>
            </a:r>
            <a:r>
              <a:rPr lang="en-US" sz="1800" b="1" baseline="30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Abhishek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smtClean="0"/>
              <a:t>Rhisheekesan</a:t>
            </a:r>
            <a:r>
              <a:rPr lang="en-US" sz="1800" b="1" baseline="30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1800" dirty="0" smtClean="0"/>
              <a:t>, </a:t>
            </a:r>
          </a:p>
          <a:p>
            <a:r>
              <a:rPr lang="en-US" sz="1800" dirty="0" smtClean="0"/>
              <a:t>Aviral Shrivastava</a:t>
            </a:r>
            <a:r>
              <a:rPr lang="en-US" sz="1800" b="1" baseline="30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1800" dirty="0" smtClean="0"/>
              <a:t>, </a:t>
            </a:r>
            <a:r>
              <a:rPr lang="en-US" sz="1800" dirty="0" err="1" smtClean="0"/>
              <a:t>Kyoungwoo</a:t>
            </a:r>
            <a:r>
              <a:rPr lang="en-US" sz="1800" dirty="0" smtClean="0"/>
              <a:t> Lee</a:t>
            </a:r>
            <a:r>
              <a:rPr lang="en-US" sz="1800" b="1" baseline="30000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1800" b="1" dirty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19200" y="3962400"/>
            <a:ext cx="6858000" cy="685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lang="en-US" b="1" baseline="30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1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Compiler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Microarchitecture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Lab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,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Arizona State University, Tempe, Arizona, USA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4800600"/>
            <a:ext cx="6858000" cy="685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1800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Dependable Computing Lab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,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lang="en-US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Yonsei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University, Seoul, South Korea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34" y="5996997"/>
            <a:ext cx="3581401" cy="83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D:\Work\Research Work\Presentations_Gen\Clipart\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6280052"/>
            <a:ext cx="3171825" cy="5779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3657600" y="3886200"/>
            <a:ext cx="1066800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UnSync Architecture Working: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				Error-free execution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2133600" y="1600200"/>
            <a:ext cx="1295400" cy="1219200"/>
            <a:chOff x="1981200" y="1524000"/>
            <a:chExt cx="1295400" cy="1219200"/>
          </a:xfrm>
        </p:grpSpPr>
        <p:sp>
          <p:nvSpPr>
            <p:cNvPr id="6" name="Rounded Rectangle 5"/>
            <p:cNvSpPr/>
            <p:nvPr/>
          </p:nvSpPr>
          <p:spPr>
            <a:xfrm>
              <a:off x="1981200" y="1524000"/>
              <a:ext cx="1295400" cy="1219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Core 1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(a)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43200" y="2362200"/>
              <a:ext cx="533400" cy="381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9"/>
          <p:cNvGrpSpPr/>
          <p:nvPr/>
        </p:nvGrpSpPr>
        <p:grpSpPr>
          <a:xfrm>
            <a:off x="4800600" y="1600200"/>
            <a:ext cx="1295400" cy="1219200"/>
            <a:chOff x="1981200" y="1524000"/>
            <a:chExt cx="1295400" cy="1219200"/>
          </a:xfrm>
        </p:grpSpPr>
        <p:sp>
          <p:nvSpPr>
            <p:cNvPr id="11" name="Rounded Rectangle 10"/>
            <p:cNvSpPr/>
            <p:nvPr/>
          </p:nvSpPr>
          <p:spPr>
            <a:xfrm>
              <a:off x="1981200" y="1524000"/>
              <a:ext cx="1295400" cy="1219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Core 2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(b)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743200" y="2362200"/>
              <a:ext cx="533400" cy="381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3733800" y="3962400"/>
            <a:ext cx="914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     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71800" y="5410200"/>
            <a:ext cx="2362200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48000" y="5486400"/>
            <a:ext cx="2209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L2 Cache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(ECC Protected)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4114800" y="4724400"/>
            <a:ext cx="152400" cy="685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rot="16200000" flipH="1">
            <a:off x="3799902" y="4343400"/>
            <a:ext cx="76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endCxn id="29" idx="1"/>
          </p:cNvCxnSpPr>
          <p:nvPr/>
        </p:nvCxnSpPr>
        <p:spPr>
          <a:xfrm rot="16200000" flipH="1">
            <a:off x="2647950" y="3333750"/>
            <a:ext cx="1524000" cy="495300"/>
          </a:xfrm>
          <a:prstGeom prst="bentConnector2">
            <a:avLst/>
          </a:prstGeom>
          <a:ln w="19050">
            <a:solidFill>
              <a:srgbClr val="0808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endCxn id="29" idx="3"/>
          </p:cNvCxnSpPr>
          <p:nvPr/>
        </p:nvCxnSpPr>
        <p:spPr>
          <a:xfrm rot="5400000">
            <a:off x="4514850" y="3028950"/>
            <a:ext cx="1524000" cy="1104900"/>
          </a:xfrm>
          <a:prstGeom prst="bentConnector2">
            <a:avLst/>
          </a:prstGeom>
          <a:ln w="19050">
            <a:solidFill>
              <a:srgbClr val="0808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ular Callout 16"/>
          <p:cNvSpPr/>
          <p:nvPr/>
        </p:nvSpPr>
        <p:spPr>
          <a:xfrm>
            <a:off x="533400" y="2971800"/>
            <a:ext cx="1828800" cy="1143000"/>
          </a:xfrm>
          <a:prstGeom prst="wedgeRectCallout">
            <a:avLst>
              <a:gd name="adj1" fmla="val 91818"/>
              <a:gd name="adj2" fmla="val -6691"/>
            </a:avLst>
          </a:prstGeom>
          <a:solidFill>
            <a:schemeClr val="bg1"/>
          </a:solidFill>
          <a:ln w="28575">
            <a:solidFill>
              <a:srgbClr val="0808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L1-L2 data </a:t>
            </a:r>
            <a:r>
              <a:rPr lang="en-US" dirty="0" err="1" smtClean="0">
                <a:solidFill>
                  <a:schemeClr val="tx1"/>
                </a:solidFill>
              </a:rPr>
              <a:t>writeback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US" dirty="0" smtClean="0">
                <a:solidFill>
                  <a:srgbClr val="0808C0"/>
                </a:solidFill>
              </a:rPr>
              <a:t>to respective </a:t>
            </a:r>
          </a:p>
          <a:p>
            <a:pPr algn="ctr"/>
            <a:r>
              <a:rPr lang="en-US" dirty="0" smtClean="0">
                <a:solidFill>
                  <a:srgbClr val="0808C0"/>
                </a:solidFill>
              </a:rPr>
              <a:t>CB sections </a:t>
            </a:r>
            <a:endParaRPr lang="en-US" dirty="0">
              <a:solidFill>
                <a:srgbClr val="0808C0"/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6400800" y="3657600"/>
            <a:ext cx="2438400" cy="1143000"/>
          </a:xfrm>
          <a:prstGeom prst="wedgeRectCallout">
            <a:avLst>
              <a:gd name="adj1" fmla="val -119327"/>
              <a:gd name="adj2" fmla="val 36389"/>
            </a:avLst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cache-line</a:t>
            </a:r>
            <a:r>
              <a:rPr lang="en-US" dirty="0" smtClean="0">
                <a:solidFill>
                  <a:schemeClr val="tx1"/>
                </a:solidFill>
              </a:rPr>
              <a:t> address compared:</a:t>
            </a:r>
          </a:p>
          <a:p>
            <a:pPr algn="ctr"/>
            <a:r>
              <a:rPr lang="en-US" dirty="0" smtClean="0">
                <a:solidFill>
                  <a:srgbClr val="006C31"/>
                </a:solidFill>
              </a:rPr>
              <a:t> to ensure completion on both cores</a:t>
            </a:r>
            <a:endParaRPr lang="en-US" dirty="0">
              <a:solidFill>
                <a:srgbClr val="006C31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4114800" y="4724400"/>
            <a:ext cx="152400" cy="685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ular Callout 22"/>
          <p:cNvSpPr/>
          <p:nvPr/>
        </p:nvSpPr>
        <p:spPr>
          <a:xfrm>
            <a:off x="304800" y="4419600"/>
            <a:ext cx="2438400" cy="1143000"/>
          </a:xfrm>
          <a:prstGeom prst="wedgeRectCallout">
            <a:avLst>
              <a:gd name="adj1" fmla="val 107514"/>
              <a:gd name="adj2" fmla="val 11435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One cache-line written to L2:</a:t>
            </a:r>
          </a:p>
          <a:p>
            <a:pPr algn="ctr"/>
            <a:r>
              <a:rPr lang="en-US" i="1" dirty="0" smtClean="0">
                <a:solidFill>
                  <a:srgbClr val="C00000"/>
                </a:solidFill>
              </a:rPr>
              <a:t>Data written is guaranteed correct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248400" y="1371600"/>
            <a:ext cx="2667000" cy="6858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C00000"/>
                </a:solidFill>
              </a:rPr>
              <a:t>Identical cores execute the same 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Communication Buffer: Working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362200" y="1295400"/>
            <a:ext cx="1219200" cy="990600"/>
            <a:chOff x="5867400" y="1295400"/>
            <a:chExt cx="1219200" cy="990600"/>
          </a:xfrm>
        </p:grpSpPr>
        <p:sp>
          <p:nvSpPr>
            <p:cNvPr id="4" name="Rounded Rectangle 3"/>
            <p:cNvSpPr/>
            <p:nvPr/>
          </p:nvSpPr>
          <p:spPr>
            <a:xfrm>
              <a:off x="5867400" y="1295400"/>
              <a:ext cx="1219200" cy="990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Core 1</a:t>
              </a: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629400" y="1828800"/>
              <a:ext cx="45720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 smtClean="0">
                  <a:solidFill>
                    <a:schemeClr val="tx1"/>
                  </a:solidFill>
                </a:rPr>
                <a:t>L1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410200" y="1295400"/>
            <a:ext cx="1219200" cy="990600"/>
            <a:chOff x="5867400" y="1295400"/>
            <a:chExt cx="1219200" cy="990600"/>
          </a:xfrm>
        </p:grpSpPr>
        <p:sp>
          <p:nvSpPr>
            <p:cNvPr id="8" name="Rounded Rectangle 7"/>
            <p:cNvSpPr/>
            <p:nvPr/>
          </p:nvSpPr>
          <p:spPr>
            <a:xfrm>
              <a:off x="5867400" y="1295400"/>
              <a:ext cx="1219200" cy="990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Core 2</a:t>
              </a: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29400" y="1828800"/>
              <a:ext cx="45720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 smtClean="0">
                  <a:solidFill>
                    <a:schemeClr val="tx1"/>
                  </a:solidFill>
                </a:rPr>
                <a:t>L1</a:t>
              </a: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2743200" y="3276600"/>
            <a:ext cx="3581400" cy="1600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10" idx="0"/>
            <a:endCxn id="10" idx="2"/>
          </p:cNvCxnSpPr>
          <p:nvPr/>
        </p:nvCxnSpPr>
        <p:spPr>
          <a:xfrm rot="16200000" flipH="1">
            <a:off x="3733800" y="4076700"/>
            <a:ext cx="1600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</p:cNvCxnSpPr>
          <p:nvPr/>
        </p:nvCxnSpPr>
        <p:spPr>
          <a:xfrm rot="5400000">
            <a:off x="2857500" y="2781300"/>
            <a:ext cx="990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5220494" y="2780506"/>
            <a:ext cx="990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43200" y="34406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OX0001  D1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43200" y="38216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OX0002  D2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91200" y="2514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OX0001  D1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00200" y="2514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OX0003  D3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95800" y="3429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OX0001  D1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67000" y="3429000"/>
            <a:ext cx="37338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4473766" y="4876800"/>
            <a:ext cx="152400" cy="9906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657600" y="5867400"/>
            <a:ext cx="1752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Shared L2</a:t>
            </a:r>
          </a:p>
        </p:txBody>
      </p:sp>
      <p:sp>
        <p:nvSpPr>
          <p:cNvPr id="28" name="Rounded Rectangular Callout 27"/>
          <p:cNvSpPr/>
          <p:nvPr/>
        </p:nvSpPr>
        <p:spPr>
          <a:xfrm>
            <a:off x="228600" y="3429000"/>
            <a:ext cx="1905000" cy="1143000"/>
          </a:xfrm>
          <a:prstGeom prst="wedgeRoundRectCallout">
            <a:avLst>
              <a:gd name="adj1" fmla="val 76805"/>
              <a:gd name="adj2" fmla="val -38575"/>
              <a:gd name="adj3" fmla="val 16667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Instruction completed execution on both cores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43200" y="3810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OX0003  D3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381000" y="1371600"/>
            <a:ext cx="1524000" cy="609600"/>
          </a:xfrm>
          <a:prstGeom prst="wedgeRoundRectCallout">
            <a:avLst>
              <a:gd name="adj1" fmla="val 77383"/>
              <a:gd name="adj2" fmla="val -327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Faster core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7086600" y="1447800"/>
            <a:ext cx="1600200" cy="609600"/>
          </a:xfrm>
          <a:prstGeom prst="wedgeRoundRectCallout">
            <a:avLst>
              <a:gd name="adj1" fmla="val -76593"/>
              <a:gd name="adj2" fmla="val -6887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Slower core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48200" y="5105400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Commit: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OX0001  D1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3" name="Rounded Rectangular Callout 32"/>
          <p:cNvSpPr/>
          <p:nvPr/>
        </p:nvSpPr>
        <p:spPr>
          <a:xfrm>
            <a:off x="6477000" y="3810000"/>
            <a:ext cx="2438400" cy="609600"/>
          </a:xfrm>
          <a:prstGeom prst="wedgeRoundRectCallout">
            <a:avLst>
              <a:gd name="adj1" fmla="val -55406"/>
              <a:gd name="adj2" fmla="val -48696"/>
              <a:gd name="adj3" fmla="val 16667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Wait for </a:t>
            </a: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OX0002” </a:t>
            </a:r>
            <a:r>
              <a:rPr lang="en-US" dirty="0" smtClean="0">
                <a:solidFill>
                  <a:srgbClr val="C00000"/>
                </a:solidFill>
              </a:rPr>
              <a:t>to execute in core 2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56859E-6 L -0.1375 0.13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9.16031E-7 L -3.33333E-6 -0.0506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8" grpId="1"/>
      <p:bldP spid="19" grpId="0"/>
      <p:bldP spid="20" grpId="0"/>
      <p:bldP spid="20" grpId="1"/>
      <p:bldP spid="21" grpId="0" animBg="1"/>
      <p:bldP spid="21" grpId="1" animBg="1"/>
      <p:bldP spid="28" grpId="0" animBg="1"/>
      <p:bldP spid="28" grpId="1" animBg="1"/>
      <p:bldP spid="29" grpId="0"/>
      <p:bldP spid="32" grpId="0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ular Callout 34"/>
          <p:cNvSpPr/>
          <p:nvPr/>
        </p:nvSpPr>
        <p:spPr>
          <a:xfrm>
            <a:off x="304800" y="3276600"/>
            <a:ext cx="1828800" cy="914400"/>
          </a:xfrm>
          <a:prstGeom prst="wedgeRectCallout">
            <a:avLst>
              <a:gd name="adj1" fmla="val 203264"/>
              <a:gd name="adj2" fmla="val -124764"/>
            </a:avLst>
          </a:prstGeom>
          <a:solidFill>
            <a:schemeClr val="bg1"/>
          </a:solidFill>
          <a:ln w="28575">
            <a:solidFill>
              <a:srgbClr val="0808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808C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581400" y="4114800"/>
            <a:ext cx="1066800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UnSync Architecture Working: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				Error-detection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2057400" y="1828800"/>
            <a:ext cx="1295400" cy="1219200"/>
            <a:chOff x="1981200" y="1524000"/>
            <a:chExt cx="1295400" cy="1219200"/>
          </a:xfrm>
        </p:grpSpPr>
        <p:sp>
          <p:nvSpPr>
            <p:cNvPr id="6" name="Rounded Rectangle 5"/>
            <p:cNvSpPr/>
            <p:nvPr/>
          </p:nvSpPr>
          <p:spPr>
            <a:xfrm>
              <a:off x="1981200" y="1524000"/>
              <a:ext cx="1295400" cy="1219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Core 1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(a)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43200" y="2362200"/>
              <a:ext cx="533400" cy="381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9"/>
          <p:cNvGrpSpPr/>
          <p:nvPr/>
        </p:nvGrpSpPr>
        <p:grpSpPr>
          <a:xfrm>
            <a:off x="4724400" y="1828800"/>
            <a:ext cx="1295400" cy="1219200"/>
            <a:chOff x="1981200" y="1524000"/>
            <a:chExt cx="1295400" cy="1219200"/>
          </a:xfrm>
        </p:grpSpPr>
        <p:sp>
          <p:nvSpPr>
            <p:cNvPr id="11" name="Rounded Rectangle 10"/>
            <p:cNvSpPr/>
            <p:nvPr/>
          </p:nvSpPr>
          <p:spPr>
            <a:xfrm>
              <a:off x="1981200" y="1524000"/>
              <a:ext cx="1295400" cy="1219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Core 2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(b)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743200" y="2362200"/>
              <a:ext cx="533400" cy="381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3657600" y="4191000"/>
            <a:ext cx="914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     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95600" y="5638800"/>
            <a:ext cx="2362200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71800" y="5715000"/>
            <a:ext cx="2209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L2 Cache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(ECC Protected)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4038600" y="4953000"/>
            <a:ext cx="152400" cy="685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rot="16200000" flipH="1">
            <a:off x="3723702" y="4572000"/>
            <a:ext cx="76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endCxn id="29" idx="1"/>
          </p:cNvCxnSpPr>
          <p:nvPr/>
        </p:nvCxnSpPr>
        <p:spPr>
          <a:xfrm rot="16200000" flipH="1">
            <a:off x="2571750" y="3562350"/>
            <a:ext cx="1524000" cy="4953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endCxn id="29" idx="3"/>
          </p:cNvCxnSpPr>
          <p:nvPr/>
        </p:nvCxnSpPr>
        <p:spPr>
          <a:xfrm rot="5400000">
            <a:off x="4438650" y="3257550"/>
            <a:ext cx="1524000" cy="11049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ular Callout 16"/>
          <p:cNvSpPr/>
          <p:nvPr/>
        </p:nvSpPr>
        <p:spPr>
          <a:xfrm>
            <a:off x="304800" y="3276600"/>
            <a:ext cx="1828800" cy="914400"/>
          </a:xfrm>
          <a:prstGeom prst="wedgeRectCallout">
            <a:avLst>
              <a:gd name="adj1" fmla="val 48445"/>
              <a:gd name="adj2" fmla="val -81390"/>
            </a:avLst>
          </a:prstGeom>
          <a:solidFill>
            <a:schemeClr val="bg1"/>
          </a:solidFill>
          <a:ln w="28575">
            <a:solidFill>
              <a:srgbClr val="0808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808C0"/>
                </a:solidFill>
              </a:rPr>
              <a:t>Power efficient hardware-only error detection</a:t>
            </a:r>
            <a:endParaRPr lang="en-US" dirty="0">
              <a:solidFill>
                <a:srgbClr val="0808C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733800" y="1143000"/>
            <a:ext cx="762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EIH</a:t>
            </a:r>
          </a:p>
        </p:txBody>
      </p:sp>
      <p:cxnSp>
        <p:nvCxnSpPr>
          <p:cNvPr id="30" name="Shape 29"/>
          <p:cNvCxnSpPr>
            <a:stCxn id="6" idx="0"/>
            <a:endCxn id="25" idx="2"/>
          </p:cNvCxnSpPr>
          <p:nvPr/>
        </p:nvCxnSpPr>
        <p:spPr>
          <a:xfrm rot="5400000" flipH="1" flipV="1">
            <a:off x="2971800" y="1066800"/>
            <a:ext cx="495300" cy="1028700"/>
          </a:xfrm>
          <a:prstGeom prst="curvedConnector2">
            <a:avLst/>
          </a:prstGeom>
          <a:ln w="1905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ular Callout 33"/>
          <p:cNvSpPr/>
          <p:nvPr/>
        </p:nvSpPr>
        <p:spPr>
          <a:xfrm>
            <a:off x="6248400" y="1219200"/>
            <a:ext cx="2743200" cy="1143000"/>
          </a:xfrm>
          <a:prstGeom prst="wedgeRectCallout">
            <a:avLst>
              <a:gd name="adj1" fmla="val -175079"/>
              <a:gd name="adj2" fmla="val -11608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Error detected in a core is reported to the 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Error Interrupt Handler (EIH)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2400" y="4267200"/>
            <a:ext cx="259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2060"/>
                </a:solidFill>
              </a:rPr>
              <a:t>DMR</a:t>
            </a:r>
          </a:p>
          <a:p>
            <a:r>
              <a:rPr lang="en-US" dirty="0" smtClean="0">
                <a:solidFill>
                  <a:srgbClr val="0808C0"/>
                </a:solidFill>
              </a:rPr>
              <a:t>   - Program counter</a:t>
            </a:r>
          </a:p>
          <a:p>
            <a:r>
              <a:rPr lang="en-US" dirty="0" smtClean="0">
                <a:solidFill>
                  <a:srgbClr val="0808C0"/>
                </a:solidFill>
              </a:rPr>
              <a:t>   - Pipeline register</a:t>
            </a:r>
          </a:p>
          <a:p>
            <a:r>
              <a:rPr lang="en-US" u="sng" dirty="0" smtClean="0">
                <a:solidFill>
                  <a:srgbClr val="002060"/>
                </a:solidFill>
              </a:rPr>
              <a:t>1-bit Parity</a:t>
            </a:r>
          </a:p>
          <a:p>
            <a:r>
              <a:rPr lang="en-US" dirty="0" smtClean="0">
                <a:solidFill>
                  <a:srgbClr val="0808C0"/>
                </a:solidFill>
              </a:rPr>
              <a:t>   - L1 cache</a:t>
            </a:r>
          </a:p>
          <a:p>
            <a:r>
              <a:rPr lang="en-US" dirty="0" smtClean="0">
                <a:solidFill>
                  <a:srgbClr val="0808C0"/>
                </a:solidFill>
              </a:rPr>
              <a:t>   - Register file</a:t>
            </a:r>
          </a:p>
          <a:p>
            <a:r>
              <a:rPr lang="en-US" dirty="0" smtClean="0">
                <a:solidFill>
                  <a:srgbClr val="0808C0"/>
                </a:solidFill>
              </a:rPr>
              <a:t>   - Queuing structures</a:t>
            </a:r>
            <a:endParaRPr lang="en-US" dirty="0">
              <a:solidFill>
                <a:srgbClr val="0808C0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309651" y="1981200"/>
            <a:ext cx="1447800" cy="4572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contourW="44450" prstMaterial="matte">
            <a:bevelT w="63500" h="63500" prst="artDeco"/>
            <a:extrusionClr>
              <a:schemeClr val="accent3">
                <a:lumMod val="75000"/>
              </a:schemeClr>
            </a:extrusionClr>
            <a:contourClr>
              <a:srgbClr val="006C3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6C31"/>
                </a:solidFill>
              </a:rPr>
              <a:t>RECOVERY</a:t>
            </a:r>
          </a:p>
        </p:txBody>
      </p:sp>
      <p:sp>
        <p:nvSpPr>
          <p:cNvPr id="38" name="Oval 37"/>
          <p:cNvSpPr/>
          <p:nvPr/>
        </p:nvSpPr>
        <p:spPr>
          <a:xfrm>
            <a:off x="3733800" y="1143000"/>
            <a:ext cx="762000" cy="381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6C3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rgbClr val="006C31"/>
                </a:solidFill>
              </a:rPr>
              <a:t>EIH</a:t>
            </a:r>
          </a:p>
        </p:txBody>
      </p:sp>
      <p:sp>
        <p:nvSpPr>
          <p:cNvPr id="39" name="Down Arrow 38"/>
          <p:cNvSpPr/>
          <p:nvPr/>
        </p:nvSpPr>
        <p:spPr>
          <a:xfrm>
            <a:off x="4038600" y="1546034"/>
            <a:ext cx="152400" cy="38100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486400" y="472440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 smtClean="0">
                <a:solidFill>
                  <a:schemeClr val="accent5">
                    <a:lumMod val="50000"/>
                  </a:schemeClr>
                </a:solidFill>
              </a:rPr>
              <a:t>UnSync feature: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Hardware based error-detection and handling </a:t>
            </a:r>
            <a:r>
              <a:rPr lang="en-US" u="sng" dirty="0" smtClean="0">
                <a:solidFill>
                  <a:schemeClr val="accent5">
                    <a:lumMod val="50000"/>
                  </a:schemeClr>
                </a:solidFill>
              </a:rPr>
              <a:t>eliminates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the need for inter-core communication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24200" y="1295400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2" name="Lightning Bolt 31"/>
          <p:cNvSpPr/>
          <p:nvPr/>
        </p:nvSpPr>
        <p:spPr>
          <a:xfrm>
            <a:off x="1752600" y="1371600"/>
            <a:ext cx="609600" cy="762000"/>
          </a:xfrm>
          <a:prstGeom prst="lightningBol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38" grpId="0" animBg="1"/>
      <p:bldP spid="39" grpId="0" animBg="1"/>
      <p:bldP spid="40" grpId="0"/>
      <p:bldP spid="41" grpId="0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ular Callout 34"/>
          <p:cNvSpPr/>
          <p:nvPr/>
        </p:nvSpPr>
        <p:spPr>
          <a:xfrm>
            <a:off x="6629400" y="1219200"/>
            <a:ext cx="1905000" cy="914400"/>
          </a:xfrm>
          <a:prstGeom prst="wedgeRectCallout">
            <a:avLst>
              <a:gd name="adj1" fmla="val -166777"/>
              <a:gd name="adj2" fmla="val -2170"/>
            </a:avLst>
          </a:prstGeom>
          <a:solidFill>
            <a:schemeClr val="bg1"/>
          </a:solidFill>
          <a:ln w="28575">
            <a:solidFill>
              <a:srgbClr val="006C3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6C31"/>
                </a:solidFill>
              </a:rPr>
              <a:t>Core execution and L1-L2 traffic are </a:t>
            </a:r>
            <a:r>
              <a:rPr lang="en-US" i="1" dirty="0" smtClean="0">
                <a:solidFill>
                  <a:srgbClr val="006C31"/>
                </a:solidFill>
              </a:rPr>
              <a:t>STOPPED</a:t>
            </a:r>
            <a:endParaRPr lang="en-US" i="1" dirty="0">
              <a:solidFill>
                <a:srgbClr val="006C3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581400" y="4114800"/>
            <a:ext cx="1066800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990600"/>
          </a:xfrm>
        </p:spPr>
        <p:txBody>
          <a:bodyPr>
            <a:no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UnSync Architecture Working: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“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forward execution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Recovery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2057400" y="1828800"/>
            <a:ext cx="1295400" cy="1219200"/>
            <a:chOff x="1981200" y="1524000"/>
            <a:chExt cx="1295400" cy="1219200"/>
          </a:xfrm>
        </p:grpSpPr>
        <p:sp>
          <p:nvSpPr>
            <p:cNvPr id="6" name="Rounded Rectangle 5"/>
            <p:cNvSpPr/>
            <p:nvPr/>
          </p:nvSpPr>
          <p:spPr>
            <a:xfrm>
              <a:off x="1981200" y="1524000"/>
              <a:ext cx="1295400" cy="1219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Core 1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(a)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43200" y="2362200"/>
              <a:ext cx="533400" cy="381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9"/>
          <p:cNvGrpSpPr/>
          <p:nvPr/>
        </p:nvGrpSpPr>
        <p:grpSpPr>
          <a:xfrm>
            <a:off x="4724400" y="1828800"/>
            <a:ext cx="1295400" cy="1219200"/>
            <a:chOff x="1981200" y="1524000"/>
            <a:chExt cx="1295400" cy="1219200"/>
          </a:xfrm>
        </p:grpSpPr>
        <p:sp>
          <p:nvSpPr>
            <p:cNvPr id="11" name="Rounded Rectangle 10"/>
            <p:cNvSpPr/>
            <p:nvPr/>
          </p:nvSpPr>
          <p:spPr>
            <a:xfrm>
              <a:off x="1981200" y="1524000"/>
              <a:ext cx="1295400" cy="1219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Core 2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(b)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743200" y="2362200"/>
              <a:ext cx="533400" cy="381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3657600" y="4191000"/>
            <a:ext cx="914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     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95600" y="5638800"/>
            <a:ext cx="2362200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71800" y="5715000"/>
            <a:ext cx="2209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L2 Cache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(ECC Protected)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4038600" y="4953000"/>
            <a:ext cx="152400" cy="6858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rot="16200000" flipH="1">
            <a:off x="3723702" y="4572000"/>
            <a:ext cx="76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endCxn id="29" idx="1"/>
          </p:cNvCxnSpPr>
          <p:nvPr/>
        </p:nvCxnSpPr>
        <p:spPr>
          <a:xfrm rot="16200000" flipH="1">
            <a:off x="2571750" y="3562350"/>
            <a:ext cx="1524000" cy="4953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endCxn id="29" idx="3"/>
          </p:cNvCxnSpPr>
          <p:nvPr/>
        </p:nvCxnSpPr>
        <p:spPr>
          <a:xfrm rot="5400000">
            <a:off x="4438650" y="3257550"/>
            <a:ext cx="1524000" cy="11049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733800" y="1143000"/>
            <a:ext cx="762000" cy="381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6C3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rgbClr val="006C31"/>
                </a:solidFill>
              </a:rPr>
              <a:t>EIH</a:t>
            </a:r>
          </a:p>
        </p:txBody>
      </p:sp>
      <p:cxnSp>
        <p:nvCxnSpPr>
          <p:cNvPr id="30" name="Shape 29"/>
          <p:cNvCxnSpPr>
            <a:stCxn id="6" idx="0"/>
            <a:endCxn id="25" idx="2"/>
          </p:cNvCxnSpPr>
          <p:nvPr/>
        </p:nvCxnSpPr>
        <p:spPr>
          <a:xfrm rot="5400000" flipH="1" flipV="1">
            <a:off x="2971800" y="1066800"/>
            <a:ext cx="495300" cy="1028700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11" idx="0"/>
            <a:endCxn id="25" idx="6"/>
          </p:cNvCxnSpPr>
          <p:nvPr/>
        </p:nvCxnSpPr>
        <p:spPr>
          <a:xfrm rot="16200000" flipV="1">
            <a:off x="4686300" y="1143000"/>
            <a:ext cx="495300" cy="876300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4"/>
          </p:cNvCxnSpPr>
          <p:nvPr/>
        </p:nvCxnSpPr>
        <p:spPr>
          <a:xfrm rot="16200000" flipH="1">
            <a:off x="4229100" y="1409700"/>
            <a:ext cx="381000" cy="609600"/>
          </a:xfrm>
          <a:prstGeom prst="straightConnector1">
            <a:avLst/>
          </a:prstGeom>
          <a:ln w="19050">
            <a:solidFill>
              <a:srgbClr val="006C3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5" idx="4"/>
          </p:cNvCxnSpPr>
          <p:nvPr/>
        </p:nvCxnSpPr>
        <p:spPr>
          <a:xfrm rot="5400000">
            <a:off x="3505200" y="1295400"/>
            <a:ext cx="381000" cy="838200"/>
          </a:xfrm>
          <a:prstGeom prst="straightConnector1">
            <a:avLst/>
          </a:prstGeom>
          <a:ln w="19050">
            <a:solidFill>
              <a:srgbClr val="006C3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5" idx="4"/>
            <a:endCxn id="29" idx="0"/>
          </p:cNvCxnSpPr>
          <p:nvPr/>
        </p:nvCxnSpPr>
        <p:spPr>
          <a:xfrm rot="5400000">
            <a:off x="2819400" y="2819400"/>
            <a:ext cx="2590800" cy="1588"/>
          </a:xfrm>
          <a:prstGeom prst="straightConnector1">
            <a:avLst/>
          </a:prstGeom>
          <a:ln w="19050">
            <a:solidFill>
              <a:srgbClr val="006C3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eft Arrow 46"/>
          <p:cNvSpPr/>
          <p:nvPr/>
        </p:nvSpPr>
        <p:spPr>
          <a:xfrm>
            <a:off x="3352800" y="1981200"/>
            <a:ext cx="1371600" cy="457200"/>
          </a:xfrm>
          <a:prstGeom prst="leftArrow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C00000"/>
                </a:solidFill>
              </a:rPr>
              <a:t>fault in a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3352800" y="2514600"/>
            <a:ext cx="1371600" cy="457200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0808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808C0"/>
                </a:solidFill>
              </a:rPr>
              <a:t>fault in b</a:t>
            </a:r>
          </a:p>
        </p:txBody>
      </p:sp>
      <p:sp>
        <p:nvSpPr>
          <p:cNvPr id="56" name="Curved Right Arrow 55"/>
          <p:cNvSpPr/>
          <p:nvPr/>
        </p:nvSpPr>
        <p:spPr>
          <a:xfrm rot="5400000">
            <a:off x="3657600" y="3276600"/>
            <a:ext cx="762000" cy="1066800"/>
          </a:xfrm>
          <a:prstGeom prst="curvedRightArrow">
            <a:avLst>
              <a:gd name="adj1" fmla="val 0"/>
              <a:gd name="adj2" fmla="val 20998"/>
              <a:gd name="adj3" fmla="val 1632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Curved Down Arrow 57"/>
          <p:cNvSpPr/>
          <p:nvPr/>
        </p:nvSpPr>
        <p:spPr>
          <a:xfrm>
            <a:off x="3810000" y="3657600"/>
            <a:ext cx="609600" cy="457200"/>
          </a:xfrm>
          <a:prstGeom prst="curvedDownArrow">
            <a:avLst>
              <a:gd name="adj1" fmla="val 0"/>
              <a:gd name="adj2" fmla="val 47567"/>
              <a:gd name="adj3" fmla="val 22591"/>
            </a:avLst>
          </a:prstGeom>
          <a:solidFill>
            <a:srgbClr val="0808C0"/>
          </a:solidFill>
          <a:ln>
            <a:solidFill>
              <a:srgbClr val="0808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304800" y="3276600"/>
            <a:ext cx="1828800" cy="1219200"/>
          </a:xfrm>
          <a:prstGeom prst="wedgeRectCallout">
            <a:avLst>
              <a:gd name="adj1" fmla="val 146638"/>
              <a:gd name="adj2" fmla="val -113016"/>
            </a:avLst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Architectural state of correct core copied over </a:t>
            </a:r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</a:rPr>
              <a:t>faulty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core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0" name="Rectangular Callout 59"/>
          <p:cNvSpPr/>
          <p:nvPr/>
        </p:nvSpPr>
        <p:spPr>
          <a:xfrm>
            <a:off x="6553200" y="2590800"/>
            <a:ext cx="2057400" cy="990600"/>
          </a:xfrm>
          <a:prstGeom prst="wedgeRectCallout">
            <a:avLst>
              <a:gd name="adj1" fmla="val -145695"/>
              <a:gd name="adj2" fmla="val 59258"/>
            </a:avLst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CB content of one core copied over the other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10200" y="4618672"/>
            <a:ext cx="37497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After Recovery: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C00000"/>
                </a:solidFill>
              </a:rPr>
              <a:t> Both cores resume execution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 from PC of correct core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C00000"/>
                </a:solidFill>
              </a:rPr>
              <a:t> Re-execution (if any) occurs only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 in </a:t>
            </a:r>
            <a:r>
              <a:rPr lang="en-US" i="1" dirty="0" smtClean="0">
                <a:solidFill>
                  <a:srgbClr val="C00000"/>
                </a:solidFill>
              </a:rPr>
              <a:t>faulty </a:t>
            </a:r>
            <a:r>
              <a:rPr lang="en-US" dirty="0" smtClean="0">
                <a:solidFill>
                  <a:srgbClr val="C00000"/>
                </a:solidFill>
              </a:rPr>
              <a:t>core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7" grpId="0" animBg="1"/>
      <p:bldP spid="47" grpId="1" animBg="1"/>
      <p:bldP spid="49" grpId="0" animBg="1"/>
      <p:bldP spid="56" grpId="0" animBg="1"/>
      <p:bldP spid="56" grpId="1" animBg="1"/>
      <p:bldP spid="56" grpId="2" animBg="1"/>
      <p:bldP spid="58" grpId="0" animBg="1"/>
      <p:bldP spid="17" grpId="0" animBg="1"/>
      <p:bldP spid="60" grpId="0" animBg="1"/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Salient Features of UnSync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86840"/>
            <a:ext cx="8229600" cy="493776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u="sng" dirty="0" smtClean="0">
                <a:solidFill>
                  <a:srgbClr val="002060"/>
                </a:solidFill>
              </a:rPr>
              <a:t>Power-efficient error detection in Hardware</a:t>
            </a:r>
          </a:p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Parity for detection in cache, instead of ECC for correction</a:t>
            </a:r>
          </a:p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Detection techniques (DMR, TMR) with reduced hardware</a:t>
            </a:r>
          </a:p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Eliminates the need for inter-core communication</a:t>
            </a:r>
          </a:p>
          <a:p>
            <a:pPr>
              <a:buNone/>
            </a:pPr>
            <a:endParaRPr lang="en-US" sz="1300" dirty="0" smtClean="0"/>
          </a:p>
          <a:p>
            <a:pPr>
              <a:buNone/>
            </a:pPr>
            <a:r>
              <a:rPr lang="en-US" sz="2400" u="sng" dirty="0" smtClean="0">
                <a:solidFill>
                  <a:srgbClr val="002060"/>
                </a:solidFill>
              </a:rPr>
              <a:t>No Inter-Core Synchronization</a:t>
            </a:r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006C31"/>
                </a:solidFill>
              </a:rPr>
              <a:t>Detection does not require data comparison between cores</a:t>
            </a:r>
          </a:p>
          <a:p>
            <a:r>
              <a:rPr lang="en-US" sz="2400" dirty="0" smtClean="0">
                <a:solidFill>
                  <a:srgbClr val="006C31"/>
                </a:solidFill>
              </a:rPr>
              <a:t>CB at L1-L2 interface, prevents error leakage into memory</a:t>
            </a:r>
          </a:p>
          <a:p>
            <a:r>
              <a:rPr lang="en-US" sz="2400" dirty="0" smtClean="0">
                <a:solidFill>
                  <a:srgbClr val="006C31"/>
                </a:solidFill>
              </a:rPr>
              <a:t>Commit only one copy of data to memory, ensure data consistency</a:t>
            </a:r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r>
              <a:rPr lang="en-US" sz="2400" i="1" u="sng" dirty="0" smtClean="0">
                <a:solidFill>
                  <a:srgbClr val="002060"/>
                </a:solidFill>
              </a:rPr>
              <a:t>Always Forward Execution </a:t>
            </a:r>
            <a:r>
              <a:rPr lang="en-US" sz="2400" u="sng" dirty="0" smtClean="0">
                <a:solidFill>
                  <a:srgbClr val="002060"/>
                </a:solidFill>
              </a:rPr>
              <a:t>(After Recovery)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Both cores resume execution from PC of correct core 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Repeat execution after recovery, if correct core was faulty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Correct core execution pattern is not disturbed.</a:t>
            </a:r>
          </a:p>
          <a:p>
            <a:pPr>
              <a:buNone/>
            </a:pPr>
            <a:endParaRPr lang="en-US" sz="2400" dirty="0" smtClean="0">
              <a:solidFill>
                <a:srgbClr val="006C3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Experimental Setup: 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H/w Synthesis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Compare and contrast area and power of single core</a:t>
            </a:r>
          </a:p>
          <a:p>
            <a:pPr lvl="1"/>
            <a:r>
              <a:rPr lang="en-US" sz="2000" dirty="0" smtClean="0"/>
              <a:t>RTL of the MIPS processor is implemented</a:t>
            </a:r>
          </a:p>
          <a:p>
            <a:pPr lvl="1"/>
            <a:r>
              <a:rPr lang="en-US" sz="2000" dirty="0" smtClean="0"/>
              <a:t>Synthesize at 300MHz, 65nm using </a:t>
            </a:r>
            <a:r>
              <a:rPr lang="en-US" sz="2000" i="1" dirty="0" smtClean="0"/>
              <a:t>Cadence Encounter</a:t>
            </a:r>
          </a:p>
          <a:p>
            <a:pPr lvl="1"/>
            <a:r>
              <a:rPr lang="en-US" sz="2000" dirty="0" smtClean="0"/>
              <a:t>Perform place-and-route (PNR) to incorporate </a:t>
            </a:r>
            <a:r>
              <a:rPr lang="en-US" sz="2000" dirty="0" err="1" smtClean="0"/>
              <a:t>datapaths</a:t>
            </a:r>
            <a:endParaRPr lang="en-US" sz="2000" dirty="0" smtClean="0"/>
          </a:p>
          <a:p>
            <a:pPr lvl="1"/>
            <a:r>
              <a:rPr lang="en-US" sz="2000" dirty="0" smtClean="0"/>
              <a:t>For cache power we use CACTI cache simulator.</a:t>
            </a:r>
          </a:p>
          <a:p>
            <a:pPr>
              <a:buNone/>
            </a:pPr>
            <a:endParaRPr lang="en-US" sz="1100" dirty="0" smtClean="0"/>
          </a:p>
          <a:p>
            <a:r>
              <a:rPr lang="en-US" sz="2400" dirty="0" smtClean="0"/>
              <a:t>Hardware components added for</a:t>
            </a:r>
            <a:r>
              <a:rPr lang="en-US" sz="2400" dirty="0" smtClean="0">
                <a:solidFill>
                  <a:srgbClr val="C00000"/>
                </a:solidFill>
              </a:rPr>
              <a:t> Reunion</a:t>
            </a:r>
          </a:p>
          <a:p>
            <a:pPr lvl="1"/>
            <a:r>
              <a:rPr lang="en-US" sz="2000" i="1" dirty="0" smtClean="0"/>
              <a:t>fingerprint</a:t>
            </a:r>
            <a:r>
              <a:rPr lang="en-US" sz="2000" dirty="0" smtClean="0"/>
              <a:t> size = 16bits</a:t>
            </a:r>
          </a:p>
          <a:p>
            <a:pPr lvl="1"/>
            <a:r>
              <a:rPr lang="en-US" sz="2000" i="1" dirty="0" smtClean="0"/>
              <a:t>fingerprint</a:t>
            </a:r>
            <a:r>
              <a:rPr lang="en-US" sz="2000" dirty="0" smtClean="0"/>
              <a:t> interval = 10 instructions</a:t>
            </a:r>
          </a:p>
          <a:p>
            <a:pPr lvl="1"/>
            <a:r>
              <a:rPr lang="en-US" sz="2000" dirty="0" smtClean="0"/>
              <a:t>CHECK stage buffer = 17 entries (each of 66 bits)</a:t>
            </a:r>
            <a:endParaRPr lang="en-US" sz="2400" dirty="0" smtClean="0"/>
          </a:p>
          <a:p>
            <a:endParaRPr lang="en-US" sz="1400" dirty="0" smtClean="0"/>
          </a:p>
          <a:p>
            <a:r>
              <a:rPr lang="en-US" sz="2400" dirty="0" smtClean="0"/>
              <a:t>Hardware components added for </a:t>
            </a:r>
            <a:r>
              <a:rPr lang="en-US" sz="2400" dirty="0" smtClean="0">
                <a:solidFill>
                  <a:srgbClr val="0808C0"/>
                </a:solidFill>
              </a:rPr>
              <a:t>UnSync</a:t>
            </a:r>
          </a:p>
          <a:p>
            <a:pPr lvl="1"/>
            <a:r>
              <a:rPr lang="en-US" sz="2000" dirty="0" smtClean="0"/>
              <a:t>L1 cache is write-through</a:t>
            </a:r>
          </a:p>
          <a:p>
            <a:pPr lvl="1"/>
            <a:r>
              <a:rPr lang="en-US" sz="2000" dirty="0" smtClean="0"/>
              <a:t>Communication buffer = 10 entries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UnSync : Low Power Overhead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657600"/>
            <a:ext cx="8229600" cy="2667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Increased power consumption in Reunion</a:t>
            </a:r>
          </a:p>
          <a:p>
            <a:pPr lvl="1"/>
            <a:r>
              <a:rPr lang="en-US" dirty="0" smtClean="0"/>
              <a:t>Large storage buffers within the core</a:t>
            </a:r>
          </a:p>
          <a:p>
            <a:pPr lvl="1"/>
            <a:r>
              <a:rPr lang="en-US" i="1" dirty="0" smtClean="0"/>
              <a:t>Fingerprint</a:t>
            </a:r>
            <a:r>
              <a:rPr lang="en-US" dirty="0" smtClean="0"/>
              <a:t> generation on every cycle</a:t>
            </a:r>
          </a:p>
          <a:p>
            <a:pPr lvl="1"/>
            <a:r>
              <a:rPr lang="en-US" i="1" dirty="0" smtClean="0"/>
              <a:t>CHECK</a:t>
            </a:r>
            <a:r>
              <a:rPr lang="en-US" dirty="0" smtClean="0"/>
              <a:t> stage to perform inter-core </a:t>
            </a:r>
            <a:r>
              <a:rPr lang="en-US" i="1" dirty="0" smtClean="0"/>
              <a:t>fingerprint</a:t>
            </a:r>
            <a:r>
              <a:rPr lang="en-US" dirty="0" smtClean="0"/>
              <a:t> comparisons</a:t>
            </a:r>
          </a:p>
          <a:p>
            <a:pPr lvl="1"/>
            <a:r>
              <a:rPr lang="en-US" dirty="0" smtClean="0"/>
              <a:t>SECDED on L1 Cache</a:t>
            </a:r>
          </a:p>
          <a:p>
            <a:r>
              <a:rPr lang="en-US" dirty="0" smtClean="0">
                <a:solidFill>
                  <a:srgbClr val="0808C0"/>
                </a:solidFill>
              </a:rPr>
              <a:t>Power overhead in UnSync by error detection blocks</a:t>
            </a:r>
          </a:p>
          <a:p>
            <a:pPr lvl="1"/>
            <a:r>
              <a:rPr lang="en-US" dirty="0" smtClean="0"/>
              <a:t>can be reduced by advanced power-efficient methods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66130"/>
            <a:ext cx="8743950" cy="2491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5715000" y="3124200"/>
            <a:ext cx="914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467600" y="3124200"/>
            <a:ext cx="914400" cy="457200"/>
          </a:xfrm>
          <a:prstGeom prst="ellipse">
            <a:avLst/>
          </a:prstGeom>
          <a:noFill/>
          <a:ln>
            <a:solidFill>
              <a:srgbClr val="0808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UnSync : Low Area Overhead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901440"/>
            <a:ext cx="8229600" cy="2346960"/>
          </a:xfrm>
        </p:spPr>
        <p:txBody>
          <a:bodyPr/>
          <a:lstStyle/>
          <a:p>
            <a:r>
              <a:rPr lang="en-US" i="1" dirty="0" smtClean="0">
                <a:solidFill>
                  <a:srgbClr val="0808C0"/>
                </a:solidFill>
              </a:rPr>
              <a:t>UnSync</a:t>
            </a:r>
            <a:r>
              <a:rPr lang="en-US" dirty="0" smtClean="0">
                <a:solidFill>
                  <a:srgbClr val="0808C0"/>
                </a:solidFill>
              </a:rPr>
              <a:t> Hardware added</a:t>
            </a:r>
          </a:p>
          <a:p>
            <a:pPr lvl="1"/>
            <a:r>
              <a:rPr lang="en-US" dirty="0" smtClean="0"/>
              <a:t>Error detection components</a:t>
            </a:r>
          </a:p>
          <a:p>
            <a:pPr lvl="2"/>
            <a:r>
              <a:rPr lang="en-US" dirty="0" smtClean="0"/>
              <a:t>1-bit parity (L1 cache, RF, Queues)</a:t>
            </a:r>
          </a:p>
          <a:p>
            <a:pPr lvl="2"/>
            <a:r>
              <a:rPr lang="en-US" dirty="0" smtClean="0"/>
              <a:t>DMR (PC, pipeline registers)</a:t>
            </a:r>
          </a:p>
          <a:p>
            <a:pPr lvl="1"/>
            <a:r>
              <a:rPr lang="en-US" dirty="0" smtClean="0"/>
              <a:t>ECC protected Communication buffer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174860"/>
            <a:ext cx="7848600" cy="263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7010400" y="3429000"/>
            <a:ext cx="914400" cy="381000"/>
          </a:xfrm>
          <a:prstGeom prst="ellipse">
            <a:avLst/>
          </a:prstGeom>
          <a:noFill/>
          <a:ln>
            <a:solidFill>
              <a:srgbClr val="0808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Experimental Setup: 							   Simulation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1165034"/>
            <a:ext cx="880224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ounded Rectangle 3"/>
          <p:cNvSpPr/>
          <p:nvPr/>
        </p:nvSpPr>
        <p:spPr>
          <a:xfrm>
            <a:off x="533400" y="5562600"/>
            <a:ext cx="74676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Cycle-accurate M5 simulator with the above configuration.</a:t>
            </a:r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Salient Features of UnSync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86840"/>
            <a:ext cx="8229600" cy="493776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u="sng" dirty="0" smtClean="0">
                <a:solidFill>
                  <a:srgbClr val="002060"/>
                </a:solidFill>
              </a:rPr>
              <a:t>Power-efficient error detection in Hardware</a:t>
            </a:r>
          </a:p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Parity for detection in cache, instead of ECC for correction</a:t>
            </a:r>
          </a:p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Detection techniques (DMR, TMR) with reduced hardware</a:t>
            </a:r>
          </a:p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Eliminates the need for inter-core communication</a:t>
            </a:r>
          </a:p>
          <a:p>
            <a:pPr>
              <a:buNone/>
            </a:pPr>
            <a:endParaRPr lang="en-US" sz="1300" dirty="0" smtClean="0"/>
          </a:p>
          <a:p>
            <a:pPr>
              <a:buNone/>
            </a:pPr>
            <a:r>
              <a:rPr lang="en-US" sz="2400" u="sng" dirty="0" smtClean="0">
                <a:solidFill>
                  <a:srgbClr val="002060"/>
                </a:solidFill>
              </a:rPr>
              <a:t>No Inter-Core Synchronization</a:t>
            </a:r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006C31"/>
                </a:solidFill>
              </a:rPr>
              <a:t>Detection does not require data comparison between cores</a:t>
            </a:r>
          </a:p>
          <a:p>
            <a:r>
              <a:rPr lang="en-US" sz="2400" dirty="0" smtClean="0">
                <a:solidFill>
                  <a:srgbClr val="006C31"/>
                </a:solidFill>
              </a:rPr>
              <a:t>CB at L1-L2 interface, prevents error leakage into memory</a:t>
            </a:r>
          </a:p>
          <a:p>
            <a:r>
              <a:rPr lang="en-US" sz="2400" dirty="0" smtClean="0">
                <a:solidFill>
                  <a:srgbClr val="006C31"/>
                </a:solidFill>
              </a:rPr>
              <a:t>Commit only one copy of data to memory, ensure data consistency</a:t>
            </a:r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r>
              <a:rPr lang="en-US" sz="2400" i="1" u="sng" dirty="0" smtClean="0">
                <a:solidFill>
                  <a:srgbClr val="002060"/>
                </a:solidFill>
              </a:rPr>
              <a:t>Always Forward Execution </a:t>
            </a:r>
            <a:r>
              <a:rPr lang="en-US" sz="2400" u="sng" dirty="0" smtClean="0">
                <a:solidFill>
                  <a:srgbClr val="002060"/>
                </a:solidFill>
              </a:rPr>
              <a:t>(After Recovery)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Both cores resume execution from PC of correct core 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Repeat execution after recovery, if correct core was faulty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Correct core execution pattern is not disturbed.</a:t>
            </a:r>
          </a:p>
          <a:p>
            <a:pPr>
              <a:buNone/>
            </a:pPr>
            <a:endParaRPr lang="en-US" sz="2400" dirty="0" smtClean="0">
              <a:solidFill>
                <a:srgbClr val="006C3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34400" cy="9906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Scaling Drives Technology Advancement</a:t>
            </a:r>
            <a:endParaRPr lang="en-US" sz="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8C1E-81C3-41D3-AC03-858EEA19E480}" type="datetime1">
              <a:rPr lang="en-US" smtClean="0"/>
              <a:pPr/>
              <a:t>9/15/2011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077" name="Picture 5" descr="D:\Work\Presentations\Clipart\shrin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1176051"/>
            <a:ext cx="5334000" cy="3022601"/>
          </a:xfrm>
          <a:prstGeom prst="rect">
            <a:avLst/>
          </a:prstGeom>
          <a:noFill/>
        </p:spPr>
      </p:pic>
      <p:pic>
        <p:nvPicPr>
          <p:cNvPr id="3078" name="Picture 6" descr="D:\Work\Presentations\Clipart\NMOS - Copy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267200"/>
            <a:ext cx="3055125" cy="1994863"/>
          </a:xfrm>
          <a:prstGeom prst="rect">
            <a:avLst/>
          </a:prstGeom>
          <a:noFill/>
        </p:spPr>
      </p:pic>
      <p:sp>
        <p:nvSpPr>
          <p:cNvPr id="9" name="Rounded Rectangular Callout 8"/>
          <p:cNvSpPr/>
          <p:nvPr/>
        </p:nvSpPr>
        <p:spPr>
          <a:xfrm>
            <a:off x="174434" y="1752600"/>
            <a:ext cx="3276600" cy="914400"/>
          </a:xfrm>
          <a:prstGeom prst="wedgeRoundRectCallout">
            <a:avLst>
              <a:gd name="adj1" fmla="val 59127"/>
              <a:gd name="adj2" fmla="val 80638"/>
              <a:gd name="adj3" fmla="val 16667"/>
            </a:avLst>
          </a:prstGeom>
          <a:solidFill>
            <a:schemeClr val="bg1"/>
          </a:solidFill>
          <a:ln>
            <a:solidFill>
              <a:srgbClr val="0808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808C0"/>
                </a:solidFill>
              </a:rPr>
              <a:t>Scaling: </a:t>
            </a:r>
            <a:r>
              <a:rPr lang="en-US" dirty="0" smtClean="0">
                <a:solidFill>
                  <a:srgbClr val="0808C0"/>
                </a:solidFill>
              </a:rPr>
              <a:t>The Transistor Gate </a:t>
            </a:r>
          </a:p>
          <a:p>
            <a:pPr algn="ctr"/>
            <a:r>
              <a:rPr lang="en-US" dirty="0" smtClean="0">
                <a:solidFill>
                  <a:srgbClr val="0808C0"/>
                </a:solidFill>
              </a:rPr>
              <a:t>shrinks in size every year</a:t>
            </a:r>
            <a:endParaRPr lang="en-US" dirty="0">
              <a:solidFill>
                <a:srgbClr val="0808C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828800" y="3200400"/>
            <a:ext cx="3429000" cy="1981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Vertical Scroll 29"/>
          <p:cNvSpPr/>
          <p:nvPr/>
        </p:nvSpPr>
        <p:spPr>
          <a:xfrm>
            <a:off x="3810000" y="4343400"/>
            <a:ext cx="4800600" cy="1676400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Smaller device dimensions 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improve on performance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2400" b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reduce power consumption</a:t>
            </a:r>
            <a:endParaRPr lang="en-US" sz="2400" b="1" dirty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10800000" flipV="1">
            <a:off x="1524000" y="3124200"/>
            <a:ext cx="2286000" cy="2057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Synchronization Affects Performance</a:t>
            </a:r>
            <a:endParaRPr lang="en-US" sz="36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743200" y="3200400"/>
            <a:ext cx="1219200" cy="10668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Vocal 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38200" y="3200400"/>
            <a:ext cx="1219200" cy="10668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Mute Core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371600" y="762000"/>
            <a:ext cx="152400" cy="2057400"/>
            <a:chOff x="5410200" y="1447800"/>
            <a:chExt cx="152400" cy="2057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5" name="Straight Connector 14"/>
            <p:cNvCxnSpPr/>
            <p:nvPr/>
          </p:nvCxnSpPr>
          <p:spPr>
            <a:xfrm rot="5400000">
              <a:off x="4457700" y="2476500"/>
              <a:ext cx="2057400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410200" y="2514600"/>
              <a:ext cx="1524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76600" y="1219200"/>
            <a:ext cx="152400" cy="2057400"/>
            <a:chOff x="5410200" y="1447800"/>
            <a:chExt cx="152400" cy="2057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1" name="Straight Connector 20"/>
            <p:cNvCxnSpPr/>
            <p:nvPr/>
          </p:nvCxnSpPr>
          <p:spPr>
            <a:xfrm rot="5400000">
              <a:off x="4457700" y="2476500"/>
              <a:ext cx="2057400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410200" y="2514600"/>
              <a:ext cx="1524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Left-Right Arrow 22"/>
          <p:cNvSpPr/>
          <p:nvPr/>
        </p:nvSpPr>
        <p:spPr>
          <a:xfrm>
            <a:off x="2057400" y="3569525"/>
            <a:ext cx="685800" cy="332232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ular Callout 23"/>
          <p:cNvSpPr/>
          <p:nvPr/>
        </p:nvSpPr>
        <p:spPr>
          <a:xfrm>
            <a:off x="1447800" y="1447800"/>
            <a:ext cx="1905000" cy="1143000"/>
          </a:xfrm>
          <a:prstGeom prst="wedgeRoundRectCallout">
            <a:avLst>
              <a:gd name="adj1" fmla="val -125"/>
              <a:gd name="adj2" fmla="val 1373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C00000"/>
                </a:solidFill>
              </a:rPr>
              <a:t>Fingerprint</a:t>
            </a:r>
            <a:r>
              <a:rPr lang="en-US" dirty="0" smtClean="0">
                <a:solidFill>
                  <a:srgbClr val="C00000"/>
                </a:solidFill>
              </a:rPr>
              <a:t> comparison and memory synchronization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1676400" y="3733800"/>
            <a:ext cx="5181600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828800" y="4572000"/>
            <a:ext cx="1143000" cy="381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Reunion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3200400"/>
            <a:ext cx="1219200" cy="10668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105400" y="3200400"/>
            <a:ext cx="1219200" cy="10668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Core 1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638800" y="762000"/>
            <a:ext cx="152400" cy="2057400"/>
            <a:chOff x="5410200" y="1447800"/>
            <a:chExt cx="152400" cy="2057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2" name="Straight Connector 31"/>
            <p:cNvCxnSpPr/>
            <p:nvPr/>
          </p:nvCxnSpPr>
          <p:spPr>
            <a:xfrm rot="5400000">
              <a:off x="4457700" y="2476500"/>
              <a:ext cx="2057400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410200" y="2514600"/>
              <a:ext cx="1524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ounded Rectangle 38"/>
          <p:cNvSpPr/>
          <p:nvPr/>
        </p:nvSpPr>
        <p:spPr>
          <a:xfrm>
            <a:off x="6096000" y="4572000"/>
            <a:ext cx="1143000" cy="381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UnSync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7391400" y="1219200"/>
            <a:ext cx="152400" cy="2057400"/>
            <a:chOff x="5410200" y="1447800"/>
            <a:chExt cx="152400" cy="2057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41" name="Straight Connector 40"/>
            <p:cNvCxnSpPr/>
            <p:nvPr/>
          </p:nvCxnSpPr>
          <p:spPr>
            <a:xfrm rot="5400000">
              <a:off x="4457700" y="2476500"/>
              <a:ext cx="2057400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410200" y="2514600"/>
              <a:ext cx="1524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Vertical Scroll 42"/>
          <p:cNvSpPr/>
          <p:nvPr/>
        </p:nvSpPr>
        <p:spPr>
          <a:xfrm>
            <a:off x="4724400" y="1371600"/>
            <a:ext cx="3754419" cy="1215613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Synchronization </a:t>
            </a:r>
            <a:r>
              <a:rPr lang="en-U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Improved Performance</a:t>
            </a:r>
            <a:endParaRPr 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3.33333E-6 0.2 " pathEditMode="relative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5.55556E-6 L -3.33333E-6 0.13333 " pathEditMode="relative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20001 L -3.33333E-6 0.36667 " pathEditMode="relative" ptsTypes="AA">
                                      <p:cBhvr>
                                        <p:cTn id="11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3334 L -3.33333E-6 0.3 " pathEditMode="relative" rAng="0" ptsTypes="AA">
                                      <p:cBhvr>
                                        <p:cTn id="15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36667 L -3.33333E-6 0.4833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3 L -3.33333E-6 0.44445 " pathEditMode="relative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11111E-6 L 1.11022E-16 0.4833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11111E-6 L 1.11022E-16 0.4833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9" grpId="0" animBg="1"/>
      <p:bldP spid="30" grpId="0" animBg="1"/>
      <p:bldP spid="39" grpId="0" animBg="1"/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9906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Improved Performance Without Synchronization 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41234"/>
            <a:ext cx="7015070" cy="5083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Larger CB removes resource occupancy bottleneck</a:t>
            </a:r>
            <a:endParaRPr lang="en-US" sz="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1796" y="1186799"/>
            <a:ext cx="7068838" cy="5137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Limitations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If a SEU manifests into error on both cores simultaneously, execution cannot be recovered</a:t>
            </a:r>
          </a:p>
          <a:p>
            <a:pPr lvl="1"/>
            <a:r>
              <a:rPr lang="en-US" dirty="0" smtClean="0"/>
              <a:t>Hardware based interrupt handling provide immediate recovery activation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2060"/>
                </a:solidFill>
              </a:rPr>
              <a:t>If error is detected in a register file when copying from correct (during recovery)</a:t>
            </a:r>
          </a:p>
          <a:p>
            <a:pPr lvl="1"/>
            <a:r>
              <a:rPr lang="en-US" dirty="0" smtClean="0"/>
              <a:t>Execution cannot be recovered</a:t>
            </a:r>
          </a:p>
          <a:p>
            <a:pPr lvl="1"/>
            <a:r>
              <a:rPr lang="en-US" dirty="0" smtClean="0"/>
              <a:t>Probability of such undetected errors in RF is very low</a:t>
            </a:r>
          </a:p>
          <a:p>
            <a:endParaRPr lang="en-US" dirty="0" smtClean="0"/>
          </a:p>
          <a:p>
            <a:r>
              <a:rPr lang="en-US" dirty="0" smtClean="0"/>
              <a:t>Recovery subroutine will use the shared L2 to transfer architectural state (RF+ PC) from correct core to erroneous core.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5105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Soft Errors are soon to become a major concern even in terrestrial computing systems</a:t>
            </a:r>
          </a:p>
          <a:p>
            <a:r>
              <a:rPr lang="en-US" sz="2000" dirty="0" smtClean="0"/>
              <a:t>CMPs are good candidates for redundancy based methods for soft error resilience</a:t>
            </a:r>
          </a:p>
          <a:p>
            <a:r>
              <a:rPr lang="en-US" sz="2000" dirty="0" smtClean="0"/>
              <a:t>UnSync is an </a:t>
            </a:r>
            <a:r>
              <a:rPr lang="en-US" sz="2000" dirty="0" smtClean="0">
                <a:solidFill>
                  <a:srgbClr val="006C31"/>
                </a:solidFill>
              </a:rPr>
              <a:t>efficient</a:t>
            </a:r>
            <a:r>
              <a:rPr lang="en-US" sz="2000" dirty="0" smtClean="0"/>
              <a:t>, soft error resilient CMP architecture</a:t>
            </a:r>
          </a:p>
          <a:p>
            <a:pPr lvl="1"/>
            <a:r>
              <a:rPr lang="en-US" sz="2000" u="sng" dirty="0" smtClean="0"/>
              <a:t>Power efficient hardware based detection </a:t>
            </a:r>
            <a:r>
              <a:rPr lang="en-US" sz="2000" dirty="0" smtClean="0"/>
              <a:t>reduces overheads</a:t>
            </a:r>
          </a:p>
          <a:p>
            <a:pPr lvl="2"/>
            <a:r>
              <a:rPr lang="en-US" sz="1600" dirty="0" smtClean="0">
                <a:solidFill>
                  <a:srgbClr val="0808C0"/>
                </a:solidFill>
              </a:rPr>
              <a:t>13.32% </a:t>
            </a:r>
            <a:r>
              <a:rPr lang="en-US" sz="1600" dirty="0" smtClean="0"/>
              <a:t>reduced area, </a:t>
            </a:r>
            <a:r>
              <a:rPr lang="en-US" sz="1600" dirty="0" smtClean="0">
                <a:solidFill>
                  <a:srgbClr val="0808C0"/>
                </a:solidFill>
              </a:rPr>
              <a:t>34.5% </a:t>
            </a:r>
            <a:r>
              <a:rPr lang="en-US" sz="1600" dirty="0" smtClean="0"/>
              <a:t>less power consumption</a:t>
            </a:r>
          </a:p>
          <a:p>
            <a:pPr lvl="1"/>
            <a:r>
              <a:rPr lang="en-US" sz="2000" u="sng" dirty="0" smtClean="0"/>
              <a:t>Always forward execution based recovery</a:t>
            </a:r>
            <a:r>
              <a:rPr lang="en-US" sz="2000" dirty="0" smtClean="0"/>
              <a:t> improves performance</a:t>
            </a:r>
          </a:p>
          <a:p>
            <a:pPr lvl="2"/>
            <a:r>
              <a:rPr lang="en-US" sz="1600" dirty="0" smtClean="0">
                <a:solidFill>
                  <a:srgbClr val="0808C0"/>
                </a:solidFill>
              </a:rPr>
              <a:t>20% </a:t>
            </a:r>
            <a:r>
              <a:rPr lang="en-US" sz="1600" dirty="0" smtClean="0"/>
              <a:t>improved performance over Reunion</a:t>
            </a:r>
          </a:p>
          <a:p>
            <a:pPr lvl="1"/>
            <a:r>
              <a:rPr lang="en-US" sz="2000" u="sng" dirty="0" smtClean="0"/>
              <a:t>Larger Region of Error Coverage</a:t>
            </a:r>
            <a:r>
              <a:rPr lang="en-US" sz="2000" dirty="0" smtClean="0"/>
              <a:t> improving reliability of core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C00000"/>
                </a:solidFill>
              </a:rPr>
              <a:t>Architecture framework allows for possible customization</a:t>
            </a:r>
          </a:p>
          <a:p>
            <a:pPr lvl="1"/>
            <a:r>
              <a:rPr lang="en-US" sz="2000" dirty="0" smtClean="0"/>
              <a:t>Achieve varied degrees of redundancy/resilience tradeoffs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FB6B-9AE0-4DCD-BA30-4291AF6F0300}" type="datetime1">
              <a:rPr lang="en-US" smtClean="0"/>
              <a:pPr/>
              <a:t>9/15/2011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3472388" y="1776273"/>
            <a:ext cx="4734045" cy="9144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!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674" name="Picture 2" descr="C:\Users\rjeyapau\AppData\Local\Microsoft\Windows\Temporary Internet Files\Content.IE5\GCQZ84TM\MC90042317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0471" y="1238505"/>
            <a:ext cx="1827886" cy="182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8675" name="Picture 3" descr="C:\Users\rjeyapau\AppData\Local\Microsoft\Windows\Temporary Internet Files\Content.IE5\LJB5COYG\MC90015171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6918" y="3822559"/>
            <a:ext cx="1804111" cy="12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38886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429000" y="3048000"/>
            <a:ext cx="5649311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8382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Reliability - a consequence: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Transient Faults induce Soft Errors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8C1E-81C3-41D3-AC03-858EEA19E480}" type="datetime1">
              <a:rPr lang="en-US" smtClean="0"/>
              <a:pPr/>
              <a:t>9/15/2011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0" name="Vertical Scroll 29"/>
          <p:cNvSpPr/>
          <p:nvPr/>
        </p:nvSpPr>
        <p:spPr>
          <a:xfrm>
            <a:off x="3810000" y="1371600"/>
            <a:ext cx="4800600" cy="1371600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Electrical disturbances can disrupt the operation causing </a:t>
            </a:r>
            <a:r>
              <a:rPr lang="en-US" sz="2400" b="1" i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Transient Faults</a:t>
            </a:r>
            <a:endParaRPr lang="en-US" sz="2400" b="1" i="1" dirty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3" descr="D:\Work\Presentations\Clipart\20-YQC3NEBA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491" y="1208182"/>
            <a:ext cx="3448307" cy="2297017"/>
          </a:xfrm>
          <a:prstGeom prst="rect">
            <a:avLst/>
          </a:prstGeom>
          <a:noFill/>
        </p:spPr>
      </p:pic>
      <p:pic>
        <p:nvPicPr>
          <p:cNvPr id="12" name="Picture 4" descr="D:\Work\Presentations\Clipart\cosmic-radiation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581400"/>
            <a:ext cx="2986690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780411" y="1608085"/>
            <a:ext cx="4363589" cy="235430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699" y="1143000"/>
            <a:ext cx="6870701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Charge carrying particles induce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 Errors</a:t>
            </a:r>
          </a:p>
          <a:p>
            <a:pPr lvl="1"/>
            <a:r>
              <a:rPr lang="en-US" dirty="0" smtClean="0"/>
              <a:t>Alpha particles</a:t>
            </a:r>
          </a:p>
          <a:p>
            <a:pPr lvl="1"/>
            <a:r>
              <a:rPr lang="en-US" dirty="0" smtClean="0"/>
              <a:t>Neutrons</a:t>
            </a:r>
          </a:p>
          <a:p>
            <a:pPr lvl="2"/>
            <a:r>
              <a:rPr lang="en-US" dirty="0" smtClean="0"/>
              <a:t>High energy (100KeV -1GeV)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Low energy (10meV – 1eV)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r>
              <a:rPr lang="en-US" dirty="0" smtClean="0"/>
              <a:t>Soft Error Rate </a:t>
            </a:r>
          </a:p>
          <a:p>
            <a:pPr lvl="1"/>
            <a:r>
              <a:rPr lang="en-US" dirty="0" smtClean="0"/>
              <a:t>Is now 1 per year</a:t>
            </a:r>
          </a:p>
          <a:p>
            <a:pPr lvl="1"/>
            <a:r>
              <a:rPr lang="en-US" dirty="0" smtClean="0"/>
              <a:t>Exponentially increases with                   technology scaling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Projected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C00000"/>
                </a:solidFill>
              </a:rPr>
              <a:t>1 per day in a decade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04800" y="152400"/>
            <a:ext cx="8229600" cy="990600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Soft Errors -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 Increasing Concern with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Technology Scaling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3665482" y="3870430"/>
            <a:ext cx="5421695" cy="2466404"/>
            <a:chOff x="3665482" y="3870430"/>
            <a:chExt cx="5421695" cy="2466404"/>
          </a:xfrm>
        </p:grpSpPr>
        <p:pic>
          <p:nvPicPr>
            <p:cNvPr id="23554" name="Picture 2" descr="http://www.ridelust.com/wp-content/uploads/toyota-prius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492760" y="4393903"/>
              <a:ext cx="2594417" cy="1942931"/>
            </a:xfrm>
            <a:prstGeom prst="rect">
              <a:avLst/>
            </a:prstGeom>
            <a:noFill/>
          </p:spPr>
        </p:pic>
        <p:sp>
          <p:nvSpPr>
            <p:cNvPr id="9" name="Rounded Rectangular Callout 8"/>
            <p:cNvSpPr/>
            <p:nvPr/>
          </p:nvSpPr>
          <p:spPr>
            <a:xfrm>
              <a:off x="3665482" y="3870430"/>
              <a:ext cx="3429000" cy="838200"/>
            </a:xfrm>
            <a:prstGeom prst="wedgeRoundRectCallout">
              <a:avLst>
                <a:gd name="adj1" fmla="val 73706"/>
                <a:gd name="adj2" fmla="val 118166"/>
                <a:gd name="adj3" fmla="val 16667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Toyota </a:t>
              </a:r>
              <a:r>
                <a:rPr lang="en-US" dirty="0" err="1" smtClean="0">
                  <a:solidFill>
                    <a:srgbClr val="0808C0"/>
                  </a:solidFill>
                </a:rPr>
                <a:t>Prius</a:t>
              </a:r>
              <a:r>
                <a:rPr lang="en-US" dirty="0" smtClean="0">
                  <a:solidFill>
                    <a:srgbClr val="0808C0"/>
                  </a:solidFill>
                </a:rPr>
                <a:t>: </a:t>
              </a:r>
              <a:r>
                <a:rPr lang="en-US" dirty="0" smtClean="0">
                  <a:solidFill>
                    <a:srgbClr val="FF0000"/>
                  </a:solidFill>
                </a:rPr>
                <a:t>SEUs blamed as the probable cause for 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unintended acceleration.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Vertical Scroll 12"/>
          <p:cNvSpPr/>
          <p:nvPr/>
        </p:nvSpPr>
        <p:spPr>
          <a:xfrm>
            <a:off x="4787153" y="1882589"/>
            <a:ext cx="3754419" cy="1215613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is useless if not correct !</a:t>
            </a:r>
            <a:endParaRPr 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7281" name="Picture 1" descr="D:\Work\Research Work\Soft_Error\Multi-Core\Presentation\Figures\gelsinger-talk-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16501" y="3702749"/>
            <a:ext cx="4127500" cy="2636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>
        <p14:prism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Chip Multi-Processors</a:t>
            </a:r>
            <a:b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Redundancy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763000" cy="5105400"/>
          </a:xfrm>
        </p:spPr>
        <p:txBody>
          <a:bodyPr>
            <a:normAutofit/>
          </a:bodyPr>
          <a:lstStyle/>
          <a:p>
            <a:endParaRPr lang="en-US" sz="1100" dirty="0" smtClean="0"/>
          </a:p>
          <a:p>
            <a:r>
              <a:rPr lang="en-US" sz="2400" dirty="0" smtClean="0"/>
              <a:t>CMPs : Good candidates for redundancy based techniques</a:t>
            </a:r>
          </a:p>
          <a:p>
            <a:pPr lvl="1"/>
            <a:r>
              <a:rPr lang="en-US" sz="2100" dirty="0" smtClean="0"/>
              <a:t>Cores and hardware, available for use with low performance impact</a:t>
            </a:r>
          </a:p>
          <a:p>
            <a:pPr lvl="1"/>
            <a:r>
              <a:rPr lang="en-US" sz="2100" dirty="0" smtClean="0"/>
              <a:t>Redundancy can be implemented at larger granularity</a:t>
            </a:r>
            <a:endParaRPr lang="en-US" sz="2000" dirty="0" smtClean="0"/>
          </a:p>
          <a:p>
            <a:pPr lvl="1"/>
            <a:r>
              <a:rPr lang="en-US" sz="2000" dirty="0" smtClean="0"/>
              <a:t>Effective performance overhead can be reduced</a:t>
            </a:r>
          </a:p>
          <a:p>
            <a:endParaRPr lang="en-US" sz="2400" dirty="0" smtClean="0"/>
          </a:p>
          <a:p>
            <a:r>
              <a:rPr lang="en-US" sz="2400" dirty="0" smtClean="0"/>
              <a:t>Popular redundancy based techniques:</a:t>
            </a:r>
          </a:p>
          <a:p>
            <a:pPr lvl="1"/>
            <a:r>
              <a:rPr lang="en-US" sz="2000" dirty="0" smtClean="0">
                <a:solidFill>
                  <a:srgbClr val="0808C0"/>
                </a:solidFill>
              </a:rPr>
              <a:t>Triple Modular Redundancy</a:t>
            </a:r>
            <a:r>
              <a:rPr lang="en-US" sz="2000" dirty="0" smtClean="0"/>
              <a:t> – error in data is voted out</a:t>
            </a:r>
          </a:p>
          <a:p>
            <a:pPr lvl="1"/>
            <a:r>
              <a:rPr lang="en-US" sz="2000" dirty="0" smtClean="0">
                <a:solidFill>
                  <a:srgbClr val="0808C0"/>
                </a:solidFill>
              </a:rPr>
              <a:t>Dual Modular Redundancy</a:t>
            </a:r>
            <a:r>
              <a:rPr lang="en-US" sz="2000" dirty="0" smtClean="0"/>
              <a:t> – detection by comparing two identical executions</a:t>
            </a:r>
          </a:p>
          <a:p>
            <a:pPr lvl="1"/>
            <a:r>
              <a:rPr lang="en-US" sz="2000" dirty="0" err="1" smtClean="0">
                <a:solidFill>
                  <a:srgbClr val="0808C0"/>
                </a:solidFill>
              </a:rPr>
              <a:t>Checkpointing</a:t>
            </a:r>
            <a:r>
              <a:rPr lang="en-US" sz="2000" dirty="0" smtClean="0"/>
              <a:t> – check execution at regular intervals and save state for recovery (when error is detected)</a:t>
            </a:r>
          </a:p>
          <a:p>
            <a:endParaRPr lang="en-US" sz="2400" dirty="0" smtClean="0"/>
          </a:p>
          <a:p>
            <a:pPr lvl="1">
              <a:buNone/>
            </a:pPr>
            <a:endParaRPr lang="en-US" sz="2000" dirty="0"/>
          </a:p>
        </p:txBody>
      </p:sp>
      <p:pic>
        <p:nvPicPr>
          <p:cNvPr id="4" name="Picture 16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9490" y="0"/>
            <a:ext cx="1394510" cy="1219200"/>
          </a:xfrm>
          <a:prstGeom prst="rect">
            <a:avLst/>
          </a:prstGeom>
          <a:effectLst>
            <a:reflection stA="50000" endPos="30000" dir="5400000" sy="-100000" algn="bl" rotWithShape="0"/>
          </a:effectLst>
        </p:spPr>
      </p:pic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7761383" y="304800"/>
            <a:ext cx="1447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err="1"/>
              <a:t>Tilera</a:t>
            </a:r>
            <a:r>
              <a:rPr lang="en-US" altLang="zh-CN" sz="1600" b="1" dirty="0"/>
              <a:t> </a:t>
            </a:r>
            <a:endParaRPr lang="en-US" altLang="zh-CN" sz="1600" b="1" dirty="0" smtClean="0"/>
          </a:p>
          <a:p>
            <a:pPr algn="ctr"/>
            <a:r>
              <a:rPr lang="en-US" altLang="zh-CN" sz="1600" b="1" dirty="0" smtClean="0">
                <a:solidFill>
                  <a:srgbClr val="0808C0"/>
                </a:solidFill>
              </a:rPr>
              <a:t>TILE64</a:t>
            </a:r>
            <a:endParaRPr lang="en-US" altLang="zh-CN" sz="1600" b="1" dirty="0">
              <a:solidFill>
                <a:srgbClr val="0808C0"/>
              </a:solidFill>
            </a:endParaRPr>
          </a:p>
        </p:txBody>
      </p:sp>
      <p:pic>
        <p:nvPicPr>
          <p:cNvPr id="2050" name="Picture 2" descr="D:\Work\Research Work\Presentations_Gen\Clipart\ARM11MPCORE_chip_Bi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1"/>
            <a:ext cx="1447800" cy="1219199"/>
          </a:xfrm>
          <a:prstGeom prst="rect">
            <a:avLst/>
          </a:prstGeom>
          <a:noFill/>
        </p:spPr>
      </p:pic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107017" y="304800"/>
            <a:ext cx="1447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smtClean="0"/>
              <a:t>ARM11 </a:t>
            </a:r>
            <a:r>
              <a:rPr lang="en-US" altLang="zh-CN" sz="1600" b="1" dirty="0" err="1" smtClean="0">
                <a:solidFill>
                  <a:srgbClr val="0808C0"/>
                </a:solidFill>
              </a:rPr>
              <a:t>MPCore</a:t>
            </a:r>
            <a:endParaRPr lang="en-US" altLang="zh-CN" sz="1600" b="1" dirty="0">
              <a:solidFill>
                <a:srgbClr val="0808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996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 Error Resilience in </a:t>
            </a:r>
            <a:b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Chip Multi-Processors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763000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Cost of redundancy based soft error resilience is </a:t>
            </a:r>
            <a:r>
              <a:rPr lang="en-US" sz="2400" dirty="0" smtClean="0">
                <a:solidFill>
                  <a:srgbClr val="FF0000"/>
                </a:solidFill>
              </a:rPr>
              <a:t>high</a:t>
            </a:r>
            <a:endParaRPr lang="en-US" sz="2400" dirty="0" smtClean="0"/>
          </a:p>
          <a:p>
            <a:pPr lvl="1"/>
            <a:r>
              <a:rPr lang="en-US" sz="2000" dirty="0" smtClean="0"/>
              <a:t>Redundancy reduces </a:t>
            </a:r>
            <a:r>
              <a:rPr lang="en-US" sz="2000" dirty="0" smtClean="0">
                <a:solidFill>
                  <a:srgbClr val="FF0000"/>
                </a:solidFill>
              </a:rPr>
              <a:t>performance</a:t>
            </a:r>
            <a:r>
              <a:rPr lang="en-US" sz="2000" dirty="0" smtClean="0"/>
              <a:t> by 50%</a:t>
            </a:r>
          </a:p>
          <a:p>
            <a:pPr lvl="2"/>
            <a:r>
              <a:rPr lang="en-US" sz="1700" dirty="0" smtClean="0">
                <a:solidFill>
                  <a:srgbClr val="006C31"/>
                </a:solidFill>
              </a:rPr>
              <a:t>Cannot afford more loss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Hardware overhead </a:t>
            </a:r>
            <a:r>
              <a:rPr lang="en-US" sz="2000" dirty="0" smtClean="0"/>
              <a:t>is amplified with core count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Inter-core communication overhead </a:t>
            </a:r>
            <a:r>
              <a:rPr lang="en-US" sz="2000" dirty="0" smtClean="0"/>
              <a:t>is amplified with scaling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Power cost per effective computation ratio</a:t>
            </a:r>
            <a:r>
              <a:rPr lang="en-US" sz="2000" dirty="0" smtClean="0"/>
              <a:t> is low</a:t>
            </a:r>
          </a:p>
          <a:p>
            <a:pPr lvl="2"/>
            <a:r>
              <a:rPr lang="en-US" sz="1700" dirty="0" smtClean="0">
                <a:solidFill>
                  <a:srgbClr val="006C31"/>
                </a:solidFill>
              </a:rPr>
              <a:t>Cannot afford increased power overhead (hardware or software)</a:t>
            </a:r>
          </a:p>
          <a:p>
            <a:endParaRPr lang="en-US" sz="1400" dirty="0" smtClean="0"/>
          </a:p>
          <a:p>
            <a:r>
              <a:rPr lang="en-US" sz="2400" dirty="0" smtClean="0"/>
              <a:t>Requirements for efficient error resilience in CMPs</a:t>
            </a:r>
          </a:p>
          <a:p>
            <a:pPr lvl="1"/>
            <a:r>
              <a:rPr lang="en-US" sz="2000" dirty="0" smtClean="0"/>
              <a:t>Effective Performance ~ 50%</a:t>
            </a:r>
          </a:p>
          <a:p>
            <a:pPr lvl="1"/>
            <a:r>
              <a:rPr lang="en-US" sz="2000" dirty="0" smtClean="0"/>
              <a:t>Low hardware overhead</a:t>
            </a:r>
          </a:p>
          <a:p>
            <a:pPr lvl="1"/>
            <a:r>
              <a:rPr lang="en-US" sz="2000" dirty="0" smtClean="0"/>
              <a:t>Low inter-core communication overhead</a:t>
            </a:r>
          </a:p>
          <a:p>
            <a:pPr lvl="1"/>
            <a:r>
              <a:rPr lang="en-US" sz="2000" dirty="0" smtClean="0"/>
              <a:t>Smart use of available power efficient resources (hardware or software)</a:t>
            </a:r>
          </a:p>
          <a:p>
            <a:pPr lvl="1">
              <a:buNone/>
            </a:pPr>
            <a:endParaRPr lang="en-US" sz="2000" dirty="0" smtClean="0"/>
          </a:p>
          <a:p>
            <a:pPr lvl="1"/>
            <a:endParaRPr lang="en-US" sz="2000" dirty="0"/>
          </a:p>
        </p:txBody>
      </p:sp>
      <p:pic>
        <p:nvPicPr>
          <p:cNvPr id="4" name="Picture 16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9490" y="0"/>
            <a:ext cx="1394510" cy="1219200"/>
          </a:xfrm>
          <a:prstGeom prst="rect">
            <a:avLst/>
          </a:prstGeom>
          <a:effectLst>
            <a:reflection stA="50000" endPos="30000" dir="5400000" sy="-100000" algn="bl" rotWithShape="0"/>
          </a:effectLst>
        </p:spPr>
      </p:pic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7761383" y="304800"/>
            <a:ext cx="1447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err="1"/>
              <a:t>Tilera</a:t>
            </a:r>
            <a:r>
              <a:rPr lang="en-US" altLang="zh-CN" sz="1600" b="1" dirty="0"/>
              <a:t> </a:t>
            </a:r>
            <a:endParaRPr lang="en-US" altLang="zh-CN" sz="1600" b="1" dirty="0" smtClean="0"/>
          </a:p>
          <a:p>
            <a:pPr algn="ctr"/>
            <a:r>
              <a:rPr lang="en-US" altLang="zh-CN" sz="1600" b="1" dirty="0" smtClean="0">
                <a:solidFill>
                  <a:srgbClr val="0808C0"/>
                </a:solidFill>
              </a:rPr>
              <a:t>TILE64</a:t>
            </a:r>
            <a:endParaRPr lang="en-US" altLang="zh-CN" sz="1600" b="1" dirty="0">
              <a:solidFill>
                <a:srgbClr val="0808C0"/>
              </a:solidFill>
            </a:endParaRPr>
          </a:p>
        </p:txBody>
      </p:sp>
      <p:pic>
        <p:nvPicPr>
          <p:cNvPr id="2050" name="Picture 2" descr="D:\Work\Research Work\Presentations_Gen\Clipart\ARM11MPCORE_chip_Bi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1"/>
            <a:ext cx="1447800" cy="1219199"/>
          </a:xfrm>
          <a:prstGeom prst="rect">
            <a:avLst/>
          </a:prstGeom>
          <a:noFill/>
        </p:spPr>
      </p:pic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107017" y="304800"/>
            <a:ext cx="1447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smtClean="0"/>
              <a:t>ARM11 </a:t>
            </a:r>
            <a:r>
              <a:rPr lang="en-US" altLang="zh-CN" sz="1600" b="1" dirty="0" err="1" smtClean="0">
                <a:solidFill>
                  <a:srgbClr val="0808C0"/>
                </a:solidFill>
              </a:rPr>
              <a:t>MPCore</a:t>
            </a:r>
            <a:endParaRPr lang="en-US" altLang="zh-CN" sz="1600" b="1" dirty="0">
              <a:solidFill>
                <a:srgbClr val="0808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Relevant Previous Work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0772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 smtClean="0"/>
              <a:t>Checkpointing</a:t>
            </a:r>
            <a:r>
              <a:rPr lang="en-US" sz="2400" dirty="0" smtClean="0"/>
              <a:t> </a:t>
            </a:r>
          </a:p>
          <a:p>
            <a:pPr lvl="1"/>
            <a:r>
              <a:rPr lang="en-US" sz="2100" dirty="0" smtClean="0">
                <a:solidFill>
                  <a:srgbClr val="0808C0"/>
                </a:solidFill>
              </a:rPr>
              <a:t>At periodic intervals, perform system integrity check</a:t>
            </a:r>
          </a:p>
          <a:p>
            <a:pPr lvl="1"/>
            <a:r>
              <a:rPr lang="en-US" sz="2100" dirty="0" smtClean="0">
                <a:solidFill>
                  <a:srgbClr val="0808C0"/>
                </a:solidFill>
              </a:rPr>
              <a:t>Store architectural state at this point = </a:t>
            </a:r>
            <a:r>
              <a:rPr lang="en-US" sz="2100" i="1" dirty="0" smtClean="0">
                <a:solidFill>
                  <a:srgbClr val="0808C0"/>
                </a:solidFill>
              </a:rPr>
              <a:t>checkpoint</a:t>
            </a:r>
          </a:p>
          <a:p>
            <a:pPr lvl="1"/>
            <a:r>
              <a:rPr lang="en-US" sz="2100" dirty="0" smtClean="0">
                <a:solidFill>
                  <a:srgbClr val="0808C0"/>
                </a:solidFill>
              </a:rPr>
              <a:t>If error detected, recover from previous checkpoint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Checking requires synchronization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Storage of architecture state requires hardware</a:t>
            </a:r>
          </a:p>
          <a:p>
            <a:endParaRPr lang="en-US" sz="600" dirty="0" smtClean="0"/>
          </a:p>
          <a:p>
            <a:r>
              <a:rPr lang="en-US" sz="2400" dirty="0" smtClean="0"/>
              <a:t>Lock-step </a:t>
            </a:r>
            <a:r>
              <a:rPr lang="en-US" sz="2100" dirty="0" smtClean="0">
                <a:solidFill>
                  <a:srgbClr val="0808C0"/>
                </a:solidFill>
              </a:rPr>
              <a:t>[Meaney2005]</a:t>
            </a:r>
            <a:endParaRPr lang="en-US" sz="2400" dirty="0" smtClean="0">
              <a:solidFill>
                <a:srgbClr val="0808C0"/>
              </a:solidFill>
            </a:endParaRPr>
          </a:p>
          <a:p>
            <a:pPr lvl="1"/>
            <a:r>
              <a:rPr lang="en-US" sz="2000" dirty="0" smtClean="0">
                <a:solidFill>
                  <a:srgbClr val="006C31"/>
                </a:solidFill>
              </a:rPr>
              <a:t>Redundant executions compared to detect errors</a:t>
            </a:r>
          </a:p>
          <a:p>
            <a:pPr lvl="1"/>
            <a:r>
              <a:rPr lang="en-US" sz="2400" dirty="0" smtClean="0">
                <a:solidFill>
                  <a:srgbClr val="006C31"/>
                </a:solidFill>
              </a:rPr>
              <a:t>Observe identical cache accesses, and interrupts</a:t>
            </a:r>
            <a:endParaRPr lang="en-US" sz="2000" dirty="0" smtClean="0">
              <a:solidFill>
                <a:srgbClr val="006C31"/>
              </a:solidFill>
            </a:endParaRP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100% penalty in performance and hardware</a:t>
            </a:r>
          </a:p>
          <a:p>
            <a:pPr lvl="1">
              <a:buNone/>
            </a:pPr>
            <a:endParaRPr lang="en-US" sz="800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Redundant Multi-Threading </a:t>
            </a:r>
            <a:r>
              <a:rPr lang="en-US" sz="2100" dirty="0" smtClean="0">
                <a:solidFill>
                  <a:srgbClr val="0808C0"/>
                </a:solidFill>
              </a:rPr>
              <a:t>[Reinhardt2000]</a:t>
            </a:r>
            <a:endParaRPr lang="en-US" sz="2400" dirty="0" smtClean="0">
              <a:solidFill>
                <a:srgbClr val="0808C0"/>
              </a:solidFill>
            </a:endParaRPr>
          </a:p>
          <a:p>
            <a:pPr lvl="1"/>
            <a:r>
              <a:rPr lang="en-US" sz="2100" dirty="0" smtClean="0">
                <a:solidFill>
                  <a:srgbClr val="006C31"/>
                </a:solidFill>
              </a:rPr>
              <a:t>SMT architecture where store and load values are checked</a:t>
            </a:r>
          </a:p>
          <a:p>
            <a:pPr lvl="1"/>
            <a:r>
              <a:rPr lang="en-US" sz="2100" dirty="0" smtClean="0">
                <a:solidFill>
                  <a:srgbClr val="006C31"/>
                </a:solidFill>
              </a:rPr>
              <a:t>Load Value Queue (LVQ) for consistent replication</a:t>
            </a:r>
          </a:p>
          <a:p>
            <a:pPr lvl="1"/>
            <a:r>
              <a:rPr lang="en-US" sz="2100" dirty="0" smtClean="0">
                <a:solidFill>
                  <a:srgbClr val="C00000"/>
                </a:solidFill>
              </a:rPr>
              <a:t>Inter-thread synchronization, and performance overheads</a:t>
            </a:r>
            <a:r>
              <a:rPr lang="en-US" sz="2100" dirty="0" smtClean="0">
                <a:solidFill>
                  <a:srgbClr val="006C31"/>
                </a:solidFill>
              </a:rPr>
              <a:t> </a:t>
            </a:r>
          </a:p>
          <a:p>
            <a:pPr>
              <a:buNone/>
            </a:pPr>
            <a:endParaRPr lang="en-US" sz="700" u="sng" dirty="0" smtClean="0"/>
          </a:p>
          <a:p>
            <a:pPr lvl="1">
              <a:buNone/>
            </a:pPr>
            <a:endParaRPr lang="en-US" sz="2100" dirty="0" smtClean="0">
              <a:solidFill>
                <a:srgbClr val="0808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State-of-the-art Soft Error Resilient Redundant </a:t>
            </a:r>
            <a:r>
              <a:rPr lang="en-US" sz="3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Multicore</a:t>
            </a:r>
            <a:r>
              <a:rPr lang="en-US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Architecture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3581400"/>
            <a:ext cx="8686800" cy="28956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500" u="sng" dirty="0" smtClean="0"/>
          </a:p>
          <a:p>
            <a:pPr>
              <a:buNone/>
            </a:pPr>
            <a:r>
              <a:rPr lang="en-US" sz="2000" u="sng" dirty="0" smtClean="0"/>
              <a:t>Error Detection and Recovery:</a:t>
            </a:r>
            <a:endParaRPr lang="en-US" sz="2000" dirty="0" smtClean="0"/>
          </a:p>
          <a:p>
            <a:r>
              <a:rPr lang="en-US" sz="2000" dirty="0" smtClean="0"/>
              <a:t>Reunion </a:t>
            </a:r>
            <a:r>
              <a:rPr lang="en-US" sz="1800" dirty="0" smtClean="0">
                <a:solidFill>
                  <a:srgbClr val="0808C0"/>
                </a:solidFill>
              </a:rPr>
              <a:t>[Smolens2006]</a:t>
            </a:r>
            <a:endParaRPr lang="en-US" sz="2000" dirty="0" smtClean="0">
              <a:solidFill>
                <a:srgbClr val="0808C0"/>
              </a:solidFill>
            </a:endParaRPr>
          </a:p>
          <a:p>
            <a:pPr lvl="1"/>
            <a:r>
              <a:rPr lang="en-US" sz="1800" dirty="0" smtClean="0">
                <a:solidFill>
                  <a:srgbClr val="006C31"/>
                </a:solidFill>
              </a:rPr>
              <a:t>Physically tagged vocal and mute cores executing redundantly</a:t>
            </a:r>
          </a:p>
          <a:p>
            <a:pPr lvl="1"/>
            <a:r>
              <a:rPr lang="en-US" sz="1800" i="1" dirty="0" smtClean="0">
                <a:solidFill>
                  <a:srgbClr val="006C31"/>
                </a:solidFill>
              </a:rPr>
              <a:t>Fingerprint </a:t>
            </a:r>
            <a:r>
              <a:rPr lang="en-US" sz="1800" dirty="0" smtClean="0">
                <a:solidFill>
                  <a:srgbClr val="006C31"/>
                </a:solidFill>
              </a:rPr>
              <a:t>(hash of instructions and output) compared before commit</a:t>
            </a:r>
          </a:p>
          <a:p>
            <a:pPr lvl="1"/>
            <a:r>
              <a:rPr lang="en-US" sz="1800" dirty="0" smtClean="0">
                <a:solidFill>
                  <a:srgbClr val="006C31"/>
                </a:solidFill>
              </a:rPr>
              <a:t>Instruction + output buffered till fingerprints compared on both cores</a:t>
            </a:r>
          </a:p>
          <a:p>
            <a:pPr lvl="1"/>
            <a:r>
              <a:rPr lang="en-US" sz="1800" dirty="0" smtClean="0">
                <a:solidFill>
                  <a:srgbClr val="006C31"/>
                </a:solidFill>
              </a:rPr>
              <a:t>Execution state check-pointed, on every fingerprint comparison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</a:rPr>
              <a:t>Hardware overheads and inter-core synchronization penalty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1192906"/>
            <a:ext cx="4267200" cy="3264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609600" y="1828800"/>
            <a:ext cx="1219200" cy="838200"/>
            <a:chOff x="1981200" y="1524000"/>
            <a:chExt cx="1295400" cy="1219200"/>
          </a:xfrm>
        </p:grpSpPr>
        <p:sp>
          <p:nvSpPr>
            <p:cNvPr id="7" name="Rounded Rectangle 6"/>
            <p:cNvSpPr/>
            <p:nvPr/>
          </p:nvSpPr>
          <p:spPr>
            <a:xfrm>
              <a:off x="1981200" y="1524000"/>
              <a:ext cx="1295400" cy="1219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Mute Core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743200" y="2362200"/>
              <a:ext cx="533400" cy="381000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38400" y="1828800"/>
            <a:ext cx="1219200" cy="838200"/>
            <a:chOff x="1981200" y="1524000"/>
            <a:chExt cx="1295400" cy="1219200"/>
          </a:xfrm>
        </p:grpSpPr>
        <p:sp>
          <p:nvSpPr>
            <p:cNvPr id="13" name="Rounded Rectangle 12"/>
            <p:cNvSpPr/>
            <p:nvPr/>
          </p:nvSpPr>
          <p:spPr>
            <a:xfrm>
              <a:off x="1981200" y="1524000"/>
              <a:ext cx="1295400" cy="1219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Vocal Core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743200" y="2362200"/>
              <a:ext cx="533400" cy="381000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828800" y="3200400"/>
            <a:ext cx="99060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Shared L2</a:t>
            </a:r>
          </a:p>
        </p:txBody>
      </p:sp>
      <p:cxnSp>
        <p:nvCxnSpPr>
          <p:cNvPr id="23" name="Elbow Connector 22"/>
          <p:cNvCxnSpPr>
            <a:endCxn id="18" idx="0"/>
          </p:cNvCxnSpPr>
          <p:nvPr/>
        </p:nvCxnSpPr>
        <p:spPr>
          <a:xfrm rot="16200000" flipH="1">
            <a:off x="1684245" y="2560544"/>
            <a:ext cx="533399" cy="746312"/>
          </a:xfrm>
          <a:prstGeom prst="bentConnector3">
            <a:avLst>
              <a:gd name="adj1" fmla="val 50000"/>
            </a:avLst>
          </a:prstGeom>
          <a:ln w="38100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18" idx="0"/>
          </p:cNvCxnSpPr>
          <p:nvPr/>
        </p:nvCxnSpPr>
        <p:spPr>
          <a:xfrm rot="5400000">
            <a:off x="2598645" y="2392456"/>
            <a:ext cx="533399" cy="1082488"/>
          </a:xfrm>
          <a:prstGeom prst="bentConnector3">
            <a:avLst>
              <a:gd name="adj1" fmla="val 50000"/>
            </a:avLst>
          </a:prstGeom>
          <a:ln w="38100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-Right Arrow 31"/>
          <p:cNvSpPr/>
          <p:nvPr/>
        </p:nvSpPr>
        <p:spPr>
          <a:xfrm>
            <a:off x="1828800" y="2133600"/>
            <a:ext cx="609600" cy="152400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triped Right Arrow 47"/>
          <p:cNvSpPr/>
          <p:nvPr/>
        </p:nvSpPr>
        <p:spPr>
          <a:xfrm rot="20393387">
            <a:off x="3711633" y="1704969"/>
            <a:ext cx="710270" cy="304800"/>
          </a:xfrm>
          <a:prstGeom prst="stripedRightArrow">
            <a:avLst>
              <a:gd name="adj1" fmla="val 28779"/>
              <a:gd name="adj2" fmla="val 50000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ular Callout 48"/>
          <p:cNvSpPr/>
          <p:nvPr/>
        </p:nvSpPr>
        <p:spPr>
          <a:xfrm>
            <a:off x="762000" y="1219200"/>
            <a:ext cx="1638301" cy="457200"/>
          </a:xfrm>
          <a:prstGeom prst="wedgeRoundRectCallout">
            <a:avLst>
              <a:gd name="adj1" fmla="val 32179"/>
              <a:gd name="adj2" fmla="val 163705"/>
              <a:gd name="adj3" fmla="val 16667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808C0"/>
                </a:solidFill>
              </a:rPr>
              <a:t>For fingerprint transfer</a:t>
            </a:r>
          </a:p>
        </p:txBody>
      </p:sp>
      <p:sp>
        <p:nvSpPr>
          <p:cNvPr id="50" name="Rounded Rectangular Callout 49"/>
          <p:cNvSpPr/>
          <p:nvPr/>
        </p:nvSpPr>
        <p:spPr>
          <a:xfrm>
            <a:off x="228600" y="3048000"/>
            <a:ext cx="1219200" cy="533400"/>
          </a:xfrm>
          <a:prstGeom prst="wedgeRoundRectCallout">
            <a:avLst>
              <a:gd name="adj1" fmla="val 87257"/>
              <a:gd name="adj2" fmla="val 13618"/>
              <a:gd name="adj3" fmla="val 16667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808C0"/>
                </a:solidFill>
              </a:rPr>
              <a:t>ECC </a:t>
            </a:r>
          </a:p>
          <a:p>
            <a:pPr algn="ctr"/>
            <a:r>
              <a:rPr lang="en-US" sz="1600" dirty="0" smtClean="0">
                <a:solidFill>
                  <a:srgbClr val="0808C0"/>
                </a:solidFill>
              </a:rPr>
              <a:t>protected</a:t>
            </a:r>
          </a:p>
        </p:txBody>
      </p:sp>
      <p:sp>
        <p:nvSpPr>
          <p:cNvPr id="51" name="Rounded Rectangular Callout 50"/>
          <p:cNvSpPr/>
          <p:nvPr/>
        </p:nvSpPr>
        <p:spPr>
          <a:xfrm>
            <a:off x="228600" y="3048000"/>
            <a:ext cx="1219200" cy="533400"/>
          </a:xfrm>
          <a:prstGeom prst="wedgeRoundRectCallout">
            <a:avLst>
              <a:gd name="adj1" fmla="val 43883"/>
              <a:gd name="adj2" fmla="val -128894"/>
              <a:gd name="adj3" fmla="val 16667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808C0"/>
                </a:solidFill>
              </a:rPr>
              <a:t>ECC </a:t>
            </a:r>
          </a:p>
          <a:p>
            <a:pPr algn="ctr"/>
            <a:r>
              <a:rPr lang="en-US" sz="1600" b="1" dirty="0" smtClean="0">
                <a:solidFill>
                  <a:srgbClr val="0808C0"/>
                </a:solidFill>
              </a:rPr>
              <a:t>protected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458200" cy="990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UnSync Architecture Construction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209800" y="1600200"/>
            <a:ext cx="1295400" cy="1219200"/>
            <a:chOff x="1981200" y="1524000"/>
            <a:chExt cx="1295400" cy="1219200"/>
          </a:xfrm>
        </p:grpSpPr>
        <p:sp>
          <p:nvSpPr>
            <p:cNvPr id="6" name="Rounded Rectangle 5"/>
            <p:cNvSpPr/>
            <p:nvPr/>
          </p:nvSpPr>
          <p:spPr>
            <a:xfrm>
              <a:off x="1981200" y="1524000"/>
              <a:ext cx="1295400" cy="1219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Core 1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(a)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43200" y="2362200"/>
              <a:ext cx="533400" cy="381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76800" y="1600200"/>
            <a:ext cx="1295400" cy="1219200"/>
            <a:chOff x="1981200" y="1524000"/>
            <a:chExt cx="1295400" cy="1219200"/>
          </a:xfrm>
        </p:grpSpPr>
        <p:sp>
          <p:nvSpPr>
            <p:cNvPr id="11" name="Rounded Rectangle 10"/>
            <p:cNvSpPr/>
            <p:nvPr/>
          </p:nvSpPr>
          <p:spPr>
            <a:xfrm>
              <a:off x="1981200" y="1524000"/>
              <a:ext cx="1295400" cy="1219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Core 2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(b)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743200" y="2362200"/>
              <a:ext cx="533400" cy="381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048000" y="5410200"/>
            <a:ext cx="2362200" cy="685800"/>
            <a:chOff x="2895600" y="5410200"/>
            <a:chExt cx="2362200" cy="685800"/>
          </a:xfrm>
        </p:grpSpPr>
        <p:sp>
          <p:nvSpPr>
            <p:cNvPr id="19" name="Rectangle 18"/>
            <p:cNvSpPr/>
            <p:nvPr/>
          </p:nvSpPr>
          <p:spPr>
            <a:xfrm>
              <a:off x="2895600" y="5410200"/>
              <a:ext cx="2362200" cy="685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71800" y="5486400"/>
              <a:ext cx="22098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L2 Cache </a:t>
              </a:r>
            </a:p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(ECC Protected)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324600" y="1524000"/>
            <a:ext cx="2667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808C0"/>
                </a:solidFill>
              </a:rPr>
              <a:t>Redundant Cores:</a:t>
            </a:r>
          </a:p>
          <a:p>
            <a:r>
              <a:rPr lang="en-US" dirty="0" smtClean="0">
                <a:solidFill>
                  <a:srgbClr val="0808C0"/>
                </a:solidFill>
              </a:rPr>
              <a:t> - identical architecture</a:t>
            </a:r>
          </a:p>
          <a:p>
            <a:r>
              <a:rPr lang="en-US" dirty="0" smtClean="0">
                <a:solidFill>
                  <a:srgbClr val="0808C0"/>
                </a:solidFill>
              </a:rPr>
              <a:t> - execute same thread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00800" y="3810000"/>
            <a:ext cx="2667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808C0"/>
                </a:solidFill>
              </a:rPr>
              <a:t>Communication Buffer:</a:t>
            </a:r>
          </a:p>
          <a:p>
            <a:r>
              <a:rPr lang="en-US" dirty="0" smtClean="0">
                <a:solidFill>
                  <a:srgbClr val="0808C0"/>
                </a:solidFill>
              </a:rPr>
              <a:t> - ECC protected</a:t>
            </a:r>
          </a:p>
        </p:txBody>
      </p:sp>
      <p:cxnSp>
        <p:nvCxnSpPr>
          <p:cNvPr id="27" name="Elbow Connector 26"/>
          <p:cNvCxnSpPr/>
          <p:nvPr/>
        </p:nvCxnSpPr>
        <p:spPr>
          <a:xfrm rot="5400000">
            <a:off x="1676400" y="4191000"/>
            <a:ext cx="2933700" cy="190500"/>
          </a:xfrm>
          <a:prstGeom prst="bentConnector4">
            <a:avLst>
              <a:gd name="adj1" fmla="val 44156"/>
              <a:gd name="adj2" fmla="val 22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5400000">
            <a:off x="4191000" y="4038600"/>
            <a:ext cx="2933700" cy="4953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26"/>
          <p:cNvCxnSpPr/>
          <p:nvPr/>
        </p:nvCxnSpPr>
        <p:spPr>
          <a:xfrm rot="5400000">
            <a:off x="1676400" y="4191000"/>
            <a:ext cx="2933700" cy="190500"/>
          </a:xfrm>
          <a:prstGeom prst="bentConnector4">
            <a:avLst>
              <a:gd name="adj1" fmla="val 44156"/>
              <a:gd name="adj2" fmla="val 220000"/>
            </a:avLst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0"/>
          <p:cNvCxnSpPr/>
          <p:nvPr/>
        </p:nvCxnSpPr>
        <p:spPr>
          <a:xfrm rot="5400000">
            <a:off x="4191000" y="4038600"/>
            <a:ext cx="2933700" cy="49530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314700" y="2819400"/>
            <a:ext cx="2667000" cy="2590800"/>
            <a:chOff x="3156332" y="2819400"/>
            <a:chExt cx="2667000" cy="2590800"/>
          </a:xfrm>
        </p:grpSpPr>
        <p:sp>
          <p:nvSpPr>
            <p:cNvPr id="29" name="Rounded Rectangle 28"/>
            <p:cNvSpPr/>
            <p:nvPr/>
          </p:nvSpPr>
          <p:spPr>
            <a:xfrm>
              <a:off x="3581400" y="3886200"/>
              <a:ext cx="10668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657600" y="3962400"/>
              <a:ext cx="914400" cy="76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     b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4038600" y="4724400"/>
              <a:ext cx="152400" cy="685800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rot="16200000" flipH="1">
              <a:off x="3723702" y="4343400"/>
              <a:ext cx="76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stCxn id="7" idx="2"/>
              <a:endCxn id="29" idx="1"/>
            </p:cNvCxnSpPr>
            <p:nvPr/>
          </p:nvCxnSpPr>
          <p:spPr>
            <a:xfrm rot="16200000" flipH="1">
              <a:off x="2606866" y="3368866"/>
              <a:ext cx="1524000" cy="42506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12" idx="2"/>
              <a:endCxn id="29" idx="3"/>
            </p:cNvCxnSpPr>
            <p:nvPr/>
          </p:nvCxnSpPr>
          <p:spPr>
            <a:xfrm rot="5400000">
              <a:off x="4473766" y="2993834"/>
              <a:ext cx="1524000" cy="117513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206068" y="3276600"/>
              <a:ext cx="19928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Communication </a:t>
              </a:r>
            </a:p>
            <a:p>
              <a:pPr algn="ctr"/>
              <a:r>
                <a:rPr lang="en-US" b="1" dirty="0" smtClean="0"/>
                <a:t>Buffer (CB)</a:t>
              </a:r>
              <a:endParaRPr lang="en-US" b="1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17583" y="2895600"/>
            <a:ext cx="29718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C00000"/>
                </a:solidFill>
              </a:rPr>
              <a:t>Multi-Core Architecture: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- private L1 cache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- shared L2 cache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- independent memory bus</a:t>
            </a:r>
          </a:p>
        </p:txBody>
      </p:sp>
      <p:sp>
        <p:nvSpPr>
          <p:cNvPr id="40" name="Rounded Rectangular Callout 39"/>
          <p:cNvSpPr/>
          <p:nvPr/>
        </p:nvSpPr>
        <p:spPr>
          <a:xfrm>
            <a:off x="381000" y="4724400"/>
            <a:ext cx="2209800" cy="1143000"/>
          </a:xfrm>
          <a:prstGeom prst="wedgeRoundRectCallout">
            <a:avLst>
              <a:gd name="adj1" fmla="val 73101"/>
              <a:gd name="adj2" fmla="val -97500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Existing memory bus is bypassed when executing redundantly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4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ML Presentation Template Whit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CML Presentation Template White</Template>
  <TotalTime>3154</TotalTime>
  <Words>1435</Words>
  <Application>Microsoft Office PowerPoint</Application>
  <PresentationFormat>On-screen Show (4:3)</PresentationFormat>
  <Paragraphs>309</Paragraphs>
  <Slides>25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CML Presentation Template White</vt:lpstr>
      <vt:lpstr>UnSync: A Soft Error Resilient Redundant Multicore Architecture</vt:lpstr>
      <vt:lpstr>Scaling Drives Technology Advancement</vt:lpstr>
      <vt:lpstr>Reliability - a consequence: Transient Faults induce Soft Errors</vt:lpstr>
      <vt:lpstr>Slide 4</vt:lpstr>
      <vt:lpstr>  Chip Multi-Processors and Redundancy</vt:lpstr>
      <vt:lpstr> Soft Error Resilience in  Chip Multi-Processors</vt:lpstr>
      <vt:lpstr>Relevant Previous Work</vt:lpstr>
      <vt:lpstr>State-of-the-art Soft Error Resilient Redundant Multicore Architecture</vt:lpstr>
      <vt:lpstr>UnSync Architecture Construction</vt:lpstr>
      <vt:lpstr>UnSync Architecture Working:        Error-free execution</vt:lpstr>
      <vt:lpstr>Communication Buffer: Working</vt:lpstr>
      <vt:lpstr>UnSync Architecture Working:        Error-detection</vt:lpstr>
      <vt:lpstr>UnSync Architecture Working:    “Always forward execution” Recovery</vt:lpstr>
      <vt:lpstr>Salient Features of UnSync</vt:lpstr>
      <vt:lpstr>Experimental Setup:      H/w Synthesis</vt:lpstr>
      <vt:lpstr>UnSync : Low Power Overhead</vt:lpstr>
      <vt:lpstr>UnSync : Low Area Overhead</vt:lpstr>
      <vt:lpstr>Experimental Setup:           Simulation</vt:lpstr>
      <vt:lpstr>Salient Features of UnSync</vt:lpstr>
      <vt:lpstr>Synchronization Affects Performance</vt:lpstr>
      <vt:lpstr>Improved Performance Without Synchronization </vt:lpstr>
      <vt:lpstr>Larger CB removes resource occupancy bottleneck</vt:lpstr>
      <vt:lpstr>Limitations</vt:lpstr>
      <vt:lpstr>Summary</vt:lpstr>
      <vt:lpstr>Thank you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Reiley</dc:creator>
  <cp:lastModifiedBy>Johnson</cp:lastModifiedBy>
  <cp:revision>444</cp:revision>
  <dcterms:created xsi:type="dcterms:W3CDTF">2011-04-14T19:14:01Z</dcterms:created>
  <dcterms:modified xsi:type="dcterms:W3CDTF">2011-09-14T19:48:04Z</dcterms:modified>
</cp:coreProperties>
</file>