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396" r:id="rId3"/>
    <p:sldId id="257" r:id="rId4"/>
    <p:sldId id="284" r:id="rId5"/>
    <p:sldId id="395" r:id="rId6"/>
    <p:sldId id="282" r:id="rId7"/>
    <p:sldId id="260" r:id="rId8"/>
    <p:sldId id="330" r:id="rId9"/>
    <p:sldId id="397" r:id="rId10"/>
    <p:sldId id="369" r:id="rId11"/>
    <p:sldId id="371" r:id="rId12"/>
    <p:sldId id="370" r:id="rId13"/>
    <p:sldId id="347" r:id="rId14"/>
    <p:sldId id="348" r:id="rId15"/>
    <p:sldId id="349" r:id="rId16"/>
    <p:sldId id="337" r:id="rId17"/>
    <p:sldId id="380" r:id="rId18"/>
    <p:sldId id="381" r:id="rId19"/>
    <p:sldId id="353" r:id="rId20"/>
    <p:sldId id="376" r:id="rId21"/>
    <p:sldId id="354" r:id="rId22"/>
    <p:sldId id="355" r:id="rId23"/>
    <p:sldId id="356" r:id="rId24"/>
    <p:sldId id="377" r:id="rId25"/>
    <p:sldId id="379" r:id="rId26"/>
    <p:sldId id="357" r:id="rId27"/>
    <p:sldId id="383" r:id="rId28"/>
    <p:sldId id="359" r:id="rId29"/>
    <p:sldId id="360" r:id="rId30"/>
    <p:sldId id="361" r:id="rId31"/>
    <p:sldId id="362" r:id="rId32"/>
    <p:sldId id="363" r:id="rId33"/>
    <p:sldId id="385" r:id="rId34"/>
    <p:sldId id="365" r:id="rId35"/>
    <p:sldId id="366" r:id="rId36"/>
    <p:sldId id="367" r:id="rId37"/>
    <p:sldId id="388" r:id="rId38"/>
    <p:sldId id="387" r:id="rId39"/>
    <p:sldId id="386" r:id="rId40"/>
    <p:sldId id="393" r:id="rId41"/>
    <p:sldId id="394" r:id="rId42"/>
    <p:sldId id="340" r:id="rId43"/>
    <p:sldId id="341" r:id="rId44"/>
    <p:sldId id="372" r:id="rId45"/>
    <p:sldId id="398" r:id="rId46"/>
    <p:sldId id="322" r:id="rId47"/>
    <p:sldId id="3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56C96EF6-0C6A-494C-B4E4-3EA6069AB99F}">
          <p14:sldIdLst>
            <p14:sldId id="256"/>
            <p14:sldId id="396"/>
            <p14:sldId id="257"/>
            <p14:sldId id="284"/>
            <p14:sldId id="395"/>
            <p14:sldId id="282"/>
            <p14:sldId id="260"/>
            <p14:sldId id="330"/>
            <p14:sldId id="391"/>
            <p14:sldId id="397"/>
            <p14:sldId id="369"/>
            <p14:sldId id="371"/>
            <p14:sldId id="370"/>
            <p14:sldId id="347"/>
            <p14:sldId id="348"/>
            <p14:sldId id="349"/>
            <p14:sldId id="337"/>
            <p14:sldId id="380"/>
            <p14:sldId id="381"/>
            <p14:sldId id="353"/>
            <p14:sldId id="376"/>
            <p14:sldId id="354"/>
            <p14:sldId id="355"/>
            <p14:sldId id="356"/>
            <p14:sldId id="377"/>
            <p14:sldId id="379"/>
            <p14:sldId id="357"/>
            <p14:sldId id="383"/>
            <p14:sldId id="359"/>
            <p14:sldId id="360"/>
            <p14:sldId id="361"/>
            <p14:sldId id="362"/>
            <p14:sldId id="363"/>
            <p14:sldId id="385"/>
            <p14:sldId id="365"/>
            <p14:sldId id="366"/>
            <p14:sldId id="367"/>
            <p14:sldId id="388"/>
            <p14:sldId id="387"/>
            <p14:sldId id="386"/>
            <p14:sldId id="393"/>
            <p14:sldId id="394"/>
            <p14:sldId id="340"/>
            <p14:sldId id="341"/>
            <p14:sldId id="372"/>
            <p14:sldId id="322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08C0"/>
    <a:srgbClr val="FDF0CA"/>
    <a:srgbClr val="FFEFEF"/>
    <a:srgbClr val="006600"/>
    <a:srgbClr val="F6F8E4"/>
    <a:srgbClr val="441D61"/>
    <a:srgbClr val="3399FF"/>
    <a:srgbClr val="000000"/>
    <a:srgbClr val="F3F3FF"/>
    <a:srgbClr val="E8E8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4" autoAdjust="0"/>
    <p:restoredTop sz="73854" autoAdjust="0"/>
  </p:normalViewPr>
  <p:slideViewPr>
    <p:cSldViewPr snapToGrid="0">
      <p:cViewPr>
        <p:scale>
          <a:sx n="80" d="100"/>
          <a:sy n="80" d="100"/>
        </p:scale>
        <p:origin x="-6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DF579-745A-4043-BC5C-F07373754C0B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F0B2-5447-4BB2-90C3-497B7F31B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27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0CA2-9491-4F9C-A213-AE21DB0EC5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toolset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soft error percentage over all</a:t>
            </a:r>
            <a:r>
              <a:rPr lang="en-US" baseline="0" dirty="0" smtClean="0"/>
              <a:t> architecture blocks</a:t>
            </a:r>
          </a:p>
          <a:p>
            <a:r>
              <a:rPr lang="en-US" baseline="0" dirty="0" smtClean="0"/>
              <a:t>When 1-bit error detection applied to all the architecture blocks </a:t>
            </a:r>
          </a:p>
          <a:p>
            <a:r>
              <a:rPr lang="en-US" baseline="0" dirty="0" smtClean="0"/>
              <a:t>MIPS based processor</a:t>
            </a:r>
          </a:p>
          <a:p>
            <a:endParaRPr lang="en-US" dirty="0" smtClean="0"/>
          </a:p>
          <a:p>
            <a:r>
              <a:rPr lang="en-US" dirty="0" smtClean="0"/>
              <a:t>Indicate it is first unprotected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6451-A3BA-44EF-99D5-2B9A144D79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</a:t>
            </a:r>
            <a:r>
              <a:rPr lang="en-US" baseline="0" dirty="0" smtClean="0"/>
              <a:t> assume that it is the timeline of the data processed</a:t>
            </a:r>
          </a:p>
          <a:p>
            <a:r>
              <a:rPr lang="en-US" baseline="0" dirty="0" smtClean="0"/>
              <a:t>We assume that the cache has 1-bit error detection capabilities</a:t>
            </a:r>
          </a:p>
          <a:p>
            <a:r>
              <a:rPr lang="en-US" baseline="0" dirty="0" smtClean="0"/>
              <a:t>So if there was a 1-bit error, the correct value could be re-loaded from the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Vulnerability is defined as the time that the only correct/updated copy of the data is present in the cache</a:t>
            </a:r>
          </a:p>
          <a:p>
            <a:r>
              <a:rPr lang="en-US" baseline="0" dirty="0" smtClean="0"/>
              <a:t>If it will update the memory or be read by the processor, data corruption occurs and therefore can cause failures in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Vulnerability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6451-A3BA-44EF-99D5-2B9A144D79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as too late and too early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it is at the right time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366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contributions</a:t>
            </a:r>
            <a:r>
              <a:rPr lang="en-US" baseline="0" dirty="0" smtClean="0"/>
              <a:t> to support the claims in my thesis</a:t>
            </a:r>
          </a:p>
          <a:p>
            <a:r>
              <a:rPr lang="en-US" baseline="0" dirty="0" smtClean="0"/>
              <a:t>In this presentation, I will go into the details of our pure compiler technique, and then briefly describe contributions in the other two areas</a:t>
            </a:r>
          </a:p>
          <a:p>
            <a:endParaRPr lang="en-US" dirty="0" smtClean="0"/>
          </a:p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Why embedded processor</a:t>
            </a:r>
            <a:r>
              <a:rPr lang="en-US" baseline="0" dirty="0" smtClean="0"/>
              <a:t> technology is </a:t>
            </a:r>
            <a:r>
              <a:rPr lang="en-US" dirty="0" smtClean="0"/>
              <a:t>so special ?</a:t>
            </a:r>
          </a:p>
          <a:p>
            <a:r>
              <a:rPr lang="en-US" baseline="0" dirty="0" smtClean="0"/>
              <a:t>   -  power efficiency and performance achieved make it amenable to use in many applications</a:t>
            </a:r>
          </a:p>
          <a:p>
            <a:endParaRPr lang="en-US" dirty="0" smtClean="0"/>
          </a:p>
          <a:p>
            <a:r>
              <a:rPr lang="en-US" dirty="0" smtClean="0"/>
              <a:t>- Check supercomputer or not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Power density plot</a:t>
            </a:r>
            <a:r>
              <a:rPr lang="en-US" baseline="0" dirty="0" smtClean="0"/>
              <a:t> shows, that at our current technology node, we are easily close to that of a rocket nozzle</a:t>
            </a:r>
          </a:p>
          <a:p>
            <a:pPr>
              <a:buFontTx/>
              <a:buChar char="-"/>
            </a:pPr>
            <a:r>
              <a:rPr lang="en-US" dirty="0" smtClean="0"/>
              <a:t> In embedded</a:t>
            </a:r>
            <a:r>
              <a:rPr lang="en-US" baseline="0" dirty="0" smtClean="0"/>
              <a:t> processors on handheld devices, it defines the usability etc..</a:t>
            </a:r>
          </a:p>
          <a:p>
            <a:pPr>
              <a:buFontTx/>
              <a:buChar char="-"/>
            </a:pPr>
            <a:r>
              <a:rPr lang="en-US" baseline="0" dirty="0" smtClean="0"/>
              <a:t> In high end systems, power consumption translates to the cooling cost </a:t>
            </a:r>
          </a:p>
          <a:p>
            <a:pPr>
              <a:buFontTx/>
              <a:buChar char="-"/>
            </a:pP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with their interesting</a:t>
            </a:r>
            <a:r>
              <a:rPr lang="en-US" baseline="0" dirty="0" smtClean="0"/>
              <a:t> position has a wide array of advantages</a:t>
            </a:r>
          </a:p>
          <a:p>
            <a:r>
              <a:rPr lang="en-US" baseline="0" dirty="0" smtClean="0"/>
              <a:t> - While being able to perform, is also able to keep the overheads in check</a:t>
            </a:r>
          </a:p>
          <a:p>
            <a:r>
              <a:rPr lang="en-US" baseline="0" dirty="0" smtClean="0"/>
              <a:t>Limitations are its use, implementation and standardization.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</a:t>
            </a:r>
            <a:r>
              <a:rPr lang="en-US" baseline="0" dirty="0" smtClean="0"/>
              <a:t> can help achieve power-efficient and reliable computation through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Pure compiler techniques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Hybrid techniques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By enabling compiling directed architectures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Change thesis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contributions</a:t>
            </a:r>
            <a:r>
              <a:rPr lang="en-US" baseline="0" dirty="0" smtClean="0"/>
              <a:t> to support the claims in my thesis</a:t>
            </a:r>
          </a:p>
          <a:p>
            <a:r>
              <a:rPr lang="en-US" baseline="0" dirty="0" smtClean="0"/>
              <a:t>In this presentation, I will go into the details of our pure compiler technique, and then briefly describe contributions in the other two areas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228726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977896"/>
            <a:ext cx="6858000" cy="762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5E78513-EE58-47FA-8866-7BB8BC9F698B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990600"/>
            <a:ext cx="7315200" cy="162877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2901696"/>
            <a:ext cx="7315200" cy="914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4" y="990600"/>
            <a:ext cx="238125" cy="162877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2901696"/>
            <a:ext cx="228600" cy="914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494F114-E3DB-44A9-B6B3-2E9CA7E232FC}" type="datetime1">
              <a:rPr lang="en-US" smtClean="0"/>
              <a:pPr/>
              <a:t>10/6/2011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AD700B9-2124-477F-B25D-48E5820F8CD5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52B10CE-E020-445A-B5AD-AD82A14E63FB}" type="datetime1">
              <a:rPr lang="en-US" smtClean="0"/>
              <a:pPr/>
              <a:t>10/6/2011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69B1297-D90F-471C-A830-C142FBEE4B60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75E1D9A-5689-470D-BE5D-C1FACE0BCDF7}" type="datetime1">
              <a:rPr lang="en-US" smtClean="0"/>
              <a:pPr/>
              <a:t>10/6/2011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67D176C-A4B7-437F-92FC-23C1AC90EB84}" type="datetime1">
              <a:rPr lang="en-US" smtClean="0"/>
              <a:pPr/>
              <a:t>10/6/2011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CE9B808-4365-4CB4-BBC4-2D140DF45605}" type="datetime1">
              <a:rPr lang="en-US" smtClean="0"/>
              <a:pPr/>
              <a:t>10/6/2011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50F87FF-289A-490F-BE35-8F19A22F2A4F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9268A58-78D8-44CC-93E8-2C0F29DF44A1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D186B14-0424-4395-9355-F5C818A3B3DC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http://aviral.lab.asu.edu/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6450DCA-FA63-453E-BA63-754D612ECB4F}" type="datetime1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Webpage: aviral.lab.asu.edu/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313680" cy="121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Compilers for </a:t>
            </a:r>
            <a:r>
              <a:rPr lang="en-US" sz="28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Power-efficient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Embedded Computing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9978"/>
            <a:ext cx="68580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Reiley Jeyapaul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 Candidate, SCIDSE, ASU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787" y="4153547"/>
            <a:ext cx="52229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Supervisory Committee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Aviral Shrivastava (Chair)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Charles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Colbourn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Sarma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Vrudhula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Lawrence T. Clark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2678" y="480447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PhD Dissertation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63921" y="1332774"/>
            <a:ext cx="5291259" cy="1261836"/>
          </a:xfr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Compiler Techniques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reliability estimation</a:t>
            </a:r>
          </a:p>
          <a:p>
            <a:pPr lvl="2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Vulnerability Equations </a:t>
            </a:r>
            <a:r>
              <a:rPr lang="en-US" sz="18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[LCTES’10]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90591" y="4751590"/>
            <a:ext cx="5973249" cy="1226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Compiler-directed Architectures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8" y="2776651"/>
            <a:ext cx="1161519" cy="174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51" y="4603531"/>
            <a:ext cx="1238632" cy="17012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81" y="1166649"/>
            <a:ext cx="1191106" cy="153212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1876271" y="2722710"/>
            <a:ext cx="6863968" cy="20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Hybrid Compiler &amp; Micro-architecture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2100" dirty="0" smtClean="0">
                <a:solidFill>
                  <a:srgbClr val="C00000"/>
                </a:solidFill>
              </a:rPr>
              <a:t>Reliable Computing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dirty="0" smtClean="0"/>
              <a:t>Smart Cache Cleaning </a:t>
            </a:r>
            <a:r>
              <a:rPr lang="en-US" dirty="0" smtClean="0">
                <a:solidFill>
                  <a:srgbClr val="0808C0"/>
                </a:solidFill>
              </a:rPr>
              <a:t>[CASES’11]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100" dirty="0" smtClean="0">
              <a:solidFill>
                <a:srgbClr val="C00000"/>
              </a:solidFill>
            </a:endParaRP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100" dirty="0" smtClean="0">
              <a:solidFill>
                <a:srgbClr val="C00000"/>
              </a:solidFill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3" descr="D:\Work\Research Work\Presentations_Gen\Clipart\3825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63" y="0"/>
            <a:ext cx="1108037" cy="1108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5" y="0"/>
            <a:ext cx="8444752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Program Analysis Reveals Vulnerability Reduction Potential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1750" y="111162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Loop Interchange on Matrix Multiplication</a:t>
            </a:r>
            <a:endParaRPr lang="en-US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13652" y="1295400"/>
            <a:ext cx="2590800" cy="609600"/>
          </a:xfrm>
          <a:prstGeom prst="wedgeRoundRectCallout">
            <a:avLst>
              <a:gd name="adj1" fmla="val 46945"/>
              <a:gd name="adj2" fmla="val 31343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rgbClr val="0808C0"/>
                </a:solidFill>
              </a:rPr>
              <a:t>Vulnerability trend not same as performance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1052" y="6379284"/>
            <a:ext cx="533400" cy="457200"/>
          </a:xfrm>
        </p:spPr>
        <p:txBody>
          <a:bodyPr/>
          <a:lstStyle/>
          <a:p>
            <a:pPr>
              <a:defRPr/>
            </a:pPr>
            <a:fld id="{49F344F3-592B-4ABF-B63B-5EF44110BCE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491" y="5422488"/>
            <a:ext cx="6858000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 may exist to trade off little runtime for large savings in vulnerability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loud 18"/>
          <p:cNvSpPr/>
          <p:nvPr/>
        </p:nvSpPr>
        <p:spPr bwMode="auto">
          <a:xfrm>
            <a:off x="215153" y="3439799"/>
            <a:ext cx="3074504" cy="1802296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52X variation in vulnerability for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variation in runtime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636082" y="1419932"/>
            <a:ext cx="5271246" cy="3831268"/>
            <a:chOff x="3603808" y="1419932"/>
            <a:chExt cx="5271246" cy="3831268"/>
          </a:xfrm>
        </p:grpSpPr>
        <p:pic>
          <p:nvPicPr>
            <p:cNvPr id="1966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3808" y="1419932"/>
              <a:ext cx="5271246" cy="3831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1925" y="1529197"/>
              <a:ext cx="1263742" cy="30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4568" y="1410488"/>
            <a:ext cx="5297021" cy="385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269836" y="2162287"/>
            <a:ext cx="3226399" cy="978946"/>
          </a:xfrm>
          <a:prstGeom prst="wedgeRoundRectCallout">
            <a:avLst>
              <a:gd name="adj1" fmla="val 78874"/>
              <a:gd name="adj2" fmla="val 96855"/>
              <a:gd name="adj3" fmla="val 1666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accent5">
                    <a:lumMod val="50000"/>
                  </a:schemeClr>
                </a:solidFill>
              </a:rPr>
              <a:t>Interesting configurations exist, with </a:t>
            </a:r>
            <a:r>
              <a:rPr lang="en-US" sz="1700" b="1" i="1" dirty="0" smtClean="0">
                <a:solidFill>
                  <a:schemeClr val="accent5">
                    <a:lumMod val="50000"/>
                  </a:schemeClr>
                </a:solidFill>
              </a:rPr>
              <a:t>either</a:t>
            </a:r>
            <a:r>
              <a:rPr lang="en-US" sz="1700" b="1" dirty="0" smtClean="0">
                <a:solidFill>
                  <a:schemeClr val="accent5">
                    <a:lumMod val="50000"/>
                  </a:schemeClr>
                </a:solidFill>
              </a:rPr>
              <a:t> low vulnerability </a:t>
            </a:r>
            <a:r>
              <a:rPr lang="en-US" sz="1700" b="1" i="1" dirty="0" smtClean="0">
                <a:solidFill>
                  <a:schemeClr val="accent5">
                    <a:lumMod val="50000"/>
                  </a:schemeClr>
                </a:solidFill>
              </a:rPr>
              <a:t>or</a:t>
            </a:r>
            <a:r>
              <a:rPr lang="en-US" sz="1700" b="1" dirty="0" smtClean="0">
                <a:solidFill>
                  <a:schemeClr val="accent5">
                    <a:lumMod val="50000"/>
                  </a:schemeClr>
                </a:solidFill>
              </a:rPr>
              <a:t> low runtime.</a:t>
            </a:r>
            <a:endParaRPr lang="en-US" sz="17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49269" y="3560781"/>
            <a:ext cx="602429" cy="1710465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38045" y="2796988"/>
            <a:ext cx="602429" cy="2517289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1" animBg="1"/>
      <p:bldP spid="19" grpId="0" uiExpand="1" build="p"/>
      <p:bldP spid="7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5" y="-1"/>
            <a:ext cx="8313638" cy="117944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CVE Toolset for Vulnerability – Performance Trade-off Analysis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643270" y="1364973"/>
            <a:ext cx="1722782" cy="83488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808C0"/>
                </a:solidFill>
              </a:rPr>
              <a:t>Program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75722" y="3048000"/>
            <a:ext cx="2637182" cy="6493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CVE Toolset</a:t>
            </a:r>
          </a:p>
        </p:txBody>
      </p:sp>
      <p:sp>
        <p:nvSpPr>
          <p:cNvPr id="11" name="Oval 10"/>
          <p:cNvSpPr/>
          <p:nvPr/>
        </p:nvSpPr>
        <p:spPr>
          <a:xfrm>
            <a:off x="715618" y="4943060"/>
            <a:ext cx="1974574" cy="927652"/>
          </a:xfrm>
          <a:prstGeom prst="ellipse">
            <a:avLst/>
          </a:prstGeom>
          <a:solidFill>
            <a:srgbClr val="E7FFE7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06600"/>
                </a:solidFill>
              </a:rPr>
              <a:t>Cache Misses</a:t>
            </a:r>
          </a:p>
        </p:txBody>
      </p:sp>
      <p:sp>
        <p:nvSpPr>
          <p:cNvPr id="12" name="Oval 11"/>
          <p:cNvSpPr/>
          <p:nvPr/>
        </p:nvSpPr>
        <p:spPr>
          <a:xfrm>
            <a:off x="4784036" y="4956314"/>
            <a:ext cx="3081131" cy="1046923"/>
          </a:xfrm>
          <a:prstGeom prst="ellipse">
            <a:avLst/>
          </a:prstGeom>
          <a:solidFill>
            <a:srgbClr val="FFEFEF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Cache Vulnerability</a:t>
            </a:r>
          </a:p>
        </p:txBody>
      </p:sp>
      <p:cxnSp>
        <p:nvCxnSpPr>
          <p:cNvPr id="14" name="Straight Arrow Connector 13"/>
          <p:cNvCxnSpPr>
            <a:endCxn id="11" idx="7"/>
          </p:cNvCxnSpPr>
          <p:nvPr/>
        </p:nvCxnSpPr>
        <p:spPr>
          <a:xfrm rot="5400000">
            <a:off x="2179510" y="3932124"/>
            <a:ext cx="1368299" cy="925274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159025" y="2981739"/>
            <a:ext cx="2504662" cy="1020418"/>
          </a:xfrm>
          <a:prstGeom prst="wedgeRoundRectCallout">
            <a:avLst>
              <a:gd name="adj1" fmla="val 53164"/>
              <a:gd name="adj2" fmla="val 94031"/>
              <a:gd name="adj3" fmla="val 16667"/>
            </a:avLst>
          </a:prstGeom>
          <a:solidFill>
            <a:srgbClr val="E7FFE7"/>
          </a:solidFill>
          <a:ln w="28575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6600"/>
                </a:solidFill>
              </a:rPr>
              <a:t>Using Cache Miss Equations (CME) 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327912" y="2975113"/>
            <a:ext cx="2504662" cy="1186070"/>
          </a:xfrm>
          <a:prstGeom prst="wedgeRoundRectCallout">
            <a:avLst>
              <a:gd name="adj1" fmla="val -95514"/>
              <a:gd name="adj2" fmla="val 84185"/>
              <a:gd name="adj3" fmla="val 16667"/>
            </a:avLst>
          </a:prstGeom>
          <a:solidFill>
            <a:srgbClr val="FFEFEF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Using Cache Vulnerability Equations (CVE)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346714" y="3843134"/>
            <a:ext cx="1298713" cy="10866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789585" y="2232994"/>
            <a:ext cx="967410" cy="662607"/>
          </a:xfrm>
          <a:prstGeom prst="straightConnector1">
            <a:avLst/>
          </a:prstGeom>
          <a:ln w="38100">
            <a:solidFill>
              <a:srgbClr val="080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260576" y="2179982"/>
            <a:ext cx="967407" cy="689113"/>
          </a:xfrm>
          <a:prstGeom prst="straightConnector1">
            <a:avLst/>
          </a:prstGeom>
          <a:ln w="38100">
            <a:solidFill>
              <a:srgbClr val="080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121965" y="1358346"/>
            <a:ext cx="2219740" cy="123908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808C0"/>
                </a:solidFill>
              </a:rPr>
              <a:t>Cache Parameters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45236" y="3049788"/>
            <a:ext cx="2637182" cy="6493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5">
                <a:lumMod val="50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ulnerability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63921" y="1332774"/>
            <a:ext cx="5291259" cy="126183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Pure Compiler techniques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Static reliability estimation</a:t>
            </a:r>
          </a:p>
          <a:p>
            <a:pPr lvl="2"/>
            <a:r>
              <a:rPr lang="en-US" sz="1800" dirty="0" smtClean="0"/>
              <a:t>Cache Vulnerability Equations </a:t>
            </a:r>
            <a:r>
              <a:rPr lang="en-US" sz="1800" dirty="0" smtClean="0">
                <a:solidFill>
                  <a:srgbClr val="0808C0"/>
                </a:solidFill>
              </a:rPr>
              <a:t>[LCTES’10]</a:t>
            </a:r>
            <a:endParaRPr lang="en-US" sz="1800" dirty="0">
              <a:solidFill>
                <a:srgbClr val="0808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59204" y="2707618"/>
            <a:ext cx="6731439" cy="19181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Hybrid Compiler &amp;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Microarchitecture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  <a:endParaRPr lang="en-US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Computing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[CASES’11]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80081" y="4762100"/>
            <a:ext cx="5973249" cy="156870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Compiler-directed architectures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8" y="2776651"/>
            <a:ext cx="1161519" cy="1749887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51" y="4603531"/>
            <a:ext cx="1238632" cy="17012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81" y="1166649"/>
            <a:ext cx="1191106" cy="153212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2102069" y="3163614"/>
            <a:ext cx="5759669" cy="725214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513" name="Picture 1" descr="D:\Work\Research Work\Presentations_Gen\Clipart\4028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2472" y="0"/>
            <a:ext cx="1091528" cy="1091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&amp; </a:t>
            </a:r>
            <a:r>
              <a:rPr lang="en-US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Microarchitecture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Solution:</a:t>
            </a:r>
            <a:b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TLB Power Reduction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84532" y="3314543"/>
            <a:ext cx="4559468" cy="304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The Use-last </a:t>
            </a:r>
            <a:r>
              <a:rPr lang="en-US" sz="2400" u="sng" dirty="0"/>
              <a:t>TLB </a:t>
            </a:r>
            <a:r>
              <a:rPr lang="en-US" sz="2400" u="sng" dirty="0" smtClean="0"/>
              <a:t>architecture</a:t>
            </a:r>
            <a:endParaRPr lang="en-US" sz="2400" dirty="0" smtClean="0"/>
          </a:p>
          <a:p>
            <a:r>
              <a:rPr lang="en-US" sz="2000" dirty="0" smtClean="0"/>
              <a:t>Triggers CAM lookup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/>
              <a:t> successive accesses are to different cache pages.</a:t>
            </a:r>
          </a:p>
          <a:p>
            <a:r>
              <a:rPr lang="en-US" sz="2000" dirty="0" smtClean="0"/>
              <a:t>Achieves power saving of: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25% in </a:t>
            </a:r>
            <a:r>
              <a:rPr lang="en-US" sz="2000" dirty="0" smtClean="0">
                <a:solidFill>
                  <a:srgbClr val="C00000"/>
                </a:solidFill>
              </a:rPr>
              <a:t>D-TLB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75% in I-TLB</a:t>
            </a: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7962" y="1174627"/>
            <a:ext cx="4962071" cy="22543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TLB 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Composed of dynamic circuitry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Accessed on every cache lookup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Consumes 20-25</a:t>
            </a:r>
            <a:r>
              <a:rPr lang="en-US" sz="2000" dirty="0">
                <a:solidFill>
                  <a:srgbClr val="0808C0"/>
                </a:solidFill>
              </a:rPr>
              <a:t>% of cache </a:t>
            </a:r>
            <a:r>
              <a:rPr lang="en-US" sz="2000" dirty="0" smtClean="0">
                <a:solidFill>
                  <a:srgbClr val="0808C0"/>
                </a:solidFill>
              </a:rPr>
              <a:t>power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Has </a:t>
            </a:r>
            <a:r>
              <a:rPr lang="en-US" sz="2000" dirty="0">
                <a:solidFill>
                  <a:srgbClr val="0808C0"/>
                </a:solidFill>
              </a:rPr>
              <a:t>power density ~ 2.7 </a:t>
            </a:r>
            <a:r>
              <a:rPr lang="en-US" sz="2000" dirty="0" err="1" smtClean="0">
                <a:solidFill>
                  <a:srgbClr val="0808C0"/>
                </a:solidFill>
              </a:rPr>
              <a:t>nW</a:t>
            </a:r>
            <a:r>
              <a:rPr lang="en-US" sz="2000" dirty="0" smtClean="0">
                <a:solidFill>
                  <a:srgbClr val="0808C0"/>
                </a:solidFill>
              </a:rPr>
              <a:t>/mm</a:t>
            </a:r>
            <a:r>
              <a:rPr lang="en-US" sz="2000" baseline="30000" dirty="0" smtClean="0">
                <a:solidFill>
                  <a:srgbClr val="0808C0"/>
                </a:solidFill>
              </a:rPr>
              <a:t>2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" y="1154840"/>
            <a:ext cx="7740780" cy="222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Content Placeholder 3"/>
          <p:cNvSpPr txBox="1">
            <a:spLocks/>
          </p:cNvSpPr>
          <p:nvPr/>
        </p:nvSpPr>
        <p:spPr>
          <a:xfrm>
            <a:off x="18720" y="3321327"/>
            <a:ext cx="4564037" cy="30149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808C0"/>
                </a:solidFill>
              </a:rPr>
              <a:t>Compiler optimizations to modify data cache accesses</a:t>
            </a:r>
          </a:p>
          <a:p>
            <a:pPr lvl="1"/>
            <a:r>
              <a:rPr lang="en-US" sz="1800" dirty="0" smtClean="0">
                <a:solidFill>
                  <a:srgbClr val="3399FF"/>
                </a:solidFill>
              </a:rPr>
              <a:t>Instruction scheduling</a:t>
            </a:r>
          </a:p>
          <a:p>
            <a:pPr lvl="1"/>
            <a:r>
              <a:rPr lang="en-US" sz="1800" dirty="0" smtClean="0">
                <a:solidFill>
                  <a:srgbClr val="3399FF"/>
                </a:solidFill>
              </a:rPr>
              <a:t>Operand re-ordering</a:t>
            </a:r>
          </a:p>
          <a:p>
            <a:pPr lvl="1"/>
            <a:r>
              <a:rPr lang="en-US" sz="1800" dirty="0" smtClean="0">
                <a:solidFill>
                  <a:srgbClr val="3399FF"/>
                </a:solidFill>
              </a:rPr>
              <a:t>Loop unrolling &amp; Array interleaving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</a:rPr>
              <a:t>39%</a:t>
            </a:r>
            <a:r>
              <a:rPr lang="en-US" sz="1800" dirty="0" smtClean="0">
                <a:solidFill>
                  <a:srgbClr val="00B050"/>
                </a:solidFill>
              </a:rPr>
              <a:t>  additional power reduction</a:t>
            </a:r>
          </a:p>
          <a:p>
            <a:r>
              <a:rPr lang="en-US" sz="1800" dirty="0" smtClean="0">
                <a:solidFill>
                  <a:srgbClr val="0808C0"/>
                </a:solidFill>
              </a:rPr>
              <a:t>Code placement to modify instruction cache accesses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</a:rPr>
              <a:t>76% </a:t>
            </a:r>
            <a:r>
              <a:rPr lang="en-US" sz="1800" dirty="0" smtClean="0">
                <a:solidFill>
                  <a:srgbClr val="00B050"/>
                </a:solidFill>
              </a:rPr>
              <a:t>additional power reduction</a:t>
            </a:r>
          </a:p>
          <a:p>
            <a:pPr lvl="1"/>
            <a:endParaRPr lang="en-US" sz="1600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891" y="1474429"/>
            <a:ext cx="538958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Knowing that the TLB architecture is modified, a 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modify the program accordingly.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72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7" grpId="0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63921" y="1332774"/>
            <a:ext cx="5291259" cy="126183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Pure Compiler techniques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Static reliability estimation</a:t>
            </a:r>
          </a:p>
          <a:p>
            <a:pPr lvl="2"/>
            <a:r>
              <a:rPr lang="en-US" sz="1800" dirty="0" smtClean="0"/>
              <a:t>Cache Vulnerability Equations </a:t>
            </a:r>
            <a:r>
              <a:rPr lang="en-US" sz="1800" dirty="0" smtClean="0">
                <a:solidFill>
                  <a:srgbClr val="0808C0"/>
                </a:solidFill>
              </a:rPr>
              <a:t>[LCTES’10]</a:t>
            </a:r>
            <a:endParaRPr lang="en-US" sz="1800" dirty="0">
              <a:solidFill>
                <a:srgbClr val="0808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59204" y="2707618"/>
            <a:ext cx="6731439" cy="19181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Hybrid Compiler &amp;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Microarchitecture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  <a:endParaRPr lang="en-US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Computing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[CASES’11]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80081" y="4762100"/>
            <a:ext cx="5973249" cy="156870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Compiler-directed architectures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8" y="2776651"/>
            <a:ext cx="1161519" cy="1749887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51" y="4603531"/>
            <a:ext cx="1238632" cy="17012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81" y="1166649"/>
            <a:ext cx="1191106" cy="153212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8417" name="Picture 1" descr="D:\Work\Research Work\Presentations_Gen\Clipart\3466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14448" y="0"/>
            <a:ext cx="1129552" cy="1129553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2102069" y="3873642"/>
            <a:ext cx="5759669" cy="725214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- SCC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pPr>
              <a:buNone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62000"/>
          </a:xfrm>
        </p:spPr>
        <p:txBody>
          <a:bodyPr>
            <a:normAutofit/>
          </a:bodyPr>
          <a:lstStyle/>
          <a:p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Caches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vulnerable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72589" y="6337663"/>
            <a:ext cx="533400" cy="457200"/>
          </a:xfrm>
          <a:prstGeom prst="rect">
            <a:avLst/>
          </a:prstGeom>
        </p:spPr>
        <p:txBody>
          <a:bodyPr/>
          <a:lstStyle/>
          <a:p>
            <a:fld id="{BCF2E3BE-2061-410B-9011-104FC335FA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193" y="1162050"/>
            <a:ext cx="4635061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Caches occupy majority of chip-area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Much higher % of transistors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000099"/>
                </a:solidFill>
                <a:latin typeface="+mn-lt"/>
              </a:rPr>
              <a:t>More than 80% of the transistors in Itanium 2 are in caches.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Low operating voltages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Frequent accesses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Small and tight SRAM cell layout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Majority contributor to the total       soft errors in a system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+mn-lt"/>
                <a:cs typeface="+mn-cs"/>
              </a:rPr>
              <a:t>		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1200" dirty="0" smtClean="0"/>
          </a:p>
        </p:txBody>
      </p:sp>
      <p:pic>
        <p:nvPicPr>
          <p:cNvPr id="69633" name="Picture 1" descr="D:\Work\Thesis\Figure Sources\SoftError_Distribution_without_det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019" y="1198180"/>
            <a:ext cx="4045682" cy="3710151"/>
          </a:xfrm>
          <a:prstGeom prst="rect">
            <a:avLst/>
          </a:prstGeom>
          <a:noFill/>
        </p:spPr>
      </p:pic>
      <p:sp>
        <p:nvSpPr>
          <p:cNvPr id="11" name="Folded Corner 10"/>
          <p:cNvSpPr/>
          <p:nvPr/>
        </p:nvSpPr>
        <p:spPr>
          <a:xfrm>
            <a:off x="5192102" y="4908331"/>
            <a:ext cx="2858813" cy="159757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Cache (split I/D)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32KB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I-TLB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48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D-TLB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64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LSQ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64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Register File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32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 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9634" name="Picture 2" descr="D:\Work\Thesis\Figure Sources\SoftError_Distribution_with_dete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8538" y="1184213"/>
            <a:ext cx="3542002" cy="3709666"/>
          </a:xfrm>
          <a:prstGeom prst="rect">
            <a:avLst/>
          </a:prstGeom>
          <a:noFill/>
        </p:spPr>
      </p:pic>
      <p:sp>
        <p:nvSpPr>
          <p:cNvPr id="9" name="Vertical Scroll 8"/>
          <p:cNvSpPr/>
          <p:nvPr/>
        </p:nvSpPr>
        <p:spPr>
          <a:xfrm>
            <a:off x="291753" y="4539727"/>
            <a:ext cx="4646007" cy="1731981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cheap Error detection, 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still the most susceptible architecture block.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protect L1 Cache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9394" y="1300179"/>
          <a:ext cx="7906875" cy="3134360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2770787"/>
                <a:gridCol w="2928471"/>
                <a:gridCol w="2207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SECDED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Parity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Error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detection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1 bit and 2 bit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1 bit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Error Correction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 No</a:t>
                      </a:r>
                      <a:r>
                        <a:rPr lang="en-US" baseline="0" dirty="0" smtClean="0">
                          <a:solidFill>
                            <a:srgbClr val="0808C0"/>
                          </a:solidFill>
                        </a:rPr>
                        <a:t> correction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Cach</a:t>
                      </a:r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e </a:t>
                      </a:r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Access Latency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+95% increase</a:t>
                      </a:r>
                      <a:endParaRPr lang="en-US" baseline="0" dirty="0" smtClean="0">
                        <a:solidFill>
                          <a:srgbClr val="006600"/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(can be hidden)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No Impact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Cache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Area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Increase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&lt;1%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Cache Power Increase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&lt;1%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41D61"/>
                          </a:solidFill>
                        </a:rPr>
                        <a:t>Enabled Processors</a:t>
                      </a:r>
                      <a:endParaRPr lang="en-US" dirty="0">
                        <a:solidFill>
                          <a:srgbClr val="441D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SPM of IBM Cell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ARM, Intel 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Xscale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 Intel Atom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Vertical Scroll 8"/>
          <p:cNvSpPr/>
          <p:nvPr/>
        </p:nvSpPr>
        <p:spPr>
          <a:xfrm>
            <a:off x="650832" y="4659735"/>
            <a:ext cx="3662979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Detect + Correct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 render it impractical.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Vertical Scroll 9"/>
          <p:cNvSpPr/>
          <p:nvPr/>
        </p:nvSpPr>
        <p:spPr>
          <a:xfrm>
            <a:off x="4546894" y="4683044"/>
            <a:ext cx="4026951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Method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supporting method to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errors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29721" y="2388199"/>
            <a:ext cx="1882589" cy="14630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02592" y="2024233"/>
            <a:ext cx="1882589" cy="406996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3124199"/>
            <a:ext cx="8698424" cy="32004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Assume: Parity based error detection to detect 1-bit errors.</a:t>
            </a:r>
          </a:p>
          <a:p>
            <a:r>
              <a:rPr lang="en-US" sz="2400" dirty="0" smtClean="0">
                <a:solidFill>
                  <a:srgbClr val="0808C0"/>
                </a:solidFill>
              </a:rPr>
              <a:t>Non-dirty data is not vulnerable</a:t>
            </a:r>
          </a:p>
          <a:p>
            <a:pPr lvl="1"/>
            <a:r>
              <a:rPr lang="en-US" sz="2000" dirty="0" smtClean="0"/>
              <a:t>Can always re-read non-dirty data from lower level of memory</a:t>
            </a:r>
          </a:p>
          <a:p>
            <a:pPr lvl="1"/>
            <a:r>
              <a:rPr lang="en-US" sz="2000" dirty="0" smtClean="0">
                <a:solidFill>
                  <a:srgbClr val="006C31"/>
                </a:solidFill>
              </a:rPr>
              <a:t>Parity based error detection can </a:t>
            </a:r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soft errors</a:t>
            </a:r>
            <a:r>
              <a:rPr lang="en-US" sz="2000" dirty="0" smtClean="0">
                <a:solidFill>
                  <a:srgbClr val="006C31"/>
                </a:solidFill>
              </a:rPr>
              <a:t> on non-dirty data</a:t>
            </a:r>
          </a:p>
          <a:p>
            <a:pPr algn="l">
              <a:buSzPct val="120000"/>
            </a:pPr>
            <a:r>
              <a:rPr lang="en-US" sz="2400" dirty="0" smtClean="0">
                <a:solidFill>
                  <a:srgbClr val="C00000"/>
                </a:solidFill>
              </a:rPr>
              <a:t>Dirty data cannot be reloaded (recovered) from errors.</a:t>
            </a:r>
          </a:p>
          <a:p>
            <a:pPr algn="l">
              <a:buSzPct val="120000"/>
            </a:pPr>
            <a:r>
              <a:rPr lang="en-US" sz="2400" dirty="0" smtClean="0">
                <a:solidFill>
                  <a:srgbClr val="0808C0"/>
                </a:solidFill>
              </a:rPr>
              <a:t>Data in the cache is </a:t>
            </a:r>
            <a:r>
              <a:rPr lang="en-US" sz="2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vulnerable</a:t>
            </a:r>
            <a:r>
              <a:rPr lang="en-US" sz="2400" dirty="0" smtClean="0">
                <a:solidFill>
                  <a:srgbClr val="0808C0"/>
                </a:solidFill>
              </a:rPr>
              <a:t> if</a:t>
            </a:r>
          </a:p>
          <a:p>
            <a:pPr lvl="1" algn="l"/>
            <a:r>
              <a:rPr lang="en-US" sz="2000" b="1" dirty="0" smtClean="0"/>
              <a:t>It will be read by the processor, or it will be committed to memory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AND</a:t>
            </a:r>
            <a:r>
              <a:rPr lang="en-US" sz="2000" b="1" dirty="0" smtClean="0"/>
              <a:t> it is dirty</a:t>
            </a:r>
            <a:endParaRPr lang="en-US" sz="1200" dirty="0" smtClean="0">
              <a:solidFill>
                <a:srgbClr val="0808C0"/>
              </a:solidFill>
            </a:endParaRPr>
          </a:p>
          <a:p>
            <a:pPr algn="l"/>
            <a:endParaRPr lang="en-US" sz="2000" dirty="0" smtClean="0">
              <a:solidFill>
                <a:srgbClr val="0808C0"/>
              </a:solidFill>
            </a:endParaRPr>
          </a:p>
        </p:txBody>
      </p:sp>
      <p:sp>
        <p:nvSpPr>
          <p:cNvPr id="70" name="Slide Number Placeholder 85"/>
          <p:cNvSpPr>
            <a:spLocks noGrp="1"/>
          </p:cNvSpPr>
          <p:nvPr>
            <p:ph type="sldNum" sz="quarter" idx="4294967295"/>
          </p:nvPr>
        </p:nvSpPr>
        <p:spPr>
          <a:xfrm>
            <a:off x="548658" y="6336792"/>
            <a:ext cx="609600" cy="521208"/>
          </a:xfrm>
          <a:prstGeom prst="rect">
            <a:avLst/>
          </a:prstGeom>
        </p:spPr>
        <p:txBody>
          <a:bodyPr/>
          <a:lstStyle/>
          <a:p>
            <a:fld id="{5F664F08-D0D6-46E8-B3FE-F05BA7BDE8C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-122723" y="2094706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0571" y="2284412"/>
            <a:ext cx="701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363177" y="21320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124383" y="2131218"/>
            <a:ext cx="3048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649177" y="21320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410383" y="21312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545571" y="21312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63177" y="1598612"/>
            <a:ext cx="32573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151" y="1610280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3151" y="1598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3889" y="1598612"/>
            <a:ext cx="41828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68577" y="1598612"/>
            <a:ext cx="32573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183516" y="2055811"/>
            <a:ext cx="456406" cy="796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230034" y="2055017"/>
            <a:ext cx="456406" cy="796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91977" y="1447836"/>
            <a:ext cx="480653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9542" y="1457880"/>
            <a:ext cx="480653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96029" y="1934536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77577" y="2514636"/>
            <a:ext cx="1143000" cy="15157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5333206" y="2121138"/>
            <a:ext cx="3048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37974" y="1600200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400" y="2514600"/>
            <a:ext cx="19812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Vertical Scroll 26"/>
          <p:cNvSpPr/>
          <p:nvPr/>
        </p:nvSpPr>
        <p:spPr>
          <a:xfrm>
            <a:off x="5273937" y="2887014"/>
            <a:ext cx="3429000" cy="94270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protect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dirty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 data ?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ghtning Bolt 27"/>
          <p:cNvSpPr/>
          <p:nvPr/>
        </p:nvSpPr>
        <p:spPr>
          <a:xfrm>
            <a:off x="3883511" y="1796527"/>
            <a:ext cx="228600" cy="457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rved Left Arrow 28"/>
          <p:cNvSpPr/>
          <p:nvPr/>
        </p:nvSpPr>
        <p:spPr>
          <a:xfrm rot="9391777">
            <a:off x="4331238" y="2257261"/>
            <a:ext cx="340480" cy="930249"/>
          </a:xfrm>
          <a:prstGeom prst="curvedLeftArrow">
            <a:avLst>
              <a:gd name="adj1" fmla="val 24247"/>
              <a:gd name="adj2" fmla="val 58228"/>
              <a:gd name="adj3" fmla="val 43467"/>
            </a:avLst>
          </a:prstGeom>
          <a:solidFill>
            <a:srgbClr val="5656F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  <p:bldP spid="51" grpId="0"/>
      <p:bldP spid="59" grpId="0"/>
      <p:bldP spid="64" grpId="0" animBg="1"/>
      <p:bldP spid="65" grpId="0" animBg="1"/>
      <p:bldP spid="71" grpId="0" animBg="1"/>
      <p:bldP spid="79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70660"/>
            <a:ext cx="8473045" cy="48862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Embedded Processor Technology?</a:t>
            </a:r>
          </a:p>
          <a:p>
            <a:endParaRPr lang="en-US" sz="1600" dirty="0" smtClean="0"/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System Requirements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Efficiency</a:t>
            </a:r>
          </a:p>
          <a:p>
            <a:pPr lvl="1"/>
            <a:r>
              <a:rPr lang="en-US" sz="28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</a:t>
            </a:r>
          </a:p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 Compiler Approach ?</a:t>
            </a:r>
          </a:p>
          <a:p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Thesis Statement &amp; Supporting Contributions</a:t>
            </a:r>
          </a:p>
          <a:p>
            <a:pPr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74" name="Picture 2" descr="D:\Work\Research Work\Presentations_Gen\Clipart\1292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667" y="0"/>
            <a:ext cx="1040333" cy="11226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- SCC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endPara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Write-through cache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Write-back cache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1: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Write-Through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152400" y="3810000"/>
            <a:ext cx="2667000" cy="609600"/>
          </a:xfrm>
          <a:prstGeom prst="wedgeRoundRectCallout">
            <a:avLst>
              <a:gd name="adj1" fmla="val 9307"/>
              <a:gd name="adj2" fmla="val -179670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A copy of cache-data is written into the memory</a:t>
            </a:r>
          </a:p>
        </p:txBody>
      </p:sp>
      <p:sp>
        <p:nvSpPr>
          <p:cNvPr id="84" name="Vertical Scroll 83"/>
          <p:cNvSpPr/>
          <p:nvPr/>
        </p:nvSpPr>
        <p:spPr>
          <a:xfrm>
            <a:off x="3033656" y="4932380"/>
            <a:ext cx="3818965" cy="1285539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dirty data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cache NO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L1-M traffic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495800" y="4114800"/>
            <a:ext cx="4419600" cy="68580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detected on subsequent access, 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can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reload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from memory to recover.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148"/>
          <p:cNvGrpSpPr/>
          <p:nvPr/>
        </p:nvGrpSpPr>
        <p:grpSpPr>
          <a:xfrm>
            <a:off x="1784732" y="2590800"/>
            <a:ext cx="5533644" cy="457994"/>
            <a:chOff x="1784732" y="2590800"/>
            <a:chExt cx="5533644" cy="457994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1556926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2243645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7088982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5400000">
              <a:off x="2918428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>
              <a:off x="3605147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>
              <a:off x="4319653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5400000">
              <a:off x="5006372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5704777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rot="5400000">
              <a:off x="6391496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Lightning Bolt 147"/>
          <p:cNvSpPr/>
          <p:nvPr/>
        </p:nvSpPr>
        <p:spPr>
          <a:xfrm>
            <a:off x="4572000" y="1828800"/>
            <a:ext cx="228600" cy="457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rved Left Arrow 149"/>
          <p:cNvSpPr/>
          <p:nvPr/>
        </p:nvSpPr>
        <p:spPr>
          <a:xfrm rot="10452290">
            <a:off x="4922895" y="2278778"/>
            <a:ext cx="340480" cy="930249"/>
          </a:xfrm>
          <a:prstGeom prst="curvedLeftArrow">
            <a:avLst>
              <a:gd name="adj1" fmla="val 24247"/>
              <a:gd name="adj2" fmla="val 45281"/>
              <a:gd name="adj3" fmla="val 46610"/>
            </a:avLst>
          </a:prstGeom>
          <a:solidFill>
            <a:srgbClr val="5656F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ounded Rectangular Callout 150"/>
          <p:cNvSpPr/>
          <p:nvPr/>
        </p:nvSpPr>
        <p:spPr>
          <a:xfrm>
            <a:off x="2961702" y="3211417"/>
            <a:ext cx="1981200" cy="762000"/>
          </a:xfrm>
          <a:prstGeom prst="wedgeRoundRectCallout">
            <a:avLst>
              <a:gd name="adj1" fmla="val 57302"/>
              <a:gd name="adj2" fmla="val -7220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656F8"/>
                </a:solidFill>
              </a:rPr>
              <a:t>Error Recovery</a:t>
            </a:r>
            <a:r>
              <a:rPr lang="en-US" sz="1600" dirty="0" smtClean="0">
                <a:solidFill>
                  <a:srgbClr val="5656F8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5656F8"/>
                </a:solidFill>
              </a:rPr>
              <a:t>Data reloaded from memory</a:t>
            </a:r>
            <a:endParaRPr lang="en-US" sz="1600" dirty="0">
              <a:solidFill>
                <a:srgbClr val="5656F8"/>
              </a:solidFill>
            </a:endParaRPr>
          </a:p>
        </p:txBody>
      </p:sp>
      <p:grpSp>
        <p:nvGrpSpPr>
          <p:cNvPr id="4" name="Group 154"/>
          <p:cNvGrpSpPr/>
          <p:nvPr/>
        </p:nvGrpSpPr>
        <p:grpSpPr>
          <a:xfrm>
            <a:off x="-77119" y="980182"/>
            <a:ext cx="9362502" cy="2525018"/>
            <a:chOff x="-77119" y="990600"/>
            <a:chExt cx="9362502" cy="2525018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1557845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31588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6851" y="2460434"/>
              <a:ext cx="351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1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rot="5400000">
              <a:off x="22537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274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rot="5400000">
              <a:off x="29395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132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>
              <a:off x="36253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5990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>
              <a:off x="4322160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295903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rot="5400000">
              <a:off x="5015548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89291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5693760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678520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5400000">
              <a:off x="6401594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375337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5400000">
              <a:off x="7087394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061137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4000" y="129605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A[1]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122368" y="2476500"/>
              <a:ext cx="1905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74868" y="2286000"/>
              <a:ext cx="66975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576" y="1611217"/>
              <a:ext cx="1007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Timeline 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(cycles)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77119" y="2438400"/>
              <a:ext cx="116198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</a:t>
              </a:r>
            </a:p>
            <a:p>
              <a:pPr algn="r"/>
              <a:r>
                <a:rPr lang="en-US" sz="1600" dirty="0" smtClean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 Cache </a:t>
              </a:r>
            </a:p>
            <a:p>
              <a:pPr algn="r"/>
              <a:r>
                <a:rPr lang="en-US" sz="1600" dirty="0" smtClean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Cleaning </a:t>
              </a:r>
              <a:endParaRPr lang="en-US" sz="1600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12493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4779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7065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351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174719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403319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6209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8495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0781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3067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54631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77491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0145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2431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4717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7003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939953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168553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3861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6147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8433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60719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311552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6540152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77885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1846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724706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597047" y="1110868"/>
              <a:ext cx="1688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for(i:1~3){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for(j:1~3){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+=B[j]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5400000">
              <a:off x="7509638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>
              <a:off x="7360062" y="2513806"/>
              <a:ext cx="457200" cy="1588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diamond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585152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A[2]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645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A[3]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5" name="Rounded Rectangular Callout 134"/>
            <p:cNvSpPr/>
            <p:nvPr/>
          </p:nvSpPr>
          <p:spPr>
            <a:xfrm>
              <a:off x="8012017" y="1978152"/>
              <a:ext cx="1055783" cy="612648"/>
            </a:xfrm>
            <a:prstGeom prst="wedgeRoundRectCallout">
              <a:avLst>
                <a:gd name="adj1" fmla="val -82272"/>
                <a:gd name="adj2" fmla="val 39123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End of Loop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355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A[1]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95600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A[1]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67200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A[2]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27214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A[2]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376172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A[3]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361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A[3]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Rounded Rectangular Callout 151"/>
            <p:cNvSpPr/>
            <p:nvPr/>
          </p:nvSpPr>
          <p:spPr>
            <a:xfrm>
              <a:off x="152400" y="990600"/>
              <a:ext cx="1143000" cy="460248"/>
            </a:xfrm>
            <a:prstGeom prst="wedgeRoundRectCallout">
              <a:avLst>
                <a:gd name="adj1" fmla="val 77858"/>
                <a:gd name="adj2" fmla="val 45148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Accessed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301215" y="5174428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0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4" grpId="0" animBg="1"/>
      <p:bldP spid="85" grpId="0" animBg="1"/>
      <p:bldP spid="148" grpId="0" animBg="1"/>
      <p:bldP spid="148" grpId="1" animBg="1"/>
      <p:bldP spid="150" grpId="0" animBg="1"/>
      <p:bldP spid="150" grpId="1" animBg="1"/>
      <p:bldP spid="151" grpId="0" animBg="1"/>
      <p:bldP spid="151" grpId="1" animBg="1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2: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Early Write-back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Vertical Scroll 83"/>
          <p:cNvSpPr/>
          <p:nvPr/>
        </p:nvSpPr>
        <p:spPr>
          <a:xfrm>
            <a:off x="3117026" y="5083883"/>
            <a:ext cx="4994240" cy="119858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Hardware-only cleaning has </a:t>
            </a:r>
          </a:p>
          <a:p>
            <a:pPr algn="ctr"/>
            <a:r>
              <a:rPr lang="en-US" sz="22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knowledge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program’s data access pattern.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557845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1588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76851" y="24500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2537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274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29395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32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36253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990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3221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95903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5015548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89291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56937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8520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64015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753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70873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0611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24000" y="12856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7375" y="2657757"/>
            <a:ext cx="2296418" cy="806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4868" y="22755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76" y="16007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66102" y="2438400"/>
            <a:ext cx="1161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Write-back</a:t>
            </a:r>
            <a:endParaRPr lang="en-US" sz="1600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2493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4779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065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9351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1747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4033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6209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495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0781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3067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5463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37749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40145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2431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4717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7003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49399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1685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53861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6147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58433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0719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3115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65401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677885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0184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2470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97047" y="11004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7509638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1" idx="1"/>
          </p:cNvCxnSpPr>
          <p:nvPr/>
        </p:nvCxnSpPr>
        <p:spPr>
          <a:xfrm rot="5400000">
            <a:off x="7411300" y="2441134"/>
            <a:ext cx="343711" cy="12607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8515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64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5" name="Rounded Rectangular Callout 134"/>
          <p:cNvSpPr/>
          <p:nvPr/>
        </p:nvSpPr>
        <p:spPr>
          <a:xfrm>
            <a:off x="8012017" y="19677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35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56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672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7214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37617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361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152400" y="98018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96822" y="3298002"/>
            <a:ext cx="1229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1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782109" y="3436536"/>
            <a:ext cx="58674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839507" y="3684494"/>
            <a:ext cx="3810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886151" y="3920265"/>
            <a:ext cx="1752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364196" y="33119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A[1]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13133" y="35665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A[2]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450467" y="378079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A[3]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1" name="Group 219"/>
          <p:cNvGrpSpPr/>
          <p:nvPr/>
        </p:nvGrpSpPr>
        <p:grpSpPr>
          <a:xfrm>
            <a:off x="2025825" y="2646124"/>
            <a:ext cx="5570731" cy="468217"/>
            <a:chOff x="2042391" y="2503583"/>
            <a:chExt cx="5570731" cy="468217"/>
          </a:xfrm>
        </p:grpSpPr>
        <p:cxnSp>
          <p:nvCxnSpPr>
            <p:cNvPr id="222" name="Straight Arrow Connector 221"/>
            <p:cNvCxnSpPr/>
            <p:nvPr/>
          </p:nvCxnSpPr>
          <p:spPr>
            <a:xfrm rot="5400000">
              <a:off x="1814585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rot="5400000">
              <a:off x="2712950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>
              <a:off x="3649112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rot="5400000">
              <a:off x="4572794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>
              <a:off x="5478684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rot="5400000">
              <a:off x="6422584" y="2732308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rot="5400000">
              <a:off x="7383728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34"/>
          <p:cNvGrpSpPr/>
          <p:nvPr/>
        </p:nvGrpSpPr>
        <p:grpSpPr>
          <a:xfrm>
            <a:off x="1360347" y="3297998"/>
            <a:ext cx="6291794" cy="760887"/>
            <a:chOff x="1316916" y="3439758"/>
            <a:chExt cx="6291794" cy="760887"/>
          </a:xfrm>
        </p:grpSpPr>
        <p:sp>
          <p:nvSpPr>
            <p:cNvPr id="236" name="TextBox 235"/>
            <p:cNvSpPr txBox="1"/>
            <p:nvPr/>
          </p:nvSpPr>
          <p:spPr>
            <a:xfrm>
              <a:off x="1316916" y="343975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A[1]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65850" y="370510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A[2]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416600" y="392364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A[3]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978826" y="3579129"/>
              <a:ext cx="47086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810001" y="3579129"/>
              <a:ext cx="379633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738937" y="3579129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618642" y="4057066"/>
              <a:ext cx="63827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28242" y="4058744"/>
              <a:ext cx="34475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874566" y="4058744"/>
              <a:ext cx="744075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779269" y="3823040"/>
              <a:ext cx="382944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29537" y="3581400"/>
              <a:ext cx="47086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424737" y="3581400"/>
              <a:ext cx="47086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200" y="3579129"/>
              <a:ext cx="68579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01181" y="3827119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165722" y="3823040"/>
              <a:ext cx="4572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59"/>
          <p:cNvGrpSpPr/>
          <p:nvPr/>
        </p:nvGrpSpPr>
        <p:grpSpPr>
          <a:xfrm>
            <a:off x="1861073" y="2526253"/>
            <a:ext cx="5105400" cy="2438400"/>
            <a:chOff x="1828800" y="2590800"/>
            <a:chExt cx="5105400" cy="2438400"/>
          </a:xfrm>
        </p:grpSpPr>
        <p:sp>
          <p:nvSpPr>
            <p:cNvPr id="261" name="Oval 260"/>
            <p:cNvSpPr/>
            <p:nvPr/>
          </p:nvSpPr>
          <p:spPr>
            <a:xfrm>
              <a:off x="1828800" y="2590800"/>
              <a:ext cx="3810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2678655" y="2645484"/>
              <a:ext cx="457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539726" y="2614109"/>
              <a:ext cx="457200" cy="12720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401696" y="2603352"/>
              <a:ext cx="457200" cy="1489933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ular Callout 264"/>
            <p:cNvSpPr/>
            <p:nvPr/>
          </p:nvSpPr>
          <p:spPr>
            <a:xfrm>
              <a:off x="3962400" y="4419600"/>
              <a:ext cx="2971800" cy="609600"/>
            </a:xfrm>
            <a:prstGeom prst="wedgeRoundRectCallout">
              <a:avLst>
                <a:gd name="adj1" fmla="val -83532"/>
                <a:gd name="adj2" fmla="val -151075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Unnecessary cleaning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while data is being reused</a:t>
              </a:r>
            </a:p>
          </p:txBody>
        </p:sp>
        <p:sp>
          <p:nvSpPr>
            <p:cNvPr id="266" name="Rounded Rectangular Callout 265"/>
            <p:cNvSpPr/>
            <p:nvPr/>
          </p:nvSpPr>
          <p:spPr>
            <a:xfrm>
              <a:off x="3962400" y="4419600"/>
              <a:ext cx="2971800" cy="609600"/>
            </a:xfrm>
            <a:prstGeom prst="wedgeRoundRectCallout">
              <a:avLst>
                <a:gd name="adj1" fmla="val 36846"/>
                <a:gd name="adj2" fmla="val -108098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64543" y="290661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Cycles</a:t>
            </a:r>
          </a:p>
        </p:txBody>
      </p:sp>
      <p:grpSp>
        <p:nvGrpSpPr>
          <p:cNvPr id="15" name="Group 275"/>
          <p:cNvGrpSpPr/>
          <p:nvPr/>
        </p:nvGrpSpPr>
        <p:grpSpPr>
          <a:xfrm>
            <a:off x="3071276" y="2405231"/>
            <a:ext cx="4684989" cy="2362200"/>
            <a:chOff x="3028245" y="2362200"/>
            <a:chExt cx="4684989" cy="2362200"/>
          </a:xfrm>
        </p:grpSpPr>
        <p:grpSp>
          <p:nvGrpSpPr>
            <p:cNvPr id="16" name="Group 252"/>
            <p:cNvGrpSpPr/>
            <p:nvPr/>
          </p:nvGrpSpPr>
          <p:grpSpPr>
            <a:xfrm>
              <a:off x="3028245" y="3276600"/>
              <a:ext cx="4684989" cy="1447800"/>
              <a:chOff x="3048000" y="3429000"/>
              <a:chExt cx="4684989" cy="1447800"/>
            </a:xfrm>
          </p:grpSpPr>
          <p:sp>
            <p:nvSpPr>
              <p:cNvPr id="254" name="Rounded Rectangle 253"/>
              <p:cNvSpPr/>
              <p:nvPr/>
            </p:nvSpPr>
            <p:spPr>
              <a:xfrm>
                <a:off x="3048000" y="3429000"/>
                <a:ext cx="838200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ounded Rectangle 254"/>
              <p:cNvSpPr/>
              <p:nvPr/>
            </p:nvSpPr>
            <p:spPr>
              <a:xfrm>
                <a:off x="5102374" y="3650711"/>
                <a:ext cx="606042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ounded Rectangle 255"/>
              <p:cNvSpPr/>
              <p:nvPr/>
            </p:nvSpPr>
            <p:spPr>
              <a:xfrm>
                <a:off x="7139497" y="3874548"/>
                <a:ext cx="593492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ounded Rectangular Callout 256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149214"/>
                  <a:gd name="adj2" fmla="val -89495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66"/>
                    </a:solidFill>
                  </a:rPr>
                  <a:t>Data unused </a:t>
                </a:r>
                <a:r>
                  <a:rPr lang="en-US" i="1" dirty="0" smtClean="0">
                    <a:solidFill>
                      <a:srgbClr val="000066"/>
                    </a:solidFill>
                  </a:rPr>
                  <a:t>but</a:t>
                </a:r>
                <a:r>
                  <a:rPr lang="en-US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vulnerable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Rounded Rectangular Callout 257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47108"/>
                  <a:gd name="adj2" fmla="val -132137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6C31"/>
                  </a:solidFill>
                </a:endParaRPr>
              </a:p>
            </p:txBody>
          </p:sp>
          <p:sp>
            <p:nvSpPr>
              <p:cNvPr id="259" name="Rounded Rectangular Callout 258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-44825"/>
                  <a:gd name="adj2" fmla="val -159950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6C31"/>
                  </a:solidFill>
                </a:endParaRPr>
              </a:p>
            </p:txBody>
          </p:sp>
        </p:grpSp>
        <p:cxnSp>
          <p:nvCxnSpPr>
            <p:cNvPr id="270" name="Straight Connector 269"/>
            <p:cNvCxnSpPr/>
            <p:nvPr/>
          </p:nvCxnSpPr>
          <p:spPr>
            <a:xfrm rot="5400000">
              <a:off x="2617883" y="2857500"/>
              <a:ext cx="9906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610100" y="2933700"/>
              <a:ext cx="11430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624351" y="3009900"/>
              <a:ext cx="12954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Slide Number Placeholder 1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2" name="Rounded Rectangle 181"/>
          <p:cNvSpPr/>
          <p:nvPr/>
        </p:nvSpPr>
        <p:spPr>
          <a:xfrm>
            <a:off x="301215" y="5174428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48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0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292222" y="5176216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13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8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268941" y="4292301"/>
            <a:ext cx="2165826" cy="616186"/>
            <a:chOff x="268941" y="4292301"/>
            <a:chExt cx="2165826" cy="616186"/>
          </a:xfrm>
        </p:grpSpPr>
        <p:sp>
          <p:nvSpPr>
            <p:cNvPr id="186" name="Rounded Rectangular Callout 185"/>
            <p:cNvSpPr/>
            <p:nvPr/>
          </p:nvSpPr>
          <p:spPr>
            <a:xfrm>
              <a:off x="268941" y="4292301"/>
              <a:ext cx="2162288" cy="612648"/>
            </a:xfrm>
            <a:prstGeom prst="wedgeRoundRectCallout">
              <a:avLst>
                <a:gd name="adj1" fmla="val 30975"/>
                <a:gd name="adj2" fmla="val 115178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Vulnerability ≠ 0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What went wrong?</a:t>
              </a:r>
            </a:p>
          </p:txBody>
        </p:sp>
        <p:sp>
          <p:nvSpPr>
            <p:cNvPr id="187" name="Rounded Rectangular Callout 186"/>
            <p:cNvSpPr/>
            <p:nvPr/>
          </p:nvSpPr>
          <p:spPr>
            <a:xfrm>
              <a:off x="272479" y="4295839"/>
              <a:ext cx="2162288" cy="612648"/>
            </a:xfrm>
            <a:prstGeom prst="wedgeRoundRectCallout">
              <a:avLst>
                <a:gd name="adj1" fmla="val 57528"/>
                <a:gd name="adj2" fmla="val -185065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1" grpId="0"/>
      <p:bldP spid="105" grpId="0"/>
      <p:bldP spid="129" grpId="0" animBg="1"/>
      <p:bldP spid="129" grpId="1" animBg="1"/>
      <p:bldP spid="131" grpId="0" animBg="1"/>
      <p:bldP spid="131" grpId="1" animBg="1"/>
      <p:bldP spid="149" grpId="0" animBg="1"/>
      <p:bldP spid="149" grpId="1" animBg="1"/>
      <p:bldP spid="154" grpId="0"/>
      <p:bldP spid="154" grpId="1"/>
      <p:bldP spid="155" grpId="0"/>
      <p:bldP spid="155" grpId="1"/>
      <p:bldP spid="156" grpId="0"/>
      <p:bldP spid="156" grpId="1"/>
      <p:bldP spid="268" grpId="0"/>
      <p:bldP spid="182" grpId="0" animBg="1"/>
      <p:bldP spid="1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/>
          <p:cNvCxnSpPr/>
          <p:nvPr/>
        </p:nvCxnSpPr>
        <p:spPr>
          <a:xfrm rot="5400000">
            <a:off x="2659944" y="2857500"/>
            <a:ext cx="990600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4617156" y="2971800"/>
            <a:ext cx="1219200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53" idx="1"/>
          </p:cNvCxnSpPr>
          <p:nvPr/>
        </p:nvCxnSpPr>
        <p:spPr>
          <a:xfrm rot="5400000">
            <a:off x="6596246" y="3081154"/>
            <a:ext cx="1437908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Smart Cache Cleaning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088982" y="2818606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2929186" y="2818606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4995614" y="2819400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557845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1588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76851" y="24500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2537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274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29395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32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36253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990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3221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95903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5015548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89291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56937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8520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64015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753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70873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0611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24000" y="12856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39275" y="2619657"/>
            <a:ext cx="2220218" cy="806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4868" y="22755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76" y="16007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82" y="2427982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sz="1600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2493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4779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065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9351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1747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4033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6209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495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0781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3067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5463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37749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40145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2431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4717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7003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49399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1685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53861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6147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58433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0719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3115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65401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677885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0184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2470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97047" y="11004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7509638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7360062" y="2503388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8515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64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5" name="Rounded Rectangular Callout 134"/>
          <p:cNvSpPr/>
          <p:nvPr/>
        </p:nvSpPr>
        <p:spPr>
          <a:xfrm>
            <a:off x="8012017" y="19677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35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56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672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7214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37617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361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152400" y="98018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Group 175"/>
          <p:cNvGrpSpPr/>
          <p:nvPr/>
        </p:nvGrpSpPr>
        <p:grpSpPr>
          <a:xfrm>
            <a:off x="1295400" y="3276600"/>
            <a:ext cx="6310937" cy="276999"/>
            <a:chOff x="1295400" y="3276600"/>
            <a:chExt cx="6310937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1295400" y="327660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A[1]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24200" y="3426729"/>
              <a:ext cx="448213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8936" y="3426729"/>
              <a:ext cx="138526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76"/>
          <p:cNvGrpSpPr/>
          <p:nvPr/>
        </p:nvGrpSpPr>
        <p:grpSpPr>
          <a:xfrm>
            <a:off x="3344334" y="3477399"/>
            <a:ext cx="4239424" cy="276999"/>
            <a:chOff x="3344334" y="3477399"/>
            <a:chExt cx="4239424" cy="276999"/>
          </a:xfrm>
        </p:grpSpPr>
        <p:sp>
          <p:nvSpPr>
            <p:cNvPr id="90" name="TextBox 89"/>
            <p:cNvSpPr txBox="1"/>
            <p:nvPr/>
          </p:nvSpPr>
          <p:spPr>
            <a:xfrm>
              <a:off x="3344334" y="347739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A[2]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35221" y="3579129"/>
              <a:ext cx="234853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810001" y="3579129"/>
              <a:ext cx="1413932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77"/>
          <p:cNvGrpSpPr/>
          <p:nvPr/>
        </p:nvGrpSpPr>
        <p:grpSpPr>
          <a:xfrm>
            <a:off x="5370913" y="3663666"/>
            <a:ext cx="2172887" cy="276999"/>
            <a:chOff x="5370913" y="3663666"/>
            <a:chExt cx="2172887" cy="276999"/>
          </a:xfrm>
        </p:grpSpPr>
        <p:sp>
          <p:nvSpPr>
            <p:cNvPr id="91" name="TextBox 90"/>
            <p:cNvSpPr txBox="1"/>
            <p:nvPr/>
          </p:nvSpPr>
          <p:spPr>
            <a:xfrm>
              <a:off x="5370913" y="366366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A[3]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147519" y="3777248"/>
              <a:ext cx="116768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3777248"/>
              <a:ext cx="2286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19192" y="3777248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-64911" y="3276600"/>
            <a:ext cx="1229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1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165"/>
          <p:cNvGrpSpPr/>
          <p:nvPr/>
        </p:nvGrpSpPr>
        <p:grpSpPr>
          <a:xfrm>
            <a:off x="4495800" y="4267200"/>
            <a:ext cx="2209800" cy="609600"/>
            <a:chOff x="990600" y="4343400"/>
            <a:chExt cx="2209800" cy="838200"/>
          </a:xfrm>
        </p:grpSpPr>
        <p:sp>
          <p:nvSpPr>
            <p:cNvPr id="164" name="Rounded Rectangular Callout 163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85726"/>
                <a:gd name="adj2" fmla="val -127006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Vulnerability = 0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for unused data.</a:t>
              </a:r>
            </a:p>
          </p:txBody>
        </p:sp>
        <p:sp>
          <p:nvSpPr>
            <p:cNvPr id="165" name="Rounded Rectangular Callout 164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-8996"/>
                <a:gd name="adj2" fmla="val -155978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808C0"/>
                </a:solidFill>
              </a:endParaRPr>
            </a:p>
          </p:txBody>
        </p:sp>
      </p:grpSp>
      <p:grpSp>
        <p:nvGrpSpPr>
          <p:cNvPr id="9" name="Group 166"/>
          <p:cNvGrpSpPr/>
          <p:nvPr/>
        </p:nvGrpSpPr>
        <p:grpSpPr>
          <a:xfrm>
            <a:off x="1752600" y="4114800"/>
            <a:ext cx="2209800" cy="838200"/>
            <a:chOff x="990600" y="4343400"/>
            <a:chExt cx="2209800" cy="838200"/>
          </a:xfrm>
        </p:grpSpPr>
        <p:sp>
          <p:nvSpPr>
            <p:cNvPr id="168" name="Rounded Rectangular Callout 167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60207"/>
                <a:gd name="adj2" fmla="val -109843"/>
                <a:gd name="adj3" fmla="val 16667"/>
              </a:avLst>
            </a:prstGeom>
            <a:noFill/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Data is </a:t>
              </a:r>
              <a:r>
                <a:rPr lang="en-US" dirty="0" smtClean="0">
                  <a:solidFill>
                    <a:srgbClr val="FF0000"/>
                  </a:solidFill>
                </a:rPr>
                <a:t>vulnerable</a:t>
              </a:r>
              <a:r>
                <a:rPr lang="en-US" dirty="0" smtClean="0">
                  <a:solidFill>
                    <a:srgbClr val="0808C0"/>
                  </a:solidFill>
                </a:rPr>
                <a:t> while being reused by the program</a:t>
              </a:r>
            </a:p>
          </p:txBody>
        </p:sp>
        <p:sp>
          <p:nvSpPr>
            <p:cNvPr id="169" name="Rounded Rectangular Callout 168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-39408"/>
                <a:gd name="adj2" fmla="val -125297"/>
                <a:gd name="adj3" fmla="val 16667"/>
              </a:avLst>
            </a:prstGeom>
            <a:noFill/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808C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3360870" y="5077610"/>
            <a:ext cx="3545540" cy="114031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 this program, </a:t>
            </a:r>
            <a:r>
              <a:rPr lang="en-US" b="1" i="1" dirty="0" smtClean="0">
                <a:solidFill>
                  <a:srgbClr val="006600"/>
                </a:solidFill>
              </a:rPr>
              <a:t>Clean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when not in use 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by the program.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2971800" y="2514600"/>
            <a:ext cx="381000" cy="1143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029200" y="2514599"/>
            <a:ext cx="381000" cy="117527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129632" y="2514600"/>
            <a:ext cx="381000" cy="14478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292222" y="5176216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18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3</a:t>
            </a:r>
          </a:p>
        </p:txBody>
      </p:sp>
      <p:sp>
        <p:nvSpPr>
          <p:cNvPr id="147" name="Vertical Scroll 146"/>
          <p:cNvSpPr/>
          <p:nvPr/>
        </p:nvSpPr>
        <p:spPr>
          <a:xfrm>
            <a:off x="2880358" y="5008578"/>
            <a:ext cx="4725298" cy="128464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analysis can help perform </a:t>
            </a:r>
            <a:r>
              <a:rPr lang="en-US" sz="2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when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46" grpId="0" animBg="1"/>
      <p:bldP spid="1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- SCC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endParaRPr lang="en-US" sz="14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clean data ?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Hardware Architecture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clean data ?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data to clean ?</a:t>
            </a:r>
          </a:p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38" grpId="0" animBg="1"/>
      <p:bldP spid="41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47" grpId="0" animBg="1"/>
      <p:bldP spid="47" grpId="1" animBg="1"/>
      <p:bldP spid="51" grpId="0"/>
      <p:bldP spid="51" grpId="1"/>
      <p:bldP spid="57" grpId="0"/>
      <p:bldP spid="57" grpId="1"/>
      <p:bldP spid="58" grpId="0" animBg="1"/>
      <p:bldP spid="58" grpId="1" animBg="1"/>
      <p:bldP spid="81" grpId="0" animBg="1"/>
      <p:bldP spid="81" grpId="1" animBg="1"/>
      <p:bldP spid="87" grpId="0"/>
      <p:bldP spid="8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57845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1588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851" y="26024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2537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74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9395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32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6253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90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22160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5903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015548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9291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693760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8520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401594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5337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087394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61137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0" y="14380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33385" y="2618482"/>
            <a:ext cx="1905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4868" y="24279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576" y="17531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4268" y="3034925"/>
            <a:ext cx="122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Instantaneous</a:t>
            </a:r>
          </a:p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</a:p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 access)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2493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4779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7065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9351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174719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03319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6209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8495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0781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3067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772400" y="22860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77491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0145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2431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717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7003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939953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168553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861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6147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433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719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311552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40152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77885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01846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24706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7047" y="13003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509638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360062" y="2655788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85152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645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8012017" y="21201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55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600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7200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7214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6172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361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152400" y="113258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Group 71"/>
          <p:cNvGrpSpPr/>
          <p:nvPr/>
        </p:nvGrpSpPr>
        <p:grpSpPr>
          <a:xfrm>
            <a:off x="1752601" y="2973370"/>
            <a:ext cx="685800" cy="369332"/>
            <a:chOff x="1752601" y="2743200"/>
            <a:chExt cx="685800" cy="369332"/>
          </a:xfrm>
        </p:grpSpPr>
        <p:sp>
          <p:nvSpPr>
            <p:cNvPr id="69" name="Rectangle 68"/>
            <p:cNvSpPr/>
            <p:nvPr/>
          </p:nvSpPr>
          <p:spPr>
            <a:xfrm>
              <a:off x="1752601" y="3048000"/>
              <a:ext cx="685800" cy="645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812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187356" y="4970033"/>
            <a:ext cx="6477000" cy="124788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Instantaneous Vulnerability of access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SCC_Threshold</a:t>
            </a:r>
            <a:endParaRPr lang="en-US" b="1" i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    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b="1" i="1" dirty="0" smtClean="0">
                <a:solidFill>
                  <a:srgbClr val="006C31"/>
                </a:solidFill>
              </a:rPr>
              <a:t>clean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assign 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to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SCC_Pattern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Else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    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only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assign 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to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SCC_Pattern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9851" y="330894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4" name="Left Brace 73"/>
          <p:cNvSpPr/>
          <p:nvPr/>
        </p:nvSpPr>
        <p:spPr>
          <a:xfrm>
            <a:off x="1600200" y="3114102"/>
            <a:ext cx="1524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74"/>
          <p:cNvGrpSpPr/>
          <p:nvPr/>
        </p:nvGrpSpPr>
        <p:grpSpPr>
          <a:xfrm>
            <a:off x="2438400" y="3125770"/>
            <a:ext cx="667875" cy="369332"/>
            <a:chOff x="1828800" y="2743200"/>
            <a:chExt cx="667875" cy="369332"/>
          </a:xfrm>
        </p:grpSpPr>
        <p:sp>
          <p:nvSpPr>
            <p:cNvPr id="76" name="Rectangle 75"/>
            <p:cNvSpPr/>
            <p:nvPr/>
          </p:nvSpPr>
          <p:spPr>
            <a:xfrm>
              <a:off x="1828800" y="3036332"/>
              <a:ext cx="667875" cy="573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12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2" name="Group 80"/>
          <p:cNvGrpSpPr/>
          <p:nvPr/>
        </p:nvGrpSpPr>
        <p:grpSpPr>
          <a:xfrm>
            <a:off x="3124200" y="3278170"/>
            <a:ext cx="4495800" cy="381000"/>
            <a:chOff x="3124200" y="3135868"/>
            <a:chExt cx="4495800" cy="381000"/>
          </a:xfrm>
        </p:grpSpPr>
        <p:sp>
          <p:nvSpPr>
            <p:cNvPr id="79" name="Rectangle 78"/>
            <p:cNvSpPr/>
            <p:nvPr/>
          </p:nvSpPr>
          <p:spPr>
            <a:xfrm flipV="1">
              <a:off x="3124200" y="3471149"/>
              <a:ext cx="44958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52800" y="31358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>
            <a:off x="2851532" y="1371600"/>
            <a:ext cx="685800" cy="15240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ular Callout 83"/>
          <p:cNvSpPr/>
          <p:nvPr/>
        </p:nvSpPr>
        <p:spPr>
          <a:xfrm>
            <a:off x="1447800" y="4028502"/>
            <a:ext cx="2743200" cy="381000"/>
          </a:xfrm>
          <a:prstGeom prst="wedgeRoundRectCallout">
            <a:avLst>
              <a:gd name="adj1" fmla="val 13063"/>
              <a:gd name="adj2" fmla="val -357454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b="1" i="1" dirty="0" smtClean="0">
                <a:solidFill>
                  <a:srgbClr val="006C31"/>
                </a:solidFill>
              </a:rPr>
              <a:t>clean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876800" y="1295400"/>
            <a:ext cx="685800" cy="1600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34200" y="1295400"/>
            <a:ext cx="685800" cy="1600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ular Callout 86"/>
          <p:cNvSpPr/>
          <p:nvPr/>
        </p:nvSpPr>
        <p:spPr>
          <a:xfrm>
            <a:off x="4572000" y="3733800"/>
            <a:ext cx="4343400" cy="1066800"/>
          </a:xfrm>
          <a:prstGeom prst="wedgeRoundRectCallout">
            <a:avLst>
              <a:gd name="adj1" fmla="val 13188"/>
              <a:gd name="adj2" fmla="val -128922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end of loop execution is not end of program, then instantaneous vulnerability of last access extends till subsequent cache eviction.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00200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-114629" y="257361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endParaRPr lang="en-US" sz="14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10026" y="2547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002259" y="25577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703341" y="2569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3167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05400" y="2568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60741" y="2569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470567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62800" y="2568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1611217" y="2601817"/>
            <a:ext cx="5867400" cy="304800"/>
          </a:xfrm>
          <a:prstGeom prst="roundRect">
            <a:avLst/>
          </a:prstGeom>
          <a:noFill/>
          <a:ln>
            <a:solidFill>
              <a:srgbClr val="0808C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777317" y="5271248"/>
            <a:ext cx="2183802" cy="37651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SCC_Threshold</a:t>
            </a:r>
            <a:r>
              <a:rPr lang="en-US" sz="16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  <p:bldP spid="74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/>
      <p:bldP spid="90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38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47" grpId="1" animBg="1"/>
      <p:bldP spid="51" grpId="0"/>
      <p:bldP spid="57" grpId="0"/>
      <p:bldP spid="57" grpId="1"/>
      <p:bldP spid="58" grpId="0" animBg="1"/>
      <p:bldP spid="58" grpId="1" animBg="1"/>
      <p:bldP spid="81" grpId="0" animBg="1"/>
      <p:bldP spid="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46828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0571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834" y="5706774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2427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64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9285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22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6143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80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11143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4886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004531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8274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682743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7503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390577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4320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076377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0120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2983" y="454239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86721" y="5547470"/>
            <a:ext cx="155426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63851" y="5532340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559" y="4857557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2382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4668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6954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9240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163702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392302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6098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8384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0670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2956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53530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76390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0035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2321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607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6893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928936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157536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751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6037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323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609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300535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29135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76783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00745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23605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86030" y="4357208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498621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349045" y="5760146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74135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35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8001000" y="5224492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245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84583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6183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16197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65155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251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77410" y="5782055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SCC Pattern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630659" y="5738906"/>
            <a:ext cx="5880090" cy="391366"/>
            <a:chOff x="1630659" y="5083366"/>
            <a:chExt cx="5880090" cy="39136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9" name="Rounded Rectangle 78"/>
            <p:cNvSpPr/>
            <p:nvPr/>
          </p:nvSpPr>
          <p:spPr>
            <a:xfrm>
              <a:off x="1643349" y="5137532"/>
              <a:ext cx="5867400" cy="304800"/>
            </a:xfrm>
            <a:prstGeom prst="roundRect">
              <a:avLst/>
            </a:prstGeom>
            <a:solidFill>
              <a:srgbClr val="FFFF69"/>
            </a:solidFill>
            <a:ln>
              <a:solidFill>
                <a:srgbClr val="0808C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0659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40485" y="5083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2718" y="50934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38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43626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5859" y="5104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912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01026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93259" y="5104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0" y="421674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422776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Program Execution</a:t>
            </a:r>
            <a:endParaRPr lang="en-US" u="sng" dirty="0"/>
          </a:p>
        </p:txBody>
      </p:sp>
      <p:sp>
        <p:nvSpPr>
          <p:cNvPr id="85" name="Rectangle 84"/>
          <p:cNvSpPr/>
          <p:nvPr/>
        </p:nvSpPr>
        <p:spPr>
          <a:xfrm>
            <a:off x="5334000" y="1120966"/>
            <a:ext cx="3429000" cy="4572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Pipeline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3800" y="2438400"/>
            <a:ext cx="1371600" cy="392017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</a:t>
            </a:r>
          </a:p>
        </p:txBody>
      </p:sp>
      <p:sp>
        <p:nvSpPr>
          <p:cNvPr id="87" name="Up-Down Arrow 86"/>
          <p:cNvSpPr/>
          <p:nvPr/>
        </p:nvSpPr>
        <p:spPr>
          <a:xfrm>
            <a:off x="8229600" y="1600200"/>
            <a:ext cx="152400" cy="8382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43800" y="3581400"/>
            <a:ext cx="1371600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89" name="Down Arrow 88"/>
          <p:cNvSpPr/>
          <p:nvPr/>
        </p:nvSpPr>
        <p:spPr>
          <a:xfrm>
            <a:off x="8229600" y="2819400"/>
            <a:ext cx="76199" cy="728949"/>
          </a:xfrm>
          <a:prstGeom prst="downArrow">
            <a:avLst/>
          </a:prstGeom>
          <a:solidFill>
            <a:schemeClr val="tx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867400" y="1806766"/>
            <a:ext cx="838199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LSQ</a:t>
            </a:r>
          </a:p>
        </p:txBody>
      </p:sp>
      <p:cxnSp>
        <p:nvCxnSpPr>
          <p:cNvPr id="91" name="Shape 90"/>
          <p:cNvCxnSpPr>
            <a:endCxn id="90" idx="1"/>
          </p:cNvCxnSpPr>
          <p:nvPr/>
        </p:nvCxnSpPr>
        <p:spPr>
          <a:xfrm rot="16200000" flipH="1">
            <a:off x="5505450" y="1635316"/>
            <a:ext cx="419100" cy="3048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3"/>
            <a:endCxn id="87" idx="2"/>
          </p:cNvCxnSpPr>
          <p:nvPr/>
        </p:nvCxnSpPr>
        <p:spPr>
          <a:xfrm>
            <a:off x="6705599" y="1997266"/>
            <a:ext cx="1562101" cy="22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419600" y="2438400"/>
            <a:ext cx="13716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267200" y="3276600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841225" y="3001407"/>
            <a:ext cx="522383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Callout 99"/>
          <p:cNvSpPr/>
          <p:nvPr/>
        </p:nvSpPr>
        <p:spPr>
          <a:xfrm>
            <a:off x="3581400" y="2362200"/>
            <a:ext cx="838200" cy="45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45918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33"/>
          <p:cNvGrpSpPr/>
          <p:nvPr/>
        </p:nvGrpSpPr>
        <p:grpSpPr>
          <a:xfrm>
            <a:off x="5067300" y="2647950"/>
            <a:ext cx="2885502" cy="1061291"/>
            <a:chOff x="5062251" y="2634409"/>
            <a:chExt cx="2885502" cy="1061291"/>
          </a:xfrm>
        </p:grpSpPr>
        <p:cxnSp>
          <p:nvCxnSpPr>
            <p:cNvPr id="97" name="Elbow Connector 96"/>
            <p:cNvCxnSpPr>
              <a:stCxn id="94" idx="3"/>
              <a:endCxn id="86" idx="1"/>
            </p:cNvCxnSpPr>
            <p:nvPr/>
          </p:nvCxnSpPr>
          <p:spPr>
            <a:xfrm flipV="1">
              <a:off x="6172200" y="2634409"/>
              <a:ext cx="1371600" cy="10612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6C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>
              <a:off x="7546783" y="3197417"/>
              <a:ext cx="762002" cy="5968"/>
            </a:xfrm>
            <a:prstGeom prst="straightConnector1">
              <a:avLst/>
            </a:prstGeom>
            <a:ln w="38100">
              <a:solidFill>
                <a:srgbClr val="006C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132"/>
            <p:cNvGrpSpPr/>
            <p:nvPr/>
          </p:nvGrpSpPr>
          <p:grpSpPr>
            <a:xfrm>
              <a:off x="5062251" y="2776251"/>
              <a:ext cx="2885502" cy="663766"/>
              <a:chOff x="5062251" y="2776251"/>
              <a:chExt cx="2885502" cy="663766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062251" y="2776251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clean</a:t>
                </a:r>
                <a:endParaRPr lang="en-US" b="1" i="1" dirty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897465" y="2855242"/>
                <a:ext cx="10502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Cache </a:t>
                </a:r>
              </a:p>
              <a:p>
                <a:pPr algn="r"/>
                <a:r>
                  <a:rPr lang="en-US" sz="1600" b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Cleaning</a:t>
                </a:r>
                <a:endParaRPr lang="en-US" sz="1600" b="1" dirty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3603434" y="23842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304800" y="2438400"/>
            <a:ext cx="3048000" cy="381000"/>
          </a:xfrm>
          <a:prstGeom prst="roundRect">
            <a:avLst/>
          </a:prstGeom>
          <a:solidFill>
            <a:srgbClr val="FFFF69"/>
          </a:solidFill>
          <a:ln>
            <a:solidFill>
              <a:srgbClr val="0808C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0   0   1   0   0   1   0   0   1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endCxn id="100" idx="2"/>
          </p:cNvCxnSpPr>
          <p:nvPr/>
        </p:nvCxnSpPr>
        <p:spPr>
          <a:xfrm rot="5400000" flipH="1" flipV="1">
            <a:off x="1854789" y="1498011"/>
            <a:ext cx="597664" cy="3240442"/>
          </a:xfrm>
          <a:prstGeom prst="bentConnector3">
            <a:avLst>
              <a:gd name="adj1" fmla="val -32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66800" y="1981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66800" y="13716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count :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13979" y="1393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13979" y="13826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" name="Group 129"/>
          <p:cNvGrpSpPr/>
          <p:nvPr/>
        </p:nvGrpSpPr>
        <p:grpSpPr>
          <a:xfrm>
            <a:off x="392017" y="2438400"/>
            <a:ext cx="271749" cy="990600"/>
            <a:chOff x="392017" y="2438400"/>
            <a:chExt cx="271749" cy="990600"/>
          </a:xfrm>
        </p:grpSpPr>
        <p:sp>
          <p:nvSpPr>
            <p:cNvPr id="110" name="Rounded Rectangle 109"/>
            <p:cNvSpPr/>
            <p:nvPr/>
          </p:nvSpPr>
          <p:spPr>
            <a:xfrm>
              <a:off x="434246" y="2438400"/>
              <a:ext cx="207486" cy="381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92017" y="2819400"/>
              <a:ext cx="271749" cy="609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735094" y="139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603434" y="23812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6C31"/>
                </a:solidFill>
              </a:rPr>
              <a:t>1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47950" y="13927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00450" y="23717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6248400" y="2828924"/>
            <a:ext cx="1219200" cy="600075"/>
          </a:xfrm>
          <a:prstGeom prst="roundRect">
            <a:avLst/>
          </a:prstGeom>
          <a:solidFill>
            <a:srgbClr val="FFFF69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Cleaning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03403 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2.22222E-6 L 0.06788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8 -5.55556E-6 L 0.10121 -5.55556E-6 " pathEditMode="relative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17" grpId="0"/>
      <p:bldP spid="118" grpId="0"/>
      <p:bldP spid="118" grpId="1"/>
      <p:bldP spid="119" grpId="0"/>
      <p:bldP spid="119" grpId="1"/>
      <p:bldP spid="131" grpId="0"/>
      <p:bldP spid="131" grpId="1"/>
      <p:bldP spid="132" grpId="0"/>
      <p:bldP spid="132" grpId="1"/>
      <p:bldP spid="135" grpId="0"/>
      <p:bldP spid="137" grpId="0"/>
      <p:bldP spid="138" grpId="0" animBg="1"/>
      <p:bldP spid="138" grpId="1" animBg="1"/>
      <p:bldP spid="138" grpId="2" animBg="1"/>
      <p:bldP spid="138" grpId="3" animBg="1"/>
      <p:bldP spid="138" grpId="4" animBg="1"/>
      <p:bldP spid="138" grpId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3916"/>
            <a:ext cx="88392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Achieves Energy-efficient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Reduction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879" y="1177222"/>
            <a:ext cx="6497620" cy="472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20790001">
            <a:off x="4034118" y="1828799"/>
            <a:ext cx="570156" cy="147379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429152">
            <a:off x="7715026" y="3368937"/>
            <a:ext cx="570156" cy="147379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092" y="1183342"/>
            <a:ext cx="2624866" cy="101121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Hardware-only cache cleaning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trades-off energy for vulnerability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6946" y="4896524"/>
            <a:ext cx="2623074" cy="1203062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</a:t>
            </a:r>
            <a:r>
              <a:rPr lang="en-US" dirty="0" smtClean="0">
                <a:solidFill>
                  <a:srgbClr val="002060"/>
                </a:solidFill>
              </a:rPr>
              <a:t>can achieve </a:t>
            </a:r>
          </a:p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≈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Vulnerability</a:t>
            </a:r>
            <a:r>
              <a:rPr lang="en-US" dirty="0" smtClean="0">
                <a:solidFill>
                  <a:srgbClr val="002060"/>
                </a:solidFill>
              </a:rPr>
              <a:t>, at </a:t>
            </a:r>
          </a:p>
          <a:p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≈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Energy cost</a:t>
            </a:r>
            <a:endParaRPr lang="en-US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36085" y="4044875"/>
            <a:ext cx="516367" cy="613186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aMicro-SM10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4114800"/>
            <a:ext cx="2264283" cy="155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processors: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A technology to watch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5562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Growing range of Applications:</a:t>
            </a:r>
          </a:p>
          <a:p>
            <a:pPr lvl="1"/>
            <a:r>
              <a:rPr lang="en-US" dirty="0" smtClean="0"/>
              <a:t>Security/Safety</a:t>
            </a:r>
          </a:p>
          <a:p>
            <a:pPr lvl="1"/>
            <a:r>
              <a:rPr lang="en-US" dirty="0" smtClean="0"/>
              <a:t>Mobile computing</a:t>
            </a:r>
          </a:p>
          <a:p>
            <a:pPr lvl="1"/>
            <a:r>
              <a:rPr lang="en-US" dirty="0" smtClean="0"/>
              <a:t>Automotive</a:t>
            </a:r>
          </a:p>
          <a:p>
            <a:pPr lvl="1"/>
            <a:r>
              <a:rPr lang="en-US" dirty="0" smtClean="0"/>
              <a:t>Medical</a:t>
            </a:r>
          </a:p>
          <a:p>
            <a:pPr lvl="1"/>
            <a:endParaRPr lang="en-US" sz="7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Even high-end computers now using embedded processors</a:t>
            </a:r>
          </a:p>
          <a:p>
            <a:pPr lvl="1"/>
            <a:r>
              <a:rPr lang="en-US" dirty="0" smtClean="0"/>
              <a:t>Molecule </a:t>
            </a:r>
          </a:p>
          <a:p>
            <a:pPr lvl="2"/>
            <a:r>
              <a:rPr lang="en-US" dirty="0" smtClean="0">
                <a:solidFill>
                  <a:srgbClr val="0808C0"/>
                </a:solidFill>
              </a:rPr>
              <a:t>10,000 Intel Atom dual-core</a:t>
            </a:r>
          </a:p>
          <a:p>
            <a:pPr lvl="1"/>
            <a:r>
              <a:rPr lang="en-US" dirty="0" smtClean="0"/>
              <a:t>SM10000</a:t>
            </a:r>
          </a:p>
          <a:p>
            <a:pPr lvl="2"/>
            <a:r>
              <a:rPr lang="en-US" dirty="0" smtClean="0">
                <a:solidFill>
                  <a:srgbClr val="0808C0"/>
                </a:solidFill>
              </a:rPr>
              <a:t>512 Atom chips</a:t>
            </a:r>
          </a:p>
          <a:p>
            <a:pPr>
              <a:buNone/>
            </a:pPr>
            <a:endParaRPr lang="en-US" sz="1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577558" y="1219201"/>
          <a:ext cx="3337842" cy="2990766"/>
        </p:xfrm>
        <a:graphic>
          <a:graphicData uri="http://schemas.openxmlformats.org/presentationml/2006/ole">
            <p:oleObj spid="_x0000_s1117" name="Bitmap Image" r:id="rId5" imgW="4304762" imgH="3858164" progId="PBrush">
              <p:embed/>
            </p:oleObj>
          </a:graphicData>
        </a:graphic>
      </p:graphicFrame>
      <p:pic>
        <p:nvPicPr>
          <p:cNvPr id="8" name="Picture 7" descr="SGI-molecu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7200" y="4093854"/>
            <a:ext cx="2595372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8748" y="601435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Molecule (SGI)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54864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SM10000 (</a:t>
            </a:r>
            <a:r>
              <a:rPr lang="en-US" b="1" i="1" dirty="0" err="1" smtClean="0"/>
              <a:t>SeaMicro</a:t>
            </a:r>
            <a:r>
              <a:rPr lang="en-US" b="1" i="1" dirty="0" smtClean="0"/>
              <a:t>)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Weighted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-bit Compression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6724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1  1  0  1  1  0  0  1  1  0  0  0  0  1  0  1  0  1  0  1  0  0  0  1  1  1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595" y="12192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Cleaning</a:t>
            </a:r>
          </a:p>
          <a:p>
            <a:pPr algn="r"/>
            <a:r>
              <a:rPr lang="en-US" dirty="0" smtClean="0"/>
              <a:t>sequence: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9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 </a:t>
            </a:r>
            <a:r>
              <a:rPr lang="en-US" b="1" dirty="0" smtClean="0"/>
              <a:t>= 8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Pattern: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399" y="22860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6684485" y="1295400"/>
            <a:ext cx="1981200" cy="533400"/>
            <a:chOff x="6684485" y="1295400"/>
            <a:chExt cx="1981200" cy="533400"/>
          </a:xfrm>
        </p:grpSpPr>
        <p:sp>
          <p:nvSpPr>
            <p:cNvPr id="13" name="Rectangle 12"/>
            <p:cNvSpPr/>
            <p:nvPr/>
          </p:nvSpPr>
          <p:spPr>
            <a:xfrm>
              <a:off x="6684485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8148351" y="1562100"/>
              <a:ext cx="533400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6400800" y="2362200"/>
            <a:ext cx="2590800" cy="381000"/>
          </a:xfrm>
          <a:prstGeom prst="wedgeRoundRectCallout">
            <a:avLst>
              <a:gd name="adj1" fmla="val 22966"/>
              <a:gd name="adj2" fmla="val -175471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Sliding window of 8 bits</a:t>
            </a:r>
            <a:endParaRPr lang="en-US" sz="1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500" y="435300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Bit count in position </a:t>
            </a:r>
            <a:r>
              <a:rPr lang="en-US" i="1" u="sng" dirty="0" smtClean="0"/>
              <a:t>0</a:t>
            </a:r>
          </a:p>
          <a:p>
            <a:r>
              <a:rPr lang="en-US" i="1" dirty="0" smtClean="0"/>
              <a:t>Num of  1s  = 3</a:t>
            </a:r>
          </a:p>
          <a:p>
            <a:r>
              <a:rPr lang="en-US" i="1" dirty="0" smtClean="0"/>
              <a:t>Num of  0s  = 1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4648200" y="1295400"/>
            <a:ext cx="1981200" cy="533400"/>
            <a:chOff x="6684485" y="1295400"/>
            <a:chExt cx="1981200" cy="533400"/>
          </a:xfrm>
        </p:grpSpPr>
        <p:sp>
          <p:nvSpPr>
            <p:cNvPr id="22" name="Rectangle 21"/>
            <p:cNvSpPr/>
            <p:nvPr/>
          </p:nvSpPr>
          <p:spPr>
            <a:xfrm>
              <a:off x="6684485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8148351" y="1562100"/>
              <a:ext cx="533400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167349" y="4570275"/>
            <a:ext cx="4724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</a:t>
            </a:r>
            <a:r>
              <a:rPr lang="en-US" u="sng" dirty="0" smtClean="0"/>
              <a:t>Cost for placing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0</a:t>
            </a:r>
            <a:r>
              <a:rPr lang="en-US" b="1" u="sng" dirty="0" smtClean="0"/>
              <a:t> </a:t>
            </a:r>
            <a:r>
              <a:rPr lang="en-US" u="sng" dirty="0" smtClean="0"/>
              <a:t>in pos [</a:t>
            </a:r>
            <a:r>
              <a:rPr lang="en-US" i="1" u="sng" dirty="0" smtClean="0"/>
              <a:t>0] </a:t>
            </a:r>
            <a:r>
              <a:rPr lang="en-US" u="sng" dirty="0" smtClean="0"/>
              <a:t>of SCC Pattern: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6C31"/>
                </a:solidFill>
              </a:rPr>
              <a:t>cost_of_0</a:t>
            </a:r>
            <a:r>
              <a:rPr lang="en-US" dirty="0" smtClean="0"/>
              <a:t>  = Num of 1s   X  1  </a:t>
            </a:r>
          </a:p>
          <a:p>
            <a:r>
              <a:rPr lang="en-US" dirty="0" smtClean="0"/>
              <a:t>                    =  3 X 1   = 3</a:t>
            </a:r>
          </a:p>
          <a:p>
            <a:r>
              <a:rPr lang="en-US" i="1" dirty="0" smtClean="0"/>
              <a:t> </a:t>
            </a:r>
            <a:endParaRPr lang="en-US" dirty="0" smtClean="0"/>
          </a:p>
        </p:txBody>
      </p:sp>
      <p:sp>
        <p:nvSpPr>
          <p:cNvPr id="27" name="Rounded Rectangular Callout 26"/>
          <p:cNvSpPr/>
          <p:nvPr/>
        </p:nvSpPr>
        <p:spPr>
          <a:xfrm>
            <a:off x="5956300" y="3657600"/>
            <a:ext cx="2819400" cy="765048"/>
          </a:xfrm>
          <a:prstGeom prst="wedgeRoundRectCallout">
            <a:avLst>
              <a:gd name="adj1" fmla="val 13372"/>
              <a:gd name="adj2" fmla="val 93091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</a:t>
            </a:r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cleaning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when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9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22860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3048000"/>
            <a:ext cx="2590800" cy="612648"/>
          </a:xfrm>
          <a:prstGeom prst="wedgeRoundRectCallout">
            <a:avLst>
              <a:gd name="adj1" fmla="val 40400"/>
              <a:gd name="adj2" fmla="val -122719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determine matching bit value for position </a:t>
            </a:r>
            <a:r>
              <a:rPr lang="en-US" sz="1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95300" y="5483352"/>
            <a:ext cx="2476500" cy="765048"/>
          </a:xfrm>
          <a:prstGeom prst="wedgeRoundRectCallout">
            <a:avLst>
              <a:gd name="adj1" fmla="val 61790"/>
              <a:gd name="adj2" fmla="val -32190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</a:t>
            </a:r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cleaning 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9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676400" y="3048000"/>
            <a:ext cx="2590800" cy="609600"/>
          </a:xfrm>
          <a:prstGeom prst="wedgeRoundRectCallout">
            <a:avLst>
              <a:gd name="adj1" fmla="val 40458"/>
              <a:gd name="adj2" fmla="val -121515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bit value = 1, </a:t>
            </a:r>
          </a:p>
          <a:p>
            <a:pPr algn="ctr"/>
            <a:r>
              <a:rPr lang="en-US" sz="1600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# of 1s &gt; 2X # of 0s </a:t>
            </a:r>
          </a:p>
        </p:txBody>
      </p:sp>
      <p:sp>
        <p:nvSpPr>
          <p:cNvPr id="31" name="Round Diagonal Corner Rectangle 30"/>
          <p:cNvSpPr/>
          <p:nvPr/>
        </p:nvSpPr>
        <p:spPr>
          <a:xfrm>
            <a:off x="4419600" y="2971800"/>
            <a:ext cx="2743200" cy="609600"/>
          </a:xfrm>
          <a:prstGeom prst="round2DiagRect">
            <a:avLst>
              <a:gd name="adj1" fmla="val 5422"/>
              <a:gd name="adj2" fmla="val 0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006C31"/>
              </a:solidFill>
            </a:endParaRPr>
          </a:p>
          <a:p>
            <a:r>
              <a:rPr lang="en-US" sz="1600" b="1" dirty="0" smtClean="0">
                <a:solidFill>
                  <a:srgbClr val="006C31"/>
                </a:solidFill>
              </a:rPr>
              <a:t>if</a:t>
            </a:r>
            <a:r>
              <a:rPr lang="en-US" sz="1600" dirty="0" smtClean="0">
                <a:solidFill>
                  <a:srgbClr val="006C31"/>
                </a:solidFill>
              </a:rPr>
              <a:t> ( cost_of_1  </a:t>
            </a:r>
            <a:r>
              <a:rPr lang="en-US" sz="1600" b="1" dirty="0" smtClean="0">
                <a:solidFill>
                  <a:srgbClr val="006C31"/>
                </a:solidFill>
              </a:rPr>
              <a:t>≤</a:t>
            </a:r>
            <a:r>
              <a:rPr lang="en-US" sz="1600" dirty="0" smtClean="0">
                <a:solidFill>
                  <a:srgbClr val="006C31"/>
                </a:solidFill>
              </a:rPr>
              <a:t>  cost_of_0 )  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[0] = 1</a:t>
            </a:r>
          </a:p>
          <a:p>
            <a:pPr algn="ctr"/>
            <a:endParaRPr lang="en-US" sz="1600" b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30849" y="5421174"/>
            <a:ext cx="4532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Cost for placing </a:t>
            </a:r>
            <a:r>
              <a:rPr lang="en-US" b="1" u="sng" dirty="0" smtClean="0">
                <a:solidFill>
                  <a:srgbClr val="C00000"/>
                </a:solidFill>
              </a:rPr>
              <a:t>1</a:t>
            </a:r>
            <a:r>
              <a:rPr lang="en-US" u="sng" dirty="0" smtClean="0"/>
              <a:t> in pos </a:t>
            </a:r>
            <a:r>
              <a:rPr lang="en-US" i="1" u="sng" dirty="0" smtClean="0"/>
              <a:t>0 </a:t>
            </a:r>
            <a:r>
              <a:rPr lang="en-US" u="sng" dirty="0" smtClean="0"/>
              <a:t>of SCC Pattern: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6C31"/>
                </a:solidFill>
              </a:rPr>
              <a:t> cost_of_1  </a:t>
            </a:r>
            <a:r>
              <a:rPr lang="en-US" dirty="0" smtClean="0"/>
              <a:t>= Num of 0s  X  2 </a:t>
            </a:r>
          </a:p>
          <a:p>
            <a:r>
              <a:rPr lang="en-US" dirty="0" smtClean="0"/>
              <a:t>                    =  1 X 2   = 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455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4008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3815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3241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1464E-7 L -0.22274 2.91464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1464E-7 L -0.225 2.91464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01 2.22222E-6 L -0.44306 2.22222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  <p:bldP spid="25" grpId="0"/>
      <p:bldP spid="27" grpId="0" animBg="1"/>
      <p:bldP spid="28" grpId="0" animBg="1"/>
      <p:bldP spid="12" grpId="0" animBg="1"/>
      <p:bldP spid="29" grpId="0" animBg="1"/>
      <p:bldP spid="30" grpId="0" animBg="1"/>
      <p:bldP spid="31" grpId="0" animBg="1"/>
      <p:bldP spid="26" grpId="0"/>
      <p:bldP spid="32" grpId="0" animBg="1"/>
      <p:bldP spid="33" grpId="0" animBg="1"/>
      <p:bldP spid="34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Weighted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-bit Compression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6724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1  1  0  1  1  0  0  1  1  0  0  0  0  1  0  1  0  1  0  1  0  0  0  1  1  1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595" y="12192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Cleaning</a:t>
            </a:r>
          </a:p>
          <a:p>
            <a:pPr algn="r"/>
            <a:r>
              <a:rPr lang="en-US" dirty="0" smtClean="0"/>
              <a:t>sequence: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 </a:t>
            </a:r>
            <a:r>
              <a:rPr lang="en-US" b="1" dirty="0" smtClean="0"/>
              <a:t>= 8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743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Pattern: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81000" y="2209800"/>
            <a:ext cx="3276600" cy="381000"/>
          </a:xfrm>
          <a:prstGeom prst="wedgeRoundRectCallout">
            <a:avLst>
              <a:gd name="adj1" fmla="val -20202"/>
              <a:gd name="adj2" fmla="val -164347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6 bits are 0-padded</a:t>
            </a:r>
            <a:endParaRPr lang="en-US" sz="1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1200" y="28194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6576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[1]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cost_of_1[1] = 2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cost_of_0[1] = 3</a:t>
            </a:r>
          </a:p>
        </p:txBody>
      </p:sp>
      <p:sp>
        <p:nvSpPr>
          <p:cNvPr id="39" name="Round Diagonal Corner Rectangle 38"/>
          <p:cNvSpPr/>
          <p:nvPr/>
        </p:nvSpPr>
        <p:spPr>
          <a:xfrm>
            <a:off x="4800600" y="2057400"/>
            <a:ext cx="3124200" cy="1143000"/>
          </a:xfrm>
          <a:prstGeom prst="round2DiagRect">
            <a:avLst>
              <a:gd name="adj1" fmla="val 13133"/>
              <a:gd name="adj2" fmla="val 0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6C31"/>
                </a:solidFill>
              </a:rPr>
              <a:t>if</a:t>
            </a:r>
            <a:r>
              <a:rPr lang="en-US" sz="1600" dirty="0" smtClean="0">
                <a:solidFill>
                  <a:srgbClr val="006C31"/>
                </a:solidFill>
              </a:rPr>
              <a:t> ( cost_of_1[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 </a:t>
            </a:r>
            <a:r>
              <a:rPr lang="en-US" sz="1600" b="1" dirty="0" smtClean="0">
                <a:solidFill>
                  <a:srgbClr val="006C31"/>
                </a:solidFill>
              </a:rPr>
              <a:t>≤</a:t>
            </a:r>
            <a:r>
              <a:rPr lang="en-US" sz="1600" dirty="0" smtClean="0">
                <a:solidFill>
                  <a:srgbClr val="006C31"/>
                </a:solidFill>
              </a:rPr>
              <a:t>  cost_of_0[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)  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= 1</a:t>
            </a:r>
          </a:p>
          <a:p>
            <a:r>
              <a:rPr lang="en-US" sz="1600" b="1" dirty="0" smtClean="0">
                <a:solidFill>
                  <a:srgbClr val="006C31"/>
                </a:solidFill>
              </a:rPr>
              <a:t>else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" y="46482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[2]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cost_of_1[2] = 2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cost_of_0[2] =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1000" y="36576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[4]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cost_of_1[4] = 6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cost_of_0[4] =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2362200" y="3505200"/>
            <a:ext cx="1676400" cy="384048"/>
          </a:xfrm>
          <a:prstGeom prst="wedgeRoundRectCallout">
            <a:avLst>
              <a:gd name="adj1" fmla="val -63549"/>
              <a:gd name="adj2" fmla="val 44389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1s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2362200" y="3505200"/>
            <a:ext cx="1676400" cy="384048"/>
          </a:xfrm>
          <a:prstGeom prst="wedgeRoundRectCallout">
            <a:avLst>
              <a:gd name="adj1" fmla="val -57635"/>
              <a:gd name="adj2" fmla="val 291090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1s</a:t>
            </a:r>
          </a:p>
        </p:txBody>
      </p:sp>
      <p:sp>
        <p:nvSpPr>
          <p:cNvPr id="64" name="Rounded Rectangular Callout 63"/>
          <p:cNvSpPr/>
          <p:nvPr/>
        </p:nvSpPr>
        <p:spPr>
          <a:xfrm>
            <a:off x="6553200" y="3581400"/>
            <a:ext cx="1676400" cy="384048"/>
          </a:xfrm>
          <a:prstGeom prst="wedgeRoundRectCallout">
            <a:avLst>
              <a:gd name="adj1" fmla="val -101008"/>
              <a:gd name="adj2" fmla="val 12834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0s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7200" y="48768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[6]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cost_of_1[6] = 4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cost_of_0[6] = 2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6553200" y="4724400"/>
            <a:ext cx="2209800" cy="384048"/>
          </a:xfrm>
          <a:prstGeom prst="wedgeRoundRectCallout">
            <a:avLst>
              <a:gd name="adj1" fmla="val -78959"/>
              <a:gd name="adj2" fmla="val 44389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# of 0s and 1s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593534" y="1295400"/>
            <a:ext cx="8105965" cy="533400"/>
            <a:chOff x="593534" y="1295400"/>
            <a:chExt cx="8105965" cy="533400"/>
          </a:xfrm>
        </p:grpSpPr>
        <p:sp>
          <p:nvSpPr>
            <p:cNvPr id="13" name="Rectangle 12"/>
            <p:cNvSpPr/>
            <p:nvPr/>
          </p:nvSpPr>
          <p:spPr>
            <a:xfrm>
              <a:off x="6659084" y="1295400"/>
              <a:ext cx="2040415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8200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03500" y="1295400"/>
              <a:ext cx="2015934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3534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19603" y="137743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0  0  0  0  0  0 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336800" y="1257300"/>
            <a:ext cx="6362700" cy="609600"/>
            <a:chOff x="2336800" y="1257300"/>
            <a:chExt cx="6362700" cy="609600"/>
          </a:xfrm>
        </p:grpSpPr>
        <p:sp>
          <p:nvSpPr>
            <p:cNvPr id="77" name="Rounded Rectangle 76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070100" y="1257300"/>
            <a:ext cx="6362700" cy="609600"/>
            <a:chOff x="2336800" y="1257300"/>
            <a:chExt cx="6362700" cy="609600"/>
          </a:xfrm>
        </p:grpSpPr>
        <p:sp>
          <p:nvSpPr>
            <p:cNvPr id="89" name="Rounded Rectangle 8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16100" y="1257300"/>
            <a:ext cx="6362700" cy="609600"/>
            <a:chOff x="2336800" y="1257300"/>
            <a:chExt cx="6362700" cy="609600"/>
          </a:xfrm>
        </p:grpSpPr>
        <p:sp>
          <p:nvSpPr>
            <p:cNvPr id="94" name="Rounded Rectangle 9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49400" y="1257300"/>
            <a:ext cx="6362700" cy="609600"/>
            <a:chOff x="2336800" y="1257300"/>
            <a:chExt cx="6362700" cy="609600"/>
          </a:xfrm>
        </p:grpSpPr>
        <p:sp>
          <p:nvSpPr>
            <p:cNvPr id="99" name="Rounded Rectangle 9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295400" y="1257300"/>
            <a:ext cx="6362700" cy="609600"/>
            <a:chOff x="2336800" y="1257300"/>
            <a:chExt cx="6362700" cy="609600"/>
          </a:xfrm>
        </p:grpSpPr>
        <p:sp>
          <p:nvSpPr>
            <p:cNvPr id="104" name="Rounded Rectangle 10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41400" y="1257300"/>
            <a:ext cx="6362700" cy="609600"/>
            <a:chOff x="2336800" y="1257300"/>
            <a:chExt cx="6362700" cy="609600"/>
          </a:xfrm>
        </p:grpSpPr>
        <p:sp>
          <p:nvSpPr>
            <p:cNvPr id="109" name="Rounded Rectangle 10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0100" y="1257300"/>
            <a:ext cx="6362700" cy="609600"/>
            <a:chOff x="2336800" y="1257300"/>
            <a:chExt cx="6362700" cy="609600"/>
          </a:xfrm>
        </p:grpSpPr>
        <p:sp>
          <p:nvSpPr>
            <p:cNvPr id="114" name="Rounded Rectangle 11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6100" y="1257300"/>
            <a:ext cx="6362700" cy="609600"/>
            <a:chOff x="2336800" y="1257300"/>
            <a:chExt cx="6362700" cy="609600"/>
          </a:xfrm>
        </p:grpSpPr>
        <p:sp>
          <p:nvSpPr>
            <p:cNvPr id="119" name="Rounded Rectangle 11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1714500" y="5791200"/>
            <a:ext cx="2451100" cy="419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0s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Bit value = 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91100" y="2816602"/>
            <a:ext cx="2194560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0  0  0   0   0  1  1  1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  <p:bldP spid="28" grpId="1" animBg="1"/>
      <p:bldP spid="38" grpId="0"/>
      <p:bldP spid="40" grpId="0" animBg="1"/>
      <p:bldP spid="40" grpId="1" animBg="1"/>
      <p:bldP spid="41" grpId="0"/>
      <p:bldP spid="45" grpId="0" animBg="1"/>
      <p:bldP spid="45" grpId="1" animBg="1"/>
      <p:bldP spid="46" grpId="0"/>
      <p:bldP spid="50" grpId="0" animBg="1"/>
      <p:bldP spid="50" grpId="1" animBg="1"/>
      <p:bldP spid="54" grpId="0" animBg="1"/>
      <p:bldP spid="54" grpId="1" animBg="1"/>
      <p:bldP spid="58" grpId="0" animBg="1"/>
      <p:bldP spid="58" grpId="1" animBg="1"/>
      <p:bldP spid="62" grpId="0" animBg="1"/>
      <p:bldP spid="63" grpId="0" animBg="1"/>
      <p:bldP spid="64" grpId="0" animBg="1"/>
      <p:bldP spid="65" grpId="0"/>
      <p:bldP spid="66" grpId="0" animBg="1"/>
      <p:bldP spid="68" grpId="0" animBg="1"/>
      <p:bldP spid="68" grpId="1" animBg="1"/>
      <p:bldP spid="69" grpId="0" animBg="1"/>
      <p:bldP spid="69" grpId="1" animBg="1"/>
      <p:bldP spid="75" grpId="0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8" animBg="1"/>
      <p:bldP spid="1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of the </a:t>
            </a:r>
            <a:b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Pattern-Matching Algorithm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2895600"/>
            <a:ext cx="44349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239" y="3048000"/>
            <a:ext cx="4826762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057400"/>
            <a:ext cx="24208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762000" y="1600200"/>
            <a:ext cx="2514600" cy="838200"/>
          </a:xfrm>
          <a:prstGeom prst="wedgeRectCallout">
            <a:avLst>
              <a:gd name="adj1" fmla="val -22585"/>
              <a:gd name="adj2" fmla="val 2273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Weights used in the algorithm define the accuracy.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19600" y="1828800"/>
            <a:ext cx="1828800" cy="609600"/>
          </a:xfrm>
          <a:prstGeom prst="wedgeRectCallout">
            <a:avLst>
              <a:gd name="adj1" fmla="val 127963"/>
              <a:gd name="adj2" fmla="val 42650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Size of </a:t>
            </a:r>
            <a:r>
              <a:rPr lang="en-US" i="1" dirty="0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affects accuracy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38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51" grpId="0"/>
      <p:bldP spid="57" grpId="0"/>
      <p:bldP spid="58" grpId="0" animBg="1"/>
      <p:bldP spid="81" grpId="0" animBg="1"/>
      <p:bldP spid="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7870"/>
            <a:ext cx="3676650" cy="50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data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248400" y="4343400"/>
            <a:ext cx="2667000" cy="914400"/>
          </a:xfrm>
          <a:prstGeom prst="wedgeRectCallout">
            <a:avLst>
              <a:gd name="adj1" fmla="val -101005"/>
              <a:gd name="adj2" fmla="val -42643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Overlapping accesses: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Choosing B, precludes the choice of 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24600" y="3549126"/>
            <a:ext cx="1905000" cy="762000"/>
          </a:xfrm>
          <a:prstGeom prst="wedgeRectCallout">
            <a:avLst>
              <a:gd name="adj1" fmla="val -72661"/>
              <a:gd name="adj2" fmla="val -156135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Average Vulnerability per access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05400" y="2819400"/>
            <a:ext cx="3048000" cy="685800"/>
          </a:xfrm>
          <a:prstGeom prst="wedgeRectCallout">
            <a:avLst>
              <a:gd name="adj1" fmla="val -61150"/>
              <a:gd name="adj2" fmla="val -109218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Instantaneous Vulnerability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IV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by each access of reference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1267" y="1774284"/>
            <a:ext cx="2557999" cy="323457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13543" y="3458417"/>
            <a:ext cx="2504208" cy="285244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03317" y="4023027"/>
            <a:ext cx="2578979" cy="3015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4"/>
          <p:cNvGrpSpPr/>
          <p:nvPr/>
        </p:nvGrpSpPr>
        <p:grpSpPr>
          <a:xfrm>
            <a:off x="3584976" y="1838496"/>
            <a:ext cx="1263068" cy="990765"/>
            <a:chOff x="3886200" y="1806222"/>
            <a:chExt cx="1263068" cy="826911"/>
          </a:xfrm>
        </p:grpSpPr>
        <p:grpSp>
          <p:nvGrpSpPr>
            <p:cNvPr id="4" name="Group 52"/>
            <p:cNvGrpSpPr/>
            <p:nvPr/>
          </p:nvGrpSpPr>
          <p:grpSpPr>
            <a:xfrm>
              <a:off x="3886200" y="1871133"/>
              <a:ext cx="838200" cy="762000"/>
              <a:chOff x="3886200" y="1828800"/>
              <a:chExt cx="8382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886200" y="1828800"/>
                <a:ext cx="838200" cy="0"/>
              </a:xfrm>
              <a:prstGeom prst="line">
                <a:avLst/>
              </a:prstGeom>
              <a:ln w="19050">
                <a:solidFill>
                  <a:srgbClr val="0808C0"/>
                </a:solidFill>
                <a:round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10800000" flipV="1">
                <a:off x="3886200" y="1828800"/>
                <a:ext cx="838200" cy="762000"/>
              </a:xfrm>
              <a:prstGeom prst="bentConnector3">
                <a:avLst>
                  <a:gd name="adj1" fmla="val 0"/>
                </a:avLst>
              </a:prstGeom>
              <a:ln w="19050">
                <a:solidFill>
                  <a:srgbClr val="0808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669650" y="1806222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808C0"/>
                  </a:solidFill>
                </a:rPr>
                <a:t>A1</a:t>
              </a:r>
            </a:p>
            <a:p>
              <a:r>
                <a:rPr lang="en-US" b="1" dirty="0" smtClean="0">
                  <a:solidFill>
                    <a:srgbClr val="0808C0"/>
                  </a:solidFill>
                </a:rPr>
                <a:t>10</a:t>
              </a:r>
              <a:endParaRPr lang="en-US" b="1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5" name="Group 64"/>
          <p:cNvGrpSpPr/>
          <p:nvPr/>
        </p:nvGrpSpPr>
        <p:grpSpPr>
          <a:xfrm>
            <a:off x="3552702" y="3557671"/>
            <a:ext cx="1283420" cy="1487665"/>
            <a:chOff x="3886200" y="3408837"/>
            <a:chExt cx="1283420" cy="123936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886200" y="3417711"/>
              <a:ext cx="838200" cy="0"/>
            </a:xfrm>
            <a:prstGeom prst="line">
              <a:avLst/>
            </a:prstGeom>
            <a:ln w="19050">
              <a:solidFill>
                <a:srgbClr val="0808C0"/>
              </a:solidFill>
              <a:round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rot="5400000">
              <a:off x="3695700" y="3619500"/>
              <a:ext cx="1219200" cy="838200"/>
            </a:xfrm>
            <a:prstGeom prst="bentConnector3">
              <a:avLst>
                <a:gd name="adj1" fmla="val 99074"/>
              </a:avLst>
            </a:prstGeom>
            <a:ln w="19050">
              <a:solidFill>
                <a:srgbClr val="0808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90002" y="3408837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808C0"/>
                  </a:solidFill>
                </a:rPr>
                <a:t>A2</a:t>
              </a:r>
            </a:p>
            <a:p>
              <a:r>
                <a:rPr lang="en-US" b="1" dirty="0" smtClean="0">
                  <a:solidFill>
                    <a:srgbClr val="0808C0"/>
                  </a:solidFill>
                </a:rPr>
                <a:t>20</a:t>
              </a:r>
              <a:endParaRPr lang="en-US" b="1" dirty="0">
                <a:solidFill>
                  <a:srgbClr val="0808C0"/>
                </a:solidFill>
              </a:endParaRPr>
            </a:p>
          </p:txBody>
        </p:sp>
      </p:grpSp>
      <p:sp>
        <p:nvSpPr>
          <p:cNvPr id="64" name="Rectangular Callout 63"/>
          <p:cNvSpPr/>
          <p:nvPr/>
        </p:nvSpPr>
        <p:spPr>
          <a:xfrm>
            <a:off x="5105400" y="2819400"/>
            <a:ext cx="3048000" cy="685800"/>
          </a:xfrm>
          <a:prstGeom prst="wedgeRectCallout">
            <a:avLst>
              <a:gd name="adj1" fmla="val -62174"/>
              <a:gd name="adj2" fmla="val 118040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5181600" y="1295400"/>
          <a:ext cx="3733801" cy="1483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24000"/>
                <a:gridCol w="10668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Parameters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Ref  A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6C31"/>
                          </a:solidFill>
                        </a:rPr>
                        <a:t>Ref  B</a:t>
                      </a:r>
                      <a:endParaRPr lang="en-US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Vulnerability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#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808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006C3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7" name="Group 82"/>
          <p:cNvGrpSpPr/>
          <p:nvPr/>
        </p:nvGrpSpPr>
        <p:grpSpPr>
          <a:xfrm>
            <a:off x="3628016" y="4187779"/>
            <a:ext cx="1567926" cy="1438470"/>
            <a:chOff x="3886200" y="3951111"/>
            <a:chExt cx="1904840" cy="12304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886200" y="3951111"/>
              <a:ext cx="14478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311422" y="4166626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B1</a:t>
              </a:r>
            </a:p>
            <a:p>
              <a:r>
                <a:rPr lang="en-US" b="1" dirty="0" smtClean="0">
                  <a:solidFill>
                    <a:srgbClr val="006C31"/>
                  </a:solidFill>
                </a:rPr>
                <a:t>20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713111" y="45720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3886200" y="5181600"/>
              <a:ext cx="14478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7739349" y="1295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Vertical Scroll 83"/>
          <p:cNvSpPr/>
          <p:nvPr/>
        </p:nvSpPr>
        <p:spPr>
          <a:xfrm>
            <a:off x="3651323" y="5389582"/>
            <a:ext cx="3007662" cy="82833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one over anther ?</a:t>
            </a:r>
            <a:endParaRPr lang="en-US" sz="22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81600" y="24384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(V/A)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1676400"/>
            <a:ext cx="44114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808C0"/>
                </a:solidFill>
              </a:rPr>
              <a:t>30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808C0"/>
                </a:solidFill>
              </a:rPr>
              <a:t>2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88217" y="1676400"/>
            <a:ext cx="44114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6C31"/>
                </a:solidFill>
              </a:rPr>
              <a:t>20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6C31"/>
                </a:solidFill>
              </a:rPr>
              <a:t>1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10400" y="2438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53400" y="2438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629400" y="5334000"/>
            <a:ext cx="2286000" cy="685800"/>
          </a:xfrm>
          <a:prstGeom prst="roundRect">
            <a:avLst/>
          </a:prstGeom>
          <a:noFill/>
          <a:ln>
            <a:solidFill>
              <a:srgbClr val="0808C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C0"/>
                </a:solidFill>
              </a:rPr>
              <a:t>One </a:t>
            </a:r>
            <a:r>
              <a:rPr lang="en-US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InsnAddr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808C0"/>
                </a:solidFill>
              </a:rPr>
              <a:t>Register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077148" y="4066391"/>
            <a:ext cx="882127" cy="109728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  <p:bldP spid="14" grpId="0" animBg="1"/>
      <p:bldP spid="16" grpId="0" animBg="1"/>
      <p:bldP spid="20" grpId="0" animBg="1"/>
      <p:bldP spid="64" grpId="0" animBg="1"/>
      <p:bldP spid="64" grpId="1" animBg="1"/>
      <p:bldP spid="8" grpId="0" animBg="1"/>
      <p:bldP spid="84" grpId="0" animBg="1"/>
      <p:bldP spid="84" grpId="1" animBg="1"/>
      <p:bldP spid="85" grpId="0"/>
      <p:bldP spid="86" grpId="0"/>
      <p:bldP spid="87" grpId="0"/>
      <p:bldP spid="88" grpId="0"/>
      <p:bldP spid="89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Efficient Vulnerability Reduction with SCC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70504"/>
            <a:ext cx="7170519" cy="52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7315200" y="3657600"/>
            <a:ext cx="9144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SCC: Better results with more hardware registers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52308"/>
            <a:ext cx="7162800" cy="524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4"/>
          <p:cNvGrpSpPr/>
          <p:nvPr/>
        </p:nvGrpSpPr>
        <p:grpSpPr>
          <a:xfrm>
            <a:off x="1828800" y="4724400"/>
            <a:ext cx="6019800" cy="762000"/>
            <a:chOff x="1828800" y="4724400"/>
            <a:chExt cx="6019800" cy="762000"/>
          </a:xfrm>
        </p:grpSpPr>
        <p:sp>
          <p:nvSpPr>
            <p:cNvPr id="7" name="Oval 6"/>
            <p:cNvSpPr/>
            <p:nvPr/>
          </p:nvSpPr>
          <p:spPr>
            <a:xfrm>
              <a:off x="1828800" y="47244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47244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48006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48006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81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162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543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181600" y="1219200"/>
            <a:ext cx="3810000" cy="1066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With more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registers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u="sng" dirty="0" smtClean="0">
                <a:solidFill>
                  <a:srgbClr val="C00000"/>
                </a:solidFill>
              </a:rPr>
              <a:t>vulnerability</a:t>
            </a:r>
            <a:r>
              <a:rPr lang="en-US" dirty="0" smtClean="0">
                <a:solidFill>
                  <a:srgbClr val="C00000"/>
                </a:solidFill>
              </a:rPr>
              <a:t> is reduced further,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at the cost of </a:t>
            </a:r>
            <a:r>
              <a:rPr lang="en-US" u="sng" dirty="0" smtClean="0">
                <a:solidFill>
                  <a:srgbClr val="C00000"/>
                </a:solidFill>
              </a:rPr>
              <a:t>hardware overhead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: H/w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212" y="2417556"/>
            <a:ext cx="42957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Oval 48"/>
          <p:cNvSpPr/>
          <p:nvPr/>
        </p:nvSpPr>
        <p:spPr>
          <a:xfrm>
            <a:off x="2398815" y="2885703"/>
            <a:ext cx="2945081" cy="2600697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ular Callout 51"/>
          <p:cNvSpPr/>
          <p:nvPr/>
        </p:nvSpPr>
        <p:spPr>
          <a:xfrm>
            <a:off x="249382" y="1555668"/>
            <a:ext cx="2363190" cy="890647"/>
          </a:xfrm>
          <a:prstGeom prst="wedgeRoundRectCallout">
            <a:avLst>
              <a:gd name="adj1" fmla="val 59941"/>
              <a:gd name="adj2" fmla="val 143670"/>
              <a:gd name="adj3" fmla="val 16667"/>
            </a:avLst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Registers +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Counter like h/w logic implementation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5" name="Vertical Scroll 54"/>
          <p:cNvSpPr/>
          <p:nvPr/>
        </p:nvSpPr>
        <p:spPr>
          <a:xfrm>
            <a:off x="5159488" y="2636321"/>
            <a:ext cx="3723255" cy="1491541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2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compiler can eliminate such hardware overheads</a:t>
            </a:r>
            <a:endParaRPr lang="en-US" sz="22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1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0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6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9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2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5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4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38" grpId="0" animBg="1"/>
      <p:bldP spid="38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/>
      <p:bldP spid="46" grpId="1"/>
      <p:bldP spid="47" grpId="0" animBg="1"/>
      <p:bldP spid="47" grpId="1" animBg="1"/>
      <p:bldP spid="51" grpId="0"/>
      <p:bldP spid="51" grpId="1"/>
      <p:bldP spid="57" grpId="0"/>
      <p:bldP spid="57" grpId="1"/>
      <p:bldP spid="58" grpId="0" animBg="1"/>
      <p:bldP spid="58" grpId="1" animBg="1"/>
      <p:bldP spid="81" grpId="0" animBg="1"/>
      <p:bldP spid="81" grpId="1" animBg="1"/>
      <p:bldP spid="87" grpId="0"/>
      <p:bldP spid="87" grpId="1"/>
      <p:bldP spid="49" grpId="0" animBg="1"/>
      <p:bldP spid="49" grpId="1" animBg="1"/>
      <p:bldP spid="52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Directed SCC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1574" y="1159824"/>
            <a:ext cx="8229600" cy="493776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List of H/w Requirements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ISA modification to include </a:t>
            </a:r>
            <a:r>
              <a:rPr lang="en-US" sz="23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/>
              <a:t> instruction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en-US" dirty="0" smtClean="0"/>
              <a:t>Which performs :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clean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on a cache block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844" y="2814451"/>
            <a:ext cx="4532416" cy="297239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Procedure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-bit SCC Pattern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Unroll the loop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 marked instructions as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csw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808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2631" y="2766950"/>
            <a:ext cx="3123213" cy="179317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for(j=0;j&lt;10;j++){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A[j]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B[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 C[j]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D[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38899" y="5652656"/>
            <a:ext cx="641268" cy="4037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2010" y="5628904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A</a:t>
            </a:r>
            <a:endParaRPr 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58845" y="5662540"/>
            <a:ext cx="641268" cy="4037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0  1</a:t>
            </a:r>
            <a:endParaRPr lang="en-US" b="1" dirty="0">
              <a:solidFill>
                <a:srgbClr val="0808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1956" y="5638788"/>
            <a:ext cx="4940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808C0"/>
                </a:solidFill>
              </a:rPr>
              <a:t>R</a:t>
            </a:r>
            <a:r>
              <a:rPr lang="en-US" sz="2000" b="1" baseline="-25000" dirty="0" smtClean="0">
                <a:solidFill>
                  <a:srgbClr val="0808C0"/>
                </a:solidFill>
              </a:rPr>
              <a:t>C</a:t>
            </a:r>
            <a:endParaRPr lang="en-US" sz="2000" b="1" baseline="-25000" dirty="0">
              <a:solidFill>
                <a:srgbClr val="0808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58986" y="2719449"/>
            <a:ext cx="3655622" cy="24799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for(j=0;j&lt;9;j+=2){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A[j]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B[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 C[j]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D[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A[j+1]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B[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 C[j+1]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+= D[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01391" y="3348843"/>
            <a:ext cx="2923828" cy="1186750"/>
            <a:chOff x="5201391" y="3348843"/>
            <a:chExt cx="2923828" cy="1186750"/>
          </a:xfrm>
        </p:grpSpPr>
        <p:sp>
          <p:nvSpPr>
            <p:cNvPr id="14" name="Rounded Rectangle 13"/>
            <p:cNvSpPr/>
            <p:nvPr/>
          </p:nvSpPr>
          <p:spPr>
            <a:xfrm>
              <a:off x="5201391" y="3408218"/>
              <a:ext cx="2897579" cy="285008"/>
            </a:xfrm>
            <a:prstGeom prst="roundRect">
              <a:avLst/>
            </a:prstGeom>
            <a:solidFill>
              <a:srgbClr val="F6F8E4">
                <a:alpha val="29020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7082" y="334884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csw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11287" y="4225636"/>
              <a:ext cx="2897579" cy="285008"/>
            </a:xfrm>
            <a:prstGeom prst="roundRect">
              <a:avLst/>
            </a:prstGeom>
            <a:solidFill>
              <a:srgbClr val="F6F8E4">
                <a:alpha val="29020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6978" y="416626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csw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0832" y="36219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sw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8853" y="3881252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sw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00" y="152400"/>
            <a:ext cx="86868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Unrolling + SCC Achieves Low EVP and also Improved Performance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938" y="1180155"/>
            <a:ext cx="6697683" cy="481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75013" y="1270660"/>
            <a:ext cx="1828800" cy="84314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EVP for these loops 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≈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85007" y="2481943"/>
            <a:ext cx="1911927" cy="1258784"/>
          </a:xfrm>
          <a:prstGeom prst="wedgeRoundRectCallout">
            <a:avLst>
              <a:gd name="adj1" fmla="val 138795"/>
              <a:gd name="adj2" fmla="val -12637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Unrolling delivers improved performance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1345" y="1365662"/>
            <a:ext cx="1033154" cy="2256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1840675"/>
            <a:ext cx="950026" cy="6412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74577" y="1650670"/>
            <a:ext cx="1080654" cy="7481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21" y="163158"/>
            <a:ext cx="8229600" cy="990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efficiency: 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Key System Requirement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80527" y="4242896"/>
            <a:ext cx="5977119" cy="48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>
              <a:latin typeface="Gill Sans MT" pitchFamily="34" charset="0"/>
            </a:endParaRPr>
          </a:p>
        </p:txBody>
      </p:sp>
      <p:pic>
        <p:nvPicPr>
          <p:cNvPr id="17586" name="Picture 178" descr="D:\Work\Thesis\Figure Sources\2009_Feb_A3_Figure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20" y="1188768"/>
            <a:ext cx="4241325" cy="2910271"/>
          </a:xfrm>
          <a:prstGeom prst="rect">
            <a:avLst/>
          </a:prstGeom>
          <a:noFill/>
        </p:spPr>
      </p:pic>
      <p:pic>
        <p:nvPicPr>
          <p:cNvPr id="17587" name="Picture 179" descr="D:\Work\Thesis\Figure Sources\inst_power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921" y="3574536"/>
            <a:ext cx="4056993" cy="2739214"/>
          </a:xfrm>
          <a:prstGeom prst="rect">
            <a:avLst/>
          </a:prstGeom>
          <a:noFill/>
        </p:spPr>
      </p:pic>
      <p:sp>
        <p:nvSpPr>
          <p:cNvPr id="173" name="Content Placeholder 3"/>
          <p:cNvSpPr>
            <a:spLocks noGrp="1"/>
          </p:cNvSpPr>
          <p:nvPr>
            <p:ph sz="quarter" idx="1"/>
          </p:nvPr>
        </p:nvSpPr>
        <p:spPr>
          <a:xfrm>
            <a:off x="-1" y="4183117"/>
            <a:ext cx="5896303" cy="198645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Power consumption in processors follows Moore’s Law too</a:t>
            </a:r>
          </a:p>
          <a:p>
            <a:r>
              <a:rPr lang="en-US" sz="2000" dirty="0" smtClean="0"/>
              <a:t>In mobile devices, battery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Life: defines its usability, re-charging freq, etc.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Size: affects its handling.</a:t>
            </a:r>
          </a:p>
        </p:txBody>
      </p:sp>
      <p:sp>
        <p:nvSpPr>
          <p:cNvPr id="174" name="Content Placeholder 3"/>
          <p:cNvSpPr txBox="1">
            <a:spLocks/>
          </p:cNvSpPr>
          <p:nvPr/>
        </p:nvSpPr>
        <p:spPr>
          <a:xfrm>
            <a:off x="553" y="4183923"/>
            <a:ext cx="5896303" cy="19864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consumption in processors follows Moore’s Law too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servers, power consumption,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 throughput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cooling cost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970494" y="3603813"/>
            <a:ext cx="2667897" cy="1097280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4788754" y="1186525"/>
            <a:ext cx="4041173" cy="2366847"/>
            <a:chOff x="4788754" y="1186525"/>
            <a:chExt cx="4041173" cy="2366847"/>
          </a:xfrm>
        </p:grpSpPr>
        <p:pic>
          <p:nvPicPr>
            <p:cNvPr id="17588" name="Picture 180" descr="D:\Work\Research Work\CGRA\ICPP CGRA\Presentation\Figures\US-data-center-energy-use-graphic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8754" y="1186525"/>
              <a:ext cx="4041173" cy="2366847"/>
            </a:xfrm>
            <a:prstGeom prst="rect">
              <a:avLst/>
            </a:prstGeom>
            <a:noFill/>
          </p:spPr>
        </p:pic>
        <p:sp>
          <p:nvSpPr>
            <p:cNvPr id="176" name="Rectangular Callout 175"/>
            <p:cNvSpPr/>
            <p:nvPr/>
          </p:nvSpPr>
          <p:spPr>
            <a:xfrm>
              <a:off x="5598447" y="1491273"/>
              <a:ext cx="1502997" cy="670036"/>
            </a:xfrm>
            <a:prstGeom prst="wedgeRectCallout">
              <a:avLst>
                <a:gd name="adj1" fmla="val 152060"/>
                <a:gd name="adj2" fmla="val -540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$4 Billion Electricity charges alone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78" name="Vertical Scroll 177"/>
          <p:cNvSpPr/>
          <p:nvPr/>
        </p:nvSpPr>
        <p:spPr>
          <a:xfrm>
            <a:off x="602428" y="1785770"/>
            <a:ext cx="3794760" cy="137697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Power-efficient embedded computing is critical to the future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/>
      <p:bldP spid="174" grpId="0"/>
      <p:bldP spid="175" grpId="0" animBg="1"/>
      <p:bldP spid="1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Directed SCC has Interesting Advantages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013" y="1193302"/>
          <a:ext cx="8229600" cy="5099035"/>
        </p:xfrm>
        <a:graphic>
          <a:graphicData uri="http://schemas.openxmlformats.org/drawingml/2006/table">
            <a:tbl>
              <a:tblPr firstRow="1" bandRow="1" bandCol="1">
                <a:tableStyleId>{00A15C55-8517-42AA-B614-E9B94910E393}</a:tableStyleId>
              </a:tblPr>
              <a:tblGrid>
                <a:gridCol w="1496291"/>
                <a:gridCol w="3479470"/>
                <a:gridCol w="3253839"/>
              </a:tblGrid>
              <a:tr h="727712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Hardware</a:t>
                      </a:r>
                      <a:r>
                        <a:rPr lang="en-US" sz="2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based </a:t>
                      </a:r>
                      <a:r>
                        <a:rPr lang="en-US" sz="2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SCC</a:t>
                      </a:r>
                      <a:endParaRPr lang="en-US" sz="2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Compiler Directed</a:t>
                      </a:r>
                      <a:r>
                        <a:rPr lang="en-US" sz="2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SCC</a:t>
                      </a:r>
                      <a:endParaRPr lang="en-US" sz="2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04205">
                <a:tc>
                  <a:txBody>
                    <a:bodyPr/>
                    <a:lstStyle/>
                    <a:p>
                      <a:pPr marL="342900" indent="-342900" algn="l" rtl="0" eaLnBrk="1" latinLnBrk="0" hangingPunct="1">
                        <a:buNone/>
                      </a:pPr>
                      <a:r>
                        <a:rPr kumimoji="0" lang="en-US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Hardware </a:t>
                      </a:r>
                    </a:p>
                    <a:p>
                      <a:pPr marL="342900" indent="-342900" algn="l" rtl="0" eaLnBrk="1" latinLnBrk="0" hangingPunct="1">
                        <a:buNone/>
                      </a:pPr>
                      <a:r>
                        <a:rPr kumimoji="0" lang="en-US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u="sng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Require:</a:t>
                      </a:r>
                    </a:p>
                    <a:p>
                      <a:pPr marL="342900" indent="-342900" algn="l" rtl="0" eaLnBrk="1" latinLnBrk="0" hangingPunct="1">
                        <a:buAutoNum type="arabicParenR"/>
                      </a:pP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32-bit SCC Registers </a:t>
                      </a:r>
                    </a:p>
                    <a:p>
                      <a:pPr marL="342900" indent="-342900" algn="l" rtl="0" eaLnBrk="1" latinLnBrk="0" hangingPunct="1">
                        <a:buAutoNum type="arabicParenR"/>
                      </a:pP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Bit-</a:t>
                      </a:r>
                      <a:r>
                        <a:rPr kumimoji="0" lang="en-US" kern="1200" baseline="0" dirty="0" err="1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 circuitry</a:t>
                      </a:r>
                    </a:p>
                    <a:p>
                      <a:pPr marL="342900" indent="-342900" algn="l" rtl="0" eaLnBrk="1" latinLnBrk="0" hangingPunct="1">
                        <a:buAutoNum type="arabicParenR"/>
                      </a:pP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Targeted cache cleaning logic</a:t>
                      </a:r>
                      <a:endParaRPr kumimoji="0" lang="en-US" kern="1200" dirty="0" smtClean="0">
                        <a:solidFill>
                          <a:srgbClr val="0808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u="sng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Require:</a:t>
                      </a:r>
                    </a:p>
                    <a:p>
                      <a:pPr marL="342900" indent="-342900" algn="l" rtl="0" eaLnBrk="1" latinLnBrk="0" hangingPunct="1">
                        <a:buAutoNum type="arabicParenR"/>
                      </a:pPr>
                      <a:r>
                        <a:rPr kumimoji="0" lang="en-US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ISA modification to include instruction</a:t>
                      </a: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 triggered “</a:t>
                      </a:r>
                      <a:r>
                        <a:rPr kumimoji="0" lang="en-US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target-cache</a:t>
                      </a:r>
                      <a:r>
                        <a:rPr kumimoji="0" lang="en-US" kern="1200" baseline="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 cleaning logic”.</a:t>
                      </a:r>
                    </a:p>
                  </a:txBody>
                  <a:tcPr/>
                </a:tc>
              </a:tr>
              <a:tr h="517339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Program Analysis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Memory Profile analysis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Memory Profile analysis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978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 be Implemented on all types of programs / loops</a:t>
                      </a:r>
                      <a:endParaRPr kumimoji="0" lang="en-US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Not all loops can be unrolled</a:t>
                      </a:r>
                      <a:endParaRPr kumimoji="0" lang="en-US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60771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Capabilities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Need 2</a:t>
                      </a:r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 SCC Registers for every additional reference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Can enable concurrent cache cleaning on any number of references in the</a:t>
                      </a:r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 loop</a:t>
                      </a:r>
                      <a:endParaRPr lang="en-US" dirty="0" smtClean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5805">
                <a:tc vMerge="1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Negligible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performance impact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Can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improve (or also reduce) performance due to unrolling.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develop a Hybrid Compiler &amp; Micro-architecture technique for Reliability – SCC</a:t>
            </a:r>
          </a:p>
          <a:p>
            <a:endParaRPr lang="en-US" sz="2400" dirty="0" smtClean="0"/>
          </a:p>
          <a:p>
            <a:r>
              <a:rPr lang="en-US" sz="2400" dirty="0" smtClean="0"/>
              <a:t>Soft Errors are a major concern, and Caches are most vulnerable to transient errors by radiation particles </a:t>
            </a:r>
          </a:p>
          <a:p>
            <a:endParaRPr lang="en-US" sz="900" i="1" dirty="0" smtClean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Cache Cleaning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can reduce vulnerability, at the possible cost of power overhead</a:t>
            </a:r>
          </a:p>
          <a:p>
            <a:pPr lvl="1"/>
            <a:r>
              <a:rPr lang="en-US" sz="1800" dirty="0" smtClean="0"/>
              <a:t>ECC gains </a:t>
            </a:r>
            <a:r>
              <a:rPr lang="en-US" sz="1800" dirty="0" smtClean="0">
                <a:solidFill>
                  <a:srgbClr val="0808C0"/>
                </a:solidFill>
              </a:rPr>
              <a:t>0</a:t>
            </a:r>
            <a:r>
              <a:rPr lang="en-US" sz="1800" dirty="0" smtClean="0"/>
              <a:t> vulnerability, but </a:t>
            </a:r>
            <a:r>
              <a:rPr lang="en-US" sz="1800" dirty="0" smtClean="0">
                <a:solidFill>
                  <a:srgbClr val="FF0000"/>
                </a:solidFill>
              </a:rPr>
              <a:t>70X</a:t>
            </a:r>
            <a:r>
              <a:rPr lang="en-US" sz="1800" dirty="0" smtClean="0"/>
              <a:t> power overhead</a:t>
            </a:r>
          </a:p>
          <a:p>
            <a:pPr lvl="1"/>
            <a:r>
              <a:rPr lang="en-US" sz="1800" dirty="0" smtClean="0"/>
              <a:t>EWB gains </a:t>
            </a:r>
            <a:r>
              <a:rPr lang="en-US" sz="1800" dirty="0" smtClean="0">
                <a:solidFill>
                  <a:srgbClr val="0808C0"/>
                </a:solidFill>
              </a:rPr>
              <a:t>47%</a:t>
            </a:r>
            <a:r>
              <a:rPr lang="en-US" sz="1800" dirty="0" smtClean="0"/>
              <a:t> vulnerability reduction, with </a:t>
            </a:r>
            <a:r>
              <a:rPr lang="en-US" sz="1800" dirty="0" smtClean="0">
                <a:solidFill>
                  <a:srgbClr val="FF0000"/>
                </a:solidFill>
              </a:rPr>
              <a:t>6X</a:t>
            </a:r>
            <a:r>
              <a:rPr lang="en-US" sz="1800" dirty="0" smtClean="0"/>
              <a:t> power overhead</a:t>
            </a:r>
            <a:endParaRPr lang="en-US" sz="2400" dirty="0" smtClean="0"/>
          </a:p>
          <a:p>
            <a:endParaRPr lang="en-US" sz="1050" dirty="0" smtClean="0"/>
          </a:p>
          <a:p>
            <a:r>
              <a:rPr lang="en-US" sz="2400" dirty="0" smtClean="0"/>
              <a:t>Our Smart Cache Cleaning technique:</a:t>
            </a:r>
          </a:p>
          <a:p>
            <a:pPr lvl="1"/>
            <a:r>
              <a:rPr lang="en-US" sz="2100" dirty="0" smtClean="0"/>
              <a:t>performs </a:t>
            </a:r>
            <a:r>
              <a:rPr lang="en-US" sz="2100" i="1" dirty="0" smtClean="0">
                <a:solidFill>
                  <a:srgbClr val="C00000"/>
                </a:solidFill>
              </a:rPr>
              <a:t>Cleaning</a:t>
            </a:r>
            <a:r>
              <a:rPr lang="en-US" sz="2100" dirty="0" smtClean="0"/>
              <a:t> on the </a:t>
            </a:r>
            <a:r>
              <a:rPr lang="en-US" sz="2100" b="1" i="1" dirty="0" smtClean="0"/>
              <a:t>right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808C0"/>
                </a:solidFill>
              </a:rPr>
              <a:t>cache blocks</a:t>
            </a:r>
            <a:r>
              <a:rPr lang="en-US" sz="2100" dirty="0" smtClean="0"/>
              <a:t> at the </a:t>
            </a:r>
            <a:r>
              <a:rPr lang="en-US" sz="2100" b="1" i="1" dirty="0" smtClean="0"/>
              <a:t>right </a:t>
            </a:r>
            <a:r>
              <a:rPr lang="en-US" sz="2100" dirty="0" smtClean="0">
                <a:solidFill>
                  <a:srgbClr val="006600"/>
                </a:solidFill>
              </a:rPr>
              <a:t>time</a:t>
            </a:r>
          </a:p>
          <a:p>
            <a:pPr lvl="1"/>
            <a:r>
              <a:rPr lang="en-US" sz="2100" dirty="0" smtClean="0">
                <a:solidFill>
                  <a:srgbClr val="006600"/>
                </a:solidFill>
              </a:rPr>
              <a:t>achieves energy-efficient reliability in embedded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63921" y="1332774"/>
            <a:ext cx="5291259" cy="126183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Pure Compiler Techniques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Static reliability estimation</a:t>
            </a:r>
          </a:p>
          <a:p>
            <a:pPr lvl="2"/>
            <a:r>
              <a:rPr lang="en-US" sz="1800" dirty="0" smtClean="0"/>
              <a:t>Cache Vulnerability Equations </a:t>
            </a:r>
            <a:r>
              <a:rPr lang="en-US" sz="1800" dirty="0" smtClean="0">
                <a:solidFill>
                  <a:srgbClr val="0808C0"/>
                </a:solidFill>
              </a:rPr>
              <a:t>[LCTES’10]</a:t>
            </a:r>
            <a:endParaRPr lang="en-US" sz="1800" dirty="0">
              <a:solidFill>
                <a:srgbClr val="0808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86781" y="2880360"/>
            <a:ext cx="6912835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Hybrid Compiler &amp; Micro-architecture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90591" y="4583430"/>
            <a:ext cx="5973249" cy="12263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Compiler-directed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rchitectures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8" y="2776651"/>
            <a:ext cx="1161519" cy="174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51" y="4603531"/>
            <a:ext cx="1238632" cy="170125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81" y="1166649"/>
            <a:ext cx="1191106" cy="153212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2817" name="Picture 1" descr="D:\Work\Research Work\Presentations_Gen\Clipart\3598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14446" y="0"/>
            <a:ext cx="1129553" cy="112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Compiler-Directed Architectures: 							CGRA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46" y="1150541"/>
            <a:ext cx="8385142" cy="509260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Compiler-directed power efficient architecture: </a:t>
            </a:r>
            <a:r>
              <a:rPr lang="en-US" sz="2400" dirty="0" smtClean="0">
                <a:solidFill>
                  <a:srgbClr val="C00000"/>
                </a:solidFill>
              </a:rPr>
              <a:t>CGRA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Each core contains an ALU with limited data storage capabilities.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Mesh based inter-connected cores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Data and PE operation governed by static mapping</a:t>
            </a:r>
          </a:p>
          <a:p>
            <a:r>
              <a:rPr lang="en-US" sz="2400" dirty="0" smtClean="0"/>
              <a:t>Usability of CGRAs is limited by compiler support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Application instructions and data have to be mapped </a:t>
            </a:r>
          </a:p>
          <a:p>
            <a:pPr lvl="2"/>
            <a:r>
              <a:rPr lang="en-US" dirty="0" smtClean="0"/>
              <a:t>to execute on the right PE with </a:t>
            </a:r>
            <a:r>
              <a:rPr lang="en-US" b="1" i="1" dirty="0" smtClean="0"/>
              <a:t>right data</a:t>
            </a:r>
          </a:p>
          <a:p>
            <a:pPr lvl="2"/>
            <a:r>
              <a:rPr lang="en-US" dirty="0" smtClean="0"/>
              <a:t>at </a:t>
            </a:r>
            <a:r>
              <a:rPr lang="en-US" b="1" i="1" dirty="0" smtClean="0"/>
              <a:t>right time 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37889" name="Picture 1" descr="D:\Work\Thesis Proposal\Presentation\cgra_ar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021" y="3579687"/>
            <a:ext cx="5376041" cy="26739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35401" y="4455136"/>
            <a:ext cx="509479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develop SPKM – A mapping technique to provide efficient compiler support to improve CGRA usability.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3370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11422" y="2116548"/>
            <a:ext cx="5291259" cy="126183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Pure Compiler Techniques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Static reliability estimation</a:t>
            </a:r>
          </a:p>
          <a:p>
            <a:pPr lvl="2"/>
            <a:r>
              <a:rPr lang="en-US" sz="1600" dirty="0" smtClean="0"/>
              <a:t>Cache Vulnerability Equations </a:t>
            </a:r>
            <a:r>
              <a:rPr lang="en-US" sz="1600" dirty="0" smtClean="0">
                <a:solidFill>
                  <a:srgbClr val="0808C0"/>
                </a:solidFill>
              </a:rPr>
              <a:t>[LCTES’10]</a:t>
            </a:r>
            <a:endParaRPr lang="en-US" sz="1600" dirty="0">
              <a:solidFill>
                <a:srgbClr val="0808C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98656" y="3316478"/>
            <a:ext cx="6817832" cy="20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Hybrid Compiler &amp; Micro-architecture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Reliable Computing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sz="1600" dirty="0" smtClean="0"/>
              <a:t>Smart Cache Cleaning </a:t>
            </a:r>
            <a:r>
              <a:rPr lang="en-US" sz="1600" dirty="0" smtClean="0">
                <a:solidFill>
                  <a:srgbClr val="0808C0"/>
                </a:solidFill>
              </a:rPr>
              <a:t>[CASES’11]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90598" y="5118265"/>
            <a:ext cx="5973249" cy="10115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Compiler-directed Architectures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899" y="3437577"/>
            <a:ext cx="848937" cy="12789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621" y="5047013"/>
            <a:ext cx="881161" cy="121027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033" y="2125685"/>
            <a:ext cx="824051" cy="10599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673" name="Picture 1" descr="D:\Work\Research Work\Presentations_Gen\Clipart\1341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6720" y="0"/>
            <a:ext cx="1097280" cy="109728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21396" y="1260723"/>
            <a:ext cx="847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Smart compilers, </a:t>
            </a:r>
            <a:r>
              <a:rPr lang="en-US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with detailed knowledge of hardware and deeper program analysis can achieve </a:t>
            </a:r>
            <a:r>
              <a:rPr lang="en-US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power-efficient </a:t>
            </a:r>
            <a:r>
              <a:rPr lang="en-US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and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reliable </a:t>
            </a:r>
            <a:r>
              <a:rPr lang="en-US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computing.</a:t>
            </a:r>
          </a:p>
        </p:txBody>
      </p:sp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96" y="45525"/>
            <a:ext cx="6863938" cy="8451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Publications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51907"/>
            <a:ext cx="8229600" cy="5153891"/>
          </a:xfrm>
        </p:spPr>
        <p:txBody>
          <a:bodyPr>
            <a:no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Compiler Techniques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[LCTES 2010]	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Cache Vulnerability Equations</a:t>
            </a: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            [TACO*]</a:t>
            </a:r>
            <a:r>
              <a:rPr lang="en-US" sz="1400" dirty="0" smtClean="0"/>
              <a:t> 	Static Estimation of Cache Vulnerability </a:t>
            </a:r>
            <a:r>
              <a:rPr lang="en-US" sz="1400" b="1" i="1" dirty="0" smtClean="0">
                <a:solidFill>
                  <a:schemeClr val="accent5">
                    <a:lumMod val="50000"/>
                  </a:schemeClr>
                </a:solidFill>
              </a:rPr>
              <a:t>(Submitted)</a:t>
            </a:r>
            <a:endParaRPr lang="en-US" sz="1600" dirty="0" smtClean="0"/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Compiler &amp; Micro-architecture Techniques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[VLSI-D 2009] 	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D-TLB Power Reduction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[SCOPES 2010] 	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I-TLB Power Reduction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[IJPP 2010]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TLB Power Reduction Techniques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[CASES 2011] 	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Smart Cache Cleaning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            [TECS]</a:t>
            </a:r>
            <a:r>
              <a:rPr lang="en-US" sz="1400" dirty="0" smtClean="0"/>
              <a:t> 		Cache Cleaning for Reliable Computing </a:t>
            </a:r>
            <a:r>
              <a:rPr lang="en-US" sz="1400" b="1" i="1" dirty="0" smtClean="0">
                <a:solidFill>
                  <a:schemeClr val="accent5">
                    <a:lumMod val="50000"/>
                  </a:schemeClr>
                </a:solidFill>
              </a:rPr>
              <a:t>(Planned)</a:t>
            </a:r>
            <a:endParaRPr lang="en-US" sz="1400" b="1" dirty="0" smtClean="0"/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[ICPP 2011] 	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UnSync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Error Resilient CMP Architecture</a:t>
            </a:r>
            <a:endParaRPr lang="en-US" sz="1400" dirty="0" smtClean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	       [</a:t>
            </a:r>
            <a:r>
              <a:rPr lang="en-US" sz="1400" dirty="0">
                <a:solidFill>
                  <a:srgbClr val="C00000"/>
                </a:solidFill>
              </a:rPr>
              <a:t>TECS]</a:t>
            </a:r>
            <a:r>
              <a:rPr lang="en-US" sz="1400" dirty="0"/>
              <a:t> </a:t>
            </a:r>
            <a:r>
              <a:rPr lang="en-US" sz="1400" dirty="0" smtClean="0"/>
              <a:t>	Redundant Multicore Architecture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(Planned)</a:t>
            </a:r>
            <a:endParaRPr lang="en-US" sz="1400" dirty="0" smtClean="0"/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Compiler-directed Architectures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[ICPP 2011]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Enabling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Multithreading in CGRA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[TCAD]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Multithreading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CGRA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(Planned)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[ASP-DAC 2008]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SPKM CGRA Mapping</a:t>
            </a:r>
          </a:p>
          <a:p>
            <a:pPr lvl="1"/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Papers accepted: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Journals accepted: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Journals planned and in-submission: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" descr="D:\Work\Research Work\Presentations_Gen\Clipart\4147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812271" cy="1128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5622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" descr="D:\Work\Research Work\Presentations_Gen\Clipart\414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529" y="629714"/>
            <a:ext cx="1310752" cy="182048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848445" y="1388998"/>
            <a:ext cx="4734045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C:\Users\rjeyapau\AppData\Local\Microsoft\Windows\Temporary Internet Files\Content.IE5\GCQZ84TM\MC9004231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15" y="3390034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3888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3C7-CB9D-4892-9368-5190A15A649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[1] </a:t>
            </a:r>
            <a:r>
              <a:rPr lang="en-US" sz="1600" dirty="0" err="1" smtClean="0"/>
              <a:t>Vasudevan</a:t>
            </a:r>
            <a:r>
              <a:rPr lang="en-US" sz="1600" dirty="0" smtClean="0"/>
              <a:t> et al, </a:t>
            </a:r>
            <a:r>
              <a:rPr lang="en-US" sz="1600" i="1" dirty="0" err="1" smtClean="0"/>
              <a:t>FAWNdamentally</a:t>
            </a:r>
            <a:r>
              <a:rPr lang="en-US" sz="1600" i="1" dirty="0" smtClean="0"/>
              <a:t> Power-efficient Clusters, </a:t>
            </a:r>
            <a:r>
              <a:rPr lang="en-US" sz="1600" dirty="0" smtClean="0"/>
              <a:t>HOTOS 2009</a:t>
            </a:r>
            <a:endParaRPr lang="en-US" sz="1600" i="1" dirty="0" smtClean="0"/>
          </a:p>
          <a:p>
            <a:pPr>
              <a:buNone/>
            </a:pPr>
            <a:r>
              <a:rPr lang="en-US" sz="1600" dirty="0" smtClean="0"/>
              <a:t>[2] http://www.electronics-cooling.com/2009/02/when-moore-is-less-exploring-the-3rd-dimension-in-ic-packaging/</a:t>
            </a:r>
          </a:p>
          <a:p>
            <a:pPr>
              <a:buNone/>
            </a:pPr>
            <a:r>
              <a:rPr lang="en-US" sz="1600" dirty="0" smtClean="0"/>
              <a:t>[3] http://www.treehugger.com/files/2008/08/radically-efficient-profitable-data-centers.php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780411" y="1608085"/>
            <a:ext cx="4363589" cy="23543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699" y="1143000"/>
            <a:ext cx="6870701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Charge carrying particles induce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Errors</a:t>
            </a:r>
          </a:p>
          <a:p>
            <a:pPr lvl="1"/>
            <a:r>
              <a:rPr lang="en-US" dirty="0" smtClean="0"/>
              <a:t>Alpha particles</a:t>
            </a:r>
          </a:p>
          <a:p>
            <a:pPr lvl="1"/>
            <a:r>
              <a:rPr lang="en-US" dirty="0" smtClean="0"/>
              <a:t>Neutrons</a:t>
            </a:r>
          </a:p>
          <a:p>
            <a:pPr lvl="2"/>
            <a:r>
              <a:rPr lang="en-US" dirty="0" smtClean="0"/>
              <a:t>High energy (100KeV -1GeV)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Low energy (10meV – 1eV)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Soft Error Rate </a:t>
            </a:r>
          </a:p>
          <a:p>
            <a:pPr lvl="1"/>
            <a:r>
              <a:rPr lang="en-US" dirty="0" smtClean="0"/>
              <a:t>Is now 1 per year</a:t>
            </a:r>
          </a:p>
          <a:p>
            <a:pPr lvl="1"/>
            <a:r>
              <a:rPr lang="en-US" dirty="0" smtClean="0"/>
              <a:t>Exponentially increases with                   technology scaling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Projected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1 per day in a decade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 Errors -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 Increasing Concern with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Technology Scaling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3665482" y="3870430"/>
            <a:ext cx="5421695" cy="2466404"/>
            <a:chOff x="3665482" y="3870430"/>
            <a:chExt cx="5421695" cy="2466404"/>
          </a:xfrm>
        </p:grpSpPr>
        <p:pic>
          <p:nvPicPr>
            <p:cNvPr id="23554" name="Picture 2" descr="http://www.ridelust.com/wp-content/uploads/toyota-priu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92760" y="4393903"/>
              <a:ext cx="2594417" cy="1942931"/>
            </a:xfrm>
            <a:prstGeom prst="rect">
              <a:avLst/>
            </a:prstGeom>
            <a:noFill/>
          </p:spPr>
        </p:pic>
        <p:sp>
          <p:nvSpPr>
            <p:cNvPr id="9" name="Rounded Rectangular Callout 8"/>
            <p:cNvSpPr/>
            <p:nvPr/>
          </p:nvSpPr>
          <p:spPr>
            <a:xfrm>
              <a:off x="3665482" y="3870430"/>
              <a:ext cx="3429000" cy="838200"/>
            </a:xfrm>
            <a:prstGeom prst="wedgeRoundRectCallout">
              <a:avLst>
                <a:gd name="adj1" fmla="val 73706"/>
                <a:gd name="adj2" fmla="val 11816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Toyota </a:t>
              </a:r>
              <a:r>
                <a:rPr lang="en-US" dirty="0" err="1" smtClean="0">
                  <a:solidFill>
                    <a:srgbClr val="0808C0"/>
                  </a:solidFill>
                </a:rPr>
                <a:t>Prius</a:t>
              </a:r>
              <a:r>
                <a:rPr lang="en-US" dirty="0" smtClean="0">
                  <a:solidFill>
                    <a:srgbClr val="0808C0"/>
                  </a:solidFill>
                </a:rPr>
                <a:t>: </a:t>
              </a:r>
              <a:r>
                <a:rPr lang="en-US" dirty="0" smtClean="0">
                  <a:solidFill>
                    <a:srgbClr val="FF0000"/>
                  </a:solidFill>
                </a:rPr>
                <a:t>SEUs blamed as the probable cause for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unintended acceleration.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Vertical Scroll 12"/>
          <p:cNvSpPr/>
          <p:nvPr/>
        </p:nvSpPr>
        <p:spPr>
          <a:xfrm>
            <a:off x="4787153" y="1882589"/>
            <a:ext cx="3754419" cy="1215613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is useless if not correct !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7281" name="Picture 1" descr="D:\Work\Research Work\Soft_Error\Multi-Core\Presentation\Figures\gelsinger-talk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6501" y="3702749"/>
            <a:ext cx="4127500" cy="2636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10" y="128649"/>
            <a:ext cx="83058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Compilers: At a Unique Interface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74502" y="2681890"/>
            <a:ext cx="6029739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u="sng" dirty="0" smtClean="0"/>
              <a:t>Pros</a:t>
            </a:r>
          </a:p>
          <a:p>
            <a:r>
              <a:rPr lang="en-US" sz="2000" dirty="0" smtClean="0">
                <a:solidFill>
                  <a:srgbClr val="0808C0"/>
                </a:solidFill>
              </a:rPr>
              <a:t>Flexibility, and portability across machines</a:t>
            </a:r>
          </a:p>
          <a:p>
            <a:r>
              <a:rPr lang="en-US" sz="2000" dirty="0" smtClean="0"/>
              <a:t>Detailed hardware knowledge and interaction</a:t>
            </a:r>
          </a:p>
          <a:p>
            <a:r>
              <a:rPr lang="en-US" sz="2000" dirty="0" smtClean="0"/>
              <a:t>Detailed Application analysis</a:t>
            </a:r>
          </a:p>
          <a:p>
            <a:r>
              <a:rPr lang="en-US" sz="2000" dirty="0" smtClean="0">
                <a:solidFill>
                  <a:srgbClr val="0808C0"/>
                </a:solidFill>
              </a:rPr>
              <a:t>Limited (to No) hardware cost</a:t>
            </a:r>
          </a:p>
          <a:p>
            <a:pPr>
              <a:buNone/>
            </a:pPr>
            <a:r>
              <a:rPr lang="en-US" sz="2000" u="sng" dirty="0" smtClean="0"/>
              <a:t>Cons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Implementation and analysis is difficult</a:t>
            </a:r>
          </a:p>
          <a:p>
            <a:pPr lvl="1"/>
            <a:r>
              <a:rPr lang="en-US" sz="1700" dirty="0" smtClean="0">
                <a:solidFill>
                  <a:srgbClr val="C00000"/>
                </a:solidFill>
              </a:rPr>
              <a:t>Huge compiler source code</a:t>
            </a:r>
          </a:p>
          <a:p>
            <a:pPr lvl="1"/>
            <a:r>
              <a:rPr lang="en-US" sz="1700" dirty="0" smtClean="0">
                <a:solidFill>
                  <a:srgbClr val="C00000"/>
                </a:solidFill>
              </a:rPr>
              <a:t>Flexibility of C programs introduce interdependencies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Development cost and time is high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 descr="free-sat-downloads-sat-softwa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219200"/>
            <a:ext cx="1676400" cy="1676400"/>
          </a:xfrm>
          <a:prstGeom prst="rect">
            <a:avLst/>
          </a:prstGeom>
        </p:spPr>
      </p:pic>
      <p:pic>
        <p:nvPicPr>
          <p:cNvPr id="13" name="Picture 12" descr="core2_fin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1" y="1371601"/>
            <a:ext cx="2285999" cy="1422400"/>
          </a:xfrm>
          <a:prstGeom prst="rect">
            <a:avLst/>
          </a:prstGeom>
        </p:spPr>
      </p:pic>
      <p:pic>
        <p:nvPicPr>
          <p:cNvPr id="14" name="Picture 13" descr="large_imag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119" y="1295400"/>
            <a:ext cx="1462881" cy="1447800"/>
          </a:xfrm>
          <a:prstGeom prst="rect">
            <a:avLst/>
          </a:prstGeom>
        </p:spPr>
      </p:pic>
      <p:pic>
        <p:nvPicPr>
          <p:cNvPr id="15" name="Picture 14" descr="arm-processor-491x5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1" y="1295401"/>
            <a:ext cx="1371599" cy="139674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6410" y="2240353"/>
            <a:ext cx="2260562" cy="2946306"/>
            <a:chOff x="546410" y="2240353"/>
            <a:chExt cx="2260562" cy="2946306"/>
          </a:xfrm>
        </p:grpSpPr>
        <p:sp>
          <p:nvSpPr>
            <p:cNvPr id="17" name="Notched Right Arrow 16"/>
            <p:cNvSpPr/>
            <p:nvPr/>
          </p:nvSpPr>
          <p:spPr>
            <a:xfrm rot="17511776">
              <a:off x="1616850" y="2414466"/>
              <a:ext cx="1186425" cy="838200"/>
            </a:xfrm>
            <a:prstGeom prst="notchedRightArrow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46410" y="2911204"/>
              <a:ext cx="2260562" cy="2275455"/>
              <a:chOff x="546410" y="2911204"/>
              <a:chExt cx="2260562" cy="2275455"/>
            </a:xfrm>
          </p:grpSpPr>
          <p:pic>
            <p:nvPicPr>
              <p:cNvPr id="46081" name="Picture 1" descr="D:\Work\Thesis Proposal\Presentation\DragonMedium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6410" y="2911204"/>
                <a:ext cx="2260562" cy="2260561"/>
              </a:xfrm>
              <a:prstGeom prst="rect">
                <a:avLst/>
              </a:prstGeom>
              <a:noFill/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47487" y="4817327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ll MT" pitchFamily="18" charset="0"/>
                  </a:rPr>
                  <a:t>COMPILER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ll MT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Thesis Statement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272" y="1260722"/>
            <a:ext cx="847821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5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Smart compilers, </a:t>
            </a:r>
            <a:r>
              <a:rPr lang="en-US" sz="1850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with detailed knowledge of hardware and deeper program analysis can achieve </a:t>
            </a:r>
            <a:r>
              <a:rPr lang="en-US" sz="185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power-efficient </a:t>
            </a:r>
            <a:r>
              <a:rPr lang="en-US" sz="1850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and </a:t>
            </a:r>
            <a:r>
              <a:rPr lang="en-US" sz="185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reliable </a:t>
            </a:r>
            <a:r>
              <a:rPr lang="en-US" sz="1850" i="1" dirty="0" smtClean="0">
                <a:solidFill>
                  <a:srgbClr val="0808C0"/>
                </a:solidFill>
                <a:latin typeface="+mj-lt"/>
                <a:cs typeface="Times New Roman" pitchFamily="18" charset="0"/>
              </a:rPr>
              <a:t>computing.</a:t>
            </a:r>
          </a:p>
          <a:p>
            <a:pPr marL="400050" indent="-400050" algn="just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Demonstrated through:</a:t>
            </a:r>
          </a:p>
          <a:p>
            <a:pPr marL="400050" indent="-400050" algn="just">
              <a:buAutoNum type="romanLcParenR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Pure compiler techniques, </a:t>
            </a:r>
          </a:p>
          <a:p>
            <a:pPr marL="400050" indent="-400050" algn="just">
              <a:buAutoNum type="romanLcParenR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Hybrid compiler and micro-architecture techniques, </a:t>
            </a:r>
          </a:p>
          <a:p>
            <a:pPr marL="400050" indent="-400050" algn="just">
              <a:buAutoNum type="romanLcParenR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Compiler techniques to enable compiler-directed architectures.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802" y="3644678"/>
            <a:ext cx="2567037" cy="24041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362" y="3643290"/>
            <a:ext cx="2656043" cy="241395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3364" y="3623657"/>
            <a:ext cx="2977756" cy="243634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Flowchart: Document 14"/>
          <p:cNvSpPr/>
          <p:nvPr/>
        </p:nvSpPr>
        <p:spPr>
          <a:xfrm>
            <a:off x="2635621" y="3324113"/>
            <a:ext cx="1430767" cy="462579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17288" y="4281543"/>
            <a:ext cx="1667437" cy="49485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6432" y="5379718"/>
            <a:ext cx="1312433" cy="58091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 rot="16200000" flipH="1">
            <a:off x="3088290" y="4018825"/>
            <a:ext cx="525433" cy="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0"/>
          </p:cNvCxnSpPr>
          <p:nvPr/>
        </p:nvCxnSpPr>
        <p:spPr>
          <a:xfrm rot="16200000" flipH="1">
            <a:off x="3050167" y="5077235"/>
            <a:ext cx="603323" cy="164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Callout 31"/>
          <p:cNvSpPr/>
          <p:nvPr/>
        </p:nvSpPr>
        <p:spPr>
          <a:xfrm>
            <a:off x="4313816" y="4292301"/>
            <a:ext cx="2183803" cy="580913"/>
          </a:xfrm>
          <a:prstGeom prst="leftArrow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29833" y="4281545"/>
            <a:ext cx="1667437" cy="614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glow rad="101600">
              <a:srgbClr val="0808C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</a:p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028737" y="4905486"/>
            <a:ext cx="1963271" cy="833785"/>
            <a:chOff x="3544643" y="4873213"/>
            <a:chExt cx="1963271" cy="833785"/>
          </a:xfrm>
        </p:grpSpPr>
        <p:sp>
          <p:nvSpPr>
            <p:cNvPr id="34" name="Bent Arrow 33"/>
            <p:cNvSpPr/>
            <p:nvPr/>
          </p:nvSpPr>
          <p:spPr>
            <a:xfrm rot="5400000" flipH="1">
              <a:off x="4120177" y="4297679"/>
              <a:ext cx="812203" cy="1963271"/>
            </a:xfrm>
            <a:prstGeom prst="bentArrow">
              <a:avLst>
                <a:gd name="adj1" fmla="val 29944"/>
                <a:gd name="adj2" fmla="val 31188"/>
                <a:gd name="adj3" fmla="val 20349"/>
                <a:gd name="adj4" fmla="val 4026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37203" y="5399221"/>
              <a:ext cx="1140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5">
                      <a:lumMod val="50000"/>
                    </a:schemeClr>
                  </a:solidFill>
                </a:rPr>
                <a:t>H/w Details</a:t>
              </a:r>
              <a:endParaRPr lang="en-US" sz="1400" b="1" i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84113" y="3312913"/>
            <a:ext cx="1854107" cy="914846"/>
            <a:chOff x="3600019" y="3280640"/>
            <a:chExt cx="1854107" cy="914846"/>
          </a:xfrm>
        </p:grpSpPr>
        <p:sp>
          <p:nvSpPr>
            <p:cNvPr id="35" name="Bent Arrow 34"/>
            <p:cNvSpPr/>
            <p:nvPr/>
          </p:nvSpPr>
          <p:spPr>
            <a:xfrm rot="5400000">
              <a:off x="4102248" y="2843607"/>
              <a:ext cx="849856" cy="1853901"/>
            </a:xfrm>
            <a:prstGeom prst="bentArrow">
              <a:avLst>
                <a:gd name="adj1" fmla="val 26884"/>
                <a:gd name="adj2" fmla="val 25567"/>
                <a:gd name="adj3" fmla="val 20349"/>
                <a:gd name="adj4" fmla="val 4026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00019" y="328064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5">
                      <a:lumMod val="50000"/>
                    </a:schemeClr>
                  </a:solidFill>
                </a:rPr>
                <a:t>Program Info</a:t>
              </a:r>
              <a:endParaRPr lang="en-US" sz="1400" b="1" i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202753" name="Picture 1" descr="D:\Work\Research Work\Presentations_Gen\Clipart\1479thumbnai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3236" y="0"/>
            <a:ext cx="770764" cy="11446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32" grpId="0" animBg="1"/>
      <p:bldP spid="3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63921" y="1332774"/>
            <a:ext cx="5291259" cy="126183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Pure Compiler Techniques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Static reliability estimation</a:t>
            </a:r>
          </a:p>
          <a:p>
            <a:pPr lvl="2"/>
            <a:r>
              <a:rPr lang="en-US" sz="1800" dirty="0" smtClean="0"/>
              <a:t>Cache Vulnerability Equations </a:t>
            </a:r>
            <a:r>
              <a:rPr lang="en-US" sz="1800" dirty="0" smtClean="0">
                <a:solidFill>
                  <a:srgbClr val="0808C0"/>
                </a:solidFill>
              </a:rPr>
              <a:t>[LCTES’10]</a:t>
            </a:r>
            <a:endParaRPr lang="en-US" sz="1800" dirty="0">
              <a:solidFill>
                <a:srgbClr val="0808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86781" y="2722710"/>
            <a:ext cx="6900959" cy="20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Hybrid Compiler &amp; Micro-architecture Techniques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Power reduction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D-TLB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[VLSID’09]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, ITLB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uLnTx/>
                <a:uFillTx/>
                <a:latin typeface="+mn-lt"/>
                <a:ea typeface="+mn-ea"/>
                <a:cs typeface="+mn-cs"/>
              </a:rPr>
              <a:t>[SCOPES’10], [IJPP’10]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2100" dirty="0" smtClean="0">
                <a:solidFill>
                  <a:srgbClr val="C00000"/>
                </a:solidFill>
              </a:rPr>
              <a:t>Reliable Computing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dirty="0" smtClean="0"/>
              <a:t>Smart Cache Cleaning </a:t>
            </a:r>
            <a:r>
              <a:rPr lang="en-US" dirty="0" smtClean="0">
                <a:solidFill>
                  <a:srgbClr val="0808C0"/>
                </a:solidFill>
              </a:rPr>
              <a:t>[CASES’11]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100" dirty="0" smtClean="0">
              <a:solidFill>
                <a:srgbClr val="C00000"/>
              </a:solidFill>
            </a:endParaRP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2100" dirty="0" smtClean="0">
              <a:solidFill>
                <a:srgbClr val="C00000"/>
              </a:solidFill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890598" y="4772623"/>
            <a:ext cx="5973249" cy="142848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Compiler-directed Architectures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Coarse Grained Reconfigurable Architectures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Mapping onto CGRAs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[ASP-DAC’08]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8" y="2776651"/>
            <a:ext cx="1161519" cy="174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51" y="4603531"/>
            <a:ext cx="1238632" cy="17012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81" y="1166649"/>
            <a:ext cx="1191106" cy="153212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2958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5" y="45525"/>
            <a:ext cx="8953995" cy="8451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Publications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51907"/>
            <a:ext cx="8229600" cy="5153891"/>
          </a:xfrm>
        </p:spPr>
        <p:txBody>
          <a:bodyPr>
            <a:no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Compiler Techniques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[LCTES 2010]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Cache Vulnerability Equations</a:t>
            </a: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            [TACO*]</a:t>
            </a:r>
            <a:r>
              <a:rPr lang="en-US" sz="1400" dirty="0" smtClean="0"/>
              <a:t> 	Static Estimation of Cache Vulnerability </a:t>
            </a:r>
            <a:r>
              <a:rPr lang="en-US" sz="1400" b="1" i="1" dirty="0" smtClean="0">
                <a:solidFill>
                  <a:schemeClr val="accent5">
                    <a:lumMod val="50000"/>
                  </a:schemeClr>
                </a:solidFill>
              </a:rPr>
              <a:t>(Submitted)</a:t>
            </a:r>
            <a:endParaRPr lang="en-US" sz="1600" dirty="0" smtClean="0"/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Compiler &amp; Micro-architecture Techniques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[VLSI-D 2009]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D-TLB Power Reduction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[SCOPES 2010]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I-TLB Power Reduction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[IJPP 2010]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TLB Power Reduction Techniques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[CASES 2011]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Smart Cache Cleaning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              [TECS]</a:t>
            </a:r>
            <a:r>
              <a:rPr lang="en-US" sz="1400" dirty="0" smtClean="0"/>
              <a:t> 	Cache Cleaning for Reliable Computing </a:t>
            </a:r>
            <a:r>
              <a:rPr lang="en-US" sz="1400" b="1" i="1" dirty="0" smtClean="0">
                <a:solidFill>
                  <a:schemeClr val="accent5">
                    <a:lumMod val="50000"/>
                  </a:schemeClr>
                </a:solidFill>
              </a:rPr>
              <a:t>(Planned)</a:t>
            </a:r>
            <a:endParaRPr lang="en-US" sz="1400" b="1" dirty="0" smtClean="0"/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[ICPP 2011]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UnSync Error Resilient CMP Architecture</a:t>
            </a:r>
            <a:endParaRPr lang="en-US" sz="1400" dirty="0" smtClean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	        [</a:t>
            </a:r>
            <a:r>
              <a:rPr lang="en-US" sz="1400" dirty="0">
                <a:solidFill>
                  <a:srgbClr val="C00000"/>
                </a:solidFill>
              </a:rPr>
              <a:t>TECS]</a:t>
            </a:r>
            <a:r>
              <a:rPr lang="en-US" sz="1400" dirty="0"/>
              <a:t> </a:t>
            </a:r>
            <a:r>
              <a:rPr lang="en-US" sz="1400" dirty="0" smtClean="0"/>
              <a:t>	Redundant Multicore Architecture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(Planned)</a:t>
            </a:r>
            <a:endParaRPr lang="en-US" sz="1400" dirty="0" smtClean="0"/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Compiler-directed Architectures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[ICPP 2011]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Enabling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Multithreading in CGRA</a:t>
            </a:r>
            <a:endParaRPr lang="en-US" sz="1400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[TCAD]</a:t>
            </a:r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Multithreading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CGRA 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(Planned)</a:t>
            </a:r>
          </a:p>
          <a:p>
            <a:pPr lvl="1"/>
            <a:r>
              <a:rPr lang="en-US" sz="14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[ASP-DAC 2008] 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SPKM CGRA Mapping</a:t>
            </a:r>
          </a:p>
          <a:p>
            <a:pPr lvl="1"/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Papers accepted: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Journals accepted: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Journals planned and in-submission: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622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3479</Words>
  <Application>Microsoft Office PowerPoint</Application>
  <PresentationFormat>On-screen Show (4:3)</PresentationFormat>
  <Paragraphs>1015</Paragraphs>
  <Slides>47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CML Presentation Template White</vt:lpstr>
      <vt:lpstr>Bitmap Image</vt:lpstr>
      <vt:lpstr>Smart Compilers for Reliable and Power-efficient Embedded Computing</vt:lpstr>
      <vt:lpstr>Agenda</vt:lpstr>
      <vt:lpstr>Embedded processors:         A technology to watch</vt:lpstr>
      <vt:lpstr>Power efficiency:  A Key System Requirement</vt:lpstr>
      <vt:lpstr>Slide 5</vt:lpstr>
      <vt:lpstr>Compilers: At a Unique Interface</vt:lpstr>
      <vt:lpstr>Thesis Statement</vt:lpstr>
      <vt:lpstr>Our Contributions</vt:lpstr>
      <vt:lpstr>List of Publications</vt:lpstr>
      <vt:lpstr>Our Contributions</vt:lpstr>
      <vt:lpstr>Smart Program Analysis Reveals Vulnerability Reduction Potential</vt:lpstr>
      <vt:lpstr>CVE Toolset for Vulnerability – Performance Trade-off Analysis</vt:lpstr>
      <vt:lpstr>Our Contributions</vt:lpstr>
      <vt:lpstr>Compiler &amp; Microarchitecture Solution:        TLB Power Reduction</vt:lpstr>
      <vt:lpstr>Our Contributions</vt:lpstr>
      <vt:lpstr>Agenda - SCC</vt:lpstr>
      <vt:lpstr>Caches are most vulnerable</vt:lpstr>
      <vt:lpstr>How to protect L1 Cache ?</vt:lpstr>
      <vt:lpstr>Cache Vulnerability</vt:lpstr>
      <vt:lpstr>Agenda - SCC</vt:lpstr>
      <vt:lpstr>Possible Solution 1:         Write-Through Cache</vt:lpstr>
      <vt:lpstr>Possible Solution 2:     Early Write-back Cache</vt:lpstr>
      <vt:lpstr>Proposed Solution:       Smart Cache Cleaning</vt:lpstr>
      <vt:lpstr>Agenda - SCC</vt:lpstr>
      <vt:lpstr>How to do Smart Cache Cleaning</vt:lpstr>
      <vt:lpstr>When to clean data ?</vt:lpstr>
      <vt:lpstr>How to do Smart Cache Cleaning</vt:lpstr>
      <vt:lpstr>How to clean data ?</vt:lpstr>
      <vt:lpstr>SCC Achieves Energy-efficient  Vulnerability Reduction</vt:lpstr>
      <vt:lpstr>SCC_Pattern Generation:    Weighted k-bit Compression</vt:lpstr>
      <vt:lpstr>SCC_Pattern Generation:    Weighted k-bit Compression</vt:lpstr>
      <vt:lpstr>Accuracy of the  Weighted Pattern-Matching Algorithm</vt:lpstr>
      <vt:lpstr>How to do Smart Cache Cleaning</vt:lpstr>
      <vt:lpstr>Which data to clean ?</vt:lpstr>
      <vt:lpstr>Energy Efficient Vulnerability Reduction with SCC</vt:lpstr>
      <vt:lpstr>SCC: Better results with more hardware registers</vt:lpstr>
      <vt:lpstr>Smart Cache Cleaning : H/w</vt:lpstr>
      <vt:lpstr>Compiler Directed SCC</vt:lpstr>
      <vt:lpstr>Unrolling + SCC Achieves Low EVP and also Improved Performance</vt:lpstr>
      <vt:lpstr>Compiler Directed SCC has Interesting Advantages</vt:lpstr>
      <vt:lpstr>Smart Cache Cleaning</vt:lpstr>
      <vt:lpstr>Our Contributions</vt:lpstr>
      <vt:lpstr>Compiler-Directed Architectures:        CGRA </vt:lpstr>
      <vt:lpstr>Summary</vt:lpstr>
      <vt:lpstr>List of Publications</vt:lpstr>
      <vt:lpstr>Thank you !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Enabled Techniques for Power efficiency and Reliability in Embedded Systems</dc:title>
  <dc:creator>Reiley</dc:creator>
  <cp:lastModifiedBy>Reiley</cp:lastModifiedBy>
  <cp:revision>1266</cp:revision>
  <dcterms:created xsi:type="dcterms:W3CDTF">2011-02-05T00:28:29Z</dcterms:created>
  <dcterms:modified xsi:type="dcterms:W3CDTF">2011-10-06T02:13:03Z</dcterms:modified>
</cp:coreProperties>
</file>