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1" r:id="rId9"/>
    <p:sldId id="350" r:id="rId10"/>
    <p:sldId id="352" r:id="rId11"/>
    <p:sldId id="326" r:id="rId12"/>
    <p:sldId id="325" r:id="rId13"/>
    <p:sldId id="324" r:id="rId14"/>
    <p:sldId id="356" r:id="rId15"/>
    <p:sldId id="333" r:id="rId16"/>
    <p:sldId id="334" r:id="rId17"/>
    <p:sldId id="340" r:id="rId18"/>
    <p:sldId id="336" r:id="rId19"/>
    <p:sldId id="353" r:id="rId20"/>
    <p:sldId id="337" r:id="rId21"/>
    <p:sldId id="355" r:id="rId22"/>
    <p:sldId id="354" r:id="rId23"/>
    <p:sldId id="338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FF00"/>
    <a:srgbClr val="0000FF"/>
    <a:srgbClr val="99CCFF"/>
    <a:srgbClr val="000099"/>
    <a:srgbClr val="FFFFCC"/>
    <a:srgbClr val="00863D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1" autoAdjust="0"/>
    <p:restoredTop sz="85529" autoAdjust="0"/>
  </p:normalViewPr>
  <p:slideViewPr>
    <p:cSldViewPr>
      <p:cViewPr varScale="1">
        <p:scale>
          <a:sx n="67" d="100"/>
          <a:sy n="67" d="100"/>
        </p:scale>
        <p:origin x="-876" y="-90"/>
      </p:cViewPr>
      <p:guideLst>
        <p:guide orient="horz" pos="4032"/>
        <p:guide pos="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FMUM%20FMUP%20SDRM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Documents%20and%20Settings\SEUNGCHUL%20JUNG\My%20Documents\Research\FMUM%20FMUP%20SDRM%20Static%20Analysis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SEUNGCHUL%20JUNG\My%20Documents\Research\Multi_Thread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05807233737157"/>
          <c:y val="0.1392249141934182"/>
          <c:w val="0.81237576552930879"/>
          <c:h val="0.53826700716464448"/>
        </c:manualLayout>
      </c:layout>
      <c:lineChart>
        <c:grouping val="standard"/>
        <c:ser>
          <c:idx val="1"/>
          <c:order val="0"/>
          <c:tx>
            <c:v>FMUP</c:v>
          </c:tx>
          <c:spPr>
            <a:ln w="19050">
              <a:noFill/>
            </a:ln>
          </c:spPr>
          <c:marker>
            <c:spPr>
              <a:noFill/>
              <a:ln w="19050">
                <a:noFill/>
              </a:ln>
            </c:spPr>
          </c:marker>
          <c:cat>
            <c:numRef>
              <c:f>stringsearch2!$E$1:$E$31</c:f>
              <c:numCache>
                <c:formatCode>General</c:formatCode>
                <c:ptCount val="31"/>
                <c:pt idx="0">
                  <c:v>800</c:v>
                </c:pt>
                <c:pt idx="1">
                  <c:v>900</c:v>
                </c:pt>
                <c:pt idx="2">
                  <c:v>1000</c:v>
                </c:pt>
                <c:pt idx="3">
                  <c:v>1100</c:v>
                </c:pt>
                <c:pt idx="4">
                  <c:v>1200</c:v>
                </c:pt>
                <c:pt idx="5">
                  <c:v>1300</c:v>
                </c:pt>
                <c:pt idx="6">
                  <c:v>1400</c:v>
                </c:pt>
                <c:pt idx="7">
                  <c:v>1500</c:v>
                </c:pt>
                <c:pt idx="8">
                  <c:v>1600</c:v>
                </c:pt>
                <c:pt idx="9">
                  <c:v>1700</c:v>
                </c:pt>
                <c:pt idx="10">
                  <c:v>1800</c:v>
                </c:pt>
                <c:pt idx="11">
                  <c:v>1900</c:v>
                </c:pt>
                <c:pt idx="12">
                  <c:v>2000</c:v>
                </c:pt>
                <c:pt idx="13">
                  <c:v>2100</c:v>
                </c:pt>
                <c:pt idx="14">
                  <c:v>2200</c:v>
                </c:pt>
                <c:pt idx="15">
                  <c:v>2300</c:v>
                </c:pt>
                <c:pt idx="16">
                  <c:v>2400</c:v>
                </c:pt>
                <c:pt idx="17">
                  <c:v>2500</c:v>
                </c:pt>
                <c:pt idx="18">
                  <c:v>2600</c:v>
                </c:pt>
                <c:pt idx="19">
                  <c:v>2700</c:v>
                </c:pt>
                <c:pt idx="20">
                  <c:v>2800</c:v>
                </c:pt>
                <c:pt idx="21">
                  <c:v>2900</c:v>
                </c:pt>
                <c:pt idx="22">
                  <c:v>3000</c:v>
                </c:pt>
                <c:pt idx="23">
                  <c:v>3100</c:v>
                </c:pt>
                <c:pt idx="24">
                  <c:v>3200</c:v>
                </c:pt>
                <c:pt idx="25">
                  <c:v>3300</c:v>
                </c:pt>
                <c:pt idx="26">
                  <c:v>3400</c:v>
                </c:pt>
                <c:pt idx="27">
                  <c:v>3500</c:v>
                </c:pt>
                <c:pt idx="28">
                  <c:v>3600</c:v>
                </c:pt>
                <c:pt idx="29">
                  <c:v>3700</c:v>
                </c:pt>
                <c:pt idx="30">
                  <c:v>3792</c:v>
                </c:pt>
              </c:numCache>
            </c:numRef>
          </c:cat>
          <c:val>
            <c:numRef>
              <c:f>stringsearch2!$F$1:$F$31</c:f>
              <c:numCache>
                <c:formatCode>General</c:formatCode>
                <c:ptCount val="31"/>
                <c:pt idx="0">
                  <c:v>10619832.6</c:v>
                </c:pt>
                <c:pt idx="1">
                  <c:v>10552667.800000004</c:v>
                </c:pt>
                <c:pt idx="2">
                  <c:v>9904232.8000000007</c:v>
                </c:pt>
                <c:pt idx="3">
                  <c:v>9912672.8000000007</c:v>
                </c:pt>
                <c:pt idx="4">
                  <c:v>9286748.199999975</c:v>
                </c:pt>
                <c:pt idx="5">
                  <c:v>9099127.5</c:v>
                </c:pt>
                <c:pt idx="6">
                  <c:v>9131633.4000000004</c:v>
                </c:pt>
                <c:pt idx="7">
                  <c:v>9372473.199999975</c:v>
                </c:pt>
                <c:pt idx="8">
                  <c:v>9094049.5</c:v>
                </c:pt>
                <c:pt idx="9">
                  <c:v>9325897.699999975</c:v>
                </c:pt>
                <c:pt idx="10">
                  <c:v>9393156.8000000007</c:v>
                </c:pt>
                <c:pt idx="11">
                  <c:v>9416478.199999975</c:v>
                </c:pt>
                <c:pt idx="12">
                  <c:v>9969012.5</c:v>
                </c:pt>
                <c:pt idx="13">
                  <c:v>9324839.4000000004</c:v>
                </c:pt>
                <c:pt idx="14">
                  <c:v>9715768.5</c:v>
                </c:pt>
                <c:pt idx="15">
                  <c:v>9337503.099999981</c:v>
                </c:pt>
                <c:pt idx="16">
                  <c:v>9749658.8000000007</c:v>
                </c:pt>
                <c:pt idx="17">
                  <c:v>9049196.699999975</c:v>
                </c:pt>
                <c:pt idx="18">
                  <c:v>9696580.4000000004</c:v>
                </c:pt>
                <c:pt idx="19">
                  <c:v>9711245.699999975</c:v>
                </c:pt>
                <c:pt idx="20">
                  <c:v>9653940.8000000007</c:v>
                </c:pt>
                <c:pt idx="21">
                  <c:v>9688578.699999975</c:v>
                </c:pt>
                <c:pt idx="22">
                  <c:v>9494460.4000000004</c:v>
                </c:pt>
                <c:pt idx="23">
                  <c:v>9072177.8000000007</c:v>
                </c:pt>
                <c:pt idx="24">
                  <c:v>8854307.8000000007</c:v>
                </c:pt>
                <c:pt idx="25">
                  <c:v>8853398</c:v>
                </c:pt>
                <c:pt idx="26">
                  <c:v>8855270.3000000007</c:v>
                </c:pt>
                <c:pt idx="27">
                  <c:v>8856422.599999981</c:v>
                </c:pt>
                <c:pt idx="28">
                  <c:v>8859150.099999981</c:v>
                </c:pt>
                <c:pt idx="29">
                  <c:v>8844737.5</c:v>
                </c:pt>
                <c:pt idx="30">
                  <c:v>8858656.3000000007</c:v>
                </c:pt>
              </c:numCache>
            </c:numRef>
          </c:val>
        </c:ser>
        <c:marker val="1"/>
        <c:axId val="62483456"/>
        <c:axId val="62580224"/>
      </c:lineChart>
      <c:catAx>
        <c:axId val="62483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Given Code Space in Limited Local Memory</a:t>
                </a:r>
                <a:endParaRPr lang="en-US" sz="180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62580224"/>
        <c:crosses val="autoZero"/>
        <c:auto val="1"/>
        <c:lblAlgn val="ctr"/>
        <c:lblOffset val="100"/>
      </c:catAx>
      <c:valAx>
        <c:axId val="62580224"/>
        <c:scaling>
          <c:orientation val="minMax"/>
          <c:min val="8000000"/>
        </c:scaling>
        <c:axPos val="l"/>
        <c:majorGridlines/>
        <c:title>
          <c:tx>
            <c:rich>
              <a:bodyPr/>
              <a:lstStyle/>
              <a:p>
                <a:pPr>
                  <a:defRPr sz="1800" baseline="0"/>
                </a:pPr>
                <a:r>
                  <a:rPr lang="en-US" sz="1800" baseline="0" dirty="0"/>
                  <a:t>Total </a:t>
                </a:r>
                <a:r>
                  <a:rPr lang="en-US" sz="1800" baseline="0" dirty="0" smtClean="0"/>
                  <a:t>Number of Execution </a:t>
                </a:r>
                <a:r>
                  <a:rPr lang="en-US" sz="1800" baseline="0" dirty="0"/>
                  <a:t>Cycles</a:t>
                </a:r>
              </a:p>
            </c:rich>
          </c:tx>
          <c:layout>
            <c:manualLayout>
              <c:xMode val="edge"/>
              <c:yMode val="edge"/>
              <c:x val="3.1056583043398592E-3"/>
              <c:y val="0.10741589119541838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6248345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6.6420166229221422E-2"/>
                <c:y val="3.306634587343249E-2"/>
              </c:manualLayout>
            </c:layout>
            <c:txPr>
              <a:bodyPr rot="0" vert="horz"/>
              <a:lstStyle/>
              <a:p>
                <a:pPr>
                  <a:defRPr sz="1400" baseline="0"/>
                </a:pPr>
                <a:endParaRPr lang="en-US"/>
              </a:p>
            </c:txPr>
          </c:dispUnitsLbl>
        </c:dispUnits>
      </c:valAx>
    </c:plotArea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 dirty="0" err="1" smtClean="0"/>
              <a:t>Stringsearch</a:t>
            </a:r>
            <a:endParaRPr lang="en-US" sz="2400" baseline="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6205807233737121"/>
          <c:y val="0.1392249141934182"/>
          <c:w val="0.81237576552930879"/>
          <c:h val="0.6456027371578561"/>
        </c:manualLayout>
      </c:layout>
      <c:lineChart>
        <c:grouping val="standard"/>
        <c:ser>
          <c:idx val="0"/>
          <c:order val="0"/>
          <c:tx>
            <c:v>FMUM</c:v>
          </c:tx>
          <c:spPr>
            <a:ln w="19050">
              <a:solidFill>
                <a:srgbClr val="0000FF"/>
              </a:solidFill>
            </a:ln>
          </c:spPr>
          <c:marker>
            <c:symbol val="diamond"/>
            <c:size val="5"/>
            <c:spPr>
              <a:solidFill>
                <a:srgbClr val="0000FF"/>
              </a:solidFill>
              <a:ln w="19050">
                <a:solidFill>
                  <a:srgbClr val="0000FF"/>
                </a:solidFill>
              </a:ln>
            </c:spPr>
          </c:marker>
          <c:cat>
            <c:numRef>
              <c:f>stringsearch2!$E$1:$E$31</c:f>
              <c:numCache>
                <c:formatCode>General</c:formatCode>
                <c:ptCount val="31"/>
                <c:pt idx="0">
                  <c:v>800</c:v>
                </c:pt>
                <c:pt idx="1">
                  <c:v>900</c:v>
                </c:pt>
                <c:pt idx="2">
                  <c:v>1000</c:v>
                </c:pt>
                <c:pt idx="3">
                  <c:v>1100</c:v>
                </c:pt>
                <c:pt idx="4">
                  <c:v>1200</c:v>
                </c:pt>
                <c:pt idx="5">
                  <c:v>1300</c:v>
                </c:pt>
                <c:pt idx="6">
                  <c:v>1400</c:v>
                </c:pt>
                <c:pt idx="7">
                  <c:v>1500</c:v>
                </c:pt>
                <c:pt idx="8">
                  <c:v>1600</c:v>
                </c:pt>
                <c:pt idx="9">
                  <c:v>1700</c:v>
                </c:pt>
                <c:pt idx="10">
                  <c:v>1800</c:v>
                </c:pt>
                <c:pt idx="11">
                  <c:v>1900</c:v>
                </c:pt>
                <c:pt idx="12">
                  <c:v>2000</c:v>
                </c:pt>
                <c:pt idx="13">
                  <c:v>2100</c:v>
                </c:pt>
                <c:pt idx="14">
                  <c:v>2200</c:v>
                </c:pt>
                <c:pt idx="15">
                  <c:v>2300</c:v>
                </c:pt>
                <c:pt idx="16">
                  <c:v>2400</c:v>
                </c:pt>
                <c:pt idx="17">
                  <c:v>2500</c:v>
                </c:pt>
                <c:pt idx="18">
                  <c:v>2600</c:v>
                </c:pt>
                <c:pt idx="19">
                  <c:v>2700</c:v>
                </c:pt>
                <c:pt idx="20">
                  <c:v>2800</c:v>
                </c:pt>
                <c:pt idx="21">
                  <c:v>2900</c:v>
                </c:pt>
                <c:pt idx="22">
                  <c:v>3000</c:v>
                </c:pt>
                <c:pt idx="23">
                  <c:v>3100</c:v>
                </c:pt>
                <c:pt idx="24">
                  <c:v>3200</c:v>
                </c:pt>
                <c:pt idx="25">
                  <c:v>3300</c:v>
                </c:pt>
                <c:pt idx="26">
                  <c:v>3400</c:v>
                </c:pt>
                <c:pt idx="27">
                  <c:v>3500</c:v>
                </c:pt>
                <c:pt idx="28">
                  <c:v>3600</c:v>
                </c:pt>
                <c:pt idx="29">
                  <c:v>3700</c:v>
                </c:pt>
                <c:pt idx="30">
                  <c:v>3792</c:v>
                </c:pt>
              </c:numCache>
            </c:numRef>
          </c:cat>
          <c:val>
            <c:numRef>
              <c:f>stringsearch2!$C$1:$C$30</c:f>
              <c:numCache>
                <c:formatCode>General</c:formatCode>
                <c:ptCount val="30"/>
                <c:pt idx="0">
                  <c:v>10767929.9</c:v>
                </c:pt>
                <c:pt idx="1">
                  <c:v>10769025.6</c:v>
                </c:pt>
                <c:pt idx="2">
                  <c:v>10730819.6</c:v>
                </c:pt>
                <c:pt idx="3">
                  <c:v>10724119</c:v>
                </c:pt>
                <c:pt idx="4">
                  <c:v>10747374.5</c:v>
                </c:pt>
                <c:pt idx="5">
                  <c:v>10735292.1</c:v>
                </c:pt>
                <c:pt idx="6">
                  <c:v>10737578.300000004</c:v>
                </c:pt>
                <c:pt idx="7">
                  <c:v>9900997.3000000007</c:v>
                </c:pt>
                <c:pt idx="8">
                  <c:v>9902865.099999981</c:v>
                </c:pt>
                <c:pt idx="9">
                  <c:v>9890123.099999981</c:v>
                </c:pt>
                <c:pt idx="10">
                  <c:v>9551758.599999981</c:v>
                </c:pt>
                <c:pt idx="11">
                  <c:v>9543220.699999975</c:v>
                </c:pt>
                <c:pt idx="12">
                  <c:v>9513803.699999975</c:v>
                </c:pt>
                <c:pt idx="13">
                  <c:v>9072509.3000000007</c:v>
                </c:pt>
                <c:pt idx="14">
                  <c:v>9097401</c:v>
                </c:pt>
                <c:pt idx="15">
                  <c:v>9116895.699999975</c:v>
                </c:pt>
                <c:pt idx="16">
                  <c:v>9081064.699999975</c:v>
                </c:pt>
                <c:pt idx="17">
                  <c:v>9086317.9000000004</c:v>
                </c:pt>
                <c:pt idx="18">
                  <c:v>9374282.699999975</c:v>
                </c:pt>
                <c:pt idx="19">
                  <c:v>9403941.099999981</c:v>
                </c:pt>
                <c:pt idx="20">
                  <c:v>9257597.3000000007</c:v>
                </c:pt>
                <c:pt idx="21">
                  <c:v>8873462.699999975</c:v>
                </c:pt>
                <c:pt idx="22">
                  <c:v>8863851.699999975</c:v>
                </c:pt>
                <c:pt idx="23">
                  <c:v>8873072.9000000004</c:v>
                </c:pt>
                <c:pt idx="24">
                  <c:v>8866054.8000000007</c:v>
                </c:pt>
                <c:pt idx="25">
                  <c:v>8870570.599999981</c:v>
                </c:pt>
                <c:pt idx="26">
                  <c:v>8859659.599999981</c:v>
                </c:pt>
                <c:pt idx="27">
                  <c:v>8864063.3000000007</c:v>
                </c:pt>
                <c:pt idx="28">
                  <c:v>8867941</c:v>
                </c:pt>
                <c:pt idx="29">
                  <c:v>8872713.199999975</c:v>
                </c:pt>
              </c:numCache>
            </c:numRef>
          </c:val>
        </c:ser>
        <c:ser>
          <c:idx val="1"/>
          <c:order val="1"/>
          <c:tx>
            <c:v>FMUP</c:v>
          </c:tx>
          <c:spPr>
            <a:ln w="1905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</c:spPr>
          </c:marker>
          <c:cat>
            <c:numRef>
              <c:f>stringsearch2!$E$1:$E$31</c:f>
              <c:numCache>
                <c:formatCode>General</c:formatCode>
                <c:ptCount val="31"/>
                <c:pt idx="0">
                  <c:v>800</c:v>
                </c:pt>
                <c:pt idx="1">
                  <c:v>900</c:v>
                </c:pt>
                <c:pt idx="2">
                  <c:v>1000</c:v>
                </c:pt>
                <c:pt idx="3">
                  <c:v>1100</c:v>
                </c:pt>
                <c:pt idx="4">
                  <c:v>1200</c:v>
                </c:pt>
                <c:pt idx="5">
                  <c:v>1300</c:v>
                </c:pt>
                <c:pt idx="6">
                  <c:v>1400</c:v>
                </c:pt>
                <c:pt idx="7">
                  <c:v>1500</c:v>
                </c:pt>
                <c:pt idx="8">
                  <c:v>1600</c:v>
                </c:pt>
                <c:pt idx="9">
                  <c:v>1700</c:v>
                </c:pt>
                <c:pt idx="10">
                  <c:v>1800</c:v>
                </c:pt>
                <c:pt idx="11">
                  <c:v>1900</c:v>
                </c:pt>
                <c:pt idx="12">
                  <c:v>2000</c:v>
                </c:pt>
                <c:pt idx="13">
                  <c:v>2100</c:v>
                </c:pt>
                <c:pt idx="14">
                  <c:v>2200</c:v>
                </c:pt>
                <c:pt idx="15">
                  <c:v>2300</c:v>
                </c:pt>
                <c:pt idx="16">
                  <c:v>2400</c:v>
                </c:pt>
                <c:pt idx="17">
                  <c:v>2500</c:v>
                </c:pt>
                <c:pt idx="18">
                  <c:v>2600</c:v>
                </c:pt>
                <c:pt idx="19">
                  <c:v>2700</c:v>
                </c:pt>
                <c:pt idx="20">
                  <c:v>2800</c:v>
                </c:pt>
                <c:pt idx="21">
                  <c:v>2900</c:v>
                </c:pt>
                <c:pt idx="22">
                  <c:v>3000</c:v>
                </c:pt>
                <c:pt idx="23">
                  <c:v>3100</c:v>
                </c:pt>
                <c:pt idx="24">
                  <c:v>3200</c:v>
                </c:pt>
                <c:pt idx="25">
                  <c:v>3300</c:v>
                </c:pt>
                <c:pt idx="26">
                  <c:v>3400</c:v>
                </c:pt>
                <c:pt idx="27">
                  <c:v>3500</c:v>
                </c:pt>
                <c:pt idx="28">
                  <c:v>3600</c:v>
                </c:pt>
                <c:pt idx="29">
                  <c:v>3700</c:v>
                </c:pt>
                <c:pt idx="30">
                  <c:v>3792</c:v>
                </c:pt>
              </c:numCache>
            </c:numRef>
          </c:cat>
          <c:val>
            <c:numRef>
              <c:f>stringsearch2!$F$1:$F$31</c:f>
              <c:numCache>
                <c:formatCode>General</c:formatCode>
                <c:ptCount val="31"/>
                <c:pt idx="0">
                  <c:v>10619832.6</c:v>
                </c:pt>
                <c:pt idx="1">
                  <c:v>10552667.800000004</c:v>
                </c:pt>
                <c:pt idx="2">
                  <c:v>9904232.8000000007</c:v>
                </c:pt>
                <c:pt idx="3">
                  <c:v>9912672.8000000007</c:v>
                </c:pt>
                <c:pt idx="4">
                  <c:v>9286748.199999975</c:v>
                </c:pt>
                <c:pt idx="5">
                  <c:v>9099127.5</c:v>
                </c:pt>
                <c:pt idx="6">
                  <c:v>9131633.4000000004</c:v>
                </c:pt>
                <c:pt idx="7">
                  <c:v>9372473.199999975</c:v>
                </c:pt>
                <c:pt idx="8">
                  <c:v>9094049.5</c:v>
                </c:pt>
                <c:pt idx="9">
                  <c:v>9325897.699999975</c:v>
                </c:pt>
                <c:pt idx="10">
                  <c:v>9393156.8000000007</c:v>
                </c:pt>
                <c:pt idx="11">
                  <c:v>9416478.199999975</c:v>
                </c:pt>
                <c:pt idx="12">
                  <c:v>9969012.5</c:v>
                </c:pt>
                <c:pt idx="13">
                  <c:v>9324839.4000000004</c:v>
                </c:pt>
                <c:pt idx="14">
                  <c:v>9715768.5</c:v>
                </c:pt>
                <c:pt idx="15">
                  <c:v>9337503.099999981</c:v>
                </c:pt>
                <c:pt idx="16">
                  <c:v>9749658.8000000007</c:v>
                </c:pt>
                <c:pt idx="17">
                  <c:v>9049196.699999975</c:v>
                </c:pt>
                <c:pt idx="18">
                  <c:v>9696580.4000000004</c:v>
                </c:pt>
                <c:pt idx="19">
                  <c:v>9711245.699999975</c:v>
                </c:pt>
                <c:pt idx="20">
                  <c:v>9653940.8000000007</c:v>
                </c:pt>
                <c:pt idx="21">
                  <c:v>9688578.699999975</c:v>
                </c:pt>
                <c:pt idx="22">
                  <c:v>9494460.4000000004</c:v>
                </c:pt>
                <c:pt idx="23">
                  <c:v>9072177.8000000007</c:v>
                </c:pt>
                <c:pt idx="24">
                  <c:v>8854307.8000000007</c:v>
                </c:pt>
                <c:pt idx="25">
                  <c:v>8853398</c:v>
                </c:pt>
                <c:pt idx="26">
                  <c:v>8855270.3000000007</c:v>
                </c:pt>
                <c:pt idx="27">
                  <c:v>8856422.599999981</c:v>
                </c:pt>
                <c:pt idx="28">
                  <c:v>8859150.099999981</c:v>
                </c:pt>
                <c:pt idx="29">
                  <c:v>8844737.5</c:v>
                </c:pt>
                <c:pt idx="30">
                  <c:v>8858656.3000000007</c:v>
                </c:pt>
              </c:numCache>
            </c:numRef>
          </c:val>
        </c:ser>
        <c:ser>
          <c:idx val="2"/>
          <c:order val="2"/>
          <c:tx>
            <c:v>SDRM</c:v>
          </c:tx>
          <c:spPr>
            <a:ln w="19050">
              <a:solidFill>
                <a:srgbClr val="00B050"/>
              </a:solidFill>
            </a:ln>
          </c:spPr>
          <c:marker>
            <c:symbol val="triangle"/>
            <c:size val="5"/>
            <c:spPr>
              <a:solidFill>
                <a:srgbClr val="00B050"/>
              </a:solidFill>
              <a:ln w="19050">
                <a:solidFill>
                  <a:srgbClr val="00B050"/>
                </a:solidFill>
              </a:ln>
            </c:spPr>
          </c:marker>
          <c:cat>
            <c:numRef>
              <c:f>stringsearch2!$E$1:$E$31</c:f>
              <c:numCache>
                <c:formatCode>General</c:formatCode>
                <c:ptCount val="31"/>
                <c:pt idx="0">
                  <c:v>800</c:v>
                </c:pt>
                <c:pt idx="1">
                  <c:v>900</c:v>
                </c:pt>
                <c:pt idx="2">
                  <c:v>1000</c:v>
                </c:pt>
                <c:pt idx="3">
                  <c:v>1100</c:v>
                </c:pt>
                <c:pt idx="4">
                  <c:v>1200</c:v>
                </c:pt>
                <c:pt idx="5">
                  <c:v>1300</c:v>
                </c:pt>
                <c:pt idx="6">
                  <c:v>1400</c:v>
                </c:pt>
                <c:pt idx="7">
                  <c:v>1500</c:v>
                </c:pt>
                <c:pt idx="8">
                  <c:v>1600</c:v>
                </c:pt>
                <c:pt idx="9">
                  <c:v>1700</c:v>
                </c:pt>
                <c:pt idx="10">
                  <c:v>1800</c:v>
                </c:pt>
                <c:pt idx="11">
                  <c:v>1900</c:v>
                </c:pt>
                <c:pt idx="12">
                  <c:v>2000</c:v>
                </c:pt>
                <c:pt idx="13">
                  <c:v>2100</c:v>
                </c:pt>
                <c:pt idx="14">
                  <c:v>2200</c:v>
                </c:pt>
                <c:pt idx="15">
                  <c:v>2300</c:v>
                </c:pt>
                <c:pt idx="16">
                  <c:v>2400</c:v>
                </c:pt>
                <c:pt idx="17">
                  <c:v>2500</c:v>
                </c:pt>
                <c:pt idx="18">
                  <c:v>2600</c:v>
                </c:pt>
                <c:pt idx="19">
                  <c:v>2700</c:v>
                </c:pt>
                <c:pt idx="20">
                  <c:v>2800</c:v>
                </c:pt>
                <c:pt idx="21">
                  <c:v>2900</c:v>
                </c:pt>
                <c:pt idx="22">
                  <c:v>3000</c:v>
                </c:pt>
                <c:pt idx="23">
                  <c:v>3100</c:v>
                </c:pt>
                <c:pt idx="24">
                  <c:v>3200</c:v>
                </c:pt>
                <c:pt idx="25">
                  <c:v>3300</c:v>
                </c:pt>
                <c:pt idx="26">
                  <c:v>3400</c:v>
                </c:pt>
                <c:pt idx="27">
                  <c:v>3500</c:v>
                </c:pt>
                <c:pt idx="28">
                  <c:v>3600</c:v>
                </c:pt>
                <c:pt idx="29">
                  <c:v>3700</c:v>
                </c:pt>
                <c:pt idx="30">
                  <c:v>3792</c:v>
                </c:pt>
              </c:numCache>
            </c:numRef>
          </c:cat>
          <c:val>
            <c:numRef>
              <c:f>stringsearch2!$I$1:$I$31</c:f>
              <c:numCache>
                <c:formatCode>General</c:formatCode>
                <c:ptCount val="31"/>
                <c:pt idx="0">
                  <c:v>10611659.199999981</c:v>
                </c:pt>
                <c:pt idx="1">
                  <c:v>10613780.199999981</c:v>
                </c:pt>
                <c:pt idx="2">
                  <c:v>10236132.300000004</c:v>
                </c:pt>
                <c:pt idx="3">
                  <c:v>10063559.699999981</c:v>
                </c:pt>
                <c:pt idx="4">
                  <c:v>9902189.699999975</c:v>
                </c:pt>
                <c:pt idx="5">
                  <c:v>9895426.599999981</c:v>
                </c:pt>
                <c:pt idx="6">
                  <c:v>9705185.9000000004</c:v>
                </c:pt>
                <c:pt idx="7">
                  <c:v>9897300.599999981</c:v>
                </c:pt>
                <c:pt idx="8">
                  <c:v>9899755.4000000004</c:v>
                </c:pt>
                <c:pt idx="9">
                  <c:v>9687700.099999981</c:v>
                </c:pt>
                <c:pt idx="10">
                  <c:v>9683454.9000000004</c:v>
                </c:pt>
                <c:pt idx="11">
                  <c:v>9701089</c:v>
                </c:pt>
                <c:pt idx="12">
                  <c:v>9687820.8000000007</c:v>
                </c:pt>
                <c:pt idx="13">
                  <c:v>9693314.599999981</c:v>
                </c:pt>
                <c:pt idx="14">
                  <c:v>9683966.9000000004</c:v>
                </c:pt>
                <c:pt idx="15">
                  <c:v>9725461.599999981</c:v>
                </c:pt>
                <c:pt idx="16">
                  <c:v>9719150.5</c:v>
                </c:pt>
                <c:pt idx="17">
                  <c:v>9746519.5</c:v>
                </c:pt>
                <c:pt idx="18">
                  <c:v>9734049.199999975</c:v>
                </c:pt>
                <c:pt idx="19">
                  <c:v>9728423.199999975</c:v>
                </c:pt>
                <c:pt idx="20">
                  <c:v>9736845.3000000007</c:v>
                </c:pt>
                <c:pt idx="21">
                  <c:v>9734715.199999975</c:v>
                </c:pt>
                <c:pt idx="22">
                  <c:v>9715692.199999975</c:v>
                </c:pt>
                <c:pt idx="23">
                  <c:v>9747430</c:v>
                </c:pt>
                <c:pt idx="24">
                  <c:v>9718763.8000000007</c:v>
                </c:pt>
                <c:pt idx="25">
                  <c:v>9735276.099999981</c:v>
                </c:pt>
                <c:pt idx="26">
                  <c:v>9736926.199999975</c:v>
                </c:pt>
                <c:pt idx="27">
                  <c:v>9735209.699999975</c:v>
                </c:pt>
                <c:pt idx="28">
                  <c:v>9730560.3000000007</c:v>
                </c:pt>
                <c:pt idx="29">
                  <c:v>9739490.3000000007</c:v>
                </c:pt>
                <c:pt idx="30">
                  <c:v>9723491.199999975</c:v>
                </c:pt>
              </c:numCache>
            </c:numRef>
          </c:val>
        </c:ser>
        <c:marker val="1"/>
        <c:axId val="63759488"/>
        <c:axId val="63761792"/>
      </c:lineChart>
      <c:catAx>
        <c:axId val="63759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/>
                  <a:t>Given Code Space in Limited Local Memory</a:t>
                </a:r>
                <a:endParaRPr lang="en-US" sz="1800" b="1" i="0" baseline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63761792"/>
        <c:crosses val="autoZero"/>
        <c:auto val="1"/>
        <c:lblAlgn val="ctr"/>
        <c:lblOffset val="100"/>
      </c:catAx>
      <c:valAx>
        <c:axId val="63761792"/>
        <c:scaling>
          <c:orientation val="minMax"/>
          <c:min val="8000000"/>
        </c:scaling>
        <c:axPos val="l"/>
        <c:majorGridlines/>
        <c:title>
          <c:tx>
            <c:rich>
              <a:bodyPr/>
              <a:lstStyle/>
              <a:p>
                <a:pPr>
                  <a:defRPr sz="1800" baseline="0"/>
                </a:pPr>
                <a:r>
                  <a:rPr lang="en-US" sz="1800" baseline="0" dirty="0"/>
                  <a:t>Total </a:t>
                </a:r>
                <a:r>
                  <a:rPr lang="en-US" sz="1800" baseline="0" dirty="0" smtClean="0"/>
                  <a:t>Number of Execution </a:t>
                </a:r>
                <a:r>
                  <a:rPr lang="en-US" sz="1800" baseline="0" dirty="0"/>
                  <a:t>Cycles</a:t>
                </a:r>
              </a:p>
            </c:rich>
          </c:tx>
          <c:layout>
            <c:manualLayout>
              <c:xMode val="edge"/>
              <c:yMode val="edge"/>
              <c:x val="3.1056583043398587E-3"/>
              <c:y val="0.1074158911954184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6375948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6.6420166229221422E-2"/>
                <c:y val="3.306634587343249E-2"/>
              </c:manualLayout>
            </c:layout>
            <c:txPr>
              <a:bodyPr rot="0" vert="horz"/>
              <a:lstStyle/>
              <a:p>
                <a:pPr>
                  <a:defRPr sz="1800" baseline="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5422290755322251"/>
          <c:y val="0.15305257297383282"/>
          <c:w val="0.42559251968503936"/>
          <c:h val="8.0190871974336747E-2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/>
              <a:t>Improvement Probability</a:t>
            </a:r>
          </a:p>
        </c:rich>
      </c:tx>
      <c:layout>
        <c:manualLayout>
          <c:xMode val="edge"/>
          <c:yMode val="edge"/>
          <c:x val="0.22801377952755916"/>
          <c:y val="1.3888888888888999E-2"/>
        </c:manualLayout>
      </c:layout>
      <c:overlay val="1"/>
    </c:title>
    <c:plotArea>
      <c:layout>
        <c:manualLayout>
          <c:layoutTarget val="inner"/>
          <c:xMode val="edge"/>
          <c:yMode val="edge"/>
          <c:x val="0.15346759539673019"/>
          <c:y val="9.9587815607556168E-2"/>
          <c:w val="0.84653240460327073"/>
          <c:h val="0.73196203467524301"/>
        </c:manualLayout>
      </c:layout>
      <c:barChart>
        <c:barDir val="col"/>
        <c:grouping val="clustered"/>
        <c:ser>
          <c:idx val="0"/>
          <c:order val="0"/>
          <c:tx>
            <c:strRef>
              <c:f>Sheet1!$C$106</c:f>
              <c:strCache>
                <c:ptCount val="1"/>
                <c:pt idx="0">
                  <c:v>FMUM</c:v>
                </c:pt>
              </c:strCache>
            </c:strRef>
          </c:tx>
          <c:spPr>
            <a:solidFill>
              <a:srgbClr val="0000FF"/>
            </a:solidFill>
          </c:spPr>
          <c:cat>
            <c:strRef>
              <c:f>Sheet1!$A$107:$B$113</c:f>
              <c:strCache>
                <c:ptCount val="7"/>
                <c:pt idx="0">
                  <c:v>Stringsearch</c:v>
                </c:pt>
                <c:pt idx="1">
                  <c:v>dijkstra</c:v>
                </c:pt>
                <c:pt idx="2">
                  <c:v>basicmath</c:v>
                </c:pt>
                <c:pt idx="3">
                  <c:v>fft</c:v>
                </c:pt>
                <c:pt idx="4">
                  <c:v>adpcm</c:v>
                </c:pt>
                <c:pt idx="5">
                  <c:v>susan</c:v>
                </c:pt>
                <c:pt idx="6">
                  <c:v>AVERAGE</c:v>
                </c:pt>
              </c:strCache>
            </c:strRef>
          </c:cat>
          <c:val>
            <c:numRef>
              <c:f>Sheet1!$C$107:$C$113</c:f>
              <c:numCache>
                <c:formatCode>0%</c:formatCode>
                <c:ptCount val="7"/>
                <c:pt idx="0">
                  <c:v>0.38709677419355076</c:v>
                </c:pt>
                <c:pt idx="1">
                  <c:v>0.30434782608695682</c:v>
                </c:pt>
                <c:pt idx="2">
                  <c:v>0.44444444444444481</c:v>
                </c:pt>
                <c:pt idx="3">
                  <c:v>0.64444444444444793</c:v>
                </c:pt>
                <c:pt idx="4">
                  <c:v>0.68913270637408663</c:v>
                </c:pt>
                <c:pt idx="5">
                  <c:v>0.69757575757575863</c:v>
                </c:pt>
                <c:pt idx="6">
                  <c:v>0.52784032551987614</c:v>
                </c:pt>
              </c:numCache>
            </c:numRef>
          </c:val>
        </c:ser>
        <c:ser>
          <c:idx val="1"/>
          <c:order val="1"/>
          <c:tx>
            <c:strRef>
              <c:f>Sheet1!$D$106</c:f>
              <c:strCache>
                <c:ptCount val="1"/>
                <c:pt idx="0">
                  <c:v>FMUP</c:v>
                </c:pt>
              </c:strCache>
            </c:strRef>
          </c:tx>
          <c:spPr>
            <a:solidFill>
              <a:srgbClr val="00FF00"/>
            </a:solidFill>
          </c:spPr>
          <c:cat>
            <c:strRef>
              <c:f>Sheet1!$A$107:$B$113</c:f>
              <c:strCache>
                <c:ptCount val="7"/>
                <c:pt idx="0">
                  <c:v>Stringsearch</c:v>
                </c:pt>
                <c:pt idx="1">
                  <c:v>dijkstra</c:v>
                </c:pt>
                <c:pt idx="2">
                  <c:v>basicmath</c:v>
                </c:pt>
                <c:pt idx="3">
                  <c:v>fft</c:v>
                </c:pt>
                <c:pt idx="4">
                  <c:v>adpcm</c:v>
                </c:pt>
                <c:pt idx="5">
                  <c:v>susan</c:v>
                </c:pt>
                <c:pt idx="6">
                  <c:v>AVERAGE</c:v>
                </c:pt>
              </c:strCache>
            </c:strRef>
          </c:cat>
          <c:val>
            <c:numRef>
              <c:f>Sheet1!$D$107:$D$113</c:f>
              <c:numCache>
                <c:formatCode>0%</c:formatCode>
                <c:ptCount val="7"/>
                <c:pt idx="0">
                  <c:v>0.87096774193548387</c:v>
                </c:pt>
                <c:pt idx="1">
                  <c:v>0.5</c:v>
                </c:pt>
                <c:pt idx="2">
                  <c:v>0.79166666666666652</c:v>
                </c:pt>
                <c:pt idx="3">
                  <c:v>0.94444444444444464</c:v>
                </c:pt>
                <c:pt idx="4">
                  <c:v>0.8641588296760746</c:v>
                </c:pt>
                <c:pt idx="5">
                  <c:v>0.79969696969696957</c:v>
                </c:pt>
                <c:pt idx="6">
                  <c:v>0.79515577540327265</c:v>
                </c:pt>
              </c:numCache>
            </c:numRef>
          </c:val>
        </c:ser>
        <c:ser>
          <c:idx val="2"/>
          <c:order val="2"/>
          <c:tx>
            <c:strRef>
              <c:f>Sheet1!$E$106</c:f>
              <c:strCache>
                <c:ptCount val="1"/>
                <c:pt idx="0">
                  <c:v>FMUM+FMUP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Sheet1!$A$107:$B$113</c:f>
              <c:strCache>
                <c:ptCount val="7"/>
                <c:pt idx="0">
                  <c:v>Stringsearch</c:v>
                </c:pt>
                <c:pt idx="1">
                  <c:v>dijkstra</c:v>
                </c:pt>
                <c:pt idx="2">
                  <c:v>basicmath</c:v>
                </c:pt>
                <c:pt idx="3">
                  <c:v>fft</c:v>
                </c:pt>
                <c:pt idx="4">
                  <c:v>adpcm</c:v>
                </c:pt>
                <c:pt idx="5">
                  <c:v>susan</c:v>
                </c:pt>
                <c:pt idx="6">
                  <c:v>AVERAGE</c:v>
                </c:pt>
              </c:strCache>
            </c:strRef>
          </c:cat>
          <c:val>
            <c:numRef>
              <c:f>Sheet1!$E$107:$E$113</c:f>
              <c:numCache>
                <c:formatCode>0%</c:formatCode>
                <c:ptCount val="7"/>
                <c:pt idx="0">
                  <c:v>0.96774193548387899</c:v>
                </c:pt>
                <c:pt idx="1">
                  <c:v>0.67391304347826164</c:v>
                </c:pt>
                <c:pt idx="2">
                  <c:v>0.79166666666666652</c:v>
                </c:pt>
                <c:pt idx="3">
                  <c:v>0.98888888888888893</c:v>
                </c:pt>
                <c:pt idx="4">
                  <c:v>0.89655172413792728</c:v>
                </c:pt>
                <c:pt idx="5">
                  <c:v>0.89030303030303093</c:v>
                </c:pt>
                <c:pt idx="6">
                  <c:v>0.86817754815977743</c:v>
                </c:pt>
              </c:numCache>
            </c:numRef>
          </c:val>
        </c:ser>
        <c:axId val="64416000"/>
        <c:axId val="64561152"/>
      </c:barChart>
      <c:catAx>
        <c:axId val="64416000"/>
        <c:scaling>
          <c:orientation val="minMax"/>
        </c:scaling>
        <c:axPos val="b"/>
        <c:tickLblPos val="nextTo"/>
        <c:txPr>
          <a:bodyPr/>
          <a:lstStyle/>
          <a:p>
            <a:pPr>
              <a:defRPr sz="1300" b="1" baseline="0"/>
            </a:pPr>
            <a:endParaRPr lang="en-US"/>
          </a:p>
        </c:txPr>
        <c:crossAx val="64561152"/>
        <c:crosses val="autoZero"/>
        <c:auto val="1"/>
        <c:lblAlgn val="ctr"/>
        <c:lblOffset val="100"/>
      </c:catAx>
      <c:valAx>
        <c:axId val="645611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>
                    <a:latin typeface="+mn-lt"/>
                    <a:cs typeface="Times New Roman" pitchFamily="18" charset="0"/>
                  </a:defRPr>
                </a:pPr>
                <a:r>
                  <a:rPr lang="en-US" sz="1800">
                    <a:latin typeface="+mn-lt"/>
                    <a:cs typeface="Times New Roman" pitchFamily="18" charset="0"/>
                  </a:rPr>
                  <a:t>Number of times technique</a:t>
                </a:r>
              </a:p>
              <a:p>
                <a:pPr>
                  <a:defRPr sz="1800">
                    <a:latin typeface="+mn-lt"/>
                    <a:cs typeface="Times New Roman" pitchFamily="18" charset="0"/>
                  </a:defRPr>
                </a:pPr>
                <a:r>
                  <a:rPr lang="en-US" sz="1800">
                    <a:latin typeface="+mn-lt"/>
                    <a:cs typeface="Times New Roman" pitchFamily="18" charset="0"/>
                  </a:rPr>
                  <a:t> achieves performance improvement</a:t>
                </a:r>
              </a:p>
            </c:rich>
          </c:tx>
          <c:layout>
            <c:manualLayout>
              <c:xMode val="edge"/>
              <c:yMode val="edge"/>
              <c:x val="2.7426379394883352E-3"/>
              <c:y val="0.17971923403940823"/>
            </c:manualLayout>
          </c:layout>
        </c:title>
        <c:numFmt formatCode="0%" sourceLinked="1"/>
        <c:tickLblPos val="nextTo"/>
        <c:txPr>
          <a:bodyPr/>
          <a:lstStyle/>
          <a:p>
            <a:pPr>
              <a:defRPr sz="1400" b="1" baseline="0"/>
            </a:pPr>
            <a:endParaRPr lang="en-US"/>
          </a:p>
        </c:txPr>
        <c:crossAx val="64416000"/>
        <c:crosses val="autoZero"/>
        <c:crossBetween val="between"/>
        <c:majorUnit val="0.25"/>
      </c:valAx>
    </c:plotArea>
    <c:legend>
      <c:legendPos val="r"/>
      <c:layout>
        <c:manualLayout>
          <c:xMode val="edge"/>
          <c:yMode val="edge"/>
          <c:x val="0.39685316418781286"/>
          <c:y val="0.14095842186393448"/>
          <c:w val="0.56240609507144856"/>
          <c:h val="8.1839353414156546E-2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3495188101481"/>
          <c:y val="0.13784147700715493"/>
          <c:w val="0.8928727034120737"/>
          <c:h val="0.68503307805702351"/>
        </c:manualLayout>
      </c:layout>
      <c:barChart>
        <c:barDir val="col"/>
        <c:grouping val="clustered"/>
        <c:ser>
          <c:idx val="0"/>
          <c:order val="0"/>
          <c:tx>
            <c:strRef>
              <c:f>Sheet1!$F$84</c:f>
              <c:strCache>
                <c:ptCount val="1"/>
                <c:pt idx="0">
                  <c:v>performance increase</c:v>
                </c:pt>
              </c:strCache>
            </c:strRef>
          </c:tx>
          <c:spPr>
            <a:solidFill>
              <a:srgbClr val="0000FF"/>
            </a:solidFill>
          </c:spPr>
          <c:cat>
            <c:strRef>
              <c:f>Sheet1!$A$85:$A$91</c:f>
              <c:strCache>
                <c:ptCount val="7"/>
                <c:pt idx="0">
                  <c:v>Stringsearch</c:v>
                </c:pt>
                <c:pt idx="1">
                  <c:v>dijkstra</c:v>
                </c:pt>
                <c:pt idx="2">
                  <c:v>basicmath</c:v>
                </c:pt>
                <c:pt idx="3">
                  <c:v>fft</c:v>
                </c:pt>
                <c:pt idx="4">
                  <c:v>adpcm</c:v>
                </c:pt>
                <c:pt idx="5">
                  <c:v>susan</c:v>
                </c:pt>
                <c:pt idx="6">
                  <c:v>AVERAGE</c:v>
                </c:pt>
              </c:strCache>
            </c:strRef>
          </c:cat>
          <c:val>
            <c:numRef>
              <c:f>Sheet1!$F$85:$F$91</c:f>
              <c:numCache>
                <c:formatCode>0%</c:formatCode>
                <c:ptCount val="7"/>
                <c:pt idx="0">
                  <c:v>5.9723496260539077E-2</c:v>
                </c:pt>
                <c:pt idx="1">
                  <c:v>1.4527098733182761E-2</c:v>
                </c:pt>
                <c:pt idx="2">
                  <c:v>0.13</c:v>
                </c:pt>
                <c:pt idx="3">
                  <c:v>0.23614295741433344</c:v>
                </c:pt>
                <c:pt idx="4">
                  <c:v>2.1596331483451012E-3</c:v>
                </c:pt>
                <c:pt idx="5">
                  <c:v>0.28793318155877162</c:v>
                </c:pt>
                <c:pt idx="6">
                  <c:v>0.12174772785252852</c:v>
                </c:pt>
              </c:numCache>
            </c:numRef>
          </c:val>
        </c:ser>
        <c:axId val="64897792"/>
        <c:axId val="64899328"/>
      </c:barChart>
      <c:catAx>
        <c:axId val="64897792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="1" baseline="0"/>
            </a:pPr>
            <a:endParaRPr lang="en-US"/>
          </a:p>
        </c:txPr>
        <c:crossAx val="64899328"/>
        <c:crosses val="autoZero"/>
        <c:auto val="1"/>
        <c:lblAlgn val="ctr"/>
        <c:lblOffset val="100"/>
      </c:catAx>
      <c:valAx>
        <c:axId val="64899328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400" b="1" baseline="0"/>
            </a:pPr>
            <a:endParaRPr lang="en-US"/>
          </a:p>
        </c:txPr>
        <c:crossAx val="64897792"/>
        <c:crosses val="autoZero"/>
        <c:crossBetween val="between"/>
        <c:majorUnit val="0.05"/>
      </c:valAx>
    </c:plotArea>
    <c:plotVisOnly val="1"/>
  </c:chart>
  <c:externalData r:id="rId2"/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/>
              <a:t>Dijkstra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2329507750210524"/>
          <c:y val="0.13019853737332393"/>
          <c:w val="0.85108651512900502"/>
          <c:h val="0.65259328996918864"/>
        </c:manualLayout>
      </c:layout>
      <c:lineChart>
        <c:grouping val="standard"/>
        <c:ser>
          <c:idx val="0"/>
          <c:order val="0"/>
          <c:tx>
            <c:v>FMUM</c:v>
          </c:tx>
          <c:spPr>
            <a:ln w="19050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 w="19050">
                <a:solidFill>
                  <a:srgbClr val="0000FF"/>
                </a:solidFill>
              </a:ln>
            </c:spPr>
          </c:marker>
          <c:cat>
            <c:numRef>
              <c:f>dijkstra!$B$1:$B$50</c:f>
              <c:numCache>
                <c:formatCode>General</c:formatCode>
                <c:ptCount val="50"/>
                <c:pt idx="0">
                  <c:v>2500</c:v>
                </c:pt>
                <c:pt idx="1">
                  <c:v>2600</c:v>
                </c:pt>
                <c:pt idx="2">
                  <c:v>2700</c:v>
                </c:pt>
                <c:pt idx="3">
                  <c:v>2800</c:v>
                </c:pt>
                <c:pt idx="4">
                  <c:v>2900</c:v>
                </c:pt>
                <c:pt idx="5">
                  <c:v>3000</c:v>
                </c:pt>
                <c:pt idx="6">
                  <c:v>3100</c:v>
                </c:pt>
                <c:pt idx="7">
                  <c:v>3200</c:v>
                </c:pt>
                <c:pt idx="8">
                  <c:v>3300</c:v>
                </c:pt>
                <c:pt idx="9">
                  <c:v>3400</c:v>
                </c:pt>
                <c:pt idx="10">
                  <c:v>3500</c:v>
                </c:pt>
                <c:pt idx="11">
                  <c:v>3600</c:v>
                </c:pt>
                <c:pt idx="12">
                  <c:v>3700</c:v>
                </c:pt>
                <c:pt idx="13">
                  <c:v>3800</c:v>
                </c:pt>
                <c:pt idx="14">
                  <c:v>3900</c:v>
                </c:pt>
                <c:pt idx="15">
                  <c:v>4000</c:v>
                </c:pt>
                <c:pt idx="16">
                  <c:v>4100</c:v>
                </c:pt>
                <c:pt idx="17">
                  <c:v>4200</c:v>
                </c:pt>
                <c:pt idx="18">
                  <c:v>4300</c:v>
                </c:pt>
                <c:pt idx="19">
                  <c:v>4400</c:v>
                </c:pt>
                <c:pt idx="20">
                  <c:v>4500</c:v>
                </c:pt>
                <c:pt idx="21">
                  <c:v>4600</c:v>
                </c:pt>
                <c:pt idx="22">
                  <c:v>4700</c:v>
                </c:pt>
                <c:pt idx="23">
                  <c:v>4800</c:v>
                </c:pt>
                <c:pt idx="24">
                  <c:v>4900</c:v>
                </c:pt>
                <c:pt idx="25">
                  <c:v>5000</c:v>
                </c:pt>
                <c:pt idx="26">
                  <c:v>5100</c:v>
                </c:pt>
                <c:pt idx="27">
                  <c:v>5200</c:v>
                </c:pt>
                <c:pt idx="28">
                  <c:v>5300</c:v>
                </c:pt>
                <c:pt idx="29">
                  <c:v>5400</c:v>
                </c:pt>
                <c:pt idx="30">
                  <c:v>5500</c:v>
                </c:pt>
                <c:pt idx="31">
                  <c:v>5600</c:v>
                </c:pt>
                <c:pt idx="32">
                  <c:v>5700</c:v>
                </c:pt>
                <c:pt idx="33">
                  <c:v>5800</c:v>
                </c:pt>
                <c:pt idx="34">
                  <c:v>5900</c:v>
                </c:pt>
                <c:pt idx="35">
                  <c:v>6000</c:v>
                </c:pt>
                <c:pt idx="36">
                  <c:v>6100</c:v>
                </c:pt>
                <c:pt idx="37">
                  <c:v>6200</c:v>
                </c:pt>
                <c:pt idx="38">
                  <c:v>6300</c:v>
                </c:pt>
                <c:pt idx="39">
                  <c:v>6400</c:v>
                </c:pt>
                <c:pt idx="40">
                  <c:v>6500</c:v>
                </c:pt>
                <c:pt idx="41">
                  <c:v>6600</c:v>
                </c:pt>
                <c:pt idx="42">
                  <c:v>6700</c:v>
                </c:pt>
                <c:pt idx="43">
                  <c:v>7600</c:v>
                </c:pt>
                <c:pt idx="44">
                  <c:v>7700</c:v>
                </c:pt>
                <c:pt idx="45">
                  <c:v>7800</c:v>
                </c:pt>
                <c:pt idx="46">
                  <c:v>7900</c:v>
                </c:pt>
                <c:pt idx="47">
                  <c:v>8000</c:v>
                </c:pt>
                <c:pt idx="48">
                  <c:v>8000</c:v>
                </c:pt>
                <c:pt idx="49">
                  <c:v>8080</c:v>
                </c:pt>
              </c:numCache>
            </c:numRef>
          </c:cat>
          <c:val>
            <c:numRef>
              <c:f>dijkstra2!$C$2:$C$57</c:f>
              <c:numCache>
                <c:formatCode>General</c:formatCode>
                <c:ptCount val="56"/>
                <c:pt idx="0">
                  <c:v>92891516.5</c:v>
                </c:pt>
                <c:pt idx="1">
                  <c:v>92809256.400000006</c:v>
                </c:pt>
                <c:pt idx="2">
                  <c:v>92167015.400000006</c:v>
                </c:pt>
                <c:pt idx="3">
                  <c:v>92381513.799999997</c:v>
                </c:pt>
                <c:pt idx="4">
                  <c:v>92063748.599999994</c:v>
                </c:pt>
                <c:pt idx="5">
                  <c:v>92903357.900000006</c:v>
                </c:pt>
                <c:pt idx="6">
                  <c:v>92686055.700000003</c:v>
                </c:pt>
                <c:pt idx="7">
                  <c:v>92709590.299999997</c:v>
                </c:pt>
                <c:pt idx="8">
                  <c:v>80012679</c:v>
                </c:pt>
                <c:pt idx="9">
                  <c:v>80045531.599999994</c:v>
                </c:pt>
                <c:pt idx="10">
                  <c:v>80040127.400000006</c:v>
                </c:pt>
                <c:pt idx="11">
                  <c:v>80019218.700000003</c:v>
                </c:pt>
                <c:pt idx="12">
                  <c:v>80023825.700000003</c:v>
                </c:pt>
                <c:pt idx="13">
                  <c:v>80046298.299999997</c:v>
                </c:pt>
                <c:pt idx="14">
                  <c:v>80014882.799999997</c:v>
                </c:pt>
                <c:pt idx="15">
                  <c:v>76698063.299999997</c:v>
                </c:pt>
                <c:pt idx="16">
                  <c:v>76654555.400000006</c:v>
                </c:pt>
                <c:pt idx="17">
                  <c:v>76700426.799999997</c:v>
                </c:pt>
                <c:pt idx="18">
                  <c:v>76707784.599999994</c:v>
                </c:pt>
                <c:pt idx="19">
                  <c:v>76669469.299999997</c:v>
                </c:pt>
                <c:pt idx="20">
                  <c:v>76706901.700000003</c:v>
                </c:pt>
                <c:pt idx="21">
                  <c:v>76714739.5</c:v>
                </c:pt>
                <c:pt idx="22">
                  <c:v>76716474.599999994</c:v>
                </c:pt>
                <c:pt idx="23">
                  <c:v>74965250.700000003</c:v>
                </c:pt>
                <c:pt idx="24">
                  <c:v>74963420.200000003</c:v>
                </c:pt>
                <c:pt idx="25">
                  <c:v>74967792.400000006</c:v>
                </c:pt>
                <c:pt idx="26">
                  <c:v>75000952.799999997</c:v>
                </c:pt>
                <c:pt idx="27">
                  <c:v>74959463.900000006</c:v>
                </c:pt>
                <c:pt idx="28">
                  <c:v>75006189.200000003</c:v>
                </c:pt>
                <c:pt idx="29">
                  <c:v>70512971.599999994</c:v>
                </c:pt>
                <c:pt idx="30">
                  <c:v>70500384.700000003</c:v>
                </c:pt>
                <c:pt idx="31">
                  <c:v>70526215.799999997</c:v>
                </c:pt>
                <c:pt idx="32">
                  <c:v>67487659.5</c:v>
                </c:pt>
                <c:pt idx="33">
                  <c:v>67490275.599999994</c:v>
                </c:pt>
                <c:pt idx="34">
                  <c:v>66225942.400000006</c:v>
                </c:pt>
                <c:pt idx="35">
                  <c:v>66263696.900000006</c:v>
                </c:pt>
                <c:pt idx="36">
                  <c:v>66071693.100000001</c:v>
                </c:pt>
                <c:pt idx="37">
                  <c:v>66061254.800000004</c:v>
                </c:pt>
                <c:pt idx="38">
                  <c:v>66010128.800000004</c:v>
                </c:pt>
                <c:pt idx="39">
                  <c:v>65982959.200000003</c:v>
                </c:pt>
                <c:pt idx="48">
                  <c:v>65543302</c:v>
                </c:pt>
                <c:pt idx="49">
                  <c:v>65513614.5</c:v>
                </c:pt>
                <c:pt idx="50">
                  <c:v>65909666.300000004</c:v>
                </c:pt>
                <c:pt idx="51">
                  <c:v>65753398.5</c:v>
                </c:pt>
                <c:pt idx="52">
                  <c:v>65940827.300000004</c:v>
                </c:pt>
                <c:pt idx="53">
                  <c:v>66130046.300000004</c:v>
                </c:pt>
                <c:pt idx="54">
                  <c:v>65927350</c:v>
                </c:pt>
                <c:pt idx="55">
                  <c:v>65880810.900000006</c:v>
                </c:pt>
              </c:numCache>
            </c:numRef>
          </c:val>
        </c:ser>
        <c:ser>
          <c:idx val="1"/>
          <c:order val="1"/>
          <c:tx>
            <c:v>FMUP</c:v>
          </c:tx>
          <c:spPr>
            <a:ln w="19050">
              <a:solidFill>
                <a:srgbClr val="00FF00"/>
              </a:solidFill>
            </a:ln>
          </c:spPr>
          <c:marker>
            <c:spPr>
              <a:solidFill>
                <a:srgbClr val="00FF00"/>
              </a:solidFill>
              <a:ln w="19050">
                <a:solidFill>
                  <a:srgbClr val="00FF00"/>
                </a:solidFill>
              </a:ln>
            </c:spPr>
          </c:marker>
          <c:cat>
            <c:numRef>
              <c:f>dijkstra!$B$1:$B$50</c:f>
              <c:numCache>
                <c:formatCode>General</c:formatCode>
                <c:ptCount val="50"/>
                <c:pt idx="0">
                  <c:v>2500</c:v>
                </c:pt>
                <c:pt idx="1">
                  <c:v>2600</c:v>
                </c:pt>
                <c:pt idx="2">
                  <c:v>2700</c:v>
                </c:pt>
                <c:pt idx="3">
                  <c:v>2800</c:v>
                </c:pt>
                <c:pt idx="4">
                  <c:v>2900</c:v>
                </c:pt>
                <c:pt idx="5">
                  <c:v>3000</c:v>
                </c:pt>
                <c:pt idx="6">
                  <c:v>3100</c:v>
                </c:pt>
                <c:pt idx="7">
                  <c:v>3200</c:v>
                </c:pt>
                <c:pt idx="8">
                  <c:v>3300</c:v>
                </c:pt>
                <c:pt idx="9">
                  <c:v>3400</c:v>
                </c:pt>
                <c:pt idx="10">
                  <c:v>3500</c:v>
                </c:pt>
                <c:pt idx="11">
                  <c:v>3600</c:v>
                </c:pt>
                <c:pt idx="12">
                  <c:v>3700</c:v>
                </c:pt>
                <c:pt idx="13">
                  <c:v>3800</c:v>
                </c:pt>
                <c:pt idx="14">
                  <c:v>3900</c:v>
                </c:pt>
                <c:pt idx="15">
                  <c:v>4000</c:v>
                </c:pt>
                <c:pt idx="16">
                  <c:v>4100</c:v>
                </c:pt>
                <c:pt idx="17">
                  <c:v>4200</c:v>
                </c:pt>
                <c:pt idx="18">
                  <c:v>4300</c:v>
                </c:pt>
                <c:pt idx="19">
                  <c:v>4400</c:v>
                </c:pt>
                <c:pt idx="20">
                  <c:v>4500</c:v>
                </c:pt>
                <c:pt idx="21">
                  <c:v>4600</c:v>
                </c:pt>
                <c:pt idx="22">
                  <c:v>4700</c:v>
                </c:pt>
                <c:pt idx="23">
                  <c:v>4800</c:v>
                </c:pt>
                <c:pt idx="24">
                  <c:v>4900</c:v>
                </c:pt>
                <c:pt idx="25">
                  <c:v>5000</c:v>
                </c:pt>
                <c:pt idx="26">
                  <c:v>5100</c:v>
                </c:pt>
                <c:pt idx="27">
                  <c:v>5200</c:v>
                </c:pt>
                <c:pt idx="28">
                  <c:v>5300</c:v>
                </c:pt>
                <c:pt idx="29">
                  <c:v>5400</c:v>
                </c:pt>
                <c:pt idx="30">
                  <c:v>5500</c:v>
                </c:pt>
                <c:pt idx="31">
                  <c:v>5600</c:v>
                </c:pt>
                <c:pt idx="32">
                  <c:v>5700</c:v>
                </c:pt>
                <c:pt idx="33">
                  <c:v>5800</c:v>
                </c:pt>
                <c:pt idx="34">
                  <c:v>5900</c:v>
                </c:pt>
                <c:pt idx="35">
                  <c:v>6000</c:v>
                </c:pt>
                <c:pt idx="36">
                  <c:v>6100</c:v>
                </c:pt>
                <c:pt idx="37">
                  <c:v>6200</c:v>
                </c:pt>
                <c:pt idx="38">
                  <c:v>6300</c:v>
                </c:pt>
                <c:pt idx="39">
                  <c:v>6400</c:v>
                </c:pt>
                <c:pt idx="40">
                  <c:v>6500</c:v>
                </c:pt>
                <c:pt idx="41">
                  <c:v>6600</c:v>
                </c:pt>
                <c:pt idx="42">
                  <c:v>6700</c:v>
                </c:pt>
                <c:pt idx="43">
                  <c:v>7600</c:v>
                </c:pt>
                <c:pt idx="44">
                  <c:v>7700</c:v>
                </c:pt>
                <c:pt idx="45">
                  <c:v>7800</c:v>
                </c:pt>
                <c:pt idx="46">
                  <c:v>7900</c:v>
                </c:pt>
                <c:pt idx="47">
                  <c:v>8000</c:v>
                </c:pt>
                <c:pt idx="48">
                  <c:v>8000</c:v>
                </c:pt>
                <c:pt idx="49">
                  <c:v>8080</c:v>
                </c:pt>
              </c:numCache>
            </c:numRef>
          </c:cat>
          <c:val>
            <c:numRef>
              <c:f>dijkstra2!$F$2:$F$58</c:f>
              <c:numCache>
                <c:formatCode>General</c:formatCode>
                <c:ptCount val="57"/>
                <c:pt idx="0">
                  <c:v>97304449.599999994</c:v>
                </c:pt>
                <c:pt idx="1">
                  <c:v>87240333.5</c:v>
                </c:pt>
                <c:pt idx="2">
                  <c:v>87095188.400000006</c:v>
                </c:pt>
                <c:pt idx="3">
                  <c:v>87202050.799999997</c:v>
                </c:pt>
                <c:pt idx="4">
                  <c:v>84646208.099999994</c:v>
                </c:pt>
                <c:pt idx="5">
                  <c:v>82481764.599999994</c:v>
                </c:pt>
                <c:pt idx="6">
                  <c:v>79279149</c:v>
                </c:pt>
                <c:pt idx="7">
                  <c:v>82487859.099999994</c:v>
                </c:pt>
                <c:pt idx="8">
                  <c:v>76731868.200000003</c:v>
                </c:pt>
                <c:pt idx="9">
                  <c:v>75348873.200000003</c:v>
                </c:pt>
                <c:pt idx="10">
                  <c:v>72776909.099999994</c:v>
                </c:pt>
                <c:pt idx="11">
                  <c:v>72886117.700000003</c:v>
                </c:pt>
                <c:pt idx="12">
                  <c:v>70819056.599999994</c:v>
                </c:pt>
                <c:pt idx="13">
                  <c:v>67944030.700000003</c:v>
                </c:pt>
                <c:pt idx="14">
                  <c:v>70913081.799999997</c:v>
                </c:pt>
                <c:pt idx="15">
                  <c:v>76544888.099999994</c:v>
                </c:pt>
                <c:pt idx="16">
                  <c:v>73656706.900000006</c:v>
                </c:pt>
                <c:pt idx="17">
                  <c:v>73520412.200000003</c:v>
                </c:pt>
                <c:pt idx="18">
                  <c:v>73544620.599999994</c:v>
                </c:pt>
                <c:pt idx="19">
                  <c:v>70990174.799999997</c:v>
                </c:pt>
                <c:pt idx="20">
                  <c:v>68461202.200000003</c:v>
                </c:pt>
                <c:pt idx="21">
                  <c:v>76977363.799999997</c:v>
                </c:pt>
                <c:pt idx="22">
                  <c:v>74185240.900000006</c:v>
                </c:pt>
                <c:pt idx="23">
                  <c:v>74044264.700000003</c:v>
                </c:pt>
                <c:pt idx="24">
                  <c:v>73747400.299999997</c:v>
                </c:pt>
                <c:pt idx="25">
                  <c:v>70528452.700000003</c:v>
                </c:pt>
                <c:pt idx="26">
                  <c:v>70721377.900000006</c:v>
                </c:pt>
                <c:pt idx="27">
                  <c:v>67824217.799999997</c:v>
                </c:pt>
                <c:pt idx="28">
                  <c:v>68288375.900000006</c:v>
                </c:pt>
                <c:pt idx="29">
                  <c:v>74372891.099999994</c:v>
                </c:pt>
                <c:pt idx="30">
                  <c:v>71807104.599999994</c:v>
                </c:pt>
                <c:pt idx="31">
                  <c:v>71954083.200000003</c:v>
                </c:pt>
                <c:pt idx="32">
                  <c:v>73817746.900000006</c:v>
                </c:pt>
                <c:pt idx="33">
                  <c:v>70857174</c:v>
                </c:pt>
                <c:pt idx="34">
                  <c:v>70040862.099999994</c:v>
                </c:pt>
                <c:pt idx="35">
                  <c:v>69980839.5</c:v>
                </c:pt>
                <c:pt idx="37">
                  <c:v>67056619.800000004</c:v>
                </c:pt>
                <c:pt idx="38">
                  <c:v>69718388.200000003</c:v>
                </c:pt>
                <c:pt idx="39">
                  <c:v>66809782</c:v>
                </c:pt>
                <c:pt idx="40">
                  <c:v>69689279.900000006</c:v>
                </c:pt>
                <c:pt idx="41">
                  <c:v>66708842.200000003</c:v>
                </c:pt>
                <c:pt idx="42">
                  <c:v>66353731.200000003</c:v>
                </c:pt>
                <c:pt idx="43">
                  <c:v>66279489.600000001</c:v>
                </c:pt>
                <c:pt idx="44">
                  <c:v>66308001.200000003</c:v>
                </c:pt>
                <c:pt idx="45">
                  <c:v>66227306.700000003</c:v>
                </c:pt>
                <c:pt idx="46">
                  <c:v>66242873.400000006</c:v>
                </c:pt>
                <c:pt idx="47">
                  <c:v>66231733</c:v>
                </c:pt>
                <c:pt idx="48">
                  <c:v>66025497</c:v>
                </c:pt>
                <c:pt idx="49">
                  <c:v>66030343.900000006</c:v>
                </c:pt>
                <c:pt idx="50">
                  <c:v>65856728.800000004</c:v>
                </c:pt>
                <c:pt idx="51">
                  <c:v>65741365.300000004</c:v>
                </c:pt>
                <c:pt idx="53">
                  <c:v>65591247.100000001</c:v>
                </c:pt>
                <c:pt idx="54">
                  <c:v>65593668.5</c:v>
                </c:pt>
                <c:pt idx="55">
                  <c:v>65764200.100000001</c:v>
                </c:pt>
                <c:pt idx="56">
                  <c:v>65387674.800000004</c:v>
                </c:pt>
              </c:numCache>
            </c:numRef>
          </c:val>
        </c:ser>
        <c:ser>
          <c:idx val="2"/>
          <c:order val="2"/>
          <c:tx>
            <c:v>SDRM</c:v>
          </c:tx>
          <c:spPr>
            <a:ln w="1905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</c:spPr>
          </c:marker>
          <c:cat>
            <c:numRef>
              <c:f>dijkstra!$B$1:$B$50</c:f>
              <c:numCache>
                <c:formatCode>General</c:formatCode>
                <c:ptCount val="50"/>
                <c:pt idx="0">
                  <c:v>2500</c:v>
                </c:pt>
                <c:pt idx="1">
                  <c:v>2600</c:v>
                </c:pt>
                <c:pt idx="2">
                  <c:v>2700</c:v>
                </c:pt>
                <c:pt idx="3">
                  <c:v>2800</c:v>
                </c:pt>
                <c:pt idx="4">
                  <c:v>2900</c:v>
                </c:pt>
                <c:pt idx="5">
                  <c:v>3000</c:v>
                </c:pt>
                <c:pt idx="6">
                  <c:v>3100</c:v>
                </c:pt>
                <c:pt idx="7">
                  <c:v>3200</c:v>
                </c:pt>
                <c:pt idx="8">
                  <c:v>3300</c:v>
                </c:pt>
                <c:pt idx="9">
                  <c:v>3400</c:v>
                </c:pt>
                <c:pt idx="10">
                  <c:v>3500</c:v>
                </c:pt>
                <c:pt idx="11">
                  <c:v>3600</c:v>
                </c:pt>
                <c:pt idx="12">
                  <c:v>3700</c:v>
                </c:pt>
                <c:pt idx="13">
                  <c:v>3800</c:v>
                </c:pt>
                <c:pt idx="14">
                  <c:v>3900</c:v>
                </c:pt>
                <c:pt idx="15">
                  <c:v>4000</c:v>
                </c:pt>
                <c:pt idx="16">
                  <c:v>4100</c:v>
                </c:pt>
                <c:pt idx="17">
                  <c:v>4200</c:v>
                </c:pt>
                <c:pt idx="18">
                  <c:v>4300</c:v>
                </c:pt>
                <c:pt idx="19">
                  <c:v>4400</c:v>
                </c:pt>
                <c:pt idx="20">
                  <c:v>4500</c:v>
                </c:pt>
                <c:pt idx="21">
                  <c:v>4600</c:v>
                </c:pt>
                <c:pt idx="22">
                  <c:v>4700</c:v>
                </c:pt>
                <c:pt idx="23">
                  <c:v>4800</c:v>
                </c:pt>
                <c:pt idx="24">
                  <c:v>4900</c:v>
                </c:pt>
                <c:pt idx="25">
                  <c:v>5000</c:v>
                </c:pt>
                <c:pt idx="26">
                  <c:v>5100</c:v>
                </c:pt>
                <c:pt idx="27">
                  <c:v>5200</c:v>
                </c:pt>
                <c:pt idx="28">
                  <c:v>5300</c:v>
                </c:pt>
                <c:pt idx="29">
                  <c:v>5400</c:v>
                </c:pt>
                <c:pt idx="30">
                  <c:v>5500</c:v>
                </c:pt>
                <c:pt idx="31">
                  <c:v>5600</c:v>
                </c:pt>
                <c:pt idx="32">
                  <c:v>5700</c:v>
                </c:pt>
                <c:pt idx="33">
                  <c:v>5800</c:v>
                </c:pt>
                <c:pt idx="34">
                  <c:v>5900</c:v>
                </c:pt>
                <c:pt idx="35">
                  <c:v>6000</c:v>
                </c:pt>
                <c:pt idx="36">
                  <c:v>6100</c:v>
                </c:pt>
                <c:pt idx="37">
                  <c:v>6200</c:v>
                </c:pt>
                <c:pt idx="38">
                  <c:v>6300</c:v>
                </c:pt>
                <c:pt idx="39">
                  <c:v>6400</c:v>
                </c:pt>
                <c:pt idx="40">
                  <c:v>6500</c:v>
                </c:pt>
                <c:pt idx="41">
                  <c:v>6600</c:v>
                </c:pt>
                <c:pt idx="42">
                  <c:v>6700</c:v>
                </c:pt>
                <c:pt idx="43">
                  <c:v>7600</c:v>
                </c:pt>
                <c:pt idx="44">
                  <c:v>7700</c:v>
                </c:pt>
                <c:pt idx="45">
                  <c:v>7800</c:v>
                </c:pt>
                <c:pt idx="46">
                  <c:v>7900</c:v>
                </c:pt>
                <c:pt idx="47">
                  <c:v>8000</c:v>
                </c:pt>
                <c:pt idx="48">
                  <c:v>8000</c:v>
                </c:pt>
                <c:pt idx="49">
                  <c:v>8080</c:v>
                </c:pt>
              </c:numCache>
            </c:numRef>
          </c:cat>
          <c:val>
            <c:numRef>
              <c:f>dijkstra2!$I$2:$I$58</c:f>
              <c:numCache>
                <c:formatCode>General</c:formatCode>
                <c:ptCount val="57"/>
                <c:pt idx="0">
                  <c:v>98992855.700000003</c:v>
                </c:pt>
                <c:pt idx="1">
                  <c:v>95970043.400000006</c:v>
                </c:pt>
                <c:pt idx="2">
                  <c:v>86166441.200000003</c:v>
                </c:pt>
                <c:pt idx="3">
                  <c:v>85498094.099999994</c:v>
                </c:pt>
                <c:pt idx="4">
                  <c:v>86844560.400000006</c:v>
                </c:pt>
                <c:pt idx="5">
                  <c:v>84199072.099999994</c:v>
                </c:pt>
                <c:pt idx="6">
                  <c:v>81111821.400000006</c:v>
                </c:pt>
                <c:pt idx="7">
                  <c:v>84458346</c:v>
                </c:pt>
                <c:pt idx="8">
                  <c:v>76672732.400000006</c:v>
                </c:pt>
                <c:pt idx="9">
                  <c:v>73625277.900000006</c:v>
                </c:pt>
                <c:pt idx="10">
                  <c:v>76936372.799999997</c:v>
                </c:pt>
                <c:pt idx="11">
                  <c:v>74003934.200000003</c:v>
                </c:pt>
                <c:pt idx="12">
                  <c:v>73343358.400000006</c:v>
                </c:pt>
                <c:pt idx="13">
                  <c:v>70289345.5</c:v>
                </c:pt>
                <c:pt idx="14">
                  <c:v>70337698.099999994</c:v>
                </c:pt>
                <c:pt idx="15">
                  <c:v>70236326.900000006</c:v>
                </c:pt>
                <c:pt idx="16">
                  <c:v>69913337.299999997</c:v>
                </c:pt>
                <c:pt idx="17">
                  <c:v>70304996.5</c:v>
                </c:pt>
                <c:pt idx="18">
                  <c:v>70247000.799999997</c:v>
                </c:pt>
                <c:pt idx="19">
                  <c:v>70287368.400000006</c:v>
                </c:pt>
                <c:pt idx="20">
                  <c:v>70176155</c:v>
                </c:pt>
                <c:pt idx="21">
                  <c:v>70113166.5</c:v>
                </c:pt>
                <c:pt idx="22">
                  <c:v>69984434.099999994</c:v>
                </c:pt>
                <c:pt idx="23">
                  <c:v>70123306.200000003</c:v>
                </c:pt>
                <c:pt idx="24">
                  <c:v>69683577.700000003</c:v>
                </c:pt>
                <c:pt idx="25">
                  <c:v>70399105</c:v>
                </c:pt>
                <c:pt idx="26">
                  <c:v>70419391.5</c:v>
                </c:pt>
                <c:pt idx="27">
                  <c:v>70375905.400000006</c:v>
                </c:pt>
                <c:pt idx="28">
                  <c:v>70296987.599999994</c:v>
                </c:pt>
                <c:pt idx="29">
                  <c:v>69941490.799999997</c:v>
                </c:pt>
                <c:pt idx="30">
                  <c:v>69804365.700000003</c:v>
                </c:pt>
                <c:pt idx="31">
                  <c:v>69820350.5</c:v>
                </c:pt>
                <c:pt idx="32">
                  <c:v>69731210.700000003</c:v>
                </c:pt>
                <c:pt idx="33">
                  <c:v>69722014.5</c:v>
                </c:pt>
                <c:pt idx="34">
                  <c:v>69746920.400000006</c:v>
                </c:pt>
                <c:pt idx="35">
                  <c:v>69732672.5</c:v>
                </c:pt>
                <c:pt idx="36">
                  <c:v>69726662.700000003</c:v>
                </c:pt>
                <c:pt idx="37">
                  <c:v>69728167.799999997</c:v>
                </c:pt>
                <c:pt idx="38">
                  <c:v>69735197.200000003</c:v>
                </c:pt>
                <c:pt idx="39">
                  <c:v>69721629.799999997</c:v>
                </c:pt>
                <c:pt idx="40">
                  <c:v>69687173</c:v>
                </c:pt>
                <c:pt idx="41">
                  <c:v>69731873.5</c:v>
                </c:pt>
                <c:pt idx="42">
                  <c:v>69733355</c:v>
                </c:pt>
                <c:pt idx="43">
                  <c:v>69718883.5</c:v>
                </c:pt>
                <c:pt idx="44">
                  <c:v>69691678</c:v>
                </c:pt>
                <c:pt idx="45">
                  <c:v>69721568.599999994</c:v>
                </c:pt>
                <c:pt idx="46">
                  <c:v>69679395.700000003</c:v>
                </c:pt>
                <c:pt idx="47">
                  <c:v>69736704.099999994</c:v>
                </c:pt>
                <c:pt idx="48">
                  <c:v>69714411.5</c:v>
                </c:pt>
                <c:pt idx="49">
                  <c:v>69730734.299999997</c:v>
                </c:pt>
                <c:pt idx="50">
                  <c:v>69715021</c:v>
                </c:pt>
                <c:pt idx="51">
                  <c:v>69733056.400000006</c:v>
                </c:pt>
                <c:pt idx="52">
                  <c:v>69748115.099999994</c:v>
                </c:pt>
                <c:pt idx="53">
                  <c:v>69728633.700000003</c:v>
                </c:pt>
                <c:pt idx="54">
                  <c:v>69729929.799999997</c:v>
                </c:pt>
                <c:pt idx="55">
                  <c:v>69721281.400000006</c:v>
                </c:pt>
                <c:pt idx="56">
                  <c:v>69714394.599999994</c:v>
                </c:pt>
              </c:numCache>
            </c:numRef>
          </c:val>
        </c:ser>
        <c:marker val="1"/>
        <c:axId val="64912000"/>
        <c:axId val="65336448"/>
      </c:lineChart>
      <c:catAx>
        <c:axId val="64912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500" baseline="0"/>
                </a:pPr>
                <a:r>
                  <a:rPr lang="en-US" sz="1500" baseline="0" dirty="0"/>
                  <a:t>Given Code </a:t>
                </a:r>
                <a:r>
                  <a:rPr lang="en-US" sz="1500" baseline="0" dirty="0" smtClean="0"/>
                  <a:t>Space (Bytes)</a:t>
                </a:r>
                <a:endParaRPr lang="en-US" sz="1500" baseline="0" dirty="0"/>
              </a:p>
            </c:rich>
          </c:tx>
          <c:layout>
            <c:manualLayout>
              <c:xMode val="edge"/>
              <c:yMode val="edge"/>
              <c:x val="0.4040999356212549"/>
              <c:y val="0.94061356460877388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65336448"/>
        <c:crosses val="autoZero"/>
        <c:auto val="1"/>
        <c:lblAlgn val="ctr"/>
        <c:lblOffset val="100"/>
      </c:catAx>
      <c:valAx>
        <c:axId val="65336448"/>
        <c:scaling>
          <c:orientation val="minMax"/>
          <c:min val="630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500" baseline="0"/>
                </a:pPr>
                <a:r>
                  <a:rPr lang="en-US" sz="1500" baseline="0"/>
                  <a:t>Total number of cycles</a:t>
                </a:r>
              </a:p>
            </c:rich>
          </c:tx>
          <c:layout>
            <c:manualLayout>
              <c:xMode val="edge"/>
              <c:yMode val="edge"/>
              <c:x val="5.6497175141242938E-3"/>
              <c:y val="0.35930781708931353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4912000"/>
        <c:crosses val="autoZero"/>
        <c:crossBetween val="between"/>
        <c:dispUnits>
          <c:builtInUnit val="tenMillions"/>
          <c:dispUnitsLbl>
            <c:layout>
              <c:manualLayout>
                <c:xMode val="edge"/>
                <c:yMode val="edge"/>
                <c:x val="2.0356063982568208E-2"/>
                <c:y val="5.9957396629769108E-2"/>
              </c:manualLayout>
            </c:layout>
            <c:txPr>
              <a:bodyPr rot="0" vert="horz"/>
              <a:lstStyle/>
              <a:p>
                <a:pPr>
                  <a:defRPr sz="1500" baseline="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26724231504960311"/>
          <c:y val="0.10355641075042589"/>
          <c:w val="0.71325018232408965"/>
          <c:h val="0.11827262836228317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 dirty="0" err="1" smtClean="0"/>
              <a:t>Basicmath</a:t>
            </a:r>
            <a:endParaRPr lang="en-US" sz="2400" baseline="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1603608923884512"/>
          <c:y val="0.11081641878098568"/>
          <c:w val="0.85834536307961562"/>
          <c:h val="0.68261926817971363"/>
        </c:manualLayout>
      </c:layout>
      <c:lineChart>
        <c:grouping val="standard"/>
        <c:ser>
          <c:idx val="0"/>
          <c:order val="0"/>
          <c:tx>
            <c:v>FMUM</c:v>
          </c:tx>
          <c:spPr>
            <a:ln w="19050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 w="19050">
                <a:solidFill>
                  <a:srgbClr val="0000FF"/>
                </a:solidFill>
              </a:ln>
            </c:spPr>
          </c:marker>
          <c:cat>
            <c:numRef>
              <c:f>BasicMath!$B$1:$B$76</c:f>
              <c:numCache>
                <c:formatCode>General</c:formatCode>
                <c:ptCount val="76"/>
                <c:pt idx="0">
                  <c:v>3900</c:v>
                </c:pt>
                <c:pt idx="1">
                  <c:v>4000</c:v>
                </c:pt>
                <c:pt idx="2">
                  <c:v>4100</c:v>
                </c:pt>
                <c:pt idx="3">
                  <c:v>4200</c:v>
                </c:pt>
                <c:pt idx="4">
                  <c:v>4300</c:v>
                </c:pt>
                <c:pt idx="5">
                  <c:v>4400</c:v>
                </c:pt>
                <c:pt idx="6">
                  <c:v>4500</c:v>
                </c:pt>
                <c:pt idx="7">
                  <c:v>4600</c:v>
                </c:pt>
                <c:pt idx="8">
                  <c:v>4700</c:v>
                </c:pt>
                <c:pt idx="9">
                  <c:v>4800</c:v>
                </c:pt>
                <c:pt idx="10">
                  <c:v>4900</c:v>
                </c:pt>
                <c:pt idx="11">
                  <c:v>5000</c:v>
                </c:pt>
                <c:pt idx="12">
                  <c:v>5100</c:v>
                </c:pt>
                <c:pt idx="13">
                  <c:v>5200</c:v>
                </c:pt>
                <c:pt idx="14">
                  <c:v>5300</c:v>
                </c:pt>
                <c:pt idx="15">
                  <c:v>5400</c:v>
                </c:pt>
                <c:pt idx="16">
                  <c:v>5500</c:v>
                </c:pt>
                <c:pt idx="17">
                  <c:v>5600</c:v>
                </c:pt>
                <c:pt idx="18">
                  <c:v>5700</c:v>
                </c:pt>
                <c:pt idx="19">
                  <c:v>5800</c:v>
                </c:pt>
                <c:pt idx="20">
                  <c:v>5900</c:v>
                </c:pt>
                <c:pt idx="21">
                  <c:v>6000</c:v>
                </c:pt>
                <c:pt idx="22">
                  <c:v>6100</c:v>
                </c:pt>
                <c:pt idx="23">
                  <c:v>6200</c:v>
                </c:pt>
                <c:pt idx="24">
                  <c:v>6300</c:v>
                </c:pt>
                <c:pt idx="25">
                  <c:v>6400</c:v>
                </c:pt>
                <c:pt idx="26">
                  <c:v>6500</c:v>
                </c:pt>
                <c:pt idx="27">
                  <c:v>6600</c:v>
                </c:pt>
                <c:pt idx="28">
                  <c:v>6700</c:v>
                </c:pt>
                <c:pt idx="29">
                  <c:v>6800</c:v>
                </c:pt>
                <c:pt idx="30">
                  <c:v>6900</c:v>
                </c:pt>
                <c:pt idx="31">
                  <c:v>7000</c:v>
                </c:pt>
                <c:pt idx="32">
                  <c:v>7100</c:v>
                </c:pt>
                <c:pt idx="33">
                  <c:v>7200</c:v>
                </c:pt>
                <c:pt idx="34">
                  <c:v>7300</c:v>
                </c:pt>
                <c:pt idx="35">
                  <c:v>7400</c:v>
                </c:pt>
                <c:pt idx="36">
                  <c:v>7500</c:v>
                </c:pt>
                <c:pt idx="37">
                  <c:v>7600</c:v>
                </c:pt>
                <c:pt idx="38">
                  <c:v>7700</c:v>
                </c:pt>
                <c:pt idx="39">
                  <c:v>7800</c:v>
                </c:pt>
                <c:pt idx="40">
                  <c:v>7900</c:v>
                </c:pt>
                <c:pt idx="41">
                  <c:v>8000</c:v>
                </c:pt>
                <c:pt idx="42">
                  <c:v>8100</c:v>
                </c:pt>
                <c:pt idx="43">
                  <c:v>8200</c:v>
                </c:pt>
                <c:pt idx="44">
                  <c:v>8300</c:v>
                </c:pt>
                <c:pt idx="45">
                  <c:v>8400</c:v>
                </c:pt>
                <c:pt idx="46">
                  <c:v>8500</c:v>
                </c:pt>
                <c:pt idx="47">
                  <c:v>8600</c:v>
                </c:pt>
                <c:pt idx="48">
                  <c:v>8700</c:v>
                </c:pt>
                <c:pt idx="49">
                  <c:v>8800</c:v>
                </c:pt>
                <c:pt idx="50">
                  <c:v>8900</c:v>
                </c:pt>
                <c:pt idx="51">
                  <c:v>9000</c:v>
                </c:pt>
                <c:pt idx="52">
                  <c:v>9100</c:v>
                </c:pt>
                <c:pt idx="53">
                  <c:v>9200</c:v>
                </c:pt>
                <c:pt idx="54">
                  <c:v>9300</c:v>
                </c:pt>
                <c:pt idx="55">
                  <c:v>9400</c:v>
                </c:pt>
                <c:pt idx="56">
                  <c:v>9500</c:v>
                </c:pt>
                <c:pt idx="57">
                  <c:v>9600</c:v>
                </c:pt>
                <c:pt idx="58">
                  <c:v>9700</c:v>
                </c:pt>
                <c:pt idx="59">
                  <c:v>9800</c:v>
                </c:pt>
                <c:pt idx="60">
                  <c:v>9900</c:v>
                </c:pt>
                <c:pt idx="61">
                  <c:v>10000</c:v>
                </c:pt>
                <c:pt idx="62">
                  <c:v>10100</c:v>
                </c:pt>
                <c:pt idx="63">
                  <c:v>10200</c:v>
                </c:pt>
                <c:pt idx="64">
                  <c:v>10300</c:v>
                </c:pt>
                <c:pt idx="65">
                  <c:v>10400</c:v>
                </c:pt>
                <c:pt idx="66">
                  <c:v>10500</c:v>
                </c:pt>
                <c:pt idx="67">
                  <c:v>10600</c:v>
                </c:pt>
                <c:pt idx="68">
                  <c:v>10700</c:v>
                </c:pt>
                <c:pt idx="69">
                  <c:v>10800</c:v>
                </c:pt>
                <c:pt idx="70">
                  <c:v>10900</c:v>
                </c:pt>
                <c:pt idx="71">
                  <c:v>11000</c:v>
                </c:pt>
                <c:pt idx="72">
                  <c:v>11100</c:v>
                </c:pt>
                <c:pt idx="73">
                  <c:v>11200</c:v>
                </c:pt>
                <c:pt idx="74">
                  <c:v>11300</c:v>
                </c:pt>
                <c:pt idx="75">
                  <c:v>11360</c:v>
                </c:pt>
              </c:numCache>
            </c:numRef>
          </c:cat>
          <c:val>
            <c:numRef>
              <c:f>BasicMath!$C$1:$C$76</c:f>
              <c:numCache>
                <c:formatCode>General</c:formatCode>
                <c:ptCount val="76"/>
                <c:pt idx="0">
                  <c:v>173224905.69999999</c:v>
                </c:pt>
                <c:pt idx="1">
                  <c:v>173144965.90000001</c:v>
                </c:pt>
                <c:pt idx="2">
                  <c:v>173072128.19999999</c:v>
                </c:pt>
                <c:pt idx="3">
                  <c:v>174164142.30000001</c:v>
                </c:pt>
                <c:pt idx="4">
                  <c:v>173137364.40000001</c:v>
                </c:pt>
                <c:pt idx="5">
                  <c:v>173139899.40000001</c:v>
                </c:pt>
                <c:pt idx="6">
                  <c:v>172992509.90000001</c:v>
                </c:pt>
                <c:pt idx="7">
                  <c:v>173341809.59999999</c:v>
                </c:pt>
                <c:pt idx="8">
                  <c:v>173201886.19999999</c:v>
                </c:pt>
                <c:pt idx="9">
                  <c:v>173259400.19999999</c:v>
                </c:pt>
                <c:pt idx="10">
                  <c:v>173106513.80000001</c:v>
                </c:pt>
                <c:pt idx="11">
                  <c:v>173087725.59999999</c:v>
                </c:pt>
                <c:pt idx="12">
                  <c:v>173003972.30000001</c:v>
                </c:pt>
                <c:pt idx="13">
                  <c:v>173118961</c:v>
                </c:pt>
                <c:pt idx="14">
                  <c:v>173138652.90000001</c:v>
                </c:pt>
                <c:pt idx="15">
                  <c:v>173175984.69999999</c:v>
                </c:pt>
                <c:pt idx="16">
                  <c:v>173159737.40000001</c:v>
                </c:pt>
                <c:pt idx="17">
                  <c:v>172914446.09999999</c:v>
                </c:pt>
                <c:pt idx="18">
                  <c:v>173031809.90000001</c:v>
                </c:pt>
                <c:pt idx="19">
                  <c:v>173372406.90000001</c:v>
                </c:pt>
                <c:pt idx="20">
                  <c:v>173252331.19999999</c:v>
                </c:pt>
                <c:pt idx="21">
                  <c:v>148903280.30000001</c:v>
                </c:pt>
                <c:pt idx="22">
                  <c:v>148685395.5</c:v>
                </c:pt>
                <c:pt idx="23">
                  <c:v>148755113.90000001</c:v>
                </c:pt>
                <c:pt idx="24">
                  <c:v>148655636.69999999</c:v>
                </c:pt>
                <c:pt idx="25">
                  <c:v>148571842.69999999</c:v>
                </c:pt>
                <c:pt idx="26">
                  <c:v>148787309.09999999</c:v>
                </c:pt>
                <c:pt idx="27">
                  <c:v>148949974.80000001</c:v>
                </c:pt>
                <c:pt idx="28">
                  <c:v>148773402.09999999</c:v>
                </c:pt>
                <c:pt idx="29">
                  <c:v>148920077.5</c:v>
                </c:pt>
                <c:pt idx="30">
                  <c:v>148662517.40000001</c:v>
                </c:pt>
                <c:pt idx="31">
                  <c:v>144053407.90000001</c:v>
                </c:pt>
                <c:pt idx="32">
                  <c:v>144277600.5</c:v>
                </c:pt>
                <c:pt idx="33">
                  <c:v>140141011.59999999</c:v>
                </c:pt>
                <c:pt idx="34">
                  <c:v>142118026.59999999</c:v>
                </c:pt>
                <c:pt idx="35">
                  <c:v>141828743.40000001</c:v>
                </c:pt>
                <c:pt idx="36">
                  <c:v>142098503.19999999</c:v>
                </c:pt>
                <c:pt idx="37">
                  <c:v>141644315.90000001</c:v>
                </c:pt>
                <c:pt idx="38">
                  <c:v>141276973.90000001</c:v>
                </c:pt>
                <c:pt idx="39">
                  <c:v>140152511.69999999</c:v>
                </c:pt>
                <c:pt idx="40">
                  <c:v>140693033.59999999</c:v>
                </c:pt>
                <c:pt idx="41">
                  <c:v>143617119.40000001</c:v>
                </c:pt>
                <c:pt idx="42">
                  <c:v>143657441.19999999</c:v>
                </c:pt>
                <c:pt idx="43">
                  <c:v>143509569.59999999</c:v>
                </c:pt>
                <c:pt idx="44">
                  <c:v>143632801.80000001</c:v>
                </c:pt>
                <c:pt idx="45">
                  <c:v>143525422</c:v>
                </c:pt>
                <c:pt idx="46">
                  <c:v>143532871</c:v>
                </c:pt>
                <c:pt idx="47">
                  <c:v>143524814.40000001</c:v>
                </c:pt>
                <c:pt idx="48">
                  <c:v>143541116.40000001</c:v>
                </c:pt>
                <c:pt idx="49">
                  <c:v>143632169.19999999</c:v>
                </c:pt>
                <c:pt idx="50">
                  <c:v>143652662.59999999</c:v>
                </c:pt>
                <c:pt idx="51">
                  <c:v>143588502.59999999</c:v>
                </c:pt>
                <c:pt idx="52">
                  <c:v>143561767.40000001</c:v>
                </c:pt>
                <c:pt idx="53">
                  <c:v>143786342.30000001</c:v>
                </c:pt>
                <c:pt idx="54">
                  <c:v>143547688.59999999</c:v>
                </c:pt>
                <c:pt idx="55">
                  <c:v>143626543.90000001</c:v>
                </c:pt>
                <c:pt idx="56">
                  <c:v>126379273.90000002</c:v>
                </c:pt>
                <c:pt idx="57">
                  <c:v>126365531.40000002</c:v>
                </c:pt>
                <c:pt idx="58">
                  <c:v>126382125.8</c:v>
                </c:pt>
                <c:pt idx="59">
                  <c:v>126351793.8</c:v>
                </c:pt>
                <c:pt idx="60">
                  <c:v>126162793</c:v>
                </c:pt>
                <c:pt idx="61">
                  <c:v>126365857.2</c:v>
                </c:pt>
                <c:pt idx="62">
                  <c:v>126334332.90000002</c:v>
                </c:pt>
                <c:pt idx="63">
                  <c:v>126259267.8</c:v>
                </c:pt>
                <c:pt idx="64">
                  <c:v>125977985</c:v>
                </c:pt>
                <c:pt idx="65">
                  <c:v>126384868</c:v>
                </c:pt>
                <c:pt idx="66">
                  <c:v>126464337.3</c:v>
                </c:pt>
                <c:pt idx="67">
                  <c:v>126196061.59999999</c:v>
                </c:pt>
                <c:pt idx="68">
                  <c:v>125929522.2</c:v>
                </c:pt>
                <c:pt idx="69">
                  <c:v>126097343</c:v>
                </c:pt>
                <c:pt idx="70">
                  <c:v>126141975</c:v>
                </c:pt>
                <c:pt idx="71">
                  <c:v>126114339.7</c:v>
                </c:pt>
                <c:pt idx="72">
                  <c:v>126044330.5</c:v>
                </c:pt>
                <c:pt idx="73">
                  <c:v>125897028.8</c:v>
                </c:pt>
                <c:pt idx="74">
                  <c:v>126225108.5</c:v>
                </c:pt>
                <c:pt idx="75">
                  <c:v>125927616.5</c:v>
                </c:pt>
              </c:numCache>
            </c:numRef>
          </c:val>
        </c:ser>
        <c:ser>
          <c:idx val="1"/>
          <c:order val="1"/>
          <c:tx>
            <c:v>FMUP</c:v>
          </c:tx>
          <c:spPr>
            <a:ln w="19050">
              <a:solidFill>
                <a:srgbClr val="00FF00"/>
              </a:solidFill>
            </a:ln>
          </c:spPr>
          <c:marker>
            <c:spPr>
              <a:solidFill>
                <a:srgbClr val="00FF00"/>
              </a:solidFill>
              <a:ln w="19050">
                <a:solidFill>
                  <a:srgbClr val="00FF00"/>
                </a:solidFill>
              </a:ln>
            </c:spPr>
          </c:marker>
          <c:cat>
            <c:numRef>
              <c:f>BasicMath!$B$1:$B$76</c:f>
              <c:numCache>
                <c:formatCode>General</c:formatCode>
                <c:ptCount val="76"/>
                <c:pt idx="0">
                  <c:v>3900</c:v>
                </c:pt>
                <c:pt idx="1">
                  <c:v>4000</c:v>
                </c:pt>
                <c:pt idx="2">
                  <c:v>4100</c:v>
                </c:pt>
                <c:pt idx="3">
                  <c:v>4200</c:v>
                </c:pt>
                <c:pt idx="4">
                  <c:v>4300</c:v>
                </c:pt>
                <c:pt idx="5">
                  <c:v>4400</c:v>
                </c:pt>
                <c:pt idx="6">
                  <c:v>4500</c:v>
                </c:pt>
                <c:pt idx="7">
                  <c:v>4600</c:v>
                </c:pt>
                <c:pt idx="8">
                  <c:v>4700</c:v>
                </c:pt>
                <c:pt idx="9">
                  <c:v>4800</c:v>
                </c:pt>
                <c:pt idx="10">
                  <c:v>4900</c:v>
                </c:pt>
                <c:pt idx="11">
                  <c:v>5000</c:v>
                </c:pt>
                <c:pt idx="12">
                  <c:v>5100</c:v>
                </c:pt>
                <c:pt idx="13">
                  <c:v>5200</c:v>
                </c:pt>
                <c:pt idx="14">
                  <c:v>5300</c:v>
                </c:pt>
                <c:pt idx="15">
                  <c:v>5400</c:v>
                </c:pt>
                <c:pt idx="16">
                  <c:v>5500</c:v>
                </c:pt>
                <c:pt idx="17">
                  <c:v>5600</c:v>
                </c:pt>
                <c:pt idx="18">
                  <c:v>5700</c:v>
                </c:pt>
                <c:pt idx="19">
                  <c:v>5800</c:v>
                </c:pt>
                <c:pt idx="20">
                  <c:v>5900</c:v>
                </c:pt>
                <c:pt idx="21">
                  <c:v>6000</c:v>
                </c:pt>
                <c:pt idx="22">
                  <c:v>6100</c:v>
                </c:pt>
                <c:pt idx="23">
                  <c:v>6200</c:v>
                </c:pt>
                <c:pt idx="24">
                  <c:v>6300</c:v>
                </c:pt>
                <c:pt idx="25">
                  <c:v>6400</c:v>
                </c:pt>
                <c:pt idx="26">
                  <c:v>6500</c:v>
                </c:pt>
                <c:pt idx="27">
                  <c:v>6600</c:v>
                </c:pt>
                <c:pt idx="28">
                  <c:v>6700</c:v>
                </c:pt>
                <c:pt idx="29">
                  <c:v>6800</c:v>
                </c:pt>
                <c:pt idx="30">
                  <c:v>6900</c:v>
                </c:pt>
                <c:pt idx="31">
                  <c:v>7000</c:v>
                </c:pt>
                <c:pt idx="32">
                  <c:v>7100</c:v>
                </c:pt>
                <c:pt idx="33">
                  <c:v>7200</c:v>
                </c:pt>
                <c:pt idx="34">
                  <c:v>7300</c:v>
                </c:pt>
                <c:pt idx="35">
                  <c:v>7400</c:v>
                </c:pt>
                <c:pt idx="36">
                  <c:v>7500</c:v>
                </c:pt>
                <c:pt idx="37">
                  <c:v>7600</c:v>
                </c:pt>
                <c:pt idx="38">
                  <c:v>7700</c:v>
                </c:pt>
                <c:pt idx="39">
                  <c:v>7800</c:v>
                </c:pt>
                <c:pt idx="40">
                  <c:v>7900</c:v>
                </c:pt>
                <c:pt idx="41">
                  <c:v>8000</c:v>
                </c:pt>
                <c:pt idx="42">
                  <c:v>8100</c:v>
                </c:pt>
                <c:pt idx="43">
                  <c:v>8200</c:v>
                </c:pt>
                <c:pt idx="44">
                  <c:v>8300</c:v>
                </c:pt>
                <c:pt idx="45">
                  <c:v>8400</c:v>
                </c:pt>
                <c:pt idx="46">
                  <c:v>8500</c:v>
                </c:pt>
                <c:pt idx="47">
                  <c:v>8600</c:v>
                </c:pt>
                <c:pt idx="48">
                  <c:v>8700</c:v>
                </c:pt>
                <c:pt idx="49">
                  <c:v>8800</c:v>
                </c:pt>
                <c:pt idx="50">
                  <c:v>8900</c:v>
                </c:pt>
                <c:pt idx="51">
                  <c:v>9000</c:v>
                </c:pt>
                <c:pt idx="52">
                  <c:v>9100</c:v>
                </c:pt>
                <c:pt idx="53">
                  <c:v>9200</c:v>
                </c:pt>
                <c:pt idx="54">
                  <c:v>9300</c:v>
                </c:pt>
                <c:pt idx="55">
                  <c:v>9400</c:v>
                </c:pt>
                <c:pt idx="56">
                  <c:v>9500</c:v>
                </c:pt>
                <c:pt idx="57">
                  <c:v>9600</c:v>
                </c:pt>
                <c:pt idx="58">
                  <c:v>9700</c:v>
                </c:pt>
                <c:pt idx="59">
                  <c:v>9800</c:v>
                </c:pt>
                <c:pt idx="60">
                  <c:v>9900</c:v>
                </c:pt>
                <c:pt idx="61">
                  <c:v>10000</c:v>
                </c:pt>
                <c:pt idx="62">
                  <c:v>10100</c:v>
                </c:pt>
                <c:pt idx="63">
                  <c:v>10200</c:v>
                </c:pt>
                <c:pt idx="64">
                  <c:v>10300</c:v>
                </c:pt>
                <c:pt idx="65">
                  <c:v>10400</c:v>
                </c:pt>
                <c:pt idx="66">
                  <c:v>10500</c:v>
                </c:pt>
                <c:pt idx="67">
                  <c:v>10600</c:v>
                </c:pt>
                <c:pt idx="68">
                  <c:v>10700</c:v>
                </c:pt>
                <c:pt idx="69">
                  <c:v>10800</c:v>
                </c:pt>
                <c:pt idx="70">
                  <c:v>10900</c:v>
                </c:pt>
                <c:pt idx="71">
                  <c:v>11000</c:v>
                </c:pt>
                <c:pt idx="72">
                  <c:v>11100</c:v>
                </c:pt>
                <c:pt idx="73">
                  <c:v>11200</c:v>
                </c:pt>
                <c:pt idx="74">
                  <c:v>11300</c:v>
                </c:pt>
                <c:pt idx="75">
                  <c:v>11360</c:v>
                </c:pt>
              </c:numCache>
            </c:numRef>
          </c:cat>
          <c:val>
            <c:numRef>
              <c:f>BasicMath!$F$1:$F$76</c:f>
              <c:numCache>
                <c:formatCode>General</c:formatCode>
                <c:ptCount val="76"/>
                <c:pt idx="0">
                  <c:v>175139218.40000001</c:v>
                </c:pt>
                <c:pt idx="1">
                  <c:v>163418899.19999999</c:v>
                </c:pt>
                <c:pt idx="2">
                  <c:v>148244856.80000001</c:v>
                </c:pt>
                <c:pt idx="3">
                  <c:v>147324174.40000001</c:v>
                </c:pt>
                <c:pt idx="4">
                  <c:v>159131575.09999999</c:v>
                </c:pt>
                <c:pt idx="5">
                  <c:v>146839155</c:v>
                </c:pt>
                <c:pt idx="6">
                  <c:v>134489010.59999999</c:v>
                </c:pt>
                <c:pt idx="7">
                  <c:v>146588662.30000001</c:v>
                </c:pt>
                <c:pt idx="8">
                  <c:v>134819998.5</c:v>
                </c:pt>
                <c:pt idx="9">
                  <c:v>147750820.09999999</c:v>
                </c:pt>
                <c:pt idx="10">
                  <c:v>149744060.5</c:v>
                </c:pt>
                <c:pt idx="11">
                  <c:v>149569862.40000001</c:v>
                </c:pt>
                <c:pt idx="12">
                  <c:v>147707587.30000001</c:v>
                </c:pt>
                <c:pt idx="13">
                  <c:v>143183453.40000001</c:v>
                </c:pt>
                <c:pt idx="14">
                  <c:v>144949591.59999999</c:v>
                </c:pt>
                <c:pt idx="15">
                  <c:v>143857988.30000001</c:v>
                </c:pt>
                <c:pt idx="16">
                  <c:v>144035211.40000001</c:v>
                </c:pt>
                <c:pt idx="17">
                  <c:v>143875462.40000001</c:v>
                </c:pt>
                <c:pt idx="18">
                  <c:v>143555153.40000001</c:v>
                </c:pt>
                <c:pt idx="19">
                  <c:v>143360073.80000001</c:v>
                </c:pt>
                <c:pt idx="20">
                  <c:v>147933305.40000001</c:v>
                </c:pt>
                <c:pt idx="21">
                  <c:v>149685648.80000001</c:v>
                </c:pt>
                <c:pt idx="22">
                  <c:v>149791681.19999999</c:v>
                </c:pt>
                <c:pt idx="23">
                  <c:v>147982937.80000001</c:v>
                </c:pt>
                <c:pt idx="24">
                  <c:v>143653159.19999999</c:v>
                </c:pt>
                <c:pt idx="25">
                  <c:v>159887484.19999999</c:v>
                </c:pt>
                <c:pt idx="26">
                  <c:v>146961331.5</c:v>
                </c:pt>
                <c:pt idx="27">
                  <c:v>144255794.30000001</c:v>
                </c:pt>
                <c:pt idx="28">
                  <c:v>132936171.2</c:v>
                </c:pt>
                <c:pt idx="29">
                  <c:v>136295203.09999999</c:v>
                </c:pt>
                <c:pt idx="30">
                  <c:v>144506455.30000001</c:v>
                </c:pt>
                <c:pt idx="31">
                  <c:v>144063067.80000001</c:v>
                </c:pt>
                <c:pt idx="32">
                  <c:v>143615138.5</c:v>
                </c:pt>
                <c:pt idx="33">
                  <c:v>133451932.8</c:v>
                </c:pt>
                <c:pt idx="34">
                  <c:v>143709631.80000001</c:v>
                </c:pt>
                <c:pt idx="35">
                  <c:v>143208618.69999999</c:v>
                </c:pt>
                <c:pt idx="36">
                  <c:v>143251242.80000001</c:v>
                </c:pt>
                <c:pt idx="37">
                  <c:v>143500125.19999999</c:v>
                </c:pt>
                <c:pt idx="38">
                  <c:v>133641006.8</c:v>
                </c:pt>
                <c:pt idx="39">
                  <c:v>144129709.59999999</c:v>
                </c:pt>
                <c:pt idx="40">
                  <c:v>143234066.40000001</c:v>
                </c:pt>
                <c:pt idx="41">
                  <c:v>133226251</c:v>
                </c:pt>
                <c:pt idx="42">
                  <c:v>143529101.69999999</c:v>
                </c:pt>
                <c:pt idx="43">
                  <c:v>143663404.40000001</c:v>
                </c:pt>
                <c:pt idx="44">
                  <c:v>134215441.3</c:v>
                </c:pt>
                <c:pt idx="45">
                  <c:v>134369898</c:v>
                </c:pt>
                <c:pt idx="46">
                  <c:v>134336537.09999999</c:v>
                </c:pt>
                <c:pt idx="47">
                  <c:v>134136759.40000002</c:v>
                </c:pt>
                <c:pt idx="48">
                  <c:v>133307345.59999999</c:v>
                </c:pt>
                <c:pt idx="49">
                  <c:v>143266433.59999999</c:v>
                </c:pt>
                <c:pt idx="50">
                  <c:v>143492198.90000001</c:v>
                </c:pt>
                <c:pt idx="51">
                  <c:v>143479296.59999999</c:v>
                </c:pt>
                <c:pt idx="52">
                  <c:v>143630075.09999999</c:v>
                </c:pt>
                <c:pt idx="53">
                  <c:v>133237672</c:v>
                </c:pt>
                <c:pt idx="54">
                  <c:v>133541954.7</c:v>
                </c:pt>
                <c:pt idx="55">
                  <c:v>133465881</c:v>
                </c:pt>
                <c:pt idx="56">
                  <c:v>134259528.59999999</c:v>
                </c:pt>
                <c:pt idx="57">
                  <c:v>134480216.09999999</c:v>
                </c:pt>
                <c:pt idx="58">
                  <c:v>143664136.80000001</c:v>
                </c:pt>
                <c:pt idx="59">
                  <c:v>143697902.40000001</c:v>
                </c:pt>
                <c:pt idx="60">
                  <c:v>137639225.09999999</c:v>
                </c:pt>
                <c:pt idx="61">
                  <c:v>142723841.19999999</c:v>
                </c:pt>
                <c:pt idx="62">
                  <c:v>143563062.30000001</c:v>
                </c:pt>
                <c:pt idx="63">
                  <c:v>143447445.19999999</c:v>
                </c:pt>
                <c:pt idx="64">
                  <c:v>142602620</c:v>
                </c:pt>
                <c:pt idx="65">
                  <c:v>140583035.80000001</c:v>
                </c:pt>
                <c:pt idx="66">
                  <c:v>143251984.69999999</c:v>
                </c:pt>
                <c:pt idx="67">
                  <c:v>143518768.09999999</c:v>
                </c:pt>
                <c:pt idx="68">
                  <c:v>142118462.69999999</c:v>
                </c:pt>
                <c:pt idx="69">
                  <c:v>141714557.59999999</c:v>
                </c:pt>
                <c:pt idx="70">
                  <c:v>141834681.69999999</c:v>
                </c:pt>
                <c:pt idx="71">
                  <c:v>138248107.5</c:v>
                </c:pt>
                <c:pt idx="72">
                  <c:v>143850220.80000001</c:v>
                </c:pt>
                <c:pt idx="73">
                  <c:v>132967267.59999999</c:v>
                </c:pt>
                <c:pt idx="74">
                  <c:v>133151752.59999999</c:v>
                </c:pt>
                <c:pt idx="75">
                  <c:v>126759181</c:v>
                </c:pt>
              </c:numCache>
            </c:numRef>
          </c:val>
        </c:ser>
        <c:ser>
          <c:idx val="2"/>
          <c:order val="2"/>
          <c:tx>
            <c:v>SDRM</c:v>
          </c:tx>
          <c:spPr>
            <a:ln w="1905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</c:spPr>
          </c:marker>
          <c:cat>
            <c:numRef>
              <c:f>BasicMath!$B$1:$B$76</c:f>
              <c:numCache>
                <c:formatCode>General</c:formatCode>
                <c:ptCount val="76"/>
                <c:pt idx="0">
                  <c:v>3900</c:v>
                </c:pt>
                <c:pt idx="1">
                  <c:v>4000</c:v>
                </c:pt>
                <c:pt idx="2">
                  <c:v>4100</c:v>
                </c:pt>
                <c:pt idx="3">
                  <c:v>4200</c:v>
                </c:pt>
                <c:pt idx="4">
                  <c:v>4300</c:v>
                </c:pt>
                <c:pt idx="5">
                  <c:v>4400</c:v>
                </c:pt>
                <c:pt idx="6">
                  <c:v>4500</c:v>
                </c:pt>
                <c:pt idx="7">
                  <c:v>4600</c:v>
                </c:pt>
                <c:pt idx="8">
                  <c:v>4700</c:v>
                </c:pt>
                <c:pt idx="9">
                  <c:v>4800</c:v>
                </c:pt>
                <c:pt idx="10">
                  <c:v>4900</c:v>
                </c:pt>
                <c:pt idx="11">
                  <c:v>5000</c:v>
                </c:pt>
                <c:pt idx="12">
                  <c:v>5100</c:v>
                </c:pt>
                <c:pt idx="13">
                  <c:v>5200</c:v>
                </c:pt>
                <c:pt idx="14">
                  <c:v>5300</c:v>
                </c:pt>
                <c:pt idx="15">
                  <c:v>5400</c:v>
                </c:pt>
                <c:pt idx="16">
                  <c:v>5500</c:v>
                </c:pt>
                <c:pt idx="17">
                  <c:v>5600</c:v>
                </c:pt>
                <c:pt idx="18">
                  <c:v>5700</c:v>
                </c:pt>
                <c:pt idx="19">
                  <c:v>5800</c:v>
                </c:pt>
                <c:pt idx="20">
                  <c:v>5900</c:v>
                </c:pt>
                <c:pt idx="21">
                  <c:v>6000</c:v>
                </c:pt>
                <c:pt idx="22">
                  <c:v>6100</c:v>
                </c:pt>
                <c:pt idx="23">
                  <c:v>6200</c:v>
                </c:pt>
                <c:pt idx="24">
                  <c:v>6300</c:v>
                </c:pt>
                <c:pt idx="25">
                  <c:v>6400</c:v>
                </c:pt>
                <c:pt idx="26">
                  <c:v>6500</c:v>
                </c:pt>
                <c:pt idx="27">
                  <c:v>6600</c:v>
                </c:pt>
                <c:pt idx="28">
                  <c:v>6700</c:v>
                </c:pt>
                <c:pt idx="29">
                  <c:v>6800</c:v>
                </c:pt>
                <c:pt idx="30">
                  <c:v>6900</c:v>
                </c:pt>
                <c:pt idx="31">
                  <c:v>7000</c:v>
                </c:pt>
                <c:pt idx="32">
                  <c:v>7100</c:v>
                </c:pt>
                <c:pt idx="33">
                  <c:v>7200</c:v>
                </c:pt>
                <c:pt idx="34">
                  <c:v>7300</c:v>
                </c:pt>
                <c:pt idx="35">
                  <c:v>7400</c:v>
                </c:pt>
                <c:pt idx="36">
                  <c:v>7500</c:v>
                </c:pt>
                <c:pt idx="37">
                  <c:v>7600</c:v>
                </c:pt>
                <c:pt idx="38">
                  <c:v>7700</c:v>
                </c:pt>
                <c:pt idx="39">
                  <c:v>7800</c:v>
                </c:pt>
                <c:pt idx="40">
                  <c:v>7900</c:v>
                </c:pt>
                <c:pt idx="41">
                  <c:v>8000</c:v>
                </c:pt>
                <c:pt idx="42">
                  <c:v>8100</c:v>
                </c:pt>
                <c:pt idx="43">
                  <c:v>8200</c:v>
                </c:pt>
                <c:pt idx="44">
                  <c:v>8300</c:v>
                </c:pt>
                <c:pt idx="45">
                  <c:v>8400</c:v>
                </c:pt>
                <c:pt idx="46">
                  <c:v>8500</c:v>
                </c:pt>
                <c:pt idx="47">
                  <c:v>8600</c:v>
                </c:pt>
                <c:pt idx="48">
                  <c:v>8700</c:v>
                </c:pt>
                <c:pt idx="49">
                  <c:v>8800</c:v>
                </c:pt>
                <c:pt idx="50">
                  <c:v>8900</c:v>
                </c:pt>
                <c:pt idx="51">
                  <c:v>9000</c:v>
                </c:pt>
                <c:pt idx="52">
                  <c:v>9100</c:v>
                </c:pt>
                <c:pt idx="53">
                  <c:v>9200</c:v>
                </c:pt>
                <c:pt idx="54">
                  <c:v>9300</c:v>
                </c:pt>
                <c:pt idx="55">
                  <c:v>9400</c:v>
                </c:pt>
                <c:pt idx="56">
                  <c:v>9500</c:v>
                </c:pt>
                <c:pt idx="57">
                  <c:v>9600</c:v>
                </c:pt>
                <c:pt idx="58">
                  <c:v>9700</c:v>
                </c:pt>
                <c:pt idx="59">
                  <c:v>9800</c:v>
                </c:pt>
                <c:pt idx="60">
                  <c:v>9900</c:v>
                </c:pt>
                <c:pt idx="61">
                  <c:v>10000</c:v>
                </c:pt>
                <c:pt idx="62">
                  <c:v>10100</c:v>
                </c:pt>
                <c:pt idx="63">
                  <c:v>10200</c:v>
                </c:pt>
                <c:pt idx="64">
                  <c:v>10300</c:v>
                </c:pt>
                <c:pt idx="65">
                  <c:v>10400</c:v>
                </c:pt>
                <c:pt idx="66">
                  <c:v>10500</c:v>
                </c:pt>
                <c:pt idx="67">
                  <c:v>10600</c:v>
                </c:pt>
                <c:pt idx="68">
                  <c:v>10700</c:v>
                </c:pt>
                <c:pt idx="69">
                  <c:v>10800</c:v>
                </c:pt>
                <c:pt idx="70">
                  <c:v>10900</c:v>
                </c:pt>
                <c:pt idx="71">
                  <c:v>11000</c:v>
                </c:pt>
                <c:pt idx="72">
                  <c:v>11100</c:v>
                </c:pt>
                <c:pt idx="73">
                  <c:v>11200</c:v>
                </c:pt>
                <c:pt idx="74">
                  <c:v>11300</c:v>
                </c:pt>
                <c:pt idx="75">
                  <c:v>11360</c:v>
                </c:pt>
              </c:numCache>
            </c:numRef>
          </c:cat>
          <c:val>
            <c:numRef>
              <c:f>BasicMath!$I$1:$I$76</c:f>
              <c:numCache>
                <c:formatCode>General</c:formatCode>
                <c:ptCount val="76"/>
                <c:pt idx="4">
                  <c:v>147598582.90000001</c:v>
                </c:pt>
                <c:pt idx="5">
                  <c:v>143452103.30000001</c:v>
                </c:pt>
                <c:pt idx="6">
                  <c:v>143226814.09999999</c:v>
                </c:pt>
                <c:pt idx="7">
                  <c:v>142924591.90000001</c:v>
                </c:pt>
                <c:pt idx="8">
                  <c:v>143054779.09999999</c:v>
                </c:pt>
                <c:pt idx="9">
                  <c:v>142370090.40000001</c:v>
                </c:pt>
                <c:pt idx="10">
                  <c:v>147507372.19999999</c:v>
                </c:pt>
                <c:pt idx="11">
                  <c:v>143798393</c:v>
                </c:pt>
                <c:pt idx="12">
                  <c:v>143192200</c:v>
                </c:pt>
                <c:pt idx="13">
                  <c:v>142352996.5</c:v>
                </c:pt>
                <c:pt idx="14">
                  <c:v>142770241.69999999</c:v>
                </c:pt>
                <c:pt idx="15">
                  <c:v>141501647.90000001</c:v>
                </c:pt>
                <c:pt idx="16">
                  <c:v>143481723.19999999</c:v>
                </c:pt>
                <c:pt idx="17">
                  <c:v>143530627.40000001</c:v>
                </c:pt>
                <c:pt idx="18">
                  <c:v>142555197</c:v>
                </c:pt>
                <c:pt idx="19">
                  <c:v>142445503.09999999</c:v>
                </c:pt>
                <c:pt idx="20">
                  <c:v>142507142.80000001</c:v>
                </c:pt>
                <c:pt idx="21">
                  <c:v>171651967.59999999</c:v>
                </c:pt>
                <c:pt idx="22">
                  <c:v>164277375.5</c:v>
                </c:pt>
                <c:pt idx="23">
                  <c:v>165180697.90000001</c:v>
                </c:pt>
                <c:pt idx="24">
                  <c:v>163438293.30000001</c:v>
                </c:pt>
                <c:pt idx="25">
                  <c:v>163926383.69999999</c:v>
                </c:pt>
                <c:pt idx="26">
                  <c:v>163272025.59999999</c:v>
                </c:pt>
                <c:pt idx="27">
                  <c:v>161753442.40000001</c:v>
                </c:pt>
                <c:pt idx="28">
                  <c:v>162336934.69999999</c:v>
                </c:pt>
                <c:pt idx="29">
                  <c:v>162281583.19999999</c:v>
                </c:pt>
                <c:pt idx="30">
                  <c:v>163245902</c:v>
                </c:pt>
                <c:pt idx="31">
                  <c:v>162475528.30000001</c:v>
                </c:pt>
                <c:pt idx="32">
                  <c:v>162304748.30000001</c:v>
                </c:pt>
                <c:pt idx="33">
                  <c:v>162679501</c:v>
                </c:pt>
                <c:pt idx="34">
                  <c:v>162437526.5</c:v>
                </c:pt>
                <c:pt idx="35">
                  <c:v>162529169.40000001</c:v>
                </c:pt>
                <c:pt idx="36">
                  <c:v>162343918.40000001</c:v>
                </c:pt>
                <c:pt idx="37">
                  <c:v>162480014.80000001</c:v>
                </c:pt>
                <c:pt idx="38">
                  <c:v>162484607</c:v>
                </c:pt>
                <c:pt idx="39">
                  <c:v>162468743.69999999</c:v>
                </c:pt>
                <c:pt idx="40">
                  <c:v>162524900.30000001</c:v>
                </c:pt>
                <c:pt idx="41">
                  <c:v>162417298.69999999</c:v>
                </c:pt>
                <c:pt idx="42">
                  <c:v>162431364.5</c:v>
                </c:pt>
                <c:pt idx="43">
                  <c:v>162441549.19999999</c:v>
                </c:pt>
                <c:pt idx="44">
                  <c:v>162284380.69999999</c:v>
                </c:pt>
                <c:pt idx="45">
                  <c:v>162644150.40000001</c:v>
                </c:pt>
                <c:pt idx="46">
                  <c:v>162479416.80000001</c:v>
                </c:pt>
                <c:pt idx="47">
                  <c:v>162417433.19999999</c:v>
                </c:pt>
                <c:pt idx="48">
                  <c:v>162329995.80000001</c:v>
                </c:pt>
                <c:pt idx="49">
                  <c:v>162576851.19999999</c:v>
                </c:pt>
                <c:pt idx="50">
                  <c:v>162367960.59999999</c:v>
                </c:pt>
                <c:pt idx="51">
                  <c:v>162570232.69999999</c:v>
                </c:pt>
                <c:pt idx="52">
                  <c:v>162326834.30000001</c:v>
                </c:pt>
                <c:pt idx="53">
                  <c:v>162367042.59999999</c:v>
                </c:pt>
                <c:pt idx="54">
                  <c:v>162484027.59999999</c:v>
                </c:pt>
                <c:pt idx="55">
                  <c:v>162460942.30000001</c:v>
                </c:pt>
                <c:pt idx="56">
                  <c:v>162459133.5</c:v>
                </c:pt>
                <c:pt idx="57">
                  <c:v>162816596</c:v>
                </c:pt>
                <c:pt idx="58">
                  <c:v>162382822.80000001</c:v>
                </c:pt>
                <c:pt idx="59">
                  <c:v>162506769.80000001</c:v>
                </c:pt>
                <c:pt idx="60">
                  <c:v>162299361.19999999</c:v>
                </c:pt>
                <c:pt idx="61">
                  <c:v>162324695.69999999</c:v>
                </c:pt>
                <c:pt idx="62">
                  <c:v>162368928.30000001</c:v>
                </c:pt>
                <c:pt idx="63">
                  <c:v>162317121.5</c:v>
                </c:pt>
                <c:pt idx="64">
                  <c:v>162782669.80000001</c:v>
                </c:pt>
                <c:pt idx="65">
                  <c:v>162473967.90000001</c:v>
                </c:pt>
                <c:pt idx="66">
                  <c:v>162760332.80000001</c:v>
                </c:pt>
                <c:pt idx="67">
                  <c:v>162563271.80000001</c:v>
                </c:pt>
                <c:pt idx="68">
                  <c:v>162488585.5</c:v>
                </c:pt>
                <c:pt idx="69">
                  <c:v>162777922.19999999</c:v>
                </c:pt>
                <c:pt idx="70">
                  <c:v>162901421.30000001</c:v>
                </c:pt>
                <c:pt idx="71">
                  <c:v>162505213.40000001</c:v>
                </c:pt>
                <c:pt idx="72">
                  <c:v>163518591.80000001</c:v>
                </c:pt>
                <c:pt idx="73">
                  <c:v>163752315.5</c:v>
                </c:pt>
                <c:pt idx="74">
                  <c:v>163520779.69999999</c:v>
                </c:pt>
                <c:pt idx="75">
                  <c:v>162418687.40000001</c:v>
                </c:pt>
              </c:numCache>
            </c:numRef>
          </c:val>
        </c:ser>
        <c:marker val="1"/>
        <c:axId val="64990208"/>
        <c:axId val="66479616"/>
      </c:lineChart>
      <c:catAx>
        <c:axId val="649902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 baseline="0"/>
                </a:pPr>
                <a:r>
                  <a:rPr lang="en-US" sz="1800" baseline="0" dirty="0"/>
                  <a:t>Given Code </a:t>
                </a:r>
                <a:r>
                  <a:rPr lang="en-US" sz="1800" baseline="0" dirty="0" smtClean="0"/>
                  <a:t>Space (Bytes)</a:t>
                </a:r>
                <a:endParaRPr lang="en-US" sz="1800" baseline="0" dirty="0"/>
              </a:p>
            </c:rich>
          </c:tx>
          <c:layout>
            <c:manualLayout>
              <c:xMode val="edge"/>
              <c:yMode val="edge"/>
              <c:x val="0.37422576228636734"/>
              <c:y val="0.91645893593991057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6479616"/>
        <c:crosses val="autoZero"/>
        <c:auto val="1"/>
        <c:lblAlgn val="ctr"/>
        <c:lblOffset val="100"/>
      </c:catAx>
      <c:valAx>
        <c:axId val="66479616"/>
        <c:scaling>
          <c:orientation val="minMax"/>
          <c:min val="1080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 baseline="0"/>
                </a:pPr>
                <a:r>
                  <a:rPr lang="en-US" sz="1800" baseline="0"/>
                  <a:t>Total Number of Cycles</a:t>
                </a:r>
              </a:p>
            </c:rich>
          </c:tx>
          <c:layout>
            <c:manualLayout>
              <c:xMode val="edge"/>
              <c:yMode val="edge"/>
              <c:x val="3.3419572553430852E-3"/>
              <c:y val="0.23059441099274391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4990208"/>
        <c:crosses val="autoZero"/>
        <c:crossBetween val="between"/>
        <c:dispUnits>
          <c:builtInUnit val="hundredMillions"/>
          <c:dispUnitsLbl>
            <c:layout>
              <c:manualLayout>
                <c:xMode val="edge"/>
                <c:yMode val="edge"/>
                <c:x val="2.5000000000000001E-2"/>
                <c:y val="4.5558617672790895E-2"/>
              </c:manualLayout>
            </c:layout>
            <c:txPr>
              <a:bodyPr rot="0" vert="horz"/>
              <a:lstStyle/>
              <a:p>
                <a:pPr>
                  <a:defRPr sz="1800" baseline="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24068055555555537"/>
          <c:y val="0.11252668416447972"/>
          <c:w val="0.7258288111347011"/>
          <c:h val="7.828686827434822E-2"/>
        </c:manualLayout>
      </c:layout>
      <c:txPr>
        <a:bodyPr/>
        <a:lstStyle/>
        <a:p>
          <a:pPr>
            <a:defRPr sz="1800" baseline="0"/>
          </a:pPr>
          <a:endParaRPr lang="en-US"/>
        </a:p>
      </c:txPr>
    </c:legend>
    <c:plotVisOnly val="1"/>
  </c:chart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 baseline="0"/>
            </a:pPr>
            <a:r>
              <a:rPr lang="en-US" sz="2400" baseline="0" dirty="0"/>
              <a:t>Susan </a:t>
            </a:r>
            <a:r>
              <a:rPr lang="en-US" sz="2400" baseline="0" dirty="0" smtClean="0"/>
              <a:t>(smooth)</a:t>
            </a:r>
            <a:endParaRPr lang="en-US" sz="2400" baseline="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1368628921384827"/>
          <c:y val="0.12983453155312141"/>
          <c:w val="0.8606144231971028"/>
          <c:h val="0.6483819669600126"/>
        </c:manualLayout>
      </c:layout>
      <c:lineChart>
        <c:grouping val="standard"/>
        <c:ser>
          <c:idx val="0"/>
          <c:order val="0"/>
          <c:tx>
            <c:v>FMUM</c:v>
          </c:tx>
          <c:spPr>
            <a:ln w="19050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 w="19050">
                <a:solidFill>
                  <a:srgbClr val="0000FF"/>
                </a:solidFill>
              </a:ln>
            </c:spPr>
          </c:marker>
          <c:cat>
            <c:numRef>
              <c:f>'susan_smooth2 large'!$B$1:$B$110</c:f>
              <c:numCache>
                <c:formatCode>General</c:formatCode>
                <c:ptCount val="110"/>
                <c:pt idx="0">
                  <c:v>8300</c:v>
                </c:pt>
                <c:pt idx="1">
                  <c:v>8400</c:v>
                </c:pt>
                <c:pt idx="2">
                  <c:v>8500</c:v>
                </c:pt>
                <c:pt idx="3">
                  <c:v>8600</c:v>
                </c:pt>
                <c:pt idx="4">
                  <c:v>8700</c:v>
                </c:pt>
                <c:pt idx="5">
                  <c:v>8800</c:v>
                </c:pt>
                <c:pt idx="6">
                  <c:v>8900</c:v>
                </c:pt>
                <c:pt idx="7">
                  <c:v>9000</c:v>
                </c:pt>
                <c:pt idx="8">
                  <c:v>9100</c:v>
                </c:pt>
                <c:pt idx="9">
                  <c:v>9200</c:v>
                </c:pt>
                <c:pt idx="10">
                  <c:v>9300</c:v>
                </c:pt>
                <c:pt idx="11">
                  <c:v>9400</c:v>
                </c:pt>
                <c:pt idx="12">
                  <c:v>9500</c:v>
                </c:pt>
                <c:pt idx="13">
                  <c:v>9600</c:v>
                </c:pt>
                <c:pt idx="14">
                  <c:v>9700</c:v>
                </c:pt>
                <c:pt idx="15">
                  <c:v>9800</c:v>
                </c:pt>
                <c:pt idx="16">
                  <c:v>9900</c:v>
                </c:pt>
                <c:pt idx="17">
                  <c:v>10000</c:v>
                </c:pt>
                <c:pt idx="18">
                  <c:v>10100</c:v>
                </c:pt>
                <c:pt idx="19">
                  <c:v>10200</c:v>
                </c:pt>
                <c:pt idx="20">
                  <c:v>10300</c:v>
                </c:pt>
                <c:pt idx="21">
                  <c:v>10400</c:v>
                </c:pt>
                <c:pt idx="22">
                  <c:v>10500</c:v>
                </c:pt>
                <c:pt idx="23">
                  <c:v>10600</c:v>
                </c:pt>
                <c:pt idx="24">
                  <c:v>10700</c:v>
                </c:pt>
                <c:pt idx="25">
                  <c:v>10800</c:v>
                </c:pt>
                <c:pt idx="26">
                  <c:v>10900</c:v>
                </c:pt>
                <c:pt idx="27">
                  <c:v>11000</c:v>
                </c:pt>
                <c:pt idx="28">
                  <c:v>11100</c:v>
                </c:pt>
                <c:pt idx="29">
                  <c:v>11200</c:v>
                </c:pt>
                <c:pt idx="30">
                  <c:v>11300</c:v>
                </c:pt>
                <c:pt idx="31">
                  <c:v>11400</c:v>
                </c:pt>
                <c:pt idx="32">
                  <c:v>11500</c:v>
                </c:pt>
                <c:pt idx="33">
                  <c:v>11600</c:v>
                </c:pt>
                <c:pt idx="34">
                  <c:v>11700</c:v>
                </c:pt>
                <c:pt idx="35">
                  <c:v>11800</c:v>
                </c:pt>
                <c:pt idx="36">
                  <c:v>11900</c:v>
                </c:pt>
                <c:pt idx="37">
                  <c:v>12000</c:v>
                </c:pt>
                <c:pt idx="38">
                  <c:v>12100</c:v>
                </c:pt>
                <c:pt idx="39">
                  <c:v>12200</c:v>
                </c:pt>
                <c:pt idx="40">
                  <c:v>12300</c:v>
                </c:pt>
                <c:pt idx="41">
                  <c:v>12400</c:v>
                </c:pt>
                <c:pt idx="42">
                  <c:v>12500</c:v>
                </c:pt>
                <c:pt idx="43">
                  <c:v>12600</c:v>
                </c:pt>
                <c:pt idx="44">
                  <c:v>12700</c:v>
                </c:pt>
                <c:pt idx="45">
                  <c:v>12800</c:v>
                </c:pt>
                <c:pt idx="46">
                  <c:v>12900</c:v>
                </c:pt>
                <c:pt idx="47">
                  <c:v>13000</c:v>
                </c:pt>
                <c:pt idx="48">
                  <c:v>13100</c:v>
                </c:pt>
                <c:pt idx="49">
                  <c:v>13200</c:v>
                </c:pt>
                <c:pt idx="50">
                  <c:v>13300</c:v>
                </c:pt>
                <c:pt idx="51">
                  <c:v>13400</c:v>
                </c:pt>
                <c:pt idx="52">
                  <c:v>13500</c:v>
                </c:pt>
                <c:pt idx="53">
                  <c:v>13600</c:v>
                </c:pt>
                <c:pt idx="54">
                  <c:v>13700</c:v>
                </c:pt>
                <c:pt idx="55">
                  <c:v>13800</c:v>
                </c:pt>
                <c:pt idx="56">
                  <c:v>13900</c:v>
                </c:pt>
                <c:pt idx="57">
                  <c:v>14000</c:v>
                </c:pt>
                <c:pt idx="58">
                  <c:v>14100</c:v>
                </c:pt>
                <c:pt idx="59">
                  <c:v>14200</c:v>
                </c:pt>
                <c:pt idx="60">
                  <c:v>14300</c:v>
                </c:pt>
                <c:pt idx="61">
                  <c:v>14400</c:v>
                </c:pt>
                <c:pt idx="62">
                  <c:v>14500</c:v>
                </c:pt>
                <c:pt idx="63">
                  <c:v>14600</c:v>
                </c:pt>
                <c:pt idx="64">
                  <c:v>14700</c:v>
                </c:pt>
                <c:pt idx="65">
                  <c:v>14800</c:v>
                </c:pt>
                <c:pt idx="66">
                  <c:v>14900</c:v>
                </c:pt>
                <c:pt idx="67">
                  <c:v>15000</c:v>
                </c:pt>
                <c:pt idx="68">
                  <c:v>15100</c:v>
                </c:pt>
                <c:pt idx="69">
                  <c:v>15200</c:v>
                </c:pt>
                <c:pt idx="70">
                  <c:v>15300</c:v>
                </c:pt>
                <c:pt idx="71">
                  <c:v>15400</c:v>
                </c:pt>
                <c:pt idx="72">
                  <c:v>15500</c:v>
                </c:pt>
                <c:pt idx="73">
                  <c:v>15600</c:v>
                </c:pt>
                <c:pt idx="74">
                  <c:v>15700</c:v>
                </c:pt>
                <c:pt idx="75">
                  <c:v>15800</c:v>
                </c:pt>
                <c:pt idx="76">
                  <c:v>15900</c:v>
                </c:pt>
                <c:pt idx="77">
                  <c:v>16000</c:v>
                </c:pt>
                <c:pt idx="78">
                  <c:v>16100</c:v>
                </c:pt>
                <c:pt idx="79">
                  <c:v>16200</c:v>
                </c:pt>
                <c:pt idx="80">
                  <c:v>16300</c:v>
                </c:pt>
                <c:pt idx="81">
                  <c:v>16400</c:v>
                </c:pt>
                <c:pt idx="82">
                  <c:v>16500</c:v>
                </c:pt>
                <c:pt idx="83">
                  <c:v>16600</c:v>
                </c:pt>
                <c:pt idx="84">
                  <c:v>16700</c:v>
                </c:pt>
                <c:pt idx="85">
                  <c:v>16800</c:v>
                </c:pt>
                <c:pt idx="86">
                  <c:v>16900</c:v>
                </c:pt>
                <c:pt idx="87">
                  <c:v>17000</c:v>
                </c:pt>
                <c:pt idx="88">
                  <c:v>17100</c:v>
                </c:pt>
                <c:pt idx="89">
                  <c:v>17200</c:v>
                </c:pt>
                <c:pt idx="90">
                  <c:v>17300</c:v>
                </c:pt>
                <c:pt idx="91">
                  <c:v>17400</c:v>
                </c:pt>
                <c:pt idx="92">
                  <c:v>17500</c:v>
                </c:pt>
                <c:pt idx="93">
                  <c:v>17600</c:v>
                </c:pt>
                <c:pt idx="94">
                  <c:v>17700</c:v>
                </c:pt>
                <c:pt idx="95">
                  <c:v>17800</c:v>
                </c:pt>
                <c:pt idx="96">
                  <c:v>17900</c:v>
                </c:pt>
                <c:pt idx="97">
                  <c:v>18000</c:v>
                </c:pt>
                <c:pt idx="98">
                  <c:v>18100</c:v>
                </c:pt>
                <c:pt idx="99">
                  <c:v>18200</c:v>
                </c:pt>
                <c:pt idx="100">
                  <c:v>18300</c:v>
                </c:pt>
                <c:pt idx="101">
                  <c:v>18400</c:v>
                </c:pt>
                <c:pt idx="102">
                  <c:v>18500</c:v>
                </c:pt>
                <c:pt idx="103">
                  <c:v>18600</c:v>
                </c:pt>
                <c:pt idx="104">
                  <c:v>18700</c:v>
                </c:pt>
                <c:pt idx="105">
                  <c:v>18800</c:v>
                </c:pt>
                <c:pt idx="106">
                  <c:v>18900</c:v>
                </c:pt>
                <c:pt idx="107">
                  <c:v>19000</c:v>
                </c:pt>
                <c:pt idx="108">
                  <c:v>19100</c:v>
                </c:pt>
                <c:pt idx="109">
                  <c:v>19144</c:v>
                </c:pt>
              </c:numCache>
            </c:numRef>
          </c:cat>
          <c:val>
            <c:numRef>
              <c:f>'susan_smooth2 large'!$C$1:$C$110</c:f>
              <c:numCache>
                <c:formatCode>General</c:formatCode>
                <c:ptCount val="110"/>
                <c:pt idx="0">
                  <c:v>1866459.9</c:v>
                </c:pt>
                <c:pt idx="1">
                  <c:v>1866548.6</c:v>
                </c:pt>
                <c:pt idx="2">
                  <c:v>1866878.6</c:v>
                </c:pt>
                <c:pt idx="3">
                  <c:v>1867007.6</c:v>
                </c:pt>
                <c:pt idx="4">
                  <c:v>1866413</c:v>
                </c:pt>
                <c:pt idx="5">
                  <c:v>1866771.8</c:v>
                </c:pt>
                <c:pt idx="6">
                  <c:v>1866992.1</c:v>
                </c:pt>
                <c:pt idx="7">
                  <c:v>1867180.6</c:v>
                </c:pt>
                <c:pt idx="8">
                  <c:v>1866942</c:v>
                </c:pt>
                <c:pt idx="9">
                  <c:v>1866410.7</c:v>
                </c:pt>
                <c:pt idx="10">
                  <c:v>1866569</c:v>
                </c:pt>
                <c:pt idx="11">
                  <c:v>1866408.8</c:v>
                </c:pt>
                <c:pt idx="12">
                  <c:v>1866827</c:v>
                </c:pt>
                <c:pt idx="13">
                  <c:v>1866679.8</c:v>
                </c:pt>
                <c:pt idx="14">
                  <c:v>1866438.9</c:v>
                </c:pt>
                <c:pt idx="15">
                  <c:v>1866703.7</c:v>
                </c:pt>
                <c:pt idx="16">
                  <c:v>1866615.2</c:v>
                </c:pt>
                <c:pt idx="17">
                  <c:v>1866616.4</c:v>
                </c:pt>
                <c:pt idx="18">
                  <c:v>1866637.2</c:v>
                </c:pt>
                <c:pt idx="19">
                  <c:v>1866719.7</c:v>
                </c:pt>
                <c:pt idx="20">
                  <c:v>1866553.1</c:v>
                </c:pt>
                <c:pt idx="21">
                  <c:v>1866354.5</c:v>
                </c:pt>
                <c:pt idx="22">
                  <c:v>1866808.4</c:v>
                </c:pt>
                <c:pt idx="23">
                  <c:v>1843083.4</c:v>
                </c:pt>
                <c:pt idx="24">
                  <c:v>1842981.9</c:v>
                </c:pt>
                <c:pt idx="25">
                  <c:v>1842695.8</c:v>
                </c:pt>
                <c:pt idx="26">
                  <c:v>1843655</c:v>
                </c:pt>
                <c:pt idx="27">
                  <c:v>1842986.8</c:v>
                </c:pt>
                <c:pt idx="28">
                  <c:v>1842816.4</c:v>
                </c:pt>
                <c:pt idx="29">
                  <c:v>1843049.2</c:v>
                </c:pt>
                <c:pt idx="30">
                  <c:v>1842739.3</c:v>
                </c:pt>
                <c:pt idx="31">
                  <c:v>1835636.6</c:v>
                </c:pt>
                <c:pt idx="32">
                  <c:v>1835084.6</c:v>
                </c:pt>
                <c:pt idx="33">
                  <c:v>1835242.7</c:v>
                </c:pt>
                <c:pt idx="34">
                  <c:v>1835059.1</c:v>
                </c:pt>
                <c:pt idx="35">
                  <c:v>1837498.6</c:v>
                </c:pt>
                <c:pt idx="36">
                  <c:v>1835181.8</c:v>
                </c:pt>
                <c:pt idx="37">
                  <c:v>1835291.8</c:v>
                </c:pt>
                <c:pt idx="38">
                  <c:v>1835199.4</c:v>
                </c:pt>
                <c:pt idx="39">
                  <c:v>1835093.6</c:v>
                </c:pt>
                <c:pt idx="40">
                  <c:v>1835134.8</c:v>
                </c:pt>
                <c:pt idx="41">
                  <c:v>1835390.4</c:v>
                </c:pt>
                <c:pt idx="42">
                  <c:v>1835481.3</c:v>
                </c:pt>
                <c:pt idx="43">
                  <c:v>1835126.5</c:v>
                </c:pt>
                <c:pt idx="44">
                  <c:v>1835353.1</c:v>
                </c:pt>
                <c:pt idx="45">
                  <c:v>1835171.6</c:v>
                </c:pt>
                <c:pt idx="46">
                  <c:v>1835069.3</c:v>
                </c:pt>
                <c:pt idx="47">
                  <c:v>1835069</c:v>
                </c:pt>
                <c:pt idx="48">
                  <c:v>1835128.4</c:v>
                </c:pt>
                <c:pt idx="49">
                  <c:v>1835106.7</c:v>
                </c:pt>
                <c:pt idx="50">
                  <c:v>1835488.7</c:v>
                </c:pt>
                <c:pt idx="51">
                  <c:v>1835124.4</c:v>
                </c:pt>
                <c:pt idx="52">
                  <c:v>1835195.5</c:v>
                </c:pt>
                <c:pt idx="53">
                  <c:v>1835285.5</c:v>
                </c:pt>
                <c:pt idx="54">
                  <c:v>1835123.8</c:v>
                </c:pt>
                <c:pt idx="55">
                  <c:v>1835283.8</c:v>
                </c:pt>
                <c:pt idx="56">
                  <c:v>1840170</c:v>
                </c:pt>
                <c:pt idx="57">
                  <c:v>1840676.9</c:v>
                </c:pt>
                <c:pt idx="58">
                  <c:v>1840123.6</c:v>
                </c:pt>
                <c:pt idx="59">
                  <c:v>1840091.3</c:v>
                </c:pt>
                <c:pt idx="60">
                  <c:v>1840470</c:v>
                </c:pt>
                <c:pt idx="61">
                  <c:v>1840252.6</c:v>
                </c:pt>
                <c:pt idx="62">
                  <c:v>1834941.3</c:v>
                </c:pt>
                <c:pt idx="63">
                  <c:v>1835076.6</c:v>
                </c:pt>
                <c:pt idx="64">
                  <c:v>1834879.2</c:v>
                </c:pt>
                <c:pt idx="65">
                  <c:v>1834981.5</c:v>
                </c:pt>
                <c:pt idx="66">
                  <c:v>1826875.5</c:v>
                </c:pt>
                <c:pt idx="67">
                  <c:v>1826936.8</c:v>
                </c:pt>
                <c:pt idx="68">
                  <c:v>1827047.9</c:v>
                </c:pt>
                <c:pt idx="69">
                  <c:v>1826958</c:v>
                </c:pt>
                <c:pt idx="70">
                  <c:v>1826577.7</c:v>
                </c:pt>
                <c:pt idx="71">
                  <c:v>1826557.8</c:v>
                </c:pt>
                <c:pt idx="72">
                  <c:v>1826635.7</c:v>
                </c:pt>
                <c:pt idx="73">
                  <c:v>1826754</c:v>
                </c:pt>
                <c:pt idx="74">
                  <c:v>1826701.7</c:v>
                </c:pt>
                <c:pt idx="75">
                  <c:v>1826806.2</c:v>
                </c:pt>
                <c:pt idx="76">
                  <c:v>1826731.2</c:v>
                </c:pt>
                <c:pt idx="77">
                  <c:v>1824200.3</c:v>
                </c:pt>
                <c:pt idx="78">
                  <c:v>1823979.2</c:v>
                </c:pt>
                <c:pt idx="79">
                  <c:v>1824037.6</c:v>
                </c:pt>
                <c:pt idx="80">
                  <c:v>1824431.9</c:v>
                </c:pt>
                <c:pt idx="81">
                  <c:v>1824119.4</c:v>
                </c:pt>
                <c:pt idx="82">
                  <c:v>1824206.9</c:v>
                </c:pt>
                <c:pt idx="83">
                  <c:v>1824227.7</c:v>
                </c:pt>
                <c:pt idx="84">
                  <c:v>1824130.1</c:v>
                </c:pt>
                <c:pt idx="85">
                  <c:v>1823983</c:v>
                </c:pt>
                <c:pt idx="86">
                  <c:v>1824096.1</c:v>
                </c:pt>
                <c:pt idx="87">
                  <c:v>1824470.4</c:v>
                </c:pt>
                <c:pt idx="88">
                  <c:v>1826675.8</c:v>
                </c:pt>
                <c:pt idx="89">
                  <c:v>1826673.5</c:v>
                </c:pt>
                <c:pt idx="90">
                  <c:v>1826497.2</c:v>
                </c:pt>
                <c:pt idx="91">
                  <c:v>1826782.1</c:v>
                </c:pt>
                <c:pt idx="92">
                  <c:v>1826459</c:v>
                </c:pt>
                <c:pt idx="93">
                  <c:v>1826576.9</c:v>
                </c:pt>
                <c:pt idx="94">
                  <c:v>1826630.6</c:v>
                </c:pt>
                <c:pt idx="95">
                  <c:v>1823776.4</c:v>
                </c:pt>
                <c:pt idx="96">
                  <c:v>1823919.6</c:v>
                </c:pt>
                <c:pt idx="97">
                  <c:v>1823995.7</c:v>
                </c:pt>
                <c:pt idx="98">
                  <c:v>1824344</c:v>
                </c:pt>
                <c:pt idx="99">
                  <c:v>1823842.8</c:v>
                </c:pt>
                <c:pt idx="100">
                  <c:v>1826243.8</c:v>
                </c:pt>
                <c:pt idx="101">
                  <c:v>1826299.7</c:v>
                </c:pt>
                <c:pt idx="102">
                  <c:v>1826473.8</c:v>
                </c:pt>
                <c:pt idx="103">
                  <c:v>1829072.3</c:v>
                </c:pt>
                <c:pt idx="104">
                  <c:v>1829061.2</c:v>
                </c:pt>
                <c:pt idx="105">
                  <c:v>1829072.2</c:v>
                </c:pt>
                <c:pt idx="106">
                  <c:v>1829057.3</c:v>
                </c:pt>
                <c:pt idx="107">
                  <c:v>1829110.4</c:v>
                </c:pt>
                <c:pt idx="108">
                  <c:v>1821203.7</c:v>
                </c:pt>
                <c:pt idx="109">
                  <c:v>1823967.6</c:v>
                </c:pt>
              </c:numCache>
            </c:numRef>
          </c:val>
        </c:ser>
        <c:ser>
          <c:idx val="1"/>
          <c:order val="1"/>
          <c:tx>
            <c:v>FMUP</c:v>
          </c:tx>
          <c:spPr>
            <a:ln w="19050">
              <a:solidFill>
                <a:srgbClr val="00FF00"/>
              </a:solidFill>
            </a:ln>
          </c:spPr>
          <c:marker>
            <c:spPr>
              <a:solidFill>
                <a:srgbClr val="00FF00"/>
              </a:solidFill>
              <a:ln w="19050">
                <a:solidFill>
                  <a:srgbClr val="00FF00"/>
                </a:solidFill>
              </a:ln>
            </c:spPr>
          </c:marker>
          <c:cat>
            <c:numRef>
              <c:f>'susan_smooth2 large'!$B$1:$B$110</c:f>
              <c:numCache>
                <c:formatCode>General</c:formatCode>
                <c:ptCount val="110"/>
                <c:pt idx="0">
                  <c:v>8300</c:v>
                </c:pt>
                <c:pt idx="1">
                  <c:v>8400</c:v>
                </c:pt>
                <c:pt idx="2">
                  <c:v>8500</c:v>
                </c:pt>
                <c:pt idx="3">
                  <c:v>8600</c:v>
                </c:pt>
                <c:pt idx="4">
                  <c:v>8700</c:v>
                </c:pt>
                <c:pt idx="5">
                  <c:v>8800</c:v>
                </c:pt>
                <c:pt idx="6">
                  <c:v>8900</c:v>
                </c:pt>
                <c:pt idx="7">
                  <c:v>9000</c:v>
                </c:pt>
                <c:pt idx="8">
                  <c:v>9100</c:v>
                </c:pt>
                <c:pt idx="9">
                  <c:v>9200</c:v>
                </c:pt>
                <c:pt idx="10">
                  <c:v>9300</c:v>
                </c:pt>
                <c:pt idx="11">
                  <c:v>9400</c:v>
                </c:pt>
                <c:pt idx="12">
                  <c:v>9500</c:v>
                </c:pt>
                <c:pt idx="13">
                  <c:v>9600</c:v>
                </c:pt>
                <c:pt idx="14">
                  <c:v>9700</c:v>
                </c:pt>
                <c:pt idx="15">
                  <c:v>9800</c:v>
                </c:pt>
                <c:pt idx="16">
                  <c:v>9900</c:v>
                </c:pt>
                <c:pt idx="17">
                  <c:v>10000</c:v>
                </c:pt>
                <c:pt idx="18">
                  <c:v>10100</c:v>
                </c:pt>
                <c:pt idx="19">
                  <c:v>10200</c:v>
                </c:pt>
                <c:pt idx="20">
                  <c:v>10300</c:v>
                </c:pt>
                <c:pt idx="21">
                  <c:v>10400</c:v>
                </c:pt>
                <c:pt idx="22">
                  <c:v>10500</c:v>
                </c:pt>
                <c:pt idx="23">
                  <c:v>10600</c:v>
                </c:pt>
                <c:pt idx="24">
                  <c:v>10700</c:v>
                </c:pt>
                <c:pt idx="25">
                  <c:v>10800</c:v>
                </c:pt>
                <c:pt idx="26">
                  <c:v>10900</c:v>
                </c:pt>
                <c:pt idx="27">
                  <c:v>11000</c:v>
                </c:pt>
                <c:pt idx="28">
                  <c:v>11100</c:v>
                </c:pt>
                <c:pt idx="29">
                  <c:v>11200</c:v>
                </c:pt>
                <c:pt idx="30">
                  <c:v>11300</c:v>
                </c:pt>
                <c:pt idx="31">
                  <c:v>11400</c:v>
                </c:pt>
                <c:pt idx="32">
                  <c:v>11500</c:v>
                </c:pt>
                <c:pt idx="33">
                  <c:v>11600</c:v>
                </c:pt>
                <c:pt idx="34">
                  <c:v>11700</c:v>
                </c:pt>
                <c:pt idx="35">
                  <c:v>11800</c:v>
                </c:pt>
                <c:pt idx="36">
                  <c:v>11900</c:v>
                </c:pt>
                <c:pt idx="37">
                  <c:v>12000</c:v>
                </c:pt>
                <c:pt idx="38">
                  <c:v>12100</c:v>
                </c:pt>
                <c:pt idx="39">
                  <c:v>12200</c:v>
                </c:pt>
                <c:pt idx="40">
                  <c:v>12300</c:v>
                </c:pt>
                <c:pt idx="41">
                  <c:v>12400</c:v>
                </c:pt>
                <c:pt idx="42">
                  <c:v>12500</c:v>
                </c:pt>
                <c:pt idx="43">
                  <c:v>12600</c:v>
                </c:pt>
                <c:pt idx="44">
                  <c:v>12700</c:v>
                </c:pt>
                <c:pt idx="45">
                  <c:v>12800</c:v>
                </c:pt>
                <c:pt idx="46">
                  <c:v>12900</c:v>
                </c:pt>
                <c:pt idx="47">
                  <c:v>13000</c:v>
                </c:pt>
                <c:pt idx="48">
                  <c:v>13100</c:v>
                </c:pt>
                <c:pt idx="49">
                  <c:v>13200</c:v>
                </c:pt>
                <c:pt idx="50">
                  <c:v>13300</c:v>
                </c:pt>
                <c:pt idx="51">
                  <c:v>13400</c:v>
                </c:pt>
                <c:pt idx="52">
                  <c:v>13500</c:v>
                </c:pt>
                <c:pt idx="53">
                  <c:v>13600</c:v>
                </c:pt>
                <c:pt idx="54">
                  <c:v>13700</c:v>
                </c:pt>
                <c:pt idx="55">
                  <c:v>13800</c:v>
                </c:pt>
                <c:pt idx="56">
                  <c:v>13900</c:v>
                </c:pt>
                <c:pt idx="57">
                  <c:v>14000</c:v>
                </c:pt>
                <c:pt idx="58">
                  <c:v>14100</c:v>
                </c:pt>
                <c:pt idx="59">
                  <c:v>14200</c:v>
                </c:pt>
                <c:pt idx="60">
                  <c:v>14300</c:v>
                </c:pt>
                <c:pt idx="61">
                  <c:v>14400</c:v>
                </c:pt>
                <c:pt idx="62">
                  <c:v>14500</c:v>
                </c:pt>
                <c:pt idx="63">
                  <c:v>14600</c:v>
                </c:pt>
                <c:pt idx="64">
                  <c:v>14700</c:v>
                </c:pt>
                <c:pt idx="65">
                  <c:v>14800</c:v>
                </c:pt>
                <c:pt idx="66">
                  <c:v>14900</c:v>
                </c:pt>
                <c:pt idx="67">
                  <c:v>15000</c:v>
                </c:pt>
                <c:pt idx="68">
                  <c:v>15100</c:v>
                </c:pt>
                <c:pt idx="69">
                  <c:v>15200</c:v>
                </c:pt>
                <c:pt idx="70">
                  <c:v>15300</c:v>
                </c:pt>
                <c:pt idx="71">
                  <c:v>15400</c:v>
                </c:pt>
                <c:pt idx="72">
                  <c:v>15500</c:v>
                </c:pt>
                <c:pt idx="73">
                  <c:v>15600</c:v>
                </c:pt>
                <c:pt idx="74">
                  <c:v>15700</c:v>
                </c:pt>
                <c:pt idx="75">
                  <c:v>15800</c:v>
                </c:pt>
                <c:pt idx="76">
                  <c:v>15900</c:v>
                </c:pt>
                <c:pt idx="77">
                  <c:v>16000</c:v>
                </c:pt>
                <c:pt idx="78">
                  <c:v>16100</c:v>
                </c:pt>
                <c:pt idx="79">
                  <c:v>16200</c:v>
                </c:pt>
                <c:pt idx="80">
                  <c:v>16300</c:v>
                </c:pt>
                <c:pt idx="81">
                  <c:v>16400</c:v>
                </c:pt>
                <c:pt idx="82">
                  <c:v>16500</c:v>
                </c:pt>
                <c:pt idx="83">
                  <c:v>16600</c:v>
                </c:pt>
                <c:pt idx="84">
                  <c:v>16700</c:v>
                </c:pt>
                <c:pt idx="85">
                  <c:v>16800</c:v>
                </c:pt>
                <c:pt idx="86">
                  <c:v>16900</c:v>
                </c:pt>
                <c:pt idx="87">
                  <c:v>17000</c:v>
                </c:pt>
                <c:pt idx="88">
                  <c:v>17100</c:v>
                </c:pt>
                <c:pt idx="89">
                  <c:v>17200</c:v>
                </c:pt>
                <c:pt idx="90">
                  <c:v>17300</c:v>
                </c:pt>
                <c:pt idx="91">
                  <c:v>17400</c:v>
                </c:pt>
                <c:pt idx="92">
                  <c:v>17500</c:v>
                </c:pt>
                <c:pt idx="93">
                  <c:v>17600</c:v>
                </c:pt>
                <c:pt idx="94">
                  <c:v>17700</c:v>
                </c:pt>
                <c:pt idx="95">
                  <c:v>17800</c:v>
                </c:pt>
                <c:pt idx="96">
                  <c:v>17900</c:v>
                </c:pt>
                <c:pt idx="97">
                  <c:v>18000</c:v>
                </c:pt>
                <c:pt idx="98">
                  <c:v>18100</c:v>
                </c:pt>
                <c:pt idx="99">
                  <c:v>18200</c:v>
                </c:pt>
                <c:pt idx="100">
                  <c:v>18300</c:v>
                </c:pt>
                <c:pt idx="101">
                  <c:v>18400</c:v>
                </c:pt>
                <c:pt idx="102">
                  <c:v>18500</c:v>
                </c:pt>
                <c:pt idx="103">
                  <c:v>18600</c:v>
                </c:pt>
                <c:pt idx="104">
                  <c:v>18700</c:v>
                </c:pt>
                <c:pt idx="105">
                  <c:v>18800</c:v>
                </c:pt>
                <c:pt idx="106">
                  <c:v>18900</c:v>
                </c:pt>
                <c:pt idx="107">
                  <c:v>19000</c:v>
                </c:pt>
                <c:pt idx="108">
                  <c:v>19100</c:v>
                </c:pt>
                <c:pt idx="109">
                  <c:v>19144</c:v>
                </c:pt>
              </c:numCache>
            </c:numRef>
          </c:cat>
          <c:val>
            <c:numRef>
              <c:f>'susan_smooth2 large'!$F$1:$F$110</c:f>
              <c:numCache>
                <c:formatCode>General</c:formatCode>
                <c:ptCount val="110"/>
                <c:pt idx="0">
                  <c:v>1870957.2</c:v>
                </c:pt>
                <c:pt idx="1">
                  <c:v>1870194.1</c:v>
                </c:pt>
                <c:pt idx="2">
                  <c:v>1870818.6</c:v>
                </c:pt>
                <c:pt idx="3">
                  <c:v>1866041.7</c:v>
                </c:pt>
                <c:pt idx="4">
                  <c:v>1852070.3</c:v>
                </c:pt>
                <c:pt idx="5">
                  <c:v>1851988</c:v>
                </c:pt>
                <c:pt idx="6">
                  <c:v>1852426.5</c:v>
                </c:pt>
                <c:pt idx="7">
                  <c:v>1849478.9</c:v>
                </c:pt>
                <c:pt idx="8">
                  <c:v>1851923.7</c:v>
                </c:pt>
                <c:pt idx="9">
                  <c:v>1856034.3</c:v>
                </c:pt>
                <c:pt idx="10">
                  <c:v>1854056.7</c:v>
                </c:pt>
                <c:pt idx="11">
                  <c:v>1855291.8</c:v>
                </c:pt>
                <c:pt idx="12">
                  <c:v>1852107.9</c:v>
                </c:pt>
                <c:pt idx="13">
                  <c:v>1852348.9</c:v>
                </c:pt>
                <c:pt idx="14">
                  <c:v>1852621</c:v>
                </c:pt>
                <c:pt idx="15">
                  <c:v>1852344.9</c:v>
                </c:pt>
                <c:pt idx="16">
                  <c:v>1849495</c:v>
                </c:pt>
                <c:pt idx="17">
                  <c:v>1852273.6</c:v>
                </c:pt>
                <c:pt idx="18">
                  <c:v>1852567.9</c:v>
                </c:pt>
                <c:pt idx="19">
                  <c:v>1851825.6</c:v>
                </c:pt>
                <c:pt idx="20">
                  <c:v>1852017.7</c:v>
                </c:pt>
                <c:pt idx="21">
                  <c:v>1852169.2</c:v>
                </c:pt>
                <c:pt idx="22">
                  <c:v>1852203.4</c:v>
                </c:pt>
                <c:pt idx="23">
                  <c:v>1864325.4</c:v>
                </c:pt>
                <c:pt idx="24">
                  <c:v>1868352.2</c:v>
                </c:pt>
                <c:pt idx="25">
                  <c:v>1868960.4</c:v>
                </c:pt>
                <c:pt idx="26">
                  <c:v>1868281.4</c:v>
                </c:pt>
                <c:pt idx="27">
                  <c:v>1867386</c:v>
                </c:pt>
                <c:pt idx="28">
                  <c:v>1864256</c:v>
                </c:pt>
                <c:pt idx="29">
                  <c:v>1849664.6</c:v>
                </c:pt>
                <c:pt idx="30">
                  <c:v>1849684.9</c:v>
                </c:pt>
                <c:pt idx="31">
                  <c:v>1849491.7</c:v>
                </c:pt>
                <c:pt idx="32">
                  <c:v>1850400.5</c:v>
                </c:pt>
                <c:pt idx="33">
                  <c:v>1849401.9</c:v>
                </c:pt>
                <c:pt idx="34">
                  <c:v>1853911.6</c:v>
                </c:pt>
                <c:pt idx="35">
                  <c:v>1854265.4</c:v>
                </c:pt>
                <c:pt idx="36">
                  <c:v>1853935.4</c:v>
                </c:pt>
                <c:pt idx="37">
                  <c:v>1849413.3</c:v>
                </c:pt>
                <c:pt idx="38">
                  <c:v>1846630.1</c:v>
                </c:pt>
                <c:pt idx="39">
                  <c:v>1849327.1</c:v>
                </c:pt>
                <c:pt idx="40">
                  <c:v>1846580.8</c:v>
                </c:pt>
                <c:pt idx="41">
                  <c:v>1849532.2</c:v>
                </c:pt>
                <c:pt idx="42">
                  <c:v>1849697.4</c:v>
                </c:pt>
                <c:pt idx="43">
                  <c:v>1846543.1</c:v>
                </c:pt>
                <c:pt idx="44">
                  <c:v>1846951.8</c:v>
                </c:pt>
                <c:pt idx="45">
                  <c:v>1846867</c:v>
                </c:pt>
                <c:pt idx="46">
                  <c:v>1846759.8</c:v>
                </c:pt>
                <c:pt idx="47">
                  <c:v>1849271.3</c:v>
                </c:pt>
                <c:pt idx="48">
                  <c:v>1828238.5</c:v>
                </c:pt>
                <c:pt idx="49">
                  <c:v>1828529.5</c:v>
                </c:pt>
                <c:pt idx="50">
                  <c:v>1828247.9</c:v>
                </c:pt>
                <c:pt idx="51">
                  <c:v>1828198.4000000004</c:v>
                </c:pt>
                <c:pt idx="52">
                  <c:v>1828040.7</c:v>
                </c:pt>
                <c:pt idx="53">
                  <c:v>1825491.1</c:v>
                </c:pt>
                <c:pt idx="54">
                  <c:v>1827990.2</c:v>
                </c:pt>
                <c:pt idx="55">
                  <c:v>1826986.8</c:v>
                </c:pt>
                <c:pt idx="56">
                  <c:v>1826947.8</c:v>
                </c:pt>
                <c:pt idx="57">
                  <c:v>1827007.1</c:v>
                </c:pt>
                <c:pt idx="58">
                  <c:v>1825472.4</c:v>
                </c:pt>
                <c:pt idx="59">
                  <c:v>1825414.4</c:v>
                </c:pt>
                <c:pt idx="60">
                  <c:v>1828131.2</c:v>
                </c:pt>
                <c:pt idx="61">
                  <c:v>1828214</c:v>
                </c:pt>
                <c:pt idx="62">
                  <c:v>1827809.7</c:v>
                </c:pt>
                <c:pt idx="63">
                  <c:v>1824487.8</c:v>
                </c:pt>
                <c:pt idx="64">
                  <c:v>1824173.1</c:v>
                </c:pt>
                <c:pt idx="65">
                  <c:v>1824088.4</c:v>
                </c:pt>
                <c:pt idx="66">
                  <c:v>1828359.5</c:v>
                </c:pt>
                <c:pt idx="67">
                  <c:v>1828204.8</c:v>
                </c:pt>
                <c:pt idx="68">
                  <c:v>1828121.2</c:v>
                </c:pt>
                <c:pt idx="69">
                  <c:v>1828106.5</c:v>
                </c:pt>
                <c:pt idx="70">
                  <c:v>1828197.6</c:v>
                </c:pt>
                <c:pt idx="71">
                  <c:v>1828133.1</c:v>
                </c:pt>
                <c:pt idx="72">
                  <c:v>1827962.2</c:v>
                </c:pt>
                <c:pt idx="73">
                  <c:v>1828046.3</c:v>
                </c:pt>
                <c:pt idx="74">
                  <c:v>1828010.4</c:v>
                </c:pt>
                <c:pt idx="75">
                  <c:v>1828020.8</c:v>
                </c:pt>
                <c:pt idx="76">
                  <c:v>1827977.7</c:v>
                </c:pt>
                <c:pt idx="77">
                  <c:v>1824293.9</c:v>
                </c:pt>
                <c:pt idx="78">
                  <c:v>1824271.5</c:v>
                </c:pt>
                <c:pt idx="79">
                  <c:v>1824327</c:v>
                </c:pt>
                <c:pt idx="80">
                  <c:v>1824163.8</c:v>
                </c:pt>
                <c:pt idx="81">
                  <c:v>1824132.9</c:v>
                </c:pt>
                <c:pt idx="82">
                  <c:v>1823875.4</c:v>
                </c:pt>
                <c:pt idx="83">
                  <c:v>1826782</c:v>
                </c:pt>
                <c:pt idx="84">
                  <c:v>1829185.3</c:v>
                </c:pt>
                <c:pt idx="85">
                  <c:v>1826714.9</c:v>
                </c:pt>
                <c:pt idx="86">
                  <c:v>1824134.1</c:v>
                </c:pt>
                <c:pt idx="87">
                  <c:v>1823980.3</c:v>
                </c:pt>
                <c:pt idx="88">
                  <c:v>1823774.1</c:v>
                </c:pt>
                <c:pt idx="89">
                  <c:v>1823767.4</c:v>
                </c:pt>
                <c:pt idx="90">
                  <c:v>1823861.3</c:v>
                </c:pt>
                <c:pt idx="91">
                  <c:v>1823690.5</c:v>
                </c:pt>
                <c:pt idx="92">
                  <c:v>1823774.7</c:v>
                </c:pt>
                <c:pt idx="93">
                  <c:v>1824008.5</c:v>
                </c:pt>
                <c:pt idx="94">
                  <c:v>1823908.9</c:v>
                </c:pt>
                <c:pt idx="95">
                  <c:v>1824204.1</c:v>
                </c:pt>
                <c:pt idx="96">
                  <c:v>1823742.8</c:v>
                </c:pt>
                <c:pt idx="97">
                  <c:v>1824048.3</c:v>
                </c:pt>
                <c:pt idx="98">
                  <c:v>1823790.8</c:v>
                </c:pt>
                <c:pt idx="99">
                  <c:v>1823742.6</c:v>
                </c:pt>
                <c:pt idx="100">
                  <c:v>1823791.9</c:v>
                </c:pt>
                <c:pt idx="101">
                  <c:v>1823695.1</c:v>
                </c:pt>
                <c:pt idx="102">
                  <c:v>1823961.5</c:v>
                </c:pt>
                <c:pt idx="103">
                  <c:v>1823768.6</c:v>
                </c:pt>
                <c:pt idx="104">
                  <c:v>1823916.1</c:v>
                </c:pt>
                <c:pt idx="105">
                  <c:v>1824359.9</c:v>
                </c:pt>
                <c:pt idx="106">
                  <c:v>1823972.1</c:v>
                </c:pt>
                <c:pt idx="107">
                  <c:v>1824259.3</c:v>
                </c:pt>
                <c:pt idx="108">
                  <c:v>1823816.9</c:v>
                </c:pt>
                <c:pt idx="109">
                  <c:v>1823802.4</c:v>
                </c:pt>
              </c:numCache>
            </c:numRef>
          </c:val>
        </c:ser>
        <c:ser>
          <c:idx val="2"/>
          <c:order val="2"/>
          <c:tx>
            <c:v>SDRM</c:v>
          </c:tx>
          <c:spPr>
            <a:ln w="1905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</c:spPr>
          </c:marker>
          <c:cat>
            <c:numRef>
              <c:f>'susan_smooth2 large'!$B$1:$B$110</c:f>
              <c:numCache>
                <c:formatCode>General</c:formatCode>
                <c:ptCount val="110"/>
                <c:pt idx="0">
                  <c:v>8300</c:v>
                </c:pt>
                <c:pt idx="1">
                  <c:v>8400</c:v>
                </c:pt>
                <c:pt idx="2">
                  <c:v>8500</c:v>
                </c:pt>
                <c:pt idx="3">
                  <c:v>8600</c:v>
                </c:pt>
                <c:pt idx="4">
                  <c:v>8700</c:v>
                </c:pt>
                <c:pt idx="5">
                  <c:v>8800</c:v>
                </c:pt>
                <c:pt idx="6">
                  <c:v>8900</c:v>
                </c:pt>
                <c:pt idx="7">
                  <c:v>9000</c:v>
                </c:pt>
                <c:pt idx="8">
                  <c:v>9100</c:v>
                </c:pt>
                <c:pt idx="9">
                  <c:v>9200</c:v>
                </c:pt>
                <c:pt idx="10">
                  <c:v>9300</c:v>
                </c:pt>
                <c:pt idx="11">
                  <c:v>9400</c:v>
                </c:pt>
                <c:pt idx="12">
                  <c:v>9500</c:v>
                </c:pt>
                <c:pt idx="13">
                  <c:v>9600</c:v>
                </c:pt>
                <c:pt idx="14">
                  <c:v>9700</c:v>
                </c:pt>
                <c:pt idx="15">
                  <c:v>9800</c:v>
                </c:pt>
                <c:pt idx="16">
                  <c:v>9900</c:v>
                </c:pt>
                <c:pt idx="17">
                  <c:v>10000</c:v>
                </c:pt>
                <c:pt idx="18">
                  <c:v>10100</c:v>
                </c:pt>
                <c:pt idx="19">
                  <c:v>10200</c:v>
                </c:pt>
                <c:pt idx="20">
                  <c:v>10300</c:v>
                </c:pt>
                <c:pt idx="21">
                  <c:v>10400</c:v>
                </c:pt>
                <c:pt idx="22">
                  <c:v>10500</c:v>
                </c:pt>
                <c:pt idx="23">
                  <c:v>10600</c:v>
                </c:pt>
                <c:pt idx="24">
                  <c:v>10700</c:v>
                </c:pt>
                <c:pt idx="25">
                  <c:v>10800</c:v>
                </c:pt>
                <c:pt idx="26">
                  <c:v>10900</c:v>
                </c:pt>
                <c:pt idx="27">
                  <c:v>11000</c:v>
                </c:pt>
                <c:pt idx="28">
                  <c:v>11100</c:v>
                </c:pt>
                <c:pt idx="29">
                  <c:v>11200</c:v>
                </c:pt>
                <c:pt idx="30">
                  <c:v>11300</c:v>
                </c:pt>
                <c:pt idx="31">
                  <c:v>11400</c:v>
                </c:pt>
                <c:pt idx="32">
                  <c:v>11500</c:v>
                </c:pt>
                <c:pt idx="33">
                  <c:v>11600</c:v>
                </c:pt>
                <c:pt idx="34">
                  <c:v>11700</c:v>
                </c:pt>
                <c:pt idx="35">
                  <c:v>11800</c:v>
                </c:pt>
                <c:pt idx="36">
                  <c:v>11900</c:v>
                </c:pt>
                <c:pt idx="37">
                  <c:v>12000</c:v>
                </c:pt>
                <c:pt idx="38">
                  <c:v>12100</c:v>
                </c:pt>
                <c:pt idx="39">
                  <c:v>12200</c:v>
                </c:pt>
                <c:pt idx="40">
                  <c:v>12300</c:v>
                </c:pt>
                <c:pt idx="41">
                  <c:v>12400</c:v>
                </c:pt>
                <c:pt idx="42">
                  <c:v>12500</c:v>
                </c:pt>
                <c:pt idx="43">
                  <c:v>12600</c:v>
                </c:pt>
                <c:pt idx="44">
                  <c:v>12700</c:v>
                </c:pt>
                <c:pt idx="45">
                  <c:v>12800</c:v>
                </c:pt>
                <c:pt idx="46">
                  <c:v>12900</c:v>
                </c:pt>
                <c:pt idx="47">
                  <c:v>13000</c:v>
                </c:pt>
                <c:pt idx="48">
                  <c:v>13100</c:v>
                </c:pt>
                <c:pt idx="49">
                  <c:v>13200</c:v>
                </c:pt>
                <c:pt idx="50">
                  <c:v>13300</c:v>
                </c:pt>
                <c:pt idx="51">
                  <c:v>13400</c:v>
                </c:pt>
                <c:pt idx="52">
                  <c:v>13500</c:v>
                </c:pt>
                <c:pt idx="53">
                  <c:v>13600</c:v>
                </c:pt>
                <c:pt idx="54">
                  <c:v>13700</c:v>
                </c:pt>
                <c:pt idx="55">
                  <c:v>13800</c:v>
                </c:pt>
                <c:pt idx="56">
                  <c:v>13900</c:v>
                </c:pt>
                <c:pt idx="57">
                  <c:v>14000</c:v>
                </c:pt>
                <c:pt idx="58">
                  <c:v>14100</c:v>
                </c:pt>
                <c:pt idx="59">
                  <c:v>14200</c:v>
                </c:pt>
                <c:pt idx="60">
                  <c:v>14300</c:v>
                </c:pt>
                <c:pt idx="61">
                  <c:v>14400</c:v>
                </c:pt>
                <c:pt idx="62">
                  <c:v>14500</c:v>
                </c:pt>
                <c:pt idx="63">
                  <c:v>14600</c:v>
                </c:pt>
                <c:pt idx="64">
                  <c:v>14700</c:v>
                </c:pt>
                <c:pt idx="65">
                  <c:v>14800</c:v>
                </c:pt>
                <c:pt idx="66">
                  <c:v>14900</c:v>
                </c:pt>
                <c:pt idx="67">
                  <c:v>15000</c:v>
                </c:pt>
                <c:pt idx="68">
                  <c:v>15100</c:v>
                </c:pt>
                <c:pt idx="69">
                  <c:v>15200</c:v>
                </c:pt>
                <c:pt idx="70">
                  <c:v>15300</c:v>
                </c:pt>
                <c:pt idx="71">
                  <c:v>15400</c:v>
                </c:pt>
                <c:pt idx="72">
                  <c:v>15500</c:v>
                </c:pt>
                <c:pt idx="73">
                  <c:v>15600</c:v>
                </c:pt>
                <c:pt idx="74">
                  <c:v>15700</c:v>
                </c:pt>
                <c:pt idx="75">
                  <c:v>15800</c:v>
                </c:pt>
                <c:pt idx="76">
                  <c:v>15900</c:v>
                </c:pt>
                <c:pt idx="77">
                  <c:v>16000</c:v>
                </c:pt>
                <c:pt idx="78">
                  <c:v>16100</c:v>
                </c:pt>
                <c:pt idx="79">
                  <c:v>16200</c:v>
                </c:pt>
                <c:pt idx="80">
                  <c:v>16300</c:v>
                </c:pt>
                <c:pt idx="81">
                  <c:v>16400</c:v>
                </c:pt>
                <c:pt idx="82">
                  <c:v>16500</c:v>
                </c:pt>
                <c:pt idx="83">
                  <c:v>16600</c:v>
                </c:pt>
                <c:pt idx="84">
                  <c:v>16700</c:v>
                </c:pt>
                <c:pt idx="85">
                  <c:v>16800</c:v>
                </c:pt>
                <c:pt idx="86">
                  <c:v>16900</c:v>
                </c:pt>
                <c:pt idx="87">
                  <c:v>17000</c:v>
                </c:pt>
                <c:pt idx="88">
                  <c:v>17100</c:v>
                </c:pt>
                <c:pt idx="89">
                  <c:v>17200</c:v>
                </c:pt>
                <c:pt idx="90">
                  <c:v>17300</c:v>
                </c:pt>
                <c:pt idx="91">
                  <c:v>17400</c:v>
                </c:pt>
                <c:pt idx="92">
                  <c:v>17500</c:v>
                </c:pt>
                <c:pt idx="93">
                  <c:v>17600</c:v>
                </c:pt>
                <c:pt idx="94">
                  <c:v>17700</c:v>
                </c:pt>
                <c:pt idx="95">
                  <c:v>17800</c:v>
                </c:pt>
                <c:pt idx="96">
                  <c:v>17900</c:v>
                </c:pt>
                <c:pt idx="97">
                  <c:v>18000</c:v>
                </c:pt>
                <c:pt idx="98">
                  <c:v>18100</c:v>
                </c:pt>
                <c:pt idx="99">
                  <c:v>18200</c:v>
                </c:pt>
                <c:pt idx="100">
                  <c:v>18300</c:v>
                </c:pt>
                <c:pt idx="101">
                  <c:v>18400</c:v>
                </c:pt>
                <c:pt idx="102">
                  <c:v>18500</c:v>
                </c:pt>
                <c:pt idx="103">
                  <c:v>18600</c:v>
                </c:pt>
                <c:pt idx="104">
                  <c:v>18700</c:v>
                </c:pt>
                <c:pt idx="105">
                  <c:v>18800</c:v>
                </c:pt>
                <c:pt idx="106">
                  <c:v>18900</c:v>
                </c:pt>
                <c:pt idx="107">
                  <c:v>19000</c:v>
                </c:pt>
                <c:pt idx="108">
                  <c:v>19100</c:v>
                </c:pt>
                <c:pt idx="109">
                  <c:v>19144</c:v>
                </c:pt>
              </c:numCache>
            </c:numRef>
          </c:cat>
          <c:val>
            <c:numRef>
              <c:f>'susan_smooth2 large'!$I$1:$I$110</c:f>
              <c:numCache>
                <c:formatCode>General</c:formatCode>
                <c:ptCount val="110"/>
                <c:pt idx="35">
                  <c:v>1836745.1</c:v>
                </c:pt>
                <c:pt idx="36">
                  <c:v>1836354.1</c:v>
                </c:pt>
                <c:pt idx="37">
                  <c:v>1836378</c:v>
                </c:pt>
                <c:pt idx="38">
                  <c:v>1831015</c:v>
                </c:pt>
                <c:pt idx="39">
                  <c:v>1830682</c:v>
                </c:pt>
                <c:pt idx="40">
                  <c:v>1831327.4</c:v>
                </c:pt>
                <c:pt idx="41">
                  <c:v>1830782.3</c:v>
                </c:pt>
                <c:pt idx="42">
                  <c:v>1830735.6</c:v>
                </c:pt>
                <c:pt idx="43">
                  <c:v>1830486.9</c:v>
                </c:pt>
                <c:pt idx="44">
                  <c:v>1830718.8</c:v>
                </c:pt>
                <c:pt idx="45">
                  <c:v>1833844.1</c:v>
                </c:pt>
                <c:pt idx="46">
                  <c:v>1833619.3</c:v>
                </c:pt>
                <c:pt idx="47">
                  <c:v>1833678.2</c:v>
                </c:pt>
                <c:pt idx="48">
                  <c:v>1834066</c:v>
                </c:pt>
                <c:pt idx="49">
                  <c:v>1831229.4</c:v>
                </c:pt>
                <c:pt idx="50">
                  <c:v>1831239</c:v>
                </c:pt>
                <c:pt idx="51">
                  <c:v>1831381.3</c:v>
                </c:pt>
                <c:pt idx="52">
                  <c:v>1831515.8</c:v>
                </c:pt>
                <c:pt idx="53">
                  <c:v>1830629.9</c:v>
                </c:pt>
                <c:pt idx="54">
                  <c:v>1830735.9</c:v>
                </c:pt>
                <c:pt idx="55">
                  <c:v>1830705.9</c:v>
                </c:pt>
                <c:pt idx="56">
                  <c:v>1830772.9</c:v>
                </c:pt>
                <c:pt idx="57">
                  <c:v>1830886.4000000004</c:v>
                </c:pt>
                <c:pt idx="58">
                  <c:v>1830552.7</c:v>
                </c:pt>
                <c:pt idx="59">
                  <c:v>1830564.1</c:v>
                </c:pt>
                <c:pt idx="60">
                  <c:v>1830817.7</c:v>
                </c:pt>
                <c:pt idx="61">
                  <c:v>1830638.2</c:v>
                </c:pt>
                <c:pt idx="62">
                  <c:v>1830740.4</c:v>
                </c:pt>
                <c:pt idx="63">
                  <c:v>1830607.6</c:v>
                </c:pt>
                <c:pt idx="64">
                  <c:v>1830788.7</c:v>
                </c:pt>
                <c:pt idx="65">
                  <c:v>1830567.1</c:v>
                </c:pt>
                <c:pt idx="66">
                  <c:v>1830714.1</c:v>
                </c:pt>
                <c:pt idx="67">
                  <c:v>1830535.5</c:v>
                </c:pt>
                <c:pt idx="68">
                  <c:v>1830464.1</c:v>
                </c:pt>
                <c:pt idx="69">
                  <c:v>1830423.3</c:v>
                </c:pt>
                <c:pt idx="70">
                  <c:v>1830368</c:v>
                </c:pt>
                <c:pt idx="71">
                  <c:v>1830643.7</c:v>
                </c:pt>
                <c:pt idx="72">
                  <c:v>1830728.1</c:v>
                </c:pt>
                <c:pt idx="73">
                  <c:v>1830621</c:v>
                </c:pt>
                <c:pt idx="74">
                  <c:v>1830550.6</c:v>
                </c:pt>
                <c:pt idx="75">
                  <c:v>1830732.7</c:v>
                </c:pt>
                <c:pt idx="76">
                  <c:v>1830545.3</c:v>
                </c:pt>
                <c:pt idx="77">
                  <c:v>1830677.2</c:v>
                </c:pt>
                <c:pt idx="78">
                  <c:v>1830583.6</c:v>
                </c:pt>
                <c:pt idx="79">
                  <c:v>1830500.7</c:v>
                </c:pt>
                <c:pt idx="80">
                  <c:v>1830601</c:v>
                </c:pt>
                <c:pt idx="81">
                  <c:v>1830514.6</c:v>
                </c:pt>
                <c:pt idx="82">
                  <c:v>1830636.1</c:v>
                </c:pt>
                <c:pt idx="83">
                  <c:v>1830787.9</c:v>
                </c:pt>
                <c:pt idx="84">
                  <c:v>1830618.5</c:v>
                </c:pt>
                <c:pt idx="85">
                  <c:v>1830496.7</c:v>
                </c:pt>
                <c:pt idx="86">
                  <c:v>1830669.5</c:v>
                </c:pt>
                <c:pt idx="87">
                  <c:v>1830661.4</c:v>
                </c:pt>
                <c:pt idx="88">
                  <c:v>1830566</c:v>
                </c:pt>
                <c:pt idx="89">
                  <c:v>1830534.5</c:v>
                </c:pt>
                <c:pt idx="90">
                  <c:v>1830772.1</c:v>
                </c:pt>
                <c:pt idx="91">
                  <c:v>1830875</c:v>
                </c:pt>
                <c:pt idx="92">
                  <c:v>1830726.1</c:v>
                </c:pt>
                <c:pt idx="93">
                  <c:v>1830504.8</c:v>
                </c:pt>
                <c:pt idx="94">
                  <c:v>1830602.5</c:v>
                </c:pt>
                <c:pt idx="95">
                  <c:v>1830554.8</c:v>
                </c:pt>
                <c:pt idx="96">
                  <c:v>1830894.8</c:v>
                </c:pt>
                <c:pt idx="97">
                  <c:v>1830669.2</c:v>
                </c:pt>
                <c:pt idx="98">
                  <c:v>1830653.7</c:v>
                </c:pt>
                <c:pt idx="99">
                  <c:v>1830645.6</c:v>
                </c:pt>
                <c:pt idx="100">
                  <c:v>1830624.8</c:v>
                </c:pt>
                <c:pt idx="101">
                  <c:v>1830565.2</c:v>
                </c:pt>
                <c:pt idx="102">
                  <c:v>1830645.5</c:v>
                </c:pt>
                <c:pt idx="103">
                  <c:v>1830695.8</c:v>
                </c:pt>
                <c:pt idx="104">
                  <c:v>1830720.4</c:v>
                </c:pt>
                <c:pt idx="105">
                  <c:v>1830744.3</c:v>
                </c:pt>
                <c:pt idx="106">
                  <c:v>1830499.9</c:v>
                </c:pt>
                <c:pt idx="107">
                  <c:v>1830526.2</c:v>
                </c:pt>
                <c:pt idx="108">
                  <c:v>1830594.1</c:v>
                </c:pt>
                <c:pt idx="109">
                  <c:v>1830474.7</c:v>
                </c:pt>
              </c:numCache>
            </c:numRef>
          </c:val>
        </c:ser>
        <c:marker val="1"/>
        <c:axId val="66522496"/>
        <c:axId val="66541440"/>
      </c:lineChart>
      <c:catAx>
        <c:axId val="66522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500" baseline="0"/>
                </a:pPr>
                <a:r>
                  <a:rPr lang="en-US" sz="1500" baseline="0" dirty="0"/>
                  <a:t>Given Code </a:t>
                </a:r>
                <a:r>
                  <a:rPr lang="en-US" sz="1500" baseline="0" dirty="0" smtClean="0"/>
                  <a:t>Space (Bytes)</a:t>
                </a:r>
                <a:endParaRPr lang="en-US" sz="1500" baseline="0" dirty="0"/>
              </a:p>
            </c:rich>
          </c:tx>
          <c:layout>
            <c:manualLayout>
              <c:xMode val="edge"/>
              <c:yMode val="edge"/>
              <c:x val="0.40878152730908751"/>
              <c:y val="0.92481144820132777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6541440"/>
        <c:crosses val="autoZero"/>
        <c:auto val="1"/>
        <c:lblAlgn val="ctr"/>
        <c:lblOffset val="100"/>
      </c:catAx>
      <c:valAx>
        <c:axId val="66541440"/>
        <c:scaling>
          <c:orientation val="minMax"/>
          <c:min val="18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500" baseline="0"/>
                </a:pPr>
                <a:r>
                  <a:rPr lang="en-US" sz="1500" baseline="0"/>
                  <a:t>Total number of cycles</a:t>
                </a:r>
              </a:p>
            </c:rich>
          </c:tx>
          <c:layout>
            <c:manualLayout>
              <c:xMode val="edge"/>
              <c:yMode val="edge"/>
              <c:x val="2.8248593853951198E-3"/>
              <c:y val="0.35902183422724537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652249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9486189226346708E-2"/>
                <c:y val="4.4329936699089093E-2"/>
              </c:manualLayout>
            </c:layout>
            <c:txPr>
              <a:bodyPr rot="0" vert="horz"/>
              <a:lstStyle/>
              <a:p>
                <a:pPr>
                  <a:defRPr sz="1500" baseline="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23534615315320001"/>
          <c:y val="0.11761402107345321"/>
          <c:w val="0.72811777076760997"/>
          <c:h val="9.2651174687005053E-2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604916844791193"/>
          <c:y val="0.12497349185933432"/>
          <c:w val="0.7986306642064176"/>
          <c:h val="0.60283297257165569"/>
        </c:manualLayout>
      </c:layout>
      <c:barChart>
        <c:barDir val="col"/>
        <c:grouping val="clustered"/>
        <c:ser>
          <c:idx val="1"/>
          <c:order val="0"/>
          <c:tx>
            <c:v>Loop based weight assignment normalized to profile based weight assignment</c:v>
          </c:tx>
          <c:spPr>
            <a:solidFill>
              <a:srgbClr val="0070C0"/>
            </a:solidFill>
          </c:spPr>
          <c:cat>
            <c:strRef>
              <c:f>'perf average'!$K$3:$K$9</c:f>
              <c:strCache>
                <c:ptCount val="7"/>
                <c:pt idx="0">
                  <c:v>stringsearch</c:v>
                </c:pt>
                <c:pt idx="1">
                  <c:v>dijkstra</c:v>
                </c:pt>
                <c:pt idx="2">
                  <c:v>basicmath</c:v>
                </c:pt>
                <c:pt idx="3">
                  <c:v>fft</c:v>
                </c:pt>
                <c:pt idx="4">
                  <c:v>adpcm</c:v>
                </c:pt>
                <c:pt idx="5">
                  <c:v>susan</c:v>
                </c:pt>
                <c:pt idx="6">
                  <c:v>AVERAGE</c:v>
                </c:pt>
              </c:strCache>
            </c:strRef>
          </c:cat>
          <c:val>
            <c:numRef>
              <c:f>'perf average'!$P$3:$P$9</c:f>
              <c:numCache>
                <c:formatCode>General</c:formatCode>
                <c:ptCount val="7"/>
                <c:pt idx="0">
                  <c:v>1.0120334979455252</c:v>
                </c:pt>
                <c:pt idx="1">
                  <c:v>1.0022369579728139</c:v>
                </c:pt>
                <c:pt idx="2">
                  <c:v>1.0111332257557084</c:v>
                </c:pt>
                <c:pt idx="3">
                  <c:v>0.94890592875118263</c:v>
                </c:pt>
                <c:pt idx="4">
                  <c:v>1.0010215192761178</c:v>
                </c:pt>
                <c:pt idx="5">
                  <c:v>1.0033082937642976</c:v>
                </c:pt>
                <c:pt idx="6">
                  <c:v>0.99643990391094028</c:v>
                </c:pt>
              </c:numCache>
            </c:numRef>
          </c:val>
        </c:ser>
        <c:axId val="65378944"/>
        <c:axId val="66670976"/>
      </c:barChart>
      <c:catAx>
        <c:axId val="65378944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66670976"/>
        <c:crosses val="autoZero"/>
        <c:auto val="1"/>
        <c:lblAlgn val="ctr"/>
        <c:lblOffset val="100"/>
      </c:catAx>
      <c:valAx>
        <c:axId val="66670976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 baseline="0"/>
                </a:pPr>
                <a:r>
                  <a:rPr lang="en-US" sz="1800" baseline="0" dirty="0"/>
                  <a:t>Runtime Normalized to </a:t>
                </a:r>
                <a:r>
                  <a:rPr lang="en-US" sz="1800" baseline="0" dirty="0" smtClean="0"/>
                  <a:t>profile </a:t>
                </a:r>
                <a:r>
                  <a:rPr lang="en-US" sz="1800" baseline="0" dirty="0"/>
                  <a:t>based weight assignment</a:t>
                </a:r>
              </a:p>
            </c:rich>
          </c:tx>
          <c:layout>
            <c:manualLayout>
              <c:xMode val="edge"/>
              <c:yMode val="edge"/>
              <c:x val="6.0401556533971525E-3"/>
              <c:y val="0.170126214302893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65378944"/>
        <c:crosses val="autoZero"/>
        <c:crossBetween val="between"/>
      </c:valAx>
    </c:plotArea>
    <c:plotVisOnly val="1"/>
  </c:chart>
  <c:externalData r:id="rId2"/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Runtime with Increased</a:t>
            </a:r>
            <a:r>
              <a:rPr lang="en-US" baseline="0"/>
              <a:t> Number of Threads</a:t>
            </a:r>
            <a:r>
              <a:rPr lang="en-US"/>
              <a:t> 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641907261592301"/>
          <c:y val="0.11344090791467966"/>
          <c:w val="0.883344739617828"/>
          <c:h val="0.73191009574507415"/>
        </c:manualLayout>
      </c:layout>
      <c:lineChart>
        <c:grouping val="standard"/>
        <c:ser>
          <c:idx val="0"/>
          <c:order val="0"/>
          <c:tx>
            <c:v>adpcm (decoding)</c:v>
          </c:tx>
          <c:spPr>
            <a:ln w="19050">
              <a:solidFill>
                <a:srgbClr val="0070C0"/>
              </a:solidFill>
            </a:ln>
          </c:spPr>
          <c:marker>
            <c:spPr>
              <a:solidFill>
                <a:srgbClr val="0070C0"/>
              </a:solidFill>
              <a:ln w="19050">
                <a:solidFill>
                  <a:srgbClr val="0070C0"/>
                </a:solidFill>
              </a:ln>
            </c:spPr>
          </c:marker>
          <c:val>
            <c:numRef>
              <c:f>Summary!$B$45:$G$45</c:f>
              <c:numCache>
                <c:formatCode>General</c:formatCode>
                <c:ptCount val="6"/>
                <c:pt idx="0">
                  <c:v>2980903.0172413709</c:v>
                </c:pt>
                <c:pt idx="1">
                  <c:v>3842994.125</c:v>
                </c:pt>
                <c:pt idx="2">
                  <c:v>4614278.125862048</c:v>
                </c:pt>
                <c:pt idx="3">
                  <c:v>5297489.0741379196</c:v>
                </c:pt>
                <c:pt idx="4">
                  <c:v>6175236.824137901</c:v>
                </c:pt>
                <c:pt idx="5">
                  <c:v>24804115.234482758</c:v>
                </c:pt>
              </c:numCache>
            </c:numRef>
          </c:val>
        </c:ser>
        <c:ser>
          <c:idx val="1"/>
          <c:order val="1"/>
          <c:tx>
            <c:v>adpcm (encoding)</c:v>
          </c:tx>
          <c:spPr>
            <a:ln w="1905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</c:spPr>
          </c:marker>
          <c:val>
            <c:numRef>
              <c:f>Summary!$B$46:$G$46</c:f>
              <c:numCache>
                <c:formatCode>General</c:formatCode>
                <c:ptCount val="6"/>
                <c:pt idx="0">
                  <c:v>3195124.8681818075</c:v>
                </c:pt>
                <c:pt idx="1">
                  <c:v>3329454.8310606047</c:v>
                </c:pt>
                <c:pt idx="2">
                  <c:v>3495344.7272727322</c:v>
                </c:pt>
                <c:pt idx="3">
                  <c:v>3632020.3181818039</c:v>
                </c:pt>
                <c:pt idx="4">
                  <c:v>3808525.7477272721</c:v>
                </c:pt>
                <c:pt idx="5">
                  <c:v>4016144.1022727275</c:v>
                </c:pt>
              </c:numCache>
            </c:numRef>
          </c:val>
        </c:ser>
        <c:ser>
          <c:idx val="2"/>
          <c:order val="2"/>
          <c:tx>
            <c:v>basicmath</c:v>
          </c:tx>
          <c:spPr>
            <a:ln w="1905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val>
            <c:numRef>
              <c:f>Summary!$B$47:$G$47</c:f>
              <c:numCache>
                <c:formatCode>General</c:formatCode>
                <c:ptCount val="6"/>
                <c:pt idx="0">
                  <c:v>1825903.4118421036</c:v>
                </c:pt>
                <c:pt idx="1">
                  <c:v>3056421.1519736848</c:v>
                </c:pt>
                <c:pt idx="2">
                  <c:v>4267279.4664473683</c:v>
                </c:pt>
                <c:pt idx="3">
                  <c:v>5042334.4032894596</c:v>
                </c:pt>
                <c:pt idx="4">
                  <c:v>6215676.6802631598</c:v>
                </c:pt>
                <c:pt idx="5">
                  <c:v>7292341.4644736825</c:v>
                </c:pt>
              </c:numCache>
            </c:numRef>
          </c:val>
        </c:ser>
        <c:ser>
          <c:idx val="3"/>
          <c:order val="3"/>
          <c:tx>
            <c:v>dijkstra</c:v>
          </c:tx>
          <c:spPr>
            <a:ln w="19050"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 w="19050">
                <a:solidFill>
                  <a:srgbClr val="92D050"/>
                </a:solidFill>
              </a:ln>
            </c:spPr>
          </c:marker>
          <c:val>
            <c:numRef>
              <c:f>Summary!$B$48:$G$48</c:f>
              <c:numCache>
                <c:formatCode>General</c:formatCode>
                <c:ptCount val="6"/>
                <c:pt idx="0">
                  <c:v>905414.30318181845</c:v>
                </c:pt>
                <c:pt idx="1">
                  <c:v>947110.44329545461</c:v>
                </c:pt>
                <c:pt idx="2">
                  <c:v>939086.59090909036</c:v>
                </c:pt>
                <c:pt idx="3">
                  <c:v>944512.82681818213</c:v>
                </c:pt>
                <c:pt idx="4">
                  <c:v>953160.00840909104</c:v>
                </c:pt>
                <c:pt idx="5">
                  <c:v>962425.04409090907</c:v>
                </c:pt>
              </c:numCache>
            </c:numRef>
          </c:val>
        </c:ser>
        <c:ser>
          <c:idx val="4"/>
          <c:order val="4"/>
          <c:tx>
            <c:v>fft (encoding)</c:v>
          </c:tx>
          <c:spPr>
            <a:ln w="1905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 w="19050">
                <a:solidFill>
                  <a:srgbClr val="FFC000"/>
                </a:solidFill>
              </a:ln>
            </c:spPr>
          </c:marker>
          <c:val>
            <c:numRef>
              <c:f>Summary!$B$49:$G$49</c:f>
              <c:numCache>
                <c:formatCode>General</c:formatCode>
                <c:ptCount val="6"/>
                <c:pt idx="0">
                  <c:v>240206.53131793468</c:v>
                </c:pt>
                <c:pt idx="1">
                  <c:v>497223.93845108693</c:v>
                </c:pt>
                <c:pt idx="2">
                  <c:v>684568.66861413245</c:v>
                </c:pt>
                <c:pt idx="3">
                  <c:v>869597.48423912888</c:v>
                </c:pt>
                <c:pt idx="4">
                  <c:v>1077468.8918478303</c:v>
                </c:pt>
                <c:pt idx="5">
                  <c:v>1297345.9047554336</c:v>
                </c:pt>
              </c:numCache>
            </c:numRef>
          </c:val>
        </c:ser>
        <c:ser>
          <c:idx val="5"/>
          <c:order val="5"/>
          <c:tx>
            <c:v>stringsearch</c:v>
          </c:tx>
          <c:spPr>
            <a:ln w="19050"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 w="19050">
                <a:solidFill>
                  <a:srgbClr val="00B050"/>
                </a:solidFill>
              </a:ln>
            </c:spPr>
          </c:marker>
          <c:val>
            <c:numRef>
              <c:f>Summary!$B$50:$G$50</c:f>
              <c:numCache>
                <c:formatCode>General</c:formatCode>
                <c:ptCount val="6"/>
                <c:pt idx="0">
                  <c:v>119678.75093245806</c:v>
                </c:pt>
                <c:pt idx="1">
                  <c:v>207160.13835685485</c:v>
                </c:pt>
                <c:pt idx="2">
                  <c:v>294414.84536290326</c:v>
                </c:pt>
                <c:pt idx="3">
                  <c:v>365133.94072580559</c:v>
                </c:pt>
                <c:pt idx="4">
                  <c:v>445827.18366935576</c:v>
                </c:pt>
                <c:pt idx="5">
                  <c:v>529289.56179435481</c:v>
                </c:pt>
              </c:numCache>
            </c:numRef>
          </c:val>
        </c:ser>
        <c:ser>
          <c:idx val="6"/>
          <c:order val="6"/>
          <c:tx>
            <c:v>susan (edge)</c:v>
          </c:tx>
          <c:spPr>
            <a:ln w="19050">
              <a:solidFill>
                <a:srgbClr val="00B0F0"/>
              </a:solidFill>
            </a:ln>
          </c:spPr>
          <c:marker>
            <c:spPr>
              <a:solidFill>
                <a:srgbClr val="00B0F0"/>
              </a:solidFill>
              <a:ln w="19050">
                <a:solidFill>
                  <a:srgbClr val="00B0F0"/>
                </a:solidFill>
              </a:ln>
            </c:spPr>
          </c:marker>
          <c:val>
            <c:numRef>
              <c:f>Summary!$B$51:$G$51</c:f>
              <c:numCache>
                <c:formatCode>General</c:formatCode>
                <c:ptCount val="6"/>
                <c:pt idx="0">
                  <c:v>3797.274279554546</c:v>
                </c:pt>
                <c:pt idx="1">
                  <c:v>4099.7026975336394</c:v>
                </c:pt>
                <c:pt idx="2">
                  <c:v>4282.9579905081664</c:v>
                </c:pt>
                <c:pt idx="3">
                  <c:v>4446.7663516554749</c:v>
                </c:pt>
                <c:pt idx="4">
                  <c:v>4736.7841601590944</c:v>
                </c:pt>
                <c:pt idx="5">
                  <c:v>5075.788572221817</c:v>
                </c:pt>
              </c:numCache>
            </c:numRef>
          </c:val>
        </c:ser>
        <c:ser>
          <c:idx val="7"/>
          <c:order val="7"/>
          <c:tx>
            <c:v>susan (smooth)</c:v>
          </c:tx>
          <c:spPr>
            <a:ln w="19050"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 w="19050">
                <a:solidFill>
                  <a:srgbClr val="7030A0"/>
                </a:solidFill>
              </a:ln>
            </c:spPr>
          </c:marker>
          <c:val>
            <c:numRef>
              <c:f>Summary!$B$52:$G$52</c:f>
              <c:numCache>
                <c:formatCode>General</c:formatCode>
                <c:ptCount val="6"/>
                <c:pt idx="0">
                  <c:v>23894.499282670007</c:v>
                </c:pt>
                <c:pt idx="1">
                  <c:v>24176.89874110547</c:v>
                </c:pt>
                <c:pt idx="2">
                  <c:v>24359.774147734533</c:v>
                </c:pt>
                <c:pt idx="3">
                  <c:v>24450.112757471696</c:v>
                </c:pt>
                <c:pt idx="4">
                  <c:v>24628.490571737257</c:v>
                </c:pt>
                <c:pt idx="5">
                  <c:v>24774.978323867279</c:v>
                </c:pt>
              </c:numCache>
            </c:numRef>
          </c:val>
        </c:ser>
        <c:marker val="1"/>
        <c:axId val="66774144"/>
        <c:axId val="66776448"/>
      </c:lineChart>
      <c:catAx>
        <c:axId val="66774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500" baseline="0"/>
                </a:pPr>
                <a:r>
                  <a:rPr lang="en-US" sz="1500" baseline="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42089128461746134"/>
              <c:y val="0.92803870466895866"/>
            </c:manualLayout>
          </c:layout>
        </c:title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6776448"/>
        <c:crosses val="autoZero"/>
        <c:auto val="1"/>
        <c:lblAlgn val="ctr"/>
        <c:lblOffset val="100"/>
      </c:catAx>
      <c:valAx>
        <c:axId val="667764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500" baseline="0"/>
                </a:pPr>
                <a:r>
                  <a:rPr lang="en-US" sz="1500" baseline="0"/>
                  <a:t>Runtime</a:t>
                </a:r>
              </a:p>
            </c:rich>
          </c:tx>
          <c:layout>
            <c:manualLayout>
              <c:xMode val="edge"/>
              <c:yMode val="edge"/>
              <c:x val="2.8039836141977611E-3"/>
              <c:y val="0.36128553473069391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66774144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6.6431427379988722E-2"/>
                <c:y val="5.8537392333000704E-2"/>
              </c:manualLayout>
            </c:layout>
            <c:tx>
              <c:rich>
                <a:bodyPr rot="0" vert="horz"/>
                <a:lstStyle/>
                <a:p>
                  <a:pPr>
                    <a:defRPr/>
                  </a:pPr>
                  <a:r>
                    <a:rPr lang="en-US" dirty="0" smtClean="0"/>
                    <a:t>Seconds</a:t>
                  </a:r>
                  <a:endParaRPr lang="en-US" dirty="0"/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12040498442367627"/>
          <c:y val="0.10089220361539313"/>
          <c:w val="0.87024922118380454"/>
          <c:h val="0.22538686185353587"/>
        </c:manualLayout>
      </c:layout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0.1028</cdr:x>
      <cdr:y>0.0137</cdr:y>
    </cdr:from>
    <cdr:to>
      <cdr:x>0.98131</cdr:x>
      <cdr:y>0.10959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38200" y="76200"/>
          <a:ext cx="7162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2000" b="1" dirty="0" smtClean="0"/>
            <a:t>Overall Performance Increase by FMUM+FMUP over SDRM</a:t>
          </a:r>
          <a:endParaRPr lang="en-US" sz="20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3.46945E-17</cdr:x>
      <cdr:y>0</cdr:y>
    </cdr:from>
    <cdr:to>
      <cdr:x>1</cdr:x>
      <cdr:y>0.13163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6675" y="-152400"/>
          <a:ext cx="8210550" cy="7020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800" dirty="0" smtClean="0"/>
            <a:t>Performance of Loop based weight assignment </a:t>
          </a:r>
        </a:p>
        <a:p xmlns:a="http://schemas.openxmlformats.org/drawingml/2006/main">
          <a:pPr algn="ctr"/>
          <a:r>
            <a:rPr lang="en-US" sz="1800" dirty="0" smtClean="0"/>
            <a:t>normalized to Profile based weight assignment</a:t>
          </a:r>
          <a:endParaRPr lang="en-US" sz="18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8CCEE4C-C535-4163-9936-456DCEF79396}" type="datetimeFigureOut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925" y="8829675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1A8529A-8EF8-432B-9C05-9816CB03D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B191D3-6102-4268-8615-9E93D2BB6059}" type="datetimeFigureOut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3C66F84-FC6B-4D2D-BABF-C7C6F0CC6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BBF943-30AB-4DC7-B9BB-6592AB7FCB6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Mention the metric of evaluation (data transfer amount)</a:t>
            </a:r>
          </a:p>
          <a:p>
            <a:pPr eaLnBrk="1" hangingPunct="1"/>
            <a:r>
              <a:rPr lang="en-US" smtClean="0"/>
              <a:t>(and effect in performance)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60156F-FC1A-4783-BC1E-E28FC390E3D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Between slide 9 and 10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97C66D-DD51-4843-99A2-A8D3A686F55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legend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14E3E7-C718-4A90-A837-0B2B35F58C5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Why FMUP(FMUM) is beeter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FFC1F8-18F5-408F-9FA0-9F8641D54B0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Percentage of number of points which gives better result than SDRM (explain with previous slide)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Explain bars/setup more clearly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7C9E74-EAF6-468B-B08C-83FB9B84D0A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Give introduction of 3 limitations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8021CE-1858-42EF-B751-1E7113B09454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Adpcm uses bigger input data</a:t>
            </a:r>
          </a:p>
          <a:p>
            <a:pPr eaLnBrk="1" hangingPunct="1"/>
            <a:r>
              <a:rPr lang="en-US" smtClean="0"/>
              <a:t>EIB is overloaded</a:t>
            </a:r>
          </a:p>
          <a:p>
            <a:pPr eaLnBrk="1" hangingPunct="1"/>
            <a:r>
              <a:rPr lang="en-US" smtClean="0"/>
              <a:t>Explain about abnormality</a:t>
            </a:r>
          </a:p>
          <a:p>
            <a:pPr eaLnBrk="1" hangingPunct="1"/>
            <a:r>
              <a:rPr lang="en-US" smtClean="0"/>
              <a:t>2 SPU are reserved for PS3 itself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DEDE5-0967-444E-B006-BE0EDDE747D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Multicore architecture has less power density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69EEA6-47EA-49CC-ABEA-012ADE588F9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As the number of core increases, the number of local memory increases too.</a:t>
            </a:r>
          </a:p>
          <a:p>
            <a:pPr eaLnBrk="1" hangingPunct="1"/>
            <a:r>
              <a:rPr lang="en-US" smtClean="0"/>
              <a:t>Managing those memories in hardware may cause serious performance overhead </a:t>
            </a:r>
          </a:p>
          <a:p>
            <a:pPr eaLnBrk="1" hangingPunct="1"/>
            <a:r>
              <a:rPr lang="en-US" smtClean="0"/>
              <a:t>(it consumes a lot of power, and it does not scale well with the number of cores due to data coherency protocol)</a:t>
            </a:r>
          </a:p>
          <a:p>
            <a:pPr eaLnBrk="1" hangingPunct="1"/>
            <a:r>
              <a:rPr lang="en-US" smtClean="0"/>
              <a:t>Consequently, in distributed memory system, is the only option for memory scaling.</a:t>
            </a:r>
          </a:p>
          <a:p>
            <a:pPr eaLnBrk="1" hangingPunct="1"/>
            <a:r>
              <a:rPr lang="en-US" smtClean="0"/>
              <a:t>One example of LLM is cell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1D16C6-136D-436C-A5C8-02E2618C746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Scales for any number of cores.</a:t>
            </a:r>
          </a:p>
          <a:p>
            <a:pPr eaLnBrk="1" hangingPunct="1"/>
            <a:r>
              <a:rPr lang="en-US" smtClean="0"/>
              <a:t>Cuz it’s direct/physical mapping on SPM</a:t>
            </a:r>
          </a:p>
          <a:p>
            <a:pPr eaLnBrk="1" hangingPunct="1"/>
            <a:r>
              <a:rPr lang="en-US" smtClean="0"/>
              <a:t>Mention Cell processor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9364A3-3457-4044-B019-DA3184557D3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 haven’t mentioned  that the architecture is the Cell processor</a:t>
            </a:r>
          </a:p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D93718-5112-4DE6-A13D-A1A450A8E52D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do you map all the functions into limited space (define problem)</a:t>
            </a:r>
          </a:p>
          <a:p>
            <a:pPr eaLnBrk="1" hangingPunct="1"/>
            <a:r>
              <a:rPr lang="en-US" smtClean="0"/>
              <a:t>then, figure ou number of regions and function-to-region mapping</a:t>
            </a:r>
          </a:p>
          <a:p>
            <a:pPr eaLnBrk="1" hangingPunct="1"/>
            <a:r>
              <a:rPr lang="en-US" smtClean="0"/>
              <a:t>What’s issue?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24FC61-420E-43BE-8705-8B0E5DA7BD5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Brief Two last explanation</a:t>
            </a:r>
          </a:p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0B1108-8D0B-460F-B553-E5C0BCDC5D2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Interference estimate – what information to start with</a:t>
            </a:r>
          </a:p>
          <a:p>
            <a:pPr eaLnBrk="1" hangingPunct="1"/>
            <a:r>
              <a:rPr lang="en-US" smtClean="0"/>
              <a:t>Call graph + profile</a:t>
            </a:r>
          </a:p>
          <a:p>
            <a:pPr eaLnBrk="1" hangingPunct="1"/>
            <a:r>
              <a:rPr lang="en-US" smtClean="0"/>
              <a:t>Lost information</a:t>
            </a:r>
          </a:p>
          <a:p>
            <a:pPr eaLnBrk="1" hangingPunct="1"/>
            <a:r>
              <a:rPr lang="en-US" smtClean="0"/>
              <a:t>GCCFG</a:t>
            </a:r>
          </a:p>
          <a:p>
            <a:pPr eaLnBrk="1" hangingPunct="1"/>
            <a:r>
              <a:rPr lang="en-US" smtClean="0"/>
              <a:t>Has information</a:t>
            </a:r>
          </a:p>
          <a:p>
            <a:pPr eaLnBrk="1" hangingPunct="1"/>
            <a:r>
              <a:rPr lang="en-US" smtClean="0"/>
              <a:t>We need to know which function is executed first, so we need function order</a:t>
            </a:r>
          </a:p>
          <a:p>
            <a:pPr eaLnBrk="1" hangingPunct="1"/>
            <a:r>
              <a:rPr lang="en-US" smtClean="0"/>
              <a:t>Importance of Loop existence in GCCFG </a:t>
            </a:r>
          </a:p>
          <a:p>
            <a:pPr eaLnBrk="1" hangingPunct="1"/>
            <a:r>
              <a:rPr lang="en-US" smtClean="0"/>
              <a:t>Effect in call count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D63A7F-2046-406A-866D-49FBF2759A7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Give overall picture of purpose in this slide</a:t>
            </a:r>
          </a:p>
          <a:p>
            <a:pPr eaLnBrk="1" hangingPunct="1"/>
            <a:r>
              <a:rPr lang="en-US" smtClean="0"/>
              <a:t>Interference cost depends on where other functions are mapped</a:t>
            </a:r>
          </a:p>
          <a:p>
            <a:pPr eaLnBrk="1" hangingPunct="1"/>
            <a:r>
              <a:rPr lang="en-US" smtClean="0"/>
              <a:t>Show that this is true</a:t>
            </a:r>
          </a:p>
          <a:p>
            <a:pPr eaLnBrk="1" hangingPunct="1"/>
            <a:r>
              <a:rPr lang="en-US" smtClean="0"/>
              <a:t>Show it is important to consider it</a:t>
            </a:r>
          </a:p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1C65B7-EB6A-494D-8B48-A95C47087B5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4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320A1-C265-4178-AE0E-B14526293592}" type="datetime1">
              <a:rPr lang="en-US" smtClean="0"/>
              <a:t>7/7/2010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9C373-8783-49E9-8FB0-1C9B37B7F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8EC73-6919-42EE-98FC-76470A0E6C8F}" type="datetime1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3B9F8-F76A-447A-99DE-02CCA6A2E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C8871-15E8-45B7-8856-AF689F611508}" type="datetime1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71C76-B1AF-42DF-AB56-E64C38552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>
            <a:lvl2pPr>
              <a:defRPr>
                <a:solidFill>
                  <a:srgbClr val="000099"/>
                </a:solidFill>
              </a:defRPr>
            </a:lvl2pPr>
            <a:lvl3pPr>
              <a:defRPr>
                <a:solidFill>
                  <a:srgbClr val="CC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99D7C-0BCF-4AD0-AED9-8AE92A3B8A30}" type="datetime1">
              <a:rPr lang="en-US" smtClean="0"/>
              <a:t>7/7/2010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E8BE6-1544-49C3-8AE3-1D9718D3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65A4B-AD6F-46B4-8177-254DCB76DD58}" type="datetime1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E4FD-2271-4CB7-BC75-5D48278A2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CC33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CC33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8E1EB-0B90-4C24-9790-A11F45088D2A}" type="datetime1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B3E9-162B-460A-918A-33D859CF7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000099"/>
                </a:solidFill>
              </a:defRPr>
            </a:lvl2pPr>
            <a:lvl3pPr>
              <a:defRPr sz="1800">
                <a:solidFill>
                  <a:srgbClr val="CC3300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rgbClr val="000099"/>
                </a:solidFill>
              </a:defRPr>
            </a:lvl2pPr>
            <a:lvl3pPr>
              <a:defRPr sz="1800">
                <a:solidFill>
                  <a:srgbClr val="CC3300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A19ED-DAED-4636-B27C-6562D644FCD2}" type="datetime1">
              <a:rPr lang="en-US" smtClean="0"/>
              <a:t>7/7/2010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A032D-9981-489F-94A7-9710438CC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5112-FB88-4D1A-9454-11EDEEF1CE59}" type="datetime1">
              <a:rPr lang="en-US" smtClean="0"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63E52-CF4D-4972-BAB4-56ABF9107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BE8ED-EDA2-4851-833A-B301B3641D4F}" type="datetime1">
              <a:rPr lang="en-US" smtClean="0"/>
              <a:t>7/7/2010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A160-5572-49BE-9086-E65A9AFBF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BE91-1B6A-443E-AFE9-CC731268F247}" type="datetime1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9880-92EB-45DF-AE4A-941E48D45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D038B-5C9D-4824-95F8-10249CFD5386}" type="datetime1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2484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A5FCB-199C-4E0F-AC4E-34F5FF42A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template_idea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itchFamily="34" charset="0"/>
              </a:defRPr>
            </a:lvl1pPr>
          </a:lstStyle>
          <a:p>
            <a:pPr>
              <a:defRPr/>
            </a:pPr>
            <a:fld id="{B3840FED-5F64-4D2E-9494-37BB4331B289}" type="datetime1">
              <a:rPr lang="en-US" smtClean="0"/>
              <a:t>7/7/2010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http://www.public.asu.edu/~ashriva6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103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93000"/>
                </a:lnSpc>
                <a:spcBef>
                  <a:spcPct val="30000"/>
                </a:spcBef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</p:grp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9F41281C-F4C4-4535-9B1F-E55E3EC86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4" name="Picture 12" descr="template_idea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 bwMode="auto">
          <a:xfrm>
            <a:off x="5029200" y="0"/>
            <a:ext cx="4114800" cy="762000"/>
          </a:xfrm>
          <a:prstGeom prst="rect">
            <a:avLst/>
          </a:prstGeom>
          <a:solidFill>
            <a:srgbClr val="B6AF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ヒラギノ角ゴ Pro W3"/>
              <a:cs typeface="ヒラギノ角ゴ Pro W3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663300"/>
          </a:solidFill>
          <a:latin typeface="Candara" pitchFamily="34" charset="0"/>
          <a:ea typeface="ヒラギノ角ゴ Pro W3" pitchFamily="1" charset="-128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0000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6.jpe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43050"/>
            <a:ext cx="8229600" cy="18859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Dynamic Code Mapping Techniques for Limited Local Memory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4800"/>
            <a:ext cx="6858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Seungchul</a:t>
            </a:r>
            <a:r>
              <a:rPr lang="en-US" sz="2800" dirty="0" smtClean="0"/>
              <a:t> Jung, </a:t>
            </a:r>
            <a:r>
              <a:rPr lang="en-US" sz="2800" b="1" dirty="0" smtClean="0"/>
              <a:t>Aviral Shrivastava</a:t>
            </a:r>
            <a:r>
              <a:rPr lang="en-US" sz="2800" dirty="0" smtClean="0"/>
              <a:t>, Ke Bai</a:t>
            </a:r>
          </a:p>
          <a:p>
            <a:pPr eaLnBrk="1" hangingPunct="1">
              <a:defRPr/>
            </a:pPr>
            <a:endParaRPr lang="en-US" sz="2000" dirty="0" smtClean="0">
              <a:solidFill>
                <a:schemeClr val="tx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Compiler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Microarchitecture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Lab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Department of Computer Science and Engineering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Arizona State University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BCA935-99E8-4161-BAD8-100E9C32F72C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0EFC5-4A9F-446E-A82B-B862EA0C83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</p:cSld>
  <p:clrMapOvr>
    <a:masterClrMapping/>
  </p:clrMapOvr>
  <p:transition advTm="582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Our Approach</a:t>
            </a:r>
            <a:endParaRPr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E14F72-5F61-411D-8A10-DA45EB084B3F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39AA2F-7D7A-4C0A-861F-BF27FB138E56}" type="slidenum">
              <a:rPr lang="en-US" smtClean="0"/>
              <a:pPr/>
              <a:t>10</a:t>
            </a:fld>
            <a:endParaRPr lang="en-US" smtClean="0"/>
          </a:p>
        </p:txBody>
      </p:sp>
      <p:cxnSp>
        <p:nvCxnSpPr>
          <p:cNvPr id="19" name="Straight Connector 18"/>
          <p:cNvCxnSpPr>
            <a:stCxn id="0" idx="0"/>
            <a:endCxn id="0" idx="4"/>
          </p:cNvCxnSpPr>
          <p:nvPr/>
        </p:nvCxnSpPr>
        <p:spPr>
          <a:xfrm rot="16200000" flipV="1">
            <a:off x="3745706" y="3059907"/>
            <a:ext cx="411163" cy="527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0" idx="0"/>
            <a:endCxn id="0" idx="2"/>
          </p:cNvCxnSpPr>
          <p:nvPr/>
        </p:nvCxnSpPr>
        <p:spPr>
          <a:xfrm rot="5400000" flipH="1" flipV="1">
            <a:off x="4009231" y="4202907"/>
            <a:ext cx="411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 bwMode="auto">
          <a:xfrm>
            <a:off x="914400" y="1752600"/>
            <a:ext cx="2438400" cy="2057400"/>
          </a:xfrm>
          <a:prstGeom prst="cloud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Cloud 29"/>
          <p:cNvSpPr/>
          <p:nvPr/>
        </p:nvSpPr>
        <p:spPr bwMode="auto">
          <a:xfrm>
            <a:off x="5638800" y="2133600"/>
            <a:ext cx="2438400" cy="2057400"/>
          </a:xfrm>
          <a:prstGeom prst="cloud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Cloud 30"/>
          <p:cNvSpPr/>
          <p:nvPr/>
        </p:nvSpPr>
        <p:spPr bwMode="auto">
          <a:xfrm>
            <a:off x="2514600" y="4419600"/>
            <a:ext cx="2438400" cy="2057400"/>
          </a:xfrm>
          <a:prstGeom prst="cloud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80954" y="2649415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F2</a:t>
            </a:r>
          </a:p>
        </p:txBody>
      </p:sp>
      <p:sp>
        <p:nvSpPr>
          <p:cNvPr id="11" name="Oval 10"/>
          <p:cNvSpPr/>
          <p:nvPr/>
        </p:nvSpPr>
        <p:spPr>
          <a:xfrm>
            <a:off x="4143103" y="1828800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53149" y="2649415"/>
            <a:ext cx="814251" cy="46892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L2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3528646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7823" y="3528646"/>
            <a:ext cx="814251" cy="46892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L1</a:t>
            </a:r>
          </a:p>
        </p:txBody>
      </p:sp>
      <p:sp>
        <p:nvSpPr>
          <p:cNvPr id="15" name="Oval 14"/>
          <p:cNvSpPr/>
          <p:nvPr/>
        </p:nvSpPr>
        <p:spPr>
          <a:xfrm>
            <a:off x="5053149" y="3528646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F5</a:t>
            </a:r>
          </a:p>
        </p:txBody>
      </p:sp>
      <p:cxnSp>
        <p:nvCxnSpPr>
          <p:cNvPr id="16" name="Straight Connector 15"/>
          <p:cNvCxnSpPr>
            <a:stCxn id="0" idx="4"/>
            <a:endCxn id="0" idx="0"/>
          </p:cNvCxnSpPr>
          <p:nvPr/>
        </p:nvCxnSpPr>
        <p:spPr>
          <a:xfrm rot="5400000">
            <a:off x="3942556" y="2042320"/>
            <a:ext cx="352425" cy="862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0" idx="4"/>
            <a:endCxn id="0" idx="0"/>
          </p:cNvCxnSpPr>
          <p:nvPr/>
        </p:nvCxnSpPr>
        <p:spPr>
          <a:xfrm rot="16200000" flipH="1">
            <a:off x="4829175" y="2017713"/>
            <a:ext cx="352425" cy="911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0" idx="0"/>
            <a:endCxn id="0" idx="4"/>
          </p:cNvCxnSpPr>
          <p:nvPr/>
        </p:nvCxnSpPr>
        <p:spPr>
          <a:xfrm rot="5400000" flipH="1" flipV="1">
            <a:off x="3098800" y="2940050"/>
            <a:ext cx="411163" cy="766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0" idx="2"/>
            <a:endCxn id="0" idx="0"/>
          </p:cNvCxnSpPr>
          <p:nvPr/>
        </p:nvCxnSpPr>
        <p:spPr>
          <a:xfrm rot="5400000">
            <a:off x="5255418" y="3323432"/>
            <a:ext cx="411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07823" y="4407877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9200" y="2297113"/>
            <a:ext cx="384175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46400" y="3176588"/>
            <a:ext cx="38258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3663" y="3176588"/>
            <a:ext cx="382587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43375" y="4114800"/>
            <a:ext cx="504825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10138" y="2297113"/>
            <a:ext cx="382587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7975" y="3235325"/>
            <a:ext cx="479425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743200" y="1600200"/>
            <a:ext cx="3124200" cy="3582988"/>
            <a:chOff x="2590800" y="1524000"/>
            <a:chExt cx="3124200" cy="3583126"/>
          </a:xfrm>
        </p:grpSpPr>
        <p:sp>
          <p:nvSpPr>
            <p:cNvPr id="22571" name="TextBox 32"/>
            <p:cNvSpPr txBox="1">
              <a:spLocks noChangeArrowheads="1"/>
            </p:cNvSpPr>
            <p:nvPr/>
          </p:nvSpPr>
          <p:spPr bwMode="auto">
            <a:xfrm>
              <a:off x="2590800" y="1524000"/>
              <a:ext cx="3124200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/>
                <a:t>F1() {</a:t>
              </a:r>
            </a:p>
            <a:p>
              <a:r>
                <a:rPr lang="en-US"/>
                <a:t>     F2();</a:t>
              </a:r>
            </a:p>
            <a:p>
              <a:r>
                <a:rPr lang="en-US"/>
                <a:t>     for(int I = 0; I &lt; 200; i++){</a:t>
              </a:r>
            </a:p>
            <a:p>
              <a:r>
                <a:rPr lang="en-US"/>
                <a:t>          F5();</a:t>
              </a:r>
            </a:p>
            <a:p>
              <a:r>
                <a:rPr lang="en-US"/>
                <a:t>     }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22572" name="TextBox 33"/>
            <p:cNvSpPr txBox="1">
              <a:spLocks noChangeArrowheads="1"/>
            </p:cNvSpPr>
            <p:nvPr/>
          </p:nvSpPr>
          <p:spPr bwMode="auto">
            <a:xfrm>
              <a:off x="2590800" y="3352800"/>
              <a:ext cx="3124200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/>
                <a:t>F2() {</a:t>
              </a:r>
            </a:p>
            <a:p>
              <a:r>
                <a:rPr lang="en-US"/>
                <a:t>     F3();</a:t>
              </a:r>
            </a:p>
            <a:p>
              <a:r>
                <a:rPr lang="en-US"/>
                <a:t>     for(int I = 0; I &lt; 100; i++){</a:t>
              </a:r>
            </a:p>
            <a:p>
              <a:r>
                <a:rPr lang="en-US"/>
                <a:t>          F4();</a:t>
              </a:r>
            </a:p>
            <a:p>
              <a:r>
                <a:rPr lang="en-US"/>
                <a:t>     }</a:t>
              </a:r>
            </a:p>
            <a:p>
              <a:r>
                <a:rPr lang="en-US"/>
                <a:t>}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57600" y="2772490"/>
            <a:ext cx="1524000" cy="1077218"/>
          </a:xfrm>
          <a:prstGeom prst="rect">
            <a:avLst/>
          </a:prstGeom>
          <a:noFill/>
        </p:spPr>
        <p:txBody>
          <a:bodyPr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FMUM</a:t>
            </a:r>
          </a:p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FMUP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.04444 " pathEditMode="relative" ptsTypes="AA">
                                      <p:cBhvr>
                                        <p:cTn id="1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00503 0.3907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9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6 -0.11111 " pathEditMode="relative" ptsTypes="AA">
                                      <p:cBhvr>
                                        <p:cTn id="1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46389 -0.04861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24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-0.23334 " pathEditMode="relative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172200" y="2209800"/>
            <a:ext cx="1219200" cy="1449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0000" y="2209800"/>
            <a:ext cx="1219200" cy="17134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209800"/>
            <a:ext cx="1219200" cy="197708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FMUM Heuristic</a:t>
            </a:r>
            <a:endParaRPr/>
          </a:p>
        </p:txBody>
      </p:sp>
      <p:sp>
        <p:nvSpPr>
          <p:cNvPr id="235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EA8FF02-1235-4598-BD06-93B1D01A6541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35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B3C050-5FA5-468B-ADC1-1D626330C8B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" name="Right Arrow 6"/>
          <p:cNvSpPr/>
          <p:nvPr/>
        </p:nvSpPr>
        <p:spPr bwMode="auto">
          <a:xfrm>
            <a:off x="4343400" y="1143000"/>
            <a:ext cx="304800" cy="152400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71600" y="247332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2868613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1600" y="30003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352742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3922713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276600" y="2868613"/>
            <a:ext cx="304800" cy="330200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22098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0" y="25400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90800" y="2803525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0.5KB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90800" y="313213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90800" y="35941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90800" y="3922713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2098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76400" y="25400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6400" y="2803525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76400" y="313213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76400" y="35941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76400" y="3922713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0" y="2605088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10000" y="30003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14800" y="2671763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9200" y="2276475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29200" y="2671763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810000" y="3132138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14800" y="293528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3810000" y="3659188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14800" y="32639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3922713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14800" y="365918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9200" y="293528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0.5KB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29200" y="32639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29200" y="365918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5715000" y="2868613"/>
            <a:ext cx="304800" cy="330200"/>
          </a:xfrm>
          <a:prstGeom prst="rightArrow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172200" y="2605088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77000" y="2276475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F1,F5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91400" y="2276475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91400" y="2671763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172200" y="30003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172200" y="3132138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77000" y="293528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91400" y="2935288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0.5KB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172200" y="3659188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7000" y="32639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391400" y="32639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95400" y="4343400"/>
            <a:ext cx="12954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Start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10000" y="4343400"/>
            <a:ext cx="12954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Next step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72200" y="4343400"/>
            <a:ext cx="12954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(c) Final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76400" y="22098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76400" y="35814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14800" y="26670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14800" y="3657600"/>
            <a:ext cx="609600" cy="26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38200" y="9906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Maximum (7.5KB)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800600" y="990600"/>
            <a:ext cx="312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Given (5.5KB)</a:t>
            </a:r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25833 0.0141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28333 -0.1877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9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5 0.0023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75 -0.1416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7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4" grpId="0"/>
      <p:bldP spid="25" grpId="0"/>
      <p:bldP spid="26" grpId="0"/>
      <p:bldP spid="26" grpId="1"/>
      <p:bldP spid="27" grpId="0"/>
      <p:bldP spid="32" grpId="0"/>
      <p:bldP spid="32" grpId="1"/>
      <p:bldP spid="33" grpId="0"/>
      <p:bldP spid="34" grpId="0"/>
      <p:bldP spid="36" grpId="0"/>
      <p:bldP spid="38" grpId="0"/>
      <p:bldP spid="40" grpId="0"/>
      <p:bldP spid="40" grpId="1"/>
      <p:bldP spid="41" grpId="0"/>
      <p:bldP spid="42" grpId="0"/>
      <p:bldP spid="43" grpId="0"/>
      <p:bldP spid="44" grpId="0" animBg="1"/>
      <p:bldP spid="47" grpId="0"/>
      <p:bldP spid="49" grpId="0"/>
      <p:bldP spid="50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5" grpId="0"/>
      <p:bldP spid="66" grpId="0"/>
      <p:bldP spid="68" grpId="0"/>
      <p:bldP spid="69" grpId="0"/>
      <p:bldP spid="69" grpId="1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429000" y="3352800"/>
            <a:ext cx="1219200" cy="609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Region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4724400"/>
            <a:ext cx="1219200" cy="609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2286000"/>
            <a:ext cx="1219200" cy="1066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2133600"/>
            <a:ext cx="1219200" cy="1524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09800" y="5334000"/>
            <a:ext cx="1219200" cy="609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438400"/>
            <a:ext cx="1219200" cy="609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3048000"/>
            <a:ext cx="1219200" cy="6096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Region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4572000"/>
            <a:ext cx="1219200" cy="1524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FMUP Heuristic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/>
            <a:r>
              <a:rPr lang="en-US" smtClean="0"/>
              <a:t>Minimum (2KB)       Given Size (5KB)</a:t>
            </a:r>
          </a:p>
        </p:txBody>
      </p:sp>
      <p:sp>
        <p:nvSpPr>
          <p:cNvPr id="24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5F89DA6-D1B7-4496-BCD5-553DE53B0D3B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4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5A1D10-3F24-4B96-B954-B0CE93225DA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" name="Right Arrow 6"/>
          <p:cNvSpPr/>
          <p:nvPr/>
        </p:nvSpPr>
        <p:spPr bwMode="auto">
          <a:xfrm>
            <a:off x="3962400" y="1143000"/>
            <a:ext cx="304800" cy="152400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2590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29000" y="27432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48200" y="28956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8200" y="23622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67400" y="25908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7400" y="32004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43000" y="17526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START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61722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STEP1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43600" y="17526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(e) FINAL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290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24384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9200" y="27432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00200" y="27432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81200" y="2743200"/>
            <a:ext cx="381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cxnSp>
        <p:nvCxnSpPr>
          <p:cNvPr id="39" name="Straight Arrow Connector 38"/>
          <p:cNvCxnSpPr>
            <a:cxnSpLocks noChangeShapeType="1"/>
            <a:endCxn id="0" idx="1"/>
          </p:cNvCxnSpPr>
          <p:nvPr/>
        </p:nvCxnSpPr>
        <p:spPr bwMode="auto">
          <a:xfrm>
            <a:off x="762000" y="2743200"/>
            <a:ext cx="3810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609600" y="2895600"/>
            <a:ext cx="533400" cy="381000"/>
          </a:xfrm>
          <a:prstGeom prst="bentConnector3">
            <a:avLst>
              <a:gd name="adj1" fmla="val 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Straight Arrow Connector 57"/>
          <p:cNvCxnSpPr>
            <a:cxnSpLocks noChangeShapeType="1"/>
            <a:endCxn id="0" idx="1"/>
          </p:cNvCxnSpPr>
          <p:nvPr/>
        </p:nvCxnSpPr>
        <p:spPr bwMode="auto">
          <a:xfrm>
            <a:off x="1524000" y="4876800"/>
            <a:ext cx="685800" cy="152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Elbow Connector 59"/>
          <p:cNvCxnSpPr>
            <a:cxnSpLocks noChangeShapeType="1"/>
            <a:endCxn id="0" idx="1"/>
          </p:cNvCxnSpPr>
          <p:nvPr/>
        </p:nvCxnSpPr>
        <p:spPr bwMode="auto">
          <a:xfrm>
            <a:off x="1371600" y="5029200"/>
            <a:ext cx="838200" cy="609600"/>
          </a:xfrm>
          <a:prstGeom prst="bentConnector3">
            <a:avLst>
              <a:gd name="adj1" fmla="val 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3124200" y="2590800"/>
            <a:ext cx="304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" name="Elbow Connector 67"/>
          <p:cNvCxnSpPr>
            <a:cxnSpLocks noChangeShapeType="1"/>
          </p:cNvCxnSpPr>
          <p:nvPr/>
        </p:nvCxnSpPr>
        <p:spPr bwMode="auto">
          <a:xfrm rot="16200000" flipH="1">
            <a:off x="2705100" y="2933700"/>
            <a:ext cx="990600" cy="457200"/>
          </a:xfrm>
          <a:prstGeom prst="bentConnector3">
            <a:avLst>
              <a:gd name="adj1" fmla="val 10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" name="Straight Connector 75"/>
          <p:cNvCxnSpPr/>
          <p:nvPr/>
        </p:nvCxnSpPr>
        <p:spPr>
          <a:xfrm>
            <a:off x="4876800" y="50292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76800" y="563880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96000" y="57150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>
            <a:off x="4572000" y="5410200"/>
            <a:ext cx="3048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" name="Elbow Connector 81"/>
          <p:cNvCxnSpPr>
            <a:cxnSpLocks noChangeShapeType="1"/>
          </p:cNvCxnSpPr>
          <p:nvPr/>
        </p:nvCxnSpPr>
        <p:spPr bwMode="auto">
          <a:xfrm>
            <a:off x="4419600" y="5486400"/>
            <a:ext cx="457200" cy="381000"/>
          </a:xfrm>
          <a:prstGeom prst="bentConnector3">
            <a:avLst>
              <a:gd name="adj1" fmla="val 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4" name="Rectangle 83"/>
          <p:cNvSpPr/>
          <p:nvPr/>
        </p:nvSpPr>
        <p:spPr>
          <a:xfrm>
            <a:off x="3505200" y="17526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(c) STEP2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953000" y="61722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(d) STEP3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7916 0.0222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02222 L 0.00417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1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-0.12083 0.0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0.02222 L 0.00417 2.22222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-1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875 -0.0222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6 0.33333 " pathEditMode="relative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2.22222E-6 L 0.11667 0.3333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6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2083 0.3333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6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.4 " pathEditMode="relative" ptsTypes="AA"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6 0.33334 " pathEditMode="relative" ptsTypes="AA"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833 0.33334 " pathEditMode="relative" ptsTypes="AA">
                                      <p:cBhvr>
                                        <p:cTn id="9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11667 0.422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21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6 0.33333 L 3.33333E-6 0.333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.33333 L 0.11667 0.3333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33333 L -0.0375 0.3333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33333 L 0.24584 -0.0111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7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3 0.33333 L 0.19583 -0.01111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17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6 0.33334 L 0.25416 -0.055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4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0.33334 L 0.24583 -0.0555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4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4 L 0.3 0.0222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89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0.33333 L 0.22917 0.06666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133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7 -0.05555 L 0.1375 -0.05555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17 -0.05555 L 0.40417 0.43334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244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17 0.06666 L 0.3875 0.4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167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 0.02222 L 0.475 0.3555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67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4 -0.01111 L 0.4125 0.32222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167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-0.01111 L 0.37083 0.32222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67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4 -0.05555 L 0.39584 0.27778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167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.33333 " pathEditMode="relative" ptsTypes="AA">
                                      <p:cBhvr>
                                        <p:cTn id="2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.33334 " pathEditMode="relative" ptsTypes="AA">
                                      <p:cBhvr>
                                        <p:cTn id="2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5 0.4 L 0.29583 0.4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83 0.4 L 0.50417 0.12222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39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0.43333 L 0.5375 0.07778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178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0.35556 L 0.55416 -2.22222E-6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178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5 0.32222 L 0.52084 -0.03334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78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83 0.32222 L 0.47916 -0.03334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78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84 0.27778 L 0.5125 -0.07778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178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33333 L 0.25833 -0.02223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78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33334 L 0.25833 -0.02222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178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 -0.3555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-178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0" grpId="0"/>
      <p:bldP spid="10" grpId="1"/>
      <p:bldP spid="10" grpId="2"/>
      <p:bldP spid="15" grpId="0"/>
      <p:bldP spid="15" grpId="1"/>
      <p:bldP spid="18" grpId="0"/>
      <p:bldP spid="18" grpId="1"/>
      <p:bldP spid="18" grpId="2"/>
      <p:bldP spid="29" grpId="0"/>
      <p:bldP spid="29" grpId="1"/>
      <p:bldP spid="30" grpId="0"/>
      <p:bldP spid="30" grpId="1"/>
      <p:bldP spid="31" grpId="0"/>
      <p:bldP spid="56" grpId="0"/>
      <p:bldP spid="56" grpId="1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32" grpId="0"/>
      <p:bldP spid="32" grpId="1"/>
      <p:bldP spid="32" grpId="2"/>
      <p:bldP spid="32" grpId="3"/>
      <p:bldP spid="32" grpId="4"/>
      <p:bldP spid="32" grpId="5"/>
      <p:bldP spid="32" grpId="6"/>
      <p:bldP spid="32" grpId="7"/>
      <p:bldP spid="33" grpId="0"/>
      <p:bldP spid="33" grpId="1"/>
      <p:bldP spid="33" grpId="2"/>
      <p:bldP spid="33" grpId="3"/>
      <p:bldP spid="33" grpId="4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5" grpId="2"/>
      <p:bldP spid="35" grpId="3"/>
      <p:bldP spid="35" grpId="4"/>
      <p:bldP spid="35" grpId="5"/>
      <p:bldP spid="36" grpId="0"/>
      <p:bldP spid="36" grpId="1"/>
      <p:bldP spid="36" grpId="2"/>
      <p:bldP spid="36" grpId="3"/>
      <p:bldP spid="36" grpId="4"/>
      <p:bldP spid="78" grpId="0"/>
      <p:bldP spid="84" grpId="0"/>
      <p:bldP spid="84" grpId="1"/>
      <p:bldP spid="85" grpId="0"/>
      <p:bldP spid="8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Interference Cost Calculation</a:t>
            </a:r>
            <a:endParaRPr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B3C69B-3ECD-4268-A593-EC898133EE38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2E6C0A-A959-4D41-8990-969DFBCDDE8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" name="Oval 28"/>
          <p:cNvSpPr/>
          <p:nvPr/>
        </p:nvSpPr>
        <p:spPr>
          <a:xfrm>
            <a:off x="1375954" y="2573215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F2</a:t>
            </a:r>
          </a:p>
        </p:txBody>
      </p:sp>
      <p:sp>
        <p:nvSpPr>
          <p:cNvPr id="30" name="Oval 29"/>
          <p:cNvSpPr/>
          <p:nvPr/>
        </p:nvSpPr>
        <p:spPr>
          <a:xfrm>
            <a:off x="2238103" y="1752600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48149" y="2573215"/>
            <a:ext cx="814251" cy="46892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L2</a:t>
            </a:r>
          </a:p>
        </p:txBody>
      </p:sp>
      <p:sp>
        <p:nvSpPr>
          <p:cNvPr id="32" name="Oval 31"/>
          <p:cNvSpPr/>
          <p:nvPr/>
        </p:nvSpPr>
        <p:spPr>
          <a:xfrm>
            <a:off x="609600" y="3452446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02823" y="3452446"/>
            <a:ext cx="814251" cy="46892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L1</a:t>
            </a:r>
          </a:p>
        </p:txBody>
      </p:sp>
      <p:sp>
        <p:nvSpPr>
          <p:cNvPr id="34" name="Oval 33"/>
          <p:cNvSpPr/>
          <p:nvPr/>
        </p:nvSpPr>
        <p:spPr>
          <a:xfrm>
            <a:off x="3148149" y="3452446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F5</a:t>
            </a:r>
          </a:p>
        </p:txBody>
      </p:sp>
      <p:cxnSp>
        <p:nvCxnSpPr>
          <p:cNvPr id="35" name="Straight Connector 34"/>
          <p:cNvCxnSpPr>
            <a:stCxn id="0" idx="4"/>
            <a:endCxn id="0" idx="0"/>
          </p:cNvCxnSpPr>
          <p:nvPr/>
        </p:nvCxnSpPr>
        <p:spPr>
          <a:xfrm rot="5400000">
            <a:off x="2037556" y="1966120"/>
            <a:ext cx="352425" cy="862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0" idx="4"/>
            <a:endCxn id="0" idx="0"/>
          </p:cNvCxnSpPr>
          <p:nvPr/>
        </p:nvCxnSpPr>
        <p:spPr>
          <a:xfrm rot="16200000" flipH="1">
            <a:off x="2924175" y="1941513"/>
            <a:ext cx="352425" cy="911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0"/>
            <a:endCxn id="0" idx="4"/>
          </p:cNvCxnSpPr>
          <p:nvPr/>
        </p:nvCxnSpPr>
        <p:spPr>
          <a:xfrm rot="5400000" flipH="1" flipV="1">
            <a:off x="1193800" y="2863850"/>
            <a:ext cx="411163" cy="766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0" idx="0"/>
            <a:endCxn id="0" idx="4"/>
          </p:cNvCxnSpPr>
          <p:nvPr/>
        </p:nvCxnSpPr>
        <p:spPr>
          <a:xfrm rot="16200000" flipV="1">
            <a:off x="1840706" y="2983707"/>
            <a:ext cx="411163" cy="527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0" idx="2"/>
            <a:endCxn id="0" idx="0"/>
          </p:cNvCxnSpPr>
          <p:nvPr/>
        </p:nvCxnSpPr>
        <p:spPr>
          <a:xfrm rot="5400000">
            <a:off x="3350418" y="3247232"/>
            <a:ext cx="411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02823" y="4331677"/>
            <a:ext cx="814251" cy="468923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anchor="ctr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F4</a:t>
            </a:r>
          </a:p>
        </p:txBody>
      </p:sp>
      <p:cxnSp>
        <p:nvCxnSpPr>
          <p:cNvPr id="41" name="Straight Connector 40"/>
          <p:cNvCxnSpPr>
            <a:stCxn id="0" idx="0"/>
            <a:endCxn id="0" idx="2"/>
          </p:cNvCxnSpPr>
          <p:nvPr/>
        </p:nvCxnSpPr>
        <p:spPr>
          <a:xfrm rot="5400000" flipH="1" flipV="1">
            <a:off x="2104231" y="4126707"/>
            <a:ext cx="411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54200" y="2220913"/>
            <a:ext cx="384175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1400" y="3100388"/>
            <a:ext cx="382588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98663" y="3100388"/>
            <a:ext cx="382587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38375" y="4038600"/>
            <a:ext cx="504825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05138" y="2220913"/>
            <a:ext cx="382587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82975" y="3159125"/>
            <a:ext cx="479425" cy="234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1447800"/>
            <a:ext cx="3962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Ancestor Relation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4876800"/>
            <a:ext cx="3962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LCA relation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1905000"/>
            <a:ext cx="358140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 Direct Caller-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Callee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:</a:t>
            </a:r>
          </a:p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</a:t>
            </a:r>
            <a:r>
              <a:rPr lang="en-US" sz="16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(F2 + F3) X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76800" y="2590800"/>
            <a:ext cx="35814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 Caller-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Callee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without a</a:t>
            </a:r>
          </a:p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loop in-between :</a:t>
            </a:r>
          </a:p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</a:t>
            </a:r>
            <a:r>
              <a:rPr lang="en-US" sz="16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(F1 + F3) X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6800" y="3632537"/>
            <a:ext cx="35814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 Caller-</a:t>
            </a:r>
            <a:r>
              <a:rPr lang="en-US" sz="2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Callee</a:t>
            </a: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with a </a:t>
            </a:r>
          </a:p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loop in-between :</a:t>
            </a:r>
          </a:p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</a:t>
            </a:r>
            <a:r>
              <a:rPr lang="en-US" sz="16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(F2 + F4) X 100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76800" y="5314890"/>
            <a:ext cx="3581400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</a:t>
            </a:r>
            <a:r>
              <a:rPr lang="en-US" sz="16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(F3 + F5) X 1</a:t>
            </a: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3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3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mph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3" presetClass="emph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0" grpId="1" animBg="1"/>
      <p:bldP spid="30" grpId="2" animBg="1"/>
      <p:bldP spid="31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 animBg="1"/>
      <p:bldP spid="34" grpId="0" animBg="1"/>
      <p:bldP spid="34" grpId="1" animBg="1"/>
      <p:bldP spid="40" grpId="0" animBg="1"/>
      <p:bldP spid="40" grpId="1" animBg="1"/>
      <p:bldP spid="40" grpId="2" animBg="1"/>
      <p:bldP spid="42" grpId="0"/>
      <p:bldP spid="43" grpId="0"/>
      <p:bldP spid="44" grpId="0"/>
      <p:bldP spid="45" grpId="0"/>
      <p:bldP spid="46" grpId="0"/>
      <p:bldP spid="47" grpId="0"/>
      <p:bldP spid="25" grpId="0"/>
      <p:bldP spid="26" grpId="0"/>
      <p:bldP spid="27" grpId="0"/>
      <p:bldP spid="28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Experiments Setup</a:t>
            </a:r>
            <a:endParaRPr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1E5CDB-9347-4D22-AC76-BCC289520528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079B71-CDA6-4D48-90D3-17B8CCDD3973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914400" y="3429000"/>
          <a:ext cx="6858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Flowchart: Decision 10"/>
          <p:cNvSpPr>
            <a:spLocks noChangeArrowheads="1"/>
          </p:cNvSpPr>
          <p:nvPr/>
        </p:nvSpPr>
        <p:spPr bwMode="auto">
          <a:xfrm>
            <a:off x="2133600" y="4038600"/>
            <a:ext cx="152400" cy="152400"/>
          </a:xfrm>
          <a:prstGeom prst="flowChartDecision">
            <a:avLst/>
          </a:prstGeom>
          <a:solidFill>
            <a:srgbClr val="0000FF"/>
          </a:solidFill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4267200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3" name="Isosceles Triangle 12"/>
          <p:cNvSpPr>
            <a:spLocks noChangeArrowheads="1"/>
          </p:cNvSpPr>
          <p:nvPr/>
        </p:nvSpPr>
        <p:spPr bwMode="auto">
          <a:xfrm>
            <a:off x="2133600" y="42672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8" name="Flowchart: Decision 17"/>
          <p:cNvSpPr>
            <a:spLocks noChangeArrowheads="1"/>
          </p:cNvSpPr>
          <p:nvPr/>
        </p:nvSpPr>
        <p:spPr bwMode="auto">
          <a:xfrm>
            <a:off x="4191000" y="4724400"/>
            <a:ext cx="152400" cy="152400"/>
          </a:xfrm>
          <a:prstGeom prst="flowChartDecision">
            <a:avLst/>
          </a:prstGeom>
          <a:solidFill>
            <a:srgbClr val="0000FF"/>
          </a:solidFill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91000" y="4343400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0" name="Isosceles Triangle 19"/>
          <p:cNvSpPr>
            <a:spLocks noChangeArrowheads="1"/>
          </p:cNvSpPr>
          <p:nvPr/>
        </p:nvSpPr>
        <p:spPr bwMode="auto">
          <a:xfrm>
            <a:off x="4191000" y="45720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1" name="Flowchart: Decision 20"/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flowChartDecision">
            <a:avLst/>
          </a:prstGeom>
          <a:solidFill>
            <a:srgbClr val="0000FF"/>
          </a:solidFill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3" name="Isosceles Triangle 22"/>
          <p:cNvSpPr>
            <a:spLocks noChangeArrowheads="1"/>
          </p:cNvSpPr>
          <p:nvPr/>
        </p:nvSpPr>
        <p:spPr bwMode="auto">
          <a:xfrm>
            <a:off x="7391400" y="44958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447800"/>
            <a:ext cx="22098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Application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1905000"/>
            <a:ext cx="22098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Profiling Info.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2362200"/>
            <a:ext cx="22098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Given Code Size.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743200" y="1371600"/>
            <a:ext cx="14478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defRPr/>
            </a:pPr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Generate / Apply </a:t>
            </a:r>
          </a:p>
          <a:p>
            <a:pPr algn="ctr" eaLnBrk="0" hangingPunct="0">
              <a:defRPr/>
            </a:pPr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Code Mapping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1447800"/>
            <a:ext cx="19812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FMUM Binary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00" y="1905000"/>
            <a:ext cx="19812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FMUP Binary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95800" y="2362200"/>
            <a:ext cx="19812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SDRM Binary</a:t>
            </a:r>
          </a:p>
        </p:txBody>
      </p:sp>
      <p:pic>
        <p:nvPicPr>
          <p:cNvPr id="38" name="Picture 37" descr="playstation-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371600"/>
            <a:ext cx="19923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ight Arrow 38"/>
          <p:cNvSpPr/>
          <p:nvPr/>
        </p:nvSpPr>
        <p:spPr bwMode="auto">
          <a:xfrm>
            <a:off x="2098675" y="1905000"/>
            <a:ext cx="339725" cy="3048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Right Arrow 39"/>
          <p:cNvSpPr>
            <a:spLocks noChangeArrowheads="1"/>
          </p:cNvSpPr>
          <p:nvPr/>
        </p:nvSpPr>
        <p:spPr bwMode="auto">
          <a:xfrm>
            <a:off x="4343400" y="19050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41" name="Right Arrow 40"/>
          <p:cNvSpPr>
            <a:spLocks noChangeArrowheads="1"/>
          </p:cNvSpPr>
          <p:nvPr/>
        </p:nvSpPr>
        <p:spPr bwMode="auto">
          <a:xfrm>
            <a:off x="6324600" y="19050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42" name="Curved Left Arrow 41"/>
          <p:cNvSpPr>
            <a:spLocks noChangeArrowheads="1"/>
          </p:cNvSpPr>
          <p:nvPr/>
        </p:nvSpPr>
        <p:spPr bwMode="auto">
          <a:xfrm>
            <a:off x="7772400" y="2819400"/>
            <a:ext cx="609600" cy="1905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7" name="Flowchart: Decision 26"/>
          <p:cNvSpPr>
            <a:spLocks noChangeArrowheads="1"/>
          </p:cNvSpPr>
          <p:nvPr/>
        </p:nvSpPr>
        <p:spPr bwMode="auto">
          <a:xfrm>
            <a:off x="5334000" y="3505200"/>
            <a:ext cx="152400" cy="152400"/>
          </a:xfrm>
          <a:prstGeom prst="flowChartDecision">
            <a:avLst/>
          </a:prstGeom>
          <a:solidFill>
            <a:srgbClr val="0000FF"/>
          </a:solidFill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9" name="Isosceles Triangle 28"/>
          <p:cNvSpPr>
            <a:spLocks noChangeArrowheads="1"/>
          </p:cNvSpPr>
          <p:nvPr/>
        </p:nvSpPr>
        <p:spPr bwMode="auto">
          <a:xfrm>
            <a:off x="6248400" y="3505200"/>
            <a:ext cx="152400" cy="152400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95800" y="3429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FMUM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10200" y="3429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FMUP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324600" y="3429000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SDRM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42" grpId="0" animBg="1"/>
      <p:bldP spid="27" grpId="0" animBg="1"/>
      <p:bldP spid="28" grpId="0" animBg="1"/>
      <p:bldP spid="29" grpId="0" animBg="1"/>
      <p:bldP spid="30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Typical Performance Result</a:t>
            </a:r>
            <a:endParaRPr/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CD20230-59EC-4495-ABD7-BBDB888D6B58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B41FB7-443C-4530-AB20-6A8BD15EFB0E}" type="slidenum">
              <a:rPr lang="en-US" smtClean="0"/>
              <a:pPr/>
              <a:t>15</a:t>
            </a:fld>
            <a:endParaRPr lang="en-US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914400" y="914400"/>
          <a:ext cx="6858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Explosion 1 11"/>
          <p:cNvSpPr>
            <a:spLocks noChangeArrowheads="1"/>
          </p:cNvSpPr>
          <p:nvPr/>
        </p:nvSpPr>
        <p:spPr bwMode="auto">
          <a:xfrm>
            <a:off x="1143000" y="3810000"/>
            <a:ext cx="4114800" cy="1905000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FMUP performs better</a:t>
            </a:r>
          </a:p>
        </p:txBody>
      </p:sp>
      <p:sp>
        <p:nvSpPr>
          <p:cNvPr id="14" name="Explosion 1 13"/>
          <p:cNvSpPr>
            <a:spLocks noChangeArrowheads="1"/>
          </p:cNvSpPr>
          <p:nvPr/>
        </p:nvSpPr>
        <p:spPr bwMode="auto">
          <a:xfrm>
            <a:off x="4114800" y="990600"/>
            <a:ext cx="4114800" cy="1905000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FMUM performs better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762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Improvement probability</a:t>
            </a:r>
            <a:endParaRPr dirty="0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F7AE23-F209-4154-AFF4-B58600059AC2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9201E2-09A2-4DC4-B606-451718E27A68}" type="slidenum">
              <a:rPr lang="en-US" smtClean="0"/>
              <a:pPr/>
              <a:t>16</a:t>
            </a:fld>
            <a:endParaRPr lang="en-US" smtClean="0"/>
          </a:p>
        </p:txBody>
      </p:sp>
      <p:graphicFrame>
        <p:nvGraphicFramePr>
          <p:cNvPr id="8" name="Chart 7"/>
          <p:cNvGraphicFramePr/>
          <p:nvPr/>
        </p:nvGraphicFramePr>
        <p:xfrm>
          <a:off x="609600" y="914400"/>
          <a:ext cx="7772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467600" y="2362200"/>
            <a:ext cx="990600" cy="2133600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867400" y="685800"/>
            <a:ext cx="2514600" cy="838200"/>
          </a:xfrm>
          <a:prstGeom prst="wedgeRectCallout">
            <a:avLst>
              <a:gd name="adj1" fmla="val -15907"/>
              <a:gd name="adj2" fmla="val 84093"/>
            </a:avLst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>
                <a:ea typeface="ヒラギノ角ゴ Pro W3"/>
                <a:cs typeface="ヒラギノ角ゴ Pro W3"/>
              </a:rPr>
              <a:t>Pick the better of FMUM and FMUP</a:t>
            </a:r>
          </a:p>
        </p:txBody>
      </p:sp>
      <p:sp>
        <p:nvSpPr>
          <p:cNvPr id="10" name="Explosion 2 9"/>
          <p:cNvSpPr>
            <a:spLocks noChangeArrowheads="1"/>
          </p:cNvSpPr>
          <p:nvPr/>
        </p:nvSpPr>
        <p:spPr bwMode="auto">
          <a:xfrm>
            <a:off x="1295400" y="1981200"/>
            <a:ext cx="6248400" cy="25146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>
                <a:ea typeface="ヒラギノ角ゴ Pro W3"/>
                <a:cs typeface="ヒラギノ角ゴ Pro W3"/>
              </a:rPr>
              <a:t>82% of time, FMUM + FMUP gives better result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762000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Average 12% reduction in runtime</a:t>
            </a:r>
            <a:endParaRPr/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2C47F-BB31-4D38-BE34-4AC5E08F6D93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7115EE-C0BE-425D-835E-A4F36AE56E8E}" type="slidenum">
              <a:rPr lang="en-US" smtClean="0"/>
              <a:pPr/>
              <a:t>17</a:t>
            </a:fld>
            <a:endParaRPr lang="en-US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228600" y="914400"/>
          <a:ext cx="81534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Explosion 2 8"/>
          <p:cNvSpPr>
            <a:spLocks noChangeArrowheads="1"/>
          </p:cNvSpPr>
          <p:nvPr/>
        </p:nvSpPr>
        <p:spPr bwMode="auto">
          <a:xfrm>
            <a:off x="1295400" y="1447800"/>
            <a:ext cx="7620000" cy="20574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 dirty="0">
                <a:ea typeface="ヒラギノ角ゴ Pro W3"/>
                <a:cs typeface="ヒラギノ角ゴ Pro W3"/>
              </a:rPr>
              <a:t>FMUM + FMUP </a:t>
            </a:r>
            <a:r>
              <a:rPr lang="en-US" sz="2400" dirty="0" smtClean="0">
                <a:ea typeface="ヒラギノ角ゴ Pro W3"/>
                <a:cs typeface="ヒラギノ角ゴ Pro W3"/>
              </a:rPr>
              <a:t>improves </a:t>
            </a:r>
            <a:r>
              <a:rPr lang="en-US" sz="2400" dirty="0" err="1" smtClean="0">
                <a:ea typeface="ヒラギノ角ゴ Pro W3"/>
                <a:cs typeface="ヒラギノ角ゴ Pro W3"/>
              </a:rPr>
              <a:t>perf</a:t>
            </a:r>
            <a:r>
              <a:rPr lang="en-US" sz="2400" dirty="0" smtClean="0">
                <a:ea typeface="ヒラギノ角ゴ Pro W3"/>
                <a:cs typeface="ヒラギノ角ゴ Pro W3"/>
              </a:rPr>
              <a:t>. </a:t>
            </a:r>
            <a:r>
              <a:rPr lang="en-US" sz="2400" dirty="0">
                <a:ea typeface="ヒラギノ角ゴ Pro W3"/>
                <a:cs typeface="ヒラギノ角ゴ Pro W3"/>
              </a:rPr>
              <a:t>by 12%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 smtClean="0"/>
              <a:t>Better utilizing of Code </a:t>
            </a:r>
            <a:r>
              <a:rPr dirty="0" smtClean="0"/>
              <a:t>Space</a:t>
            </a:r>
            <a:endParaRPr dirty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9ABF85D-5334-4985-9E8B-FE7DBA479E7D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8F2E79-CDDD-4428-9EB7-24B9F2C625E2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8" name="Chart 7"/>
          <p:cNvGraphicFramePr/>
          <p:nvPr/>
        </p:nvGraphicFramePr>
        <p:xfrm>
          <a:off x="609600" y="914400"/>
          <a:ext cx="8077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514600" y="4191000"/>
            <a:ext cx="6477000" cy="762000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9" name="Explosion 2 8"/>
          <p:cNvSpPr>
            <a:spLocks noChangeArrowheads="1"/>
          </p:cNvSpPr>
          <p:nvPr/>
        </p:nvSpPr>
        <p:spPr bwMode="auto">
          <a:xfrm>
            <a:off x="2590800" y="2057400"/>
            <a:ext cx="6248400" cy="17526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Given code space is fully utilized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Efficient in-Loop-Functions Mapping</a:t>
            </a:r>
            <a:endParaRPr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36A529A-5234-49C2-88AA-71E83FC1D0B1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0783A8-1E85-456D-A52B-A0CC9B8011C5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990600"/>
          <a:ext cx="8001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124200" y="2590800"/>
            <a:ext cx="5410200" cy="1981200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9" name="Explosion 2 8"/>
          <p:cNvSpPr>
            <a:spLocks noChangeArrowheads="1"/>
          </p:cNvSpPr>
          <p:nvPr/>
        </p:nvSpPr>
        <p:spPr bwMode="auto">
          <a:xfrm>
            <a:off x="381000" y="3505200"/>
            <a:ext cx="5791200" cy="33528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In-loop-functions are mapped separatly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err="1" smtClean="0"/>
              <a:t>Multicore</a:t>
            </a:r>
            <a:r>
              <a:rPr smtClean="0"/>
              <a:t> Landscape</a:t>
            </a:r>
            <a:endParaRPr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C4B5DC7-D578-4078-A7DA-8E78B07FC5A6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AFB32D-D770-40F0-A262-8E46D0104CF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306513"/>
            <a:ext cx="3429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Singlecore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 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4506913"/>
            <a:ext cx="34290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Multicore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 Architecture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2057400" y="2145268"/>
            <a:ext cx="304800" cy="22860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4495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Power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0" y="24495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Temperature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5800" y="32877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Heat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09800" y="32877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Reliability</a:t>
            </a:r>
          </a:p>
        </p:txBody>
      </p:sp>
      <p:pic>
        <p:nvPicPr>
          <p:cNvPr id="15" name="Picture 14" descr="IBM-to-Pull-Out-of-the-Development-of-the-Cell-Processor-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306513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ntel_80_cor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92513"/>
            <a:ext cx="18288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nvidia-gpu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306513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intel_48-core-processor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3592513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24400" y="31353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NVidia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010400" y="3148013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IBM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91200" y="58785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Intel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Increase Map-ability</a:t>
            </a:r>
            <a:endParaRPr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22FD6A2-4C86-454E-804A-CDA562CFBDAE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C78F33-210E-4032-94FF-AA4D5B2D8914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533400" y="990600"/>
          <a:ext cx="8001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xplosion 2 7"/>
          <p:cNvSpPr>
            <a:spLocks noChangeArrowheads="1"/>
          </p:cNvSpPr>
          <p:nvPr/>
        </p:nvSpPr>
        <p:spPr bwMode="auto">
          <a:xfrm>
            <a:off x="4267200" y="990600"/>
            <a:ext cx="4343400" cy="25908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400" dirty="0" smtClean="0">
                <a:ea typeface="ヒラギノ角ゴ Pro W3"/>
                <a:cs typeface="ヒラギノ角ゴ Pro W3"/>
              </a:rPr>
              <a:t>100% mapping guarantee</a:t>
            </a:r>
            <a:endParaRPr lang="en-US" sz="2400" dirty="0">
              <a:ea typeface="ヒラギノ角ゴ Pro W3"/>
              <a:cs typeface="ヒラギノ角ゴ Pro W3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447800" y="3124200"/>
            <a:ext cx="2438400" cy="762000"/>
          </a:xfrm>
          <a:prstGeom prst="ellipse">
            <a:avLst/>
          </a:prstGeom>
          <a:noFill/>
          <a:ln w="50800" algn="ctr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sz="3200" smtClean="0"/>
              <a:t>Impact of Different GCCFG Weight Assignment</a:t>
            </a:r>
            <a:endParaRPr sz="400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B66774F-851B-47CB-A4C0-F0D88F271F23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905526-9BC9-4897-B7B9-CE6A97E90CDB}" type="slidenum">
              <a:rPr lang="en-US" smtClean="0"/>
              <a:pPr/>
              <a:t>21</a:t>
            </a:fld>
            <a:endParaRPr lang="en-US" smtClean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828800" y="2076450"/>
            <a:ext cx="57912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1828800" y="2247900"/>
            <a:ext cx="57912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90600" y="1752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1.04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90600" y="2133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</a:rPr>
              <a:t>0.96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466725" y="914400"/>
          <a:ext cx="821055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xplosion 2 7"/>
          <p:cNvSpPr>
            <a:spLocks noChangeArrowheads="1"/>
          </p:cNvSpPr>
          <p:nvPr/>
        </p:nvSpPr>
        <p:spPr bwMode="auto">
          <a:xfrm>
            <a:off x="1600200" y="1524000"/>
            <a:ext cx="7391400" cy="20574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Can Reduce compile time overhead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sz="4000" smtClean="0"/>
              <a:t>Performance w/ Increased SPU Threads</a:t>
            </a:r>
            <a:endParaRPr sz="4000"/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8A3F4FB-38BF-4DC3-9BDC-D6A4499A9F76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D96497-24AD-42BF-8977-2A3D58512EEB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990600"/>
          <a:ext cx="8153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xplosion 2 7"/>
          <p:cNvSpPr>
            <a:spLocks noChangeArrowheads="1"/>
          </p:cNvSpPr>
          <p:nvPr/>
        </p:nvSpPr>
        <p:spPr bwMode="auto">
          <a:xfrm>
            <a:off x="304800" y="2438400"/>
            <a:ext cx="8534400" cy="20574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ea typeface="ヒラギノ角ゴ Pro W3"/>
                <a:cs typeface="ヒラギノ角ゴ Pro W3"/>
              </a:rPr>
              <a:t>Scalability with increased number of cores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pc="-100" dirty="0" smtClean="0"/>
              <a:t>Trend of Computer Architecture</a:t>
            </a:r>
          </a:p>
          <a:p>
            <a:pPr lvl="1" eaLnBrk="1" hangingPunct="1">
              <a:defRPr/>
            </a:pPr>
            <a:r>
              <a:rPr lang="en-US" sz="2000" dirty="0" err="1" smtClean="0"/>
              <a:t>Multicore</a:t>
            </a:r>
            <a:r>
              <a:rPr lang="en-US" sz="2000" dirty="0" smtClean="0"/>
              <a:t> with </a:t>
            </a:r>
            <a:r>
              <a:rPr lang="en-US" sz="2000" dirty="0" smtClean="0">
                <a:solidFill>
                  <a:srgbClr val="FF0000"/>
                </a:solidFill>
              </a:rPr>
              <a:t>Limited Local Memory </a:t>
            </a:r>
            <a:r>
              <a:rPr lang="en-US" sz="2000" dirty="0" smtClean="0"/>
              <a:t>System</a:t>
            </a:r>
          </a:p>
          <a:p>
            <a:pPr eaLnBrk="1" hangingPunct="1">
              <a:defRPr/>
            </a:pPr>
            <a:r>
              <a:rPr lang="en-US" sz="2400" dirty="0" smtClean="0"/>
              <a:t>Memory Management is required</a:t>
            </a:r>
          </a:p>
          <a:p>
            <a:pPr lvl="1" eaLnBrk="1" hangingPunct="1">
              <a:defRPr/>
            </a:pPr>
            <a:r>
              <a:rPr lang="en-US" sz="2000" dirty="0" smtClean="0"/>
              <a:t>Code, Variable, Heap and Stack</a:t>
            </a:r>
          </a:p>
          <a:p>
            <a:pPr lvl="1" eaLnBrk="1" hangingPunct="1">
              <a:defRPr/>
            </a:pPr>
            <a:r>
              <a:rPr lang="en-US" sz="2000" dirty="0" smtClean="0"/>
              <a:t>Better </a:t>
            </a:r>
            <a:r>
              <a:rPr lang="en-US" sz="2000" dirty="0" smtClean="0"/>
              <a:t>performance with limited resource</a:t>
            </a:r>
          </a:p>
          <a:p>
            <a:pPr eaLnBrk="1" hangingPunct="1">
              <a:defRPr/>
            </a:pPr>
            <a:r>
              <a:rPr lang="en-US" sz="2400" dirty="0" smtClean="0"/>
              <a:t>Limitations of previous works</a:t>
            </a:r>
          </a:p>
          <a:p>
            <a:pPr lvl="1" eaLnBrk="1" hangingPunct="1">
              <a:defRPr/>
            </a:pPr>
            <a:r>
              <a:rPr lang="en-US" sz="2000" dirty="0" smtClean="0"/>
              <a:t>Call Graph and fixed Interference Cost</a:t>
            </a:r>
          </a:p>
          <a:p>
            <a:pPr eaLnBrk="1" hangingPunct="1">
              <a:defRPr/>
            </a:pPr>
            <a:r>
              <a:rPr lang="en-US" sz="2400" dirty="0" smtClean="0"/>
              <a:t>Two new heuristics (FMUM, FMUP)</a:t>
            </a:r>
          </a:p>
          <a:p>
            <a:pPr lvl="1" eaLnBrk="1" hangingPunct="1">
              <a:defRPr/>
            </a:pPr>
            <a:r>
              <a:rPr lang="en-US" sz="2000" dirty="0" smtClean="0"/>
              <a:t>Overall Performance Increase by 12%</a:t>
            </a:r>
          </a:p>
          <a:p>
            <a:pPr lvl="1" eaLnBrk="1" hangingPunct="1">
              <a:defRPr/>
            </a:pPr>
            <a:r>
              <a:rPr lang="en-US" sz="2000" dirty="0" smtClean="0"/>
              <a:t>Tolerable Compile Time Overhead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cs typeface="+mn-cs"/>
              </a:rPr>
              <a:t>GCC release </a:t>
            </a:r>
          </a:p>
          <a:p>
            <a:pPr lvl="1" eaLnBrk="1" hangingPunct="1">
              <a:defRPr/>
            </a:pPr>
            <a:r>
              <a:rPr lang="en-US" sz="2000" dirty="0" smtClean="0"/>
              <a:t>(www.public.asu.edu/~sjung)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820180F-A18C-4FFF-82CE-5A97086DBE0F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DA2780-7032-48AF-87B9-2A305F66FC7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Multi-core Memory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Coherent caches do not scale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Coherency Protocols</a:t>
            </a:r>
          </a:p>
          <a:p>
            <a:pPr eaLnBrk="1" hangingPunct="1"/>
            <a:r>
              <a:rPr lang="en-US" sz="2800" dirty="0" smtClean="0"/>
              <a:t>Limited Local Memory Architecture</a:t>
            </a:r>
          </a:p>
          <a:p>
            <a:pPr lvl="1" eaLnBrk="1" hangingPunct="1"/>
            <a:r>
              <a:rPr lang="en-US" sz="2400" dirty="0" smtClean="0"/>
              <a:t>Highly scalable</a:t>
            </a:r>
            <a:endParaRPr lang="en-US" sz="2400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DD131F3-6237-4AE8-8BDB-E519FC63577F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30194C-0F26-4E70-86AE-A766C5F165A2}" type="slidenum">
              <a:rPr lang="en-US" smtClean="0"/>
              <a:pPr/>
              <a:t>3</a:t>
            </a:fld>
            <a:endParaRPr lang="en-US" smtClean="0"/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839788" y="3025775"/>
            <a:ext cx="7312025" cy="3146425"/>
            <a:chOff x="838200" y="1143000"/>
            <a:chExt cx="7239000" cy="4648200"/>
          </a:xfrm>
        </p:grpSpPr>
        <p:sp>
          <p:nvSpPr>
            <p:cNvPr id="15375" name="Rounded Rectangle 145"/>
            <p:cNvSpPr>
              <a:spLocks noChangeArrowheads="1"/>
            </p:cNvSpPr>
            <p:nvPr/>
          </p:nvSpPr>
          <p:spPr bwMode="auto">
            <a:xfrm>
              <a:off x="8382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76" name="Rounded Rectangle 146"/>
            <p:cNvSpPr>
              <a:spLocks noChangeArrowheads="1"/>
            </p:cNvSpPr>
            <p:nvPr/>
          </p:nvSpPr>
          <p:spPr bwMode="auto">
            <a:xfrm>
              <a:off x="17526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77" name="Rounded Rectangle 147"/>
            <p:cNvSpPr>
              <a:spLocks noChangeArrowheads="1"/>
            </p:cNvSpPr>
            <p:nvPr/>
          </p:nvSpPr>
          <p:spPr bwMode="auto">
            <a:xfrm>
              <a:off x="26670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78" name="Rounded Rectangle 148"/>
            <p:cNvSpPr>
              <a:spLocks noChangeArrowheads="1"/>
            </p:cNvSpPr>
            <p:nvPr/>
          </p:nvSpPr>
          <p:spPr bwMode="auto">
            <a:xfrm>
              <a:off x="35814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79" name="Rounded Rectangle 149"/>
            <p:cNvSpPr>
              <a:spLocks noChangeArrowheads="1"/>
            </p:cNvSpPr>
            <p:nvPr/>
          </p:nvSpPr>
          <p:spPr bwMode="auto">
            <a:xfrm>
              <a:off x="44958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80" name="Rounded Rectangle 150"/>
            <p:cNvSpPr>
              <a:spLocks noChangeArrowheads="1"/>
            </p:cNvSpPr>
            <p:nvPr/>
          </p:nvSpPr>
          <p:spPr bwMode="auto">
            <a:xfrm>
              <a:off x="54102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81" name="Rounded Rectangle 151"/>
            <p:cNvSpPr>
              <a:spLocks noChangeArrowheads="1"/>
            </p:cNvSpPr>
            <p:nvPr/>
          </p:nvSpPr>
          <p:spPr bwMode="auto">
            <a:xfrm>
              <a:off x="63246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382" name="Rounded Rectangle 152"/>
            <p:cNvSpPr>
              <a:spLocks noChangeArrowheads="1"/>
            </p:cNvSpPr>
            <p:nvPr/>
          </p:nvSpPr>
          <p:spPr bwMode="auto">
            <a:xfrm>
              <a:off x="7239000" y="1143000"/>
              <a:ext cx="838200" cy="25146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4117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ea typeface="ヒラギノ角ゴ Pro W3"/>
                <a:cs typeface="ヒラギノ角ゴ Pro W3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913639" y="1218047"/>
              <a:ext cx="705668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55" name="Up-Down Arrow 154"/>
            <p:cNvSpPr/>
            <p:nvPr/>
          </p:nvSpPr>
          <p:spPr bwMode="auto">
            <a:xfrm>
              <a:off x="1171389" y="1752754"/>
              <a:ext cx="171309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913639" y="2172547"/>
              <a:ext cx="705668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57" name="Rounded Rectangle 156"/>
            <p:cNvSpPr/>
            <p:nvPr/>
          </p:nvSpPr>
          <p:spPr bwMode="auto">
            <a:xfrm>
              <a:off x="913639" y="3124701"/>
              <a:ext cx="705668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58" name="Rounded Rectangle 157"/>
            <p:cNvSpPr/>
            <p:nvPr/>
          </p:nvSpPr>
          <p:spPr bwMode="auto">
            <a:xfrm>
              <a:off x="838200" y="4114378"/>
              <a:ext cx="7239000" cy="30487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Element Interconnect Bus</a:t>
              </a:r>
            </a:p>
          </p:txBody>
        </p:sp>
        <p:sp>
          <p:nvSpPr>
            <p:cNvPr id="159" name="Rounded Rectangle 158"/>
            <p:cNvSpPr/>
            <p:nvPr/>
          </p:nvSpPr>
          <p:spPr bwMode="auto">
            <a:xfrm>
              <a:off x="913639" y="4953962"/>
              <a:ext cx="1925265" cy="837238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PPU</a:t>
              </a: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3580721" y="4953962"/>
              <a:ext cx="1449057" cy="83723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500" dirty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rPr>
                <a:t>Memory</a:t>
              </a:r>
            </a:p>
            <a:p>
              <a:pPr algn="ctr" eaLnBrk="0" hangingPunct="0">
                <a:defRPr/>
              </a:pPr>
              <a:r>
                <a:rPr lang="en-US" sz="1500" dirty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rPr>
                <a:t>Controller</a:t>
              </a:r>
            </a:p>
          </p:txBody>
        </p:sp>
        <p:sp>
          <p:nvSpPr>
            <p:cNvPr id="161" name="Rounded Rectangle 160"/>
            <p:cNvSpPr/>
            <p:nvPr/>
          </p:nvSpPr>
          <p:spPr bwMode="auto">
            <a:xfrm>
              <a:off x="5790455" y="4953962"/>
              <a:ext cx="1449057" cy="83723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500" dirty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rPr>
                <a:t>Bus Interface</a:t>
              </a:r>
            </a:p>
            <a:p>
              <a:pPr algn="ctr" eaLnBrk="0" hangingPunct="0">
                <a:defRPr/>
              </a:pPr>
              <a:r>
                <a:rPr lang="en-US" sz="1500" dirty="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</a:rPr>
                <a:t>Controller</a:t>
              </a:r>
            </a:p>
          </p:txBody>
        </p:sp>
        <p:sp>
          <p:nvSpPr>
            <p:cNvPr id="162" name="Rounded Rectangle 161"/>
            <p:cNvSpPr/>
            <p:nvPr/>
          </p:nvSpPr>
          <p:spPr bwMode="auto">
            <a:xfrm>
              <a:off x="1809477" y="1218047"/>
              <a:ext cx="705668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809477" y="2172547"/>
              <a:ext cx="705668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64" name="Rounded Rectangle 163"/>
            <p:cNvSpPr/>
            <p:nvPr/>
          </p:nvSpPr>
          <p:spPr bwMode="auto">
            <a:xfrm>
              <a:off x="1809477" y="3124701"/>
              <a:ext cx="705668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65" name="Up-Down Arrow 164"/>
            <p:cNvSpPr/>
            <p:nvPr/>
          </p:nvSpPr>
          <p:spPr bwMode="auto">
            <a:xfrm>
              <a:off x="2086087" y="3657062"/>
              <a:ext cx="171309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6" name="Rounded Rectangle 165"/>
            <p:cNvSpPr/>
            <p:nvPr/>
          </p:nvSpPr>
          <p:spPr bwMode="auto">
            <a:xfrm>
              <a:off x="2743035" y="1218047"/>
              <a:ext cx="705668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743035" y="2172547"/>
              <a:ext cx="705668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68" name="Rounded Rectangle 167"/>
            <p:cNvSpPr/>
            <p:nvPr/>
          </p:nvSpPr>
          <p:spPr bwMode="auto">
            <a:xfrm>
              <a:off x="2743035" y="3124701"/>
              <a:ext cx="705668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69" name="Up-Down Arrow 168"/>
            <p:cNvSpPr/>
            <p:nvPr/>
          </p:nvSpPr>
          <p:spPr bwMode="auto">
            <a:xfrm>
              <a:off x="3019644" y="3657062"/>
              <a:ext cx="171309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3637300" y="1218047"/>
              <a:ext cx="705669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3637300" y="2172547"/>
              <a:ext cx="705669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72" name="Rounded Rectangle 171"/>
            <p:cNvSpPr/>
            <p:nvPr/>
          </p:nvSpPr>
          <p:spPr bwMode="auto">
            <a:xfrm>
              <a:off x="3637300" y="3124701"/>
              <a:ext cx="705669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73" name="Up-Down Arrow 172"/>
            <p:cNvSpPr/>
            <p:nvPr/>
          </p:nvSpPr>
          <p:spPr bwMode="auto">
            <a:xfrm>
              <a:off x="3913910" y="3657062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4" name="Rounded Rectangle 173"/>
            <p:cNvSpPr/>
            <p:nvPr/>
          </p:nvSpPr>
          <p:spPr bwMode="auto">
            <a:xfrm>
              <a:off x="4572430" y="1218047"/>
              <a:ext cx="705668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572430" y="2172547"/>
              <a:ext cx="705668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76" name="Rounded Rectangle 175"/>
            <p:cNvSpPr/>
            <p:nvPr/>
          </p:nvSpPr>
          <p:spPr bwMode="auto">
            <a:xfrm>
              <a:off x="4572430" y="3124701"/>
              <a:ext cx="705668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77" name="Up-Down Arrow 176"/>
            <p:cNvSpPr/>
            <p:nvPr/>
          </p:nvSpPr>
          <p:spPr bwMode="auto">
            <a:xfrm>
              <a:off x="4847468" y="3657062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78" name="Rounded Rectangle 177"/>
            <p:cNvSpPr/>
            <p:nvPr/>
          </p:nvSpPr>
          <p:spPr bwMode="auto">
            <a:xfrm>
              <a:off x="5466696" y="1218047"/>
              <a:ext cx="705669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5466696" y="2172547"/>
              <a:ext cx="705669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80" name="Rounded Rectangle 179"/>
            <p:cNvSpPr/>
            <p:nvPr/>
          </p:nvSpPr>
          <p:spPr bwMode="auto">
            <a:xfrm>
              <a:off x="5466696" y="3124701"/>
              <a:ext cx="705669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81" name="Up-Down Arrow 180"/>
            <p:cNvSpPr/>
            <p:nvPr/>
          </p:nvSpPr>
          <p:spPr bwMode="auto">
            <a:xfrm>
              <a:off x="5743306" y="3657062"/>
              <a:ext cx="171310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2" name="Rounded Rectangle 181"/>
            <p:cNvSpPr/>
            <p:nvPr/>
          </p:nvSpPr>
          <p:spPr bwMode="auto">
            <a:xfrm>
              <a:off x="6400254" y="1218047"/>
              <a:ext cx="705669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6400254" y="2172547"/>
              <a:ext cx="705669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84" name="Rounded Rectangle 183"/>
            <p:cNvSpPr/>
            <p:nvPr/>
          </p:nvSpPr>
          <p:spPr bwMode="auto">
            <a:xfrm>
              <a:off x="6400254" y="3124701"/>
              <a:ext cx="705669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85" name="Up-Down Arrow 184"/>
            <p:cNvSpPr/>
            <p:nvPr/>
          </p:nvSpPr>
          <p:spPr bwMode="auto">
            <a:xfrm>
              <a:off x="6676863" y="3657062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86" name="Rounded Rectangle 185"/>
            <p:cNvSpPr/>
            <p:nvPr/>
          </p:nvSpPr>
          <p:spPr bwMode="auto">
            <a:xfrm>
              <a:off x="7296092" y="1218047"/>
              <a:ext cx="705669" cy="457316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SPU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7296092" y="2172547"/>
              <a:ext cx="705669" cy="457315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LS</a:t>
              </a: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7296092" y="3124701"/>
              <a:ext cx="705669" cy="457315"/>
            </a:xfrm>
            <a:prstGeom prst="round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</a:rPr>
                <a:t>DMA</a:t>
              </a:r>
            </a:p>
          </p:txBody>
        </p:sp>
        <p:sp>
          <p:nvSpPr>
            <p:cNvPr id="189" name="Up-Down Arrow 188"/>
            <p:cNvSpPr/>
            <p:nvPr/>
          </p:nvSpPr>
          <p:spPr bwMode="auto">
            <a:xfrm>
              <a:off x="7571130" y="3657062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0" name="Up-Down Arrow 189"/>
            <p:cNvSpPr/>
            <p:nvPr/>
          </p:nvSpPr>
          <p:spPr bwMode="auto">
            <a:xfrm>
              <a:off x="1171389" y="2704908"/>
              <a:ext cx="171309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1" name="Up-Down Arrow 190"/>
            <p:cNvSpPr/>
            <p:nvPr/>
          </p:nvSpPr>
          <p:spPr bwMode="auto">
            <a:xfrm>
              <a:off x="1171389" y="3657062"/>
              <a:ext cx="171309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2" name="Up-Down Arrow 191"/>
            <p:cNvSpPr/>
            <p:nvPr/>
          </p:nvSpPr>
          <p:spPr bwMode="auto">
            <a:xfrm>
              <a:off x="2086087" y="2704908"/>
              <a:ext cx="171309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3" name="Up-Down Arrow 192"/>
            <p:cNvSpPr/>
            <p:nvPr/>
          </p:nvSpPr>
          <p:spPr bwMode="auto">
            <a:xfrm>
              <a:off x="3019644" y="2704908"/>
              <a:ext cx="171309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4" name="Up-Down Arrow 193"/>
            <p:cNvSpPr/>
            <p:nvPr/>
          </p:nvSpPr>
          <p:spPr bwMode="auto">
            <a:xfrm>
              <a:off x="3913910" y="2704908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5" name="Up-Down Arrow 194"/>
            <p:cNvSpPr/>
            <p:nvPr/>
          </p:nvSpPr>
          <p:spPr bwMode="auto">
            <a:xfrm>
              <a:off x="4847468" y="2704908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6" name="Up-Down Arrow 195"/>
            <p:cNvSpPr/>
            <p:nvPr/>
          </p:nvSpPr>
          <p:spPr bwMode="auto">
            <a:xfrm>
              <a:off x="5743306" y="2704908"/>
              <a:ext cx="171310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7" name="Up-Down Arrow 196"/>
            <p:cNvSpPr/>
            <p:nvPr/>
          </p:nvSpPr>
          <p:spPr bwMode="auto">
            <a:xfrm>
              <a:off x="6676863" y="2704908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8" name="Up-Down Arrow 197"/>
            <p:cNvSpPr/>
            <p:nvPr/>
          </p:nvSpPr>
          <p:spPr bwMode="auto">
            <a:xfrm>
              <a:off x="7571130" y="2704908"/>
              <a:ext cx="172881" cy="382269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99" name="Up-Down Arrow 198"/>
            <p:cNvSpPr/>
            <p:nvPr/>
          </p:nvSpPr>
          <p:spPr bwMode="auto">
            <a:xfrm>
              <a:off x="2086087" y="1752754"/>
              <a:ext cx="171309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0" name="Up-Down Arrow 199"/>
            <p:cNvSpPr/>
            <p:nvPr/>
          </p:nvSpPr>
          <p:spPr bwMode="auto">
            <a:xfrm>
              <a:off x="3019644" y="1752754"/>
              <a:ext cx="171309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1" name="Up-Down Arrow 200"/>
            <p:cNvSpPr/>
            <p:nvPr/>
          </p:nvSpPr>
          <p:spPr bwMode="auto">
            <a:xfrm>
              <a:off x="3913910" y="1752754"/>
              <a:ext cx="172881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2" name="Up-Down Arrow 201"/>
            <p:cNvSpPr/>
            <p:nvPr/>
          </p:nvSpPr>
          <p:spPr bwMode="auto">
            <a:xfrm>
              <a:off x="4847468" y="1752754"/>
              <a:ext cx="172881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3" name="Up-Down Arrow 202"/>
            <p:cNvSpPr/>
            <p:nvPr/>
          </p:nvSpPr>
          <p:spPr bwMode="auto">
            <a:xfrm>
              <a:off x="5743306" y="1752754"/>
              <a:ext cx="171310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4" name="Up-Down Arrow 203"/>
            <p:cNvSpPr/>
            <p:nvPr/>
          </p:nvSpPr>
          <p:spPr bwMode="auto">
            <a:xfrm>
              <a:off x="6676863" y="1752754"/>
              <a:ext cx="172881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5" name="Up-Down Arrow 204"/>
            <p:cNvSpPr/>
            <p:nvPr/>
          </p:nvSpPr>
          <p:spPr bwMode="auto">
            <a:xfrm>
              <a:off x="7571130" y="1752754"/>
              <a:ext cx="172881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6" name="Up-Down Arrow 205"/>
            <p:cNvSpPr/>
            <p:nvPr/>
          </p:nvSpPr>
          <p:spPr bwMode="auto">
            <a:xfrm>
              <a:off x="1809477" y="4496646"/>
              <a:ext cx="171309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7" name="Up-Down Arrow 206"/>
            <p:cNvSpPr/>
            <p:nvPr/>
          </p:nvSpPr>
          <p:spPr bwMode="auto">
            <a:xfrm>
              <a:off x="4190520" y="4496646"/>
              <a:ext cx="171310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08" name="Up-Down Arrow 207"/>
            <p:cNvSpPr/>
            <p:nvPr/>
          </p:nvSpPr>
          <p:spPr bwMode="auto">
            <a:xfrm>
              <a:off x="6381394" y="4496646"/>
              <a:ext cx="171310" cy="379924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 sz="2400">
                <a:solidFill>
                  <a:schemeClr val="tx1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138" name="Curved Right Arrow 137"/>
          <p:cNvSpPr>
            <a:spLocks noChangeArrowheads="1"/>
          </p:cNvSpPr>
          <p:nvPr/>
        </p:nvSpPr>
        <p:spPr bwMode="auto">
          <a:xfrm rot="10800000">
            <a:off x="609600" y="2819400"/>
            <a:ext cx="769938" cy="2166938"/>
          </a:xfrm>
          <a:prstGeom prst="curvedRigh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39" name="Curved Right Arrow 138"/>
          <p:cNvSpPr>
            <a:spLocks noChangeArrowheads="1"/>
          </p:cNvSpPr>
          <p:nvPr/>
        </p:nvSpPr>
        <p:spPr bwMode="auto">
          <a:xfrm rot="10800000">
            <a:off x="1455738" y="2819400"/>
            <a:ext cx="769937" cy="2166938"/>
          </a:xfrm>
          <a:prstGeom prst="curvedRigh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0" name="Curved Right Arrow 139"/>
          <p:cNvSpPr>
            <a:spLocks noChangeArrowheads="1"/>
          </p:cNvSpPr>
          <p:nvPr/>
        </p:nvSpPr>
        <p:spPr bwMode="auto">
          <a:xfrm rot="10800000">
            <a:off x="2379663" y="2819400"/>
            <a:ext cx="769937" cy="2166938"/>
          </a:xfrm>
          <a:prstGeom prst="curvedRigh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1" name="Curved Right Arrow 140"/>
          <p:cNvSpPr>
            <a:spLocks noChangeArrowheads="1"/>
          </p:cNvSpPr>
          <p:nvPr/>
        </p:nvSpPr>
        <p:spPr bwMode="auto">
          <a:xfrm rot="10800000">
            <a:off x="3303588" y="2819400"/>
            <a:ext cx="769937" cy="2166938"/>
          </a:xfrm>
          <a:prstGeom prst="curvedRigh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2" name="Curved Left Arrow 141"/>
          <p:cNvSpPr>
            <a:spLocks noChangeArrowheads="1"/>
          </p:cNvSpPr>
          <p:nvPr/>
        </p:nvSpPr>
        <p:spPr bwMode="auto">
          <a:xfrm rot="10800000">
            <a:off x="4765675" y="2819400"/>
            <a:ext cx="769938" cy="2166938"/>
          </a:xfrm>
          <a:prstGeom prst="curvedLef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3" name="Curved Left Arrow 142"/>
          <p:cNvSpPr>
            <a:spLocks noChangeArrowheads="1"/>
          </p:cNvSpPr>
          <p:nvPr/>
        </p:nvSpPr>
        <p:spPr bwMode="auto">
          <a:xfrm rot="10800000">
            <a:off x="5689600" y="2819400"/>
            <a:ext cx="768350" cy="2166938"/>
          </a:xfrm>
          <a:prstGeom prst="curvedLeftArrow">
            <a:avLst>
              <a:gd name="adj1" fmla="val 25056"/>
              <a:gd name="adj2" fmla="val 50099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4" name="Curved Left Arrow 143"/>
          <p:cNvSpPr>
            <a:spLocks noChangeArrowheads="1"/>
          </p:cNvSpPr>
          <p:nvPr/>
        </p:nvSpPr>
        <p:spPr bwMode="auto">
          <a:xfrm rot="10800000">
            <a:off x="6611938" y="2819400"/>
            <a:ext cx="769937" cy="2166938"/>
          </a:xfrm>
          <a:prstGeom prst="curvedLef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5" name="Curved Left Arrow 144"/>
          <p:cNvSpPr>
            <a:spLocks noChangeArrowheads="1"/>
          </p:cNvSpPr>
          <p:nvPr/>
        </p:nvSpPr>
        <p:spPr bwMode="auto">
          <a:xfrm rot="10800000">
            <a:off x="7535863" y="2819400"/>
            <a:ext cx="769937" cy="2166938"/>
          </a:xfrm>
          <a:prstGeom prst="curvedLeftArrow">
            <a:avLst>
              <a:gd name="adj1" fmla="val 25004"/>
              <a:gd name="adj2" fmla="val 49995"/>
              <a:gd name="adj3" fmla="val 25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 smtClean="0"/>
              <a:t>Core Memory Management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Local Memory size is limiting factor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lvl="4" eaLnBrk="1" hangingPunct="1"/>
            <a:endParaRPr lang="en-US" sz="1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Need </a:t>
            </a:r>
            <a:r>
              <a:rPr lang="en-US" sz="2800" dirty="0" smtClean="0"/>
              <a:t>for Automatic Management</a:t>
            </a:r>
          </a:p>
          <a:p>
            <a:pPr lvl="1" eaLnBrk="1" hangingPunct="1"/>
            <a:r>
              <a:rPr lang="en-US" sz="2400" dirty="0" smtClean="0"/>
              <a:t>Extra burden on overloaded application developers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Code, Variable, Heap and </a:t>
            </a:r>
            <a:r>
              <a:rPr lang="en-US" sz="2800" dirty="0" smtClean="0"/>
              <a:t>stack management</a:t>
            </a:r>
          </a:p>
          <a:p>
            <a:pPr lvl="1" eaLnBrk="1" hangingPunct="1"/>
            <a:r>
              <a:rPr lang="en-US" sz="2400" dirty="0" smtClean="0"/>
              <a:t>Efficient code management provides more space for others</a:t>
            </a:r>
            <a:endParaRPr lang="en-US" sz="2400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33FCA7-7EA1-487E-A9B4-768D10C75BBF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AED1B4-33B7-4EC7-8C4B-24633560BD0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914400" y="1371600"/>
            <a:ext cx="3200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int global;</a:t>
            </a:r>
          </a:p>
          <a:p>
            <a:endParaRPr lang="en-US" sz="1600"/>
          </a:p>
          <a:p>
            <a:r>
              <a:rPr lang="en-US" sz="1600"/>
              <a:t>F1(){</a:t>
            </a:r>
          </a:p>
          <a:p>
            <a:r>
              <a:rPr lang="en-US" sz="1600"/>
              <a:t>	int var1, var2;</a:t>
            </a:r>
          </a:p>
          <a:p>
            <a:r>
              <a:rPr lang="en-US" sz="1600"/>
              <a:t>	global = var1 + var2;</a:t>
            </a:r>
          </a:p>
          <a:p>
            <a:r>
              <a:rPr lang="en-US" sz="1600"/>
              <a:t>	F2();</a:t>
            </a:r>
          </a:p>
          <a:p>
            <a:r>
              <a:rPr lang="en-US" sz="1600"/>
              <a:t>}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4191000" y="137160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int global;</a:t>
            </a:r>
          </a:p>
          <a:p>
            <a:endParaRPr lang="en-US" sz="1600"/>
          </a:p>
          <a:p>
            <a:r>
              <a:rPr lang="en-US" sz="1600"/>
              <a:t>F1(){</a:t>
            </a:r>
          </a:p>
          <a:p>
            <a:r>
              <a:rPr lang="en-US" sz="1600"/>
              <a:t>	int var1, var2;</a:t>
            </a:r>
          </a:p>
          <a:p>
            <a:r>
              <a:rPr lang="en-US" sz="1600"/>
              <a:t>	</a:t>
            </a:r>
            <a:r>
              <a:rPr lang="en-US" sz="1600">
                <a:solidFill>
                  <a:srgbClr val="FF0000"/>
                </a:solidFill>
              </a:rPr>
              <a:t>DLM.fetch(global);</a:t>
            </a:r>
          </a:p>
          <a:p>
            <a:r>
              <a:rPr lang="en-US" sz="1600"/>
              <a:t>	global = var1 + var2;</a:t>
            </a:r>
          </a:p>
          <a:p>
            <a:r>
              <a:rPr lang="en-US" sz="1600"/>
              <a:t>	</a:t>
            </a:r>
            <a:r>
              <a:rPr lang="en-US" sz="1600">
                <a:solidFill>
                  <a:srgbClr val="FF0000"/>
                </a:solidFill>
              </a:rPr>
              <a:t>DLM.writeback(global);</a:t>
            </a:r>
          </a:p>
          <a:p>
            <a:endParaRPr lang="en-US" sz="1600"/>
          </a:p>
          <a:p>
            <a:r>
              <a:rPr lang="en-US" sz="1600"/>
              <a:t>	</a:t>
            </a:r>
            <a:r>
              <a:rPr lang="en-US" sz="1600">
                <a:solidFill>
                  <a:srgbClr val="FF0000"/>
                </a:solidFill>
              </a:rPr>
              <a:t>ILM.fetch(F2);</a:t>
            </a:r>
          </a:p>
          <a:p>
            <a:r>
              <a:rPr lang="en-US" sz="1600"/>
              <a:t>	F2();</a:t>
            </a:r>
          </a:p>
          <a:p>
            <a:r>
              <a:rPr lang="en-US" sz="1600"/>
              <a:t>}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76600" y="44958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(c) Local 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0" y="30480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77000" y="35052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477000" y="25908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505200"/>
            <a:ext cx="1447800" cy="914400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smtClean="0"/>
              <a:t>Code Management Mechanism</a:t>
            </a:r>
            <a:endParaRPr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72200" y="44958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(d) Main Memory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77000" y="2057400"/>
            <a:ext cx="14478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2581275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latin typeface="Arial" charset="0"/>
                <a:ea typeface="ヒラギノ角ゴ Pro W3" pitchFamily="1" charset="-128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581400" y="30480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variable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581400" y="2124075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stack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81400" y="3778250"/>
            <a:ext cx="1447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581400" y="35052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581400" y="39624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81400" y="39624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25908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30480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3505200"/>
            <a:ext cx="144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31" name="Oval 30"/>
          <p:cNvSpPr/>
          <p:nvPr/>
        </p:nvSpPr>
        <p:spPr>
          <a:xfrm>
            <a:off x="838200" y="1143000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35" name="Oval 34"/>
          <p:cNvSpPr/>
          <p:nvPr/>
        </p:nvSpPr>
        <p:spPr>
          <a:xfrm>
            <a:off x="838200" y="1802371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36" name="Oval 35"/>
          <p:cNvSpPr/>
          <p:nvPr/>
        </p:nvSpPr>
        <p:spPr>
          <a:xfrm>
            <a:off x="838200" y="2514600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cxnSp>
        <p:nvCxnSpPr>
          <p:cNvPr id="38" name="Straight Connector 37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1343025" y="1714501"/>
            <a:ext cx="1746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Straight Connector 38"/>
          <p:cNvCxnSpPr>
            <a:cxnSpLocks noChangeShapeType="1"/>
            <a:stCxn id="0" idx="4"/>
            <a:endCxn id="0" idx="0"/>
          </p:cNvCxnSpPr>
          <p:nvPr/>
        </p:nvCxnSpPr>
        <p:spPr bwMode="auto">
          <a:xfrm rot="5400000">
            <a:off x="1316038" y="24003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0" y="2971800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(a) Application Call Graph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3657600"/>
            <a:ext cx="2133600" cy="2934430"/>
            <a:chOff x="762000" y="914400"/>
            <a:chExt cx="2057400" cy="2999827"/>
          </a:xfrm>
        </p:grpSpPr>
        <p:sp>
          <p:nvSpPr>
            <p:cNvPr id="17443" name="TextBox 6"/>
            <p:cNvSpPr txBox="1">
              <a:spLocks noChangeArrowheads="1"/>
            </p:cNvSpPr>
            <p:nvPr/>
          </p:nvSpPr>
          <p:spPr bwMode="auto">
            <a:xfrm>
              <a:off x="838200" y="914400"/>
              <a:ext cx="1905000" cy="258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SECTIONS {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OVERLAY {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F1.o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F3.o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}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OVERLAY {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F2.o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}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7444" name="TextBox 7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2057400" cy="409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(b)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Linker Script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C1CBA-5290-4CA1-B89D-9956855985F1}" type="datetime1">
              <a:rPr lang="en-US" smtClean="0"/>
              <a:t>7/7/2010</a:t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E8BE6-1544-49C3-8AE3-1D9718D3C49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xit" presetSubtype="1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30417 0.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1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xit" presetSubtype="1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3125 0.0666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xit" presetSubtype="10" fill="hold" grpId="2" nodeType="after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3125 0.066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" grpId="0" animBg="1"/>
      <p:bldP spid="24" grpId="1" animBg="1"/>
      <p:bldP spid="24" grpId="2" animBg="1"/>
      <p:bldP spid="23" grpId="0" animBg="1"/>
      <p:bldP spid="23" grpId="1" animBg="1"/>
      <p:bldP spid="22" grpId="1"/>
      <p:bldP spid="27" grpId="0" animBg="1"/>
      <p:bldP spid="31" grpId="0" animBg="1"/>
      <p:bldP spid="31" grpId="1" animBg="1"/>
      <p:bldP spid="35" grpId="0" animBg="1"/>
      <p:bldP spid="35" grpId="1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133600" y="990600"/>
            <a:ext cx="2362200" cy="914400"/>
          </a:xfrm>
          <a:prstGeom prst="ellipse">
            <a:avLst/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 rot="7898012">
            <a:off x="2384425" y="2776538"/>
            <a:ext cx="2362200" cy="914400"/>
          </a:xfrm>
          <a:prstGeom prst="ellipse">
            <a:avLst/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5800" y="1752600"/>
            <a:ext cx="2362200" cy="1676400"/>
          </a:xfrm>
          <a:prstGeom prst="ellipse">
            <a:avLst/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Code Management Problem</a:t>
            </a:r>
            <a:endParaRPr/>
          </a:p>
        </p:txBody>
      </p:sp>
      <p:sp>
        <p:nvSpPr>
          <p:cNvPr id="184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F7E3AB6-467B-4F48-92D3-CB5D62F8C58E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AFFDC9-5A1C-4F97-9887-06CA83CC4A4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" name="Oval 6"/>
          <p:cNvSpPr/>
          <p:nvPr/>
        </p:nvSpPr>
        <p:spPr bwMode="auto">
          <a:xfrm>
            <a:off x="2362200" y="1143000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09800" y="2209800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295400" y="2819400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505200" y="1143000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428999" y="2579975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F7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047999" y="3265775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143000" y="1905000"/>
            <a:ext cx="7620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F2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096000" y="1143000"/>
            <a:ext cx="2057400" cy="2438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6096000" y="1752600"/>
            <a:ext cx="2057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>
            <a:off x="6096000" y="2362200"/>
            <a:ext cx="2057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096000" y="2971800"/>
            <a:ext cx="2057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31" name="Right Arrow 30"/>
          <p:cNvSpPr>
            <a:spLocks noChangeArrowheads="1"/>
          </p:cNvSpPr>
          <p:nvPr/>
        </p:nvSpPr>
        <p:spPr bwMode="auto">
          <a:xfrm>
            <a:off x="2743200" y="1981200"/>
            <a:ext cx="3276600" cy="228600"/>
          </a:xfrm>
          <a:prstGeom prst="rightArrow">
            <a:avLst>
              <a:gd name="adj1" fmla="val 50000"/>
              <a:gd name="adj2" fmla="val 49968"/>
            </a:avLst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32" name="Right Arrow 31"/>
          <p:cNvSpPr>
            <a:spLocks noChangeArrowheads="1"/>
          </p:cNvSpPr>
          <p:nvPr/>
        </p:nvSpPr>
        <p:spPr bwMode="auto">
          <a:xfrm>
            <a:off x="4419600" y="1371600"/>
            <a:ext cx="16002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33" name="Right Arrow 32"/>
          <p:cNvSpPr>
            <a:spLocks noChangeArrowheads="1"/>
          </p:cNvSpPr>
          <p:nvPr/>
        </p:nvSpPr>
        <p:spPr bwMode="auto">
          <a:xfrm>
            <a:off x="4343400" y="2590800"/>
            <a:ext cx="1676400" cy="228600"/>
          </a:xfrm>
          <a:prstGeom prst="rightArrow">
            <a:avLst>
              <a:gd name="adj1" fmla="val 50000"/>
              <a:gd name="adj2" fmla="val 50009"/>
            </a:avLst>
          </a:prstGeom>
          <a:solidFill>
            <a:srgbClr val="7030A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48400" y="1295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REGION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48400" y="18399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REGION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48400" y="25257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REGION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248400" y="3030538"/>
            <a:ext cx="17526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/>
              <a:t>•</a:t>
            </a:r>
          </a:p>
          <a:p>
            <a:pPr algn="ctr">
              <a:lnSpc>
                <a:spcPts val="1000"/>
              </a:lnSpc>
            </a:pPr>
            <a:r>
              <a:rPr lang="en-US"/>
              <a:t>•</a:t>
            </a:r>
          </a:p>
          <a:p>
            <a:pPr algn="ctr">
              <a:lnSpc>
                <a:spcPts val="1000"/>
              </a:lnSpc>
            </a:pPr>
            <a:r>
              <a:rPr lang="en-US"/>
              <a:t>•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spc="-150" dirty="0" smtClean="0"/>
              <a:t># of Regions and Function-To-Region Mapping</a:t>
            </a:r>
          </a:p>
          <a:p>
            <a:pPr lvl="1" eaLnBrk="1" hangingPunct="1">
              <a:defRPr/>
            </a:pPr>
            <a:r>
              <a:rPr lang="en-US" dirty="0" smtClean="0"/>
              <a:t>Two extreme cases</a:t>
            </a:r>
          </a:p>
          <a:p>
            <a:pPr eaLnBrk="1" hangingPunct="1">
              <a:defRPr/>
            </a:pPr>
            <a:r>
              <a:rPr lang="en-US" sz="2800" dirty="0" smtClean="0"/>
              <a:t>Code </a:t>
            </a:r>
            <a:r>
              <a:rPr lang="en-US" sz="2800" dirty="0" smtClean="0"/>
              <a:t>management </a:t>
            </a:r>
            <a:r>
              <a:rPr lang="en-US" sz="2800" dirty="0" smtClean="0"/>
              <a:t>is NP-Complete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dirty="0" smtClean="0"/>
              <a:t>Minimum data transfer with given space</a:t>
            </a:r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562600" y="3657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Local Memory Code Section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18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 build="p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Related Work</a:t>
            </a:r>
            <a:endParaRPr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3581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Cluster functions into regions</a:t>
            </a:r>
          </a:p>
          <a:p>
            <a:pPr lvl="1" eaLnBrk="1" hangingPunct="1"/>
            <a:r>
              <a:rPr lang="en-US" sz="2400" dirty="0" smtClean="0"/>
              <a:t> minimize the intra-cluster interference</a:t>
            </a:r>
          </a:p>
          <a:p>
            <a:pPr eaLnBrk="1" hangingPunct="1"/>
            <a:r>
              <a:rPr lang="en-US" sz="2800" dirty="0" smtClean="0"/>
              <a:t>ILP formulation [2,3,4,5]</a:t>
            </a:r>
          </a:p>
          <a:p>
            <a:pPr lvl="1" eaLnBrk="1" hangingPunct="1"/>
            <a:r>
              <a:rPr lang="en-US" sz="2400" dirty="0" smtClean="0"/>
              <a:t>Intractable for large application</a:t>
            </a:r>
          </a:p>
          <a:p>
            <a:pPr eaLnBrk="1" hangingPunct="1"/>
            <a:r>
              <a:rPr lang="en-US" sz="2800" dirty="0" smtClean="0"/>
              <a:t>Heuristics are proposed</a:t>
            </a:r>
          </a:p>
          <a:p>
            <a:pPr lvl="1" eaLnBrk="1" hangingPunct="1"/>
            <a:r>
              <a:rPr lang="en-US" sz="2400" dirty="0" smtClean="0"/>
              <a:t>Best-fit[6], First-Fit[4], SDRM[5]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56B598-FEEB-4FDE-B97F-0449DB8B8418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B00529-5741-4C4A-AB94-10EA3F7CF2E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4196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Egger et al. </a:t>
            </a:r>
            <a:r>
              <a:rPr lang="en-US" sz="1600" i="1" kern="0" dirty="0">
                <a:latin typeface="Times New Roman" pitchFamily="18" charset="0"/>
                <a:cs typeface="Times New Roman" pitchFamily="18" charset="0"/>
              </a:rPr>
              <a:t>Scratchpad memory management.. 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EMSOFT '06</a:t>
            </a:r>
          </a:p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Steinke et al. </a:t>
            </a:r>
            <a:r>
              <a:rPr lang="en-US" sz="1600" i="1" kern="0" dirty="0">
                <a:latin typeface="Times New Roman" pitchFamily="18" charset="0"/>
                <a:cs typeface="Times New Roman" pitchFamily="18" charset="0"/>
              </a:rPr>
              <a:t>Reducing energy consumption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.. ISSS '02</a:t>
            </a:r>
          </a:p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Egger et al. </a:t>
            </a:r>
            <a:r>
              <a:rPr lang="en-US" sz="1600" i="1" kern="0" dirty="0">
                <a:latin typeface="Times New Roman" pitchFamily="18" charset="0"/>
                <a:cs typeface="Times New Roman" pitchFamily="18" charset="0"/>
              </a:rPr>
              <a:t>A dynamic code placement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.. CASES '06</a:t>
            </a:r>
          </a:p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sz="1600" i="1" kern="0" dirty="0">
                <a:latin typeface="Times New Roman" pitchFamily="18" charset="0"/>
                <a:cs typeface="Times New Roman" pitchFamily="18" charset="0"/>
              </a:rPr>
              <a:t>Overlay techniques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.. VLSI’06</a:t>
            </a:r>
          </a:p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r>
              <a:rPr lang="sv-SE" sz="1600" kern="0" dirty="0">
                <a:latin typeface="Times New Roman" pitchFamily="18" charset="0"/>
                <a:cs typeface="Times New Roman" pitchFamily="18" charset="0"/>
              </a:rPr>
              <a:t>Pabalkar et al. </a:t>
            </a:r>
            <a:r>
              <a:rPr lang="sv-SE" sz="1600" i="1" kern="0" dirty="0">
                <a:latin typeface="Times New Roman" pitchFamily="18" charset="0"/>
                <a:cs typeface="Times New Roman" pitchFamily="18" charset="0"/>
              </a:rPr>
              <a:t>SDRM: Simultaneous</a:t>
            </a:r>
            <a:r>
              <a:rPr lang="sv-SE" sz="1600" kern="0" dirty="0"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HIPC’08</a:t>
            </a:r>
          </a:p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kern="0" dirty="0" err="1">
                <a:latin typeface="Times New Roman" pitchFamily="18" charset="0"/>
                <a:cs typeface="Times New Roman" pitchFamily="18" charset="0"/>
              </a:rPr>
              <a:t>Udayakumaran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sz="1600" i="1" kern="0" dirty="0">
                <a:latin typeface="Times New Roman" pitchFamily="18" charset="0"/>
                <a:cs typeface="Times New Roman" pitchFamily="18" charset="0"/>
              </a:rPr>
              <a:t>Dynamic allocation for</a:t>
            </a:r>
            <a:r>
              <a:rPr lang="en-US" sz="1600" kern="0" dirty="0">
                <a:latin typeface="Times New Roman" pitchFamily="18" charset="0"/>
                <a:cs typeface="Times New Roman" pitchFamily="18" charset="0"/>
              </a:rPr>
              <a:t>.. ACM Trans.’06</a:t>
            </a:r>
          </a:p>
          <a:p>
            <a:pPr marL="342900" indent="-342900" algn="just">
              <a:spcBef>
                <a:spcPct val="20000"/>
              </a:spcBef>
              <a:buFontTx/>
              <a:buAutoNum type="arabicPeriod"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2895600" y="2590800"/>
            <a:ext cx="3657600" cy="609600"/>
          </a:xfrm>
          <a:prstGeom prst="ellipse">
            <a:avLst/>
          </a:prstGeom>
          <a:solidFill>
            <a:srgbClr val="00B050">
              <a:alpha val="20000"/>
            </a:srgbClr>
          </a:solidFill>
          <a:ln w="1587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200400" y="1828800"/>
            <a:ext cx="3048000" cy="609600"/>
          </a:xfrm>
          <a:prstGeom prst="ellipse">
            <a:avLst/>
          </a:prstGeom>
          <a:solidFill>
            <a:srgbClr val="FF0000">
              <a:alpha val="20000"/>
            </a:srgbClr>
          </a:solidFill>
          <a:ln w="1587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762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Limitation: Capturing call pattern</a:t>
            </a:r>
            <a:endParaRPr dirty="0"/>
          </a:p>
        </p:txBody>
      </p:sp>
      <p:sp>
        <p:nvSpPr>
          <p:cNvPr id="204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86CD5C0-C3E8-4918-A398-8AFAD41C3581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04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BFC52D-9347-4216-9A29-00168AF4283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3738" y="1371600"/>
            <a:ext cx="11699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F1(){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F2();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F3();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2362200"/>
            <a:ext cx="24717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F2(){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for(i=0;i&lt;10;i++){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F4();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for(i=0;i&lt;100;i++){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F5();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3738" y="4191000"/>
            <a:ext cx="24701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F3(){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for(i=0;i&lt;10;i++){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F6();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F7();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Oval 11"/>
          <p:cNvSpPr/>
          <p:nvPr/>
        </p:nvSpPr>
        <p:spPr>
          <a:xfrm>
            <a:off x="4328350" y="1461744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3" name="Oval 12"/>
          <p:cNvSpPr/>
          <p:nvPr/>
        </p:nvSpPr>
        <p:spPr>
          <a:xfrm>
            <a:off x="3492266" y="1960776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sp>
        <p:nvSpPr>
          <p:cNvPr id="14" name="Oval 13"/>
          <p:cNvSpPr/>
          <p:nvPr/>
        </p:nvSpPr>
        <p:spPr>
          <a:xfrm>
            <a:off x="3074225" y="2709323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15" name="Oval 14"/>
          <p:cNvSpPr/>
          <p:nvPr/>
        </p:nvSpPr>
        <p:spPr>
          <a:xfrm>
            <a:off x="3910308" y="2709323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F7</a:t>
            </a:r>
          </a:p>
        </p:txBody>
      </p:sp>
      <p:sp>
        <p:nvSpPr>
          <p:cNvPr id="16" name="Oval 15"/>
          <p:cNvSpPr/>
          <p:nvPr/>
        </p:nvSpPr>
        <p:spPr>
          <a:xfrm>
            <a:off x="5248041" y="1960776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7" name="Oval 16"/>
          <p:cNvSpPr/>
          <p:nvPr/>
        </p:nvSpPr>
        <p:spPr>
          <a:xfrm>
            <a:off x="4830000" y="2709323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18" name="Oval 17"/>
          <p:cNvSpPr/>
          <p:nvPr/>
        </p:nvSpPr>
        <p:spPr>
          <a:xfrm>
            <a:off x="5666083" y="2709323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cxnSp>
        <p:nvCxnSpPr>
          <p:cNvPr id="19" name="Straight Connector 18"/>
          <p:cNvCxnSpPr>
            <a:endCxn id="0" idx="0"/>
          </p:cNvCxnSpPr>
          <p:nvPr/>
        </p:nvCxnSpPr>
        <p:spPr>
          <a:xfrm rot="5400000">
            <a:off x="4077494" y="1500981"/>
            <a:ext cx="166688" cy="752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0" idx="4"/>
            <a:endCxn id="0" idx="0"/>
          </p:cNvCxnSpPr>
          <p:nvPr/>
        </p:nvCxnSpPr>
        <p:spPr>
          <a:xfrm rot="16200000" flipH="1">
            <a:off x="4997450" y="1417638"/>
            <a:ext cx="166688" cy="919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0" idx="0"/>
            <a:endCxn id="0" idx="4"/>
          </p:cNvCxnSpPr>
          <p:nvPr/>
        </p:nvCxnSpPr>
        <p:spPr>
          <a:xfrm rot="5400000" flipH="1" flipV="1">
            <a:off x="3367881" y="2293145"/>
            <a:ext cx="415925" cy="417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0" idx="0"/>
            <a:endCxn id="0" idx="4"/>
          </p:cNvCxnSpPr>
          <p:nvPr/>
        </p:nvCxnSpPr>
        <p:spPr>
          <a:xfrm rot="16200000" flipV="1">
            <a:off x="3786187" y="2292351"/>
            <a:ext cx="415925" cy="419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0" idx="4"/>
            <a:endCxn id="0" idx="0"/>
          </p:cNvCxnSpPr>
          <p:nvPr/>
        </p:nvCxnSpPr>
        <p:spPr>
          <a:xfrm rot="5400000">
            <a:off x="5123656" y="2293145"/>
            <a:ext cx="415925" cy="417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0" idx="0"/>
            <a:endCxn id="0" idx="4"/>
          </p:cNvCxnSpPr>
          <p:nvPr/>
        </p:nvCxnSpPr>
        <p:spPr>
          <a:xfrm rot="16200000" flipV="1">
            <a:off x="5541962" y="2292351"/>
            <a:ext cx="415925" cy="419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910013" y="1628775"/>
            <a:ext cx="3349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13313" y="1628775"/>
            <a:ext cx="3349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241675" y="2293938"/>
            <a:ext cx="4175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910013" y="2293938"/>
            <a:ext cx="4191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997450" y="2293938"/>
            <a:ext cx="4175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665788" y="2293938"/>
            <a:ext cx="5016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100</a:t>
            </a:r>
          </a:p>
        </p:txBody>
      </p:sp>
      <p:sp>
        <p:nvSpPr>
          <p:cNvPr id="31" name="Oval 30"/>
          <p:cNvSpPr/>
          <p:nvPr/>
        </p:nvSpPr>
        <p:spPr>
          <a:xfrm>
            <a:off x="4328350" y="3707386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32" name="Oval 31"/>
          <p:cNvSpPr/>
          <p:nvPr/>
        </p:nvSpPr>
        <p:spPr>
          <a:xfrm>
            <a:off x="3492266" y="4206418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33" name="Oval 32"/>
          <p:cNvSpPr/>
          <p:nvPr/>
        </p:nvSpPr>
        <p:spPr>
          <a:xfrm>
            <a:off x="5248041" y="4206418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</a:t>
            </a:r>
          </a:p>
        </p:txBody>
      </p:sp>
      <p:cxnSp>
        <p:nvCxnSpPr>
          <p:cNvPr id="34" name="Straight Connector 33"/>
          <p:cNvCxnSpPr>
            <a:stCxn id="0" idx="4"/>
            <a:endCxn id="0" idx="0"/>
          </p:cNvCxnSpPr>
          <p:nvPr/>
        </p:nvCxnSpPr>
        <p:spPr>
          <a:xfrm rot="5400000">
            <a:off x="4119563" y="3705225"/>
            <a:ext cx="166687" cy="836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0" idx="4"/>
            <a:endCxn id="0" idx="0"/>
          </p:cNvCxnSpPr>
          <p:nvPr/>
        </p:nvCxnSpPr>
        <p:spPr>
          <a:xfrm rot="16200000" flipH="1">
            <a:off x="4997450" y="3663951"/>
            <a:ext cx="166687" cy="919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0" idx="0"/>
            <a:endCxn id="0" idx="4"/>
          </p:cNvCxnSpPr>
          <p:nvPr/>
        </p:nvCxnSpPr>
        <p:spPr>
          <a:xfrm rot="5400000" flipH="1" flipV="1">
            <a:off x="3409156" y="4412457"/>
            <a:ext cx="249237" cy="501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0" idx="0"/>
            <a:endCxn id="0" idx="4"/>
          </p:cNvCxnSpPr>
          <p:nvPr/>
        </p:nvCxnSpPr>
        <p:spPr>
          <a:xfrm rot="16200000" flipV="1">
            <a:off x="3910806" y="4412457"/>
            <a:ext cx="249237" cy="501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0" idx="0"/>
            <a:endCxn id="0" idx="4"/>
          </p:cNvCxnSpPr>
          <p:nvPr/>
        </p:nvCxnSpPr>
        <p:spPr>
          <a:xfrm rot="5400000" flipH="1" flipV="1">
            <a:off x="5415756" y="4663282"/>
            <a:ext cx="2492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994150" y="3873500"/>
            <a:ext cx="33496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913313" y="3873500"/>
            <a:ext cx="3349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90616" y="4788622"/>
            <a:ext cx="585258" cy="3326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93916" y="4788622"/>
            <a:ext cx="585258" cy="3326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L2</a:t>
            </a:r>
          </a:p>
        </p:txBody>
      </p:sp>
      <p:sp>
        <p:nvSpPr>
          <p:cNvPr id="43" name="Oval 42"/>
          <p:cNvSpPr/>
          <p:nvPr/>
        </p:nvSpPr>
        <p:spPr>
          <a:xfrm>
            <a:off x="2990616" y="5370825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</a:t>
            </a:r>
          </a:p>
        </p:txBody>
      </p:sp>
      <p:sp>
        <p:nvSpPr>
          <p:cNvPr id="44" name="Oval 43"/>
          <p:cNvSpPr/>
          <p:nvPr/>
        </p:nvSpPr>
        <p:spPr>
          <a:xfrm>
            <a:off x="3993916" y="5370825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48041" y="4788622"/>
            <a:ext cx="585258" cy="3326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L3</a:t>
            </a:r>
          </a:p>
        </p:txBody>
      </p:sp>
      <p:sp>
        <p:nvSpPr>
          <p:cNvPr id="46" name="Oval 45"/>
          <p:cNvSpPr/>
          <p:nvPr/>
        </p:nvSpPr>
        <p:spPr>
          <a:xfrm>
            <a:off x="4830000" y="5370825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F6</a:t>
            </a:r>
          </a:p>
        </p:txBody>
      </p:sp>
      <p:sp>
        <p:nvSpPr>
          <p:cNvPr id="47" name="Oval 46"/>
          <p:cNvSpPr/>
          <p:nvPr/>
        </p:nvSpPr>
        <p:spPr>
          <a:xfrm>
            <a:off x="5666083" y="5370825"/>
            <a:ext cx="585258" cy="33268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F7</a:t>
            </a:r>
          </a:p>
        </p:txBody>
      </p:sp>
      <p:cxnSp>
        <p:nvCxnSpPr>
          <p:cNvPr id="48" name="Straight Connector 47"/>
          <p:cNvCxnSpPr>
            <a:stCxn id="0" idx="0"/>
            <a:endCxn id="0" idx="2"/>
          </p:cNvCxnSpPr>
          <p:nvPr/>
        </p:nvCxnSpPr>
        <p:spPr>
          <a:xfrm rot="5400000" flipH="1" flipV="1">
            <a:off x="3158331" y="5245894"/>
            <a:ext cx="249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0" idx="2"/>
            <a:endCxn id="0" idx="0"/>
          </p:cNvCxnSpPr>
          <p:nvPr/>
        </p:nvCxnSpPr>
        <p:spPr>
          <a:xfrm rot="5400000">
            <a:off x="4161631" y="5245894"/>
            <a:ext cx="249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0" idx="2"/>
            <a:endCxn id="0" idx="0"/>
          </p:cNvCxnSpPr>
          <p:nvPr/>
        </p:nvCxnSpPr>
        <p:spPr>
          <a:xfrm rot="5400000">
            <a:off x="5207000" y="5037138"/>
            <a:ext cx="249238" cy="417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0" idx="2"/>
            <a:endCxn id="0" idx="0"/>
          </p:cNvCxnSpPr>
          <p:nvPr/>
        </p:nvCxnSpPr>
        <p:spPr>
          <a:xfrm rot="16200000" flipH="1">
            <a:off x="5625306" y="5036344"/>
            <a:ext cx="249238" cy="419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241675" y="4456113"/>
            <a:ext cx="3349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994150" y="4456113"/>
            <a:ext cx="3349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332413" y="4538663"/>
            <a:ext cx="3333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746625" y="1295400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994150" y="1960563"/>
            <a:ext cx="58578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749925" y="1960563"/>
            <a:ext cx="58578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492500" y="2543175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244975" y="2543175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248275" y="2543175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888" y="2543175"/>
            <a:ext cx="584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46625" y="3541713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994150" y="4206875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49925" y="4206875"/>
            <a:ext cx="5857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408363" y="5203825"/>
            <a:ext cx="58578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411663" y="5203825"/>
            <a:ext cx="58578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48275" y="5203825"/>
            <a:ext cx="58578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5203825"/>
            <a:ext cx="5842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1KB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492500" y="4787900"/>
            <a:ext cx="4175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495800" y="4787900"/>
            <a:ext cx="50165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100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749925" y="4787900"/>
            <a:ext cx="4175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10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910013" y="3125788"/>
            <a:ext cx="1589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(b) Call Graph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800" y="5715000"/>
            <a:ext cx="2427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(a) Example Application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910013" y="5870575"/>
            <a:ext cx="15890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(c) GCCFG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990850" y="5121275"/>
            <a:ext cx="3349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994150" y="5121275"/>
            <a:ext cx="3349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97450" y="5038725"/>
            <a:ext cx="3349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665788" y="5038725"/>
            <a:ext cx="3349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85" name="Explosion 1 84"/>
          <p:cNvSpPr>
            <a:spLocks noChangeArrowheads="1"/>
          </p:cNvSpPr>
          <p:nvPr/>
        </p:nvSpPr>
        <p:spPr bwMode="auto">
          <a:xfrm>
            <a:off x="6629400" y="3810000"/>
            <a:ext cx="2514600" cy="1981200"/>
          </a:xfrm>
          <a:prstGeom prst="irregularSeal1">
            <a:avLst/>
          </a:prstGeom>
          <a:solidFill>
            <a:srgbClr val="FF00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b="1" dirty="0" smtClean="0">
                <a:latin typeface="Times New Roman" pitchFamily="18" charset="0"/>
                <a:ea typeface="ヒラギノ角ゴ Pro W3"/>
                <a:cs typeface="Times New Roman" pitchFamily="18" charset="0"/>
              </a:rPr>
              <a:t>Explicit Execution </a:t>
            </a:r>
            <a:r>
              <a:rPr lang="en-US" b="1" dirty="0">
                <a:latin typeface="Times New Roman" pitchFamily="18" charset="0"/>
                <a:ea typeface="ヒラギノ角ゴ Pro W3"/>
                <a:cs typeface="Times New Roman" pitchFamily="18" charset="0"/>
              </a:rPr>
              <a:t>Order</a:t>
            </a:r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79" grpId="0" animBg="1"/>
      <p:bldP spid="31" grpId="0" animBg="1"/>
      <p:bldP spid="32" grpId="0" animBg="1"/>
      <p:bldP spid="33" grpId="0" animBg="1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54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5" grpId="0"/>
      <p:bldP spid="76" grpId="0"/>
      <p:bldP spid="77" grpId="0"/>
      <p:bldP spid="78" grpId="0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/>
              <a:t>Limitation: Inaccurate cost estimate</a:t>
            </a:r>
            <a:endParaRPr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D8F77C-8FE3-455D-B96E-0A96E1C9B16D}" type="datetime1">
              <a:rPr lang="en-US" smtClean="0"/>
              <a:t>7/7/2010</a:t>
            </a:fld>
            <a:endParaRPr lang="en-US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8BE006-98B9-4377-9533-FCA17852EC8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" name="Oval 8"/>
          <p:cNvSpPr/>
          <p:nvPr/>
        </p:nvSpPr>
        <p:spPr>
          <a:xfrm>
            <a:off x="304800" y="1502549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F1, 2KB</a:t>
            </a:r>
          </a:p>
        </p:txBody>
      </p:sp>
      <p:sp>
        <p:nvSpPr>
          <p:cNvPr id="10" name="Oval 9"/>
          <p:cNvSpPr/>
          <p:nvPr/>
        </p:nvSpPr>
        <p:spPr>
          <a:xfrm>
            <a:off x="304800" y="2167538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F2, 1.5KB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887412" y="2076451"/>
            <a:ext cx="180975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1933575"/>
            <a:ext cx="457200" cy="261938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609850"/>
            <a:ext cx="387350" cy="261938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250" y="3371850"/>
            <a:ext cx="387350" cy="261938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2892982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F3, 0.4KB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93750" y="2771775"/>
            <a:ext cx="2413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4800" y="3618425"/>
            <a:ext cx="1185413" cy="483629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anchor="ctr" anchorCtr="1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F4, 0.2KB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793750" y="3497263"/>
            <a:ext cx="2413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4157663"/>
            <a:ext cx="930275" cy="261937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(a) Call Graph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297322" y="1600200"/>
            <a:ext cx="1045953" cy="60453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297322" y="2204736"/>
            <a:ext cx="1045953" cy="4622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7800" y="1706563"/>
            <a:ext cx="865188" cy="460375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200" spc="-100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defRPr/>
            </a:pP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1447800" y="2144713"/>
            <a:ext cx="928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Region 1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295525" y="2195211"/>
            <a:ext cx="1045953" cy="4622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F2,F3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807071" y="1600200"/>
            <a:ext cx="1045953" cy="60453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F1,F4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7071" y="2204736"/>
            <a:ext cx="1045953" cy="4622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F2,F3</a:t>
            </a: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2209800" y="3200400"/>
            <a:ext cx="1219200" cy="5334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2Kb + 0.4Kb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2209800" y="3733800"/>
            <a:ext cx="1219200" cy="5334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1.5Kb + 0.4Kb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447800" y="3382963"/>
            <a:ext cx="865188" cy="277812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200" spc="-100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1447800" y="3821113"/>
            <a:ext cx="9286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Region 1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81200" y="2743200"/>
            <a:ext cx="1676400" cy="261938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(b)  Intermediate Mapping</a:t>
            </a:r>
          </a:p>
        </p:txBody>
      </p:sp>
      <p:sp>
        <p:nvSpPr>
          <p:cNvPr id="147" name="Right Arrow 146"/>
          <p:cNvSpPr>
            <a:spLocks noChangeArrowheads="1"/>
          </p:cNvSpPr>
          <p:nvPr/>
        </p:nvSpPr>
        <p:spPr bwMode="auto">
          <a:xfrm>
            <a:off x="3581400" y="1676400"/>
            <a:ext cx="381000" cy="99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endParaRPr lang="en-US" sz="2400">
              <a:ea typeface="ヒラギノ角ゴ Pro W3"/>
              <a:cs typeface="ヒラギノ角ゴ Pro W3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23494" y="1600200"/>
            <a:ext cx="1045953" cy="60453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823494" y="2204736"/>
            <a:ext cx="1045953" cy="4622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F2,F3,F4</a:t>
            </a: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4738688" y="3200400"/>
            <a:ext cx="1219200" cy="5334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imes New Roman" pitchFamily="18" charset="0"/>
                <a:ea typeface="ヒラギノ角ゴ Pro W3"/>
                <a:cs typeface="Times New Roman" pitchFamily="18" charset="0"/>
              </a:rPr>
              <a:t>2Kb + 0.2Kb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4738688" y="3733800"/>
            <a:ext cx="1219200" cy="5334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ts val="1200"/>
              </a:lnSpc>
            </a:pPr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1.5Kb + 0.2Kb</a:t>
            </a:r>
          </a:p>
          <a:p>
            <a:pPr algn="ctr" eaLnBrk="0" hangingPunct="0">
              <a:lnSpc>
                <a:spcPts val="1200"/>
              </a:lnSpc>
            </a:pPr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+</a:t>
            </a:r>
          </a:p>
          <a:p>
            <a:pPr algn="ctr" eaLnBrk="0" hangingPunct="0">
              <a:lnSpc>
                <a:spcPts val="1200"/>
              </a:lnSpc>
            </a:pPr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0.4Kb + 0.2Kb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76688" y="3382963"/>
            <a:ext cx="865187" cy="277812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200" spc="-100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3976688" y="3821113"/>
            <a:ext cx="9286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Region 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662488" y="2827501"/>
            <a:ext cx="1433512" cy="261610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sz="1100" spc="-100" dirty="0" smtClean="0">
                <a:latin typeface="Times New Roman" pitchFamily="18" charset="0"/>
                <a:cs typeface="Times New Roman" pitchFamily="18" charset="0"/>
              </a:rPr>
              <a:t>Conservative  Estimate</a:t>
            </a:r>
            <a:endParaRPr lang="en-US" sz="11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29400" y="2827501"/>
            <a:ext cx="1295400" cy="261610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100" spc="-100" dirty="0">
                <a:latin typeface="Times New Roman" pitchFamily="18" charset="0"/>
                <a:cs typeface="Times New Roman" pitchFamily="18" charset="0"/>
              </a:rPr>
              <a:t>(d) </a:t>
            </a:r>
            <a:r>
              <a:rPr lang="en-US" sz="1100" spc="-100" dirty="0" smtClean="0">
                <a:latin typeface="Times New Roman" pitchFamily="18" charset="0"/>
                <a:cs typeface="Times New Roman" pitchFamily="18" charset="0"/>
              </a:rPr>
              <a:t>Accurate Estimation</a:t>
            </a:r>
            <a:endParaRPr lang="en-US" sz="11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962400" y="1752600"/>
            <a:ext cx="865188" cy="461963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200" spc="-100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defRPr/>
            </a:pP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3962400" y="2190750"/>
            <a:ext cx="928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Region 1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005513" y="1752600"/>
            <a:ext cx="865187" cy="461963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200" spc="-100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defRPr/>
            </a:pP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2Kb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005513" y="2190750"/>
            <a:ext cx="928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Region 1</a:t>
            </a:r>
          </a:p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1.5Kb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6781800" y="3200400"/>
            <a:ext cx="1219200" cy="5334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2Kb + 0.2Kb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6781800" y="3733800"/>
            <a:ext cx="1219200" cy="5334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ts val="1200"/>
              </a:lnSpc>
            </a:pPr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0</a:t>
            </a:r>
          </a:p>
          <a:p>
            <a:pPr algn="ctr" eaLnBrk="0" hangingPunct="0">
              <a:lnSpc>
                <a:spcPts val="1200"/>
              </a:lnSpc>
            </a:pPr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+</a:t>
            </a:r>
          </a:p>
          <a:p>
            <a:pPr algn="ctr" eaLnBrk="0" hangingPunct="0">
              <a:lnSpc>
                <a:spcPts val="1200"/>
              </a:lnSpc>
            </a:pPr>
            <a:r>
              <a:rPr lang="en-US" sz="1200">
                <a:latin typeface="Times New Roman" pitchFamily="18" charset="0"/>
                <a:ea typeface="ヒラギノ角ゴ Pro W3"/>
                <a:cs typeface="Times New Roman" pitchFamily="18" charset="0"/>
              </a:rPr>
              <a:t>0.4Kb + 0.2Kb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019800" y="3382963"/>
            <a:ext cx="865188" cy="277812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/>
          <a:p>
            <a:pPr algn="ctr">
              <a:defRPr/>
            </a:pPr>
            <a:r>
              <a:rPr lang="en-US" sz="1200" spc="-100" dirty="0" smtClean="0">
                <a:latin typeface="Times New Roman" pitchFamily="18" charset="0"/>
                <a:cs typeface="Times New Roman" pitchFamily="18" charset="0"/>
              </a:rPr>
              <a:t>Region </a:t>
            </a:r>
            <a:r>
              <a:rPr lang="en-US" sz="1200" spc="-1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6019800" y="3821113"/>
            <a:ext cx="9286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algn="ctr"/>
            <a:r>
              <a:rPr lang="en-US" sz="1200">
                <a:latin typeface="Times New Roman" pitchFamily="18" charset="0"/>
                <a:cs typeface="Times New Roman" pitchFamily="18" charset="0"/>
              </a:rPr>
              <a:t>Region 1</a:t>
            </a:r>
          </a:p>
        </p:txBody>
      </p:sp>
      <p:sp>
        <p:nvSpPr>
          <p:cNvPr id="164" name="Flowchart: Alternate Process 163"/>
          <p:cNvSpPr/>
          <p:nvPr/>
        </p:nvSpPr>
        <p:spPr bwMode="auto">
          <a:xfrm>
            <a:off x="4724400" y="4724400"/>
            <a:ext cx="1295400" cy="7620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7.6Kb</a:t>
            </a:r>
          </a:p>
        </p:txBody>
      </p:sp>
      <p:sp>
        <p:nvSpPr>
          <p:cNvPr id="165" name="Flowchart: Alternate Process 164"/>
          <p:cNvSpPr/>
          <p:nvPr/>
        </p:nvSpPr>
        <p:spPr bwMode="auto">
          <a:xfrm>
            <a:off x="6781800" y="4724400"/>
            <a:ext cx="1295400" cy="762000"/>
          </a:xfrm>
          <a:prstGeom prst="flowChartAlternate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ヒラギノ角ゴ Pro W3" pitchFamily="1" charset="-128"/>
              </a:rPr>
              <a:t>6Kb</a:t>
            </a:r>
          </a:p>
        </p:txBody>
      </p:sp>
      <p:sp>
        <p:nvSpPr>
          <p:cNvPr id="166" name="Explosion 1 165"/>
          <p:cNvSpPr>
            <a:spLocks noChangeArrowheads="1"/>
          </p:cNvSpPr>
          <p:nvPr/>
        </p:nvSpPr>
        <p:spPr bwMode="auto">
          <a:xfrm>
            <a:off x="685800" y="4191000"/>
            <a:ext cx="3505200" cy="2057400"/>
          </a:xfrm>
          <a:prstGeom prst="irregularSeal1">
            <a:avLst/>
          </a:prstGeom>
          <a:solidFill>
            <a:srgbClr val="FF0000">
              <a:alpha val="749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400" dirty="0" smtClean="0">
                <a:ea typeface="ヒラギノ角ゴ Pro W3"/>
                <a:cs typeface="ヒラギノ角ゴ Pro W3"/>
              </a:rPr>
              <a:t>Significant effect</a:t>
            </a:r>
            <a:endParaRPr lang="en-US" sz="2400" dirty="0">
              <a:ea typeface="ヒラギノ角ゴ Pro W3"/>
              <a:cs typeface="ヒラギノ角ゴ Pro W3"/>
            </a:endParaRP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http://www.public.asu.edu/~ashriva6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3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0" grpId="3" animBg="1"/>
      <p:bldP spid="15" grpId="2" animBg="1"/>
      <p:bldP spid="17" grpId="2" animBg="1"/>
      <p:bldP spid="135" grpId="0" animBg="1"/>
      <p:bldP spid="136" grpId="0" animBg="1"/>
      <p:bldP spid="136" grpId="1" animBg="1"/>
      <p:bldP spid="137" grpId="0"/>
      <p:bldP spid="138" grpId="0"/>
      <p:bldP spid="139" grpId="0" animBg="1"/>
      <p:bldP spid="142" grpId="0" animBg="1"/>
      <p:bldP spid="142" grpId="1" animBg="1"/>
      <p:bldP spid="143" grpId="0" animBg="1"/>
      <p:bldP spid="143" grpId="1" animBg="1"/>
      <p:bldP spid="144" grpId="0"/>
      <p:bldP spid="144" grpId="1"/>
      <p:bldP spid="145" grpId="0"/>
      <p:bldP spid="145" grpId="1"/>
      <p:bldP spid="146" grpId="0"/>
      <p:bldP spid="148" grpId="0" animBg="1"/>
      <p:bldP spid="149" grpId="0" animBg="1"/>
      <p:bldP spid="155" grpId="0"/>
      <p:bldP spid="158" grpId="0"/>
      <p:bldP spid="159" grpId="0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8.6|8.3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4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|0.7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6.2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1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1.8|15.9|2.2|15.8|5.4|3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7.5|20.9|3.7|5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6.2|6.4|6|17.8|53.3|3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78.7|8.9|11|7.4|18|4.4|17.6|2.2|13.6|17.9|7.6|16.1|13.5|19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4|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1.9|25.2|3.9|0.5|2.9|6.6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8.5|25.9|2.5|7.9|12|21.7|1.8|15.2|11.6|7.8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1.4|25.5|19.7|27.3|25.9"/>
</p:tagLst>
</file>

<file path=ppt/theme/theme1.xml><?xml version="1.0" encoding="utf-8"?>
<a:theme xmlns:a="http://schemas.openxmlformats.org/drawingml/2006/main" name="CML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Human">
    <a:majorFont>
      <a:latin typeface="Candara"/>
      <a:ea typeface=""/>
      <a:cs typeface=""/>
      <a:font script="Jpan" typeface="ＭＳ Ｐゴシック"/>
      <a:font script="Hang" typeface="HY견명조"/>
      <a:font script="Hans" typeface="华文新魏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Candara"/>
      <a:ea typeface=""/>
      <a:cs typeface=""/>
      <a:font script="Jpan" typeface="ＭＳ Ｐゴシック"/>
      <a:font script="Hang" typeface="HY견명조"/>
      <a:font script="Hans" typeface="华文楷体"/>
      <a:font script="Hant" typeface="新細明體"/>
      <a:font script="Arab" typeface="Arial"/>
      <a:font script="Hebr" typeface="Arial"/>
      <a:font script="Thai" typeface="Kodchiang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32520</TotalTime>
  <Words>1517</Words>
  <Application>Microsoft Office PowerPoint</Application>
  <PresentationFormat>On-screen Show (4:3)</PresentationFormat>
  <Paragraphs>570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CML</vt:lpstr>
      <vt:lpstr>Dynamic Code Mapping Techniques for Limited Local Memory Systems</vt:lpstr>
      <vt:lpstr>Multicore Landscape</vt:lpstr>
      <vt:lpstr>Multi-core Memory</vt:lpstr>
      <vt:lpstr>Core Memory Management</vt:lpstr>
      <vt:lpstr>Code Management Mechanism</vt:lpstr>
      <vt:lpstr>Code Management Problem</vt:lpstr>
      <vt:lpstr>Related Work</vt:lpstr>
      <vt:lpstr>Limitation: Capturing call pattern</vt:lpstr>
      <vt:lpstr>Limitation: Inaccurate cost estimate</vt:lpstr>
      <vt:lpstr>Our Approach</vt:lpstr>
      <vt:lpstr>FMUM Heuristic</vt:lpstr>
      <vt:lpstr>FMUP Heuristic</vt:lpstr>
      <vt:lpstr>Interference Cost Calculation</vt:lpstr>
      <vt:lpstr>Experiments Setup</vt:lpstr>
      <vt:lpstr>Typical Performance Result</vt:lpstr>
      <vt:lpstr>Improvement probability</vt:lpstr>
      <vt:lpstr>Average 12% reduction in runtime</vt:lpstr>
      <vt:lpstr>Better utilizing of Code Space</vt:lpstr>
      <vt:lpstr>Efficient in-Loop-Functions Mapping</vt:lpstr>
      <vt:lpstr>Increase Map-ability</vt:lpstr>
      <vt:lpstr>Impact of Different GCCFG Weight Assignment</vt:lpstr>
      <vt:lpstr>Performance w/ Increased SPU Threads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Aviral Shrivastava</dc:creator>
  <cp:lastModifiedBy>Aviral Shrivastava</cp:lastModifiedBy>
  <cp:revision>1260</cp:revision>
  <dcterms:created xsi:type="dcterms:W3CDTF">2008-11-04T15:37:00Z</dcterms:created>
  <dcterms:modified xsi:type="dcterms:W3CDTF">2010-07-07T07:39:40Z</dcterms:modified>
</cp:coreProperties>
</file>