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0" r:id="rId3"/>
    <p:sldId id="277" r:id="rId4"/>
    <p:sldId id="258" r:id="rId5"/>
    <p:sldId id="280" r:id="rId6"/>
    <p:sldId id="281" r:id="rId7"/>
    <p:sldId id="282" r:id="rId8"/>
    <p:sldId id="269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C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0" autoAdjust="0"/>
    <p:restoredTop sz="97183" autoAdjust="0"/>
  </p:normalViewPr>
  <p:slideViewPr>
    <p:cSldViewPr>
      <p:cViewPr varScale="1">
        <p:scale>
          <a:sx n="63" d="100"/>
          <a:sy n="63" d="100"/>
        </p:scale>
        <p:origin x="-108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yooseong\Dropbox\CuMAPz\Book1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6"/>
  <c:chart>
    <c:autoTitleDeleted val="1"/>
    <c:plotArea>
      <c:layout>
        <c:manualLayout>
          <c:layoutTarget val="inner"/>
          <c:xMode val="edge"/>
          <c:yMode val="edge"/>
          <c:x val="0.13037499999999988"/>
          <c:y val="0.18740108875279599"/>
          <c:w val="0.84670833333333628"/>
          <c:h val="0.54475405852046477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Intel Core i7-920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Performance (FLOPS)</c:v>
                </c:pt>
                <c:pt idx="1">
                  <c:v>Power Efficiency (FLOPS/W)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Nvidia Tesla C2050</c:v>
                </c:pt>
              </c:strCache>
            </c:strRef>
          </c:tx>
          <c:spPr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8100000" scaled="1"/>
              <a:tileRect/>
            </a:gradFill>
          </c:spPr>
          <c:cat>
            <c:strRef>
              <c:f>Sheet1!$A$2:$A$3</c:f>
              <c:strCache>
                <c:ptCount val="2"/>
                <c:pt idx="0">
                  <c:v>Performance (FLOPS)</c:v>
                </c:pt>
                <c:pt idx="1">
                  <c:v>Power Efficiency (FLOPS/W)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12.117650000000001</c:v>
                </c:pt>
                <c:pt idx="1">
                  <c:v>6.461538</c:v>
                </c:pt>
              </c:numCache>
            </c:numRef>
          </c:val>
        </c:ser>
        <c:gapWidth val="75"/>
        <c:overlap val="-25"/>
        <c:axId val="72306688"/>
        <c:axId val="72308224"/>
      </c:barChart>
      <c:catAx>
        <c:axId val="72306688"/>
        <c:scaling>
          <c:orientation val="minMax"/>
        </c:scaling>
        <c:axPos val="b"/>
        <c:majorTickMark val="none"/>
        <c:tickLblPos val="nextTo"/>
        <c:crossAx val="72308224"/>
        <c:crosses val="autoZero"/>
        <c:auto val="1"/>
        <c:lblAlgn val="ctr"/>
        <c:lblOffset val="100"/>
      </c:catAx>
      <c:valAx>
        <c:axId val="72308224"/>
        <c:scaling>
          <c:orientation val="minMax"/>
          <c:max val="15"/>
          <c:min val="0"/>
        </c:scaling>
        <c:axPos val="l"/>
        <c:majorGridlines>
          <c:spPr>
            <a:ln>
              <a:solidFill>
                <a:srgbClr val="727CA3">
                  <a:alpha val="53000"/>
                </a:srgbClr>
              </a:solidFill>
            </a:ln>
          </c:spPr>
        </c:majorGridlines>
        <c:numFmt formatCode="General" sourceLinked="1"/>
        <c:majorTickMark val="none"/>
        <c:tickLblPos val="nextTo"/>
        <c:spPr>
          <a:ln w="9525">
            <a:noFill/>
          </a:ln>
        </c:spPr>
        <c:crossAx val="72306688"/>
        <c:crosses val="autoZero"/>
        <c:crossBetween val="between"/>
        <c:majorUnit val="6"/>
        <c:minorUnit val="0.4"/>
      </c:valAx>
    </c:plotArea>
    <c:legend>
      <c:legendPos val="b"/>
      <c:layout>
        <c:manualLayout>
          <c:xMode val="edge"/>
          <c:yMode val="edge"/>
          <c:x val="0.15455417544637967"/>
          <c:y val="4.0361621463983919E-3"/>
          <c:w val="0.81273779157886961"/>
          <c:h val="0.1383005249343828"/>
        </c:manualLayout>
      </c:layout>
      <c:txPr>
        <a:bodyPr/>
        <a:lstStyle/>
        <a:p>
          <a:pPr>
            <a:defRPr b="0" i="1"/>
          </a:pPr>
          <a:endParaRPr lang="en-US"/>
        </a:p>
      </c:txPr>
    </c:legend>
    <c:plotVisOnly val="1"/>
  </c:chart>
  <c:txPr>
    <a:bodyPr/>
    <a:lstStyle/>
    <a:p>
      <a:pPr>
        <a:defRPr sz="1400">
          <a:latin typeface="Lucida Sans Unicode" pitchFamily="34" charset="0"/>
          <a:cs typeface="Lucida Sans Unicode" pitchFamily="34" charset="0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6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9.9504010596807066E-2"/>
          <c:y val="0.14666718452069644"/>
          <c:w val="0.82140088797311561"/>
          <c:h val="0.6415343610308365"/>
        </c:manualLayout>
      </c:layout>
      <c:barChart>
        <c:barDir val="col"/>
        <c:grouping val="clustered"/>
        <c:ser>
          <c:idx val="0"/>
          <c:order val="0"/>
          <c:tx>
            <c:strRef>
              <c:f>'Sheet5 (2)'!$N$16</c:f>
              <c:strCache>
                <c:ptCount val="1"/>
                <c:pt idx="0">
                  <c:v>No Shared Memory</c:v>
                </c:pt>
              </c:strCache>
            </c:strRef>
          </c:tx>
          <c:spPr>
            <a:solidFill>
              <a:srgbClr val="FF0000"/>
            </a:solidFill>
          </c:spPr>
          <c:cat>
            <c:strRef>
              <c:f>'Sheet5 (2)'!$F$42:$J$42</c:f>
              <c:strCache>
                <c:ptCount val="5"/>
                <c:pt idx="0">
                  <c:v>Laplace</c:v>
                </c:pt>
                <c:pt idx="1">
                  <c:v>Wavelet</c:v>
                </c:pt>
                <c:pt idx="2">
                  <c:v>MatMul</c:v>
                </c:pt>
                <c:pt idx="3">
                  <c:v>Transpose</c:v>
                </c:pt>
                <c:pt idx="4">
                  <c:v>Average</c:v>
                </c:pt>
              </c:strCache>
            </c:strRef>
          </c:cat>
          <c:val>
            <c:numRef>
              <c:f>'Sheet5 (2)'!$N$17:$N$20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1"/>
          <c:order val="1"/>
          <c:tx>
            <c:strRef>
              <c:f>'Sheet5 (2)'!$O$16</c:f>
              <c:strCache>
                <c:ptCount val="1"/>
                <c:pt idx="0">
                  <c:v>Hong et al. Best</c:v>
                </c:pt>
              </c:strCache>
            </c:strRef>
          </c:tx>
          <c:spPr>
            <a:solidFill>
              <a:srgbClr val="92D050"/>
            </a:solidFill>
          </c:spPr>
          <c:cat>
            <c:strRef>
              <c:f>'Sheet5 (2)'!$F$42:$J$42</c:f>
              <c:strCache>
                <c:ptCount val="5"/>
                <c:pt idx="0">
                  <c:v>Laplace</c:v>
                </c:pt>
                <c:pt idx="1">
                  <c:v>Wavelet</c:v>
                </c:pt>
                <c:pt idx="2">
                  <c:v>MatMul</c:v>
                </c:pt>
                <c:pt idx="3">
                  <c:v>Transpose</c:v>
                </c:pt>
                <c:pt idx="4">
                  <c:v>Average</c:v>
                </c:pt>
              </c:strCache>
            </c:strRef>
          </c:cat>
          <c:val>
            <c:numRef>
              <c:f>'Sheet5 (2)'!$O$17:$O$21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0.62000000000000144</c:v>
                </c:pt>
                <c:pt idx="3">
                  <c:v>0.12251306285683509</c:v>
                </c:pt>
                <c:pt idx="4">
                  <c:v>0.68562826571420965</c:v>
                </c:pt>
              </c:numCache>
            </c:numRef>
          </c:val>
        </c:ser>
        <c:ser>
          <c:idx val="2"/>
          <c:order val="2"/>
          <c:tx>
            <c:strRef>
              <c:f>'Sheet5 (2)'!$P$16</c:f>
              <c:strCache>
                <c:ptCount val="1"/>
                <c:pt idx="0">
                  <c:v>CuMAPz Best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'Sheet5 (2)'!$F$42:$J$42</c:f>
              <c:strCache>
                <c:ptCount val="5"/>
                <c:pt idx="0">
                  <c:v>Laplace</c:v>
                </c:pt>
                <c:pt idx="1">
                  <c:v>Wavelet</c:v>
                </c:pt>
                <c:pt idx="2">
                  <c:v>MatMul</c:v>
                </c:pt>
                <c:pt idx="3">
                  <c:v>Transpose</c:v>
                </c:pt>
                <c:pt idx="4">
                  <c:v>Average</c:v>
                </c:pt>
              </c:strCache>
            </c:strRef>
          </c:cat>
          <c:val>
            <c:numRef>
              <c:f>'Sheet5 (2)'!$P$17:$P$21</c:f>
              <c:numCache>
                <c:formatCode>General</c:formatCode>
                <c:ptCount val="5"/>
                <c:pt idx="0">
                  <c:v>0.47784239021455904</c:v>
                </c:pt>
                <c:pt idx="1">
                  <c:v>0.57604507042253716</c:v>
                </c:pt>
                <c:pt idx="2">
                  <c:v>0.47000000000000008</c:v>
                </c:pt>
                <c:pt idx="3">
                  <c:v>3.3243198588818412E-2</c:v>
                </c:pt>
                <c:pt idx="4">
                  <c:v>0.38928266480647916</c:v>
                </c:pt>
              </c:numCache>
            </c:numRef>
          </c:val>
        </c:ser>
        <c:axId val="67490176"/>
        <c:axId val="67491712"/>
      </c:barChart>
      <c:catAx>
        <c:axId val="67490176"/>
        <c:scaling>
          <c:orientation val="minMax"/>
        </c:scaling>
        <c:axPos val="b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7491712"/>
        <c:crosses val="autoZero"/>
        <c:auto val="1"/>
        <c:lblAlgn val="ctr"/>
        <c:lblOffset val="100"/>
      </c:catAx>
      <c:valAx>
        <c:axId val="67491712"/>
        <c:scaling>
          <c:orientation val="minMax"/>
          <c:max val="1.1000000000000001"/>
          <c:min val="0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67490176"/>
        <c:crosses val="autoZero"/>
        <c:crossBetween val="between"/>
        <c:majorUnit val="0.2"/>
      </c:valAx>
    </c:plotArea>
    <c:legend>
      <c:legendPos val="t"/>
      <c:layout>
        <c:manualLayout>
          <c:xMode val="edge"/>
          <c:yMode val="edge"/>
          <c:x val="9.935168150710133E-2"/>
          <c:y val="8.5287649854578988E-3"/>
          <c:w val="0.86671719773346079"/>
          <c:h val="0.10346088904492036"/>
        </c:manualLayout>
      </c:layout>
      <c:txPr>
        <a:bodyPr/>
        <a:lstStyle/>
        <a:p>
          <a:pPr>
            <a:defRPr sz="1600" b="1"/>
          </a:pPr>
          <a:endParaRPr lang="en-US"/>
        </a:p>
      </c:txPr>
    </c:legend>
    <c:plotVisOnly val="1"/>
  </c:chart>
  <c:externalData r:id="rId2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E9C61-507C-4BA0-B1F9-D2B25A4D4539}" type="datetimeFigureOut">
              <a:rPr lang="en-US" smtClean="0"/>
              <a:pPr/>
              <a:t>6/7/2011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6C64A-4146-420D-A00C-9023BF9144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6C64A-4146-420D-A00C-9023BF91442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6C64A-4146-420D-A00C-9023BF91442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6C64A-4146-420D-A00C-9023BF91442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6C64A-4146-420D-A00C-9023BF91442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6C64A-4146-420D-A00C-9023BF91442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6C64A-4146-420D-A00C-9023BF91442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6C64A-4146-420D-A00C-9023BF91442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6C64A-4146-420D-A00C-9023BF91442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6C64A-4146-420D-A00C-9023BF91442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6C64A-4146-420D-A00C-9023BF91442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135255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429000"/>
            <a:ext cx="6858000" cy="1295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Lucida Sans Unicode" pitchFamily="34" charset="0"/>
                <a:ea typeface="+mj-ea"/>
                <a:cs typeface="Lucida Sans Unicode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Lucida Sans Unicode" pitchFamily="34" charset="0"/>
                <a:cs typeface="Lucida Sans Unicode" pitchFamily="34" charset="0"/>
              </a:defRPr>
            </a:lvl1pPr>
          </a:lstStyle>
          <a:p>
            <a:fld id="{16DBF7D1-734C-4E2D-A173-3E1C71691215}" type="datetime1">
              <a:rPr lang="en-US" smtClean="0"/>
              <a:pPr/>
              <a:t>6/7/2011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111442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3429000"/>
            <a:ext cx="7315200" cy="12954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904875" y="111442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14400" y="3429000"/>
            <a:ext cx="228600" cy="12954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6200" y="62484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Lucida Sans Unicode" pitchFamily="34" charset="0"/>
                <a:ea typeface="+mn-ea"/>
                <a:cs typeface="Lucida Sans Unicode" pitchFamily="34" charset="0"/>
              </a:rPr>
              <a:t>2011 48</a:t>
            </a:r>
            <a:r>
              <a:rPr kumimoji="0" lang="en-US" sz="1400" kern="1200" baseline="30000" dirty="0" smtClean="0">
                <a:solidFill>
                  <a:srgbClr val="0808C0"/>
                </a:solidFill>
                <a:latin typeface="Lucida Sans Unicode" pitchFamily="34" charset="0"/>
                <a:ea typeface="+mn-ea"/>
                <a:cs typeface="Lucida Sans Unicode" pitchFamily="34" charset="0"/>
              </a:rPr>
              <a:t>th</a:t>
            </a:r>
            <a:r>
              <a:rPr kumimoji="0" lang="en-US" sz="1400" kern="1200" dirty="0" smtClean="0">
                <a:solidFill>
                  <a:srgbClr val="0808C0"/>
                </a:solidFill>
                <a:latin typeface="Lucida Sans Unicode" pitchFamily="34" charset="0"/>
                <a:ea typeface="+mn-ea"/>
                <a:cs typeface="Lucida Sans Unicode" pitchFamily="34" charset="0"/>
              </a:rPr>
              <a:t> DAC</a:t>
            </a:r>
            <a:endParaRPr kumimoji="0" lang="en-US" sz="1400" kern="1200" baseline="0" dirty="0" smtClean="0">
              <a:solidFill>
                <a:srgbClr val="0808C0"/>
              </a:solidFill>
              <a:latin typeface="Lucida Sans Unicode" pitchFamily="34" charset="0"/>
              <a:ea typeface="+mn-ea"/>
              <a:cs typeface="Lucida Sans Unicode" pitchFamily="34" charset="0"/>
            </a:endParaRPr>
          </a:p>
          <a:p>
            <a:r>
              <a:rPr kumimoji="0" lang="en-US" sz="1400" kern="1200" baseline="0" dirty="0" smtClean="0">
                <a:solidFill>
                  <a:srgbClr val="0808C0"/>
                </a:solidFill>
                <a:latin typeface="Lucida Sans Unicode" pitchFamily="34" charset="0"/>
                <a:ea typeface="+mn-ea"/>
                <a:cs typeface="Lucida Sans Unicode" pitchFamily="34" charset="0"/>
              </a:rPr>
              <a:t>Embedded Systems and Software</a:t>
            </a:r>
            <a:endParaRPr kumimoji="0" lang="en-US" sz="1400" kern="1200" dirty="0">
              <a:solidFill>
                <a:srgbClr val="0808C0"/>
              </a:solidFill>
              <a:latin typeface="Lucida Sans Unicode" pitchFamily="34" charset="0"/>
              <a:ea typeface="+mn-ea"/>
              <a:cs typeface="Lucida Sans Unicode" pitchFamily="34" charset="0"/>
            </a:endParaRPr>
          </a:p>
        </p:txBody>
      </p:sp>
      <p:grpSp>
        <p:nvGrpSpPr>
          <p:cNvPr id="17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8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9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20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D2BED41C-5E5E-4F34-B406-520DFE2CC909}" type="datetimeFigureOut">
              <a:rPr lang="en-US" smtClean="0"/>
              <a:pPr/>
              <a:t>6/7/2011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www.public.asu.edu/~ashriva6/cml/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D2BED41C-5E5E-4F34-B406-520DFE2CC909}" type="datetimeFigureOut">
              <a:rPr lang="en-US" smtClean="0"/>
              <a:pPr/>
              <a:t>6/7/2011</a:t>
            </a:fld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www.public.asu.edu/~ashriva6/cml/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16636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defRPr>
            </a:lvl1pPr>
            <a:lvl2pPr>
              <a:defRPr sz="180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192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8956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10668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10668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1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2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3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D2BED41C-5E5E-4F34-B406-520DFE2CC909}" type="datetimeFigureOut">
              <a:rPr lang="en-US" smtClean="0"/>
              <a:pPr/>
              <a:t>6/7/2011</a:t>
            </a:fld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www.public.asu.edu/~ashriva6/cml/</a:t>
            </a:r>
            <a:endParaRPr kumimoji="0" lang="en-US" sz="1400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D2BED41C-5E5E-4F34-B406-520DFE2CC909}" type="datetimeFigureOut">
              <a:rPr lang="en-US" smtClean="0"/>
              <a:pPr/>
              <a:t>6/7/2011</a:t>
            </a:fld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www.public.asu.edu/~ashriva6/cml/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D2BED41C-5E5E-4F34-B406-520DFE2CC909}" type="datetimeFigureOut">
              <a:rPr lang="en-US" smtClean="0"/>
              <a:pPr/>
              <a:t>6/7/2011</a:t>
            </a:fld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www.public.asu.edu/~ashriva6/cml/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D2BED41C-5E5E-4F34-B406-520DFE2CC909}" type="datetimeFigureOut">
              <a:rPr lang="en-US" smtClean="0"/>
              <a:pPr/>
              <a:t>6/7/2011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www.public.asu.edu/~ashriva6/cml/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D2BED41C-5E5E-4F34-B406-520DFE2CC909}" type="datetimeFigureOut">
              <a:rPr lang="en-US" smtClean="0"/>
              <a:pPr/>
              <a:t>6/7/2011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www.public.asu.edu/~ashriva6/cml/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D2BED41C-5E5E-4F34-B406-520DFE2CC909}" type="datetimeFigureOut">
              <a:rPr lang="en-US" smtClean="0"/>
              <a:pPr/>
              <a:t>6/7/2011</a:t>
            </a:fld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www.public.asu.edu/~ashriva6/cml/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3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4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5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6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D2BED41C-5E5E-4F34-B406-520DFE2CC909}" type="datetimeFigureOut">
              <a:rPr lang="en-US" smtClean="0"/>
              <a:pPr/>
              <a:t>6/7/2011</a:t>
            </a:fld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www.public.asu.edu/~ashriva6/cml/</a:t>
            </a:r>
            <a:endParaRPr kumimoji="0" lang="en-US" sz="1400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89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914400"/>
            <a:ext cx="8229600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381000" y="633478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Lucida Sans Unicode" pitchFamily="34" charset="0"/>
                <a:ea typeface="+mn-ea"/>
                <a:cs typeface="Lucida Sans Unicode" pitchFamily="34" charset="0"/>
              </a:rPr>
              <a:t>2011 48</a:t>
            </a:r>
            <a:r>
              <a:rPr kumimoji="0" lang="en-US" sz="1400" kern="1200" baseline="30000" dirty="0" smtClean="0">
                <a:solidFill>
                  <a:srgbClr val="0808C0"/>
                </a:solidFill>
                <a:latin typeface="Lucida Sans Unicode" pitchFamily="34" charset="0"/>
                <a:ea typeface="+mn-ea"/>
                <a:cs typeface="Lucida Sans Unicode" pitchFamily="34" charset="0"/>
              </a:rPr>
              <a:t>th</a:t>
            </a:r>
            <a:r>
              <a:rPr kumimoji="0" lang="en-US" sz="1400" kern="1200" dirty="0" smtClean="0">
                <a:solidFill>
                  <a:srgbClr val="0808C0"/>
                </a:solidFill>
                <a:latin typeface="Lucida Sans Unicode" pitchFamily="34" charset="0"/>
                <a:ea typeface="+mn-ea"/>
                <a:cs typeface="Lucida Sans Unicode" pitchFamily="34" charset="0"/>
              </a:rPr>
              <a:t> DAC</a:t>
            </a:r>
            <a:endParaRPr kumimoji="0" lang="en-US" sz="1400" kern="1200" baseline="0" dirty="0" smtClean="0">
              <a:solidFill>
                <a:srgbClr val="0808C0"/>
              </a:solidFill>
              <a:latin typeface="Lucida Sans Unicode" pitchFamily="34" charset="0"/>
              <a:ea typeface="+mn-ea"/>
              <a:cs typeface="Lucida Sans Unicode" pitchFamily="34" charset="0"/>
            </a:endParaRPr>
          </a:p>
          <a:p>
            <a:r>
              <a:rPr kumimoji="0" lang="en-US" sz="1400" kern="1200" baseline="0" dirty="0" smtClean="0">
                <a:solidFill>
                  <a:srgbClr val="0808C0"/>
                </a:solidFill>
                <a:latin typeface="Lucida Sans Unicode" pitchFamily="34" charset="0"/>
                <a:ea typeface="+mn-ea"/>
                <a:cs typeface="Lucida Sans Unicode" pitchFamily="34" charset="0"/>
              </a:rPr>
              <a:t>Embedded Systems and Software</a:t>
            </a:r>
            <a:endParaRPr kumimoji="0" lang="en-US" sz="1400" kern="1200" dirty="0">
              <a:solidFill>
                <a:srgbClr val="0808C0"/>
              </a:solidFill>
              <a:latin typeface="Lucida Sans Unicode" pitchFamily="34" charset="0"/>
              <a:ea typeface="+mn-ea"/>
              <a:cs typeface="Lucida Sans Unicode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Lucida Sans Unicode" pitchFamily="34" charset="0"/>
          <a:ea typeface="+mj-ea"/>
          <a:cs typeface="Lucida Sans Unicode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295400"/>
            <a:ext cx="6858000" cy="9144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CuMAPz</a:t>
            </a:r>
            <a:r>
              <a:rPr lang="en-US" b="1" dirty="0" smtClean="0"/>
              <a:t>: A Tool to Analyze</a:t>
            </a:r>
            <a:br>
              <a:rPr lang="en-US" b="1" dirty="0" smtClean="0"/>
            </a:br>
            <a:r>
              <a:rPr lang="en-US" b="1" dirty="0" smtClean="0"/>
              <a:t> Memory Access Patterns in CUDA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505200"/>
            <a:ext cx="6858000" cy="1143000"/>
          </a:xfrm>
        </p:spPr>
        <p:txBody>
          <a:bodyPr>
            <a:normAutofit lnSpcReduction="10000"/>
          </a:bodyPr>
          <a:lstStyle/>
          <a:p>
            <a:r>
              <a:rPr lang="en-US" b="1" err="1" smtClean="0">
                <a:solidFill>
                  <a:schemeClr val="tx1"/>
                </a:solidFill>
              </a:rPr>
              <a:t>Yooseong</a:t>
            </a:r>
            <a:r>
              <a:rPr lang="en-US" b="1" smtClean="0">
                <a:solidFill>
                  <a:schemeClr val="tx1"/>
                </a:solidFill>
              </a:rPr>
              <a:t> Kim</a:t>
            </a:r>
            <a:r>
              <a:rPr lang="en-US" smtClean="0">
                <a:solidFill>
                  <a:schemeClr val="tx1"/>
                </a:solidFill>
              </a:rPr>
              <a:t> and Aviral Shrivastava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Compiler-</a:t>
            </a:r>
            <a:r>
              <a:rPr lang="en-US" dirty="0" err="1" smtClean="0">
                <a:solidFill>
                  <a:schemeClr val="tx1"/>
                </a:solidFill>
              </a:rPr>
              <a:t>Microarchitecture</a:t>
            </a:r>
            <a:r>
              <a:rPr lang="en-US" dirty="0" smtClean="0">
                <a:solidFill>
                  <a:schemeClr val="tx1"/>
                </a:solidFill>
              </a:rPr>
              <a:t> Lab.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Arizona State University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562600"/>
          </a:xfrm>
        </p:spPr>
        <p:txBody>
          <a:bodyPr>
            <a:noAutofit/>
          </a:bodyPr>
          <a:lstStyle/>
          <a:p>
            <a:r>
              <a:rPr lang="en-US" dirty="0" smtClean="0"/>
              <a:t>CUDA - </a:t>
            </a:r>
            <a:r>
              <a:rPr lang="en-US" i="1" dirty="0" smtClean="0"/>
              <a:t>Easy to start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FF0000"/>
                </a:solidFill>
              </a:rPr>
              <a:t>Difficult to optimize</a:t>
            </a:r>
          </a:p>
          <a:p>
            <a:pPr lvl="1"/>
            <a:r>
              <a:rPr lang="en-US" dirty="0" smtClean="0"/>
              <a:t>Because of many performance considerations</a:t>
            </a:r>
          </a:p>
          <a:p>
            <a:pPr>
              <a:buNone/>
            </a:pPr>
            <a:endParaRPr lang="en-US" sz="1100" dirty="0" smtClean="0"/>
          </a:p>
          <a:p>
            <a:r>
              <a:rPr lang="en-US" dirty="0" smtClean="0"/>
              <a:t>Our approach</a:t>
            </a:r>
          </a:p>
          <a:p>
            <a:pPr lvl="1"/>
            <a:r>
              <a:rPr lang="en-US" b="1" dirty="0" smtClean="0"/>
              <a:t>Accurate performance estimation with </a:t>
            </a:r>
            <a:r>
              <a:rPr lang="en-US" b="1" dirty="0" smtClean="0">
                <a:solidFill>
                  <a:srgbClr val="FF0000"/>
                </a:solidFill>
              </a:rPr>
              <a:t>comprehensive</a:t>
            </a:r>
            <a:r>
              <a:rPr lang="en-US" b="1" dirty="0" smtClean="0"/>
              <a:t> analysis</a:t>
            </a:r>
          </a:p>
          <a:p>
            <a:endParaRPr lang="en-US" dirty="0" smtClean="0"/>
          </a:p>
          <a:p>
            <a:r>
              <a:rPr lang="en-US" dirty="0" smtClean="0"/>
              <a:t>How can this be used?</a:t>
            </a:r>
          </a:p>
          <a:p>
            <a:pPr lvl="1"/>
            <a:r>
              <a:rPr lang="en-US" dirty="0" smtClean="0"/>
              <a:t>Programmer can find </a:t>
            </a:r>
            <a:r>
              <a:rPr lang="en-US" b="1" dirty="0" smtClean="0"/>
              <a:t>a better design choice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3886200"/>
            <a:ext cx="1905000" cy="4572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Hardware Info.</a:t>
            </a:r>
            <a:endParaRPr lang="en-US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Can 9"/>
          <p:cNvSpPr/>
          <p:nvPr/>
        </p:nvSpPr>
        <p:spPr>
          <a:xfrm>
            <a:off x="3657600" y="4191000"/>
            <a:ext cx="1295400" cy="762000"/>
          </a:xfrm>
          <a:prstGeom prst="can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CuMAPz</a:t>
            </a:r>
            <a:endParaRPr lang="en-US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826080">
            <a:off x="3007213" y="4009209"/>
            <a:ext cx="435653" cy="350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0794904">
            <a:off x="3006602" y="4747194"/>
            <a:ext cx="427257" cy="350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4953000"/>
            <a:ext cx="1905000" cy="4572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Design choice</a:t>
            </a:r>
            <a:endParaRPr lang="en-US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181600" y="4343400"/>
            <a:ext cx="427257" cy="350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867400" y="4267200"/>
            <a:ext cx="2667000" cy="5715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Performance Estimation</a:t>
            </a:r>
            <a:endParaRPr lang="en-US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43600" y="4191000"/>
            <a:ext cx="2667000" cy="5715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Performance Estimation</a:t>
            </a:r>
            <a:endParaRPr lang="en-US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19800" y="4114800"/>
            <a:ext cx="2667000" cy="5715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Performance Estimation</a:t>
            </a:r>
            <a:endParaRPr lang="en-US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72200" y="3962400"/>
            <a:ext cx="2667000" cy="5715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Performance Estimation</a:t>
            </a:r>
            <a:endParaRPr lang="en-US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1000" y="4876800"/>
            <a:ext cx="1905000" cy="4572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Design choice</a:t>
            </a:r>
            <a:endParaRPr lang="en-US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7200" y="4800600"/>
            <a:ext cx="1905000" cy="4572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Design choice</a:t>
            </a:r>
            <a:endParaRPr lang="en-US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9600" y="4648200"/>
            <a:ext cx="1905000" cy="457200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Design choice</a:t>
            </a:r>
            <a:endParaRPr lang="en-US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9" name="Right Arrow 28"/>
          <p:cNvSpPr/>
          <p:nvPr/>
        </p:nvSpPr>
        <p:spPr>
          <a:xfrm rot="5400000">
            <a:off x="6811743" y="4983796"/>
            <a:ext cx="427257" cy="350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86400" y="5524500"/>
            <a:ext cx="3048000" cy="571500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Better Optimization</a:t>
            </a:r>
            <a:endParaRPr lang="en-US" b="1" dirty="0">
              <a:solidFill>
                <a:srgbClr val="FF000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GPGPU and CUDA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42976"/>
            <a:ext cx="8229600" cy="5457824"/>
          </a:xfrm>
        </p:spPr>
        <p:txBody>
          <a:bodyPr/>
          <a:lstStyle/>
          <a:p>
            <a:r>
              <a:rPr lang="en-US" dirty="0" smtClean="0"/>
              <a:t>GPU provides high performance and power efficiency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CUDA has lowered the entry barrier to GPGPU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CUDA is now used in various embedded systems including military, aerospace, and medical applications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1828800" y="1295400"/>
          <a:ext cx="54102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9600" y="4066736"/>
            <a:ext cx="3429000" cy="1323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r>
              <a:rPr lang="en-US" sz="1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b="1" dirty="0" smtClean="0">
                <a:solidFill>
                  <a:srgbClr val="0808C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0;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&lt; N;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b="1" dirty="0" smtClean="0">
                <a:solidFill>
                  <a:srgbClr val="0808C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0;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&lt; N;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600" b="1" dirty="0" smtClean="0">
                <a:solidFill>
                  <a:srgbClr val="0808C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0;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&lt; N;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6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N+</a:t>
            </a:r>
            <a:r>
              <a:rPr lang="en-US" sz="16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6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M+</a:t>
            </a:r>
            <a:r>
              <a:rPr lang="en-US" sz="16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] * 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N+</a:t>
            </a:r>
            <a:r>
              <a:rPr lang="en-US" sz="16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];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53000" y="4066736"/>
            <a:ext cx="3581400" cy="13234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bIdx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.y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bDim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.y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tIdx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.y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bIdx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.x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bDim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.x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tIdx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.x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b="1" dirty="0" smtClean="0">
                <a:solidFill>
                  <a:srgbClr val="0808C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0;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&lt; N;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6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N+</a:t>
            </a:r>
            <a:r>
              <a:rPr lang="en-US" sz="16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6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M+</a:t>
            </a:r>
            <a:r>
              <a:rPr lang="en-US" sz="16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] * 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N+</a:t>
            </a:r>
            <a:r>
              <a:rPr lang="en-US" sz="16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];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343400" y="4447736"/>
            <a:ext cx="381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600" y="3761936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ucida Sans Unicode" pitchFamily="34" charset="0"/>
                <a:cs typeface="Lucida Sans Unicode" pitchFamily="34" charset="0"/>
              </a:rPr>
              <a:t>A</a:t>
            </a:r>
            <a:r>
              <a:rPr lang="en-US" sz="1400" baseline="-25000" dirty="0" smtClean="0">
                <a:latin typeface="Lucida Sans Unicode" pitchFamily="34" charset="0"/>
                <a:cs typeface="Lucida Sans Unicode" pitchFamily="34" charset="0"/>
              </a:rPr>
              <a:t>NM</a:t>
            </a:r>
            <a:r>
              <a:rPr lang="en-US" sz="1400" dirty="0" smtClean="0">
                <a:latin typeface="Lucida Sans Unicode" pitchFamily="34" charset="0"/>
                <a:cs typeface="Lucida Sans Unicode" pitchFamily="34" charset="0"/>
              </a:rPr>
              <a:t>*B</a:t>
            </a:r>
            <a:r>
              <a:rPr lang="en-US" sz="1400" baseline="-25000" dirty="0" smtClean="0">
                <a:latin typeface="Lucida Sans Unicode" pitchFamily="34" charset="0"/>
                <a:cs typeface="Lucida Sans Unicode" pitchFamily="34" charset="0"/>
              </a:rPr>
              <a:t>MN</a:t>
            </a:r>
            <a:r>
              <a:rPr lang="en-US" sz="1400" dirty="0" smtClean="0">
                <a:latin typeface="Lucida Sans Unicode" pitchFamily="34" charset="0"/>
                <a:cs typeface="Lucida Sans Unicode" pitchFamily="34" charset="0"/>
              </a:rPr>
              <a:t> Matrix multiplication in 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53000" y="3761936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Lucida Sans Unicode" pitchFamily="34" charset="0"/>
                <a:cs typeface="Lucida Sans Unicode" pitchFamily="34" charset="0"/>
              </a:rPr>
              <a:t>CUDA equivalent</a:t>
            </a:r>
          </a:p>
        </p:txBody>
      </p:sp>
      <p:sp>
        <p:nvSpPr>
          <p:cNvPr id="18" name="Up-Down Arrow 17"/>
          <p:cNvSpPr/>
          <p:nvPr/>
        </p:nvSpPr>
        <p:spPr>
          <a:xfrm>
            <a:off x="2971800" y="1876864"/>
            <a:ext cx="381000" cy="914400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/>
          <p:cNvSpPr/>
          <p:nvPr/>
        </p:nvSpPr>
        <p:spPr>
          <a:xfrm>
            <a:off x="5334000" y="2300068"/>
            <a:ext cx="381000" cy="457200"/>
          </a:xfrm>
          <a:prstGeom prst="upDownArrow">
            <a:avLst>
              <a:gd name="adj1" fmla="val 50000"/>
              <a:gd name="adj2" fmla="val 3153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38400" y="20574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12x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76800" y="23622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Lucida Sans Unicode" pitchFamily="34" charset="0"/>
                <a:cs typeface="Lucida Sans Unicode" pitchFamily="34" charset="0"/>
              </a:rPr>
              <a:t>6x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Program Optimization is Difficult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382000" cy="5410200"/>
          </a:xfrm>
        </p:spPr>
        <p:txBody>
          <a:bodyPr/>
          <a:lstStyle/>
          <a:p>
            <a:r>
              <a:rPr lang="en-US" b="1" dirty="0" smtClean="0"/>
              <a:t>Many considerations due to architectural details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r>
              <a:rPr lang="en-US" dirty="0" smtClean="0"/>
              <a:t>EX) </a:t>
            </a:r>
            <a:r>
              <a:rPr lang="en-US" i="1" dirty="0" smtClean="0"/>
              <a:t>Matrix transpose (2048x2048 matrix)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All performance critical factors need to be considered </a:t>
            </a:r>
            <a:r>
              <a:rPr lang="en-US" b="1" dirty="0" smtClean="0">
                <a:solidFill>
                  <a:srgbClr val="C00000"/>
                </a:solidFill>
              </a:rPr>
              <a:t>simultaneously</a:t>
            </a:r>
            <a:r>
              <a:rPr lang="en-US" dirty="0" smtClean="0"/>
              <a:t>        </a:t>
            </a:r>
            <a:r>
              <a:rPr lang="en-US" b="1" dirty="0" smtClean="0"/>
              <a:t>Programmers need help! 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2133600" y="1371600"/>
            <a:ext cx="5029200" cy="140944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00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201562" y="1413054"/>
            <a:ext cx="1359242" cy="128507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00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269525" y="1454508"/>
            <a:ext cx="1223319" cy="704720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8100000" scaled="1"/>
            <a:tileRect/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00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37487" y="1495963"/>
            <a:ext cx="475735" cy="124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SP</a:t>
            </a:r>
            <a:endParaRPr lang="en-US" sz="10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949145" y="1495963"/>
            <a:ext cx="475735" cy="124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SP</a:t>
            </a:r>
            <a:endParaRPr lang="en-US" sz="10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337487" y="1661779"/>
            <a:ext cx="475735" cy="124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SP</a:t>
            </a:r>
            <a:endParaRPr lang="en-US" sz="10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949145" y="1661779"/>
            <a:ext cx="475735" cy="124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SP</a:t>
            </a:r>
            <a:endParaRPr lang="en-US" sz="10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337487" y="1827596"/>
            <a:ext cx="475735" cy="124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SP</a:t>
            </a:r>
            <a:endParaRPr lang="en-US" sz="10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2949145" y="1827596"/>
            <a:ext cx="475735" cy="124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SP</a:t>
            </a:r>
            <a:endParaRPr lang="en-US" sz="10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337487" y="1993412"/>
            <a:ext cx="475735" cy="124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SP</a:t>
            </a:r>
            <a:endParaRPr lang="en-US" sz="10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949145" y="1993412"/>
            <a:ext cx="475735" cy="124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SP</a:t>
            </a:r>
            <a:endParaRPr lang="en-US" sz="10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279816" y="2407954"/>
            <a:ext cx="1198000" cy="248725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8100000" scaled="0"/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000" b="1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268610" y="2194560"/>
            <a:ext cx="1291281" cy="2354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b="1" dirty="0" smtClean="0">
                <a:latin typeface="Lucida Sans Unicode" pitchFamily="34" charset="0"/>
                <a:cs typeface="Lucida Sans Unicode" pitchFamily="34" charset="0"/>
              </a:rPr>
              <a:t>Shared Memory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2278019" y="2407952"/>
            <a:ext cx="1203625" cy="248732"/>
            <a:chOff x="3514725" y="3581387"/>
            <a:chExt cx="1349520" cy="457213"/>
          </a:xfrm>
        </p:grpSpPr>
        <p:sp>
          <p:nvSpPr>
            <p:cNvPr id="98" name="TextBox 97"/>
            <p:cNvSpPr txBox="1"/>
            <p:nvPr/>
          </p:nvSpPr>
          <p:spPr>
            <a:xfrm>
              <a:off x="3514725" y="3581399"/>
              <a:ext cx="169276" cy="45720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vert="eaVert" wrap="square" lIns="0" tIns="0" rIns="0" bIns="0" rtlCol="0">
              <a:noAutofit/>
            </a:bodyPr>
            <a:lstStyle/>
            <a:p>
              <a:pPr algn="ctr"/>
              <a:r>
                <a:rPr lang="en-US" sz="1000" b="1" dirty="0" smtClean="0">
                  <a:latin typeface="Lucida Sans Unicode" pitchFamily="34" charset="0"/>
                  <a:cs typeface="Lucida Sans Unicode" pitchFamily="34" charset="0"/>
                </a:rPr>
                <a:t>Bk0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679763" y="3581395"/>
              <a:ext cx="169275" cy="45719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vert="eaVert" wrap="square" lIns="0" tIns="0" rIns="0" bIns="0" rtlCol="0">
              <a:noAutofit/>
            </a:bodyPr>
            <a:lstStyle/>
            <a:p>
              <a:pPr algn="ctr"/>
              <a:r>
                <a:rPr lang="en-US" sz="1000" b="1" dirty="0" smtClean="0">
                  <a:latin typeface="Lucida Sans Unicode" pitchFamily="34" charset="0"/>
                  <a:cs typeface="Lucida Sans Unicode" pitchFamily="34" charset="0"/>
                </a:rPr>
                <a:t>Bk1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849623" y="3581399"/>
              <a:ext cx="169275" cy="45720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vert="eaVert" wrap="square" lIns="0" tIns="0" rIns="0" bIns="0" rtlCol="0">
              <a:noAutofit/>
            </a:bodyPr>
            <a:lstStyle/>
            <a:p>
              <a:pPr algn="ctr"/>
              <a:r>
                <a:rPr lang="en-US" sz="1000" b="1" dirty="0" smtClean="0">
                  <a:latin typeface="Lucida Sans Unicode" pitchFamily="34" charset="0"/>
                  <a:cs typeface="Lucida Sans Unicode" pitchFamily="34" charset="0"/>
                </a:rPr>
                <a:t>Bk2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016435" y="3581390"/>
              <a:ext cx="169276" cy="4572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vert="eaVert" wrap="square" lIns="0" tIns="0" rIns="0" bIns="0" rtlCol="0">
              <a:noAutofit/>
            </a:bodyPr>
            <a:lstStyle/>
            <a:p>
              <a:pPr algn="ctr"/>
              <a:r>
                <a:rPr lang="en-US" sz="1000" b="1" dirty="0" smtClean="0">
                  <a:latin typeface="Lucida Sans Unicode" pitchFamily="34" charset="0"/>
                  <a:cs typeface="Lucida Sans Unicode" pitchFamily="34" charset="0"/>
                </a:rPr>
                <a:t>Bk3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186296" y="3581390"/>
              <a:ext cx="169276" cy="4572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vert="eaVert" wrap="square" lIns="0" tIns="0" rIns="0" bIns="0" rtlCol="0">
              <a:noAutofit/>
            </a:bodyPr>
            <a:lstStyle/>
            <a:p>
              <a:pPr algn="ctr"/>
              <a:r>
                <a:rPr lang="en-US" sz="1000" b="1" dirty="0" smtClean="0">
                  <a:latin typeface="Lucida Sans Unicode" pitchFamily="34" charset="0"/>
                  <a:cs typeface="Lucida Sans Unicode" pitchFamily="34" charset="0"/>
                </a:rPr>
                <a:t>Bk4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355701" y="3581390"/>
              <a:ext cx="169276" cy="4572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vert="eaVert" wrap="square" lIns="0" tIns="0" rIns="0" bIns="0" rtlCol="0">
              <a:noAutofit/>
            </a:bodyPr>
            <a:lstStyle/>
            <a:p>
              <a:pPr algn="ctr"/>
              <a:r>
                <a:rPr lang="en-US" sz="1000" b="1" dirty="0" smtClean="0">
                  <a:latin typeface="Lucida Sans Unicode" pitchFamily="34" charset="0"/>
                  <a:cs typeface="Lucida Sans Unicode" pitchFamily="34" charset="0"/>
                </a:rPr>
                <a:t>Bk5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525107" y="3581387"/>
              <a:ext cx="169276" cy="457198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vert="eaVert" wrap="square" lIns="0" tIns="0" rIns="0" bIns="0" rtlCol="0">
              <a:noAutofit/>
            </a:bodyPr>
            <a:lstStyle/>
            <a:p>
              <a:pPr algn="ctr"/>
              <a:r>
                <a:rPr lang="en-US" sz="1000" b="1" dirty="0" smtClean="0">
                  <a:latin typeface="Lucida Sans Unicode" pitchFamily="34" charset="0"/>
                  <a:cs typeface="Lucida Sans Unicode" pitchFamily="34" charset="0"/>
                </a:rPr>
                <a:t>Bk6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694969" y="3581390"/>
              <a:ext cx="169276" cy="4572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vert="eaVert" wrap="square" lIns="0" tIns="0" rIns="0" bIns="0" rtlCol="0">
              <a:noAutofit/>
            </a:bodyPr>
            <a:lstStyle/>
            <a:p>
              <a:pPr algn="ctr"/>
              <a:r>
                <a:rPr lang="en-US" sz="1000" b="1" dirty="0" smtClean="0">
                  <a:latin typeface="Lucida Sans Unicode" pitchFamily="34" charset="0"/>
                  <a:cs typeface="Lucida Sans Unicode" pitchFamily="34" charset="0"/>
                </a:rPr>
                <a:t>Bk7</a:t>
              </a:r>
            </a:p>
          </p:txBody>
        </p:sp>
      </p:grpSp>
      <p:sp>
        <p:nvSpPr>
          <p:cNvPr id="130" name="Rectangle 129"/>
          <p:cNvSpPr/>
          <p:nvPr/>
        </p:nvSpPr>
        <p:spPr>
          <a:xfrm>
            <a:off x="3683784" y="1413054"/>
            <a:ext cx="1359242" cy="128507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00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751748" y="1454508"/>
            <a:ext cx="1223319" cy="704720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8100000" scaled="1"/>
            <a:tileRect/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00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819709" y="1495963"/>
            <a:ext cx="475735" cy="124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SP</a:t>
            </a:r>
            <a:endParaRPr lang="en-US" sz="10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431368" y="1495963"/>
            <a:ext cx="475735" cy="124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SP</a:t>
            </a:r>
            <a:endParaRPr lang="en-US" sz="10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819709" y="1661779"/>
            <a:ext cx="475735" cy="124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SP</a:t>
            </a:r>
            <a:endParaRPr lang="en-US" sz="10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431368" y="1661779"/>
            <a:ext cx="475735" cy="124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SP</a:t>
            </a:r>
            <a:endParaRPr lang="en-US" sz="10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819709" y="1827596"/>
            <a:ext cx="475735" cy="124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SP</a:t>
            </a:r>
            <a:endParaRPr lang="en-US" sz="10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4431368" y="1827596"/>
            <a:ext cx="475735" cy="124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SP</a:t>
            </a:r>
            <a:endParaRPr lang="en-US" sz="10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819709" y="1993412"/>
            <a:ext cx="475735" cy="124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SP</a:t>
            </a:r>
            <a:endParaRPr lang="en-US" sz="10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4431368" y="1993412"/>
            <a:ext cx="475735" cy="124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SP</a:t>
            </a:r>
            <a:endParaRPr lang="en-US" sz="10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750833" y="2194560"/>
            <a:ext cx="1291281" cy="2354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b="1" dirty="0" smtClean="0">
                <a:latin typeface="Lucida Sans Unicode" pitchFamily="34" charset="0"/>
                <a:cs typeface="Lucida Sans Unicode" pitchFamily="34" charset="0"/>
              </a:rPr>
              <a:t>Shared Memory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5735594" y="1413054"/>
            <a:ext cx="1359242" cy="128507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00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5803558" y="1454508"/>
            <a:ext cx="1223319" cy="704720"/>
          </a:xfrm>
          <a:prstGeom prst="rect">
            <a:avLst/>
          </a:prstGeom>
          <a:gradFill flip="none"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8100000" scaled="1"/>
            <a:tileRect/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00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5871519" y="1495963"/>
            <a:ext cx="475735" cy="124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SP</a:t>
            </a:r>
            <a:endParaRPr lang="en-US" sz="10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6483178" y="1495963"/>
            <a:ext cx="475735" cy="124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SP</a:t>
            </a:r>
            <a:endParaRPr lang="en-US" sz="10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5871519" y="1661779"/>
            <a:ext cx="475735" cy="124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SP</a:t>
            </a:r>
            <a:endParaRPr lang="en-US" sz="10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483178" y="1661779"/>
            <a:ext cx="475735" cy="124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SP</a:t>
            </a:r>
            <a:endParaRPr lang="en-US" sz="10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5871519" y="1827596"/>
            <a:ext cx="475735" cy="124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SP</a:t>
            </a:r>
            <a:endParaRPr lang="en-US" sz="10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483178" y="1827596"/>
            <a:ext cx="475735" cy="124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SP</a:t>
            </a:r>
            <a:endParaRPr lang="en-US" sz="10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5871519" y="1993412"/>
            <a:ext cx="475735" cy="124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SP</a:t>
            </a:r>
            <a:endParaRPr lang="en-US" sz="10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483178" y="1993412"/>
            <a:ext cx="475735" cy="124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SP</a:t>
            </a:r>
            <a:endParaRPr lang="en-US" sz="10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802643" y="2194560"/>
            <a:ext cx="1291281" cy="2354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b="1" dirty="0" smtClean="0">
                <a:latin typeface="Lucida Sans Unicode" pitchFamily="34" charset="0"/>
                <a:cs typeface="Lucida Sans Unicode" pitchFamily="34" charset="0"/>
              </a:rPr>
              <a:t>Shared Memory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2201562" y="3138821"/>
            <a:ext cx="4893275" cy="290179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8100000" scaled="0"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050" b="1">
              <a:latin typeface="Lucida Sans Unicode" pitchFamily="34" charset="0"/>
              <a:cs typeface="Lucida Sans Unicode" pitchFamily="34" charset="0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2201562" y="3138821"/>
            <a:ext cx="4893275" cy="290179"/>
            <a:chOff x="3429000" y="4419600"/>
            <a:chExt cx="5486400" cy="533400"/>
          </a:xfrm>
        </p:grpSpPr>
        <p:sp>
          <p:nvSpPr>
            <p:cNvPr id="174" name="Rectangle 173"/>
            <p:cNvSpPr/>
            <p:nvPr/>
          </p:nvSpPr>
          <p:spPr>
            <a:xfrm>
              <a:off x="3429000" y="4419600"/>
              <a:ext cx="685800" cy="5334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rPr>
                <a:t>Ch 0</a:t>
              </a:r>
              <a:endParaRPr lang="en-US" sz="1050" b="1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4114800" y="4419600"/>
              <a:ext cx="685800" cy="5334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rPr>
                <a:t>Ch 1</a:t>
              </a:r>
              <a:endParaRPr lang="en-US" sz="1050" b="1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4800600" y="4419600"/>
              <a:ext cx="685800" cy="5334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rPr>
                <a:t>Ch 2</a:t>
              </a:r>
              <a:endParaRPr lang="en-US" sz="1050" b="1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5486400" y="4419600"/>
              <a:ext cx="685800" cy="5334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rPr>
                <a:t>Ch 3</a:t>
              </a:r>
              <a:endParaRPr lang="en-US" sz="1050" b="1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6172200" y="4419600"/>
              <a:ext cx="685800" cy="5334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rPr>
                <a:t>Ch 4</a:t>
              </a:r>
              <a:endParaRPr lang="en-US" sz="1050" b="1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6858000" y="4419600"/>
              <a:ext cx="685800" cy="5334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rPr>
                <a:t>Ch 5</a:t>
              </a:r>
              <a:endParaRPr lang="en-US" sz="1050" b="1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7543800" y="4419600"/>
              <a:ext cx="685800" cy="5334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rPr>
                <a:t>Ch 6</a:t>
              </a:r>
              <a:endParaRPr lang="en-US" sz="1050" b="1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8229600" y="4419600"/>
              <a:ext cx="685800" cy="5334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50" b="1" dirty="0" smtClean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rPr>
                <a:t>Ch 7</a:t>
              </a:r>
              <a:endParaRPr lang="en-US" sz="1050" b="1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5191897" y="1910504"/>
            <a:ext cx="339810" cy="41454"/>
            <a:chOff x="1905000" y="2743200"/>
            <a:chExt cx="381000" cy="76200"/>
          </a:xfrm>
        </p:grpSpPr>
        <p:sp>
          <p:nvSpPr>
            <p:cNvPr id="190" name="Oval 189"/>
            <p:cNvSpPr/>
            <p:nvPr/>
          </p:nvSpPr>
          <p:spPr>
            <a:xfrm>
              <a:off x="1905000" y="2743200"/>
              <a:ext cx="76200" cy="76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91" name="Oval 190"/>
            <p:cNvSpPr/>
            <p:nvPr/>
          </p:nvSpPr>
          <p:spPr>
            <a:xfrm>
              <a:off x="2057400" y="2743200"/>
              <a:ext cx="76200" cy="76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2209800" y="2743200"/>
              <a:ext cx="76200" cy="76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Lucida Sans Unicode" pitchFamily="34" charset="0"/>
                <a:cs typeface="Lucida Sans Unicode" pitchFamily="34" charset="0"/>
              </a:endParaRPr>
            </a:p>
          </p:txBody>
        </p:sp>
      </p:grpSp>
      <p:sp>
        <p:nvSpPr>
          <p:cNvPr id="194" name="Up-Down Arrow 193"/>
          <p:cNvSpPr/>
          <p:nvPr/>
        </p:nvSpPr>
        <p:spPr>
          <a:xfrm>
            <a:off x="4373973" y="2777195"/>
            <a:ext cx="596793" cy="353957"/>
          </a:xfrm>
          <a:prstGeom prst="upDownArrow">
            <a:avLst>
              <a:gd name="adj1" fmla="val 43651"/>
              <a:gd name="adj2" fmla="val 37301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201562" y="2909297"/>
            <a:ext cx="1760838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100" b="1" dirty="0" smtClean="0">
                <a:latin typeface="Lucida Sans Unicode" pitchFamily="34" charset="0"/>
                <a:cs typeface="Lucida Sans Unicode" pitchFamily="34" charset="0"/>
              </a:rPr>
              <a:t>Off-chip Global Memory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3765388" y="2400302"/>
            <a:ext cx="1198000" cy="248725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8100000" scaled="0"/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000" b="1">
              <a:latin typeface="Lucida Sans Unicode" pitchFamily="34" charset="0"/>
              <a:cs typeface="Lucida Sans Unicode" pitchFamily="34" charset="0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3763591" y="2400300"/>
            <a:ext cx="1203625" cy="248732"/>
            <a:chOff x="3514725" y="3581387"/>
            <a:chExt cx="1349520" cy="457213"/>
          </a:xfrm>
        </p:grpSpPr>
        <p:sp>
          <p:nvSpPr>
            <p:cNvPr id="200" name="TextBox 199"/>
            <p:cNvSpPr txBox="1"/>
            <p:nvPr/>
          </p:nvSpPr>
          <p:spPr>
            <a:xfrm>
              <a:off x="3514725" y="3581399"/>
              <a:ext cx="169276" cy="45720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vert="eaVert" wrap="square" lIns="0" tIns="0" rIns="0" bIns="0" rtlCol="0">
              <a:noAutofit/>
            </a:bodyPr>
            <a:lstStyle/>
            <a:p>
              <a:pPr algn="ctr"/>
              <a:r>
                <a:rPr lang="en-US" sz="1000" b="1" dirty="0" smtClean="0">
                  <a:latin typeface="Lucida Sans Unicode" pitchFamily="34" charset="0"/>
                  <a:cs typeface="Lucida Sans Unicode" pitchFamily="34" charset="0"/>
                </a:rPr>
                <a:t>Bk0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3679763" y="3581395"/>
              <a:ext cx="169275" cy="45719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vert="eaVert" wrap="square" lIns="0" tIns="0" rIns="0" bIns="0" rtlCol="0">
              <a:noAutofit/>
            </a:bodyPr>
            <a:lstStyle/>
            <a:p>
              <a:pPr algn="ctr"/>
              <a:r>
                <a:rPr lang="en-US" sz="1000" b="1" dirty="0" smtClean="0">
                  <a:latin typeface="Lucida Sans Unicode" pitchFamily="34" charset="0"/>
                  <a:cs typeface="Lucida Sans Unicode" pitchFamily="34" charset="0"/>
                </a:rPr>
                <a:t>Bk1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3849623" y="3581399"/>
              <a:ext cx="169275" cy="45720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vert="eaVert" wrap="square" lIns="0" tIns="0" rIns="0" bIns="0" rtlCol="0">
              <a:noAutofit/>
            </a:bodyPr>
            <a:lstStyle/>
            <a:p>
              <a:pPr algn="ctr"/>
              <a:r>
                <a:rPr lang="en-US" sz="1000" b="1" dirty="0" smtClean="0">
                  <a:latin typeface="Lucida Sans Unicode" pitchFamily="34" charset="0"/>
                  <a:cs typeface="Lucida Sans Unicode" pitchFamily="34" charset="0"/>
                </a:rPr>
                <a:t>Bk2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4016435" y="3581390"/>
              <a:ext cx="169276" cy="4572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vert="eaVert" wrap="square" lIns="0" tIns="0" rIns="0" bIns="0" rtlCol="0">
              <a:noAutofit/>
            </a:bodyPr>
            <a:lstStyle/>
            <a:p>
              <a:pPr algn="ctr"/>
              <a:r>
                <a:rPr lang="en-US" sz="1000" b="1" dirty="0" smtClean="0">
                  <a:latin typeface="Lucida Sans Unicode" pitchFamily="34" charset="0"/>
                  <a:cs typeface="Lucida Sans Unicode" pitchFamily="34" charset="0"/>
                </a:rPr>
                <a:t>Bk3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4186296" y="3581390"/>
              <a:ext cx="169276" cy="4572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vert="eaVert" wrap="square" lIns="0" tIns="0" rIns="0" bIns="0" rtlCol="0">
              <a:noAutofit/>
            </a:bodyPr>
            <a:lstStyle/>
            <a:p>
              <a:pPr algn="ctr"/>
              <a:r>
                <a:rPr lang="en-US" sz="1000" b="1" dirty="0" smtClean="0">
                  <a:latin typeface="Lucida Sans Unicode" pitchFamily="34" charset="0"/>
                  <a:cs typeface="Lucida Sans Unicode" pitchFamily="34" charset="0"/>
                </a:rPr>
                <a:t>Bk4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4355701" y="3581390"/>
              <a:ext cx="169276" cy="4572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vert="eaVert" wrap="square" lIns="0" tIns="0" rIns="0" bIns="0" rtlCol="0">
              <a:noAutofit/>
            </a:bodyPr>
            <a:lstStyle/>
            <a:p>
              <a:pPr algn="ctr"/>
              <a:r>
                <a:rPr lang="en-US" sz="1000" b="1" dirty="0" smtClean="0">
                  <a:latin typeface="Lucida Sans Unicode" pitchFamily="34" charset="0"/>
                  <a:cs typeface="Lucida Sans Unicode" pitchFamily="34" charset="0"/>
                </a:rPr>
                <a:t>Bk5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525107" y="3581387"/>
              <a:ext cx="169276" cy="457198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vert="eaVert" wrap="square" lIns="0" tIns="0" rIns="0" bIns="0" rtlCol="0">
              <a:noAutofit/>
            </a:bodyPr>
            <a:lstStyle/>
            <a:p>
              <a:pPr algn="ctr"/>
              <a:r>
                <a:rPr lang="en-US" sz="1000" b="1" dirty="0" smtClean="0">
                  <a:latin typeface="Lucida Sans Unicode" pitchFamily="34" charset="0"/>
                  <a:cs typeface="Lucida Sans Unicode" pitchFamily="34" charset="0"/>
                </a:rPr>
                <a:t>Bk6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694969" y="3581390"/>
              <a:ext cx="169276" cy="4572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vert="eaVert" wrap="square" lIns="0" tIns="0" rIns="0" bIns="0" rtlCol="0">
              <a:noAutofit/>
            </a:bodyPr>
            <a:lstStyle/>
            <a:p>
              <a:pPr algn="ctr"/>
              <a:r>
                <a:rPr lang="en-US" sz="1000" b="1" dirty="0" smtClean="0">
                  <a:latin typeface="Lucida Sans Unicode" pitchFamily="34" charset="0"/>
                  <a:cs typeface="Lucida Sans Unicode" pitchFamily="34" charset="0"/>
                </a:rPr>
                <a:t>Bk7</a:t>
              </a:r>
            </a:p>
          </p:txBody>
        </p:sp>
      </p:grpSp>
      <p:sp>
        <p:nvSpPr>
          <p:cNvPr id="208" name="Rectangle 207"/>
          <p:cNvSpPr/>
          <p:nvPr/>
        </p:nvSpPr>
        <p:spPr>
          <a:xfrm>
            <a:off x="5810846" y="2400302"/>
            <a:ext cx="1198000" cy="248725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8100000" scaled="0"/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000" b="1">
              <a:latin typeface="Lucida Sans Unicode" pitchFamily="34" charset="0"/>
              <a:cs typeface="Lucida Sans Unicode" pitchFamily="34" charset="0"/>
            </a:endParaRPr>
          </a:p>
        </p:txBody>
      </p:sp>
      <p:grpSp>
        <p:nvGrpSpPr>
          <p:cNvPr id="209" name="Group 208"/>
          <p:cNvGrpSpPr/>
          <p:nvPr/>
        </p:nvGrpSpPr>
        <p:grpSpPr>
          <a:xfrm>
            <a:off x="5809049" y="2400300"/>
            <a:ext cx="1203625" cy="248732"/>
            <a:chOff x="3514725" y="3581387"/>
            <a:chExt cx="1349520" cy="457213"/>
          </a:xfrm>
        </p:grpSpPr>
        <p:sp>
          <p:nvSpPr>
            <p:cNvPr id="210" name="TextBox 209"/>
            <p:cNvSpPr txBox="1"/>
            <p:nvPr/>
          </p:nvSpPr>
          <p:spPr>
            <a:xfrm>
              <a:off x="3514725" y="3581399"/>
              <a:ext cx="169276" cy="45720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vert="eaVert" wrap="square" lIns="0" tIns="0" rIns="0" bIns="0" rtlCol="0">
              <a:noAutofit/>
            </a:bodyPr>
            <a:lstStyle/>
            <a:p>
              <a:pPr algn="ctr"/>
              <a:r>
                <a:rPr lang="en-US" sz="1000" b="1" dirty="0" smtClean="0">
                  <a:latin typeface="Lucida Sans Unicode" pitchFamily="34" charset="0"/>
                  <a:cs typeface="Lucida Sans Unicode" pitchFamily="34" charset="0"/>
                </a:rPr>
                <a:t>Bk0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3679763" y="3581395"/>
              <a:ext cx="169275" cy="45719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vert="eaVert" wrap="square" lIns="0" tIns="0" rIns="0" bIns="0" rtlCol="0">
              <a:noAutofit/>
            </a:bodyPr>
            <a:lstStyle/>
            <a:p>
              <a:pPr algn="ctr"/>
              <a:r>
                <a:rPr lang="en-US" sz="1000" b="1" dirty="0" smtClean="0">
                  <a:latin typeface="Lucida Sans Unicode" pitchFamily="34" charset="0"/>
                  <a:cs typeface="Lucida Sans Unicode" pitchFamily="34" charset="0"/>
                </a:rPr>
                <a:t>Bk1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849623" y="3581399"/>
              <a:ext cx="169275" cy="45720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vert="eaVert" wrap="square" lIns="0" tIns="0" rIns="0" bIns="0" rtlCol="0">
              <a:noAutofit/>
            </a:bodyPr>
            <a:lstStyle/>
            <a:p>
              <a:pPr algn="ctr"/>
              <a:r>
                <a:rPr lang="en-US" sz="1000" b="1" dirty="0" smtClean="0">
                  <a:latin typeface="Lucida Sans Unicode" pitchFamily="34" charset="0"/>
                  <a:cs typeface="Lucida Sans Unicode" pitchFamily="34" charset="0"/>
                </a:rPr>
                <a:t>Bk2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4016435" y="3581390"/>
              <a:ext cx="169276" cy="4572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vert="eaVert" wrap="square" lIns="0" tIns="0" rIns="0" bIns="0" rtlCol="0">
              <a:noAutofit/>
            </a:bodyPr>
            <a:lstStyle/>
            <a:p>
              <a:pPr algn="ctr"/>
              <a:r>
                <a:rPr lang="en-US" sz="1000" b="1" dirty="0" smtClean="0">
                  <a:latin typeface="Lucida Sans Unicode" pitchFamily="34" charset="0"/>
                  <a:cs typeface="Lucida Sans Unicode" pitchFamily="34" charset="0"/>
                </a:rPr>
                <a:t>Bk3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4186296" y="3581390"/>
              <a:ext cx="169276" cy="4572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vert="eaVert" wrap="square" lIns="0" tIns="0" rIns="0" bIns="0" rtlCol="0">
              <a:noAutofit/>
            </a:bodyPr>
            <a:lstStyle/>
            <a:p>
              <a:pPr algn="ctr"/>
              <a:r>
                <a:rPr lang="en-US" sz="1000" b="1" dirty="0" smtClean="0">
                  <a:latin typeface="Lucida Sans Unicode" pitchFamily="34" charset="0"/>
                  <a:cs typeface="Lucida Sans Unicode" pitchFamily="34" charset="0"/>
                </a:rPr>
                <a:t>Bk4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4355701" y="3581390"/>
              <a:ext cx="169276" cy="4572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vert="eaVert" wrap="square" lIns="0" tIns="0" rIns="0" bIns="0" rtlCol="0">
              <a:noAutofit/>
            </a:bodyPr>
            <a:lstStyle/>
            <a:p>
              <a:pPr algn="ctr"/>
              <a:r>
                <a:rPr lang="en-US" sz="1000" b="1" dirty="0" smtClean="0">
                  <a:latin typeface="Lucida Sans Unicode" pitchFamily="34" charset="0"/>
                  <a:cs typeface="Lucida Sans Unicode" pitchFamily="34" charset="0"/>
                </a:rPr>
                <a:t>Bk5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4525107" y="3581387"/>
              <a:ext cx="169276" cy="457198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vert="eaVert" wrap="square" lIns="0" tIns="0" rIns="0" bIns="0" rtlCol="0">
              <a:noAutofit/>
            </a:bodyPr>
            <a:lstStyle/>
            <a:p>
              <a:pPr algn="ctr"/>
              <a:r>
                <a:rPr lang="en-US" sz="1000" b="1" dirty="0" smtClean="0">
                  <a:latin typeface="Lucida Sans Unicode" pitchFamily="34" charset="0"/>
                  <a:cs typeface="Lucida Sans Unicode" pitchFamily="34" charset="0"/>
                </a:rPr>
                <a:t>Bk6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4694969" y="3581390"/>
              <a:ext cx="169276" cy="4572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vert="eaVert" wrap="square" lIns="0" tIns="0" rIns="0" bIns="0" rtlCol="0">
              <a:noAutofit/>
            </a:bodyPr>
            <a:lstStyle/>
            <a:p>
              <a:pPr algn="ctr"/>
              <a:r>
                <a:rPr lang="en-US" sz="1000" b="1" dirty="0" smtClean="0">
                  <a:latin typeface="Lucida Sans Unicode" pitchFamily="34" charset="0"/>
                  <a:cs typeface="Lucida Sans Unicode" pitchFamily="34" charset="0"/>
                </a:rPr>
                <a:t>Bk7</a:t>
              </a:r>
            </a:p>
          </p:txBody>
        </p:sp>
      </p:grpSp>
      <p:graphicFrame>
        <p:nvGraphicFramePr>
          <p:cNvPr id="220" name="Table 219"/>
          <p:cNvGraphicFramePr>
            <a:graphicFrameLocks noGrp="1"/>
          </p:cNvGraphicFramePr>
          <p:nvPr/>
        </p:nvGraphicFramePr>
        <p:xfrm>
          <a:off x="2209801" y="3962400"/>
          <a:ext cx="4952999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599"/>
                <a:gridCol w="1676400"/>
                <a:gridCol w="1524000"/>
              </a:tblGrid>
              <a:tr h="304800">
                <a:tc>
                  <a:txBody>
                    <a:bodyPr/>
                    <a:lstStyle/>
                    <a:p>
                      <a:endParaRPr lang="en-US" sz="14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Execution Time</a:t>
                      </a:r>
                      <a:endParaRPr lang="en-US" sz="14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Speedup</a:t>
                      </a:r>
                      <a:endParaRPr lang="en-US" sz="14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latin typeface="Lucida Sans Unicode" pitchFamily="34" charset="0"/>
                          <a:cs typeface="Lucida Sans Unicode" pitchFamily="34" charset="0"/>
                        </a:rPr>
                        <a:t>No shared </a:t>
                      </a:r>
                      <a:r>
                        <a:rPr lang="en-US" sz="1400" b="1" dirty="0" err="1" smtClean="0">
                          <a:latin typeface="Lucida Sans Unicode" pitchFamily="34" charset="0"/>
                          <a:cs typeface="Lucida Sans Unicode" pitchFamily="34" charset="0"/>
                        </a:rPr>
                        <a:t>mem</a:t>
                      </a:r>
                      <a:r>
                        <a:rPr lang="en-US" sz="1400" b="1" dirty="0" smtClean="0">
                          <a:latin typeface="Lucida Sans Unicode" pitchFamily="34" charset="0"/>
                          <a:cs typeface="Lucida Sans Unicode" pitchFamily="34" charset="0"/>
                        </a:rPr>
                        <a:t>.</a:t>
                      </a:r>
                      <a:endParaRPr lang="en-US" sz="1400" b="1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latin typeface="Lucida Sans Unicode" pitchFamily="34" charset="0"/>
                          <a:cs typeface="Lucida Sans Unicode" pitchFamily="34" charset="0"/>
                        </a:rPr>
                        <a:t>1482.4</a:t>
                      </a:r>
                      <a:r>
                        <a:rPr lang="en-US" sz="1400" b="1" baseline="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 ms</a:t>
                      </a:r>
                      <a:endParaRPr lang="en-US" sz="1400" b="1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endParaRPr lang="en-US" sz="1400" b="1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1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b="1" dirty="0">
                        <a:solidFill>
                          <a:schemeClr val="tx1"/>
                        </a:solidFill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endParaRPr lang="en-US" sz="1400" b="1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1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b="1" dirty="0">
                        <a:solidFill>
                          <a:srgbClr val="FF0000"/>
                        </a:solidFill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endParaRPr lang="en-US" sz="1400" b="1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1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1" dirty="0">
                        <a:solidFill>
                          <a:srgbClr val="FF0000"/>
                        </a:solidFill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2" name="Curved Left Arrow 241"/>
          <p:cNvSpPr/>
          <p:nvPr/>
        </p:nvSpPr>
        <p:spPr>
          <a:xfrm>
            <a:off x="7315200" y="4724400"/>
            <a:ext cx="228600" cy="304800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54" name="Table 253"/>
          <p:cNvGraphicFramePr>
            <a:graphicFrameLocks noGrp="1"/>
          </p:cNvGraphicFramePr>
          <p:nvPr/>
        </p:nvGraphicFramePr>
        <p:xfrm>
          <a:off x="2209800" y="3962401"/>
          <a:ext cx="4953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599"/>
                <a:gridCol w="1676401"/>
                <a:gridCol w="1524000"/>
              </a:tblGrid>
              <a:tr h="286581">
                <a:tc>
                  <a:txBody>
                    <a:bodyPr/>
                    <a:lstStyle/>
                    <a:p>
                      <a:endParaRPr lang="en-US" sz="14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Execution Time</a:t>
                      </a:r>
                      <a:endParaRPr lang="en-US" sz="14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Speedup</a:t>
                      </a:r>
                      <a:endParaRPr lang="en-US" sz="14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658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latin typeface="Lucida Sans Unicode" pitchFamily="34" charset="0"/>
                          <a:cs typeface="Lucida Sans Unicode" pitchFamily="34" charset="0"/>
                        </a:rPr>
                        <a:t>No shared </a:t>
                      </a:r>
                      <a:r>
                        <a:rPr lang="en-US" sz="1400" b="1" dirty="0" err="1" smtClean="0">
                          <a:latin typeface="Lucida Sans Unicode" pitchFamily="34" charset="0"/>
                          <a:cs typeface="Lucida Sans Unicode" pitchFamily="34" charset="0"/>
                        </a:rPr>
                        <a:t>mem</a:t>
                      </a:r>
                      <a:r>
                        <a:rPr lang="en-US" sz="1400" b="1" dirty="0" smtClean="0">
                          <a:latin typeface="Lucida Sans Unicode" pitchFamily="34" charset="0"/>
                          <a:cs typeface="Lucida Sans Unicode" pitchFamily="34" charset="0"/>
                        </a:rPr>
                        <a:t>.</a:t>
                      </a:r>
                      <a:endParaRPr lang="en-US" sz="1400" b="1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latin typeface="Lucida Sans Unicode" pitchFamily="34" charset="0"/>
                          <a:cs typeface="Lucida Sans Unicode" pitchFamily="34" charset="0"/>
                        </a:rPr>
                        <a:t>1482.4</a:t>
                      </a:r>
                      <a:r>
                        <a:rPr lang="en-US" sz="1400" b="1" baseline="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 ms</a:t>
                      </a:r>
                      <a:endParaRPr lang="en-US" sz="1400" b="1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6581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latin typeface="Lucida Sans Unicode" pitchFamily="34" charset="0"/>
                          <a:cs typeface="Lucida Sans Unicode" pitchFamily="34" charset="0"/>
                        </a:rPr>
                        <a:t>Shared </a:t>
                      </a:r>
                      <a:r>
                        <a:rPr lang="en-US" sz="1400" b="1" dirty="0" err="1" smtClean="0">
                          <a:latin typeface="Lucida Sans Unicode" pitchFamily="34" charset="0"/>
                          <a:cs typeface="Lucida Sans Unicode" pitchFamily="34" charset="0"/>
                        </a:rPr>
                        <a:t>mem</a:t>
                      </a:r>
                      <a:r>
                        <a:rPr lang="en-US" sz="1400" b="1" dirty="0" smtClean="0">
                          <a:latin typeface="Lucida Sans Unicode" pitchFamily="34" charset="0"/>
                          <a:cs typeface="Lucida Sans Unicode" pitchFamily="34" charset="0"/>
                        </a:rPr>
                        <a:t>.</a:t>
                      </a:r>
                      <a:endParaRPr lang="en-US" sz="1400" b="1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latin typeface="Lucida Sans Unicode" pitchFamily="34" charset="0"/>
                          <a:cs typeface="Lucida Sans Unicode" pitchFamily="34" charset="0"/>
                        </a:rPr>
                        <a:t>181.7 ms</a:t>
                      </a:r>
                      <a:endParaRPr lang="en-US" sz="1400" b="1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Lucida Sans Unicode" pitchFamily="34" charset="0"/>
                          <a:cs typeface="Lucida Sans Unicode" pitchFamily="34" charset="0"/>
                        </a:rPr>
                        <a:t>8.2X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86581">
                <a:tc>
                  <a:txBody>
                    <a:bodyPr/>
                    <a:lstStyle/>
                    <a:p>
                      <a:pPr algn="l"/>
                      <a:endParaRPr lang="en-US" sz="1400" b="1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1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b="1" dirty="0">
                        <a:solidFill>
                          <a:srgbClr val="FF0000"/>
                        </a:solidFill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1475">
                <a:tc>
                  <a:txBody>
                    <a:bodyPr/>
                    <a:lstStyle/>
                    <a:p>
                      <a:pPr algn="l"/>
                      <a:endParaRPr lang="en-US" sz="1400" b="1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1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1" dirty="0">
                        <a:solidFill>
                          <a:srgbClr val="FF0000"/>
                        </a:solidFill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5" name="Table 254"/>
          <p:cNvGraphicFramePr>
            <a:graphicFrameLocks noGrp="1"/>
          </p:cNvGraphicFramePr>
          <p:nvPr/>
        </p:nvGraphicFramePr>
        <p:xfrm>
          <a:off x="2209800" y="3962400"/>
          <a:ext cx="4952999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599"/>
                <a:gridCol w="1676400"/>
                <a:gridCol w="1524000"/>
              </a:tblGrid>
              <a:tr h="304800">
                <a:tc>
                  <a:txBody>
                    <a:bodyPr/>
                    <a:lstStyle/>
                    <a:p>
                      <a:endParaRPr lang="en-US" sz="14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Execution Time</a:t>
                      </a:r>
                      <a:endParaRPr lang="en-US" sz="14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Speedup</a:t>
                      </a:r>
                      <a:endParaRPr lang="en-US" sz="14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latin typeface="Lucida Sans Unicode" pitchFamily="34" charset="0"/>
                          <a:cs typeface="Lucida Sans Unicode" pitchFamily="34" charset="0"/>
                        </a:rPr>
                        <a:t>No shared </a:t>
                      </a:r>
                      <a:r>
                        <a:rPr lang="en-US" sz="1400" b="1" dirty="0" err="1" smtClean="0">
                          <a:latin typeface="Lucida Sans Unicode" pitchFamily="34" charset="0"/>
                          <a:cs typeface="Lucida Sans Unicode" pitchFamily="34" charset="0"/>
                        </a:rPr>
                        <a:t>mem</a:t>
                      </a:r>
                      <a:r>
                        <a:rPr lang="en-US" sz="1400" b="1" dirty="0" smtClean="0">
                          <a:latin typeface="Lucida Sans Unicode" pitchFamily="34" charset="0"/>
                          <a:cs typeface="Lucida Sans Unicode" pitchFamily="34" charset="0"/>
                        </a:rPr>
                        <a:t>.</a:t>
                      </a:r>
                      <a:endParaRPr lang="en-US" sz="1400" b="1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latin typeface="Lucida Sans Unicode" pitchFamily="34" charset="0"/>
                          <a:cs typeface="Lucida Sans Unicode" pitchFamily="34" charset="0"/>
                        </a:rPr>
                        <a:t>1482.4</a:t>
                      </a:r>
                      <a:r>
                        <a:rPr lang="en-US" sz="1400" b="1" baseline="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 ms</a:t>
                      </a:r>
                      <a:endParaRPr lang="en-US" sz="1400" b="1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latin typeface="Lucida Sans Unicode" pitchFamily="34" charset="0"/>
                          <a:cs typeface="Lucida Sans Unicode" pitchFamily="34" charset="0"/>
                        </a:rPr>
                        <a:t>Shared </a:t>
                      </a:r>
                      <a:r>
                        <a:rPr lang="en-US" sz="1400" b="1" dirty="0" err="1" smtClean="0">
                          <a:latin typeface="Lucida Sans Unicode" pitchFamily="34" charset="0"/>
                          <a:cs typeface="Lucida Sans Unicode" pitchFamily="34" charset="0"/>
                        </a:rPr>
                        <a:t>mem</a:t>
                      </a:r>
                      <a:r>
                        <a:rPr lang="en-US" sz="1400" b="1" dirty="0" smtClean="0">
                          <a:latin typeface="Lucida Sans Unicode" pitchFamily="34" charset="0"/>
                          <a:cs typeface="Lucida Sans Unicode" pitchFamily="34" charset="0"/>
                        </a:rPr>
                        <a:t>.</a:t>
                      </a:r>
                      <a:endParaRPr lang="en-US" sz="1400" b="1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latin typeface="Lucida Sans Unicode" pitchFamily="34" charset="0"/>
                          <a:cs typeface="Lucida Sans Unicode" pitchFamily="34" charset="0"/>
                        </a:rPr>
                        <a:t>181.7 ms</a:t>
                      </a:r>
                      <a:endParaRPr lang="en-US" sz="1400" b="1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Lucida Sans Unicode" pitchFamily="34" charset="0"/>
                          <a:cs typeface="Lucida Sans Unicode" pitchFamily="34" charset="0"/>
                        </a:rPr>
                        <a:t>8.2X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latin typeface="Lucida Sans Unicode" pitchFamily="34" charset="0"/>
                          <a:cs typeface="Lucida Sans Unicode" pitchFamily="34" charset="0"/>
                        </a:rPr>
                        <a:t>No channel</a:t>
                      </a:r>
                      <a:r>
                        <a:rPr lang="en-US" sz="1400" b="1" baseline="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 skew</a:t>
                      </a:r>
                      <a:endParaRPr lang="en-US" sz="1400" b="1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latin typeface="Lucida Sans Unicode" pitchFamily="34" charset="0"/>
                          <a:cs typeface="Lucida Sans Unicode" pitchFamily="34" charset="0"/>
                        </a:rPr>
                        <a:t>59.4 ms</a:t>
                      </a:r>
                      <a:endParaRPr lang="en-US" sz="1400" b="1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Lucida Sans Unicode" pitchFamily="34" charset="0"/>
                          <a:cs typeface="Lucida Sans Unicode" pitchFamily="34" charset="0"/>
                        </a:rPr>
                        <a:t>3.1X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endParaRPr lang="en-US" sz="1400" b="1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1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b="1" dirty="0">
                        <a:solidFill>
                          <a:srgbClr val="FF0000"/>
                        </a:solidFill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6" name="Table 255"/>
          <p:cNvGraphicFramePr>
            <a:graphicFrameLocks noGrp="1"/>
          </p:cNvGraphicFramePr>
          <p:nvPr/>
        </p:nvGraphicFramePr>
        <p:xfrm>
          <a:off x="2209801" y="3962400"/>
          <a:ext cx="4952999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599"/>
                <a:gridCol w="1676400"/>
                <a:gridCol w="1524000"/>
              </a:tblGrid>
              <a:tr h="304800">
                <a:tc>
                  <a:txBody>
                    <a:bodyPr/>
                    <a:lstStyle/>
                    <a:p>
                      <a:endParaRPr lang="en-US" sz="14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Execution Time</a:t>
                      </a:r>
                      <a:endParaRPr lang="en-US" sz="14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Speedup</a:t>
                      </a:r>
                      <a:endParaRPr lang="en-US" sz="14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latin typeface="Lucida Sans Unicode" pitchFamily="34" charset="0"/>
                          <a:cs typeface="Lucida Sans Unicode" pitchFamily="34" charset="0"/>
                        </a:rPr>
                        <a:t>No shared </a:t>
                      </a:r>
                      <a:r>
                        <a:rPr lang="en-US" sz="1400" b="1" dirty="0" err="1" smtClean="0">
                          <a:latin typeface="Lucida Sans Unicode" pitchFamily="34" charset="0"/>
                          <a:cs typeface="Lucida Sans Unicode" pitchFamily="34" charset="0"/>
                        </a:rPr>
                        <a:t>mem</a:t>
                      </a:r>
                      <a:r>
                        <a:rPr lang="en-US" sz="1400" b="1" dirty="0" smtClean="0">
                          <a:latin typeface="Lucida Sans Unicode" pitchFamily="34" charset="0"/>
                          <a:cs typeface="Lucida Sans Unicode" pitchFamily="34" charset="0"/>
                        </a:rPr>
                        <a:t>.</a:t>
                      </a:r>
                      <a:endParaRPr lang="en-US" sz="1400" b="1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latin typeface="Lucida Sans Unicode" pitchFamily="34" charset="0"/>
                          <a:cs typeface="Lucida Sans Unicode" pitchFamily="34" charset="0"/>
                        </a:rPr>
                        <a:t>1482.4</a:t>
                      </a:r>
                      <a:r>
                        <a:rPr lang="en-US" sz="1400" b="1" baseline="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 ms</a:t>
                      </a:r>
                      <a:endParaRPr lang="en-US" sz="1400" b="1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latin typeface="Lucida Sans Unicode" pitchFamily="34" charset="0"/>
                          <a:cs typeface="Lucida Sans Unicode" pitchFamily="34" charset="0"/>
                        </a:rPr>
                        <a:t>Shared </a:t>
                      </a:r>
                      <a:r>
                        <a:rPr lang="en-US" sz="1400" b="1" dirty="0" err="1" smtClean="0">
                          <a:latin typeface="Lucida Sans Unicode" pitchFamily="34" charset="0"/>
                          <a:cs typeface="Lucida Sans Unicode" pitchFamily="34" charset="0"/>
                        </a:rPr>
                        <a:t>mem</a:t>
                      </a:r>
                      <a:r>
                        <a:rPr lang="en-US" sz="1400" b="1" dirty="0" smtClean="0">
                          <a:latin typeface="Lucida Sans Unicode" pitchFamily="34" charset="0"/>
                          <a:cs typeface="Lucida Sans Unicode" pitchFamily="34" charset="0"/>
                        </a:rPr>
                        <a:t>.</a:t>
                      </a:r>
                      <a:endParaRPr lang="en-US" sz="1400" b="1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latin typeface="Lucida Sans Unicode" pitchFamily="34" charset="0"/>
                          <a:cs typeface="Lucida Sans Unicode" pitchFamily="34" charset="0"/>
                        </a:rPr>
                        <a:t>181.7 ms</a:t>
                      </a:r>
                      <a:endParaRPr lang="en-US" sz="1400" b="1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Lucida Sans Unicode" pitchFamily="34" charset="0"/>
                          <a:cs typeface="Lucida Sans Unicode" pitchFamily="34" charset="0"/>
                        </a:rPr>
                        <a:t>8.2X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Lucida Sans Unicode" pitchFamily="34" charset="0"/>
                          <a:cs typeface="Lucida Sans Unicode" pitchFamily="34" charset="0"/>
                        </a:rPr>
                        <a:t> 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latin typeface="Lucida Sans Unicode" pitchFamily="34" charset="0"/>
                          <a:cs typeface="Lucida Sans Unicode" pitchFamily="34" charset="0"/>
                        </a:rPr>
                        <a:t>No channel</a:t>
                      </a:r>
                      <a:r>
                        <a:rPr lang="en-US" sz="1400" b="1" baseline="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 skew</a:t>
                      </a:r>
                      <a:endParaRPr lang="en-US" sz="1400" b="1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latin typeface="Lucida Sans Unicode" pitchFamily="34" charset="0"/>
                          <a:cs typeface="Lucida Sans Unicode" pitchFamily="34" charset="0"/>
                        </a:rPr>
                        <a:t>59.4 ms</a:t>
                      </a:r>
                      <a:endParaRPr lang="en-US" sz="1400" b="1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Lucida Sans Unicode" pitchFamily="34" charset="0"/>
                          <a:cs typeface="Lucida Sans Unicode" pitchFamily="34" charset="0"/>
                        </a:rPr>
                        <a:t>3.1X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latin typeface="Lucida Sans Unicode" pitchFamily="34" charset="0"/>
                          <a:cs typeface="Lucida Sans Unicode" pitchFamily="34" charset="0"/>
                        </a:rPr>
                        <a:t>No</a:t>
                      </a:r>
                      <a:r>
                        <a:rPr lang="en-US" sz="1400" b="1" baseline="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 bank conflict</a:t>
                      </a:r>
                      <a:endParaRPr lang="en-US" sz="1400" b="1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latin typeface="Lucida Sans Unicode" pitchFamily="34" charset="0"/>
                          <a:cs typeface="Lucida Sans Unicode" pitchFamily="34" charset="0"/>
                        </a:rPr>
                        <a:t>49.2 ms</a:t>
                      </a:r>
                      <a:endParaRPr lang="en-US" sz="1400" b="1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Lucida Sans Unicode" pitchFamily="34" charset="0"/>
                          <a:cs typeface="Lucida Sans Unicode" pitchFamily="34" charset="0"/>
                        </a:rPr>
                        <a:t>1.2X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7" name="Curved Left Arrow 256"/>
          <p:cNvSpPr/>
          <p:nvPr/>
        </p:nvSpPr>
        <p:spPr>
          <a:xfrm>
            <a:off x="7315200" y="5105400"/>
            <a:ext cx="228600" cy="304800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8" name="Right Arrow 257"/>
          <p:cNvSpPr/>
          <p:nvPr/>
        </p:nvSpPr>
        <p:spPr>
          <a:xfrm>
            <a:off x="2895600" y="6019800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9" name="Table 98"/>
          <p:cNvGraphicFramePr>
            <a:graphicFrameLocks noGrp="1"/>
          </p:cNvGraphicFramePr>
          <p:nvPr/>
        </p:nvGraphicFramePr>
        <p:xfrm>
          <a:off x="2209800" y="3962400"/>
          <a:ext cx="4952999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599"/>
                <a:gridCol w="1676400"/>
                <a:gridCol w="1524000"/>
              </a:tblGrid>
              <a:tr h="304800">
                <a:tc>
                  <a:txBody>
                    <a:bodyPr/>
                    <a:lstStyle/>
                    <a:p>
                      <a:endParaRPr lang="en-US" sz="14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Execution Time</a:t>
                      </a:r>
                      <a:endParaRPr lang="en-US" sz="14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Speedup</a:t>
                      </a:r>
                      <a:endParaRPr lang="en-US" sz="14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latin typeface="Lucida Sans Unicode" pitchFamily="34" charset="0"/>
                          <a:cs typeface="Lucida Sans Unicode" pitchFamily="34" charset="0"/>
                        </a:rPr>
                        <a:t>No shared </a:t>
                      </a:r>
                      <a:r>
                        <a:rPr lang="en-US" sz="1400" b="1" dirty="0" err="1" smtClean="0">
                          <a:latin typeface="Lucida Sans Unicode" pitchFamily="34" charset="0"/>
                          <a:cs typeface="Lucida Sans Unicode" pitchFamily="34" charset="0"/>
                        </a:rPr>
                        <a:t>mem</a:t>
                      </a:r>
                      <a:r>
                        <a:rPr lang="en-US" sz="1400" b="1" dirty="0" smtClean="0">
                          <a:latin typeface="Lucida Sans Unicode" pitchFamily="34" charset="0"/>
                          <a:cs typeface="Lucida Sans Unicode" pitchFamily="34" charset="0"/>
                        </a:rPr>
                        <a:t>.</a:t>
                      </a:r>
                      <a:endParaRPr lang="en-US" sz="1400" b="1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latin typeface="Lucida Sans Unicode" pitchFamily="34" charset="0"/>
                          <a:cs typeface="Lucida Sans Unicode" pitchFamily="34" charset="0"/>
                        </a:rPr>
                        <a:t>1482.4</a:t>
                      </a:r>
                      <a:r>
                        <a:rPr lang="en-US" sz="1400" b="1" baseline="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 ms</a:t>
                      </a:r>
                      <a:endParaRPr lang="en-US" sz="1400" b="1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latin typeface="Lucida Sans Unicode" pitchFamily="34" charset="0"/>
                          <a:cs typeface="Lucida Sans Unicode" pitchFamily="34" charset="0"/>
                        </a:rPr>
                        <a:t>Shared </a:t>
                      </a:r>
                      <a:r>
                        <a:rPr lang="en-US" sz="1400" b="1" dirty="0" err="1" smtClean="0">
                          <a:latin typeface="Lucida Sans Unicode" pitchFamily="34" charset="0"/>
                          <a:cs typeface="Lucida Sans Unicode" pitchFamily="34" charset="0"/>
                        </a:rPr>
                        <a:t>mem</a:t>
                      </a:r>
                      <a:r>
                        <a:rPr lang="en-US" sz="1400" b="1" dirty="0" smtClean="0">
                          <a:latin typeface="Lucida Sans Unicode" pitchFamily="34" charset="0"/>
                          <a:cs typeface="Lucida Sans Unicode" pitchFamily="34" charset="0"/>
                        </a:rPr>
                        <a:t>.</a:t>
                      </a:r>
                      <a:endParaRPr lang="en-US" sz="1400" b="1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latin typeface="Lucida Sans Unicode" pitchFamily="34" charset="0"/>
                          <a:cs typeface="Lucida Sans Unicode" pitchFamily="34" charset="0"/>
                        </a:rPr>
                        <a:t>181.7 ms</a:t>
                      </a:r>
                      <a:endParaRPr lang="en-US" sz="1400" b="1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Lucida Sans Unicode" pitchFamily="34" charset="0"/>
                          <a:cs typeface="Lucida Sans Unicode" pitchFamily="34" charset="0"/>
                        </a:rPr>
                        <a:t>8.2X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Lucida Sans Unicode" pitchFamily="34" charset="0"/>
                          <a:cs typeface="Lucida Sans Unicode" pitchFamily="34" charset="0"/>
                        </a:rPr>
                        <a:t> 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latin typeface="Lucida Sans Unicode" pitchFamily="34" charset="0"/>
                          <a:cs typeface="Lucida Sans Unicode" pitchFamily="34" charset="0"/>
                        </a:rPr>
                        <a:t>No bank conflict</a:t>
                      </a:r>
                      <a:endParaRPr lang="en-US" sz="1400" b="1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latin typeface="Lucida Sans Unicode" pitchFamily="34" charset="0"/>
                          <a:cs typeface="Lucida Sans Unicode" pitchFamily="34" charset="0"/>
                        </a:rPr>
                        <a:t>181.0 ms</a:t>
                      </a:r>
                      <a:endParaRPr lang="en-US" sz="1400" b="1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b="1" dirty="0">
                        <a:solidFill>
                          <a:schemeClr val="tx1"/>
                        </a:solidFill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latin typeface="Lucida Sans Unicode" pitchFamily="34" charset="0"/>
                          <a:cs typeface="Lucida Sans Unicode" pitchFamily="34" charset="0"/>
                        </a:rPr>
                        <a:t>No</a:t>
                      </a:r>
                      <a:r>
                        <a:rPr lang="en-US" sz="1400" b="1" baseline="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 </a:t>
                      </a:r>
                      <a:r>
                        <a:rPr lang="en-US" sz="1400" b="1" dirty="0" smtClean="0">
                          <a:latin typeface="Lucida Sans Unicode" pitchFamily="34" charset="0"/>
                          <a:cs typeface="Lucida Sans Unicode" pitchFamily="34" charset="0"/>
                        </a:rPr>
                        <a:t>channel</a:t>
                      </a:r>
                      <a:r>
                        <a:rPr lang="en-US" sz="1400" b="1" baseline="0" dirty="0" smtClean="0">
                          <a:latin typeface="Lucida Sans Unicode" pitchFamily="34" charset="0"/>
                          <a:cs typeface="Lucida Sans Unicode" pitchFamily="34" charset="0"/>
                        </a:rPr>
                        <a:t> skew</a:t>
                      </a:r>
                      <a:endParaRPr lang="en-US" sz="1400" b="1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latin typeface="Lucida Sans Unicode" pitchFamily="34" charset="0"/>
                          <a:cs typeface="Lucida Sans Unicode" pitchFamily="34" charset="0"/>
                        </a:rPr>
                        <a:t>49.2 ms</a:t>
                      </a:r>
                      <a:endParaRPr lang="en-US" sz="1400" b="1" dirty="0"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Lucida Sans Unicode" pitchFamily="34" charset="0"/>
                          <a:cs typeface="Lucida Sans Unicode" pitchFamily="34" charset="0"/>
                        </a:rPr>
                        <a:t>3.7X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Lucida Sans Unicode" pitchFamily="34" charset="0"/>
                        <a:cs typeface="Lucida Sans Unicode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9" name="Arc 108"/>
          <p:cNvSpPr/>
          <p:nvPr/>
        </p:nvSpPr>
        <p:spPr>
          <a:xfrm>
            <a:off x="1828800" y="5029200"/>
            <a:ext cx="381000" cy="381000"/>
          </a:xfrm>
          <a:prstGeom prst="arc">
            <a:avLst>
              <a:gd name="adj1" fmla="val 5400000"/>
              <a:gd name="adj2" fmla="val 16115995"/>
            </a:avLst>
          </a:prstGeom>
          <a:ln w="44450">
            <a:solidFill>
              <a:srgbClr val="FF0000"/>
            </a:solidFill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urved Left Arrow 109"/>
          <p:cNvSpPr/>
          <p:nvPr/>
        </p:nvSpPr>
        <p:spPr>
          <a:xfrm>
            <a:off x="7315200" y="4724400"/>
            <a:ext cx="228600" cy="304800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543800" y="42672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Lucida Sans Unicode" pitchFamily="34" charset="0"/>
                <a:cs typeface="Lucida Sans Unicode" pitchFamily="34" charset="0"/>
              </a:rPr>
              <a:t>No speedup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/>
      <p:bldP spid="141" grpId="0"/>
      <p:bldP spid="162" grpId="0"/>
      <p:bldP spid="198" grpId="0" animBg="1"/>
      <p:bldP spid="208" grpId="0" animBg="1"/>
      <p:bldP spid="242" grpId="0" animBg="1"/>
      <p:bldP spid="242" grpId="1" animBg="1"/>
      <p:bldP spid="257" grpId="0" animBg="1"/>
      <p:bldP spid="109" grpId="0" animBg="1"/>
      <p:bldP spid="110" grpId="0" animBg="1"/>
      <p:bldP spid="110" grpId="1" animBg="1"/>
      <p:bldP spid="1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458200" cy="54102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Analytical performance model</a:t>
            </a:r>
            <a:r>
              <a:rPr lang="en-US" dirty="0" smtClean="0"/>
              <a:t> for CUDA</a:t>
            </a:r>
          </a:p>
          <a:p>
            <a:pPr lvl="1"/>
            <a:r>
              <a:rPr lang="en-US" dirty="0" err="1" smtClean="0"/>
              <a:t>Ryoo</a:t>
            </a:r>
            <a:r>
              <a:rPr lang="en-US" dirty="0" smtClean="0"/>
              <a:t> et al. [CGO 2008], Hong et al. [ISCA2009, ISCA2010]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Rough estimate</a:t>
            </a:r>
            <a:r>
              <a:rPr lang="en-US" dirty="0" smtClean="0"/>
              <a:t> to compare performance of </a:t>
            </a:r>
            <a:r>
              <a:rPr lang="en-US" b="1" dirty="0" smtClean="0"/>
              <a:t>different kernels</a:t>
            </a:r>
            <a:r>
              <a:rPr lang="en-US" dirty="0" smtClean="0"/>
              <a:t> 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Not detailed enough</a:t>
            </a:r>
            <a:r>
              <a:rPr lang="en-US" b="1" dirty="0" smtClean="0"/>
              <a:t> </a:t>
            </a:r>
            <a:r>
              <a:rPr lang="en-US" dirty="0" smtClean="0"/>
              <a:t>to capture </a:t>
            </a:r>
            <a:r>
              <a:rPr lang="en-US" b="1" dirty="0" smtClean="0"/>
              <a:t>performance variation </a:t>
            </a:r>
            <a:r>
              <a:rPr lang="en-US" dirty="0" smtClean="0"/>
              <a:t>of </a:t>
            </a:r>
            <a:r>
              <a:rPr lang="en-US" b="1" dirty="0" smtClean="0"/>
              <a:t>one kernel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caused by </a:t>
            </a:r>
            <a:r>
              <a:rPr lang="en-US" b="1" dirty="0" smtClean="0"/>
              <a:t>various design choices 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C00000"/>
                </a:solidFill>
              </a:rPr>
              <a:t>		</a:t>
            </a:r>
            <a:r>
              <a:rPr lang="en-US" b="1" dirty="0" smtClean="0"/>
              <a:t>Not helpful in </a:t>
            </a:r>
            <a:r>
              <a:rPr lang="en-US" b="1" dirty="0" smtClean="0">
                <a:solidFill>
                  <a:srgbClr val="0808C0"/>
                </a:solidFill>
              </a:rPr>
              <a:t>optimizing performance of a program</a:t>
            </a:r>
            <a:endParaRPr lang="en-US" b="1" dirty="0">
              <a:solidFill>
                <a:srgbClr val="0808C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62000" y="2622387"/>
            <a:ext cx="12192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CUDA</a:t>
            </a:r>
          </a:p>
          <a:p>
            <a:pPr algn="ctr"/>
            <a:r>
              <a:rPr lang="en-US" sz="1600" smtClean="0">
                <a:solidFill>
                  <a:schemeClr val="tx1"/>
                </a:solidFill>
              </a:rPr>
              <a:t>Program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3" name="Right Arrow 62"/>
          <p:cNvSpPr/>
          <p:nvPr/>
        </p:nvSpPr>
        <p:spPr>
          <a:xfrm>
            <a:off x="2286000" y="2850987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200400" y="2064603"/>
            <a:ext cx="1600200" cy="1905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ld.global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st.shared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ld.shared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st.global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057400" y="246998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1"/>
                </a:solidFill>
                <a:latin typeface="Lucida Sans Unicode" pitchFamily="34" charset="0"/>
                <a:cs typeface="Lucida Sans Unicode" pitchFamily="34" charset="0"/>
              </a:rPr>
              <a:t>compile</a:t>
            </a:r>
            <a:endParaRPr lang="en-US" dirty="0" smtClean="0">
              <a:solidFill>
                <a:schemeClr val="accent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86400" y="1988403"/>
            <a:ext cx="3124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 # threads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 # computation instructions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 # memory instructions</a:t>
            </a:r>
          </a:p>
          <a:p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…</a:t>
            </a:r>
          </a:p>
        </p:txBody>
      </p:sp>
      <p:sp>
        <p:nvSpPr>
          <p:cNvPr id="68" name="Down Arrow 67"/>
          <p:cNvSpPr/>
          <p:nvPr/>
        </p:nvSpPr>
        <p:spPr>
          <a:xfrm>
            <a:off x="6858000" y="2902803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5562600" y="3360003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 The amount of parallelism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 Latency of each instruction</a:t>
            </a:r>
          </a:p>
          <a:p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...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315200" y="290280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Lucida Sans Unicode" pitchFamily="34" charset="0"/>
                <a:cs typeface="Lucida Sans Unicode" pitchFamily="34" charset="0"/>
              </a:rPr>
              <a:t>analyze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90600" y="5410200"/>
            <a:ext cx="304800" cy="152400"/>
          </a:xfrm>
          <a:prstGeom prst="rightArrow">
            <a:avLst/>
          </a:prstGeom>
          <a:solidFill>
            <a:srgbClr val="080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953000" y="22098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Clr>
                <a:schemeClr val="accent1"/>
              </a:buClr>
            </a:pPr>
            <a:r>
              <a:rPr lang="en-US" sz="2000" b="1" dirty="0" smtClean="0">
                <a:solidFill>
                  <a:srgbClr val="FF0000"/>
                </a:solidFill>
              </a:rPr>
              <a:t>Comprehensive</a:t>
            </a:r>
            <a:r>
              <a:rPr lang="en-US" sz="2000" dirty="0" smtClean="0"/>
              <a:t> analysis of </a:t>
            </a:r>
            <a:r>
              <a:rPr lang="en-US" sz="2000" i="1" dirty="0" smtClean="0"/>
              <a:t>performance critical factors</a:t>
            </a:r>
            <a:r>
              <a:rPr lang="en-US" sz="2000" dirty="0" smtClean="0"/>
              <a:t> throughout the architecture</a:t>
            </a:r>
          </a:p>
          <a:p>
            <a:pPr lvl="1"/>
            <a:r>
              <a:rPr lang="en-US" dirty="0" smtClean="0"/>
              <a:t>Estimate the performance of a program </a:t>
            </a:r>
            <a:r>
              <a:rPr lang="en-US" dirty="0" smtClean="0">
                <a:solidFill>
                  <a:srgbClr val="FF0000"/>
                </a:solidFill>
              </a:rPr>
              <a:t>to optimize the CUDA programs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2678668"/>
            <a:ext cx="2438400" cy="3416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tIns="64008" bIns="0" rtlCol="0">
            <a:spAutoFit/>
          </a:bodyPr>
          <a:lstStyle/>
          <a:p>
            <a:r>
              <a:rPr lang="en-US" b="1" dirty="0" smtClean="0">
                <a:latin typeface="Lucida Sans Unicode" pitchFamily="34" charset="0"/>
                <a:cs typeface="Lucida Sans Unicode" pitchFamily="34" charset="0"/>
              </a:rPr>
              <a:t>Branch divergence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3505200"/>
            <a:ext cx="2438400" cy="3416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tIns="64008" bIns="0" rtlCol="0">
            <a:spAutoFit/>
          </a:bodyPr>
          <a:lstStyle/>
          <a:p>
            <a:r>
              <a:rPr lang="en-US" b="1" dirty="0" smtClean="0">
                <a:latin typeface="Lucida Sans Unicode" pitchFamily="34" charset="0"/>
                <a:cs typeface="Lucida Sans Unicode" pitchFamily="34" charset="0"/>
              </a:rPr>
              <a:t>Data reuse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4114800"/>
            <a:ext cx="2438400" cy="6186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tIns="64008" bIns="0" rtlCol="0">
            <a:spAutoFit/>
          </a:bodyPr>
          <a:lstStyle/>
          <a:p>
            <a:r>
              <a:rPr lang="en-US" b="1" dirty="0" smtClean="0">
                <a:latin typeface="Lucida Sans Unicode" pitchFamily="34" charset="0"/>
                <a:cs typeface="Lucida Sans Unicode" pitchFamily="34" charset="0"/>
              </a:rPr>
              <a:t>Shared memory bank conflict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4800600"/>
            <a:ext cx="2438400" cy="6186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tIns="64008" bIns="0" rtlCol="0">
            <a:spAutoFit/>
          </a:bodyPr>
          <a:lstStyle/>
          <a:p>
            <a:r>
              <a:rPr lang="en-US" b="1" dirty="0" smtClean="0">
                <a:latin typeface="Lucida Sans Unicode" pitchFamily="34" charset="0"/>
                <a:cs typeface="Lucida Sans Unicode" pitchFamily="34" charset="0"/>
              </a:rPr>
              <a:t>Global memory access coalescing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5601968"/>
            <a:ext cx="2438400" cy="3416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tIns="64008" bIns="0" rtlCol="0">
            <a:spAutoFit/>
          </a:bodyPr>
          <a:lstStyle/>
          <a:p>
            <a:r>
              <a:rPr lang="en-US" b="1" dirty="0" smtClean="0">
                <a:latin typeface="Lucida Sans Unicode" pitchFamily="34" charset="0"/>
                <a:cs typeface="Lucida Sans Unicode" pitchFamily="34" charset="0"/>
              </a:rPr>
              <a:t>Channel skew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2971800" y="2743200"/>
            <a:ext cx="5943600" cy="3048000"/>
            <a:chOff x="2133600" y="1371600"/>
            <a:chExt cx="5029200" cy="2057400"/>
          </a:xfrm>
        </p:grpSpPr>
        <p:sp>
          <p:nvSpPr>
            <p:cNvPr id="15" name="Rectangle 14"/>
            <p:cNvSpPr/>
            <p:nvPr/>
          </p:nvSpPr>
          <p:spPr>
            <a:xfrm>
              <a:off x="2133600" y="1371600"/>
              <a:ext cx="5029200" cy="140944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01562" y="1413054"/>
              <a:ext cx="1359242" cy="128507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69525" y="1454508"/>
              <a:ext cx="1223319" cy="704720"/>
            </a:xfrm>
            <a:prstGeom prst="rect">
              <a:avLst/>
            </a:prstGeo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8100000" scaled="1"/>
              <a:tileRect/>
            </a:gra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37487" y="1495963"/>
              <a:ext cx="475735" cy="12436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rPr>
                <a:t>SP</a:t>
              </a:r>
              <a:endParaRPr lang="en-US" sz="100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49145" y="1495963"/>
              <a:ext cx="475735" cy="12436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rPr>
                <a:t>SP</a:t>
              </a:r>
              <a:endParaRPr lang="en-US" sz="100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337487" y="1661779"/>
              <a:ext cx="475735" cy="12436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rPr>
                <a:t>SP</a:t>
              </a:r>
              <a:endParaRPr lang="en-US" sz="100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949145" y="1661779"/>
              <a:ext cx="475735" cy="12436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rPr>
                <a:t>SP</a:t>
              </a:r>
              <a:endParaRPr lang="en-US" sz="100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337487" y="1827596"/>
              <a:ext cx="475735" cy="12436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rPr>
                <a:t>SP</a:t>
              </a:r>
              <a:endParaRPr lang="en-US" sz="100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949145" y="1827596"/>
              <a:ext cx="475735" cy="12436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rPr>
                <a:t>SP</a:t>
              </a:r>
              <a:endParaRPr lang="en-US" sz="100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337487" y="1993412"/>
              <a:ext cx="475735" cy="12436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rPr>
                <a:t>SP</a:t>
              </a:r>
              <a:endParaRPr lang="en-US" sz="100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949145" y="1993412"/>
              <a:ext cx="475735" cy="12436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rPr>
                <a:t>SP</a:t>
              </a:r>
              <a:endParaRPr lang="en-US" sz="100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79816" y="2407954"/>
              <a:ext cx="1198000" cy="248725"/>
            </a:xfrm>
            <a:prstGeom prst="rect">
              <a:avLst/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8100000" scaled="0"/>
            </a:gra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b="1"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68610" y="2194560"/>
              <a:ext cx="1291281" cy="23544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1100" b="1" dirty="0" smtClean="0">
                  <a:latin typeface="Lucida Sans Unicode" pitchFamily="34" charset="0"/>
                  <a:cs typeface="Lucida Sans Unicode" pitchFamily="34" charset="0"/>
                </a:rPr>
                <a:t>Shared Memory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278019" y="2407952"/>
              <a:ext cx="1203625" cy="248732"/>
              <a:chOff x="3514725" y="3581387"/>
              <a:chExt cx="1349520" cy="45721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3514725" y="3581399"/>
                <a:ext cx="169276" cy="457201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vert="eaVert" wrap="square" lIns="0" tIns="0" rIns="0" bIns="0" rtlCol="0">
                <a:noAutofit/>
              </a:bodyPr>
              <a:lstStyle/>
              <a:p>
                <a:pPr algn="ctr"/>
                <a:r>
                  <a:rPr lang="en-US" sz="1000" b="1" dirty="0" smtClean="0">
                    <a:latin typeface="Lucida Sans Unicode" pitchFamily="34" charset="0"/>
                    <a:cs typeface="Lucida Sans Unicode" pitchFamily="34" charset="0"/>
                  </a:rPr>
                  <a:t>Bk0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679763" y="3581395"/>
                <a:ext cx="169275" cy="457199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vert="eaVert" wrap="square" lIns="0" tIns="0" rIns="0" bIns="0" rtlCol="0">
                <a:noAutofit/>
              </a:bodyPr>
              <a:lstStyle/>
              <a:p>
                <a:pPr algn="ctr"/>
                <a:r>
                  <a:rPr lang="en-US" sz="1000" b="1" dirty="0" smtClean="0">
                    <a:latin typeface="Lucida Sans Unicode" pitchFamily="34" charset="0"/>
                    <a:cs typeface="Lucida Sans Unicode" pitchFamily="34" charset="0"/>
                  </a:rPr>
                  <a:t>Bk1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849623" y="3581399"/>
                <a:ext cx="169275" cy="457201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vert="eaVert" wrap="square" lIns="0" tIns="0" rIns="0" bIns="0" rtlCol="0">
                <a:noAutofit/>
              </a:bodyPr>
              <a:lstStyle/>
              <a:p>
                <a:pPr algn="ctr"/>
                <a:r>
                  <a:rPr lang="en-US" sz="1000" b="1" dirty="0" smtClean="0">
                    <a:latin typeface="Lucida Sans Unicode" pitchFamily="34" charset="0"/>
                    <a:cs typeface="Lucida Sans Unicode" pitchFamily="34" charset="0"/>
                  </a:rPr>
                  <a:t>Bk2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016435" y="3581390"/>
                <a:ext cx="169276" cy="45720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vert="eaVert" wrap="square" lIns="0" tIns="0" rIns="0" bIns="0" rtlCol="0">
                <a:noAutofit/>
              </a:bodyPr>
              <a:lstStyle/>
              <a:p>
                <a:pPr algn="ctr"/>
                <a:r>
                  <a:rPr lang="en-US" sz="1000" b="1" dirty="0" smtClean="0">
                    <a:latin typeface="Lucida Sans Unicode" pitchFamily="34" charset="0"/>
                    <a:cs typeface="Lucida Sans Unicode" pitchFamily="34" charset="0"/>
                  </a:rPr>
                  <a:t>Bk3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186296" y="3581390"/>
                <a:ext cx="169276" cy="45720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vert="eaVert" wrap="square" lIns="0" tIns="0" rIns="0" bIns="0" rtlCol="0">
                <a:noAutofit/>
              </a:bodyPr>
              <a:lstStyle/>
              <a:p>
                <a:pPr algn="ctr"/>
                <a:r>
                  <a:rPr lang="en-US" sz="1000" b="1" dirty="0" smtClean="0">
                    <a:latin typeface="Lucida Sans Unicode" pitchFamily="34" charset="0"/>
                    <a:cs typeface="Lucida Sans Unicode" pitchFamily="34" charset="0"/>
                  </a:rPr>
                  <a:t>Bk4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355701" y="3581390"/>
                <a:ext cx="169276" cy="45720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vert="eaVert" wrap="square" lIns="0" tIns="0" rIns="0" bIns="0" rtlCol="0">
                <a:noAutofit/>
              </a:bodyPr>
              <a:lstStyle/>
              <a:p>
                <a:pPr algn="ctr"/>
                <a:r>
                  <a:rPr lang="en-US" sz="1000" b="1" dirty="0" smtClean="0">
                    <a:latin typeface="Lucida Sans Unicode" pitchFamily="34" charset="0"/>
                    <a:cs typeface="Lucida Sans Unicode" pitchFamily="34" charset="0"/>
                  </a:rPr>
                  <a:t>Bk5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525107" y="3581387"/>
                <a:ext cx="169276" cy="45719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vert="eaVert" wrap="square" lIns="0" tIns="0" rIns="0" bIns="0" rtlCol="0">
                <a:noAutofit/>
              </a:bodyPr>
              <a:lstStyle/>
              <a:p>
                <a:pPr algn="ctr"/>
                <a:r>
                  <a:rPr lang="en-US" sz="1000" b="1" dirty="0" smtClean="0">
                    <a:latin typeface="Lucida Sans Unicode" pitchFamily="34" charset="0"/>
                    <a:cs typeface="Lucida Sans Unicode" pitchFamily="34" charset="0"/>
                  </a:rPr>
                  <a:t>Bk6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694969" y="3581390"/>
                <a:ext cx="169276" cy="45720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vert="eaVert" wrap="square" lIns="0" tIns="0" rIns="0" bIns="0" rtlCol="0">
                <a:noAutofit/>
              </a:bodyPr>
              <a:lstStyle/>
              <a:p>
                <a:pPr algn="ctr"/>
                <a:r>
                  <a:rPr lang="en-US" sz="1000" b="1" dirty="0" smtClean="0">
                    <a:latin typeface="Lucida Sans Unicode" pitchFamily="34" charset="0"/>
                    <a:cs typeface="Lucida Sans Unicode" pitchFamily="34" charset="0"/>
                  </a:rPr>
                  <a:t>Bk7</a:t>
                </a:r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3683784" y="1413054"/>
              <a:ext cx="1359242" cy="128507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751748" y="1454508"/>
              <a:ext cx="1223319" cy="704720"/>
            </a:xfrm>
            <a:prstGeom prst="rect">
              <a:avLst/>
            </a:prstGeo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8100000" scaled="1"/>
              <a:tileRect/>
            </a:gra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819709" y="1495963"/>
              <a:ext cx="475735" cy="12436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rPr>
                <a:t>SP</a:t>
              </a:r>
              <a:endParaRPr lang="en-US" sz="100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431368" y="1495963"/>
              <a:ext cx="475735" cy="12436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rPr>
                <a:t>SP</a:t>
              </a:r>
              <a:endParaRPr lang="en-US" sz="100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819709" y="1661779"/>
              <a:ext cx="475735" cy="12436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rPr>
                <a:t>SP</a:t>
              </a:r>
              <a:endParaRPr lang="en-US" sz="100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31368" y="1661779"/>
              <a:ext cx="475735" cy="12436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rPr>
                <a:t>SP</a:t>
              </a:r>
              <a:endParaRPr lang="en-US" sz="100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819709" y="1827596"/>
              <a:ext cx="475735" cy="12436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rPr>
                <a:t>SP</a:t>
              </a:r>
              <a:endParaRPr lang="en-US" sz="100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31368" y="1827596"/>
              <a:ext cx="475735" cy="12436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rPr>
                <a:t>SP</a:t>
              </a:r>
              <a:endParaRPr lang="en-US" sz="100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19709" y="1993412"/>
              <a:ext cx="475735" cy="12436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rPr>
                <a:t>SP</a:t>
              </a:r>
              <a:endParaRPr lang="en-US" sz="100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431368" y="1993412"/>
              <a:ext cx="475735" cy="12436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rPr>
                <a:t>SP</a:t>
              </a:r>
              <a:endParaRPr lang="en-US" sz="100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50833" y="2194560"/>
              <a:ext cx="1291281" cy="23544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1100" b="1" dirty="0" smtClean="0">
                  <a:latin typeface="Lucida Sans Unicode" pitchFamily="34" charset="0"/>
                  <a:cs typeface="Lucida Sans Unicode" pitchFamily="34" charset="0"/>
                </a:rPr>
                <a:t>Shared Memory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735594" y="1413054"/>
              <a:ext cx="1359242" cy="128507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803558" y="1454508"/>
              <a:ext cx="1223319" cy="704720"/>
            </a:xfrm>
            <a:prstGeom prst="rect">
              <a:avLst/>
            </a:prstGeom>
            <a:gradFill flip="none" rotWithShape="1"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8100000" scaled="1"/>
              <a:tileRect/>
            </a:gra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871519" y="1495963"/>
              <a:ext cx="475735" cy="12436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rPr>
                <a:t>SP</a:t>
              </a:r>
              <a:endParaRPr lang="en-US" sz="100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483178" y="1495963"/>
              <a:ext cx="475735" cy="12436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rPr>
                <a:t>SP</a:t>
              </a:r>
              <a:endParaRPr lang="en-US" sz="100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871519" y="1661779"/>
              <a:ext cx="475735" cy="12436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rPr>
                <a:t>SP</a:t>
              </a:r>
              <a:endParaRPr lang="en-US" sz="100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483178" y="1661779"/>
              <a:ext cx="475735" cy="12436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rPr>
                <a:t>SP</a:t>
              </a:r>
              <a:endParaRPr lang="en-US" sz="100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871519" y="1827596"/>
              <a:ext cx="475735" cy="12436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rPr>
                <a:t>SP</a:t>
              </a:r>
              <a:endParaRPr lang="en-US" sz="100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483178" y="1827596"/>
              <a:ext cx="475735" cy="12436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rPr>
                <a:t>SP</a:t>
              </a:r>
              <a:endParaRPr lang="en-US" sz="100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871519" y="1993412"/>
              <a:ext cx="475735" cy="12436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rPr>
                <a:t>SP</a:t>
              </a:r>
              <a:endParaRPr lang="en-US" sz="100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483178" y="1993412"/>
              <a:ext cx="475735" cy="12436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rPr>
                <a:t>SP</a:t>
              </a:r>
              <a:endParaRPr lang="en-US" sz="100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802643" y="2194560"/>
              <a:ext cx="1291281" cy="23544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1100" b="1" dirty="0" smtClean="0">
                  <a:latin typeface="Lucida Sans Unicode" pitchFamily="34" charset="0"/>
                  <a:cs typeface="Lucida Sans Unicode" pitchFamily="34" charset="0"/>
                </a:rPr>
                <a:t>Shared Memory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201562" y="3138821"/>
              <a:ext cx="4893275" cy="290179"/>
            </a:xfrm>
            <a:prstGeom prst="rect">
              <a:avLst/>
            </a:prstGeom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8100000" scaled="0"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50" b="1">
                <a:latin typeface="Lucida Sans Unicode" pitchFamily="34" charset="0"/>
                <a:cs typeface="Lucida Sans Unicode" pitchFamily="34" charset="0"/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2201562" y="3138821"/>
              <a:ext cx="4893275" cy="290179"/>
              <a:chOff x="3429000" y="4419600"/>
              <a:chExt cx="5486400" cy="5334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429000" y="4419600"/>
                <a:ext cx="685800" cy="53340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b="1" dirty="0" smtClean="0">
                    <a:solidFill>
                      <a:schemeClr val="tx1"/>
                    </a:solidFill>
                    <a:latin typeface="Lucida Sans Unicode" pitchFamily="34" charset="0"/>
                    <a:cs typeface="Lucida Sans Unicode" pitchFamily="34" charset="0"/>
                  </a:rPr>
                  <a:t>Ch 0</a:t>
                </a:r>
                <a:endParaRPr lang="en-US" sz="1050" b="1" dirty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114800" y="4419600"/>
                <a:ext cx="685800" cy="53340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b="1" dirty="0" smtClean="0">
                    <a:solidFill>
                      <a:schemeClr val="tx1"/>
                    </a:solidFill>
                    <a:latin typeface="Lucida Sans Unicode" pitchFamily="34" charset="0"/>
                    <a:cs typeface="Lucida Sans Unicode" pitchFamily="34" charset="0"/>
                  </a:rPr>
                  <a:t>Ch 1</a:t>
                </a:r>
                <a:endParaRPr lang="en-US" sz="1050" b="1" dirty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800600" y="4419600"/>
                <a:ext cx="685800" cy="53340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b="1" dirty="0" smtClean="0">
                    <a:solidFill>
                      <a:schemeClr val="tx1"/>
                    </a:solidFill>
                    <a:latin typeface="Lucida Sans Unicode" pitchFamily="34" charset="0"/>
                    <a:cs typeface="Lucida Sans Unicode" pitchFamily="34" charset="0"/>
                  </a:rPr>
                  <a:t>Ch 2</a:t>
                </a:r>
                <a:endParaRPr lang="en-US" sz="1050" b="1" dirty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486400" y="4419600"/>
                <a:ext cx="685800" cy="53340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b="1" dirty="0" smtClean="0">
                    <a:solidFill>
                      <a:schemeClr val="tx1"/>
                    </a:solidFill>
                    <a:latin typeface="Lucida Sans Unicode" pitchFamily="34" charset="0"/>
                    <a:cs typeface="Lucida Sans Unicode" pitchFamily="34" charset="0"/>
                  </a:rPr>
                  <a:t>Ch 3</a:t>
                </a:r>
                <a:endParaRPr lang="en-US" sz="1050" b="1" dirty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72200" y="4419600"/>
                <a:ext cx="685800" cy="53340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b="1" dirty="0" smtClean="0">
                    <a:solidFill>
                      <a:schemeClr val="tx1"/>
                    </a:solidFill>
                    <a:latin typeface="Lucida Sans Unicode" pitchFamily="34" charset="0"/>
                    <a:cs typeface="Lucida Sans Unicode" pitchFamily="34" charset="0"/>
                  </a:rPr>
                  <a:t>Ch 4</a:t>
                </a:r>
                <a:endParaRPr lang="en-US" sz="1050" b="1" dirty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4419600"/>
                <a:ext cx="685800" cy="53340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b="1" dirty="0" smtClean="0">
                    <a:solidFill>
                      <a:schemeClr val="tx1"/>
                    </a:solidFill>
                    <a:latin typeface="Lucida Sans Unicode" pitchFamily="34" charset="0"/>
                    <a:cs typeface="Lucida Sans Unicode" pitchFamily="34" charset="0"/>
                  </a:rPr>
                  <a:t>Ch 5</a:t>
                </a:r>
                <a:endParaRPr lang="en-US" sz="1050" b="1" dirty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543800" y="4419600"/>
                <a:ext cx="685800" cy="53340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b="1" dirty="0" smtClean="0">
                    <a:solidFill>
                      <a:schemeClr val="tx1"/>
                    </a:solidFill>
                    <a:latin typeface="Lucida Sans Unicode" pitchFamily="34" charset="0"/>
                    <a:cs typeface="Lucida Sans Unicode" pitchFamily="34" charset="0"/>
                  </a:rPr>
                  <a:t>Ch 6</a:t>
                </a:r>
                <a:endParaRPr lang="en-US" sz="1050" b="1" dirty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8229600" y="4419600"/>
                <a:ext cx="685800" cy="53340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b="1" dirty="0" smtClean="0">
                    <a:solidFill>
                      <a:schemeClr val="tx1"/>
                    </a:solidFill>
                    <a:latin typeface="Lucida Sans Unicode" pitchFamily="34" charset="0"/>
                    <a:cs typeface="Lucida Sans Unicode" pitchFamily="34" charset="0"/>
                  </a:rPr>
                  <a:t>Ch 7</a:t>
                </a:r>
                <a:endParaRPr lang="en-US" sz="1050" b="1" dirty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5191897" y="1910504"/>
              <a:ext cx="339810" cy="41454"/>
              <a:chOff x="1905000" y="2743200"/>
              <a:chExt cx="381000" cy="76200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1905000" y="2743200"/>
                <a:ext cx="76200" cy="762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Lucida Sans Unicode" pitchFamily="34" charset="0"/>
                  <a:cs typeface="Lucida Sans Unicode" pitchFamily="34" charset="0"/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057400" y="2743200"/>
                <a:ext cx="76200" cy="762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Lucida Sans Unicode" pitchFamily="34" charset="0"/>
                  <a:cs typeface="Lucida Sans Unicode" pitchFamily="34" charset="0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209800" y="2743200"/>
                <a:ext cx="76200" cy="762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Lucida Sans Unicode" pitchFamily="34" charset="0"/>
                  <a:cs typeface="Lucida Sans Unicode" pitchFamily="34" charset="0"/>
                </a:endParaRPr>
              </a:p>
            </p:txBody>
          </p:sp>
        </p:grpSp>
        <p:sp>
          <p:nvSpPr>
            <p:cNvPr id="73" name="Up-Down Arrow 72"/>
            <p:cNvSpPr/>
            <p:nvPr/>
          </p:nvSpPr>
          <p:spPr>
            <a:xfrm>
              <a:off x="4373973" y="2777195"/>
              <a:ext cx="596793" cy="353957"/>
            </a:xfrm>
            <a:prstGeom prst="upDownArrow">
              <a:avLst>
                <a:gd name="adj1" fmla="val 43651"/>
                <a:gd name="adj2" fmla="val 37301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01562" y="2909297"/>
              <a:ext cx="1760838" cy="2616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1100" b="1" dirty="0" smtClean="0">
                  <a:latin typeface="Lucida Sans Unicode" pitchFamily="34" charset="0"/>
                  <a:cs typeface="Lucida Sans Unicode" pitchFamily="34" charset="0"/>
                </a:rPr>
                <a:t>Off-chip Global Memory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765388" y="2400302"/>
              <a:ext cx="1198000" cy="248725"/>
            </a:xfrm>
            <a:prstGeom prst="rect">
              <a:avLst/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8100000" scaled="0"/>
            </a:gra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b="1">
                <a:latin typeface="Lucida Sans Unicode" pitchFamily="34" charset="0"/>
                <a:cs typeface="Lucida Sans Unicode" pitchFamily="34" charset="0"/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3763591" y="2400300"/>
              <a:ext cx="1203625" cy="248732"/>
              <a:chOff x="3514725" y="3581387"/>
              <a:chExt cx="1349520" cy="457213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3514725" y="3581399"/>
                <a:ext cx="169276" cy="457201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vert="eaVert" wrap="square" lIns="0" tIns="0" rIns="0" bIns="0" rtlCol="0">
                <a:noAutofit/>
              </a:bodyPr>
              <a:lstStyle/>
              <a:p>
                <a:pPr algn="ctr"/>
                <a:r>
                  <a:rPr lang="en-US" sz="1000" b="1" dirty="0" smtClean="0">
                    <a:latin typeface="Lucida Sans Unicode" pitchFamily="34" charset="0"/>
                    <a:cs typeface="Lucida Sans Unicode" pitchFamily="34" charset="0"/>
                  </a:rPr>
                  <a:t>Bk0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679763" y="3581395"/>
                <a:ext cx="169275" cy="457199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vert="eaVert" wrap="square" lIns="0" tIns="0" rIns="0" bIns="0" rtlCol="0">
                <a:noAutofit/>
              </a:bodyPr>
              <a:lstStyle/>
              <a:p>
                <a:pPr algn="ctr"/>
                <a:r>
                  <a:rPr lang="en-US" sz="1000" b="1" dirty="0" smtClean="0">
                    <a:latin typeface="Lucida Sans Unicode" pitchFamily="34" charset="0"/>
                    <a:cs typeface="Lucida Sans Unicode" pitchFamily="34" charset="0"/>
                  </a:rPr>
                  <a:t>Bk1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849623" y="3581399"/>
                <a:ext cx="169275" cy="457201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vert="eaVert" wrap="square" lIns="0" tIns="0" rIns="0" bIns="0" rtlCol="0">
                <a:noAutofit/>
              </a:bodyPr>
              <a:lstStyle/>
              <a:p>
                <a:pPr algn="ctr"/>
                <a:r>
                  <a:rPr lang="en-US" sz="1000" b="1" dirty="0" smtClean="0">
                    <a:latin typeface="Lucida Sans Unicode" pitchFamily="34" charset="0"/>
                    <a:cs typeface="Lucida Sans Unicode" pitchFamily="34" charset="0"/>
                  </a:rPr>
                  <a:t>Bk2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016435" y="3581390"/>
                <a:ext cx="169276" cy="45720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vert="eaVert" wrap="square" lIns="0" tIns="0" rIns="0" bIns="0" rtlCol="0">
                <a:noAutofit/>
              </a:bodyPr>
              <a:lstStyle/>
              <a:p>
                <a:pPr algn="ctr"/>
                <a:r>
                  <a:rPr lang="en-US" sz="1000" b="1" dirty="0" smtClean="0">
                    <a:latin typeface="Lucida Sans Unicode" pitchFamily="34" charset="0"/>
                    <a:cs typeface="Lucida Sans Unicode" pitchFamily="34" charset="0"/>
                  </a:rPr>
                  <a:t>Bk3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186296" y="3581390"/>
                <a:ext cx="169276" cy="45720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vert="eaVert" wrap="square" lIns="0" tIns="0" rIns="0" bIns="0" rtlCol="0">
                <a:noAutofit/>
              </a:bodyPr>
              <a:lstStyle/>
              <a:p>
                <a:pPr algn="ctr"/>
                <a:r>
                  <a:rPr lang="en-US" sz="1000" b="1" dirty="0" smtClean="0">
                    <a:latin typeface="Lucida Sans Unicode" pitchFamily="34" charset="0"/>
                    <a:cs typeface="Lucida Sans Unicode" pitchFamily="34" charset="0"/>
                  </a:rPr>
                  <a:t>Bk4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355701" y="3581390"/>
                <a:ext cx="169276" cy="45720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vert="eaVert" wrap="square" lIns="0" tIns="0" rIns="0" bIns="0" rtlCol="0">
                <a:noAutofit/>
              </a:bodyPr>
              <a:lstStyle/>
              <a:p>
                <a:pPr algn="ctr"/>
                <a:r>
                  <a:rPr lang="en-US" sz="1000" b="1" dirty="0" smtClean="0">
                    <a:latin typeface="Lucida Sans Unicode" pitchFamily="34" charset="0"/>
                    <a:cs typeface="Lucida Sans Unicode" pitchFamily="34" charset="0"/>
                  </a:rPr>
                  <a:t>Bk5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4525107" y="3581387"/>
                <a:ext cx="169276" cy="45719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vert="eaVert" wrap="square" lIns="0" tIns="0" rIns="0" bIns="0" rtlCol="0">
                <a:noAutofit/>
              </a:bodyPr>
              <a:lstStyle/>
              <a:p>
                <a:pPr algn="ctr"/>
                <a:r>
                  <a:rPr lang="en-US" sz="1000" b="1" dirty="0" smtClean="0">
                    <a:latin typeface="Lucida Sans Unicode" pitchFamily="34" charset="0"/>
                    <a:cs typeface="Lucida Sans Unicode" pitchFamily="34" charset="0"/>
                  </a:rPr>
                  <a:t>Bk6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694969" y="3581390"/>
                <a:ext cx="169276" cy="45720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vert="eaVert" wrap="square" lIns="0" tIns="0" rIns="0" bIns="0" rtlCol="0">
                <a:noAutofit/>
              </a:bodyPr>
              <a:lstStyle/>
              <a:p>
                <a:pPr algn="ctr"/>
                <a:r>
                  <a:rPr lang="en-US" sz="1000" b="1" dirty="0" smtClean="0">
                    <a:latin typeface="Lucida Sans Unicode" pitchFamily="34" charset="0"/>
                    <a:cs typeface="Lucida Sans Unicode" pitchFamily="34" charset="0"/>
                  </a:rPr>
                  <a:t>Bk7</a:t>
                </a:r>
              </a:p>
            </p:txBody>
          </p:sp>
        </p:grpSp>
        <p:sp>
          <p:nvSpPr>
            <p:cNvPr id="85" name="Rectangle 84"/>
            <p:cNvSpPr/>
            <p:nvPr/>
          </p:nvSpPr>
          <p:spPr>
            <a:xfrm>
              <a:off x="5810846" y="2400302"/>
              <a:ext cx="1198000" cy="248725"/>
            </a:xfrm>
            <a:prstGeom prst="rect">
              <a:avLst/>
            </a:prstGeom>
            <a:gradFill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8100000" scaled="0"/>
            </a:gra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b="1">
                <a:latin typeface="Lucida Sans Unicode" pitchFamily="34" charset="0"/>
                <a:cs typeface="Lucida Sans Unicode" pitchFamily="34" charset="0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5809049" y="2400300"/>
              <a:ext cx="1203625" cy="248732"/>
              <a:chOff x="3514725" y="3581387"/>
              <a:chExt cx="1349520" cy="457213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3514725" y="3581399"/>
                <a:ext cx="169276" cy="457201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vert="eaVert" wrap="square" lIns="0" tIns="0" rIns="0" bIns="0" rtlCol="0">
                <a:noAutofit/>
              </a:bodyPr>
              <a:lstStyle/>
              <a:p>
                <a:pPr algn="ctr"/>
                <a:r>
                  <a:rPr lang="en-US" sz="1000" b="1" dirty="0" smtClean="0">
                    <a:latin typeface="Lucida Sans Unicode" pitchFamily="34" charset="0"/>
                    <a:cs typeface="Lucida Sans Unicode" pitchFamily="34" charset="0"/>
                  </a:rPr>
                  <a:t>Bk0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679763" y="3581395"/>
                <a:ext cx="169275" cy="457199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vert="eaVert" wrap="square" lIns="0" tIns="0" rIns="0" bIns="0" rtlCol="0">
                <a:noAutofit/>
              </a:bodyPr>
              <a:lstStyle/>
              <a:p>
                <a:pPr algn="ctr"/>
                <a:r>
                  <a:rPr lang="en-US" sz="1000" b="1" dirty="0" smtClean="0">
                    <a:latin typeface="Lucida Sans Unicode" pitchFamily="34" charset="0"/>
                    <a:cs typeface="Lucida Sans Unicode" pitchFamily="34" charset="0"/>
                  </a:rPr>
                  <a:t>Bk1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3849623" y="3581399"/>
                <a:ext cx="169275" cy="457201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vert="eaVert" wrap="square" lIns="0" tIns="0" rIns="0" bIns="0" rtlCol="0">
                <a:noAutofit/>
              </a:bodyPr>
              <a:lstStyle/>
              <a:p>
                <a:pPr algn="ctr"/>
                <a:r>
                  <a:rPr lang="en-US" sz="1000" b="1" dirty="0" smtClean="0">
                    <a:latin typeface="Lucida Sans Unicode" pitchFamily="34" charset="0"/>
                    <a:cs typeface="Lucida Sans Unicode" pitchFamily="34" charset="0"/>
                  </a:rPr>
                  <a:t>Bk2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4016435" y="3581390"/>
                <a:ext cx="169276" cy="45720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vert="eaVert" wrap="square" lIns="0" tIns="0" rIns="0" bIns="0" rtlCol="0">
                <a:noAutofit/>
              </a:bodyPr>
              <a:lstStyle/>
              <a:p>
                <a:pPr algn="ctr"/>
                <a:r>
                  <a:rPr lang="en-US" sz="1000" b="1" dirty="0" smtClean="0">
                    <a:latin typeface="Lucida Sans Unicode" pitchFamily="34" charset="0"/>
                    <a:cs typeface="Lucida Sans Unicode" pitchFamily="34" charset="0"/>
                  </a:rPr>
                  <a:t>Bk3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4186296" y="3581390"/>
                <a:ext cx="169276" cy="45720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vert="eaVert" wrap="square" lIns="0" tIns="0" rIns="0" bIns="0" rtlCol="0">
                <a:noAutofit/>
              </a:bodyPr>
              <a:lstStyle/>
              <a:p>
                <a:pPr algn="ctr"/>
                <a:r>
                  <a:rPr lang="en-US" sz="1000" b="1" dirty="0" smtClean="0">
                    <a:latin typeface="Lucida Sans Unicode" pitchFamily="34" charset="0"/>
                    <a:cs typeface="Lucida Sans Unicode" pitchFamily="34" charset="0"/>
                  </a:rPr>
                  <a:t>Bk4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4355701" y="3581390"/>
                <a:ext cx="169276" cy="45720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vert="eaVert" wrap="square" lIns="0" tIns="0" rIns="0" bIns="0" rtlCol="0">
                <a:noAutofit/>
              </a:bodyPr>
              <a:lstStyle/>
              <a:p>
                <a:pPr algn="ctr"/>
                <a:r>
                  <a:rPr lang="en-US" sz="1000" b="1" dirty="0" smtClean="0">
                    <a:latin typeface="Lucida Sans Unicode" pitchFamily="34" charset="0"/>
                    <a:cs typeface="Lucida Sans Unicode" pitchFamily="34" charset="0"/>
                  </a:rPr>
                  <a:t>Bk5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525107" y="3581387"/>
                <a:ext cx="169276" cy="45719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vert="eaVert" wrap="square" lIns="0" tIns="0" rIns="0" bIns="0" rtlCol="0">
                <a:noAutofit/>
              </a:bodyPr>
              <a:lstStyle/>
              <a:p>
                <a:pPr algn="ctr"/>
                <a:r>
                  <a:rPr lang="en-US" sz="1000" b="1" dirty="0" smtClean="0">
                    <a:latin typeface="Lucida Sans Unicode" pitchFamily="34" charset="0"/>
                    <a:cs typeface="Lucida Sans Unicode" pitchFamily="34" charset="0"/>
                  </a:rPr>
                  <a:t>Bk6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694969" y="3581390"/>
                <a:ext cx="169276" cy="45720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vert="eaVert" wrap="square" lIns="0" tIns="0" rIns="0" bIns="0" rtlCol="0">
                <a:noAutofit/>
              </a:bodyPr>
              <a:lstStyle/>
              <a:p>
                <a:pPr algn="ctr"/>
                <a:r>
                  <a:rPr lang="en-US" sz="1000" b="1" dirty="0" smtClean="0">
                    <a:latin typeface="Lucida Sans Unicode" pitchFamily="34" charset="0"/>
                    <a:cs typeface="Lucida Sans Unicode" pitchFamily="34" charset="0"/>
                  </a:rPr>
                  <a:t>Bk7</a:t>
                </a:r>
              </a:p>
            </p:txBody>
          </p:sp>
        </p:grpSp>
      </p:grpSp>
      <p:sp>
        <p:nvSpPr>
          <p:cNvPr id="96" name="Rounded Rectangle 95"/>
          <p:cNvSpPr/>
          <p:nvPr/>
        </p:nvSpPr>
        <p:spPr>
          <a:xfrm>
            <a:off x="3048000" y="2756647"/>
            <a:ext cx="1600200" cy="12192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>
            <a:stCxn id="96" idx="1"/>
            <a:endCxn id="4" idx="3"/>
          </p:cNvCxnSpPr>
          <p:nvPr/>
        </p:nvCxnSpPr>
        <p:spPr>
          <a:xfrm rot="10800000">
            <a:off x="2743200" y="2849485"/>
            <a:ext cx="304800" cy="5167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3048000" y="4217894"/>
            <a:ext cx="1600200" cy="47064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/>
          <p:cNvCxnSpPr>
            <a:stCxn id="99" idx="0"/>
            <a:endCxn id="5" idx="3"/>
          </p:cNvCxnSpPr>
          <p:nvPr/>
        </p:nvCxnSpPr>
        <p:spPr>
          <a:xfrm rot="16200000" flipV="1">
            <a:off x="3024711" y="3394505"/>
            <a:ext cx="541878" cy="11049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3088341" y="4370295"/>
            <a:ext cx="990600" cy="20170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/>
          <p:cNvCxnSpPr>
            <a:stCxn id="105" idx="1"/>
            <a:endCxn id="6" idx="3"/>
          </p:cNvCxnSpPr>
          <p:nvPr/>
        </p:nvCxnSpPr>
        <p:spPr>
          <a:xfrm rot="10800000">
            <a:off x="2743201" y="4424116"/>
            <a:ext cx="345141" cy="470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2971800" y="5307106"/>
            <a:ext cx="5943600" cy="5334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/>
          <p:cNvCxnSpPr>
            <a:stCxn id="109" idx="1"/>
            <a:endCxn id="7" idx="3"/>
          </p:cNvCxnSpPr>
          <p:nvPr/>
        </p:nvCxnSpPr>
        <p:spPr>
          <a:xfrm rot="10800000">
            <a:off x="2743200" y="5109916"/>
            <a:ext cx="228600" cy="4638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3124200" y="5455920"/>
            <a:ext cx="1981200" cy="22860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/>
          <p:cNvCxnSpPr>
            <a:stCxn id="117" idx="1"/>
            <a:endCxn id="8" idx="3"/>
          </p:cNvCxnSpPr>
          <p:nvPr/>
        </p:nvCxnSpPr>
        <p:spPr>
          <a:xfrm rot="10800000" flipV="1">
            <a:off x="2743200" y="5570220"/>
            <a:ext cx="381000" cy="20256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6" grpId="0" animBg="1"/>
      <p:bldP spid="99" grpId="0" animBg="1"/>
      <p:bldP spid="105" grpId="0" animBg="1"/>
      <p:bldP spid="109" grpId="0" animBg="1"/>
      <p:bldP spid="1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305800" cy="5166360"/>
          </a:xfrm>
        </p:spPr>
        <p:txBody>
          <a:bodyPr/>
          <a:lstStyle/>
          <a:p>
            <a:r>
              <a:rPr lang="en-US" b="1" dirty="0" smtClean="0"/>
              <a:t>Input</a:t>
            </a:r>
            <a:r>
              <a:rPr lang="en-US" dirty="0" smtClean="0"/>
              <a:t>: Hardware information and </a:t>
            </a:r>
            <a:r>
              <a:rPr lang="en-US" b="1" dirty="0" smtClean="0">
                <a:solidFill>
                  <a:srgbClr val="C00000"/>
                </a:solidFill>
              </a:rPr>
              <a:t>a design choice</a:t>
            </a:r>
          </a:p>
          <a:p>
            <a:pPr>
              <a:buNone/>
            </a:pPr>
            <a:r>
              <a:rPr lang="en-US" dirty="0" smtClean="0"/>
              <a:t>                                                         </a:t>
            </a:r>
            <a:r>
              <a:rPr lang="en-US" sz="1800" i="1" dirty="0" smtClean="0"/>
              <a:t>How to optimize the program</a:t>
            </a:r>
            <a:endParaRPr lang="en-US" i="1" dirty="0" smtClean="0"/>
          </a:p>
          <a:p>
            <a:r>
              <a:rPr lang="en-US" b="1" dirty="0" smtClean="0"/>
              <a:t>Output</a:t>
            </a:r>
            <a:r>
              <a:rPr lang="en-US" dirty="0" smtClean="0"/>
              <a:t>: Performance estimation for the given design choice</a:t>
            </a:r>
          </a:p>
          <a:p>
            <a:pPr>
              <a:buNone/>
            </a:pPr>
            <a:r>
              <a:rPr lang="en-US" dirty="0" smtClean="0"/>
              <a:t>                 A design choice for </a:t>
            </a:r>
            <a:r>
              <a:rPr lang="en-US" b="1" dirty="0" smtClean="0">
                <a:solidFill>
                  <a:srgbClr val="FF0000"/>
                </a:solidFill>
              </a:rPr>
              <a:t>better optimization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953000" y="1320800"/>
            <a:ext cx="1905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Arrow 6"/>
          <p:cNvSpPr/>
          <p:nvPr/>
        </p:nvSpPr>
        <p:spPr>
          <a:xfrm>
            <a:off x="4762500" y="1485900"/>
            <a:ext cx="304800" cy="1524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524000" y="2247900"/>
            <a:ext cx="304800" cy="1524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819400"/>
            <a:ext cx="542925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2851777"/>
            <a:ext cx="5410200" cy="3320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Impact of Different Design Choices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3352800" y="2082800"/>
            <a:ext cx="2362200" cy="838200"/>
            <a:chOff x="1143000" y="1828800"/>
            <a:chExt cx="2362200" cy="838200"/>
          </a:xfrm>
        </p:grpSpPr>
        <p:sp>
          <p:nvSpPr>
            <p:cNvPr id="4" name="Rectangle 3"/>
            <p:cNvSpPr/>
            <p:nvPr/>
          </p:nvSpPr>
          <p:spPr>
            <a:xfrm>
              <a:off x="1447800" y="2438400"/>
              <a:ext cx="304800" cy="2286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rPr>
                <a:t>0</a:t>
              </a:r>
              <a:endParaRPr lang="en-US" sz="140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905000" y="2438400"/>
              <a:ext cx="304800" cy="2286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rPr>
                <a:t>1</a:t>
              </a:r>
              <a:endParaRPr lang="en-US" sz="140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62200" y="2438400"/>
              <a:ext cx="304800" cy="2286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rPr>
                <a:t>2</a:t>
              </a:r>
              <a:endParaRPr lang="en-US" sz="140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19400" y="2438400"/>
              <a:ext cx="304800" cy="228600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rPr>
                <a:t>3</a:t>
              </a:r>
              <a:endParaRPr lang="en-US" sz="140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cxnSp>
          <p:nvCxnSpPr>
            <p:cNvPr id="8" name="Straight Arrow Connector 7"/>
            <p:cNvCxnSpPr>
              <a:stCxn id="9" idx="2"/>
              <a:endCxn id="4" idx="0"/>
            </p:cNvCxnSpPr>
            <p:nvPr/>
          </p:nvCxnSpPr>
          <p:spPr>
            <a:xfrm rot="16200000" flipH="1">
              <a:off x="1352550" y="2190750"/>
              <a:ext cx="304800" cy="190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143000" y="1828800"/>
              <a:ext cx="533400" cy="304800"/>
            </a:xfrm>
            <a:prstGeom prst="rect">
              <a:avLst/>
            </a:prstGeom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81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rPr>
                <a:t>thd0</a:t>
              </a:r>
              <a:endParaRPr lang="en-US" sz="160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2600" y="1828800"/>
              <a:ext cx="533400" cy="304800"/>
            </a:xfrm>
            <a:prstGeom prst="rect">
              <a:avLst/>
            </a:prstGeom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81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rPr>
                <a:t>thd1</a:t>
              </a:r>
              <a:endParaRPr lang="en-US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62200" y="1828800"/>
              <a:ext cx="533400" cy="304800"/>
            </a:xfrm>
            <a:prstGeom prst="rect">
              <a:avLst/>
            </a:prstGeom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81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rPr>
                <a:t>thd2</a:t>
              </a:r>
              <a:endParaRPr lang="en-US" sz="160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cxnSp>
          <p:nvCxnSpPr>
            <p:cNvPr id="12" name="Straight Arrow Connector 11"/>
            <p:cNvCxnSpPr>
              <a:stCxn id="10" idx="2"/>
              <a:endCxn id="5" idx="0"/>
            </p:cNvCxnSpPr>
            <p:nvPr/>
          </p:nvCxnSpPr>
          <p:spPr>
            <a:xfrm rot="16200000" flipH="1">
              <a:off x="1885950" y="2266950"/>
              <a:ext cx="304800" cy="381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1" idx="2"/>
              <a:endCxn id="6" idx="0"/>
            </p:cNvCxnSpPr>
            <p:nvPr/>
          </p:nvCxnSpPr>
          <p:spPr>
            <a:xfrm rot="5400000">
              <a:off x="2419350" y="2228850"/>
              <a:ext cx="304800" cy="1143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971800" y="1828800"/>
              <a:ext cx="533400" cy="304800"/>
            </a:xfrm>
            <a:prstGeom prst="rect">
              <a:avLst/>
            </a:prstGeom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81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Lucida Sans Unicode" pitchFamily="34" charset="0"/>
                  <a:cs typeface="Lucida Sans Unicode" pitchFamily="34" charset="0"/>
                </a:rPr>
                <a:t>thd3</a:t>
              </a:r>
              <a:endParaRPr lang="en-US" sz="1600" dirty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  <a:endCxn id="7" idx="0"/>
            </p:cNvCxnSpPr>
            <p:nvPr/>
          </p:nvCxnSpPr>
          <p:spPr>
            <a:xfrm rot="5400000">
              <a:off x="2952750" y="2152650"/>
              <a:ext cx="304800" cy="2667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1066800" y="3314700"/>
            <a:ext cx="609600" cy="3048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81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ch0</a:t>
            </a:r>
            <a:endParaRPr lang="en-US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76400" y="3314700"/>
            <a:ext cx="609600" cy="3048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81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ch1</a:t>
            </a:r>
            <a:endParaRPr lang="en-US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0" y="3314700"/>
            <a:ext cx="609600" cy="3048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81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ch2</a:t>
            </a:r>
            <a:endParaRPr lang="en-US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95600" y="3314700"/>
            <a:ext cx="609600" cy="3048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81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ch3</a:t>
            </a:r>
            <a:endParaRPr lang="en-US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0" name="Up-Down Arrow 19"/>
          <p:cNvSpPr/>
          <p:nvPr/>
        </p:nvSpPr>
        <p:spPr>
          <a:xfrm>
            <a:off x="1143000" y="4076700"/>
            <a:ext cx="2362200" cy="533400"/>
          </a:xfrm>
          <a:prstGeom prst="upDownArrow">
            <a:avLst>
              <a:gd name="adj1" fmla="val 57912"/>
              <a:gd name="adj2" fmla="val 20769"/>
            </a:avLst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Wide bus width</a:t>
            </a:r>
            <a:endParaRPr lang="en-US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04800" y="2857500"/>
            <a:ext cx="80772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Lucida Sans Unicode" pitchFamily="34" charset="0"/>
              </a:rPr>
              <a:t>EX) Channel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Lucida Sans Unicode" pitchFamily="34" charset="0"/>
              </a:rPr>
              <a:t> skew</a:t>
            </a:r>
            <a:endParaRPr kumimoji="0" lang="en-US" sz="1800" b="1" i="1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Lucida Sans Unicode" pitchFamily="34" charset="0"/>
              <a:ea typeface="+mn-ea"/>
              <a:cs typeface="Lucida Sans Unicode" pitchFamily="34" charset="0"/>
            </a:endParaRPr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1800" b="1" i="1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Lucida Sans Unicode" pitchFamily="34" charset="0"/>
              <a:ea typeface="+mn-ea"/>
              <a:cs typeface="Lucida Sans Unicode" pitchFamily="34" charset="0"/>
            </a:endParaRPr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18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 Unicode" pitchFamily="34" charset="0"/>
              <a:ea typeface="+mn-ea"/>
              <a:cs typeface="Lucida Sans Unicode" pitchFamily="34" charset="0"/>
            </a:endParaRPr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tabLst/>
              <a:defRPr/>
            </a:pPr>
            <a:endParaRPr kumimoji="0" lang="en-US" sz="18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 Unicode" pitchFamily="34" charset="0"/>
              <a:ea typeface="+mn-ea"/>
              <a:cs typeface="Lucida Sans Unicode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19200" y="3695700"/>
            <a:ext cx="304800" cy="228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0</a:t>
            </a:r>
            <a:endParaRPr lang="en-US" sz="14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28800" y="3695700"/>
            <a:ext cx="304800" cy="228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1</a:t>
            </a:r>
            <a:endParaRPr lang="en-US" sz="14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38400" y="3695700"/>
            <a:ext cx="304800" cy="228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2</a:t>
            </a:r>
            <a:endParaRPr lang="en-US" sz="14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048000" y="3695700"/>
            <a:ext cx="304800" cy="228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3</a:t>
            </a:r>
            <a:endParaRPr lang="en-US" sz="14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86400" y="3314700"/>
            <a:ext cx="609600" cy="3048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81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ch0</a:t>
            </a:r>
            <a:endParaRPr lang="en-US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96000" y="3314700"/>
            <a:ext cx="609600" cy="3048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81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ch1</a:t>
            </a:r>
            <a:endParaRPr lang="en-US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05600" y="3314700"/>
            <a:ext cx="609600" cy="3048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81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ch2</a:t>
            </a:r>
            <a:endParaRPr lang="en-US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315200" y="3314700"/>
            <a:ext cx="609600" cy="304800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81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ch3</a:t>
            </a:r>
            <a:endParaRPr lang="en-US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638800" y="3695700"/>
            <a:ext cx="304800" cy="228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0</a:t>
            </a:r>
            <a:endParaRPr lang="en-US" sz="14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38800" y="3924300"/>
            <a:ext cx="304800" cy="228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1</a:t>
            </a:r>
            <a:endParaRPr lang="en-US" sz="14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38800" y="4152900"/>
            <a:ext cx="304800" cy="228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2</a:t>
            </a:r>
            <a:endParaRPr lang="en-US" sz="14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38800" y="4381500"/>
            <a:ext cx="304800" cy="228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3</a:t>
            </a:r>
            <a:endParaRPr lang="en-US" sz="14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304800" y="4762500"/>
            <a:ext cx="4724400" cy="457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Lucida Sans Unicode" pitchFamily="34" charset="0"/>
              </a:rPr>
              <a:t>EX) Shared memory bank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Lucida Sans Unicode" pitchFamily="34" charset="0"/>
              </a:rPr>
              <a:t> conflict</a:t>
            </a:r>
            <a:endParaRPr kumimoji="0" lang="en-US" sz="1800" b="1" i="1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Lucida Sans Unicode" pitchFamily="34" charset="0"/>
              <a:ea typeface="+mn-ea"/>
              <a:cs typeface="Lucida Sans Unicode" pitchFamily="34" charset="0"/>
            </a:endParaRPr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1800" b="1" i="1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Lucida Sans Unicode" pitchFamily="34" charset="0"/>
              <a:ea typeface="+mn-ea"/>
              <a:cs typeface="Lucida Sans Unicode" pitchFamily="34" charset="0"/>
            </a:endParaRPr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18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 Unicode" pitchFamily="34" charset="0"/>
              <a:ea typeface="+mn-ea"/>
              <a:cs typeface="Lucida Sans Unicode" pitchFamily="34" charset="0"/>
            </a:endParaRPr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tabLst/>
              <a:defRPr/>
            </a:pPr>
            <a:endParaRPr kumimoji="0" lang="en-US" sz="18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 Unicode" pitchFamily="34" charset="0"/>
              <a:ea typeface="+mn-ea"/>
              <a:cs typeface="Lucida Sans Unicode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66800" y="5194300"/>
            <a:ext cx="609600" cy="304800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81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bk0</a:t>
            </a:r>
            <a:endParaRPr lang="en-US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676400" y="5194300"/>
            <a:ext cx="609600" cy="304800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81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bk1</a:t>
            </a:r>
            <a:endParaRPr lang="en-US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86000" y="5194300"/>
            <a:ext cx="609600" cy="304800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81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bk2</a:t>
            </a:r>
            <a:endParaRPr lang="en-US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895600" y="5194300"/>
            <a:ext cx="609600" cy="304800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81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bk3</a:t>
            </a:r>
            <a:endParaRPr lang="en-US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219200" y="5575300"/>
            <a:ext cx="304800" cy="228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0</a:t>
            </a:r>
            <a:endParaRPr lang="en-US" sz="14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828800" y="5575300"/>
            <a:ext cx="304800" cy="228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1</a:t>
            </a:r>
            <a:endParaRPr lang="en-US" sz="14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38400" y="5575300"/>
            <a:ext cx="304800" cy="228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2</a:t>
            </a:r>
            <a:endParaRPr lang="en-US" sz="14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048000" y="5575300"/>
            <a:ext cx="304800" cy="228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3</a:t>
            </a:r>
            <a:endParaRPr lang="en-US" sz="14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486400" y="5194300"/>
            <a:ext cx="609600" cy="304800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81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bk0</a:t>
            </a:r>
            <a:endParaRPr lang="en-US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96000" y="5194300"/>
            <a:ext cx="609600" cy="304800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81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bk1</a:t>
            </a:r>
            <a:endParaRPr lang="en-US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05600" y="5194300"/>
            <a:ext cx="609600" cy="304800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81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bk2</a:t>
            </a:r>
            <a:endParaRPr lang="en-US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315200" y="5194300"/>
            <a:ext cx="609600" cy="304800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81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bk3</a:t>
            </a:r>
            <a:endParaRPr lang="en-US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7" name="Up-Down Arrow 46"/>
          <p:cNvSpPr/>
          <p:nvPr/>
        </p:nvSpPr>
        <p:spPr>
          <a:xfrm>
            <a:off x="6934200" y="4000500"/>
            <a:ext cx="381000" cy="533400"/>
          </a:xfrm>
          <a:prstGeom prst="upDownArrow">
            <a:avLst>
              <a:gd name="adj1" fmla="val 57912"/>
              <a:gd name="adj2" fmla="val 20769"/>
            </a:avLst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Narrow bus width</a:t>
            </a:r>
            <a:endParaRPr lang="en-US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447800" y="59679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Latency: 1 cycle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19800" y="59679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Latency: 4 cycle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638800" y="5575300"/>
            <a:ext cx="304800" cy="228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0</a:t>
            </a:r>
            <a:endParaRPr lang="en-US" sz="14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638800" y="5803900"/>
            <a:ext cx="304800" cy="228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1</a:t>
            </a:r>
            <a:endParaRPr lang="en-US" sz="14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638800" y="6032500"/>
            <a:ext cx="304800" cy="228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2</a:t>
            </a:r>
            <a:endParaRPr lang="en-US" sz="14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38800" y="6261100"/>
            <a:ext cx="304800" cy="228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Lucida Sans Unicode" pitchFamily="34" charset="0"/>
                <a:cs typeface="Lucida Sans Unicode" pitchFamily="34" charset="0"/>
              </a:rPr>
              <a:t>3</a:t>
            </a:r>
            <a:endParaRPr lang="en-US" sz="1400" dirty="0">
              <a:solidFill>
                <a:schemeClr val="tx1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6" name="Content Placeholder 2"/>
          <p:cNvSpPr txBox="1">
            <a:spLocks/>
          </p:cNvSpPr>
          <p:nvPr/>
        </p:nvSpPr>
        <p:spPr>
          <a:xfrm>
            <a:off x="304800" y="914400"/>
            <a:ext cx="8534400" cy="114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Lucida Sans Unicode" pitchFamily="34" charset="0"/>
              </a:rPr>
              <a:t>We analyze the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Lucida Sans Unicode" pitchFamily="34" charset="0"/>
              </a:rPr>
              <a:t>memory addresses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Lucida Sans Unicode" pitchFamily="34" charset="0"/>
              </a:rPr>
              <a:t> requested by the program</a:t>
            </a:r>
            <a:endParaRPr kumimoji="0" lang="en-US" sz="2000" b="1" i="1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Lucida Sans Unicode" pitchFamily="34" charset="0"/>
              <a:ea typeface="+mn-ea"/>
              <a:cs typeface="Lucida Sans Unicode" pitchFamily="34" charset="0"/>
            </a:endParaRP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Lucida Sans Unicode" pitchFamily="34" charset="0"/>
              </a:rPr>
              <a:t>Which addresses </a:t>
            </a:r>
            <a:r>
              <a:rPr kumimoji="0" 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Lucida Sans Unicode" pitchFamily="34" charset="0"/>
              </a:rPr>
              <a:t>will be accessed in </a:t>
            </a:r>
            <a:r>
              <a:rPr kumimoji="0" 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Lucida Sans Unicode" pitchFamily="34" charset="0"/>
              </a:rPr>
              <a:t>which order?</a:t>
            </a:r>
            <a:endParaRPr kumimoji="0" lang="en-US" sz="1800" b="1" i="1" u="none" strike="noStrike" kern="1200" cap="none" spc="0" normalizeH="0" baseline="0" noProof="0" dirty="0" smtClean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Lucida Sans Unicode" pitchFamily="34" charset="0"/>
              <a:ea typeface="+mn-ea"/>
              <a:cs typeface="Lucida Sans Unicode" pitchFamily="34" charset="0"/>
            </a:endParaRPr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Lucida Sans Unicode" pitchFamily="34" charset="0"/>
              </a:rPr>
              <a:t>  Determines </a:t>
            </a:r>
            <a:r>
              <a:rPr kumimoji="0" lang="en-US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808C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Lucida Sans Unicode" pitchFamily="34" charset="0"/>
              </a:rPr>
              <a:t>what happen</a:t>
            </a:r>
            <a:r>
              <a:rPr kumimoji="0" lang="en-US" sz="1800" b="1" i="1" u="none" strike="noStrike" kern="1200" cap="none" spc="0" normalizeH="0" noProof="0" dirty="0" smtClean="0">
                <a:ln>
                  <a:noFill/>
                </a:ln>
                <a:solidFill>
                  <a:srgbClr val="0808C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Lucida Sans Unicode" pitchFamily="34" charset="0"/>
              </a:rPr>
              <a:t> in hardware </a:t>
            </a:r>
            <a:endParaRPr kumimoji="0" lang="en-US" sz="1800" b="1" i="1" u="none" strike="noStrike" kern="1200" cap="none" spc="0" normalizeH="0" baseline="0" noProof="0" dirty="0" smtClean="0">
              <a:ln>
                <a:noFill/>
              </a:ln>
              <a:solidFill>
                <a:srgbClr val="0808C0"/>
              </a:solidFill>
              <a:effectLst/>
              <a:uLnTx/>
              <a:uFillTx/>
              <a:latin typeface="Lucida Sans Unicode" pitchFamily="34" charset="0"/>
              <a:ea typeface="+mn-ea"/>
              <a:cs typeface="Lucida Sans Unicode" pitchFamily="34" charset="0"/>
            </a:endParaRPr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tabLst/>
              <a:defRPr/>
            </a:pPr>
            <a:endParaRPr kumimoji="0" lang="en-US" sz="18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Sans Unicode" pitchFamily="34" charset="0"/>
              <a:ea typeface="+mn-ea"/>
              <a:cs typeface="Lucida Sans Unicode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990600" y="1701800"/>
            <a:ext cx="304800" cy="152400"/>
          </a:xfrm>
          <a:prstGeom prst="rightArrow">
            <a:avLst/>
          </a:prstGeom>
          <a:solidFill>
            <a:srgbClr val="0808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/>
      <p:bldP spid="49" grpId="0"/>
      <p:bldP spid="50" grpId="0" animBg="1"/>
      <p:bldP spid="51" grpId="0" animBg="1"/>
      <p:bldP spid="52" grpId="0" animBg="1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29640"/>
            <a:ext cx="8229600" cy="5166360"/>
          </a:xfrm>
        </p:spPr>
        <p:txBody>
          <a:bodyPr/>
          <a:lstStyle/>
          <a:p>
            <a:pPr lvl="0">
              <a:defRPr/>
            </a:pPr>
            <a:r>
              <a:rPr lang="en-US" dirty="0" smtClean="0"/>
              <a:t>X-axis: Different design choices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Validation – How accurate is our estimation? 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973" y="1600200"/>
            <a:ext cx="415545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8732" y="1599769"/>
            <a:ext cx="4151376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4048" y="4064000"/>
            <a:ext cx="4151376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35424" y="4064000"/>
            <a:ext cx="4151376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344424" y="1337846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Lucida Sans Unicode" pitchFamily="34" charset="0"/>
                <a:cs typeface="Lucida Sans Unicode" pitchFamily="34" charset="0"/>
              </a:rPr>
              <a:t>Laplace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4424" y="38227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Lucida Sans Unicode" pitchFamily="34" charset="0"/>
                <a:cs typeface="Lucida Sans Unicode" pitchFamily="34" charset="0"/>
              </a:rPr>
              <a:t>MatMul</a:t>
            </a:r>
            <a:endParaRPr lang="en-US" sz="1600" b="1" dirty="0" smtClean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10024" y="3822700"/>
            <a:ext cx="132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Lucida Sans Unicode" pitchFamily="34" charset="0"/>
                <a:cs typeface="Lucida Sans Unicode" pitchFamily="34" charset="0"/>
              </a:rPr>
              <a:t>Transpose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35424" y="13505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Lucida Sans Unicode" pitchFamily="34" charset="0"/>
                <a:cs typeface="Lucida Sans Unicode" pitchFamily="34" charset="0"/>
              </a:rPr>
              <a:t>Wavelet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defRPr/>
            </a:pPr>
            <a:r>
              <a:rPr lang="en-US" b="1" dirty="0" smtClean="0">
                <a:solidFill>
                  <a:srgbClr val="FF0000"/>
                </a:solidFill>
              </a:rPr>
              <a:t>Performance improvement</a:t>
            </a:r>
            <a:r>
              <a:rPr lang="en-US" dirty="0" smtClean="0"/>
              <a:t> obtained by applying </a:t>
            </a:r>
            <a:r>
              <a:rPr lang="en-US" b="1" dirty="0" smtClean="0"/>
              <a:t>the best design choices found by our technique</a:t>
            </a:r>
          </a:p>
          <a:p>
            <a:pPr lvl="0">
              <a:defRPr/>
            </a:pPr>
            <a:endParaRPr lang="en-US" dirty="0" smtClean="0"/>
          </a:p>
          <a:p>
            <a:pPr lvl="0">
              <a:defRPr/>
            </a:pPr>
            <a:endParaRPr lang="en-US" dirty="0" smtClean="0"/>
          </a:p>
          <a:p>
            <a:pPr lvl="0">
              <a:defRPr/>
            </a:pPr>
            <a:endParaRPr lang="en-US" dirty="0" smtClean="0"/>
          </a:p>
          <a:p>
            <a:pPr lvl="0">
              <a:defRPr/>
            </a:pPr>
            <a:endParaRPr lang="en-US" dirty="0" smtClean="0"/>
          </a:p>
          <a:p>
            <a:pPr lvl="0">
              <a:defRPr/>
            </a:pPr>
            <a:endParaRPr lang="en-US" dirty="0" smtClean="0"/>
          </a:p>
          <a:p>
            <a:pPr lvl="0">
              <a:defRPr/>
            </a:pPr>
            <a:endParaRPr lang="en-US" dirty="0" smtClean="0"/>
          </a:p>
          <a:p>
            <a:pPr lvl="0">
              <a:defRPr/>
            </a:pPr>
            <a:endParaRPr lang="en-US" dirty="0" smtClean="0"/>
          </a:p>
          <a:p>
            <a:pPr lvl="0">
              <a:buNone/>
              <a:defRPr/>
            </a:pPr>
            <a:r>
              <a:rPr lang="en-US" dirty="0" smtClean="0"/>
              <a:t>	Average performance improvement of </a:t>
            </a:r>
          </a:p>
          <a:p>
            <a:pPr lvl="0">
              <a:buNone/>
              <a:defRPr/>
            </a:pPr>
            <a:r>
              <a:rPr lang="en-US" dirty="0" smtClean="0"/>
              <a:t>		</a:t>
            </a:r>
            <a:r>
              <a:rPr lang="en-US" b="1" dirty="0" smtClean="0">
                <a:solidFill>
                  <a:srgbClr val="FF0000"/>
                </a:solidFill>
              </a:rPr>
              <a:t>32%</a:t>
            </a:r>
            <a:r>
              <a:rPr lang="en-US" dirty="0" smtClean="0"/>
              <a:t> over the previous </a:t>
            </a:r>
            <a:r>
              <a:rPr lang="en-US" dirty="0" smtClean="0"/>
              <a:t>approach</a:t>
            </a:r>
            <a:endParaRPr lang="en-US" dirty="0" smtClean="0"/>
          </a:p>
          <a:p>
            <a:pPr lvl="0">
              <a:buNone/>
              <a:defRPr/>
            </a:pPr>
            <a:r>
              <a:rPr lang="en-US" dirty="0" smtClean="0"/>
              <a:t>		</a:t>
            </a:r>
            <a:r>
              <a:rPr lang="en-US" b="1" dirty="0" smtClean="0">
                <a:solidFill>
                  <a:srgbClr val="FF0000"/>
                </a:solidFill>
              </a:rPr>
              <a:t>62%</a:t>
            </a:r>
            <a:r>
              <a:rPr lang="en-US" dirty="0" smtClean="0"/>
              <a:t> over no optimization </a:t>
            </a:r>
          </a:p>
          <a:p>
            <a:pPr lvl="0">
              <a:buNone/>
              <a:defRPr/>
            </a:pPr>
            <a:endParaRPr lang="en-US" dirty="0" smtClean="0"/>
          </a:p>
          <a:p>
            <a:pPr lvl="0">
              <a:buNone/>
              <a:defRPr/>
            </a:pPr>
            <a:endParaRPr lang="en-US" dirty="0" smtClean="0"/>
          </a:p>
          <a:p>
            <a:pPr lvl="0">
              <a:buNone/>
              <a:defRPr/>
            </a:pPr>
            <a:endParaRPr lang="en-US" dirty="0" smtClean="0"/>
          </a:p>
          <a:p>
            <a:pPr lvl="0">
              <a:buNone/>
              <a:defRPr/>
            </a:pPr>
            <a:endParaRPr lang="en-US" dirty="0" smtClean="0"/>
          </a:p>
          <a:p>
            <a:pPr lvl="0">
              <a:buNone/>
              <a:defRPr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1066800" y="1752600"/>
          <a:ext cx="6996113" cy="2424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/>
          <p:cNvSpPr/>
          <p:nvPr/>
        </p:nvSpPr>
        <p:spPr>
          <a:xfrm>
            <a:off x="6532880" y="2247900"/>
            <a:ext cx="274320" cy="1417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ML Presentation Template Whit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Lucida Sans Unicode" pitchFamily="34" charset="0"/>
            <a:cs typeface="Lucida Sans Unicode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CML Presentation Template White</Template>
  <TotalTime>4076</TotalTime>
  <Words>777</Words>
  <Application>Microsoft Office PowerPoint</Application>
  <PresentationFormat>On-screen Show (4:3)</PresentationFormat>
  <Paragraphs>363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CML Presentation Template White</vt:lpstr>
      <vt:lpstr>CuMAPz: A Tool to Analyze  Memory Access Patterns in CUDA</vt:lpstr>
      <vt:lpstr>Why GPGPU and CUDA ?</vt:lpstr>
      <vt:lpstr>CUDA Program Optimization is Difficult</vt:lpstr>
      <vt:lpstr>Related Work</vt:lpstr>
      <vt:lpstr>Our Contribution</vt:lpstr>
      <vt:lpstr>Our Approach - Overview</vt:lpstr>
      <vt:lpstr>The Impact of Different Design Choices</vt:lpstr>
      <vt:lpstr>Validation – How accurate is our estimation? </vt:lpstr>
      <vt:lpstr>Performance Improvement</vt:lpstr>
      <vt:lpstr>Conclusion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Performance Estimation of CUDA Programs</dc:title>
  <dc:creator>yooseong</dc:creator>
  <cp:lastModifiedBy>Admin</cp:lastModifiedBy>
  <cp:revision>289</cp:revision>
  <dcterms:created xsi:type="dcterms:W3CDTF">2011-05-01T22:38:17Z</dcterms:created>
  <dcterms:modified xsi:type="dcterms:W3CDTF">2011-06-07T20:49:27Z</dcterms:modified>
</cp:coreProperties>
</file>