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2"/>
  </p:notesMasterIdLst>
  <p:handoutMasterIdLst>
    <p:handoutMasterId r:id="rId23"/>
  </p:handoutMasterIdLst>
  <p:sldIdLst>
    <p:sldId id="256" r:id="rId2"/>
    <p:sldId id="257" r:id="rId3"/>
    <p:sldId id="259" r:id="rId4"/>
    <p:sldId id="268" r:id="rId5"/>
    <p:sldId id="269" r:id="rId6"/>
    <p:sldId id="270" r:id="rId7"/>
    <p:sldId id="283" r:id="rId8"/>
    <p:sldId id="272" r:id="rId9"/>
    <p:sldId id="273" r:id="rId10"/>
    <p:sldId id="285" r:id="rId11"/>
    <p:sldId id="279" r:id="rId12"/>
    <p:sldId id="263" r:id="rId13"/>
    <p:sldId id="276" r:id="rId14"/>
    <p:sldId id="264" r:id="rId15"/>
    <p:sldId id="286" r:id="rId16"/>
    <p:sldId id="265" r:id="rId17"/>
    <p:sldId id="275" r:id="rId18"/>
    <p:sldId id="274" r:id="rId19"/>
    <p:sldId id="282" r:id="rId20"/>
    <p:sldId id="25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7" autoAdjust="0"/>
    <p:restoredTop sz="86742" autoAdjust="0"/>
  </p:normalViewPr>
  <p:slideViewPr>
    <p:cSldViewPr snapToGrid="0" snapToObjects="1">
      <p:cViewPr>
        <p:scale>
          <a:sx n="59" d="100"/>
          <a:sy n="59" d="100"/>
        </p:scale>
        <p:origin x="-1528"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02CCED-3B1F-C94D-BF74-92C3E602177A}" type="datetimeFigureOut">
              <a:rPr lang="en-US" smtClean="0"/>
              <a:t>5/27/14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76BA76-E4EF-9A4F-9A48-5DDA5E10F6A9}" type="slidenum">
              <a:rPr lang="en-US" smtClean="0"/>
              <a:t>‹#›</a:t>
            </a:fld>
            <a:endParaRPr lang="en-US"/>
          </a:p>
        </p:txBody>
      </p:sp>
    </p:spTree>
    <p:extLst>
      <p:ext uri="{BB962C8B-B14F-4D97-AF65-F5344CB8AC3E}">
        <p14:creationId xmlns:p14="http://schemas.microsoft.com/office/powerpoint/2010/main" val="32719591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7FF281-AC3B-D943-8267-0131F6701BD3}" type="datetimeFigureOut">
              <a:rPr lang="en-US" smtClean="0"/>
              <a:t>5/27/14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E63E73-C0C6-5144-B8D2-7448FFAE402E}" type="slidenum">
              <a:rPr lang="en-US" smtClean="0"/>
              <a:t>‹#›</a:t>
            </a:fld>
            <a:endParaRPr lang="en-US"/>
          </a:p>
        </p:txBody>
      </p:sp>
    </p:spTree>
    <p:extLst>
      <p:ext uri="{BB962C8B-B14F-4D97-AF65-F5344CB8AC3E}">
        <p14:creationId xmlns:p14="http://schemas.microsoft.com/office/powerpoint/2010/main" val="415958396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guess everyone in this room know that timing is important</a:t>
            </a:r>
            <a:r>
              <a:rPr lang="en-US" baseline="0" dirty="0" smtClean="0"/>
              <a:t> in real-time systems. It is important because they have timing constraints, so the timing is a correctness factor, and not just a performance factor. Because deadlines are so important, people do system-level timing analysis where they check all deadlines are met in the whole application. This involves calculating safe upper bounds of execution times of individual task, which is called WCET analysis.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Also if we can reduce the WCETs of tasks, we can make more tasks to meet their deadlines.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 it is important to be able to analyze the WCETs of tasks and to be able to reduce them, and this work is about analysis and software optimization for WCET of a task running on an architecture equipped with … scratchpads!</a:t>
            </a:r>
          </a:p>
        </p:txBody>
      </p:sp>
      <p:sp>
        <p:nvSpPr>
          <p:cNvPr id="4" name="Slide Number Placeholder 3"/>
          <p:cNvSpPr>
            <a:spLocks noGrp="1"/>
          </p:cNvSpPr>
          <p:nvPr>
            <p:ph type="sldNum" sz="quarter" idx="10"/>
          </p:nvPr>
        </p:nvSpPr>
        <p:spPr/>
        <p:txBody>
          <a:bodyPr/>
          <a:lstStyle/>
          <a:p>
            <a:fld id="{D1E63E73-C0C6-5144-B8D2-7448FFAE402E}" type="slidenum">
              <a:rPr lang="en-US" smtClean="0"/>
              <a:t>2</a:t>
            </a:fld>
            <a:endParaRPr lang="en-US"/>
          </a:p>
        </p:txBody>
      </p:sp>
    </p:spTree>
    <p:extLst>
      <p:ext uri="{BB962C8B-B14F-4D97-AF65-F5344CB8AC3E}">
        <p14:creationId xmlns:p14="http://schemas.microsoft.com/office/powerpoint/2010/main" val="1243698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what is scratchpad? Scratchpad is an on-chip storage, which is explicitly managed in software by executing DMA transfers.</a:t>
            </a:r>
            <a:br>
              <a:rPr lang="en-US" baseline="0" dirty="0" smtClean="0"/>
            </a:br>
            <a:r>
              <a:rPr lang="en-US" baseline="0" dirty="0" smtClean="0"/>
              <a:t>Scratchpads began to gain attention as computer architecture paradigm shifted to multicores since caches coherence logic does not scale well to many number of cores. </a:t>
            </a:r>
          </a:p>
          <a:p>
            <a:r>
              <a:rPr lang="en-US" baseline="0" dirty="0" smtClean="0"/>
              <a:t>A study showed that replacing caches with scratchpads can reduce about 30% of area and power. This was on a single-core, so for more number of cores, the difference may be larger.</a:t>
            </a:r>
            <a:br>
              <a:rPr lang="en-US" baseline="0" dirty="0" smtClean="0"/>
            </a:br>
            <a:r>
              <a:rPr lang="en-US" baseline="0" dirty="0" smtClean="0"/>
              <a:t>Caches are transparent to programmers, so programmers do not need to care about caches, but this makes WCET analysis difficult because we need to predict what is happening inside the cache. On the other hand, scratchpads are explicitly-managed, so they only do what you tell them to do. It makes WCET analysis simpler.</a:t>
            </a:r>
          </a:p>
          <a:p>
            <a:r>
              <a:rPr lang="en-US" baseline="0" dirty="0" smtClean="0"/>
              <a:t>So scratchpads can be a good alternative to caches in real-time systems. </a:t>
            </a:r>
            <a:endParaRPr lang="en-US" dirty="0"/>
          </a:p>
        </p:txBody>
      </p:sp>
      <p:sp>
        <p:nvSpPr>
          <p:cNvPr id="4" name="Slide Number Placeholder 3"/>
          <p:cNvSpPr>
            <a:spLocks noGrp="1"/>
          </p:cNvSpPr>
          <p:nvPr>
            <p:ph type="sldNum" sz="quarter" idx="10"/>
          </p:nvPr>
        </p:nvSpPr>
        <p:spPr/>
        <p:txBody>
          <a:bodyPr/>
          <a:lstStyle/>
          <a:p>
            <a:fld id="{D1E63E73-C0C6-5144-B8D2-7448FFAE402E}" type="slidenum">
              <a:rPr lang="en-US" smtClean="0"/>
              <a:t>20</a:t>
            </a:fld>
            <a:endParaRPr lang="en-US"/>
          </a:p>
        </p:txBody>
      </p:sp>
    </p:spTree>
    <p:extLst>
      <p:ext uri="{BB962C8B-B14F-4D97-AF65-F5344CB8AC3E}">
        <p14:creationId xmlns:p14="http://schemas.microsoft.com/office/powerpoint/2010/main" val="2944591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out target architecture, called software-managed multicores. This</a:t>
            </a:r>
            <a:r>
              <a:rPr lang="en-US" baseline="0" dirty="0" smtClean="0"/>
              <a:t> architecture uses SPMs instead of caches. </a:t>
            </a:r>
          </a:p>
          <a:p>
            <a:r>
              <a:rPr lang="en-US" baseline="0" dirty="0" smtClean="0"/>
              <a:t>What’s unique about this </a:t>
            </a:r>
            <a:r>
              <a:rPr lang="en-US" dirty="0" smtClean="0"/>
              <a:t>is that the cores can only access the</a:t>
            </a:r>
            <a:r>
              <a:rPr lang="en-US" baseline="0" dirty="0" smtClean="0"/>
              <a:t> SPMs and </a:t>
            </a:r>
            <a:r>
              <a:rPr lang="en-US" dirty="0" smtClean="0"/>
              <a:t>cannot directly</a:t>
            </a:r>
            <a:r>
              <a:rPr lang="en-US" baseline="0" dirty="0" smtClean="0"/>
              <a:t> access main memory. So, if the program needs to access anything from the main memory, it needs to bring it into the SPM by DMA operations. </a:t>
            </a:r>
          </a:p>
          <a:p>
            <a:r>
              <a:rPr lang="en-US" baseline="0" dirty="0" smtClean="0"/>
              <a:t>Except for the accesses to the main memory, cores are completely isolated unless they are communicating each other. So, this kind of architecture can be a good alternative to cache coherent multicores  in real-time applications, if we assign each task to a core.</a:t>
            </a:r>
            <a:br>
              <a:rPr lang="en-US" baseline="0" dirty="0" smtClean="0"/>
            </a:br>
            <a:r>
              <a:rPr lang="en-US" baseline="0" dirty="0" smtClean="0"/>
              <a:t>IBM Cell processor is a good example of SMM architecture. From now on in this talk, we will call this kind of architectures SMMs.</a:t>
            </a:r>
            <a:endParaRPr lang="en-US" dirty="0"/>
          </a:p>
        </p:txBody>
      </p:sp>
      <p:sp>
        <p:nvSpPr>
          <p:cNvPr id="4" name="Slide Number Placeholder 3"/>
          <p:cNvSpPr>
            <a:spLocks noGrp="1"/>
          </p:cNvSpPr>
          <p:nvPr>
            <p:ph type="sldNum" sz="quarter" idx="10"/>
          </p:nvPr>
        </p:nvSpPr>
        <p:spPr/>
        <p:txBody>
          <a:bodyPr/>
          <a:lstStyle/>
          <a:p>
            <a:fld id="{D1E63E73-C0C6-5144-B8D2-7448FFAE402E}" type="slidenum">
              <a:rPr lang="en-US" smtClean="0"/>
              <a:t>3</a:t>
            </a:fld>
            <a:endParaRPr lang="en-US"/>
          </a:p>
        </p:txBody>
      </p:sp>
    </p:spTree>
    <p:extLst>
      <p:ext uri="{BB962C8B-B14F-4D97-AF65-F5344CB8AC3E}">
        <p14:creationId xmlns:p14="http://schemas.microsoft.com/office/powerpoint/2010/main" val="2532610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general, there are two</a:t>
            </a:r>
            <a:r>
              <a:rPr lang="en-US" baseline="0" dirty="0" smtClean="0"/>
              <a:t> ways of using scratchpads. Static management and dynamic management.</a:t>
            </a:r>
          </a:p>
          <a:p>
            <a:r>
              <a:rPr lang="en-US" baseline="0" dirty="0" smtClean="0"/>
              <a:t>Using a scratchpad involves creating a mapping between main memory addresses and scratchpad addresses. After we bring something into the SPM, we will keep accessing it using its SPM address, but its actual identity is determined by its global address. </a:t>
            </a:r>
            <a:br>
              <a:rPr lang="en-US" baseline="0" dirty="0" smtClean="0"/>
            </a:br>
            <a:r>
              <a:rPr lang="en-US" baseline="0" dirty="0" smtClean="0"/>
              <a:t>In static management, this mapping is created at loading time, and does not change. </a:t>
            </a:r>
          </a:p>
          <a:p>
            <a:r>
              <a:rPr lang="en-US" baseline="0" dirty="0" smtClean="0"/>
              <a:t>This means that we use this fast on-chip memory for only those things that we bring at loading time. This is good when everything fits in the SPM. We can load the entire program and data into the SPM, and execute from the SPM. </a:t>
            </a:r>
            <a:br>
              <a:rPr lang="en-US" baseline="0" dirty="0" smtClean="0"/>
            </a:br>
            <a:r>
              <a:rPr lang="en-US" baseline="0" dirty="0" smtClean="0"/>
              <a:t>But when it doesn’t, some things have to be accessed from this slow main memory.</a:t>
            </a:r>
            <a:br>
              <a:rPr lang="en-US" baseline="0" dirty="0" smtClean="0"/>
            </a:br>
            <a:r>
              <a:rPr lang="en-US" baseline="0" dirty="0" smtClean="0"/>
              <a:t>At this point, dynamic management comes into the picture. In dynamic management, we bring data in and out in runtime by DMA operations.</a:t>
            </a:r>
            <a:endParaRPr lang="en-US" dirty="0"/>
          </a:p>
        </p:txBody>
      </p:sp>
      <p:sp>
        <p:nvSpPr>
          <p:cNvPr id="4" name="Slide Number Placeholder 3"/>
          <p:cNvSpPr>
            <a:spLocks noGrp="1"/>
          </p:cNvSpPr>
          <p:nvPr>
            <p:ph type="sldNum" sz="quarter" idx="10"/>
          </p:nvPr>
        </p:nvSpPr>
        <p:spPr/>
        <p:txBody>
          <a:bodyPr/>
          <a:lstStyle/>
          <a:p>
            <a:fld id="{D1E63E73-C0C6-5144-B8D2-7448FFAE402E}" type="slidenum">
              <a:rPr lang="en-US" smtClean="0"/>
              <a:t>4</a:t>
            </a:fld>
            <a:endParaRPr lang="en-US"/>
          </a:p>
        </p:txBody>
      </p:sp>
    </p:spTree>
    <p:extLst>
      <p:ext uri="{BB962C8B-B14F-4D97-AF65-F5344CB8AC3E}">
        <p14:creationId xmlns:p14="http://schemas.microsoft.com/office/powerpoint/2010/main" val="605209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 why</a:t>
            </a:r>
            <a:r>
              <a:rPr lang="en-US" baseline="0" dirty="0" smtClean="0"/>
              <a:t> is dynamic management so good? It’s because we can exploit more amount of locality in a program. Let’s say a task accesses some data, these A, B, C, and D. Unfortunately, this scratchpad is too small to fit all these, so we have to decide which ones we should bring in the scratchpad. </a:t>
            </a:r>
          </a:p>
          <a:p>
            <a:r>
              <a:rPr lang="en-US" baseline="0" dirty="0" smtClean="0"/>
              <a:t>Let’s say B and D are accessed in the loop, so they are frequently accessed. Then, normally in traditional architectures with scratchpads, we will put only those frequently accessed data into the SPM to optimize performance.</a:t>
            </a:r>
          </a:p>
          <a:p>
            <a:r>
              <a:rPr lang="en-US" baseline="0" dirty="0" smtClean="0"/>
              <a:t>But how is it different on SMMs?</a:t>
            </a:r>
            <a:endParaRPr lang="en-US" dirty="0" smtClean="0"/>
          </a:p>
          <a:p>
            <a:r>
              <a:rPr lang="en-US" dirty="0" smtClean="0"/>
              <a:t>Earlier,</a:t>
            </a:r>
            <a:r>
              <a:rPr lang="en-US" baseline="0" dirty="0" smtClean="0"/>
              <a:t> I said that Software-managed multicores do not have direct access to the main memory. So, everything must be brought into the scratchpad and access from there. This means that dynamic management is a must. Without dynamic management, we can not even execute a program on SMMs.</a:t>
            </a:r>
            <a:endParaRPr lang="en-US" dirty="0"/>
          </a:p>
        </p:txBody>
      </p:sp>
      <p:sp>
        <p:nvSpPr>
          <p:cNvPr id="4" name="Slide Number Placeholder 3"/>
          <p:cNvSpPr>
            <a:spLocks noGrp="1"/>
          </p:cNvSpPr>
          <p:nvPr>
            <p:ph type="sldNum" sz="quarter" idx="10"/>
          </p:nvPr>
        </p:nvSpPr>
        <p:spPr/>
        <p:txBody>
          <a:bodyPr/>
          <a:lstStyle/>
          <a:p>
            <a:fld id="{D1E63E73-C0C6-5144-B8D2-7448FFAE402E}" type="slidenum">
              <a:rPr lang="en-US" smtClean="0"/>
              <a:t>5</a:t>
            </a:fld>
            <a:endParaRPr lang="en-US"/>
          </a:p>
        </p:txBody>
      </p:sp>
    </p:spTree>
    <p:extLst>
      <p:ext uri="{BB962C8B-B14F-4D97-AF65-F5344CB8AC3E}">
        <p14:creationId xmlns:p14="http://schemas.microsoft.com/office/powerpoint/2010/main" val="58116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 is about code</a:t>
            </a:r>
            <a:r>
              <a:rPr lang="en-US" baseline="0" dirty="0" smtClean="0"/>
              <a:t> management, so we focus on managing program code. Dynamic code management techniques bring program code on demand in runtime, and there are two main streams of research in terms of granularity of management. Basic blocks or functions. All state-of-the-art code management techniques for optimizing WCET are in basic block-level. What they do is to figure out which basic blocks should be loaded in the SPM to optimize the WCET. </a:t>
            </a:r>
          </a:p>
          <a:p>
            <a:r>
              <a:rPr lang="en-US" baseline="0" dirty="0" smtClean="0"/>
              <a:t>Unfortunately, they are not applicable to SMMs, because inherently they leave some basic blocks behind in main memory. </a:t>
            </a:r>
          </a:p>
          <a:p>
            <a:r>
              <a:rPr lang="en-US" baseline="0" dirty="0" smtClean="0"/>
              <a:t>On the other hand, function-level approaches loads the whole function at the time a function is called, so every function that is executed is loaded into the scratchpad. So, function-level approaches are applicable to both traditional architectures and SMMs. In this paper, we use function-level management.</a:t>
            </a:r>
            <a:endParaRPr lang="en-US" dirty="0"/>
          </a:p>
        </p:txBody>
      </p:sp>
      <p:sp>
        <p:nvSpPr>
          <p:cNvPr id="4" name="Slide Number Placeholder 3"/>
          <p:cNvSpPr>
            <a:spLocks noGrp="1"/>
          </p:cNvSpPr>
          <p:nvPr>
            <p:ph type="sldNum" sz="quarter" idx="10"/>
          </p:nvPr>
        </p:nvSpPr>
        <p:spPr/>
        <p:txBody>
          <a:bodyPr/>
          <a:lstStyle/>
          <a:p>
            <a:fld id="{D1E63E73-C0C6-5144-B8D2-7448FFAE402E}" type="slidenum">
              <a:rPr lang="en-US" smtClean="0"/>
              <a:t>6</a:t>
            </a:fld>
            <a:endParaRPr lang="en-US"/>
          </a:p>
        </p:txBody>
      </p:sp>
    </p:spTree>
    <p:extLst>
      <p:ext uri="{BB962C8B-B14F-4D97-AF65-F5344CB8AC3E}">
        <p14:creationId xmlns:p14="http://schemas.microsoft.com/office/powerpoint/2010/main" val="3054584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Function-level</a:t>
            </a:r>
            <a:r>
              <a:rPr lang="en-US" baseline="0" dirty="0" smtClean="0"/>
              <a:t> dynamic code management techniques load the </a:t>
            </a:r>
            <a:r>
              <a:rPr lang="en-US" baseline="0" dirty="0" err="1" smtClean="0"/>
              <a:t>callee</a:t>
            </a:r>
            <a:r>
              <a:rPr lang="en-US" baseline="0" dirty="0" smtClean="0"/>
              <a:t> at a call or the caller at a return.</a:t>
            </a:r>
          </a:p>
          <a:p>
            <a:r>
              <a:rPr lang="en-US" baseline="0" dirty="0" smtClean="0"/>
              <a:t>And when loading a function, we need to decide the scratchpad address at which we load the function.</a:t>
            </a:r>
          </a:p>
          <a:p>
            <a:r>
              <a:rPr lang="en-US" baseline="0" dirty="0" smtClean="0"/>
              <a:t>We do it by finding a function-to-region mapping</a:t>
            </a:r>
          </a:p>
          <a:p>
            <a:r>
              <a:rPr lang="en-US" baseline="0" dirty="0" smtClean="0"/>
              <a:t>Region is just another abstraction level we introduce here for scratchpad memory addresses. Each region covers a unique scratchpad address range.</a:t>
            </a:r>
          </a:p>
          <a:p>
            <a:r>
              <a:rPr lang="en-US" baseline="0" dirty="0" smtClean="0"/>
              <a:t>And when the code size is larger than the size of the scratchpad, some functions have to share the same region, so the number of regions is less than or equal to the number of functions. And, the size of a region is the size of the largest function that is mapped to it.</a:t>
            </a:r>
          </a:p>
          <a:p>
            <a:endParaRPr lang="en-US" baseline="0" dirty="0" smtClean="0"/>
          </a:p>
          <a:p>
            <a:r>
              <a:rPr lang="en-US" baseline="0" dirty="0" smtClean="0"/>
              <a:t>Let’s see an example here.</a:t>
            </a:r>
          </a:p>
          <a:p>
            <a:endParaRPr lang="en-US" baseline="0" dirty="0" smtClean="0"/>
          </a:p>
        </p:txBody>
      </p:sp>
      <p:sp>
        <p:nvSpPr>
          <p:cNvPr id="4" name="Slide Number Placeholder 3"/>
          <p:cNvSpPr>
            <a:spLocks noGrp="1"/>
          </p:cNvSpPr>
          <p:nvPr>
            <p:ph type="sldNum" sz="quarter" idx="10"/>
          </p:nvPr>
        </p:nvSpPr>
        <p:spPr/>
        <p:txBody>
          <a:bodyPr/>
          <a:lstStyle/>
          <a:p>
            <a:fld id="{D1E63E73-C0C6-5144-B8D2-7448FFAE402E}" type="slidenum">
              <a:rPr lang="en-US" smtClean="0"/>
              <a:t>7</a:t>
            </a:fld>
            <a:endParaRPr lang="en-US"/>
          </a:p>
        </p:txBody>
      </p:sp>
    </p:spTree>
    <p:extLst>
      <p:ext uri="{BB962C8B-B14F-4D97-AF65-F5344CB8AC3E}">
        <p14:creationId xmlns:p14="http://schemas.microsoft.com/office/powerpoint/2010/main" val="591390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is an overview of our approach.</a:t>
            </a:r>
          </a:p>
          <a:p>
            <a:r>
              <a:rPr lang="en-US" dirty="0" smtClean="0"/>
              <a:t>What</a:t>
            </a:r>
            <a:r>
              <a:rPr lang="en-US" baseline="0" dirty="0" smtClean="0"/>
              <a:t> we just observed is that a mapping affects the number of function </a:t>
            </a:r>
            <a:r>
              <a:rPr lang="en-US" baseline="0" dirty="0" err="1" smtClean="0"/>
              <a:t>reloadings</a:t>
            </a:r>
            <a:r>
              <a:rPr lang="en-US" baseline="0" dirty="0" smtClean="0"/>
              <a:t> on each path, which in turn affects the WCET.</a:t>
            </a:r>
          </a:p>
          <a:p>
            <a:r>
              <a:rPr lang="en-US" baseline="0" dirty="0" smtClean="0"/>
              <a:t>So we have an algorithm called interference analysis to find out the worst-case scenario of function </a:t>
            </a:r>
            <a:r>
              <a:rPr lang="en-US" baseline="0" dirty="0" err="1" smtClean="0"/>
              <a:t>reloadings</a:t>
            </a:r>
            <a:r>
              <a:rPr lang="en-US" baseline="0" dirty="0" smtClean="0"/>
              <a:t>. And what I mean by that, I’m going to show you on the next slide.</a:t>
            </a:r>
          </a:p>
          <a:p>
            <a:r>
              <a:rPr lang="en-US" baseline="0" dirty="0" smtClean="0"/>
              <a:t>Using the results of the interference analysis, we formulate an ILP to find out an optimal function-to-region mapping and the WCET of a program using the mapping. </a:t>
            </a:r>
          </a:p>
          <a:p>
            <a:r>
              <a:rPr lang="en-US" baseline="0" dirty="0" smtClean="0"/>
              <a:t>This ILP is good because it can find an optimal solution, but it can take a very long time for a large program. </a:t>
            </a:r>
          </a:p>
          <a:p>
            <a:r>
              <a:rPr lang="en-US" baseline="0" dirty="0" smtClean="0"/>
              <a:t>So we have a heuristic also, which finds sub-optimal solutions but is scalable.</a:t>
            </a:r>
          </a:p>
          <a:p>
            <a:r>
              <a:rPr lang="en-US" baseline="0" dirty="0" smtClean="0"/>
              <a:t>I’m going to give a sketch of each these from now on.</a:t>
            </a:r>
            <a:endParaRPr lang="en-US" dirty="0" smtClean="0"/>
          </a:p>
        </p:txBody>
      </p:sp>
      <p:sp>
        <p:nvSpPr>
          <p:cNvPr id="4" name="Slide Number Placeholder 3"/>
          <p:cNvSpPr>
            <a:spLocks noGrp="1"/>
          </p:cNvSpPr>
          <p:nvPr>
            <p:ph type="sldNum" sz="quarter" idx="10"/>
          </p:nvPr>
        </p:nvSpPr>
        <p:spPr/>
        <p:txBody>
          <a:bodyPr/>
          <a:lstStyle/>
          <a:p>
            <a:fld id="{D1E63E73-C0C6-5144-B8D2-7448FFAE402E}" type="slidenum">
              <a:rPr lang="en-US" smtClean="0"/>
              <a:t>9</a:t>
            </a:fld>
            <a:endParaRPr lang="en-US"/>
          </a:p>
        </p:txBody>
      </p:sp>
    </p:spTree>
    <p:extLst>
      <p:ext uri="{BB962C8B-B14F-4D97-AF65-F5344CB8AC3E}">
        <p14:creationId xmlns:p14="http://schemas.microsoft.com/office/powerpoint/2010/main" val="2088358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do we need to reload a function?</a:t>
            </a:r>
          </a:p>
          <a:p>
            <a:r>
              <a:rPr lang="en-US" dirty="0" smtClean="0"/>
              <a:t>It’s when a function</a:t>
            </a:r>
            <a:r>
              <a:rPr lang="en-US" baseline="0" dirty="0" smtClean="0"/>
              <a:t> is loaded into the scratchpad before, but then is evicted by loading another function that is mapped to the same region. So, the history of loading functions matters in predicting reloading of functions.</a:t>
            </a:r>
          </a:p>
          <a:p>
            <a:r>
              <a:rPr lang="en-US" baseline="0" dirty="0" smtClean="0"/>
              <a:t>To find this about, we find interference sets, IS(v) at each v, which is the set of all functions that may have been loaded since the last time </a:t>
            </a:r>
            <a:r>
              <a:rPr lang="en-US" baseline="0" dirty="0" err="1" smtClean="0"/>
              <a:t>func</a:t>
            </a:r>
            <a:r>
              <a:rPr lang="en-US" baseline="0" dirty="0" smtClean="0"/>
              <a:t>(v) is loaded.</a:t>
            </a:r>
          </a:p>
          <a:p>
            <a:endParaRPr lang="en-US" baseline="0" dirty="0" smtClean="0"/>
          </a:p>
        </p:txBody>
      </p:sp>
      <p:sp>
        <p:nvSpPr>
          <p:cNvPr id="4" name="Slide Number Placeholder 3"/>
          <p:cNvSpPr>
            <a:spLocks noGrp="1"/>
          </p:cNvSpPr>
          <p:nvPr>
            <p:ph type="sldNum" sz="quarter" idx="10"/>
          </p:nvPr>
        </p:nvSpPr>
        <p:spPr/>
        <p:txBody>
          <a:bodyPr/>
          <a:lstStyle/>
          <a:p>
            <a:fld id="{D1E63E73-C0C6-5144-B8D2-7448FFAE402E}" type="slidenum">
              <a:rPr lang="en-US" smtClean="0"/>
              <a:t>11</a:t>
            </a:fld>
            <a:endParaRPr lang="en-US"/>
          </a:p>
        </p:txBody>
      </p:sp>
    </p:spTree>
    <p:extLst>
      <p:ext uri="{BB962C8B-B14F-4D97-AF65-F5344CB8AC3E}">
        <p14:creationId xmlns:p14="http://schemas.microsoft.com/office/powerpoint/2010/main" val="3080711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E63E73-C0C6-5144-B8D2-7448FFAE402E}" type="slidenum">
              <a:rPr lang="en-US" smtClean="0"/>
              <a:t>15</a:t>
            </a:fld>
            <a:endParaRPr lang="en-US"/>
          </a:p>
        </p:txBody>
      </p:sp>
    </p:spTree>
    <p:extLst>
      <p:ext uri="{BB962C8B-B14F-4D97-AF65-F5344CB8AC3E}">
        <p14:creationId xmlns:p14="http://schemas.microsoft.com/office/powerpoint/2010/main" val="1534391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371600"/>
            <a:ext cx="7848600" cy="1927225"/>
          </a:xfrm>
        </p:spPr>
        <p:txBody>
          <a:bodyPr anchor="b">
            <a:noAutofit/>
          </a:bodyPr>
          <a:lstStyle>
            <a:lvl1pPr>
              <a:defRPr sz="4800" cap="none"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RTAS 2014, Berlin, Germany</a:t>
            </a:r>
            <a:endParaRPr lang="en-US" dirty="0"/>
          </a:p>
        </p:txBody>
      </p:sp>
      <p:sp>
        <p:nvSpPr>
          <p:cNvPr id="5" name="Footer Placeholder 4"/>
          <p:cNvSpPr>
            <a:spLocks noGrp="1"/>
          </p:cNvSpPr>
          <p:nvPr>
            <p:ph type="ftr" sz="quarter" idx="11"/>
          </p:nvPr>
        </p:nvSpPr>
        <p:spPr/>
        <p:txBody>
          <a:bodyPr/>
          <a:lstStyle/>
          <a:p>
            <a:pPr algn="r"/>
            <a:r>
              <a:rPr lang="en-US" dirty="0" smtClean="0"/>
              <a:t>Yooseong Kim</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RTAS 2014, Berlin, Germany</a:t>
            </a:r>
            <a:endParaRPr lang="en-US"/>
          </a:p>
        </p:txBody>
      </p:sp>
      <p:sp>
        <p:nvSpPr>
          <p:cNvPr id="5" name="Footer Placeholder 4"/>
          <p:cNvSpPr>
            <a:spLocks noGrp="1"/>
          </p:cNvSpPr>
          <p:nvPr>
            <p:ph type="ftr" sz="quarter" idx="11"/>
          </p:nvPr>
        </p:nvSpPr>
        <p:spPr/>
        <p:txBody>
          <a:bodyPr/>
          <a:lstStyle/>
          <a:p>
            <a:pPr algn="r"/>
            <a:r>
              <a:rPr lang="en-US" smtClean="0"/>
              <a:t>Yooseong Kim</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r>
              <a:rPr lang="en-US" dirty="0" smtClean="0"/>
              <a:t>/17</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RTAS 2014, Berlin, Germany</a:t>
            </a:r>
            <a:endParaRPr lang="en-US"/>
          </a:p>
        </p:txBody>
      </p:sp>
      <p:sp>
        <p:nvSpPr>
          <p:cNvPr id="5" name="Footer Placeholder 4"/>
          <p:cNvSpPr>
            <a:spLocks noGrp="1"/>
          </p:cNvSpPr>
          <p:nvPr>
            <p:ph type="ftr" sz="quarter" idx="11"/>
          </p:nvPr>
        </p:nvSpPr>
        <p:spPr/>
        <p:txBody>
          <a:bodyPr/>
          <a:lstStyle/>
          <a:p>
            <a:pPr algn="r"/>
            <a:r>
              <a:rPr lang="en-US" smtClean="0"/>
              <a:t>Yooseong Kim</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RTAS 2014, Berlin, Germany</a:t>
            </a:r>
            <a:endParaRPr lang="en-US"/>
          </a:p>
        </p:txBody>
      </p:sp>
      <p:sp>
        <p:nvSpPr>
          <p:cNvPr id="6" name="Footer Placeholder 5"/>
          <p:cNvSpPr>
            <a:spLocks noGrp="1"/>
          </p:cNvSpPr>
          <p:nvPr>
            <p:ph type="ftr" sz="quarter" idx="11"/>
          </p:nvPr>
        </p:nvSpPr>
        <p:spPr/>
        <p:txBody>
          <a:bodyPr/>
          <a:lstStyle/>
          <a:p>
            <a:pPr algn="r"/>
            <a:r>
              <a:rPr lang="en-US" smtClean="0"/>
              <a:t>Yooseong Kim</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RTAS 2014, Berlin, Germany</a:t>
            </a:r>
            <a:endParaRPr lang="en-US"/>
          </a:p>
        </p:txBody>
      </p:sp>
      <p:sp>
        <p:nvSpPr>
          <p:cNvPr id="8" name="Footer Placeholder 7"/>
          <p:cNvSpPr>
            <a:spLocks noGrp="1"/>
          </p:cNvSpPr>
          <p:nvPr>
            <p:ph type="ftr" sz="quarter" idx="11"/>
          </p:nvPr>
        </p:nvSpPr>
        <p:spPr/>
        <p:txBody>
          <a:bodyPr/>
          <a:lstStyle/>
          <a:p>
            <a:pPr algn="r"/>
            <a:r>
              <a:rPr lang="en-US" smtClean="0"/>
              <a:t>Yooseong Kim</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RTAS 2014, Berlin, Germany</a:t>
            </a:r>
            <a:endParaRPr lang="en-US"/>
          </a:p>
        </p:txBody>
      </p:sp>
      <p:sp>
        <p:nvSpPr>
          <p:cNvPr id="4" name="Footer Placeholder 3"/>
          <p:cNvSpPr>
            <a:spLocks noGrp="1"/>
          </p:cNvSpPr>
          <p:nvPr>
            <p:ph type="ftr" sz="quarter" idx="11"/>
          </p:nvPr>
        </p:nvSpPr>
        <p:spPr/>
        <p:txBody>
          <a:bodyPr/>
          <a:lstStyle/>
          <a:p>
            <a:pPr algn="r"/>
            <a:r>
              <a:rPr lang="en-US" smtClean="0"/>
              <a:t>Yooseong Kim</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RTAS 2014, Berlin, Germany</a:t>
            </a:r>
            <a:endParaRPr lang="en-US"/>
          </a:p>
        </p:txBody>
      </p:sp>
      <p:sp>
        <p:nvSpPr>
          <p:cNvPr id="3" name="Footer Placeholder 2"/>
          <p:cNvSpPr>
            <a:spLocks noGrp="1"/>
          </p:cNvSpPr>
          <p:nvPr>
            <p:ph type="ftr" sz="quarter" idx="11"/>
          </p:nvPr>
        </p:nvSpPr>
        <p:spPr/>
        <p:txBody>
          <a:bodyPr/>
          <a:lstStyle/>
          <a:p>
            <a:pPr algn="r"/>
            <a:r>
              <a:rPr lang="en-US" smtClean="0"/>
              <a:t>Yooseong Kim</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RTAS 2014, Berlin, Germany</a:t>
            </a:r>
            <a:endParaRPr lang="en-US"/>
          </a:p>
        </p:txBody>
      </p:sp>
      <p:sp>
        <p:nvSpPr>
          <p:cNvPr id="6" name="Footer Placeholder 5"/>
          <p:cNvSpPr>
            <a:spLocks noGrp="1"/>
          </p:cNvSpPr>
          <p:nvPr>
            <p:ph type="ftr" sz="quarter" idx="11"/>
          </p:nvPr>
        </p:nvSpPr>
        <p:spPr/>
        <p:txBody>
          <a:bodyPr/>
          <a:lstStyle/>
          <a:p>
            <a:pPr algn="r"/>
            <a:r>
              <a:rPr lang="en-US" smtClean="0"/>
              <a:t>Yooseong Kim</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RTAS 2014, Berlin, Germany</a:t>
            </a:r>
            <a:endParaRPr lang="en-US"/>
          </a:p>
        </p:txBody>
      </p:sp>
      <p:sp>
        <p:nvSpPr>
          <p:cNvPr id="6" name="Footer Placeholder 5"/>
          <p:cNvSpPr>
            <a:spLocks noGrp="1"/>
          </p:cNvSpPr>
          <p:nvPr>
            <p:ph type="ftr" sz="quarter" idx="11"/>
          </p:nvPr>
        </p:nvSpPr>
        <p:spPr/>
        <p:txBody>
          <a:bodyPr/>
          <a:lstStyle/>
          <a:p>
            <a:pPr algn="r"/>
            <a:r>
              <a:rPr lang="en-US" smtClean="0"/>
              <a:t>Yooseong Kim</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2334" y="6644271"/>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57045" y="170562"/>
            <a:ext cx="8694171" cy="83722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7045" y="1121938"/>
            <a:ext cx="8694171" cy="514650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2334" y="6423485"/>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9534" y="6441773"/>
            <a:ext cx="2895600" cy="329184"/>
          </a:xfrm>
          <a:prstGeom prst="rect">
            <a:avLst/>
          </a:prstGeom>
        </p:spPr>
        <p:txBody>
          <a:bodyPr vert="horz" lIns="91440" tIns="45720" rIns="91440" bIns="45720" rtlCol="0" anchor="ctr"/>
          <a:lstStyle>
            <a:lvl1pPr algn="l">
              <a:defRPr sz="1200">
                <a:solidFill>
                  <a:srgbClr val="FFFFFF"/>
                </a:solidFill>
              </a:defRPr>
            </a:lvl1pPr>
          </a:lstStyle>
          <a:p>
            <a:r>
              <a:rPr lang="en-US" smtClean="0"/>
              <a:t>RTAS 2014, Berlin, Germany</a:t>
            </a:r>
            <a:endParaRPr lang="en-US" dirty="0"/>
          </a:p>
        </p:txBody>
      </p:sp>
      <p:sp>
        <p:nvSpPr>
          <p:cNvPr id="5" name="Footer Placeholder 4"/>
          <p:cNvSpPr>
            <a:spLocks noGrp="1"/>
          </p:cNvSpPr>
          <p:nvPr>
            <p:ph type="ftr" sz="quarter" idx="3"/>
          </p:nvPr>
        </p:nvSpPr>
        <p:spPr>
          <a:xfrm>
            <a:off x="3431334" y="6441773"/>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r>
              <a:rPr lang="en-US" dirty="0" smtClean="0"/>
              <a:t>Yooseong Kim</a:t>
            </a:r>
            <a:endParaRPr lang="en-US" dirty="0"/>
          </a:p>
        </p:txBody>
      </p:sp>
      <p:sp>
        <p:nvSpPr>
          <p:cNvPr id="6" name="Slide Number Placeholder 5"/>
          <p:cNvSpPr>
            <a:spLocks noGrp="1"/>
          </p:cNvSpPr>
          <p:nvPr>
            <p:ph type="sldNum" sz="quarter" idx="4"/>
          </p:nvPr>
        </p:nvSpPr>
        <p:spPr>
          <a:xfrm>
            <a:off x="7622334" y="6441773"/>
            <a:ext cx="1066800" cy="329184"/>
          </a:xfrm>
          <a:prstGeom prst="rect">
            <a:avLst/>
          </a:prstGeom>
        </p:spPr>
        <p:txBody>
          <a:bodyPr vert="horz" lIns="91440" tIns="45720" rIns="91440" bIns="45720" rtlCol="0" anchor="ctr"/>
          <a:lstStyle>
            <a:lvl1pPr algn="r">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Lst>
  <p:timing>
    <p:tnLst>
      <p:par>
        <p:cTn xmlns:p14="http://schemas.microsoft.com/office/powerpoint/2010/main" id="1" dur="indefinite" restart="never" nodeType="tmRoot"/>
      </p:par>
    </p:tnLst>
  </p:timing>
  <p:hf hdr="0"/>
  <p:txStyles>
    <p:titleStyle>
      <a:lvl1pPr algn="l" defTabSz="914400" rtl="0" eaLnBrk="1" latinLnBrk="0" hangingPunct="1">
        <a:spcBef>
          <a:spcPct val="0"/>
        </a:spcBef>
        <a:buNone/>
        <a:defRPr sz="3600" b="1" kern="1200" spc="-100" baseline="0">
          <a:solidFill>
            <a:schemeClr val="accent6"/>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 Id="rId3"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567" y="1371600"/>
            <a:ext cx="8485324" cy="1927225"/>
          </a:xfrm>
        </p:spPr>
        <p:txBody>
          <a:bodyPr/>
          <a:lstStyle/>
          <a:p>
            <a:r>
              <a:rPr lang="en-US" sz="4000" b="0" dirty="0" smtClean="0">
                <a:solidFill>
                  <a:schemeClr val="tx2"/>
                </a:solidFill>
              </a:rPr>
              <a:t>WCET-Aware </a:t>
            </a:r>
            <a:br>
              <a:rPr lang="en-US" sz="4000" b="0" dirty="0" smtClean="0">
                <a:solidFill>
                  <a:schemeClr val="tx2"/>
                </a:solidFill>
              </a:rPr>
            </a:br>
            <a:r>
              <a:rPr lang="en-US" sz="4000" b="0" dirty="0" smtClean="0">
                <a:solidFill>
                  <a:schemeClr val="tx2"/>
                </a:solidFill>
              </a:rPr>
              <a:t>   Dynamic Code Management </a:t>
            </a:r>
            <a:br>
              <a:rPr lang="en-US" sz="4000" b="0" dirty="0" smtClean="0">
                <a:solidFill>
                  <a:schemeClr val="tx2"/>
                </a:solidFill>
              </a:rPr>
            </a:br>
            <a:r>
              <a:rPr lang="en-US" sz="4000" b="0" dirty="0" smtClean="0">
                <a:solidFill>
                  <a:schemeClr val="tx2"/>
                </a:solidFill>
              </a:rPr>
              <a:t>      on Scratchpads </a:t>
            </a:r>
            <a:br>
              <a:rPr lang="en-US" sz="4000" b="0" dirty="0" smtClean="0">
                <a:solidFill>
                  <a:schemeClr val="tx2"/>
                </a:solidFill>
              </a:rPr>
            </a:br>
            <a:r>
              <a:rPr lang="en-US" sz="4000" b="0" dirty="0" smtClean="0">
                <a:solidFill>
                  <a:schemeClr val="tx2"/>
                </a:solidFill>
              </a:rPr>
              <a:t>         for Software-Managed Multicores</a:t>
            </a:r>
            <a:endParaRPr lang="en-US" sz="4000" b="0" dirty="0">
              <a:solidFill>
                <a:schemeClr val="tx2"/>
              </a:solidFill>
            </a:endParaRPr>
          </a:p>
        </p:txBody>
      </p:sp>
      <p:sp>
        <p:nvSpPr>
          <p:cNvPr id="3" name="Subtitle 2"/>
          <p:cNvSpPr>
            <a:spLocks noGrp="1"/>
          </p:cNvSpPr>
          <p:nvPr>
            <p:ph type="subTitle" idx="1"/>
          </p:nvPr>
        </p:nvSpPr>
        <p:spPr>
          <a:xfrm>
            <a:off x="203810" y="3505199"/>
            <a:ext cx="8732461" cy="2202288"/>
          </a:xfrm>
        </p:spPr>
        <p:txBody>
          <a:bodyPr>
            <a:normAutofit fontScale="92500"/>
          </a:bodyPr>
          <a:lstStyle/>
          <a:p>
            <a:pPr algn="r"/>
            <a:r>
              <a:rPr lang="en-US" sz="2400" b="1" dirty="0" smtClean="0"/>
              <a:t>Yooseong Kim</a:t>
            </a:r>
            <a:r>
              <a:rPr lang="en-US" sz="2400" b="1" baseline="30000" dirty="0" smtClean="0"/>
              <a:t>1,2</a:t>
            </a:r>
            <a:r>
              <a:rPr lang="en-US" sz="2400" dirty="0" smtClean="0"/>
              <a:t>, David Broman</a:t>
            </a:r>
            <a:r>
              <a:rPr lang="en-US" sz="2400" baseline="30000" dirty="0" smtClean="0"/>
              <a:t>2,3</a:t>
            </a:r>
            <a:r>
              <a:rPr lang="en-US" sz="2400" dirty="0" smtClean="0"/>
              <a:t>, </a:t>
            </a:r>
            <a:r>
              <a:rPr lang="en-US" sz="2400" dirty="0" err="1" smtClean="0"/>
              <a:t>Jian</a:t>
            </a:r>
            <a:r>
              <a:rPr lang="en-US" sz="2400" dirty="0" smtClean="0"/>
              <a:t> Cai</a:t>
            </a:r>
            <a:r>
              <a:rPr lang="en-US" sz="2400" baseline="30000" dirty="0" smtClean="0"/>
              <a:t>1</a:t>
            </a:r>
            <a:r>
              <a:rPr lang="en-US" sz="2400" dirty="0" smtClean="0"/>
              <a:t>, </a:t>
            </a:r>
            <a:r>
              <a:rPr lang="en-US" sz="2400" dirty="0" err="1" smtClean="0"/>
              <a:t>Aviral</a:t>
            </a:r>
            <a:r>
              <a:rPr lang="en-US" sz="2400" dirty="0" smtClean="0"/>
              <a:t> Shrivastava</a:t>
            </a:r>
            <a:r>
              <a:rPr lang="en-US" sz="2400" baseline="30000" dirty="0" smtClean="0"/>
              <a:t>1,2</a:t>
            </a:r>
          </a:p>
          <a:p>
            <a:pPr algn="r"/>
            <a:endParaRPr lang="en-US" sz="2400" baseline="30000" dirty="0" smtClean="0"/>
          </a:p>
          <a:p>
            <a:pPr algn="r"/>
            <a:r>
              <a:rPr lang="en-US" sz="2400" i="1" baseline="30000" dirty="0" smtClean="0"/>
              <a:t>1</a:t>
            </a:r>
            <a:r>
              <a:rPr lang="en-US" sz="2400" i="1" dirty="0" smtClean="0"/>
              <a:t>Arizona State University</a:t>
            </a:r>
          </a:p>
          <a:p>
            <a:pPr algn="r"/>
            <a:r>
              <a:rPr lang="en-US" sz="2400" i="1" baseline="30000" dirty="0" smtClean="0"/>
              <a:t>2</a:t>
            </a:r>
            <a:r>
              <a:rPr lang="en-US" sz="2400" i="1" dirty="0" smtClean="0"/>
              <a:t>University of California, Berkeley</a:t>
            </a:r>
          </a:p>
          <a:p>
            <a:pPr algn="r"/>
            <a:r>
              <a:rPr lang="en-US" sz="2400" i="1" baseline="30000" dirty="0" smtClean="0"/>
              <a:t>3</a:t>
            </a:r>
            <a:r>
              <a:rPr lang="en-US" sz="2400" i="1" dirty="0" smtClean="0"/>
              <a:t>Linköping University </a:t>
            </a:r>
            <a:endParaRPr lang="en-US" sz="2400" i="1" dirty="0"/>
          </a:p>
        </p:txBody>
      </p:sp>
      <p:sp>
        <p:nvSpPr>
          <p:cNvPr id="4" name="Date Placeholder 3"/>
          <p:cNvSpPr>
            <a:spLocks noGrp="1"/>
          </p:cNvSpPr>
          <p:nvPr>
            <p:ph type="dt" sz="half" idx="10"/>
          </p:nvPr>
        </p:nvSpPr>
        <p:spPr/>
        <p:txBody>
          <a:bodyPr/>
          <a:lstStyle/>
          <a:p>
            <a:r>
              <a:rPr lang="en-US" smtClean="0"/>
              <a:t>RTAS 2014, Berlin, Germany</a:t>
            </a:r>
            <a:endParaRPr lang="en-US" dirty="0"/>
          </a:p>
        </p:txBody>
      </p:sp>
      <p:sp>
        <p:nvSpPr>
          <p:cNvPr id="5" name="Footer Placeholder 4"/>
          <p:cNvSpPr>
            <a:spLocks noGrp="1"/>
          </p:cNvSpPr>
          <p:nvPr>
            <p:ph type="ftr" sz="quarter" idx="11"/>
          </p:nvPr>
        </p:nvSpPr>
        <p:spPr/>
        <p:txBody>
          <a:bodyPr/>
          <a:lstStyle/>
          <a:p>
            <a:pPr algn="r"/>
            <a:r>
              <a:rPr lang="en-US" smtClean="0"/>
              <a:t>Yooseong Kim</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a:t>
            </a:fld>
            <a:r>
              <a:rPr lang="en-US" dirty="0" smtClean="0"/>
              <a:t>/18</a:t>
            </a:r>
            <a:endParaRPr lang="en-US" dirty="0"/>
          </a:p>
        </p:txBody>
      </p:sp>
    </p:spTree>
    <p:extLst>
      <p:ext uri="{BB962C8B-B14F-4D97-AF65-F5344CB8AC3E}">
        <p14:creationId xmlns:p14="http://schemas.microsoft.com/office/powerpoint/2010/main" val="130745013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 </a:t>
            </a:r>
            <a:r>
              <a:rPr lang="en-US" dirty="0" err="1" smtClean="0"/>
              <a:t>func</a:t>
            </a:r>
            <a:r>
              <a:rPr lang="en-US" dirty="0" smtClean="0"/>
              <a:t>(v) and cc</a:t>
            </a:r>
            <a:r>
              <a:rPr lang="en-US" baseline="-25000" dirty="0" smtClean="0"/>
              <a:t>v</a:t>
            </a:r>
            <a:endParaRPr lang="en-US" baseline="-25000" dirty="0"/>
          </a:p>
        </p:txBody>
      </p:sp>
      <p:sp>
        <p:nvSpPr>
          <p:cNvPr id="4" name="Date Placeholder 3"/>
          <p:cNvSpPr>
            <a:spLocks noGrp="1"/>
          </p:cNvSpPr>
          <p:nvPr>
            <p:ph type="dt" sz="half" idx="10"/>
          </p:nvPr>
        </p:nvSpPr>
        <p:spPr/>
        <p:txBody>
          <a:bodyPr/>
          <a:lstStyle/>
          <a:p>
            <a:r>
              <a:rPr lang="en-US" smtClean="0"/>
              <a:t>RTAS 2014, Berlin, Germany</a:t>
            </a:r>
            <a:endParaRPr lang="en-US"/>
          </a:p>
        </p:txBody>
      </p:sp>
      <p:sp>
        <p:nvSpPr>
          <p:cNvPr id="5" name="Footer Placeholder 4"/>
          <p:cNvSpPr>
            <a:spLocks noGrp="1"/>
          </p:cNvSpPr>
          <p:nvPr>
            <p:ph type="ftr" sz="quarter" idx="11"/>
          </p:nvPr>
        </p:nvSpPr>
        <p:spPr/>
        <p:txBody>
          <a:bodyPr/>
          <a:lstStyle/>
          <a:p>
            <a:pPr algn="r"/>
            <a:r>
              <a:rPr lang="en-US" smtClean="0"/>
              <a:t>Yooseong Kim</a:t>
            </a:r>
            <a:endParaRPr lang="en-US" dirty="0"/>
          </a:p>
        </p:txBody>
      </p:sp>
      <p:sp>
        <p:nvSpPr>
          <p:cNvPr id="33" name="Rectangle 32"/>
          <p:cNvSpPr/>
          <p:nvPr/>
        </p:nvSpPr>
        <p:spPr>
          <a:xfrm>
            <a:off x="459534" y="1476829"/>
            <a:ext cx="316615" cy="234364"/>
          </a:xfrm>
          <a:prstGeom prst="rect">
            <a:avLst/>
          </a:prstGeom>
          <a:noFill/>
          <a:ln w="254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i="1" baseline="-25000" dirty="0" smtClean="0">
              <a:solidFill>
                <a:schemeClr val="tx1"/>
              </a:solidFill>
            </a:endParaRPr>
          </a:p>
        </p:txBody>
      </p:sp>
      <p:sp>
        <p:nvSpPr>
          <p:cNvPr id="34" name="TextBox 33"/>
          <p:cNvSpPr txBox="1"/>
          <p:nvPr/>
        </p:nvSpPr>
        <p:spPr>
          <a:xfrm>
            <a:off x="1043948" y="1341861"/>
            <a:ext cx="453941" cy="369332"/>
          </a:xfrm>
          <a:prstGeom prst="rect">
            <a:avLst/>
          </a:prstGeom>
          <a:noFill/>
        </p:spPr>
        <p:txBody>
          <a:bodyPr wrap="square" rtlCol="0">
            <a:spAutoFit/>
          </a:bodyPr>
          <a:lstStyle/>
          <a:p>
            <a:r>
              <a:rPr lang="en-US" i="1" dirty="0" smtClean="0"/>
              <a:t>f</a:t>
            </a:r>
            <a:r>
              <a:rPr lang="en-US" i="1" baseline="-25000" dirty="0" smtClean="0"/>
              <a:t>0</a:t>
            </a:r>
            <a:endParaRPr lang="en-US" i="1" baseline="-25000" dirty="0"/>
          </a:p>
        </p:txBody>
      </p:sp>
      <p:sp>
        <p:nvSpPr>
          <p:cNvPr id="35" name="Rectangle 34"/>
          <p:cNvSpPr/>
          <p:nvPr/>
        </p:nvSpPr>
        <p:spPr>
          <a:xfrm>
            <a:off x="1768672" y="1476829"/>
            <a:ext cx="316615" cy="234364"/>
          </a:xfrm>
          <a:prstGeom prst="rect">
            <a:avLst/>
          </a:prstGeom>
          <a:noFill/>
          <a:ln w="25400">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i="1" baseline="-25000" dirty="0" smtClean="0">
              <a:solidFill>
                <a:schemeClr val="tx1"/>
              </a:solidFill>
            </a:endParaRPr>
          </a:p>
        </p:txBody>
      </p:sp>
      <p:sp>
        <p:nvSpPr>
          <p:cNvPr id="36" name="TextBox 35"/>
          <p:cNvSpPr txBox="1"/>
          <p:nvPr/>
        </p:nvSpPr>
        <p:spPr>
          <a:xfrm>
            <a:off x="2353086" y="1341861"/>
            <a:ext cx="453941" cy="369332"/>
          </a:xfrm>
          <a:prstGeom prst="rect">
            <a:avLst/>
          </a:prstGeom>
          <a:noFill/>
        </p:spPr>
        <p:txBody>
          <a:bodyPr wrap="square" rtlCol="0">
            <a:spAutoFit/>
          </a:bodyPr>
          <a:lstStyle/>
          <a:p>
            <a:r>
              <a:rPr lang="en-US" i="1" dirty="0" smtClean="0"/>
              <a:t>f</a:t>
            </a:r>
            <a:r>
              <a:rPr lang="en-US" i="1" baseline="-25000" dirty="0" smtClean="0"/>
              <a:t>1</a:t>
            </a:r>
            <a:endParaRPr lang="en-US" i="1" baseline="-25000" dirty="0"/>
          </a:p>
        </p:txBody>
      </p:sp>
      <p:grpSp>
        <p:nvGrpSpPr>
          <p:cNvPr id="40" name="Group 39"/>
          <p:cNvGrpSpPr/>
          <p:nvPr/>
        </p:nvGrpSpPr>
        <p:grpSpPr>
          <a:xfrm>
            <a:off x="257045" y="2160839"/>
            <a:ext cx="3432274" cy="3782472"/>
            <a:chOff x="1683250" y="2281262"/>
            <a:chExt cx="3043484" cy="3212403"/>
          </a:xfrm>
        </p:grpSpPr>
        <p:sp>
          <p:nvSpPr>
            <p:cNvPr id="17" name="Rectangle 16"/>
            <p:cNvSpPr/>
            <p:nvPr/>
          </p:nvSpPr>
          <p:spPr>
            <a:xfrm>
              <a:off x="3350642" y="2538647"/>
              <a:ext cx="1371600" cy="369123"/>
            </a:xfrm>
            <a:prstGeom prst="rect">
              <a:avLst/>
            </a:prstGeom>
            <a:noFill/>
            <a:ln w="254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a:p>
              <a:pPr algn="ctr"/>
              <a:endParaRPr lang="en-US" i="1" baseline="-25000" dirty="0" smtClean="0">
                <a:solidFill>
                  <a:schemeClr val="tx1"/>
                </a:solidFill>
              </a:endParaRPr>
            </a:p>
          </p:txBody>
        </p:sp>
        <p:cxnSp>
          <p:nvCxnSpPr>
            <p:cNvPr id="18" name="Straight Arrow Connector 17"/>
            <p:cNvCxnSpPr>
              <a:stCxn id="21" idx="2"/>
            </p:cNvCxnSpPr>
            <p:nvPr/>
          </p:nvCxnSpPr>
          <p:spPr>
            <a:xfrm>
              <a:off x="4040934" y="5206729"/>
              <a:ext cx="3" cy="28693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4078074" y="2281262"/>
              <a:ext cx="3810" cy="2573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2438732" y="3188883"/>
              <a:ext cx="1371600" cy="361819"/>
            </a:xfrm>
            <a:prstGeom prst="rect">
              <a:avLst/>
            </a:prstGeom>
            <a:noFill/>
            <a:ln w="254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call </a:t>
              </a:r>
              <a:r>
                <a:rPr lang="en-US" i="1" dirty="0" smtClean="0">
                  <a:solidFill>
                    <a:schemeClr val="tx1"/>
                  </a:solidFill>
                </a:rPr>
                <a:t>f</a:t>
              </a:r>
              <a:r>
                <a:rPr lang="en-US" i="1" baseline="-25000" dirty="0" smtClean="0">
                  <a:solidFill>
                    <a:schemeClr val="tx1"/>
                  </a:solidFill>
                </a:rPr>
                <a:t>1</a:t>
              </a:r>
            </a:p>
          </p:txBody>
        </p:sp>
        <p:sp>
          <p:nvSpPr>
            <p:cNvPr id="21" name="Rectangle 20"/>
            <p:cNvSpPr/>
            <p:nvPr/>
          </p:nvSpPr>
          <p:spPr>
            <a:xfrm>
              <a:off x="3355134" y="4667233"/>
              <a:ext cx="1371600" cy="539496"/>
            </a:xfrm>
            <a:prstGeom prst="rect">
              <a:avLst/>
            </a:prstGeom>
            <a:noFill/>
            <a:ln w="254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endParaRPr lang="en-US" i="1" dirty="0">
                <a:solidFill>
                  <a:schemeClr val="tx1"/>
                </a:solidFill>
              </a:endParaRPr>
            </a:p>
            <a:p>
              <a:pPr algn="ctr"/>
              <a:r>
                <a:rPr lang="en-US" dirty="0" smtClean="0">
                  <a:solidFill>
                    <a:schemeClr val="tx1"/>
                  </a:solidFill>
                </a:rPr>
                <a:t>ret</a:t>
              </a:r>
              <a:endParaRPr lang="en-US" i="1" baseline="-25000" dirty="0" smtClean="0">
                <a:solidFill>
                  <a:schemeClr val="tx1"/>
                </a:solidFill>
              </a:endParaRPr>
            </a:p>
          </p:txBody>
        </p:sp>
        <p:cxnSp>
          <p:nvCxnSpPr>
            <p:cNvPr id="22" name="Straight Arrow Connector 21"/>
            <p:cNvCxnSpPr>
              <a:stCxn id="17" idx="2"/>
              <a:endCxn id="20" idx="0"/>
            </p:cNvCxnSpPr>
            <p:nvPr/>
          </p:nvCxnSpPr>
          <p:spPr>
            <a:xfrm flipH="1">
              <a:off x="3124532" y="2907770"/>
              <a:ext cx="911910" cy="28111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7" idx="2"/>
              <a:endCxn id="21" idx="0"/>
            </p:cNvCxnSpPr>
            <p:nvPr/>
          </p:nvCxnSpPr>
          <p:spPr>
            <a:xfrm>
              <a:off x="4036442" y="2907770"/>
              <a:ext cx="4492" cy="175946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5" idx="2"/>
              <a:endCxn id="21" idx="0"/>
            </p:cNvCxnSpPr>
            <p:nvPr/>
          </p:nvCxnSpPr>
          <p:spPr>
            <a:xfrm>
              <a:off x="2808284" y="4317864"/>
              <a:ext cx="1232650" cy="34936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901193" y="2449074"/>
              <a:ext cx="453941" cy="468184"/>
            </a:xfrm>
            <a:prstGeom prst="rect">
              <a:avLst/>
            </a:prstGeom>
            <a:noFill/>
          </p:spPr>
          <p:txBody>
            <a:bodyPr wrap="square" rtlCol="0">
              <a:spAutoFit/>
            </a:bodyPr>
            <a:lstStyle/>
            <a:p>
              <a:r>
                <a:rPr lang="en-US" dirty="0" smtClean="0"/>
                <a:t>v</a:t>
              </a:r>
              <a:r>
                <a:rPr lang="en-US" baseline="-25000" dirty="0" smtClean="0"/>
                <a:t>0</a:t>
              </a:r>
              <a:endParaRPr lang="en-US" baseline="-25000" dirty="0"/>
            </a:p>
          </p:txBody>
        </p:sp>
        <p:sp>
          <p:nvSpPr>
            <p:cNvPr id="13" name="TextBox 12"/>
            <p:cNvSpPr txBox="1"/>
            <p:nvPr/>
          </p:nvSpPr>
          <p:spPr>
            <a:xfrm>
              <a:off x="1984791" y="3082518"/>
              <a:ext cx="453941" cy="468184"/>
            </a:xfrm>
            <a:prstGeom prst="rect">
              <a:avLst/>
            </a:prstGeom>
            <a:noFill/>
          </p:spPr>
          <p:txBody>
            <a:bodyPr wrap="square" rtlCol="0">
              <a:spAutoFit/>
            </a:bodyPr>
            <a:lstStyle/>
            <a:p>
              <a:r>
                <a:rPr lang="en-US" dirty="0" smtClean="0"/>
                <a:t>v</a:t>
              </a:r>
              <a:r>
                <a:rPr lang="en-US" baseline="-25000" dirty="0" smtClean="0"/>
                <a:t>1</a:t>
              </a:r>
              <a:endParaRPr lang="en-US" baseline="-25000" dirty="0"/>
            </a:p>
          </p:txBody>
        </p:sp>
        <p:sp>
          <p:nvSpPr>
            <p:cNvPr id="14" name="TextBox 13"/>
            <p:cNvSpPr txBox="1"/>
            <p:nvPr/>
          </p:nvSpPr>
          <p:spPr>
            <a:xfrm>
              <a:off x="2901193" y="4667233"/>
              <a:ext cx="449449" cy="369332"/>
            </a:xfrm>
            <a:prstGeom prst="rect">
              <a:avLst/>
            </a:prstGeom>
            <a:noFill/>
          </p:spPr>
          <p:txBody>
            <a:bodyPr wrap="square" rtlCol="0">
              <a:spAutoFit/>
            </a:bodyPr>
            <a:lstStyle/>
            <a:p>
              <a:r>
                <a:rPr lang="en-US" dirty="0" smtClean="0"/>
                <a:t>v</a:t>
              </a:r>
              <a:r>
                <a:rPr lang="en-US" baseline="-25000" dirty="0" smtClean="0"/>
                <a:t>3</a:t>
              </a:r>
              <a:endParaRPr lang="en-US" baseline="-25000" dirty="0"/>
            </a:p>
          </p:txBody>
        </p:sp>
        <p:cxnSp>
          <p:nvCxnSpPr>
            <p:cNvPr id="9" name="Straight Arrow Connector 8"/>
            <p:cNvCxnSpPr>
              <a:stCxn id="20" idx="2"/>
              <a:endCxn id="25" idx="0"/>
            </p:cNvCxnSpPr>
            <p:nvPr/>
          </p:nvCxnSpPr>
          <p:spPr>
            <a:xfrm flipH="1">
              <a:off x="2808284" y="3550702"/>
              <a:ext cx="316248" cy="23561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2122484" y="3786319"/>
              <a:ext cx="1371600" cy="531545"/>
            </a:xfrm>
            <a:prstGeom prst="rect">
              <a:avLst/>
            </a:prstGeom>
            <a:noFill/>
            <a:ln w="25400">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t>
              </a:r>
            </a:p>
            <a:p>
              <a:pPr algn="ctr"/>
              <a:r>
                <a:rPr lang="en-US" dirty="0" smtClean="0">
                  <a:solidFill>
                    <a:schemeClr val="tx1"/>
                  </a:solidFill>
                </a:rPr>
                <a:t>ret</a:t>
              </a:r>
            </a:p>
          </p:txBody>
        </p:sp>
        <p:sp>
          <p:nvSpPr>
            <p:cNvPr id="37" name="TextBox 36"/>
            <p:cNvSpPr txBox="1"/>
            <p:nvPr/>
          </p:nvSpPr>
          <p:spPr>
            <a:xfrm>
              <a:off x="1683250" y="3849680"/>
              <a:ext cx="453941" cy="369332"/>
            </a:xfrm>
            <a:prstGeom prst="rect">
              <a:avLst/>
            </a:prstGeom>
            <a:noFill/>
          </p:spPr>
          <p:txBody>
            <a:bodyPr wrap="square" rtlCol="0">
              <a:spAutoFit/>
            </a:bodyPr>
            <a:lstStyle/>
            <a:p>
              <a:r>
                <a:rPr lang="en-US" dirty="0" smtClean="0"/>
                <a:t>v</a:t>
              </a:r>
              <a:r>
                <a:rPr lang="en-US" baseline="-25000" dirty="0" smtClean="0"/>
                <a:t>2</a:t>
              </a:r>
              <a:endParaRPr lang="en-US" baseline="-25000" dirty="0"/>
            </a:p>
          </p:txBody>
        </p:sp>
      </p:grpSp>
      <p:sp>
        <p:nvSpPr>
          <p:cNvPr id="38" name="TextBox 37"/>
          <p:cNvSpPr txBox="1"/>
          <p:nvPr/>
        </p:nvSpPr>
        <p:spPr>
          <a:xfrm>
            <a:off x="5359790" y="1796026"/>
            <a:ext cx="2346086" cy="1569660"/>
          </a:xfrm>
          <a:prstGeom prst="rect">
            <a:avLst/>
          </a:prstGeom>
          <a:noFill/>
        </p:spPr>
        <p:txBody>
          <a:bodyPr wrap="square" rtlCol="0">
            <a:spAutoFit/>
          </a:bodyPr>
          <a:lstStyle/>
          <a:p>
            <a:r>
              <a:rPr lang="en-US" sz="2400" dirty="0" err="1" smtClean="0"/>
              <a:t>func</a:t>
            </a:r>
            <a:r>
              <a:rPr lang="en-US" sz="2400" dirty="0" smtClean="0"/>
              <a:t>(v</a:t>
            </a:r>
            <a:r>
              <a:rPr lang="en-US" sz="2400" baseline="-25000" dirty="0" smtClean="0"/>
              <a:t>0</a:t>
            </a:r>
            <a:r>
              <a:rPr lang="en-US" sz="2400" dirty="0" smtClean="0"/>
              <a:t>) = </a:t>
            </a:r>
            <a:r>
              <a:rPr lang="en-US" sz="2400" i="1" dirty="0" smtClean="0"/>
              <a:t>f</a:t>
            </a:r>
            <a:r>
              <a:rPr lang="en-US" sz="2400" i="1" baseline="-25000" dirty="0" smtClean="0"/>
              <a:t>0</a:t>
            </a:r>
          </a:p>
          <a:p>
            <a:r>
              <a:rPr lang="en-US" sz="2400" dirty="0" err="1" smtClean="0"/>
              <a:t>func</a:t>
            </a:r>
            <a:r>
              <a:rPr lang="en-US" sz="2400" dirty="0" smtClean="0"/>
              <a:t>(v</a:t>
            </a:r>
            <a:r>
              <a:rPr lang="en-US" sz="2400" baseline="-25000" dirty="0" smtClean="0"/>
              <a:t>1</a:t>
            </a:r>
            <a:r>
              <a:rPr lang="en-US" sz="2400" dirty="0" smtClean="0"/>
              <a:t>) = </a:t>
            </a:r>
            <a:r>
              <a:rPr lang="en-US" sz="2400" i="1" dirty="0"/>
              <a:t>f</a:t>
            </a:r>
            <a:r>
              <a:rPr lang="en-US" sz="2400" i="1" baseline="-25000" dirty="0"/>
              <a:t>0</a:t>
            </a:r>
            <a:endParaRPr lang="en-US" sz="2400" dirty="0" smtClean="0"/>
          </a:p>
          <a:p>
            <a:r>
              <a:rPr lang="en-US" sz="2400" dirty="0" err="1" smtClean="0"/>
              <a:t>func</a:t>
            </a:r>
            <a:r>
              <a:rPr lang="en-US" sz="2400" dirty="0" smtClean="0"/>
              <a:t>(v</a:t>
            </a:r>
            <a:r>
              <a:rPr lang="en-US" sz="2400" baseline="-25000" dirty="0" smtClean="0"/>
              <a:t>2</a:t>
            </a:r>
            <a:r>
              <a:rPr lang="en-US" sz="2400" dirty="0" smtClean="0"/>
              <a:t>) = </a:t>
            </a:r>
            <a:r>
              <a:rPr lang="en-US" sz="2400" i="1" dirty="0" smtClean="0"/>
              <a:t>f</a:t>
            </a:r>
            <a:r>
              <a:rPr lang="en-US" sz="2400" i="1" baseline="-25000" dirty="0" smtClean="0"/>
              <a:t>1</a:t>
            </a:r>
            <a:endParaRPr lang="en-US" sz="2400" dirty="0" smtClean="0"/>
          </a:p>
          <a:p>
            <a:r>
              <a:rPr lang="en-US" sz="2400" dirty="0" err="1" smtClean="0"/>
              <a:t>func</a:t>
            </a:r>
            <a:r>
              <a:rPr lang="en-US" sz="2400" dirty="0" smtClean="0"/>
              <a:t>(v</a:t>
            </a:r>
            <a:r>
              <a:rPr lang="en-US" sz="2400" baseline="-25000" dirty="0" smtClean="0"/>
              <a:t>3</a:t>
            </a:r>
            <a:r>
              <a:rPr lang="en-US" sz="2400" dirty="0" smtClean="0"/>
              <a:t>) = </a:t>
            </a:r>
            <a:r>
              <a:rPr lang="en-US" sz="2400" i="1" dirty="0"/>
              <a:t>f</a:t>
            </a:r>
            <a:r>
              <a:rPr lang="en-US" sz="2400" i="1" baseline="-25000" dirty="0"/>
              <a:t>0</a:t>
            </a:r>
            <a:endParaRPr lang="en-US" sz="2400" dirty="0" smtClean="0"/>
          </a:p>
        </p:txBody>
      </p:sp>
      <p:sp>
        <p:nvSpPr>
          <p:cNvPr id="39" name="TextBox 38"/>
          <p:cNvSpPr txBox="1"/>
          <p:nvPr/>
        </p:nvSpPr>
        <p:spPr>
          <a:xfrm>
            <a:off x="5572944" y="4632866"/>
            <a:ext cx="2346086" cy="1569660"/>
          </a:xfrm>
          <a:prstGeom prst="rect">
            <a:avLst/>
          </a:prstGeom>
          <a:noFill/>
        </p:spPr>
        <p:txBody>
          <a:bodyPr wrap="square" rtlCol="0">
            <a:spAutoFit/>
          </a:bodyPr>
          <a:lstStyle/>
          <a:p>
            <a:r>
              <a:rPr lang="en-US" sz="2400" dirty="0" smtClean="0"/>
              <a:t>cc</a:t>
            </a:r>
            <a:r>
              <a:rPr lang="en-US" sz="2400" baseline="-25000" dirty="0" smtClean="0"/>
              <a:t>v0</a:t>
            </a:r>
            <a:r>
              <a:rPr lang="en-US" sz="2400" dirty="0" smtClean="0"/>
              <a:t> = 0</a:t>
            </a:r>
            <a:endParaRPr lang="en-US" sz="2400" baseline="-25000" dirty="0" smtClean="0"/>
          </a:p>
          <a:p>
            <a:r>
              <a:rPr lang="en-US" sz="2400" dirty="0" smtClean="0"/>
              <a:t>cc</a:t>
            </a:r>
            <a:r>
              <a:rPr lang="en-US" sz="2400" baseline="-25000" dirty="0" smtClean="0"/>
              <a:t>v1</a:t>
            </a:r>
            <a:r>
              <a:rPr lang="en-US" sz="2400" dirty="0" smtClean="0"/>
              <a:t> = 0</a:t>
            </a:r>
          </a:p>
          <a:p>
            <a:r>
              <a:rPr lang="en-US" sz="2400" dirty="0" smtClean="0"/>
              <a:t>cc</a:t>
            </a:r>
            <a:r>
              <a:rPr lang="en-US" sz="2400" baseline="-25000" dirty="0" smtClean="0"/>
              <a:t>v2</a:t>
            </a:r>
            <a:r>
              <a:rPr lang="en-US" sz="2400" dirty="0" smtClean="0"/>
              <a:t> = 1</a:t>
            </a:r>
          </a:p>
          <a:p>
            <a:r>
              <a:rPr lang="en-US" sz="2400" dirty="0" smtClean="0"/>
              <a:t>cc</a:t>
            </a:r>
            <a:r>
              <a:rPr lang="en-US" sz="2400" baseline="-25000" dirty="0" smtClean="0"/>
              <a:t>v3</a:t>
            </a:r>
            <a:r>
              <a:rPr lang="en-US" sz="2400" dirty="0" smtClean="0"/>
              <a:t> = 1</a:t>
            </a:r>
          </a:p>
        </p:txBody>
      </p:sp>
      <p:sp>
        <p:nvSpPr>
          <p:cNvPr id="41" name="Rectangle 40"/>
          <p:cNvSpPr/>
          <p:nvPr/>
        </p:nvSpPr>
        <p:spPr>
          <a:xfrm>
            <a:off x="5117987" y="1711193"/>
            <a:ext cx="2240247" cy="17624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4076990" y="1228355"/>
            <a:ext cx="4497458" cy="430887"/>
          </a:xfrm>
          <a:prstGeom prst="rect">
            <a:avLst/>
          </a:prstGeom>
          <a:noFill/>
        </p:spPr>
        <p:txBody>
          <a:bodyPr wrap="none" rtlCol="0">
            <a:spAutoFit/>
          </a:bodyPr>
          <a:lstStyle/>
          <a:p>
            <a:r>
              <a:rPr lang="en-US" sz="2200" dirty="0" err="1" smtClean="0"/>
              <a:t>func</a:t>
            </a:r>
            <a:r>
              <a:rPr lang="en-US" sz="2200" dirty="0" smtClean="0"/>
              <a:t>(v) – function that v belongs to</a:t>
            </a:r>
            <a:endParaRPr lang="en-US" sz="2200" dirty="0"/>
          </a:p>
        </p:txBody>
      </p:sp>
      <p:sp>
        <p:nvSpPr>
          <p:cNvPr id="45" name="Rectangle 44"/>
          <p:cNvSpPr/>
          <p:nvPr/>
        </p:nvSpPr>
        <p:spPr>
          <a:xfrm>
            <a:off x="5213366" y="4594446"/>
            <a:ext cx="1896695" cy="17624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2"/>
          <a:stretch>
            <a:fillRect/>
          </a:stretch>
        </p:blipFill>
        <p:spPr>
          <a:xfrm>
            <a:off x="3456031" y="3584216"/>
            <a:ext cx="5668830" cy="901179"/>
          </a:xfrm>
          <a:prstGeom prst="rect">
            <a:avLst/>
          </a:prstGeom>
        </p:spPr>
      </p:pic>
      <p:sp>
        <p:nvSpPr>
          <p:cNvPr id="47" name="Slide Number Placeholder 5"/>
          <p:cNvSpPr>
            <a:spLocks noGrp="1"/>
          </p:cNvSpPr>
          <p:nvPr>
            <p:ph type="sldNum" sz="quarter" idx="12"/>
          </p:nvPr>
        </p:nvSpPr>
        <p:spPr>
          <a:xfrm>
            <a:off x="7622334" y="6441773"/>
            <a:ext cx="1066800" cy="329184"/>
          </a:xfrm>
        </p:spPr>
        <p:txBody>
          <a:bodyPr/>
          <a:lstStyle/>
          <a:p>
            <a:fld id="{0CFEC368-1D7A-4F81-ABF6-AE0E36BAF64C}" type="slidenum">
              <a:rPr lang="en-US" smtClean="0"/>
              <a:pPr/>
              <a:t>10</a:t>
            </a:fld>
            <a:r>
              <a:rPr lang="en-US" dirty="0"/>
              <a:t>/</a:t>
            </a:r>
            <a:r>
              <a:rPr lang="en-US" dirty="0" smtClean="0"/>
              <a:t>18</a:t>
            </a:r>
            <a:endParaRPr lang="en-US" dirty="0"/>
          </a:p>
        </p:txBody>
      </p:sp>
    </p:spTree>
    <p:extLst>
      <p:ext uri="{BB962C8B-B14F-4D97-AF65-F5344CB8AC3E}">
        <p14:creationId xmlns:p14="http://schemas.microsoft.com/office/powerpoint/2010/main" val="24816553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Interference Analysis</a:t>
            </a:r>
            <a:endParaRPr lang="en-US" dirty="0"/>
          </a:p>
        </p:txBody>
      </p:sp>
      <p:sp>
        <p:nvSpPr>
          <p:cNvPr id="3" name="Content Placeholder 2"/>
          <p:cNvSpPr>
            <a:spLocks noGrp="1"/>
          </p:cNvSpPr>
          <p:nvPr>
            <p:ph idx="1"/>
          </p:nvPr>
        </p:nvSpPr>
        <p:spPr/>
        <p:txBody>
          <a:bodyPr>
            <a:normAutofit/>
          </a:bodyPr>
          <a:lstStyle/>
          <a:p>
            <a:r>
              <a:rPr lang="en-US" sz="2400" dirty="0" smtClean="0"/>
              <a:t>What causes a function to be reloaded?</a:t>
            </a:r>
          </a:p>
          <a:p>
            <a:pPr lvl="1"/>
            <a:r>
              <a:rPr lang="en-US" sz="2000" dirty="0" smtClean="0">
                <a:solidFill>
                  <a:srgbClr val="D2533C"/>
                </a:solidFill>
              </a:rPr>
              <a:t>Loading of other functions</a:t>
            </a:r>
            <a:r>
              <a:rPr lang="en-US" sz="2000" dirty="0" smtClean="0"/>
              <a:t> (</a:t>
            </a:r>
            <a:r>
              <a:rPr lang="en-US" sz="2000" i="1" dirty="0" smtClean="0"/>
              <a:t>in the same region</a:t>
            </a:r>
            <a:r>
              <a:rPr lang="en-US" sz="2000" dirty="0" smtClean="0"/>
              <a:t>)</a:t>
            </a:r>
          </a:p>
          <a:p>
            <a:r>
              <a:rPr lang="en-US" sz="2400" dirty="0" smtClean="0">
                <a:solidFill>
                  <a:srgbClr val="D2533C"/>
                </a:solidFill>
              </a:rPr>
              <a:t>IS(v)</a:t>
            </a:r>
            <a:r>
              <a:rPr lang="en-US" sz="2400" dirty="0" smtClean="0"/>
              <a:t> – the set of all functions that </a:t>
            </a:r>
            <a:r>
              <a:rPr lang="en-US" sz="2400" i="1" dirty="0" smtClean="0"/>
              <a:t>may</a:t>
            </a:r>
            <a:r>
              <a:rPr lang="en-US" sz="2400" dirty="0" smtClean="0"/>
              <a:t> have been loaded since the last time </a:t>
            </a:r>
            <a:r>
              <a:rPr lang="en-US" sz="2400" dirty="0" err="1" smtClean="0"/>
              <a:t>func</a:t>
            </a:r>
            <a:r>
              <a:rPr lang="en-US" sz="2400" dirty="0" smtClean="0"/>
              <a:t>(v)</a:t>
            </a:r>
            <a:r>
              <a:rPr lang="en-US" sz="2400" i="1" dirty="0" smtClean="0"/>
              <a:t> </a:t>
            </a:r>
            <a:r>
              <a:rPr lang="en-US" sz="2400" dirty="0" smtClean="0"/>
              <a:t>was loaded</a:t>
            </a:r>
          </a:p>
        </p:txBody>
      </p:sp>
      <p:sp>
        <p:nvSpPr>
          <p:cNvPr id="4" name="Date Placeholder 3"/>
          <p:cNvSpPr>
            <a:spLocks noGrp="1"/>
          </p:cNvSpPr>
          <p:nvPr>
            <p:ph type="dt" sz="half" idx="10"/>
          </p:nvPr>
        </p:nvSpPr>
        <p:spPr/>
        <p:txBody>
          <a:bodyPr/>
          <a:lstStyle/>
          <a:p>
            <a:r>
              <a:rPr lang="en-US" smtClean="0"/>
              <a:t>RTAS 2014, Berlin, Germany</a:t>
            </a:r>
            <a:endParaRPr lang="en-US"/>
          </a:p>
        </p:txBody>
      </p:sp>
      <p:sp>
        <p:nvSpPr>
          <p:cNvPr id="5" name="Footer Placeholder 4"/>
          <p:cNvSpPr>
            <a:spLocks noGrp="1"/>
          </p:cNvSpPr>
          <p:nvPr>
            <p:ph type="ftr" sz="quarter" idx="11"/>
          </p:nvPr>
        </p:nvSpPr>
        <p:spPr/>
        <p:txBody>
          <a:bodyPr/>
          <a:lstStyle/>
          <a:p>
            <a:pPr algn="r"/>
            <a:r>
              <a:rPr lang="en-US" smtClean="0"/>
              <a:t>Yooseong Kim</a:t>
            </a:r>
            <a:endParaRPr lang="en-US" dirty="0"/>
          </a:p>
        </p:txBody>
      </p:sp>
      <p:sp>
        <p:nvSpPr>
          <p:cNvPr id="62" name="TextBox 61"/>
          <p:cNvSpPr txBox="1"/>
          <p:nvPr/>
        </p:nvSpPr>
        <p:spPr>
          <a:xfrm>
            <a:off x="4489431" y="5516400"/>
            <a:ext cx="1383060" cy="369332"/>
          </a:xfrm>
          <a:prstGeom prst="rect">
            <a:avLst/>
          </a:prstGeom>
          <a:noFill/>
        </p:spPr>
        <p:txBody>
          <a:bodyPr wrap="square" rtlCol="0">
            <a:spAutoFit/>
          </a:bodyPr>
          <a:lstStyle/>
          <a:p>
            <a:r>
              <a:rPr lang="en-US" i="1" dirty="0" smtClean="0"/>
              <a:t>IS</a:t>
            </a:r>
            <a:r>
              <a:rPr lang="en-US" dirty="0" smtClean="0"/>
              <a:t>(v</a:t>
            </a:r>
            <a:r>
              <a:rPr lang="en-US" baseline="-25000" dirty="0" smtClean="0"/>
              <a:t>3</a:t>
            </a:r>
            <a:r>
              <a:rPr lang="en-US" dirty="0" smtClean="0"/>
              <a:t>) = {</a:t>
            </a:r>
            <a:r>
              <a:rPr lang="en-US" i="1" dirty="0" smtClean="0"/>
              <a:t>f</a:t>
            </a:r>
            <a:r>
              <a:rPr lang="en-US" i="1" baseline="-25000" dirty="0" smtClean="0"/>
              <a:t>1</a:t>
            </a:r>
            <a:r>
              <a:rPr lang="en-US" dirty="0" smtClean="0"/>
              <a:t>} </a:t>
            </a:r>
            <a:endParaRPr lang="en-US" baseline="-25000" dirty="0"/>
          </a:p>
        </p:txBody>
      </p:sp>
      <p:sp>
        <p:nvSpPr>
          <p:cNvPr id="63" name="TextBox 62"/>
          <p:cNvSpPr txBox="1"/>
          <p:nvPr/>
        </p:nvSpPr>
        <p:spPr>
          <a:xfrm>
            <a:off x="5980730" y="3325669"/>
            <a:ext cx="2899926" cy="2554545"/>
          </a:xfrm>
          <a:prstGeom prst="rect">
            <a:avLst/>
          </a:prstGeom>
          <a:noFill/>
        </p:spPr>
        <p:txBody>
          <a:bodyPr wrap="square" rtlCol="0">
            <a:spAutoFit/>
          </a:bodyPr>
          <a:lstStyle/>
          <a:p>
            <a:r>
              <a:rPr lang="en-US" sz="2400" dirty="0" smtClean="0"/>
              <a:t>If </a:t>
            </a:r>
            <a:r>
              <a:rPr lang="en-US" sz="2400" i="1" dirty="0" smtClean="0"/>
              <a:t>f</a:t>
            </a:r>
            <a:r>
              <a:rPr lang="en-US" sz="2400" i="1" baseline="-25000" dirty="0" smtClean="0"/>
              <a:t>0</a:t>
            </a:r>
            <a:r>
              <a:rPr lang="en-US" sz="2400" dirty="0" smtClean="0"/>
              <a:t> and </a:t>
            </a:r>
            <a:r>
              <a:rPr lang="en-US" sz="2400" i="1" dirty="0" smtClean="0"/>
              <a:t>f</a:t>
            </a:r>
            <a:r>
              <a:rPr lang="en-US" sz="2400" i="1" baseline="-25000" dirty="0" smtClean="0"/>
              <a:t>1</a:t>
            </a:r>
            <a:r>
              <a:rPr lang="en-US" sz="2400" dirty="0" smtClean="0"/>
              <a:t> share the same region, </a:t>
            </a:r>
            <a:r>
              <a:rPr lang="en-US" sz="2400" i="1" dirty="0"/>
              <a:t>f</a:t>
            </a:r>
            <a:r>
              <a:rPr lang="en-US" sz="2400" i="1" baseline="-25000" dirty="0"/>
              <a:t>0</a:t>
            </a:r>
            <a:r>
              <a:rPr lang="en-US" sz="2400" dirty="0" smtClean="0"/>
              <a:t> could have been evicted by </a:t>
            </a:r>
            <a:r>
              <a:rPr lang="en-US" sz="2400" i="1" dirty="0" smtClean="0"/>
              <a:t>f</a:t>
            </a:r>
            <a:r>
              <a:rPr lang="en-US" sz="2400" i="1" baseline="-25000" dirty="0" smtClean="0"/>
              <a:t>1</a:t>
            </a:r>
          </a:p>
          <a:p>
            <a:endParaRPr lang="en-US" sz="2400" i="1" baseline="-25000" dirty="0">
              <a:sym typeface="Wingdings"/>
            </a:endParaRPr>
          </a:p>
          <a:p>
            <a:r>
              <a:rPr lang="en-US" sz="2400" dirty="0" smtClean="0">
                <a:solidFill>
                  <a:srgbClr val="D2533C"/>
                </a:solidFill>
                <a:sym typeface="Wingdings"/>
              </a:rPr>
              <a:t></a:t>
            </a:r>
            <a:r>
              <a:rPr lang="en-US" sz="2400" dirty="0" smtClean="0">
                <a:sym typeface="Wingdings"/>
              </a:rPr>
              <a:t> </a:t>
            </a:r>
            <a:r>
              <a:rPr lang="en-US" sz="2400" dirty="0" smtClean="0">
                <a:solidFill>
                  <a:srgbClr val="D2533C"/>
                </a:solidFill>
                <a:sym typeface="Wingdings"/>
              </a:rPr>
              <a:t>Assume </a:t>
            </a:r>
            <a:r>
              <a:rPr lang="en-US" sz="2400" i="1" dirty="0" smtClean="0">
                <a:solidFill>
                  <a:srgbClr val="D2533C"/>
                </a:solidFill>
              </a:rPr>
              <a:t>f</a:t>
            </a:r>
            <a:r>
              <a:rPr lang="en-US" sz="2400" i="1" baseline="-25000" dirty="0" smtClean="0">
                <a:solidFill>
                  <a:srgbClr val="D2533C"/>
                </a:solidFill>
              </a:rPr>
              <a:t>0 </a:t>
            </a:r>
            <a:r>
              <a:rPr lang="en-US" sz="2400" dirty="0" smtClean="0">
                <a:solidFill>
                  <a:srgbClr val="D2533C"/>
                </a:solidFill>
                <a:sym typeface="Wingdings"/>
              </a:rPr>
              <a:t> has to be reloaded</a:t>
            </a:r>
            <a:endParaRPr lang="en-US" sz="2400" i="1" baseline="-25000" dirty="0">
              <a:solidFill>
                <a:srgbClr val="D2533C"/>
              </a:solidFill>
            </a:endParaRPr>
          </a:p>
        </p:txBody>
      </p:sp>
      <p:grpSp>
        <p:nvGrpSpPr>
          <p:cNvPr id="51" name="Group 50"/>
          <p:cNvGrpSpPr/>
          <p:nvPr/>
        </p:nvGrpSpPr>
        <p:grpSpPr>
          <a:xfrm>
            <a:off x="952865" y="3038443"/>
            <a:ext cx="3432274" cy="3584880"/>
            <a:chOff x="1683250" y="2281262"/>
            <a:chExt cx="3043484" cy="3212403"/>
          </a:xfrm>
        </p:grpSpPr>
        <p:sp>
          <p:nvSpPr>
            <p:cNvPr id="52" name="Rectangle 51"/>
            <p:cNvSpPr/>
            <p:nvPr/>
          </p:nvSpPr>
          <p:spPr>
            <a:xfrm>
              <a:off x="3350642" y="2538647"/>
              <a:ext cx="1371600" cy="369123"/>
            </a:xfrm>
            <a:prstGeom prst="rect">
              <a:avLst/>
            </a:prstGeom>
            <a:noFill/>
            <a:ln w="254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a:p>
              <a:pPr algn="ctr"/>
              <a:endParaRPr lang="en-US" i="1" baseline="-25000" dirty="0" smtClean="0">
                <a:solidFill>
                  <a:schemeClr val="tx1"/>
                </a:solidFill>
              </a:endParaRPr>
            </a:p>
          </p:txBody>
        </p:sp>
        <p:cxnSp>
          <p:nvCxnSpPr>
            <p:cNvPr id="53" name="Straight Arrow Connector 52"/>
            <p:cNvCxnSpPr>
              <a:stCxn id="56" idx="2"/>
            </p:cNvCxnSpPr>
            <p:nvPr/>
          </p:nvCxnSpPr>
          <p:spPr>
            <a:xfrm>
              <a:off x="4040934" y="5206729"/>
              <a:ext cx="3" cy="28693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4078074" y="2281262"/>
              <a:ext cx="3810" cy="2573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2438732" y="3188883"/>
              <a:ext cx="1371600" cy="361819"/>
            </a:xfrm>
            <a:prstGeom prst="rect">
              <a:avLst/>
            </a:prstGeom>
            <a:noFill/>
            <a:ln w="254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call </a:t>
              </a:r>
              <a:r>
                <a:rPr lang="en-US" i="1" dirty="0" smtClean="0">
                  <a:solidFill>
                    <a:schemeClr val="tx1"/>
                  </a:solidFill>
                </a:rPr>
                <a:t>f</a:t>
              </a:r>
              <a:r>
                <a:rPr lang="en-US" i="1" baseline="-25000" dirty="0" smtClean="0">
                  <a:solidFill>
                    <a:schemeClr val="tx1"/>
                  </a:solidFill>
                </a:rPr>
                <a:t>1</a:t>
              </a:r>
            </a:p>
          </p:txBody>
        </p:sp>
        <p:sp>
          <p:nvSpPr>
            <p:cNvPr id="56" name="Rectangle 55"/>
            <p:cNvSpPr/>
            <p:nvPr/>
          </p:nvSpPr>
          <p:spPr>
            <a:xfrm>
              <a:off x="3355134" y="4667233"/>
              <a:ext cx="1371600" cy="539496"/>
            </a:xfrm>
            <a:prstGeom prst="rect">
              <a:avLst/>
            </a:prstGeom>
            <a:noFill/>
            <a:ln w="25400">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t>
              </a:r>
              <a:endParaRPr lang="en-US" i="1" dirty="0">
                <a:solidFill>
                  <a:schemeClr val="tx1"/>
                </a:solidFill>
              </a:endParaRPr>
            </a:p>
            <a:p>
              <a:pPr algn="ctr"/>
              <a:r>
                <a:rPr lang="en-US" dirty="0" smtClean="0">
                  <a:solidFill>
                    <a:schemeClr val="tx1"/>
                  </a:solidFill>
                </a:rPr>
                <a:t>ret</a:t>
              </a:r>
              <a:endParaRPr lang="en-US" i="1" baseline="-25000" dirty="0" smtClean="0">
                <a:solidFill>
                  <a:schemeClr val="tx1"/>
                </a:solidFill>
              </a:endParaRPr>
            </a:p>
          </p:txBody>
        </p:sp>
        <p:cxnSp>
          <p:nvCxnSpPr>
            <p:cNvPr id="57" name="Straight Arrow Connector 56"/>
            <p:cNvCxnSpPr>
              <a:stCxn id="52" idx="2"/>
              <a:endCxn id="55" idx="0"/>
            </p:cNvCxnSpPr>
            <p:nvPr/>
          </p:nvCxnSpPr>
          <p:spPr>
            <a:xfrm flipH="1">
              <a:off x="3124532" y="2907770"/>
              <a:ext cx="911910" cy="28111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52" idx="2"/>
              <a:endCxn id="56" idx="0"/>
            </p:cNvCxnSpPr>
            <p:nvPr/>
          </p:nvCxnSpPr>
          <p:spPr>
            <a:xfrm>
              <a:off x="4036442" y="2907770"/>
              <a:ext cx="4492" cy="175946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70" idx="2"/>
              <a:endCxn id="56" idx="0"/>
            </p:cNvCxnSpPr>
            <p:nvPr/>
          </p:nvCxnSpPr>
          <p:spPr>
            <a:xfrm>
              <a:off x="2808284" y="4317864"/>
              <a:ext cx="1232650" cy="34936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901193" y="2449074"/>
              <a:ext cx="453941" cy="468184"/>
            </a:xfrm>
            <a:prstGeom prst="rect">
              <a:avLst/>
            </a:prstGeom>
            <a:noFill/>
          </p:spPr>
          <p:txBody>
            <a:bodyPr wrap="square" rtlCol="0">
              <a:spAutoFit/>
            </a:bodyPr>
            <a:lstStyle/>
            <a:p>
              <a:r>
                <a:rPr lang="en-US" dirty="0" smtClean="0"/>
                <a:t>v</a:t>
              </a:r>
              <a:r>
                <a:rPr lang="en-US" baseline="-25000" dirty="0" smtClean="0"/>
                <a:t>0</a:t>
              </a:r>
              <a:endParaRPr lang="en-US" baseline="-25000" dirty="0"/>
            </a:p>
          </p:txBody>
        </p:sp>
        <p:sp>
          <p:nvSpPr>
            <p:cNvPr id="61" name="TextBox 60"/>
            <p:cNvSpPr txBox="1"/>
            <p:nvPr/>
          </p:nvSpPr>
          <p:spPr>
            <a:xfrm>
              <a:off x="1984791" y="3082518"/>
              <a:ext cx="453941" cy="468184"/>
            </a:xfrm>
            <a:prstGeom prst="rect">
              <a:avLst/>
            </a:prstGeom>
            <a:noFill/>
          </p:spPr>
          <p:txBody>
            <a:bodyPr wrap="square" rtlCol="0">
              <a:spAutoFit/>
            </a:bodyPr>
            <a:lstStyle/>
            <a:p>
              <a:r>
                <a:rPr lang="en-US" dirty="0" smtClean="0"/>
                <a:t>v</a:t>
              </a:r>
              <a:r>
                <a:rPr lang="en-US" baseline="-25000" dirty="0" smtClean="0"/>
                <a:t>1</a:t>
              </a:r>
              <a:endParaRPr lang="en-US" baseline="-25000" dirty="0"/>
            </a:p>
          </p:txBody>
        </p:sp>
        <p:sp>
          <p:nvSpPr>
            <p:cNvPr id="68" name="TextBox 67"/>
            <p:cNvSpPr txBox="1"/>
            <p:nvPr/>
          </p:nvSpPr>
          <p:spPr>
            <a:xfrm>
              <a:off x="2901193" y="4667233"/>
              <a:ext cx="449449" cy="369332"/>
            </a:xfrm>
            <a:prstGeom prst="rect">
              <a:avLst/>
            </a:prstGeom>
            <a:noFill/>
          </p:spPr>
          <p:txBody>
            <a:bodyPr wrap="square" rtlCol="0">
              <a:spAutoFit/>
            </a:bodyPr>
            <a:lstStyle/>
            <a:p>
              <a:r>
                <a:rPr lang="en-US" dirty="0" smtClean="0"/>
                <a:t>v</a:t>
              </a:r>
              <a:r>
                <a:rPr lang="en-US" baseline="-25000" dirty="0" smtClean="0"/>
                <a:t>3</a:t>
              </a:r>
              <a:endParaRPr lang="en-US" baseline="-25000" dirty="0"/>
            </a:p>
          </p:txBody>
        </p:sp>
        <p:cxnSp>
          <p:nvCxnSpPr>
            <p:cNvPr id="69" name="Straight Arrow Connector 68"/>
            <p:cNvCxnSpPr>
              <a:stCxn id="55" idx="2"/>
              <a:endCxn id="70" idx="0"/>
            </p:cNvCxnSpPr>
            <p:nvPr/>
          </p:nvCxnSpPr>
          <p:spPr>
            <a:xfrm flipH="1">
              <a:off x="2808284" y="3550702"/>
              <a:ext cx="316248" cy="23561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0" name="Rectangle 69"/>
            <p:cNvSpPr/>
            <p:nvPr/>
          </p:nvSpPr>
          <p:spPr>
            <a:xfrm>
              <a:off x="2122484" y="3786319"/>
              <a:ext cx="1371600" cy="531545"/>
            </a:xfrm>
            <a:prstGeom prst="rect">
              <a:avLst/>
            </a:prstGeom>
            <a:noFill/>
            <a:ln w="25400">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t>
              </a:r>
            </a:p>
            <a:p>
              <a:pPr algn="ctr"/>
              <a:r>
                <a:rPr lang="en-US" dirty="0" smtClean="0">
                  <a:solidFill>
                    <a:schemeClr val="tx1"/>
                  </a:solidFill>
                </a:rPr>
                <a:t>ret</a:t>
              </a:r>
            </a:p>
          </p:txBody>
        </p:sp>
        <p:sp>
          <p:nvSpPr>
            <p:cNvPr id="71" name="TextBox 70"/>
            <p:cNvSpPr txBox="1"/>
            <p:nvPr/>
          </p:nvSpPr>
          <p:spPr>
            <a:xfrm>
              <a:off x="1683250" y="3849680"/>
              <a:ext cx="453941" cy="369332"/>
            </a:xfrm>
            <a:prstGeom prst="rect">
              <a:avLst/>
            </a:prstGeom>
            <a:noFill/>
          </p:spPr>
          <p:txBody>
            <a:bodyPr wrap="square" rtlCol="0">
              <a:spAutoFit/>
            </a:bodyPr>
            <a:lstStyle/>
            <a:p>
              <a:r>
                <a:rPr lang="en-US" dirty="0" smtClean="0"/>
                <a:t>v</a:t>
              </a:r>
              <a:r>
                <a:rPr lang="en-US" baseline="-25000" dirty="0" smtClean="0"/>
                <a:t>2</a:t>
              </a:r>
              <a:endParaRPr lang="en-US" baseline="-25000" dirty="0"/>
            </a:p>
          </p:txBody>
        </p:sp>
      </p:grpSp>
      <p:cxnSp>
        <p:nvCxnSpPr>
          <p:cNvPr id="46" name="Straight Arrow Connector 45"/>
          <p:cNvCxnSpPr>
            <a:stCxn id="62" idx="0"/>
            <a:endCxn id="63" idx="1"/>
          </p:cNvCxnSpPr>
          <p:nvPr/>
        </p:nvCxnSpPr>
        <p:spPr>
          <a:xfrm flipV="1">
            <a:off x="5180961" y="4602942"/>
            <a:ext cx="799769" cy="9134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3630" y="2637841"/>
            <a:ext cx="9167787" cy="707886"/>
          </a:xfrm>
          <a:prstGeom prst="rect">
            <a:avLst/>
          </a:prstGeom>
          <a:solidFill>
            <a:srgbClr val="FFFF00"/>
          </a:solidFill>
        </p:spPr>
        <p:txBody>
          <a:bodyPr wrap="square" rtlCol="0">
            <a:spAutoFit/>
          </a:bodyPr>
          <a:lstStyle/>
          <a:p>
            <a:pPr algn="ctr"/>
            <a:r>
              <a:rPr lang="en-US" sz="2000" b="1" dirty="0" smtClean="0">
                <a:solidFill>
                  <a:srgbClr val="D2533C"/>
                </a:solidFill>
              </a:rPr>
              <a:t>Using a mapping and interference sets, we can find out the worst-case function reloading scenario</a:t>
            </a:r>
            <a:endParaRPr lang="en-US" sz="2000" b="1" dirty="0">
              <a:solidFill>
                <a:srgbClr val="D2533C"/>
              </a:solidFill>
            </a:endParaRPr>
          </a:p>
        </p:txBody>
      </p:sp>
      <p:sp>
        <p:nvSpPr>
          <p:cNvPr id="76" name="Slide Number Placeholder 5"/>
          <p:cNvSpPr>
            <a:spLocks noGrp="1"/>
          </p:cNvSpPr>
          <p:nvPr>
            <p:ph type="sldNum" sz="quarter" idx="12"/>
          </p:nvPr>
        </p:nvSpPr>
        <p:spPr>
          <a:xfrm>
            <a:off x="7622334" y="6441773"/>
            <a:ext cx="1066800" cy="329184"/>
          </a:xfrm>
        </p:spPr>
        <p:txBody>
          <a:bodyPr/>
          <a:lstStyle/>
          <a:p>
            <a:fld id="{0CFEC368-1D7A-4F81-ABF6-AE0E36BAF64C}" type="slidenum">
              <a:rPr lang="en-US" smtClean="0"/>
              <a:pPr/>
              <a:t>11</a:t>
            </a:fld>
            <a:r>
              <a:rPr lang="en-US" dirty="0"/>
              <a:t>/</a:t>
            </a:r>
            <a:r>
              <a:rPr lang="en-US" dirty="0" smtClean="0"/>
              <a:t>18</a:t>
            </a:r>
            <a:endParaRPr lang="en-US" dirty="0"/>
          </a:p>
        </p:txBody>
      </p:sp>
    </p:spTree>
    <p:extLst>
      <p:ext uri="{BB962C8B-B14F-4D97-AF65-F5344CB8AC3E}">
        <p14:creationId xmlns:p14="http://schemas.microsoft.com/office/powerpoint/2010/main" val="20608163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7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ILP Formulation (1): Finding WCEP</a:t>
            </a:r>
            <a:endParaRPr lang="en-US" dirty="0"/>
          </a:p>
        </p:txBody>
      </p:sp>
      <p:sp>
        <p:nvSpPr>
          <p:cNvPr id="3" name="Content Placeholder 2"/>
          <p:cNvSpPr>
            <a:spLocks noGrp="1"/>
          </p:cNvSpPr>
          <p:nvPr>
            <p:ph idx="1"/>
          </p:nvPr>
        </p:nvSpPr>
        <p:spPr>
          <a:xfrm>
            <a:off x="257045" y="1192502"/>
            <a:ext cx="8694171" cy="1358298"/>
          </a:xfrm>
        </p:spPr>
        <p:txBody>
          <a:bodyPr>
            <a:normAutofit/>
          </a:bodyPr>
          <a:lstStyle/>
          <a:p>
            <a:r>
              <a:rPr lang="en-US" dirty="0" smtClean="0"/>
              <a:t>For all (</a:t>
            </a:r>
            <a:r>
              <a:rPr lang="en-US" dirty="0" err="1" smtClean="0"/>
              <a:t>v,w</a:t>
            </a:r>
            <a:r>
              <a:rPr lang="en-US" dirty="0" smtClean="0"/>
              <a:t>) in E</a:t>
            </a:r>
          </a:p>
          <a:p>
            <a:pPr marL="274320" lvl="1" indent="0" algn="ctr">
              <a:buNone/>
            </a:pPr>
            <a:r>
              <a:rPr lang="en-US" sz="2800" dirty="0" err="1" smtClean="0"/>
              <a:t>W</a:t>
            </a:r>
            <a:r>
              <a:rPr lang="en-US" sz="2800" baseline="-25000" dirty="0" err="1" smtClean="0"/>
              <a:t>v</a:t>
            </a:r>
            <a:r>
              <a:rPr lang="en-US" sz="2800" dirty="0" smtClean="0"/>
              <a:t> ≥ </a:t>
            </a:r>
            <a:r>
              <a:rPr lang="en-US" sz="2800" dirty="0" err="1" smtClean="0"/>
              <a:t>W</a:t>
            </a:r>
            <a:r>
              <a:rPr lang="en-US" sz="2800" baseline="-25000" dirty="0" err="1" smtClean="0"/>
              <a:t>w</a:t>
            </a:r>
            <a:r>
              <a:rPr lang="en-US" sz="2800" dirty="0" smtClean="0"/>
              <a:t> + </a:t>
            </a:r>
            <a:r>
              <a:rPr lang="en-US" sz="2800" dirty="0" err="1" smtClean="0"/>
              <a:t>C</a:t>
            </a:r>
            <a:r>
              <a:rPr lang="en-US" sz="2800" baseline="-25000" dirty="0" err="1" smtClean="0"/>
              <a:t>v</a:t>
            </a:r>
            <a:endParaRPr lang="en-US" sz="3200" baseline="-25000" dirty="0"/>
          </a:p>
        </p:txBody>
      </p:sp>
      <p:sp>
        <p:nvSpPr>
          <p:cNvPr id="4" name="Date Placeholder 3"/>
          <p:cNvSpPr>
            <a:spLocks noGrp="1"/>
          </p:cNvSpPr>
          <p:nvPr>
            <p:ph type="dt" sz="half" idx="10"/>
          </p:nvPr>
        </p:nvSpPr>
        <p:spPr/>
        <p:txBody>
          <a:bodyPr/>
          <a:lstStyle/>
          <a:p>
            <a:r>
              <a:rPr lang="en-US" smtClean="0"/>
              <a:t>RTAS 2014, Berlin, Germany</a:t>
            </a:r>
            <a:endParaRPr lang="en-US"/>
          </a:p>
        </p:txBody>
      </p:sp>
      <p:sp>
        <p:nvSpPr>
          <p:cNvPr id="5" name="Footer Placeholder 4"/>
          <p:cNvSpPr>
            <a:spLocks noGrp="1"/>
          </p:cNvSpPr>
          <p:nvPr>
            <p:ph type="ftr" sz="quarter" idx="11"/>
          </p:nvPr>
        </p:nvSpPr>
        <p:spPr/>
        <p:txBody>
          <a:bodyPr/>
          <a:lstStyle/>
          <a:p>
            <a:pPr algn="r"/>
            <a:r>
              <a:rPr lang="en-US" smtClean="0"/>
              <a:t>Yooseong Kim</a:t>
            </a:r>
            <a:endParaRPr lang="en-US" dirty="0"/>
          </a:p>
        </p:txBody>
      </p:sp>
      <p:sp>
        <p:nvSpPr>
          <p:cNvPr id="7" name="Rectangle 6"/>
          <p:cNvSpPr/>
          <p:nvPr/>
        </p:nvSpPr>
        <p:spPr>
          <a:xfrm>
            <a:off x="2246854" y="3117904"/>
            <a:ext cx="4151518" cy="523220"/>
          </a:xfrm>
          <a:prstGeom prst="rect">
            <a:avLst/>
          </a:prstGeom>
        </p:spPr>
        <p:txBody>
          <a:bodyPr wrap="square">
            <a:spAutoFit/>
          </a:bodyPr>
          <a:lstStyle/>
          <a:p>
            <a:pPr marL="274320" lvl="1" indent="0" algn="ctr">
              <a:buNone/>
            </a:pPr>
            <a:r>
              <a:rPr lang="en-US" sz="2800" dirty="0" err="1" smtClean="0"/>
              <a:t>C</a:t>
            </a:r>
            <a:r>
              <a:rPr lang="en-US" sz="2800" baseline="-25000" dirty="0" err="1" smtClean="0"/>
              <a:t>v</a:t>
            </a:r>
            <a:r>
              <a:rPr lang="en-US" sz="2800" dirty="0" smtClean="0"/>
              <a:t> = </a:t>
            </a:r>
            <a:r>
              <a:rPr lang="en-US" sz="2800" dirty="0" err="1" smtClean="0"/>
              <a:t>n</a:t>
            </a:r>
            <a:r>
              <a:rPr lang="en-US" sz="2800" baseline="-25000" dirty="0" err="1" smtClean="0"/>
              <a:t>v</a:t>
            </a:r>
            <a:r>
              <a:rPr lang="en-US" sz="2800" dirty="0" err="1" smtClean="0"/>
              <a:t>·comp</a:t>
            </a:r>
            <a:r>
              <a:rPr lang="en-US" sz="2800" dirty="0" smtClean="0"/>
              <a:t>(v) + </a:t>
            </a:r>
            <a:r>
              <a:rPr lang="en-US" sz="2800" dirty="0" err="1" smtClean="0"/>
              <a:t>L</a:t>
            </a:r>
            <a:r>
              <a:rPr lang="en-US" sz="2800" baseline="-25000" dirty="0" err="1" smtClean="0"/>
              <a:t>v</a:t>
            </a:r>
            <a:r>
              <a:rPr lang="en-US" sz="2800" dirty="0" smtClean="0"/>
              <a:t> </a:t>
            </a:r>
            <a:endParaRPr lang="en-US" sz="2800" baseline="-25000" dirty="0"/>
          </a:p>
        </p:txBody>
      </p:sp>
      <p:sp>
        <p:nvSpPr>
          <p:cNvPr id="8" name="TextBox 7"/>
          <p:cNvSpPr txBox="1"/>
          <p:nvPr/>
        </p:nvSpPr>
        <p:spPr>
          <a:xfrm>
            <a:off x="4706471" y="1078352"/>
            <a:ext cx="4244745" cy="369332"/>
          </a:xfrm>
          <a:prstGeom prst="rect">
            <a:avLst/>
          </a:prstGeom>
          <a:noFill/>
        </p:spPr>
        <p:txBody>
          <a:bodyPr wrap="square" rtlCol="0">
            <a:spAutoFit/>
          </a:bodyPr>
          <a:lstStyle/>
          <a:p>
            <a:r>
              <a:rPr lang="en-US" dirty="0" smtClean="0"/>
              <a:t>WCET from v to the end of the program</a:t>
            </a:r>
            <a:endParaRPr lang="en-US" dirty="0"/>
          </a:p>
        </p:txBody>
      </p:sp>
      <p:sp>
        <p:nvSpPr>
          <p:cNvPr id="9" name="Oval 8"/>
          <p:cNvSpPr/>
          <p:nvPr/>
        </p:nvSpPr>
        <p:spPr>
          <a:xfrm>
            <a:off x="3431334" y="1699151"/>
            <a:ext cx="871725" cy="552823"/>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3899647" y="1447684"/>
            <a:ext cx="806824" cy="25146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5257146" y="1699151"/>
            <a:ext cx="871725" cy="552823"/>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a:stCxn id="12" idx="3"/>
          </p:cNvCxnSpPr>
          <p:nvPr/>
        </p:nvCxnSpPr>
        <p:spPr>
          <a:xfrm flipH="1">
            <a:off x="3227295" y="2171015"/>
            <a:ext cx="2157512" cy="917286"/>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5475426" y="3088301"/>
            <a:ext cx="871725" cy="552823"/>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6025765" y="2198839"/>
            <a:ext cx="1265620" cy="369332"/>
          </a:xfrm>
          <a:prstGeom prst="rect">
            <a:avLst/>
          </a:prstGeom>
          <a:noFill/>
        </p:spPr>
        <p:txBody>
          <a:bodyPr wrap="square" rtlCol="0">
            <a:spAutoFit/>
          </a:bodyPr>
          <a:lstStyle/>
          <a:p>
            <a:r>
              <a:rPr lang="en-US" dirty="0" smtClean="0"/>
              <a:t>Cost of v</a:t>
            </a:r>
            <a:endParaRPr lang="en-US" dirty="0"/>
          </a:p>
        </p:txBody>
      </p:sp>
      <p:cxnSp>
        <p:nvCxnSpPr>
          <p:cNvPr id="23" name="Straight Arrow Connector 22"/>
          <p:cNvCxnSpPr/>
          <p:nvPr/>
        </p:nvCxnSpPr>
        <p:spPr>
          <a:xfrm flipH="1">
            <a:off x="2619319" y="3749916"/>
            <a:ext cx="1458265" cy="43599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57045" y="4185913"/>
            <a:ext cx="2492131" cy="369332"/>
          </a:xfrm>
          <a:prstGeom prst="rect">
            <a:avLst/>
          </a:prstGeom>
          <a:noFill/>
        </p:spPr>
        <p:txBody>
          <a:bodyPr wrap="square" rtlCol="0">
            <a:spAutoFit/>
          </a:bodyPr>
          <a:lstStyle/>
          <a:p>
            <a:r>
              <a:rPr lang="en-US" dirty="0" smtClean="0"/>
              <a:t>Computation cost of v</a:t>
            </a:r>
            <a:endParaRPr lang="en-US" dirty="0"/>
          </a:p>
        </p:txBody>
      </p:sp>
      <p:cxnSp>
        <p:nvCxnSpPr>
          <p:cNvPr id="26" name="Straight Arrow Connector 25"/>
          <p:cNvCxnSpPr>
            <a:stCxn id="16" idx="4"/>
          </p:cNvCxnSpPr>
          <p:nvPr/>
        </p:nvCxnSpPr>
        <p:spPr>
          <a:xfrm>
            <a:off x="5911289" y="3641124"/>
            <a:ext cx="285714" cy="369332"/>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303059" y="4555570"/>
            <a:ext cx="4648157" cy="646331"/>
          </a:xfrm>
          <a:prstGeom prst="rect">
            <a:avLst/>
          </a:prstGeom>
          <a:noFill/>
        </p:spPr>
        <p:txBody>
          <a:bodyPr wrap="square" rtlCol="0">
            <a:spAutoFit/>
          </a:bodyPr>
          <a:lstStyle/>
          <a:p>
            <a:r>
              <a:rPr lang="en-US" dirty="0" smtClean="0"/>
              <a:t>If a loading occurs at v, </a:t>
            </a:r>
            <a:r>
              <a:rPr lang="en-US" dirty="0" err="1" smtClean="0"/>
              <a:t>L</a:t>
            </a:r>
            <a:r>
              <a:rPr lang="en-US" baseline="-25000" dirty="0" err="1" smtClean="0"/>
              <a:t>v</a:t>
            </a:r>
            <a:r>
              <a:rPr lang="en-US" dirty="0" smtClean="0"/>
              <a:t> is the DMA cost of loading </a:t>
            </a:r>
            <a:r>
              <a:rPr lang="en-US" dirty="0" err="1" smtClean="0"/>
              <a:t>func</a:t>
            </a:r>
            <a:r>
              <a:rPr lang="en-US" dirty="0" smtClean="0"/>
              <a:t>(v). Otherwise, </a:t>
            </a:r>
            <a:r>
              <a:rPr lang="en-US" dirty="0" err="1" smtClean="0"/>
              <a:t>Lv</a:t>
            </a:r>
            <a:r>
              <a:rPr lang="en-US" dirty="0" smtClean="0"/>
              <a:t> = 0</a:t>
            </a:r>
            <a:endParaRPr lang="en-US" dirty="0"/>
          </a:p>
        </p:txBody>
      </p:sp>
      <p:sp>
        <p:nvSpPr>
          <p:cNvPr id="34" name="Content Placeholder 2"/>
          <p:cNvSpPr txBox="1">
            <a:spLocks/>
          </p:cNvSpPr>
          <p:nvPr/>
        </p:nvSpPr>
        <p:spPr>
          <a:xfrm>
            <a:off x="257045" y="4945726"/>
            <a:ext cx="8694171" cy="135829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Objective function</a:t>
            </a:r>
          </a:p>
          <a:p>
            <a:pPr marL="274320" lvl="1" indent="0" algn="ctr">
              <a:buFont typeface="Arial" pitchFamily="34" charset="0"/>
              <a:buNone/>
            </a:pPr>
            <a:r>
              <a:rPr lang="en-US" sz="2800" dirty="0" smtClean="0"/>
              <a:t>minimize </a:t>
            </a:r>
            <a:r>
              <a:rPr lang="en-US" sz="2800" dirty="0" err="1" smtClean="0"/>
              <a:t>W</a:t>
            </a:r>
            <a:r>
              <a:rPr lang="en-US" sz="2800" baseline="-25000" dirty="0" err="1" smtClean="0"/>
              <a:t>v</a:t>
            </a:r>
            <a:r>
              <a:rPr lang="en-US" sz="1800" baseline="-25000" dirty="0" err="1" smtClean="0"/>
              <a:t>s</a:t>
            </a:r>
            <a:endParaRPr lang="en-US" sz="3200" baseline="-25000" dirty="0"/>
          </a:p>
        </p:txBody>
      </p:sp>
      <p:sp>
        <p:nvSpPr>
          <p:cNvPr id="37" name="Oval 36"/>
          <p:cNvSpPr/>
          <p:nvPr/>
        </p:nvSpPr>
        <p:spPr>
          <a:xfrm>
            <a:off x="3641721" y="3088301"/>
            <a:ext cx="1743086" cy="552823"/>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5821445" y="4010456"/>
            <a:ext cx="2867690" cy="369332"/>
          </a:xfrm>
          <a:prstGeom prst="rect">
            <a:avLst/>
          </a:prstGeom>
          <a:noFill/>
        </p:spPr>
        <p:txBody>
          <a:bodyPr wrap="square" rtlCol="0">
            <a:spAutoFit/>
          </a:bodyPr>
          <a:lstStyle/>
          <a:p>
            <a:r>
              <a:rPr lang="en-US" dirty="0" smtClean="0"/>
              <a:t>Function loading cost of v</a:t>
            </a:r>
            <a:endParaRPr lang="en-US" dirty="0"/>
          </a:p>
        </p:txBody>
      </p:sp>
      <p:sp>
        <p:nvSpPr>
          <p:cNvPr id="27" name="Oval 26"/>
          <p:cNvSpPr/>
          <p:nvPr/>
        </p:nvSpPr>
        <p:spPr>
          <a:xfrm>
            <a:off x="5475426" y="5703790"/>
            <a:ext cx="473679" cy="285938"/>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Arrow Connector 27"/>
          <p:cNvCxnSpPr>
            <a:stCxn id="27" idx="5"/>
          </p:cNvCxnSpPr>
          <p:nvPr/>
        </p:nvCxnSpPr>
        <p:spPr>
          <a:xfrm>
            <a:off x="5879736" y="5947853"/>
            <a:ext cx="467415" cy="199656"/>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6349403" y="5962843"/>
            <a:ext cx="2492131" cy="369332"/>
          </a:xfrm>
          <a:prstGeom prst="rect">
            <a:avLst/>
          </a:prstGeom>
          <a:noFill/>
        </p:spPr>
        <p:txBody>
          <a:bodyPr wrap="square" rtlCol="0">
            <a:spAutoFit/>
          </a:bodyPr>
          <a:lstStyle/>
          <a:p>
            <a:r>
              <a:rPr lang="en-US" dirty="0" smtClean="0"/>
              <a:t>The source node</a:t>
            </a:r>
            <a:endParaRPr lang="en-US" dirty="0"/>
          </a:p>
        </p:txBody>
      </p:sp>
      <p:sp>
        <p:nvSpPr>
          <p:cNvPr id="36" name="Slide Number Placeholder 5"/>
          <p:cNvSpPr>
            <a:spLocks noGrp="1"/>
          </p:cNvSpPr>
          <p:nvPr>
            <p:ph type="sldNum" sz="quarter" idx="12"/>
          </p:nvPr>
        </p:nvSpPr>
        <p:spPr>
          <a:xfrm>
            <a:off x="7622334" y="6441773"/>
            <a:ext cx="1066800" cy="329184"/>
          </a:xfrm>
        </p:spPr>
        <p:txBody>
          <a:bodyPr/>
          <a:lstStyle/>
          <a:p>
            <a:fld id="{0CFEC368-1D7A-4F81-ABF6-AE0E36BAF64C}" type="slidenum">
              <a:rPr lang="en-US" smtClean="0"/>
              <a:pPr/>
              <a:t>12</a:t>
            </a:fld>
            <a:r>
              <a:rPr lang="en-US" dirty="0"/>
              <a:t>/</a:t>
            </a:r>
            <a:r>
              <a:rPr lang="en-US" dirty="0" smtClean="0"/>
              <a:t>18</a:t>
            </a:r>
            <a:endParaRPr lang="en-US" dirty="0"/>
          </a:p>
        </p:txBody>
      </p:sp>
      <p:sp>
        <p:nvSpPr>
          <p:cNvPr id="38" name="TextBox 37"/>
          <p:cNvSpPr txBox="1"/>
          <p:nvPr/>
        </p:nvSpPr>
        <p:spPr>
          <a:xfrm>
            <a:off x="652318" y="2580556"/>
            <a:ext cx="8491682" cy="400110"/>
          </a:xfrm>
          <a:prstGeom prst="rect">
            <a:avLst/>
          </a:prstGeom>
          <a:noFill/>
        </p:spPr>
        <p:txBody>
          <a:bodyPr wrap="square" rtlCol="0">
            <a:spAutoFit/>
          </a:bodyPr>
          <a:lstStyle/>
          <a:p>
            <a:r>
              <a:rPr lang="en-US" sz="2000" dirty="0" smtClean="0"/>
              <a:t>: Take the max of the sum of costs of all vertices starting from w on a path</a:t>
            </a:r>
            <a:endParaRPr lang="en-US" sz="2000" dirty="0"/>
          </a:p>
        </p:txBody>
      </p:sp>
      <p:sp>
        <p:nvSpPr>
          <p:cNvPr id="35" name="TextBox 34"/>
          <p:cNvSpPr txBox="1"/>
          <p:nvPr/>
        </p:nvSpPr>
        <p:spPr>
          <a:xfrm>
            <a:off x="122577" y="2626723"/>
            <a:ext cx="9167787" cy="707886"/>
          </a:xfrm>
          <a:prstGeom prst="rect">
            <a:avLst/>
          </a:prstGeom>
          <a:solidFill>
            <a:srgbClr val="FFFF00"/>
          </a:solidFill>
        </p:spPr>
        <p:txBody>
          <a:bodyPr wrap="square" rtlCol="0">
            <a:noAutofit/>
          </a:bodyPr>
          <a:lstStyle/>
          <a:p>
            <a:pPr algn="ctr"/>
            <a:r>
              <a:rPr lang="en-US" sz="2000" b="1" dirty="0" err="1" smtClean="0">
                <a:solidFill>
                  <a:srgbClr val="D2533C"/>
                </a:solidFill>
              </a:rPr>
              <a:t>C</a:t>
            </a:r>
            <a:r>
              <a:rPr lang="en-US" sz="2000" b="1" baseline="-25000" dirty="0" err="1" smtClean="0">
                <a:solidFill>
                  <a:srgbClr val="D2533C"/>
                </a:solidFill>
              </a:rPr>
              <a:t>v</a:t>
            </a:r>
            <a:r>
              <a:rPr lang="en-US" sz="2000" b="1" dirty="0" smtClean="0">
                <a:solidFill>
                  <a:srgbClr val="D2533C"/>
                </a:solidFill>
              </a:rPr>
              <a:t> = Computation Cost + Function Loading Cost</a:t>
            </a:r>
          </a:p>
          <a:p>
            <a:pPr algn="ctr"/>
            <a:r>
              <a:rPr lang="en-US" sz="2000" b="1" dirty="0" smtClean="0">
                <a:solidFill>
                  <a:srgbClr val="D2533C"/>
                </a:solidFill>
              </a:rPr>
              <a:t>The objective is to minimize the sum of </a:t>
            </a:r>
            <a:r>
              <a:rPr lang="en-US" sz="2000" b="1" dirty="0" err="1" smtClean="0">
                <a:solidFill>
                  <a:srgbClr val="D2533C"/>
                </a:solidFill>
              </a:rPr>
              <a:t>C</a:t>
            </a:r>
            <a:r>
              <a:rPr lang="en-US" sz="2000" b="1" baseline="-25000" dirty="0" err="1" smtClean="0">
                <a:solidFill>
                  <a:srgbClr val="D2533C"/>
                </a:solidFill>
              </a:rPr>
              <a:t>v</a:t>
            </a:r>
            <a:r>
              <a:rPr lang="en-US" sz="2000" b="1" dirty="0" err="1" smtClean="0">
                <a:solidFill>
                  <a:srgbClr val="D2533C"/>
                </a:solidFill>
              </a:rPr>
              <a:t>’s</a:t>
            </a:r>
            <a:r>
              <a:rPr lang="en-US" sz="2000" b="1" dirty="0" smtClean="0">
                <a:solidFill>
                  <a:srgbClr val="D2533C"/>
                </a:solidFill>
              </a:rPr>
              <a:t> of vertices on WCEP</a:t>
            </a:r>
            <a:endParaRPr lang="en-US" sz="2000" b="1" dirty="0">
              <a:solidFill>
                <a:srgbClr val="D2533C"/>
              </a:solidFill>
            </a:endParaRPr>
          </a:p>
        </p:txBody>
      </p:sp>
    </p:spTree>
    <p:extLst>
      <p:ext uri="{BB962C8B-B14F-4D97-AF65-F5344CB8AC3E}">
        <p14:creationId xmlns:p14="http://schemas.microsoft.com/office/powerpoint/2010/main" val="22928046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6" grpId="0" animBg="1"/>
      <p:bldP spid="21" grpId="0"/>
      <p:bldP spid="24" grpId="0"/>
      <p:bldP spid="29" grpId="0"/>
      <p:bldP spid="34" grpId="0"/>
      <p:bldP spid="37" grpId="0" animBg="1"/>
      <p:bldP spid="25" grpId="0"/>
      <p:bldP spid="27" grpId="0" animBg="1"/>
      <p:bldP spid="33" grpId="0"/>
      <p:bldP spid="38" grpId="0"/>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ILP Formulation (2): Function Loading Cost</a:t>
            </a:r>
            <a:endParaRPr lang="en-US" dirty="0"/>
          </a:p>
        </p:txBody>
      </p:sp>
      <p:sp>
        <p:nvSpPr>
          <p:cNvPr id="3" name="Content Placeholder 2"/>
          <p:cNvSpPr>
            <a:spLocks noGrp="1"/>
          </p:cNvSpPr>
          <p:nvPr>
            <p:ph idx="1"/>
          </p:nvPr>
        </p:nvSpPr>
        <p:spPr>
          <a:xfrm>
            <a:off x="257045" y="1121939"/>
            <a:ext cx="8694171" cy="551474"/>
          </a:xfrm>
        </p:spPr>
        <p:txBody>
          <a:bodyPr/>
          <a:lstStyle/>
          <a:p>
            <a:r>
              <a:rPr lang="en-US" sz="2400" dirty="0" smtClean="0"/>
              <a:t>For all f in F and r in R,</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RTAS 2014, Berlin, Germany</a:t>
            </a:r>
            <a:endParaRPr lang="en-US"/>
          </a:p>
        </p:txBody>
      </p:sp>
      <p:sp>
        <p:nvSpPr>
          <p:cNvPr id="5" name="Footer Placeholder 4"/>
          <p:cNvSpPr>
            <a:spLocks noGrp="1"/>
          </p:cNvSpPr>
          <p:nvPr>
            <p:ph type="ftr" sz="quarter" idx="11"/>
          </p:nvPr>
        </p:nvSpPr>
        <p:spPr/>
        <p:txBody>
          <a:bodyPr/>
          <a:lstStyle/>
          <a:p>
            <a:pPr algn="r"/>
            <a:r>
              <a:rPr lang="en-US" smtClean="0"/>
              <a:t>Yooseong Kim</a:t>
            </a:r>
            <a:endParaRPr lang="en-US" dirty="0"/>
          </a:p>
        </p:txBody>
      </p:sp>
      <p:pic>
        <p:nvPicPr>
          <p:cNvPr id="9" name="Picture 8"/>
          <p:cNvPicPr>
            <a:picLocks noChangeAspect="1"/>
          </p:cNvPicPr>
          <p:nvPr/>
        </p:nvPicPr>
        <p:blipFill>
          <a:blip r:embed="rId2"/>
          <a:stretch>
            <a:fillRect/>
          </a:stretch>
        </p:blipFill>
        <p:spPr>
          <a:xfrm>
            <a:off x="686611" y="3534757"/>
            <a:ext cx="4512917" cy="1365253"/>
          </a:xfrm>
          <a:prstGeom prst="rect">
            <a:avLst/>
          </a:prstGeom>
        </p:spPr>
      </p:pic>
      <p:sp>
        <p:nvSpPr>
          <p:cNvPr id="11" name="Rectangle 10"/>
          <p:cNvSpPr/>
          <p:nvPr/>
        </p:nvSpPr>
        <p:spPr>
          <a:xfrm>
            <a:off x="1415445" y="1638912"/>
            <a:ext cx="5583204" cy="461665"/>
          </a:xfrm>
          <a:prstGeom prst="rect">
            <a:avLst/>
          </a:prstGeom>
        </p:spPr>
        <p:txBody>
          <a:bodyPr wrap="square">
            <a:spAutoFit/>
          </a:bodyPr>
          <a:lstStyle/>
          <a:p>
            <a:pPr algn="ctr"/>
            <a:r>
              <a:rPr lang="en-US" sz="2400" dirty="0" err="1" smtClean="0"/>
              <a:t>L</a:t>
            </a:r>
            <a:r>
              <a:rPr lang="en-US" sz="2400" baseline="-25000" dirty="0" err="1" smtClean="0"/>
              <a:t>v</a:t>
            </a:r>
            <a:r>
              <a:rPr lang="en-US" sz="2400" dirty="0" smtClean="0"/>
              <a:t> ≥ </a:t>
            </a:r>
            <a:r>
              <a:rPr lang="en-US" sz="2400" dirty="0" err="1" smtClean="0"/>
              <a:t>n</a:t>
            </a:r>
            <a:r>
              <a:rPr lang="en-US" sz="2400" baseline="-25000" dirty="0" err="1" smtClean="0"/>
              <a:t>v</a:t>
            </a:r>
            <a:r>
              <a:rPr lang="en-US" sz="2400" dirty="0" smtClean="0"/>
              <a:t> · cc</a:t>
            </a:r>
            <a:r>
              <a:rPr lang="en-US" sz="2400" baseline="-25000" dirty="0" smtClean="0"/>
              <a:t>v</a:t>
            </a:r>
            <a:r>
              <a:rPr lang="en-US" sz="2400" dirty="0" smtClean="0"/>
              <a:t> </a:t>
            </a:r>
            <a:r>
              <a:rPr lang="en-US" sz="2400" dirty="0"/>
              <a:t>· </a:t>
            </a:r>
            <a:r>
              <a:rPr lang="en-US" sz="2400" dirty="0" err="1"/>
              <a:t>i</a:t>
            </a:r>
            <a:r>
              <a:rPr lang="en-US" sz="2400" baseline="-25000" dirty="0" err="1"/>
              <a:t>f,v</a:t>
            </a:r>
            <a:r>
              <a:rPr lang="en-US" sz="2400" dirty="0"/>
              <a:t> · </a:t>
            </a:r>
            <a:r>
              <a:rPr lang="en-US" sz="2400" dirty="0" err="1"/>
              <a:t>M</a:t>
            </a:r>
            <a:r>
              <a:rPr lang="en-US" sz="2400" baseline="-25000" dirty="0" err="1"/>
              <a:t>func</a:t>
            </a:r>
            <a:r>
              <a:rPr lang="en-US" sz="2400" baseline="-25000" dirty="0"/>
              <a:t>(v),</a:t>
            </a:r>
            <a:r>
              <a:rPr lang="en-US" sz="2400" baseline="-25000" dirty="0" err="1"/>
              <a:t>f</a:t>
            </a:r>
            <a:r>
              <a:rPr lang="en-US" sz="2400" baseline="-25000" dirty="0" err="1" smtClean="0"/>
              <a:t>,r</a:t>
            </a:r>
            <a:r>
              <a:rPr lang="en-US" sz="2400" dirty="0" smtClean="0"/>
              <a:t> · </a:t>
            </a:r>
            <a:r>
              <a:rPr lang="en-US" sz="2400" dirty="0" err="1" smtClean="0"/>
              <a:t>DMA</a:t>
            </a:r>
            <a:r>
              <a:rPr lang="en-US" sz="2400" baseline="-25000" dirty="0" err="1" smtClean="0"/>
              <a:t>func</a:t>
            </a:r>
            <a:r>
              <a:rPr lang="en-US" sz="2400" baseline="-25000" dirty="0" smtClean="0"/>
              <a:t>(v)</a:t>
            </a:r>
            <a:r>
              <a:rPr lang="en-US" sz="2400" dirty="0" smtClean="0"/>
              <a:t> </a:t>
            </a:r>
            <a:endParaRPr lang="en-US" sz="2400" dirty="0"/>
          </a:p>
        </p:txBody>
      </p:sp>
      <p:sp>
        <p:nvSpPr>
          <p:cNvPr id="20" name="Oval 19"/>
          <p:cNvSpPr/>
          <p:nvPr/>
        </p:nvSpPr>
        <p:spPr>
          <a:xfrm>
            <a:off x="5403709" y="1659811"/>
            <a:ext cx="1594940" cy="552823"/>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Arrow Connector 20"/>
          <p:cNvCxnSpPr>
            <a:stCxn id="20" idx="4"/>
          </p:cNvCxnSpPr>
          <p:nvPr/>
        </p:nvCxnSpPr>
        <p:spPr>
          <a:xfrm>
            <a:off x="6201179" y="2212634"/>
            <a:ext cx="567174" cy="567765"/>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5199529" y="2780399"/>
            <a:ext cx="3751687" cy="400110"/>
          </a:xfrm>
          <a:prstGeom prst="rect">
            <a:avLst/>
          </a:prstGeom>
        </p:spPr>
        <p:txBody>
          <a:bodyPr wrap="square">
            <a:spAutoFit/>
          </a:bodyPr>
          <a:lstStyle/>
          <a:p>
            <a:r>
              <a:rPr lang="en-US" sz="2000" dirty="0" smtClean="0"/>
              <a:t>DMA cost of loading </a:t>
            </a:r>
            <a:r>
              <a:rPr lang="en-US" sz="2000" dirty="0" err="1" smtClean="0"/>
              <a:t>func</a:t>
            </a:r>
            <a:r>
              <a:rPr lang="en-US" sz="2000" dirty="0" smtClean="0"/>
              <a:t>(v)</a:t>
            </a:r>
            <a:endParaRPr lang="en-US" sz="2000" dirty="0"/>
          </a:p>
        </p:txBody>
      </p:sp>
      <p:sp>
        <p:nvSpPr>
          <p:cNvPr id="24" name="Oval 23"/>
          <p:cNvSpPr/>
          <p:nvPr/>
        </p:nvSpPr>
        <p:spPr>
          <a:xfrm>
            <a:off x="2747168" y="1638912"/>
            <a:ext cx="2452362" cy="552823"/>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24"/>
          <p:cNvCxnSpPr>
            <a:stCxn id="24" idx="4"/>
          </p:cNvCxnSpPr>
          <p:nvPr/>
        </p:nvCxnSpPr>
        <p:spPr>
          <a:xfrm flipH="1">
            <a:off x="3242235" y="2191735"/>
            <a:ext cx="731114" cy="439252"/>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355002" y="2695401"/>
            <a:ext cx="4265921" cy="707886"/>
          </a:xfrm>
          <a:prstGeom prst="rect">
            <a:avLst/>
          </a:prstGeom>
        </p:spPr>
        <p:txBody>
          <a:bodyPr wrap="square">
            <a:spAutoFit/>
          </a:bodyPr>
          <a:lstStyle/>
          <a:p>
            <a:r>
              <a:rPr lang="en-US" sz="2000" dirty="0" smtClean="0">
                <a:solidFill>
                  <a:srgbClr val="D2533C"/>
                </a:solidFill>
              </a:rPr>
              <a:t>1 only when </a:t>
            </a:r>
            <a:r>
              <a:rPr lang="en-US" sz="2000" dirty="0" err="1" smtClean="0">
                <a:solidFill>
                  <a:srgbClr val="D2533C"/>
                </a:solidFill>
              </a:rPr>
              <a:t>func</a:t>
            </a:r>
            <a:r>
              <a:rPr lang="en-US" sz="2000" dirty="0" smtClean="0">
                <a:solidFill>
                  <a:srgbClr val="D2533C"/>
                </a:solidFill>
              </a:rPr>
              <a:t>(v) needs to be reloaded at v</a:t>
            </a:r>
            <a:endParaRPr lang="en-US" sz="2000" dirty="0"/>
          </a:p>
        </p:txBody>
      </p:sp>
      <p:grpSp>
        <p:nvGrpSpPr>
          <p:cNvPr id="33" name="Group 32"/>
          <p:cNvGrpSpPr/>
          <p:nvPr/>
        </p:nvGrpSpPr>
        <p:grpSpPr>
          <a:xfrm>
            <a:off x="355002" y="4964207"/>
            <a:ext cx="6228118" cy="999717"/>
            <a:chOff x="355002" y="4964207"/>
            <a:chExt cx="6228118" cy="999717"/>
          </a:xfrm>
        </p:grpSpPr>
        <p:pic>
          <p:nvPicPr>
            <p:cNvPr id="29" name="Picture 28"/>
            <p:cNvPicPr>
              <a:picLocks noChangeAspect="1"/>
            </p:cNvPicPr>
            <p:nvPr/>
          </p:nvPicPr>
          <p:blipFill>
            <a:blip r:embed="rId3"/>
            <a:stretch>
              <a:fillRect/>
            </a:stretch>
          </p:blipFill>
          <p:spPr>
            <a:xfrm>
              <a:off x="355002" y="4964207"/>
              <a:ext cx="5514567" cy="999717"/>
            </a:xfrm>
            <a:prstGeom prst="rect">
              <a:avLst/>
            </a:prstGeom>
          </p:spPr>
        </p:pic>
        <p:sp>
          <p:nvSpPr>
            <p:cNvPr id="32" name="TextBox 31"/>
            <p:cNvSpPr txBox="1"/>
            <p:nvPr/>
          </p:nvSpPr>
          <p:spPr>
            <a:xfrm>
              <a:off x="2514909" y="5038903"/>
              <a:ext cx="4068211" cy="517053"/>
            </a:xfrm>
            <a:prstGeom prst="rect">
              <a:avLst/>
            </a:prstGeom>
            <a:solidFill>
              <a:schemeClr val="bg1"/>
            </a:solidFill>
          </p:spPr>
          <p:txBody>
            <a:bodyPr wrap="square" rtlCol="0">
              <a:noAutofit/>
            </a:bodyPr>
            <a:lstStyle/>
            <a:p>
              <a:r>
                <a:rPr lang="en-US" sz="2000" dirty="0" smtClean="0"/>
                <a:t>if both </a:t>
              </a:r>
              <a:r>
                <a:rPr lang="en-US" sz="2000" i="1" dirty="0" smtClean="0"/>
                <a:t>f</a:t>
              </a:r>
              <a:r>
                <a:rPr lang="en-US" sz="2000" dirty="0" smtClean="0"/>
                <a:t> and </a:t>
              </a:r>
              <a:r>
                <a:rPr lang="en-US" sz="2000" i="1" dirty="0" smtClean="0"/>
                <a:t>g</a:t>
              </a:r>
              <a:r>
                <a:rPr lang="en-US" sz="2000" dirty="0" smtClean="0"/>
                <a:t> are mapped to </a:t>
              </a:r>
              <a:r>
                <a:rPr lang="en-US" sz="2000" i="1" dirty="0" smtClean="0"/>
                <a:t>r</a:t>
              </a:r>
              <a:endParaRPr lang="en-US" sz="2000" i="1" dirty="0"/>
            </a:p>
          </p:txBody>
        </p:sp>
      </p:grpSp>
      <p:sp>
        <p:nvSpPr>
          <p:cNvPr id="18" name="TextBox 17"/>
          <p:cNvSpPr txBox="1"/>
          <p:nvPr/>
        </p:nvSpPr>
        <p:spPr>
          <a:xfrm>
            <a:off x="-3630" y="2637841"/>
            <a:ext cx="9167787" cy="1015663"/>
          </a:xfrm>
          <a:prstGeom prst="rect">
            <a:avLst/>
          </a:prstGeom>
          <a:solidFill>
            <a:srgbClr val="FFFF00"/>
          </a:solidFill>
        </p:spPr>
        <p:txBody>
          <a:bodyPr wrap="square" rtlCol="0">
            <a:spAutoFit/>
          </a:bodyPr>
          <a:lstStyle/>
          <a:p>
            <a:pPr algn="ctr"/>
            <a:r>
              <a:rPr lang="en-US" sz="2000" b="1" dirty="0" smtClean="0">
                <a:solidFill>
                  <a:srgbClr val="D2533C"/>
                </a:solidFill>
              </a:rPr>
              <a:t>ILP explores all possible mapping choices using </a:t>
            </a:r>
            <a:r>
              <a:rPr lang="en-US" sz="2000" b="1" dirty="0" err="1" smtClean="0">
                <a:solidFill>
                  <a:srgbClr val="D2533C"/>
                </a:solidFill>
              </a:rPr>
              <a:t>M</a:t>
            </a:r>
            <a:r>
              <a:rPr lang="en-US" sz="2000" b="1" baseline="-25000" dirty="0" err="1" smtClean="0">
                <a:solidFill>
                  <a:srgbClr val="D2533C"/>
                </a:solidFill>
              </a:rPr>
              <a:t>f,g,r</a:t>
            </a:r>
            <a:endParaRPr lang="en-US" sz="2000" b="1" baseline="-25000" dirty="0" smtClean="0">
              <a:solidFill>
                <a:srgbClr val="D2533C"/>
              </a:solidFill>
            </a:endParaRPr>
          </a:p>
          <a:p>
            <a:pPr algn="ctr"/>
            <a:r>
              <a:rPr lang="en-US" sz="2000" b="1" dirty="0" smtClean="0">
                <a:solidFill>
                  <a:srgbClr val="D2533C"/>
                </a:solidFill>
              </a:rPr>
              <a:t>The minimizing objective function finds the mapping that minimizes function loading cost on WCEP</a:t>
            </a:r>
          </a:p>
        </p:txBody>
      </p:sp>
      <p:sp>
        <p:nvSpPr>
          <p:cNvPr id="19" name="Slide Number Placeholder 5"/>
          <p:cNvSpPr>
            <a:spLocks noGrp="1"/>
          </p:cNvSpPr>
          <p:nvPr>
            <p:ph type="sldNum" sz="quarter" idx="12"/>
          </p:nvPr>
        </p:nvSpPr>
        <p:spPr>
          <a:xfrm>
            <a:off x="7622334" y="6441773"/>
            <a:ext cx="1066800" cy="329184"/>
          </a:xfrm>
        </p:spPr>
        <p:txBody>
          <a:bodyPr/>
          <a:lstStyle/>
          <a:p>
            <a:fld id="{0CFEC368-1D7A-4F81-ABF6-AE0E36BAF64C}" type="slidenum">
              <a:rPr lang="en-US" smtClean="0"/>
              <a:pPr/>
              <a:t>13</a:t>
            </a:fld>
            <a:r>
              <a:rPr lang="en-US" dirty="0"/>
              <a:t>/</a:t>
            </a:r>
            <a:r>
              <a:rPr lang="en-US" dirty="0" smtClean="0"/>
              <a:t>18</a:t>
            </a:r>
            <a:endParaRPr lang="en-US" dirty="0"/>
          </a:p>
        </p:txBody>
      </p:sp>
    </p:spTree>
    <p:extLst>
      <p:ext uri="{BB962C8B-B14F-4D97-AF65-F5344CB8AC3E}">
        <p14:creationId xmlns:p14="http://schemas.microsoft.com/office/powerpoint/2010/main" val="27510071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p:bldP spid="24" grpId="0" animBg="1"/>
      <p:bldP spid="28" grpId="0"/>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Heuristic</a:t>
            </a:r>
            <a:endParaRPr lang="en-US" dirty="0"/>
          </a:p>
        </p:txBody>
      </p:sp>
      <p:sp>
        <p:nvSpPr>
          <p:cNvPr id="3" name="Content Placeholder 2"/>
          <p:cNvSpPr>
            <a:spLocks noGrp="1"/>
          </p:cNvSpPr>
          <p:nvPr>
            <p:ph idx="1"/>
          </p:nvPr>
        </p:nvSpPr>
        <p:spPr/>
        <p:txBody>
          <a:bodyPr/>
          <a:lstStyle/>
          <a:p>
            <a:r>
              <a:rPr lang="en-US" dirty="0" smtClean="0">
                <a:solidFill>
                  <a:schemeClr val="tx2"/>
                </a:solidFill>
              </a:rPr>
              <a:t>The number of mapping solutions increases exponentially</a:t>
            </a:r>
            <a:r>
              <a:rPr lang="en-US" dirty="0" smtClean="0"/>
              <a:t> as the number of functions increases</a:t>
            </a:r>
            <a:endParaRPr lang="en-US" dirty="0"/>
          </a:p>
          <a:p>
            <a:r>
              <a:rPr lang="en-US" dirty="0" smtClean="0"/>
              <a:t>Search a reasonably-limited solution space instead</a:t>
            </a:r>
          </a:p>
          <a:p>
            <a:pPr lvl="1"/>
            <a:r>
              <a:rPr lang="en-US" dirty="0" smtClean="0"/>
              <a:t>By </a:t>
            </a:r>
            <a:r>
              <a:rPr lang="en-US" dirty="0" smtClean="0">
                <a:solidFill>
                  <a:schemeClr val="tx2"/>
                </a:solidFill>
              </a:rPr>
              <a:t>Merging</a:t>
            </a:r>
            <a:r>
              <a:rPr lang="en-US" dirty="0" smtClean="0"/>
              <a:t> and </a:t>
            </a:r>
            <a:r>
              <a:rPr lang="en-US" dirty="0" smtClean="0">
                <a:solidFill>
                  <a:srgbClr val="D2533C"/>
                </a:solidFill>
              </a:rPr>
              <a:t>Partitioning</a:t>
            </a:r>
            <a:endParaRPr lang="en-US" dirty="0">
              <a:solidFill>
                <a:srgbClr val="D2533C"/>
              </a:solidFill>
            </a:endParaRPr>
          </a:p>
          <a:p>
            <a:pPr lvl="1"/>
            <a:r>
              <a:rPr lang="en-US" dirty="0" smtClean="0"/>
              <a:t>Cost function: The cost of the longest path (WCET) </a:t>
            </a:r>
          </a:p>
          <a:p>
            <a:pPr lvl="1"/>
            <a:r>
              <a:rPr lang="en-US" dirty="0" smtClean="0"/>
              <a:t>Iterative, sub-optimal </a:t>
            </a:r>
            <a:r>
              <a:rPr lang="en-US" dirty="0"/>
              <a:t>– No optimal </a:t>
            </a:r>
            <a:r>
              <a:rPr lang="en-US" dirty="0" smtClean="0"/>
              <a:t>substructure</a:t>
            </a:r>
            <a:endParaRPr lang="en-US" dirty="0"/>
          </a:p>
        </p:txBody>
      </p:sp>
      <p:sp>
        <p:nvSpPr>
          <p:cNvPr id="4" name="Date Placeholder 3"/>
          <p:cNvSpPr>
            <a:spLocks noGrp="1"/>
          </p:cNvSpPr>
          <p:nvPr>
            <p:ph type="dt" sz="half" idx="10"/>
          </p:nvPr>
        </p:nvSpPr>
        <p:spPr/>
        <p:txBody>
          <a:bodyPr/>
          <a:lstStyle/>
          <a:p>
            <a:r>
              <a:rPr lang="en-US" smtClean="0"/>
              <a:t>RTAS 2014, Berlin, Germany</a:t>
            </a:r>
            <a:endParaRPr lang="en-US"/>
          </a:p>
        </p:txBody>
      </p:sp>
      <p:sp>
        <p:nvSpPr>
          <p:cNvPr id="5" name="Footer Placeholder 4"/>
          <p:cNvSpPr>
            <a:spLocks noGrp="1"/>
          </p:cNvSpPr>
          <p:nvPr>
            <p:ph type="ftr" sz="quarter" idx="11"/>
          </p:nvPr>
        </p:nvSpPr>
        <p:spPr/>
        <p:txBody>
          <a:bodyPr/>
          <a:lstStyle/>
          <a:p>
            <a:pPr algn="r"/>
            <a:r>
              <a:rPr lang="en-US" smtClean="0"/>
              <a:t>Yooseong Kim</a:t>
            </a:r>
            <a:endParaRPr lang="en-US" dirty="0"/>
          </a:p>
        </p:txBody>
      </p:sp>
      <p:grpSp>
        <p:nvGrpSpPr>
          <p:cNvPr id="7" name="Group 6"/>
          <p:cNvGrpSpPr/>
          <p:nvPr/>
        </p:nvGrpSpPr>
        <p:grpSpPr>
          <a:xfrm>
            <a:off x="459534" y="4062939"/>
            <a:ext cx="837546" cy="369332"/>
            <a:chOff x="6947647" y="298824"/>
            <a:chExt cx="837546" cy="369332"/>
          </a:xfrm>
        </p:grpSpPr>
        <p:sp>
          <p:nvSpPr>
            <p:cNvPr id="8" name="Rectangle 7"/>
            <p:cNvSpPr/>
            <p:nvPr/>
          </p:nvSpPr>
          <p:spPr>
            <a:xfrm>
              <a:off x="6947647" y="375538"/>
              <a:ext cx="254000" cy="215905"/>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307075" y="298824"/>
              <a:ext cx="478118" cy="369332"/>
            </a:xfrm>
            <a:prstGeom prst="rect">
              <a:avLst/>
            </a:prstGeom>
            <a:noFill/>
          </p:spPr>
          <p:txBody>
            <a:bodyPr wrap="square" rtlCol="0">
              <a:spAutoFit/>
            </a:bodyPr>
            <a:lstStyle/>
            <a:p>
              <a:pPr algn="ctr"/>
              <a:r>
                <a:rPr lang="en-US" i="1" dirty="0" smtClean="0">
                  <a:solidFill>
                    <a:srgbClr val="292934"/>
                  </a:solidFill>
                </a:rPr>
                <a:t>f</a:t>
              </a:r>
              <a:r>
                <a:rPr lang="en-US" i="1" baseline="-25000" dirty="0" smtClean="0">
                  <a:solidFill>
                    <a:srgbClr val="292934"/>
                  </a:solidFill>
                </a:rPr>
                <a:t>0</a:t>
              </a:r>
              <a:endParaRPr lang="en-US" i="1" baseline="-25000" dirty="0">
                <a:solidFill>
                  <a:srgbClr val="292934"/>
                </a:solidFill>
              </a:endParaRPr>
            </a:p>
          </p:txBody>
        </p:sp>
      </p:grpSp>
      <p:grpSp>
        <p:nvGrpSpPr>
          <p:cNvPr id="10" name="Group 9"/>
          <p:cNvGrpSpPr/>
          <p:nvPr/>
        </p:nvGrpSpPr>
        <p:grpSpPr>
          <a:xfrm>
            <a:off x="1310317" y="4062939"/>
            <a:ext cx="837546" cy="369332"/>
            <a:chOff x="6947647" y="743843"/>
            <a:chExt cx="837546" cy="369332"/>
          </a:xfrm>
        </p:grpSpPr>
        <p:sp>
          <p:nvSpPr>
            <p:cNvPr id="11" name="Rectangle 10"/>
            <p:cNvSpPr/>
            <p:nvPr/>
          </p:nvSpPr>
          <p:spPr>
            <a:xfrm>
              <a:off x="6947647" y="820557"/>
              <a:ext cx="254000" cy="2159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7307075" y="743843"/>
              <a:ext cx="478118" cy="369332"/>
            </a:xfrm>
            <a:prstGeom prst="rect">
              <a:avLst/>
            </a:prstGeom>
            <a:noFill/>
          </p:spPr>
          <p:txBody>
            <a:bodyPr wrap="square" rtlCol="0">
              <a:spAutoFit/>
            </a:bodyPr>
            <a:lstStyle/>
            <a:p>
              <a:pPr algn="ctr"/>
              <a:r>
                <a:rPr lang="en-US" i="1" dirty="0">
                  <a:solidFill>
                    <a:srgbClr val="292934"/>
                  </a:solidFill>
                </a:rPr>
                <a:t>f</a:t>
              </a:r>
              <a:r>
                <a:rPr lang="en-US" i="1" baseline="-25000" dirty="0">
                  <a:solidFill>
                    <a:srgbClr val="292934"/>
                  </a:solidFill>
                </a:rPr>
                <a:t>1</a:t>
              </a:r>
            </a:p>
          </p:txBody>
        </p:sp>
      </p:grpSp>
      <p:grpSp>
        <p:nvGrpSpPr>
          <p:cNvPr id="13" name="Group 12"/>
          <p:cNvGrpSpPr/>
          <p:nvPr/>
        </p:nvGrpSpPr>
        <p:grpSpPr>
          <a:xfrm>
            <a:off x="2161100" y="4062939"/>
            <a:ext cx="837546" cy="369332"/>
            <a:chOff x="6947647" y="1279569"/>
            <a:chExt cx="837546" cy="369332"/>
          </a:xfrm>
        </p:grpSpPr>
        <p:sp>
          <p:nvSpPr>
            <p:cNvPr id="14" name="Rectangle 13"/>
            <p:cNvSpPr/>
            <p:nvPr/>
          </p:nvSpPr>
          <p:spPr>
            <a:xfrm>
              <a:off x="6947647" y="1356283"/>
              <a:ext cx="254000" cy="215905"/>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7307075" y="1279569"/>
              <a:ext cx="478118" cy="369332"/>
            </a:xfrm>
            <a:prstGeom prst="rect">
              <a:avLst/>
            </a:prstGeom>
            <a:noFill/>
          </p:spPr>
          <p:txBody>
            <a:bodyPr wrap="square" rtlCol="0">
              <a:spAutoFit/>
            </a:bodyPr>
            <a:lstStyle/>
            <a:p>
              <a:pPr algn="ctr"/>
              <a:r>
                <a:rPr lang="en-US" i="1" dirty="0" smtClean="0">
                  <a:solidFill>
                    <a:srgbClr val="292934"/>
                  </a:solidFill>
                </a:rPr>
                <a:t>f</a:t>
              </a:r>
              <a:r>
                <a:rPr lang="en-US" i="1" baseline="-25000" dirty="0" smtClean="0">
                  <a:solidFill>
                    <a:srgbClr val="292934"/>
                  </a:solidFill>
                </a:rPr>
                <a:t>2</a:t>
              </a:r>
              <a:endParaRPr lang="en-US" i="1" baseline="-25000" dirty="0">
                <a:solidFill>
                  <a:srgbClr val="292934"/>
                </a:solidFill>
              </a:endParaRPr>
            </a:p>
          </p:txBody>
        </p:sp>
      </p:grpSp>
      <p:grpSp>
        <p:nvGrpSpPr>
          <p:cNvPr id="53" name="Group 52"/>
          <p:cNvGrpSpPr/>
          <p:nvPr/>
        </p:nvGrpSpPr>
        <p:grpSpPr>
          <a:xfrm>
            <a:off x="2998646" y="3983113"/>
            <a:ext cx="5809887" cy="2288956"/>
            <a:chOff x="3675589" y="3891072"/>
            <a:chExt cx="4560047" cy="2032670"/>
          </a:xfrm>
        </p:grpSpPr>
        <p:grpSp>
          <p:nvGrpSpPr>
            <p:cNvPr id="16" name="Group 15"/>
            <p:cNvGrpSpPr/>
            <p:nvPr/>
          </p:nvGrpSpPr>
          <p:grpSpPr>
            <a:xfrm>
              <a:off x="3675589" y="4505013"/>
              <a:ext cx="1016000" cy="806151"/>
              <a:chOff x="669365" y="1464234"/>
              <a:chExt cx="1016000" cy="806151"/>
            </a:xfrm>
          </p:grpSpPr>
          <p:sp>
            <p:nvSpPr>
              <p:cNvPr id="17" name="Rectangle 16"/>
              <p:cNvSpPr/>
              <p:nvPr/>
            </p:nvSpPr>
            <p:spPr>
              <a:xfrm>
                <a:off x="669365" y="1464234"/>
                <a:ext cx="1016000" cy="268717"/>
              </a:xfrm>
              <a:prstGeom prst="rect">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i="1" baseline="-25000" dirty="0">
                  <a:solidFill>
                    <a:srgbClr val="292934"/>
                  </a:solidFill>
                </a:endParaRPr>
              </a:p>
            </p:txBody>
          </p:sp>
          <p:sp>
            <p:nvSpPr>
              <p:cNvPr id="18" name="Rectangle 17"/>
              <p:cNvSpPr/>
              <p:nvPr/>
            </p:nvSpPr>
            <p:spPr>
              <a:xfrm>
                <a:off x="669365" y="1732951"/>
                <a:ext cx="1016000" cy="268717"/>
              </a:xfrm>
              <a:prstGeom prst="rect">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i="1" baseline="-25000" dirty="0">
                  <a:solidFill>
                    <a:srgbClr val="292934"/>
                  </a:solidFill>
                </a:endParaRPr>
              </a:p>
            </p:txBody>
          </p:sp>
          <p:sp>
            <p:nvSpPr>
              <p:cNvPr id="19" name="Rectangle 18"/>
              <p:cNvSpPr/>
              <p:nvPr/>
            </p:nvSpPr>
            <p:spPr>
              <a:xfrm>
                <a:off x="669365" y="2001668"/>
                <a:ext cx="1016000" cy="268717"/>
              </a:xfrm>
              <a:prstGeom prst="rect">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i="1" baseline="-25000" dirty="0">
                  <a:solidFill>
                    <a:srgbClr val="292934"/>
                  </a:solidFill>
                </a:endParaRPr>
              </a:p>
            </p:txBody>
          </p:sp>
        </p:grpSp>
        <p:grpSp>
          <p:nvGrpSpPr>
            <p:cNvPr id="20" name="Group 19"/>
            <p:cNvGrpSpPr/>
            <p:nvPr/>
          </p:nvGrpSpPr>
          <p:grpSpPr>
            <a:xfrm>
              <a:off x="5447612" y="3891072"/>
              <a:ext cx="1016000" cy="537434"/>
              <a:chOff x="2569883" y="266479"/>
              <a:chExt cx="1016000" cy="537434"/>
            </a:xfrm>
          </p:grpSpPr>
          <p:sp>
            <p:nvSpPr>
              <p:cNvPr id="21" name="Rectangle 20"/>
              <p:cNvSpPr/>
              <p:nvPr/>
            </p:nvSpPr>
            <p:spPr>
              <a:xfrm>
                <a:off x="2569883" y="266479"/>
                <a:ext cx="1016000" cy="268717"/>
              </a:xfrm>
              <a:prstGeom prst="rect">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i="1" baseline="-25000" dirty="0">
                  <a:solidFill>
                    <a:srgbClr val="292934"/>
                  </a:solidFill>
                </a:endParaRPr>
              </a:p>
            </p:txBody>
          </p:sp>
          <p:sp>
            <p:nvSpPr>
              <p:cNvPr id="22" name="Rectangle 21"/>
              <p:cNvSpPr/>
              <p:nvPr/>
            </p:nvSpPr>
            <p:spPr>
              <a:xfrm>
                <a:off x="2569883" y="535196"/>
                <a:ext cx="1016000" cy="268717"/>
              </a:xfrm>
              <a:prstGeom prst="rect">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i="1" baseline="-25000" dirty="0">
                  <a:solidFill>
                    <a:srgbClr val="292934"/>
                  </a:solidFill>
                </a:endParaRPr>
              </a:p>
            </p:txBody>
          </p:sp>
        </p:grpSp>
        <p:grpSp>
          <p:nvGrpSpPr>
            <p:cNvPr id="23" name="Group 22"/>
            <p:cNvGrpSpPr/>
            <p:nvPr/>
          </p:nvGrpSpPr>
          <p:grpSpPr>
            <a:xfrm>
              <a:off x="5447612" y="4638690"/>
              <a:ext cx="1016000" cy="537434"/>
              <a:chOff x="2569883" y="266479"/>
              <a:chExt cx="1016000" cy="537434"/>
            </a:xfrm>
          </p:grpSpPr>
          <p:sp>
            <p:nvSpPr>
              <p:cNvPr id="24" name="Rectangle 23"/>
              <p:cNvSpPr/>
              <p:nvPr/>
            </p:nvSpPr>
            <p:spPr>
              <a:xfrm>
                <a:off x="2569883" y="266479"/>
                <a:ext cx="1016000" cy="268717"/>
              </a:xfrm>
              <a:prstGeom prst="rect">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baseline="-25000" dirty="0">
                  <a:solidFill>
                    <a:srgbClr val="292934"/>
                  </a:solidFill>
                </a:endParaRPr>
              </a:p>
            </p:txBody>
          </p:sp>
          <p:sp>
            <p:nvSpPr>
              <p:cNvPr id="25" name="Rectangle 24"/>
              <p:cNvSpPr/>
              <p:nvPr/>
            </p:nvSpPr>
            <p:spPr>
              <a:xfrm>
                <a:off x="2569883" y="535196"/>
                <a:ext cx="1016000" cy="268717"/>
              </a:xfrm>
              <a:prstGeom prst="rect">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baseline="-25000" dirty="0">
                  <a:solidFill>
                    <a:srgbClr val="292934"/>
                  </a:solidFill>
                </a:endParaRPr>
              </a:p>
            </p:txBody>
          </p:sp>
        </p:grpSp>
        <p:grpSp>
          <p:nvGrpSpPr>
            <p:cNvPr id="26" name="Group 25"/>
            <p:cNvGrpSpPr/>
            <p:nvPr/>
          </p:nvGrpSpPr>
          <p:grpSpPr>
            <a:xfrm>
              <a:off x="5447612" y="5386308"/>
              <a:ext cx="1016000" cy="537434"/>
              <a:chOff x="2569883" y="266479"/>
              <a:chExt cx="1016000" cy="537434"/>
            </a:xfrm>
          </p:grpSpPr>
          <p:sp>
            <p:nvSpPr>
              <p:cNvPr id="27" name="Rectangle 26"/>
              <p:cNvSpPr/>
              <p:nvPr/>
            </p:nvSpPr>
            <p:spPr>
              <a:xfrm>
                <a:off x="2569883" y="266479"/>
                <a:ext cx="1016000" cy="268717"/>
              </a:xfrm>
              <a:prstGeom prst="rect">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i="1" baseline="-25000" dirty="0">
                  <a:solidFill>
                    <a:srgbClr val="292934"/>
                  </a:solidFill>
                </a:endParaRPr>
              </a:p>
            </p:txBody>
          </p:sp>
          <p:sp>
            <p:nvSpPr>
              <p:cNvPr id="28" name="Rectangle 27"/>
              <p:cNvSpPr/>
              <p:nvPr/>
            </p:nvSpPr>
            <p:spPr>
              <a:xfrm>
                <a:off x="2569883" y="535196"/>
                <a:ext cx="1016000" cy="268717"/>
              </a:xfrm>
              <a:prstGeom prst="rect">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i="1" baseline="-25000" dirty="0">
                  <a:solidFill>
                    <a:srgbClr val="292934"/>
                  </a:solidFill>
                </a:endParaRPr>
              </a:p>
            </p:txBody>
          </p:sp>
        </p:grpSp>
        <p:sp>
          <p:nvSpPr>
            <p:cNvPr id="29" name="Rectangle 28"/>
            <p:cNvSpPr/>
            <p:nvPr/>
          </p:nvSpPr>
          <p:spPr>
            <a:xfrm>
              <a:off x="7219636" y="4791771"/>
              <a:ext cx="1016000" cy="268717"/>
            </a:xfrm>
            <a:prstGeom prst="rect">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i="1" baseline="-25000" dirty="0">
                <a:solidFill>
                  <a:srgbClr val="292934"/>
                </a:solidFill>
              </a:endParaRPr>
            </a:p>
          </p:txBody>
        </p:sp>
        <p:sp>
          <p:nvSpPr>
            <p:cNvPr id="30" name="Rectangle 29"/>
            <p:cNvSpPr/>
            <p:nvPr/>
          </p:nvSpPr>
          <p:spPr>
            <a:xfrm>
              <a:off x="4032683" y="4534671"/>
              <a:ext cx="254000" cy="215905"/>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4032683" y="4826542"/>
              <a:ext cx="254000" cy="2159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4032683" y="5095259"/>
              <a:ext cx="254000" cy="215905"/>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5694142" y="3915426"/>
              <a:ext cx="254000" cy="215905"/>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986335" y="3915426"/>
              <a:ext cx="254000" cy="2159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5821142" y="4192077"/>
              <a:ext cx="254000" cy="215905"/>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5694142" y="4665777"/>
              <a:ext cx="254000" cy="215905"/>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5986335" y="4665777"/>
              <a:ext cx="254000" cy="215905"/>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21142" y="4952535"/>
              <a:ext cx="254000" cy="2159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5694142" y="5409238"/>
              <a:ext cx="254000" cy="2159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5986335" y="5409238"/>
              <a:ext cx="254000" cy="215905"/>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5821142" y="5684907"/>
              <a:ext cx="254000" cy="215905"/>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7279400" y="4811601"/>
              <a:ext cx="254000" cy="215905"/>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7606612" y="4810582"/>
              <a:ext cx="254000" cy="215905"/>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7921872" y="4811601"/>
              <a:ext cx="254000" cy="215905"/>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ight Arrow 44"/>
            <p:cNvSpPr/>
            <p:nvPr/>
          </p:nvSpPr>
          <p:spPr>
            <a:xfrm>
              <a:off x="4903753" y="4578717"/>
              <a:ext cx="224118" cy="2318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ight Arrow 45"/>
            <p:cNvSpPr/>
            <p:nvPr/>
          </p:nvSpPr>
          <p:spPr>
            <a:xfrm>
              <a:off x="6729565" y="4596758"/>
              <a:ext cx="224118" cy="2318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Left Arrow 46"/>
            <p:cNvSpPr/>
            <p:nvPr/>
          </p:nvSpPr>
          <p:spPr>
            <a:xfrm>
              <a:off x="4903753" y="5026487"/>
              <a:ext cx="224118" cy="237743"/>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Left Arrow 47"/>
            <p:cNvSpPr/>
            <p:nvPr/>
          </p:nvSpPr>
          <p:spPr>
            <a:xfrm>
              <a:off x="6729565" y="5057252"/>
              <a:ext cx="224118" cy="237743"/>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4532931" y="4131331"/>
              <a:ext cx="1022977" cy="338554"/>
            </a:xfrm>
            <a:prstGeom prst="rect">
              <a:avLst/>
            </a:prstGeom>
          </p:spPr>
          <p:txBody>
            <a:bodyPr wrap="square">
              <a:spAutoFit/>
            </a:bodyPr>
            <a:lstStyle/>
            <a:p>
              <a:r>
                <a:rPr lang="en-US" sz="1600" dirty="0" smtClean="0"/>
                <a:t>Merge</a:t>
              </a:r>
              <a:endParaRPr lang="en-US" sz="1600" dirty="0"/>
            </a:p>
          </p:txBody>
        </p:sp>
        <p:sp>
          <p:nvSpPr>
            <p:cNvPr id="50" name="Rectangle 49"/>
            <p:cNvSpPr/>
            <p:nvPr/>
          </p:nvSpPr>
          <p:spPr>
            <a:xfrm>
              <a:off x="6583635" y="4131331"/>
              <a:ext cx="1022977" cy="338554"/>
            </a:xfrm>
            <a:prstGeom prst="rect">
              <a:avLst/>
            </a:prstGeom>
          </p:spPr>
          <p:txBody>
            <a:bodyPr wrap="square">
              <a:spAutoFit/>
            </a:bodyPr>
            <a:lstStyle/>
            <a:p>
              <a:r>
                <a:rPr lang="en-US" sz="1600" dirty="0" smtClean="0"/>
                <a:t>Merge</a:t>
              </a:r>
              <a:endParaRPr lang="en-US" sz="1600" dirty="0"/>
            </a:p>
          </p:txBody>
        </p:sp>
        <p:sp>
          <p:nvSpPr>
            <p:cNvPr id="51" name="Rectangle 50"/>
            <p:cNvSpPr/>
            <p:nvPr/>
          </p:nvSpPr>
          <p:spPr>
            <a:xfrm>
              <a:off x="6504948" y="5318498"/>
              <a:ext cx="1022977" cy="338554"/>
            </a:xfrm>
            <a:prstGeom prst="rect">
              <a:avLst/>
            </a:prstGeom>
          </p:spPr>
          <p:txBody>
            <a:bodyPr wrap="square">
              <a:spAutoFit/>
            </a:bodyPr>
            <a:lstStyle/>
            <a:p>
              <a:r>
                <a:rPr lang="en-US" sz="1600" dirty="0" smtClean="0"/>
                <a:t>Partition</a:t>
              </a:r>
              <a:endParaRPr lang="en-US" sz="1600" dirty="0"/>
            </a:p>
          </p:txBody>
        </p:sp>
        <p:sp>
          <p:nvSpPr>
            <p:cNvPr id="52" name="Rectangle 51"/>
            <p:cNvSpPr/>
            <p:nvPr/>
          </p:nvSpPr>
          <p:spPr>
            <a:xfrm>
              <a:off x="4552715" y="5318498"/>
              <a:ext cx="1022977" cy="338554"/>
            </a:xfrm>
            <a:prstGeom prst="rect">
              <a:avLst/>
            </a:prstGeom>
          </p:spPr>
          <p:txBody>
            <a:bodyPr wrap="square">
              <a:spAutoFit/>
            </a:bodyPr>
            <a:lstStyle/>
            <a:p>
              <a:r>
                <a:rPr lang="en-US" sz="1600" dirty="0" smtClean="0"/>
                <a:t>Partition</a:t>
              </a:r>
              <a:endParaRPr lang="en-US" sz="1600" dirty="0"/>
            </a:p>
          </p:txBody>
        </p:sp>
      </p:grpSp>
      <p:sp>
        <p:nvSpPr>
          <p:cNvPr id="54" name="TextBox 53"/>
          <p:cNvSpPr txBox="1"/>
          <p:nvPr/>
        </p:nvSpPr>
        <p:spPr>
          <a:xfrm>
            <a:off x="-2259" y="2633472"/>
            <a:ext cx="9167787" cy="713232"/>
          </a:xfrm>
          <a:prstGeom prst="rect">
            <a:avLst/>
          </a:prstGeom>
          <a:solidFill>
            <a:srgbClr val="FFFF00"/>
          </a:solidFill>
        </p:spPr>
        <p:txBody>
          <a:bodyPr wrap="square" rtlCol="0" anchor="ctr">
            <a:noAutofit/>
          </a:bodyPr>
          <a:lstStyle/>
          <a:p>
            <a:pPr algn="ctr"/>
            <a:r>
              <a:rPr lang="en-US" sz="2000" b="1" dirty="0" smtClean="0">
                <a:solidFill>
                  <a:srgbClr val="D2533C"/>
                </a:solidFill>
              </a:rPr>
              <a:t>Our heuristic finds the best mapping within a limited solution space</a:t>
            </a:r>
          </a:p>
        </p:txBody>
      </p:sp>
      <p:cxnSp>
        <p:nvCxnSpPr>
          <p:cNvPr id="56" name="Straight Connector 55"/>
          <p:cNvCxnSpPr/>
          <p:nvPr/>
        </p:nvCxnSpPr>
        <p:spPr>
          <a:xfrm>
            <a:off x="2948519" y="3983113"/>
            <a:ext cx="0" cy="228895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5005745" y="3983113"/>
            <a:ext cx="0" cy="228895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463936" y="3983113"/>
            <a:ext cx="0" cy="2288956"/>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8951216" y="3983113"/>
            <a:ext cx="0" cy="2288956"/>
          </a:xfrm>
          <a:prstGeom prst="line">
            <a:avLst/>
          </a:prstGeom>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025083" y="6039025"/>
            <a:ext cx="1303360" cy="338554"/>
          </a:xfrm>
          <a:prstGeom prst="rect">
            <a:avLst/>
          </a:prstGeom>
        </p:spPr>
        <p:txBody>
          <a:bodyPr wrap="square">
            <a:spAutoFit/>
          </a:bodyPr>
          <a:lstStyle/>
          <a:p>
            <a:r>
              <a:rPr lang="en-US" sz="1600" dirty="0"/>
              <a:t>iteration 0</a:t>
            </a:r>
          </a:p>
        </p:txBody>
      </p:sp>
      <p:sp>
        <p:nvSpPr>
          <p:cNvPr id="62" name="Rectangle 61"/>
          <p:cNvSpPr/>
          <p:nvPr/>
        </p:nvSpPr>
        <p:spPr>
          <a:xfrm>
            <a:off x="6351295" y="6103219"/>
            <a:ext cx="1303360" cy="338554"/>
          </a:xfrm>
          <a:prstGeom prst="rect">
            <a:avLst/>
          </a:prstGeom>
        </p:spPr>
        <p:txBody>
          <a:bodyPr wrap="square">
            <a:spAutoFit/>
          </a:bodyPr>
          <a:lstStyle/>
          <a:p>
            <a:r>
              <a:rPr lang="en-US" sz="1600" dirty="0"/>
              <a:t>iteration </a:t>
            </a:r>
            <a:r>
              <a:rPr lang="en-US" sz="1600" dirty="0" smtClean="0"/>
              <a:t>1</a:t>
            </a:r>
            <a:endParaRPr lang="en-US" sz="1600" dirty="0"/>
          </a:p>
        </p:txBody>
      </p:sp>
      <p:sp>
        <p:nvSpPr>
          <p:cNvPr id="63" name="Rectangle 62"/>
          <p:cNvSpPr/>
          <p:nvPr/>
        </p:nvSpPr>
        <p:spPr>
          <a:xfrm>
            <a:off x="7840640" y="6039025"/>
            <a:ext cx="1303360" cy="338554"/>
          </a:xfrm>
          <a:prstGeom prst="rect">
            <a:avLst/>
          </a:prstGeom>
        </p:spPr>
        <p:txBody>
          <a:bodyPr wrap="square">
            <a:spAutoFit/>
          </a:bodyPr>
          <a:lstStyle/>
          <a:p>
            <a:r>
              <a:rPr lang="en-US" sz="1600" dirty="0"/>
              <a:t>iteration </a:t>
            </a:r>
            <a:r>
              <a:rPr lang="en-US" sz="1600" dirty="0" smtClean="0"/>
              <a:t>2</a:t>
            </a:r>
            <a:endParaRPr lang="en-US" sz="1600" dirty="0"/>
          </a:p>
        </p:txBody>
      </p:sp>
      <p:sp>
        <p:nvSpPr>
          <p:cNvPr id="64" name="Slide Number Placeholder 5"/>
          <p:cNvSpPr>
            <a:spLocks noGrp="1"/>
          </p:cNvSpPr>
          <p:nvPr>
            <p:ph type="sldNum" sz="quarter" idx="12"/>
          </p:nvPr>
        </p:nvSpPr>
        <p:spPr>
          <a:xfrm>
            <a:off x="7622334" y="6441773"/>
            <a:ext cx="1066800" cy="329184"/>
          </a:xfrm>
        </p:spPr>
        <p:txBody>
          <a:bodyPr/>
          <a:lstStyle/>
          <a:p>
            <a:fld id="{0CFEC368-1D7A-4F81-ABF6-AE0E36BAF64C}" type="slidenum">
              <a:rPr lang="en-US" smtClean="0"/>
              <a:pPr/>
              <a:t>14</a:t>
            </a:fld>
            <a:r>
              <a:rPr lang="en-US" dirty="0"/>
              <a:t>/</a:t>
            </a:r>
            <a:r>
              <a:rPr lang="en-US" dirty="0" smtClean="0"/>
              <a:t>18</a:t>
            </a:r>
            <a:endParaRPr lang="en-US" dirty="0"/>
          </a:p>
        </p:txBody>
      </p:sp>
    </p:spTree>
    <p:extLst>
      <p:ext uri="{BB962C8B-B14F-4D97-AF65-F5344CB8AC3E}">
        <p14:creationId xmlns:p14="http://schemas.microsoft.com/office/powerpoint/2010/main" val="24992719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Overview</a:t>
            </a:r>
            <a:endParaRPr lang="en-US" dirty="0"/>
          </a:p>
        </p:txBody>
      </p:sp>
      <p:sp>
        <p:nvSpPr>
          <p:cNvPr id="4" name="Date Placeholder 3"/>
          <p:cNvSpPr>
            <a:spLocks noGrp="1"/>
          </p:cNvSpPr>
          <p:nvPr>
            <p:ph type="dt" sz="half" idx="10"/>
          </p:nvPr>
        </p:nvSpPr>
        <p:spPr/>
        <p:txBody>
          <a:bodyPr/>
          <a:lstStyle/>
          <a:p>
            <a:r>
              <a:rPr lang="en-US" smtClean="0"/>
              <a:t>RTAS 2014, Berlin, Germany</a:t>
            </a:r>
            <a:endParaRPr lang="en-US"/>
          </a:p>
        </p:txBody>
      </p:sp>
      <p:sp>
        <p:nvSpPr>
          <p:cNvPr id="5" name="Footer Placeholder 4"/>
          <p:cNvSpPr>
            <a:spLocks noGrp="1"/>
          </p:cNvSpPr>
          <p:nvPr>
            <p:ph type="ftr" sz="quarter" idx="11"/>
          </p:nvPr>
        </p:nvSpPr>
        <p:spPr/>
        <p:txBody>
          <a:bodyPr/>
          <a:lstStyle/>
          <a:p>
            <a:pPr algn="r"/>
            <a:r>
              <a:rPr lang="en-US" smtClean="0"/>
              <a:t>Yooseong Kim</a:t>
            </a:r>
            <a:endParaRPr lang="en-US" dirty="0"/>
          </a:p>
        </p:txBody>
      </p:sp>
      <p:sp>
        <p:nvSpPr>
          <p:cNvPr id="7" name="Rounded Rectangle 6"/>
          <p:cNvSpPr/>
          <p:nvPr/>
        </p:nvSpPr>
        <p:spPr>
          <a:xfrm>
            <a:off x="125332" y="1885959"/>
            <a:ext cx="1108807" cy="787360"/>
          </a:xfrm>
          <a:prstGeom prst="roundRect">
            <a:avLst>
              <a:gd name="adj" fmla="val 50000"/>
            </a:avLst>
          </a:prstGeom>
          <a:solidFill>
            <a:schemeClr val="bg1">
              <a:lumMod val="85000"/>
              <a:alpha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9144" rIns="0" bIns="9144" rtlCol="0" anchor="ctr"/>
          <a:lstStyle/>
          <a:p>
            <a:pPr algn="ctr"/>
            <a:r>
              <a:rPr lang="en-US" sz="1600" b="1" dirty="0" smtClean="0">
                <a:solidFill>
                  <a:srgbClr val="000000"/>
                </a:solidFill>
                <a:cs typeface="Bell MT"/>
              </a:rPr>
              <a:t>Program</a:t>
            </a:r>
            <a:endParaRPr lang="en-US" sz="1600" b="1" dirty="0">
              <a:solidFill>
                <a:srgbClr val="000000"/>
              </a:solidFill>
              <a:cs typeface="Bell MT"/>
            </a:endParaRPr>
          </a:p>
        </p:txBody>
      </p:sp>
      <p:sp>
        <p:nvSpPr>
          <p:cNvPr id="8" name="Rounded Rectangle 7"/>
          <p:cNvSpPr/>
          <p:nvPr/>
        </p:nvSpPr>
        <p:spPr>
          <a:xfrm>
            <a:off x="1566840" y="1786302"/>
            <a:ext cx="1257951" cy="981381"/>
          </a:xfrm>
          <a:prstGeom prst="roundRect">
            <a:avLst>
              <a:gd name="adj" fmla="val 0"/>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9144" rIns="0" bIns="9144" rtlCol="0" anchor="ctr"/>
          <a:lstStyle/>
          <a:p>
            <a:pPr algn="ctr"/>
            <a:r>
              <a:rPr lang="en-US" sz="1600" b="1" dirty="0" err="1" smtClean="0">
                <a:solidFill>
                  <a:schemeClr val="tx1"/>
                </a:solidFill>
                <a:cs typeface="Bell MT"/>
              </a:rPr>
              <a:t>Inlined</a:t>
            </a:r>
            <a:r>
              <a:rPr lang="en-US" sz="1600" b="1" dirty="0" smtClean="0">
                <a:solidFill>
                  <a:schemeClr val="tx1"/>
                </a:solidFill>
                <a:cs typeface="Bell MT"/>
              </a:rPr>
              <a:t> CFG</a:t>
            </a:r>
          </a:p>
          <a:p>
            <a:pPr algn="ctr"/>
            <a:r>
              <a:rPr lang="en-US" sz="1600" b="1" dirty="0" smtClean="0">
                <a:solidFill>
                  <a:schemeClr val="tx1"/>
                </a:solidFill>
                <a:cs typeface="Bell MT"/>
              </a:rPr>
              <a:t>Generation</a:t>
            </a:r>
            <a:endParaRPr lang="en-US" sz="1600" b="1" dirty="0">
              <a:solidFill>
                <a:schemeClr val="tx1"/>
              </a:solidFill>
              <a:cs typeface="Bell MT"/>
            </a:endParaRPr>
          </a:p>
        </p:txBody>
      </p:sp>
      <p:sp>
        <p:nvSpPr>
          <p:cNvPr id="9" name="Rounded Rectangle 8"/>
          <p:cNvSpPr/>
          <p:nvPr/>
        </p:nvSpPr>
        <p:spPr>
          <a:xfrm>
            <a:off x="3157492" y="1885960"/>
            <a:ext cx="1252219" cy="787359"/>
          </a:xfrm>
          <a:prstGeom prst="roundRect">
            <a:avLst>
              <a:gd name="adj" fmla="val 5000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9144" rIns="0" bIns="9144" rtlCol="0" anchor="ctr"/>
          <a:lstStyle/>
          <a:p>
            <a:pPr algn="ctr"/>
            <a:r>
              <a:rPr lang="en-US" sz="1600" b="1" dirty="0" err="1" smtClean="0">
                <a:solidFill>
                  <a:srgbClr val="000000"/>
                </a:solidFill>
                <a:cs typeface="Bell MT"/>
              </a:rPr>
              <a:t>Inlined</a:t>
            </a:r>
            <a:r>
              <a:rPr lang="en-US" sz="1600" b="1" dirty="0" smtClean="0">
                <a:solidFill>
                  <a:srgbClr val="000000"/>
                </a:solidFill>
                <a:cs typeface="Bell MT"/>
              </a:rPr>
              <a:t> CFG</a:t>
            </a:r>
            <a:endParaRPr lang="en-US" sz="1600" b="1" dirty="0">
              <a:solidFill>
                <a:srgbClr val="000000"/>
              </a:solidFill>
              <a:cs typeface="Bell MT"/>
            </a:endParaRPr>
          </a:p>
        </p:txBody>
      </p:sp>
      <p:sp>
        <p:nvSpPr>
          <p:cNvPr id="10" name="Rounded Rectangle 9"/>
          <p:cNvSpPr/>
          <p:nvPr/>
        </p:nvSpPr>
        <p:spPr>
          <a:xfrm>
            <a:off x="4742412" y="1786302"/>
            <a:ext cx="1257951" cy="981381"/>
          </a:xfrm>
          <a:prstGeom prst="roundRect">
            <a:avLst>
              <a:gd name="adj" fmla="val 0"/>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9144" rIns="0" bIns="9144" rtlCol="0" anchor="ctr"/>
          <a:lstStyle/>
          <a:p>
            <a:pPr algn="ctr"/>
            <a:r>
              <a:rPr lang="en-US" sz="1600" b="1" dirty="0" smtClean="0">
                <a:solidFill>
                  <a:schemeClr val="tx1"/>
                </a:solidFill>
                <a:cs typeface="Bell MT"/>
              </a:rPr>
              <a:t>Interference Analysis</a:t>
            </a:r>
            <a:endParaRPr lang="en-US" sz="1600" b="1" dirty="0">
              <a:solidFill>
                <a:schemeClr val="tx1"/>
              </a:solidFill>
              <a:cs typeface="Bell MT"/>
            </a:endParaRPr>
          </a:p>
        </p:txBody>
      </p:sp>
      <p:sp>
        <p:nvSpPr>
          <p:cNvPr id="12" name="Rounded Rectangle 11"/>
          <p:cNvSpPr/>
          <p:nvPr/>
        </p:nvSpPr>
        <p:spPr>
          <a:xfrm>
            <a:off x="6333064" y="1885960"/>
            <a:ext cx="1411907" cy="787359"/>
          </a:xfrm>
          <a:prstGeom prst="roundRect">
            <a:avLst>
              <a:gd name="adj" fmla="val 5000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9144" rIns="0" bIns="9144" rtlCol="0" anchor="ctr"/>
          <a:lstStyle/>
          <a:p>
            <a:pPr algn="ctr"/>
            <a:r>
              <a:rPr lang="en-US" sz="1600" b="1" dirty="0" smtClean="0">
                <a:solidFill>
                  <a:srgbClr val="000000"/>
                </a:solidFill>
                <a:cs typeface="Bell MT"/>
              </a:rPr>
              <a:t>Interference Sets</a:t>
            </a:r>
            <a:endParaRPr lang="en-US" sz="1600" b="1" dirty="0">
              <a:solidFill>
                <a:srgbClr val="000000"/>
              </a:solidFill>
              <a:cs typeface="Bell MT"/>
            </a:endParaRPr>
          </a:p>
        </p:txBody>
      </p:sp>
      <p:sp>
        <p:nvSpPr>
          <p:cNvPr id="13" name="Rounded Rectangle 12"/>
          <p:cNvSpPr/>
          <p:nvPr/>
        </p:nvSpPr>
        <p:spPr>
          <a:xfrm>
            <a:off x="6148907" y="3959472"/>
            <a:ext cx="908733" cy="598633"/>
          </a:xfrm>
          <a:prstGeom prst="roundRect">
            <a:avLst>
              <a:gd name="adj" fmla="val 5000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9144" rIns="0" bIns="9144" rtlCol="0" anchor="ctr"/>
          <a:lstStyle/>
          <a:p>
            <a:pPr algn="ctr"/>
            <a:r>
              <a:rPr lang="en-US" sz="1600" b="1" dirty="0" smtClean="0">
                <a:solidFill>
                  <a:srgbClr val="000000"/>
                </a:solidFill>
                <a:cs typeface="Bell MT"/>
              </a:rPr>
              <a:t>ILP</a:t>
            </a:r>
            <a:r>
              <a:rPr lang="en-US" sz="1600" b="1" baseline="30000" dirty="0" smtClean="0">
                <a:solidFill>
                  <a:srgbClr val="000000"/>
                </a:solidFill>
                <a:cs typeface="Bell MT"/>
              </a:rPr>
              <a:t>1</a:t>
            </a:r>
            <a:endParaRPr lang="en-US" sz="1600" b="1" baseline="30000" dirty="0">
              <a:solidFill>
                <a:srgbClr val="000000"/>
              </a:solidFill>
              <a:cs typeface="Bell MT"/>
            </a:endParaRPr>
          </a:p>
        </p:txBody>
      </p:sp>
      <p:sp>
        <p:nvSpPr>
          <p:cNvPr id="14" name="Rounded Rectangle 13"/>
          <p:cNvSpPr/>
          <p:nvPr/>
        </p:nvSpPr>
        <p:spPr>
          <a:xfrm>
            <a:off x="3183716" y="4883547"/>
            <a:ext cx="1257951" cy="590348"/>
          </a:xfrm>
          <a:prstGeom prst="roundRect">
            <a:avLst>
              <a:gd name="adj" fmla="val 50000"/>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9144" rIns="0" bIns="9144" rtlCol="0" anchor="ctr"/>
          <a:lstStyle/>
          <a:p>
            <a:pPr algn="ctr"/>
            <a:r>
              <a:rPr lang="en-US" sz="1600" b="1" dirty="0" smtClean="0">
                <a:solidFill>
                  <a:srgbClr val="000000"/>
                </a:solidFill>
                <a:cs typeface="Bell MT"/>
              </a:rPr>
              <a:t>WCET Estimate</a:t>
            </a:r>
            <a:endParaRPr lang="en-US" sz="1600" b="1" dirty="0">
              <a:solidFill>
                <a:srgbClr val="000000"/>
              </a:solidFill>
              <a:cs typeface="Bell MT"/>
            </a:endParaRPr>
          </a:p>
        </p:txBody>
      </p:sp>
      <p:sp>
        <p:nvSpPr>
          <p:cNvPr id="15" name="Can 14"/>
          <p:cNvSpPr/>
          <p:nvPr/>
        </p:nvSpPr>
        <p:spPr>
          <a:xfrm>
            <a:off x="4800592" y="4141005"/>
            <a:ext cx="989389" cy="834199"/>
          </a:xfrm>
          <a:prstGeom prst="can">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000000"/>
                </a:solidFill>
              </a:rPr>
              <a:t>ILP Solver</a:t>
            </a:r>
            <a:endParaRPr lang="en-US" sz="1600" b="1" dirty="0">
              <a:solidFill>
                <a:srgbClr val="000000"/>
              </a:solidFill>
            </a:endParaRPr>
          </a:p>
        </p:txBody>
      </p:sp>
      <p:sp>
        <p:nvSpPr>
          <p:cNvPr id="16" name="Rounded Rectangle 15"/>
          <p:cNvSpPr/>
          <p:nvPr/>
        </p:nvSpPr>
        <p:spPr>
          <a:xfrm>
            <a:off x="3157492" y="3541839"/>
            <a:ext cx="1257951" cy="905889"/>
          </a:xfrm>
          <a:prstGeom prst="roundRect">
            <a:avLst>
              <a:gd name="adj" fmla="val 41666"/>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9144" rIns="0" bIns="9144" rtlCol="0" anchor="ctr"/>
          <a:lstStyle/>
          <a:p>
            <a:pPr algn="ctr"/>
            <a:r>
              <a:rPr lang="en-US" sz="1600" b="1" dirty="0" smtClean="0">
                <a:solidFill>
                  <a:srgbClr val="000000"/>
                </a:solidFill>
                <a:cs typeface="Bell MT"/>
              </a:rPr>
              <a:t>Mapping Solution</a:t>
            </a:r>
            <a:endParaRPr lang="en-US" sz="1600" b="1" dirty="0">
              <a:solidFill>
                <a:srgbClr val="000000"/>
              </a:solidFill>
              <a:cs typeface="Bell MT"/>
            </a:endParaRPr>
          </a:p>
        </p:txBody>
      </p:sp>
      <p:sp>
        <p:nvSpPr>
          <p:cNvPr id="17" name="Rounded Rectangle 16"/>
          <p:cNvSpPr/>
          <p:nvPr/>
        </p:nvSpPr>
        <p:spPr>
          <a:xfrm>
            <a:off x="1440134" y="3504092"/>
            <a:ext cx="1384657" cy="981381"/>
          </a:xfrm>
          <a:prstGeom prst="roundRect">
            <a:avLst>
              <a:gd name="adj" fmla="val 0"/>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9144" rIns="0" bIns="9144" rtlCol="0" anchor="ctr"/>
          <a:lstStyle/>
          <a:p>
            <a:pPr algn="ctr"/>
            <a:r>
              <a:rPr lang="en-US" sz="1600" b="1" dirty="0" smtClean="0">
                <a:solidFill>
                  <a:schemeClr val="tx1"/>
                </a:solidFill>
                <a:cs typeface="Bell MT"/>
              </a:rPr>
              <a:t>DMA Instructions</a:t>
            </a:r>
          </a:p>
          <a:p>
            <a:pPr algn="ctr"/>
            <a:r>
              <a:rPr lang="en-US" sz="1600" b="1" dirty="0" smtClean="0">
                <a:solidFill>
                  <a:schemeClr val="tx1"/>
                </a:solidFill>
                <a:cs typeface="Bell MT"/>
              </a:rPr>
              <a:t>Insertion</a:t>
            </a:r>
            <a:endParaRPr lang="en-US" sz="1600" b="1" dirty="0">
              <a:solidFill>
                <a:schemeClr val="tx1"/>
              </a:solidFill>
              <a:cs typeface="Bell MT"/>
            </a:endParaRPr>
          </a:p>
        </p:txBody>
      </p:sp>
      <p:sp>
        <p:nvSpPr>
          <p:cNvPr id="18" name="Rounded Rectangle 17"/>
          <p:cNvSpPr/>
          <p:nvPr/>
        </p:nvSpPr>
        <p:spPr>
          <a:xfrm>
            <a:off x="1503486" y="4883547"/>
            <a:ext cx="1257951" cy="597947"/>
          </a:xfrm>
          <a:prstGeom prst="roundRect">
            <a:avLst>
              <a:gd name="adj" fmla="val 50000"/>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9144" rIns="0" bIns="9144" rtlCol="0" anchor="ctr"/>
          <a:lstStyle/>
          <a:p>
            <a:pPr algn="ctr"/>
            <a:r>
              <a:rPr lang="en-US" sz="1600" b="1" dirty="0" smtClean="0">
                <a:solidFill>
                  <a:srgbClr val="000000"/>
                </a:solidFill>
                <a:cs typeface="Bell MT"/>
              </a:rPr>
              <a:t>Final</a:t>
            </a:r>
          </a:p>
          <a:p>
            <a:pPr algn="ctr"/>
            <a:r>
              <a:rPr lang="en-US" sz="1600" b="1" dirty="0" smtClean="0">
                <a:solidFill>
                  <a:srgbClr val="000000"/>
                </a:solidFill>
                <a:cs typeface="Bell MT"/>
              </a:rPr>
              <a:t>Program</a:t>
            </a:r>
            <a:endParaRPr lang="en-US" sz="1600" b="1" dirty="0">
              <a:solidFill>
                <a:srgbClr val="000000"/>
              </a:solidFill>
              <a:cs typeface="Bell MT"/>
            </a:endParaRPr>
          </a:p>
        </p:txBody>
      </p:sp>
      <p:cxnSp>
        <p:nvCxnSpPr>
          <p:cNvPr id="19" name="Straight Arrow Connector 18"/>
          <p:cNvCxnSpPr>
            <a:stCxn id="7" idx="3"/>
            <a:endCxn id="8" idx="1"/>
          </p:cNvCxnSpPr>
          <p:nvPr/>
        </p:nvCxnSpPr>
        <p:spPr>
          <a:xfrm flipV="1">
            <a:off x="1234139" y="2276993"/>
            <a:ext cx="332701" cy="264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8" idx="3"/>
            <a:endCxn id="9" idx="1"/>
          </p:cNvCxnSpPr>
          <p:nvPr/>
        </p:nvCxnSpPr>
        <p:spPr>
          <a:xfrm>
            <a:off x="2824791" y="2276993"/>
            <a:ext cx="332701" cy="264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9" idx="3"/>
            <a:endCxn id="10" idx="1"/>
          </p:cNvCxnSpPr>
          <p:nvPr/>
        </p:nvCxnSpPr>
        <p:spPr>
          <a:xfrm flipV="1">
            <a:off x="4409711" y="2276993"/>
            <a:ext cx="332701" cy="264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0" idx="3"/>
            <a:endCxn id="12" idx="1"/>
          </p:cNvCxnSpPr>
          <p:nvPr/>
        </p:nvCxnSpPr>
        <p:spPr>
          <a:xfrm>
            <a:off x="6000363" y="2276993"/>
            <a:ext cx="332701" cy="264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1" idx="1"/>
            <a:endCxn id="13" idx="3"/>
          </p:cNvCxnSpPr>
          <p:nvPr/>
        </p:nvCxnSpPr>
        <p:spPr>
          <a:xfrm flipH="1">
            <a:off x="7057640" y="4252728"/>
            <a:ext cx="358923" cy="606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5" idx="2"/>
            <a:endCxn id="16" idx="3"/>
          </p:cNvCxnSpPr>
          <p:nvPr/>
        </p:nvCxnSpPr>
        <p:spPr>
          <a:xfrm flipH="1" flipV="1">
            <a:off x="4415443" y="3994784"/>
            <a:ext cx="385149" cy="56332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5" idx="2"/>
            <a:endCxn id="14" idx="3"/>
          </p:cNvCxnSpPr>
          <p:nvPr/>
        </p:nvCxnSpPr>
        <p:spPr>
          <a:xfrm flipH="1">
            <a:off x="4441667" y="4558105"/>
            <a:ext cx="358925" cy="62061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6" idx="1"/>
            <a:endCxn id="17" idx="3"/>
          </p:cNvCxnSpPr>
          <p:nvPr/>
        </p:nvCxnSpPr>
        <p:spPr>
          <a:xfrm flipH="1" flipV="1">
            <a:off x="2824791" y="3994783"/>
            <a:ext cx="332701" cy="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7" idx="2"/>
            <a:endCxn id="17" idx="1"/>
          </p:cNvCxnSpPr>
          <p:nvPr/>
        </p:nvCxnSpPr>
        <p:spPr>
          <a:xfrm>
            <a:off x="679736" y="2673319"/>
            <a:ext cx="760398" cy="132146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7" idx="2"/>
            <a:endCxn id="18" idx="0"/>
          </p:cNvCxnSpPr>
          <p:nvPr/>
        </p:nvCxnSpPr>
        <p:spPr>
          <a:xfrm flipH="1">
            <a:off x="2132462" y="4485473"/>
            <a:ext cx="1" cy="39807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Elbow Connector 29"/>
          <p:cNvCxnSpPr>
            <a:stCxn id="9" idx="0"/>
            <a:endCxn id="11" idx="3"/>
          </p:cNvCxnSpPr>
          <p:nvPr/>
        </p:nvCxnSpPr>
        <p:spPr>
          <a:xfrm rot="16200000" flipH="1">
            <a:off x="5045674" y="623888"/>
            <a:ext cx="2366768" cy="4890912"/>
          </a:xfrm>
          <a:prstGeom prst="bentConnector4">
            <a:avLst>
              <a:gd name="adj1" fmla="val -9659"/>
              <a:gd name="adj2" fmla="val 104674"/>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Rounded Rectangle 30"/>
          <p:cNvSpPr/>
          <p:nvPr/>
        </p:nvSpPr>
        <p:spPr>
          <a:xfrm>
            <a:off x="7624090" y="1393651"/>
            <a:ext cx="1100224" cy="532295"/>
          </a:xfrm>
          <a:prstGeom prst="roundRect">
            <a:avLst>
              <a:gd name="adj" fmla="val 50000"/>
            </a:avLst>
          </a:prstGeom>
          <a:solidFill>
            <a:schemeClr val="bg1">
              <a:lumMod val="85000"/>
              <a:alpha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9144" rIns="0" bIns="9144" rtlCol="0" anchor="ctr"/>
          <a:lstStyle/>
          <a:p>
            <a:pPr algn="ctr"/>
            <a:r>
              <a:rPr lang="en-US" sz="1600" b="1" dirty="0" smtClean="0">
                <a:solidFill>
                  <a:srgbClr val="000000"/>
                </a:solidFill>
                <a:cs typeface="Bell MT"/>
              </a:rPr>
              <a:t>Loop Bounds</a:t>
            </a:r>
            <a:endParaRPr lang="en-US" sz="1600" b="1" dirty="0">
              <a:solidFill>
                <a:srgbClr val="000000"/>
              </a:solidFill>
              <a:cs typeface="Bell MT"/>
            </a:endParaRPr>
          </a:p>
        </p:txBody>
      </p:sp>
      <p:cxnSp>
        <p:nvCxnSpPr>
          <p:cNvPr id="36" name="Elbow Connector 35"/>
          <p:cNvCxnSpPr>
            <a:stCxn id="12" idx="3"/>
            <a:endCxn id="52" idx="0"/>
          </p:cNvCxnSpPr>
          <p:nvPr/>
        </p:nvCxnSpPr>
        <p:spPr>
          <a:xfrm>
            <a:off x="7744971" y="2279640"/>
            <a:ext cx="297443" cy="2700918"/>
          </a:xfrm>
          <a:prstGeom prst="bentConnector2">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31" idx="2"/>
          </p:cNvCxnSpPr>
          <p:nvPr/>
        </p:nvCxnSpPr>
        <p:spPr>
          <a:xfrm>
            <a:off x="8174202" y="1925946"/>
            <a:ext cx="125" cy="305461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a:xfrm>
            <a:off x="7780432" y="2555356"/>
            <a:ext cx="1100224" cy="397691"/>
          </a:xfrm>
          <a:prstGeom prst="roundRect">
            <a:avLst>
              <a:gd name="adj" fmla="val 50000"/>
            </a:avLst>
          </a:prstGeom>
          <a:solidFill>
            <a:schemeClr val="bg1">
              <a:lumMod val="85000"/>
              <a:alpha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9144" rIns="0" bIns="9144" rtlCol="0" anchor="ctr"/>
          <a:lstStyle/>
          <a:p>
            <a:pPr algn="ctr"/>
            <a:r>
              <a:rPr lang="en-US" sz="1600" b="1" dirty="0" smtClean="0">
                <a:solidFill>
                  <a:srgbClr val="000000"/>
                </a:solidFill>
                <a:cs typeface="Bell MT"/>
              </a:rPr>
              <a:t>SPM Size</a:t>
            </a:r>
            <a:endParaRPr lang="en-US" sz="1600" b="1" dirty="0">
              <a:solidFill>
                <a:srgbClr val="000000"/>
              </a:solidFill>
              <a:cs typeface="Bell MT"/>
            </a:endParaRPr>
          </a:p>
        </p:txBody>
      </p:sp>
      <p:sp>
        <p:nvSpPr>
          <p:cNvPr id="39" name="Rounded Rectangle 38"/>
          <p:cNvSpPr/>
          <p:nvPr/>
        </p:nvSpPr>
        <p:spPr>
          <a:xfrm>
            <a:off x="3478714" y="2961177"/>
            <a:ext cx="1542763" cy="395765"/>
          </a:xfrm>
          <a:prstGeom prst="roundRect">
            <a:avLst>
              <a:gd name="adj" fmla="val 5000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9144" rIns="0" bIns="9144" rtlCol="0" anchor="ctr"/>
          <a:lstStyle/>
          <a:p>
            <a:pPr algn="ctr"/>
            <a:r>
              <a:rPr lang="en-US" sz="1600" b="1" dirty="0" smtClean="0">
                <a:solidFill>
                  <a:srgbClr val="000000"/>
                </a:solidFill>
                <a:cs typeface="Bell MT"/>
              </a:rPr>
              <a:t>Function Size</a:t>
            </a:r>
            <a:endParaRPr lang="en-US" sz="1600" b="1" dirty="0">
              <a:solidFill>
                <a:srgbClr val="000000"/>
              </a:solidFill>
              <a:cs typeface="Bell MT"/>
            </a:endParaRPr>
          </a:p>
        </p:txBody>
      </p:sp>
      <p:cxnSp>
        <p:nvCxnSpPr>
          <p:cNvPr id="40" name="Elbow Connector 39"/>
          <p:cNvCxnSpPr>
            <a:stCxn id="39" idx="3"/>
          </p:cNvCxnSpPr>
          <p:nvPr/>
        </p:nvCxnSpPr>
        <p:spPr>
          <a:xfrm>
            <a:off x="5021477" y="3159060"/>
            <a:ext cx="2870423" cy="1821499"/>
          </a:xfrm>
          <a:prstGeom prst="bentConnector3">
            <a:avLst>
              <a:gd name="adj1" fmla="val 100172"/>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17" idx="0"/>
            <a:endCxn id="39" idx="1"/>
          </p:cNvCxnSpPr>
          <p:nvPr/>
        </p:nvCxnSpPr>
        <p:spPr>
          <a:xfrm rot="5400000" flipH="1" flipV="1">
            <a:off x="2633072" y="2658451"/>
            <a:ext cx="345032" cy="1346251"/>
          </a:xfrm>
          <a:prstGeom prst="bentConnector2">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8" idx="2"/>
          </p:cNvCxnSpPr>
          <p:nvPr/>
        </p:nvCxnSpPr>
        <p:spPr>
          <a:xfrm flipH="1">
            <a:off x="8329104" y="2953047"/>
            <a:ext cx="1440" cy="202751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2" name="Rounded Rectangle 51"/>
          <p:cNvSpPr/>
          <p:nvPr/>
        </p:nvSpPr>
        <p:spPr>
          <a:xfrm>
            <a:off x="7413438" y="4980558"/>
            <a:ext cx="1257951" cy="493336"/>
          </a:xfrm>
          <a:prstGeom prst="roundRect">
            <a:avLst>
              <a:gd name="adj" fmla="val 0"/>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9144" rIns="0" bIns="9144" rtlCol="0" anchor="ctr"/>
          <a:lstStyle/>
          <a:p>
            <a:pPr algn="ctr"/>
            <a:r>
              <a:rPr lang="en-US" sz="1600" b="1" dirty="0" smtClean="0">
                <a:solidFill>
                  <a:schemeClr val="tx1"/>
                </a:solidFill>
                <a:cs typeface="Bell MT"/>
              </a:rPr>
              <a:t>Heuristic</a:t>
            </a:r>
            <a:endParaRPr lang="en-US" sz="1600" b="1" dirty="0">
              <a:solidFill>
                <a:schemeClr val="tx1"/>
              </a:solidFill>
              <a:cs typeface="Bell MT"/>
            </a:endParaRPr>
          </a:p>
        </p:txBody>
      </p:sp>
      <p:cxnSp>
        <p:nvCxnSpPr>
          <p:cNvPr id="58" name="Elbow Connector 57"/>
          <p:cNvCxnSpPr>
            <a:endCxn id="52" idx="3"/>
          </p:cNvCxnSpPr>
          <p:nvPr/>
        </p:nvCxnSpPr>
        <p:spPr>
          <a:xfrm rot="5400000">
            <a:off x="8299631" y="4624487"/>
            <a:ext cx="974497" cy="230980"/>
          </a:xfrm>
          <a:prstGeom prst="bentConnector2">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6" name="Elbow Connector 65"/>
          <p:cNvCxnSpPr>
            <a:stCxn id="52" idx="1"/>
            <a:endCxn id="98" idx="3"/>
          </p:cNvCxnSpPr>
          <p:nvPr/>
        </p:nvCxnSpPr>
        <p:spPr>
          <a:xfrm rot="10800000" flipV="1">
            <a:off x="7057640" y="5227225"/>
            <a:ext cx="355798" cy="1"/>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7416563" y="4006060"/>
            <a:ext cx="1257951" cy="493336"/>
          </a:xfrm>
          <a:prstGeom prst="roundRect">
            <a:avLst>
              <a:gd name="adj" fmla="val 0"/>
            </a:avLst>
          </a:prstGeom>
          <a:solidFill>
            <a:schemeClr val="accent2">
              <a:lumMod val="40000"/>
              <a:lumOff val="60000"/>
              <a:alpha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9144" rIns="0" bIns="9144" rtlCol="0" anchor="ctr"/>
          <a:lstStyle/>
          <a:p>
            <a:pPr algn="ctr"/>
            <a:r>
              <a:rPr lang="en-US" sz="1600" b="1" dirty="0" smtClean="0">
                <a:solidFill>
                  <a:schemeClr val="tx1"/>
                </a:solidFill>
                <a:cs typeface="Bell MT"/>
              </a:rPr>
              <a:t>ILP Generation</a:t>
            </a:r>
            <a:endParaRPr lang="en-US" sz="1600" b="1" dirty="0">
              <a:solidFill>
                <a:schemeClr val="tx1"/>
              </a:solidFill>
              <a:cs typeface="Bell MT"/>
            </a:endParaRPr>
          </a:p>
        </p:txBody>
      </p:sp>
      <p:cxnSp>
        <p:nvCxnSpPr>
          <p:cNvPr id="91" name="Straight Arrow Connector 90"/>
          <p:cNvCxnSpPr/>
          <p:nvPr/>
        </p:nvCxnSpPr>
        <p:spPr>
          <a:xfrm flipH="1">
            <a:off x="7891899" y="3607986"/>
            <a:ext cx="1" cy="398074"/>
          </a:xfrm>
          <a:prstGeom prst="straightConnector1">
            <a:avLst/>
          </a:prstGeom>
          <a:ln w="23241">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H="1">
            <a:off x="8329104" y="3610525"/>
            <a:ext cx="1" cy="398074"/>
          </a:xfrm>
          <a:prstGeom prst="straightConnector1">
            <a:avLst/>
          </a:prstGeom>
          <a:ln w="23241">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H="1">
            <a:off x="8174326" y="3611018"/>
            <a:ext cx="1" cy="398074"/>
          </a:xfrm>
          <a:prstGeom prst="straightConnector1">
            <a:avLst/>
          </a:prstGeom>
          <a:ln w="23241">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8046368" y="3604700"/>
            <a:ext cx="1" cy="398074"/>
          </a:xfrm>
          <a:prstGeom prst="straightConnector1">
            <a:avLst/>
          </a:prstGeom>
          <a:ln w="23241">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8" name="Rounded Rectangle 97"/>
          <p:cNvSpPr/>
          <p:nvPr/>
        </p:nvSpPr>
        <p:spPr>
          <a:xfrm>
            <a:off x="6148907" y="4927910"/>
            <a:ext cx="908733" cy="598633"/>
          </a:xfrm>
          <a:prstGeom prst="roundRect">
            <a:avLst>
              <a:gd name="adj" fmla="val 5000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9144" rIns="0" bIns="9144" rtlCol="0" anchor="ctr"/>
          <a:lstStyle/>
          <a:p>
            <a:pPr algn="ctr"/>
            <a:r>
              <a:rPr lang="en-US" sz="1600" b="1" dirty="0" smtClean="0">
                <a:solidFill>
                  <a:srgbClr val="000000"/>
                </a:solidFill>
                <a:cs typeface="Bell MT"/>
              </a:rPr>
              <a:t>ILP</a:t>
            </a:r>
            <a:r>
              <a:rPr lang="en-US" sz="1600" b="1" baseline="30000" dirty="0" smtClean="0">
                <a:solidFill>
                  <a:srgbClr val="000000"/>
                </a:solidFill>
                <a:cs typeface="Bell MT"/>
              </a:rPr>
              <a:t>2</a:t>
            </a:r>
            <a:endParaRPr lang="en-US" sz="1600" b="1" baseline="30000" dirty="0">
              <a:solidFill>
                <a:srgbClr val="000000"/>
              </a:solidFill>
              <a:cs typeface="Bell MT"/>
            </a:endParaRPr>
          </a:p>
        </p:txBody>
      </p:sp>
      <p:cxnSp>
        <p:nvCxnSpPr>
          <p:cNvPr id="113" name="Elbow Connector 112"/>
          <p:cNvCxnSpPr>
            <a:stCxn id="13" idx="1"/>
            <a:endCxn id="15" idx="4"/>
          </p:cNvCxnSpPr>
          <p:nvPr/>
        </p:nvCxnSpPr>
        <p:spPr>
          <a:xfrm rot="10800000" flipV="1">
            <a:off x="5789981" y="4258789"/>
            <a:ext cx="358926" cy="299316"/>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Elbow Connector 115"/>
          <p:cNvCxnSpPr>
            <a:stCxn id="98" idx="1"/>
            <a:endCxn id="15" idx="4"/>
          </p:cNvCxnSpPr>
          <p:nvPr/>
        </p:nvCxnSpPr>
        <p:spPr>
          <a:xfrm rot="10800000">
            <a:off x="5789981" y="4558105"/>
            <a:ext cx="358926" cy="669122"/>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9" name="TextBox 118"/>
          <p:cNvSpPr txBox="1"/>
          <p:nvPr/>
        </p:nvSpPr>
        <p:spPr>
          <a:xfrm>
            <a:off x="5251068" y="5764547"/>
            <a:ext cx="3700148" cy="646331"/>
          </a:xfrm>
          <a:prstGeom prst="rect">
            <a:avLst/>
          </a:prstGeom>
          <a:noFill/>
        </p:spPr>
        <p:txBody>
          <a:bodyPr wrap="square" rtlCol="0">
            <a:spAutoFit/>
          </a:bodyPr>
          <a:lstStyle/>
          <a:p>
            <a:r>
              <a:rPr lang="en-US" dirty="0" smtClean="0"/>
              <a:t>ILP</a:t>
            </a:r>
            <a:r>
              <a:rPr lang="en-US" baseline="30000" dirty="0" smtClean="0"/>
              <a:t>1</a:t>
            </a:r>
            <a:r>
              <a:rPr lang="en-US" dirty="0" smtClean="0"/>
              <a:t> – For finding a mapping</a:t>
            </a:r>
          </a:p>
          <a:p>
            <a:r>
              <a:rPr lang="en-US" dirty="0" smtClean="0"/>
              <a:t>ILP</a:t>
            </a:r>
            <a:r>
              <a:rPr lang="en-US" baseline="30000" dirty="0" smtClean="0"/>
              <a:t>2</a:t>
            </a:r>
            <a:r>
              <a:rPr lang="en-US" dirty="0" smtClean="0"/>
              <a:t> – For finding the WCET only</a:t>
            </a:r>
            <a:endParaRPr lang="en-US" dirty="0"/>
          </a:p>
        </p:txBody>
      </p:sp>
      <p:sp>
        <p:nvSpPr>
          <p:cNvPr id="129" name="Slide Number Placeholder 5"/>
          <p:cNvSpPr>
            <a:spLocks noGrp="1"/>
          </p:cNvSpPr>
          <p:nvPr>
            <p:ph type="sldNum" sz="quarter" idx="12"/>
          </p:nvPr>
        </p:nvSpPr>
        <p:spPr>
          <a:xfrm>
            <a:off x="7622334" y="6441773"/>
            <a:ext cx="1066800" cy="329184"/>
          </a:xfrm>
        </p:spPr>
        <p:txBody>
          <a:bodyPr/>
          <a:lstStyle/>
          <a:p>
            <a:fld id="{0CFEC368-1D7A-4F81-ABF6-AE0E36BAF64C}" type="slidenum">
              <a:rPr lang="en-US" smtClean="0"/>
              <a:pPr/>
              <a:t>15</a:t>
            </a:fld>
            <a:r>
              <a:rPr lang="en-US" dirty="0"/>
              <a:t>/</a:t>
            </a:r>
            <a:r>
              <a:rPr lang="en-US" dirty="0" smtClean="0"/>
              <a:t>18</a:t>
            </a:r>
            <a:endParaRPr lang="en-US" dirty="0"/>
          </a:p>
        </p:txBody>
      </p:sp>
    </p:spTree>
    <p:extLst>
      <p:ext uri="{BB962C8B-B14F-4D97-AF65-F5344CB8AC3E}">
        <p14:creationId xmlns:p14="http://schemas.microsoft.com/office/powerpoint/2010/main" val="332146581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a:xfrm>
            <a:off x="257045" y="1121938"/>
            <a:ext cx="8694171" cy="4461566"/>
          </a:xfrm>
        </p:spPr>
        <p:txBody>
          <a:bodyPr>
            <a:normAutofit/>
          </a:bodyPr>
          <a:lstStyle/>
          <a:p>
            <a:r>
              <a:rPr lang="en-US" dirty="0" smtClean="0"/>
              <a:t>Comparison with three previous mapping techniques</a:t>
            </a:r>
          </a:p>
          <a:p>
            <a:pPr lvl="1"/>
            <a:r>
              <a:rPr lang="en-US" dirty="0" smtClean="0"/>
              <a:t>FMUM &amp; FMUP</a:t>
            </a:r>
            <a:r>
              <a:rPr lang="en-US" baseline="30000" dirty="0" smtClean="0"/>
              <a:t>+</a:t>
            </a:r>
            <a:r>
              <a:rPr lang="en-US" dirty="0" smtClean="0"/>
              <a:t>, SDRM</a:t>
            </a:r>
            <a:r>
              <a:rPr lang="en-US" baseline="30000" dirty="0" smtClean="0"/>
              <a:t>*</a:t>
            </a:r>
          </a:p>
          <a:p>
            <a:pPr lvl="1"/>
            <a:r>
              <a:rPr lang="en-US" dirty="0" smtClean="0"/>
              <a:t>All optimized for </a:t>
            </a:r>
            <a:r>
              <a:rPr lang="en-US" i="1" dirty="0" smtClean="0"/>
              <a:t>average-case</a:t>
            </a:r>
          </a:p>
          <a:p>
            <a:pPr marL="274320" lvl="1" indent="0">
              <a:buNone/>
            </a:pPr>
            <a:endParaRPr lang="en-US" dirty="0" smtClean="0"/>
          </a:p>
          <a:p>
            <a:r>
              <a:rPr lang="en-US" dirty="0" smtClean="0"/>
              <a:t>Benchmarks from </a:t>
            </a:r>
            <a:r>
              <a:rPr lang="en-US" dirty="0" err="1" smtClean="0"/>
              <a:t>MiBench</a:t>
            </a:r>
            <a:r>
              <a:rPr lang="en-US" dirty="0" smtClean="0"/>
              <a:t> suite and </a:t>
            </a:r>
            <a:r>
              <a:rPr lang="en-US" dirty="0" err="1" smtClean="0"/>
              <a:t>Mälardalen</a:t>
            </a:r>
            <a:r>
              <a:rPr lang="en-US" dirty="0" smtClean="0"/>
              <a:t> WCET suite</a:t>
            </a:r>
          </a:p>
          <a:p>
            <a:endParaRPr lang="en-US" dirty="0" smtClean="0"/>
          </a:p>
          <a:p>
            <a:r>
              <a:rPr lang="en-US" dirty="0" smtClean="0"/>
              <a:t>Loop bounds obtained by profiling</a:t>
            </a:r>
          </a:p>
          <a:p>
            <a:r>
              <a:rPr lang="en-US" dirty="0" smtClean="0"/>
              <a:t>Verified by simulation with gem5 simulator</a:t>
            </a:r>
          </a:p>
        </p:txBody>
      </p:sp>
      <p:sp>
        <p:nvSpPr>
          <p:cNvPr id="4" name="Date Placeholder 3"/>
          <p:cNvSpPr>
            <a:spLocks noGrp="1"/>
          </p:cNvSpPr>
          <p:nvPr>
            <p:ph type="dt" sz="half" idx="10"/>
          </p:nvPr>
        </p:nvSpPr>
        <p:spPr/>
        <p:txBody>
          <a:bodyPr/>
          <a:lstStyle/>
          <a:p>
            <a:r>
              <a:rPr lang="en-US" smtClean="0"/>
              <a:t>RTAS 2014, Berlin, Germany</a:t>
            </a:r>
            <a:endParaRPr lang="en-US"/>
          </a:p>
        </p:txBody>
      </p:sp>
      <p:sp>
        <p:nvSpPr>
          <p:cNvPr id="5" name="Footer Placeholder 4"/>
          <p:cNvSpPr>
            <a:spLocks noGrp="1"/>
          </p:cNvSpPr>
          <p:nvPr>
            <p:ph type="ftr" sz="quarter" idx="11"/>
          </p:nvPr>
        </p:nvSpPr>
        <p:spPr/>
        <p:txBody>
          <a:bodyPr/>
          <a:lstStyle/>
          <a:p>
            <a:pPr algn="r"/>
            <a:r>
              <a:rPr lang="en-US" smtClean="0"/>
              <a:t>Yooseong Kim</a:t>
            </a:r>
            <a:endParaRPr lang="en-US" dirty="0"/>
          </a:p>
        </p:txBody>
      </p:sp>
      <p:sp>
        <p:nvSpPr>
          <p:cNvPr id="26" name="TextBox 25"/>
          <p:cNvSpPr txBox="1"/>
          <p:nvPr/>
        </p:nvSpPr>
        <p:spPr>
          <a:xfrm>
            <a:off x="5031447" y="5770244"/>
            <a:ext cx="3919769" cy="646331"/>
          </a:xfrm>
          <a:prstGeom prst="rect">
            <a:avLst/>
          </a:prstGeom>
          <a:noFill/>
        </p:spPr>
        <p:txBody>
          <a:bodyPr wrap="square" rtlCol="0">
            <a:spAutoFit/>
          </a:bodyPr>
          <a:lstStyle/>
          <a:p>
            <a:pPr algn="r"/>
            <a:r>
              <a:rPr lang="en-US" baseline="30000" dirty="0" smtClean="0"/>
              <a:t>+</a:t>
            </a:r>
            <a:r>
              <a:rPr lang="en-US" dirty="0" smtClean="0"/>
              <a:t>Jung et al., ASAP, 2010</a:t>
            </a:r>
          </a:p>
          <a:p>
            <a:pPr algn="r"/>
            <a:r>
              <a:rPr lang="en-US" baseline="30000" dirty="0" smtClean="0"/>
              <a:t>*</a:t>
            </a:r>
            <a:r>
              <a:rPr lang="en-US" dirty="0" err="1" smtClean="0"/>
              <a:t>Pabalkar</a:t>
            </a:r>
            <a:r>
              <a:rPr lang="en-US" dirty="0" smtClean="0"/>
              <a:t> et al.,  </a:t>
            </a:r>
            <a:r>
              <a:rPr lang="en-US" dirty="0" err="1" smtClean="0"/>
              <a:t>HiPC</a:t>
            </a:r>
            <a:r>
              <a:rPr lang="en-US" dirty="0" smtClean="0"/>
              <a:t>, 2008</a:t>
            </a:r>
            <a:endParaRPr lang="en-US" dirty="0"/>
          </a:p>
        </p:txBody>
      </p:sp>
      <p:sp>
        <p:nvSpPr>
          <p:cNvPr id="8" name="Slide Number Placeholder 5"/>
          <p:cNvSpPr>
            <a:spLocks noGrp="1"/>
          </p:cNvSpPr>
          <p:nvPr>
            <p:ph type="sldNum" sz="quarter" idx="12"/>
          </p:nvPr>
        </p:nvSpPr>
        <p:spPr>
          <a:xfrm>
            <a:off x="7622334" y="6441773"/>
            <a:ext cx="1066800" cy="329184"/>
          </a:xfrm>
        </p:spPr>
        <p:txBody>
          <a:bodyPr/>
          <a:lstStyle/>
          <a:p>
            <a:fld id="{0CFEC368-1D7A-4F81-ABF6-AE0E36BAF64C}" type="slidenum">
              <a:rPr lang="en-US" smtClean="0"/>
              <a:pPr/>
              <a:t>16</a:t>
            </a:fld>
            <a:r>
              <a:rPr lang="en-US" dirty="0"/>
              <a:t>/</a:t>
            </a:r>
            <a:r>
              <a:rPr lang="en-US" dirty="0" smtClean="0"/>
              <a:t>18</a:t>
            </a:r>
            <a:endParaRPr lang="en-US" dirty="0"/>
          </a:p>
        </p:txBody>
      </p:sp>
    </p:spTree>
    <p:extLst>
      <p:ext uri="{BB962C8B-B14F-4D97-AF65-F5344CB8AC3E}">
        <p14:creationId xmlns:p14="http://schemas.microsoft.com/office/powerpoint/2010/main" val="178254264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WCET Estimates </a:t>
            </a:r>
            <a:endParaRPr lang="en-US" dirty="0"/>
          </a:p>
        </p:txBody>
      </p:sp>
      <p:sp>
        <p:nvSpPr>
          <p:cNvPr id="4" name="Date Placeholder 3"/>
          <p:cNvSpPr>
            <a:spLocks noGrp="1"/>
          </p:cNvSpPr>
          <p:nvPr>
            <p:ph type="dt" sz="half" idx="10"/>
          </p:nvPr>
        </p:nvSpPr>
        <p:spPr/>
        <p:txBody>
          <a:bodyPr/>
          <a:lstStyle/>
          <a:p>
            <a:r>
              <a:rPr lang="en-US" smtClean="0"/>
              <a:t>RTAS 2014, Berlin, Germany</a:t>
            </a:r>
            <a:endParaRPr lang="en-US"/>
          </a:p>
        </p:txBody>
      </p:sp>
      <p:sp>
        <p:nvSpPr>
          <p:cNvPr id="5" name="Footer Placeholder 4"/>
          <p:cNvSpPr>
            <a:spLocks noGrp="1"/>
          </p:cNvSpPr>
          <p:nvPr>
            <p:ph type="ftr" sz="quarter" idx="11"/>
          </p:nvPr>
        </p:nvSpPr>
        <p:spPr/>
        <p:txBody>
          <a:bodyPr/>
          <a:lstStyle/>
          <a:p>
            <a:pPr algn="r"/>
            <a:r>
              <a:rPr lang="en-US" smtClean="0"/>
              <a:t>Yooseong Kim</a:t>
            </a:r>
            <a:endParaRPr lang="en-US" dirty="0"/>
          </a:p>
        </p:txBody>
      </p:sp>
      <p:pic>
        <p:nvPicPr>
          <p:cNvPr id="10" name="Picture 9"/>
          <p:cNvPicPr>
            <a:picLocks noChangeAspect="1"/>
          </p:cNvPicPr>
          <p:nvPr/>
        </p:nvPicPr>
        <p:blipFill>
          <a:blip r:embed="rId2"/>
          <a:stretch>
            <a:fillRect/>
          </a:stretch>
        </p:blipFill>
        <p:spPr>
          <a:xfrm>
            <a:off x="0" y="1279685"/>
            <a:ext cx="9144000" cy="2053771"/>
          </a:xfrm>
          <a:prstGeom prst="rect">
            <a:avLst/>
          </a:prstGeom>
        </p:spPr>
      </p:pic>
      <p:sp>
        <p:nvSpPr>
          <p:cNvPr id="14" name="Content Placeholder 2"/>
          <p:cNvSpPr>
            <a:spLocks noGrp="1"/>
          </p:cNvSpPr>
          <p:nvPr>
            <p:ph idx="1"/>
          </p:nvPr>
        </p:nvSpPr>
        <p:spPr>
          <a:xfrm>
            <a:off x="257045" y="3548045"/>
            <a:ext cx="8694171" cy="2893727"/>
          </a:xfrm>
        </p:spPr>
        <p:txBody>
          <a:bodyPr>
            <a:normAutofit fontScale="92500" lnSpcReduction="10000"/>
          </a:bodyPr>
          <a:lstStyle/>
          <a:p>
            <a:r>
              <a:rPr lang="en-US" dirty="0" smtClean="0"/>
              <a:t>The heuristic performs as well as the ILP</a:t>
            </a:r>
          </a:p>
          <a:p>
            <a:r>
              <a:rPr lang="en-US" dirty="0" smtClean="0"/>
              <a:t>Elapsed time</a:t>
            </a:r>
          </a:p>
          <a:p>
            <a:pPr lvl="1"/>
            <a:r>
              <a:rPr lang="en-US" dirty="0" smtClean="0"/>
              <a:t>Heuristic: &lt; 1sec for all benchmarks</a:t>
            </a:r>
          </a:p>
          <a:p>
            <a:pPr lvl="1"/>
            <a:r>
              <a:rPr lang="en-US" dirty="0" smtClean="0"/>
              <a:t>ILP: ~ 100 min for </a:t>
            </a:r>
            <a:r>
              <a:rPr lang="en-US" dirty="0" err="1" smtClean="0"/>
              <a:t>susan</a:t>
            </a:r>
            <a:r>
              <a:rPr lang="en-US" dirty="0" smtClean="0"/>
              <a:t>, &gt;10 days for </a:t>
            </a:r>
            <a:r>
              <a:rPr lang="en-US" dirty="0" err="1" smtClean="0"/>
              <a:t>adpcm</a:t>
            </a:r>
            <a:endParaRPr lang="en-US" dirty="0" smtClean="0"/>
          </a:p>
          <a:p>
            <a:r>
              <a:rPr lang="en-US" i="1" dirty="0" smtClean="0"/>
              <a:t>The solution of the ILP did not improve after a few minutes</a:t>
            </a:r>
          </a:p>
          <a:p>
            <a:pPr lvl="1"/>
            <a:r>
              <a:rPr lang="en-US" i="1" dirty="0" smtClean="0"/>
              <a:t>Time-limited ILP</a:t>
            </a:r>
            <a:r>
              <a:rPr lang="en-US" dirty="0" smtClean="0"/>
              <a:t> (&lt; 20 min.) can also be a heuristic</a:t>
            </a:r>
          </a:p>
        </p:txBody>
      </p:sp>
      <p:sp>
        <p:nvSpPr>
          <p:cNvPr id="15" name="Oval 14"/>
          <p:cNvSpPr/>
          <p:nvPr/>
        </p:nvSpPr>
        <p:spPr>
          <a:xfrm>
            <a:off x="3162647" y="2035459"/>
            <a:ext cx="908616" cy="1148220"/>
          </a:xfrm>
          <a:prstGeom prst="ellipse">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Arrow Connector 15"/>
          <p:cNvCxnSpPr>
            <a:stCxn id="15" idx="0"/>
          </p:cNvCxnSpPr>
          <p:nvPr/>
        </p:nvCxnSpPr>
        <p:spPr>
          <a:xfrm flipV="1">
            <a:off x="3616955" y="1139110"/>
            <a:ext cx="2079078" cy="89634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6050868" y="170562"/>
            <a:ext cx="2900348" cy="923330"/>
          </a:xfrm>
          <a:prstGeom prst="rect">
            <a:avLst/>
          </a:prstGeom>
          <a:noFill/>
        </p:spPr>
        <p:txBody>
          <a:bodyPr wrap="square" rtlCol="0">
            <a:spAutoFit/>
          </a:bodyPr>
          <a:lstStyle/>
          <a:p>
            <a:r>
              <a:rPr lang="en-US" dirty="0" smtClean="0"/>
              <a:t>Due to its call pattern, no reload occurs regardless of a mapping</a:t>
            </a:r>
            <a:endParaRPr lang="en-US" dirty="0"/>
          </a:p>
        </p:txBody>
      </p:sp>
      <p:sp>
        <p:nvSpPr>
          <p:cNvPr id="17" name="Slide Number Placeholder 5"/>
          <p:cNvSpPr>
            <a:spLocks noGrp="1"/>
          </p:cNvSpPr>
          <p:nvPr>
            <p:ph type="sldNum" sz="quarter" idx="12"/>
          </p:nvPr>
        </p:nvSpPr>
        <p:spPr>
          <a:xfrm>
            <a:off x="7622334" y="6441773"/>
            <a:ext cx="1066800" cy="329184"/>
          </a:xfrm>
        </p:spPr>
        <p:txBody>
          <a:bodyPr/>
          <a:lstStyle/>
          <a:p>
            <a:fld id="{0CFEC368-1D7A-4F81-ABF6-AE0E36BAF64C}" type="slidenum">
              <a:rPr lang="en-US" smtClean="0"/>
              <a:pPr/>
              <a:t>17</a:t>
            </a:fld>
            <a:r>
              <a:rPr lang="en-US" dirty="0"/>
              <a:t>/</a:t>
            </a:r>
            <a:r>
              <a:rPr lang="en-US" dirty="0" smtClean="0"/>
              <a:t>18</a:t>
            </a:r>
            <a:endParaRPr lang="en-US" dirty="0"/>
          </a:p>
        </p:txBody>
      </p:sp>
    </p:spTree>
    <p:extLst>
      <p:ext uri="{BB962C8B-B14F-4D97-AF65-F5344CB8AC3E}">
        <p14:creationId xmlns:p14="http://schemas.microsoft.com/office/powerpoint/2010/main" val="4355381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SMMs are a promising architecture for real-time systems</a:t>
            </a:r>
          </a:p>
          <a:p>
            <a:pPr lvl="1"/>
            <a:r>
              <a:rPr lang="en-US" dirty="0" smtClean="0"/>
              <a:t>But need </a:t>
            </a:r>
            <a:r>
              <a:rPr lang="en-US" dirty="0" smtClean="0">
                <a:solidFill>
                  <a:srgbClr val="D2533C"/>
                </a:solidFill>
              </a:rPr>
              <a:t>a comprehensive dynamic management</a:t>
            </a:r>
          </a:p>
          <a:p>
            <a:r>
              <a:rPr lang="en-US" dirty="0" smtClean="0"/>
              <a:t>Function-level dynamic management</a:t>
            </a:r>
          </a:p>
          <a:p>
            <a:pPr lvl="1"/>
            <a:r>
              <a:rPr lang="en-US" dirty="0" smtClean="0">
                <a:solidFill>
                  <a:srgbClr val="D2533C"/>
                </a:solidFill>
              </a:rPr>
              <a:t>Function-to-region mapping</a:t>
            </a:r>
          </a:p>
          <a:p>
            <a:r>
              <a:rPr lang="en-US" dirty="0" smtClean="0"/>
              <a:t>Mapping for ACET ≠ mapping for WCET</a:t>
            </a:r>
          </a:p>
          <a:p>
            <a:pPr lvl="1"/>
            <a:r>
              <a:rPr lang="en-US" dirty="0" smtClean="0">
                <a:solidFill>
                  <a:srgbClr val="D2533C"/>
                </a:solidFill>
              </a:rPr>
              <a:t>The first mapping technique tuned for WCET</a:t>
            </a:r>
          </a:p>
          <a:p>
            <a:pPr lvl="1"/>
            <a:r>
              <a:rPr lang="en-US" dirty="0" smtClean="0">
                <a:solidFill>
                  <a:srgbClr val="D2533C"/>
                </a:solidFill>
              </a:rPr>
              <a:t>Up to 80%</a:t>
            </a:r>
            <a:r>
              <a:rPr lang="en-US" dirty="0" smtClean="0"/>
              <a:t> improvement</a:t>
            </a:r>
          </a:p>
          <a:p>
            <a:r>
              <a:rPr lang="en-US" dirty="0" smtClean="0"/>
              <a:t>Future work</a:t>
            </a:r>
          </a:p>
          <a:p>
            <a:pPr lvl="1"/>
            <a:r>
              <a:rPr lang="en-US" dirty="0" smtClean="0"/>
              <a:t>Prefetching by asynchronous DMA</a:t>
            </a:r>
          </a:p>
          <a:p>
            <a:pPr lvl="1"/>
            <a:r>
              <a:rPr lang="en-US" dirty="0" smtClean="0"/>
              <a:t>Comparison with cache</a:t>
            </a:r>
          </a:p>
        </p:txBody>
      </p:sp>
      <p:sp>
        <p:nvSpPr>
          <p:cNvPr id="4" name="Date Placeholder 3"/>
          <p:cNvSpPr>
            <a:spLocks noGrp="1"/>
          </p:cNvSpPr>
          <p:nvPr>
            <p:ph type="dt" sz="half" idx="10"/>
          </p:nvPr>
        </p:nvSpPr>
        <p:spPr/>
        <p:txBody>
          <a:bodyPr/>
          <a:lstStyle/>
          <a:p>
            <a:r>
              <a:rPr lang="en-US" smtClean="0"/>
              <a:t>RTAS 2014, Berlin, Germany</a:t>
            </a:r>
            <a:endParaRPr lang="en-US"/>
          </a:p>
        </p:txBody>
      </p:sp>
      <p:sp>
        <p:nvSpPr>
          <p:cNvPr id="5" name="Footer Placeholder 4"/>
          <p:cNvSpPr>
            <a:spLocks noGrp="1"/>
          </p:cNvSpPr>
          <p:nvPr>
            <p:ph type="ftr" sz="quarter" idx="11"/>
          </p:nvPr>
        </p:nvSpPr>
        <p:spPr/>
        <p:txBody>
          <a:bodyPr/>
          <a:lstStyle/>
          <a:p>
            <a:pPr algn="r"/>
            <a:r>
              <a:rPr lang="en-US" smtClean="0"/>
              <a:t>Yooseong Kim</a:t>
            </a:r>
            <a:endParaRPr lang="en-US" dirty="0"/>
          </a:p>
        </p:txBody>
      </p:sp>
      <p:sp>
        <p:nvSpPr>
          <p:cNvPr id="8" name="Slide Number Placeholder 5"/>
          <p:cNvSpPr>
            <a:spLocks noGrp="1"/>
          </p:cNvSpPr>
          <p:nvPr>
            <p:ph type="sldNum" sz="quarter" idx="12"/>
          </p:nvPr>
        </p:nvSpPr>
        <p:spPr>
          <a:xfrm>
            <a:off x="7622334" y="6441773"/>
            <a:ext cx="1066800" cy="329184"/>
          </a:xfrm>
        </p:spPr>
        <p:txBody>
          <a:bodyPr/>
          <a:lstStyle/>
          <a:p>
            <a:fld id="{0CFEC368-1D7A-4F81-ABF6-AE0E36BAF64C}" type="slidenum">
              <a:rPr lang="en-US" smtClean="0"/>
              <a:pPr/>
              <a:t>18</a:t>
            </a:fld>
            <a:r>
              <a:rPr lang="en-US" dirty="0"/>
              <a:t>/</a:t>
            </a:r>
            <a:r>
              <a:rPr lang="en-US" dirty="0" smtClean="0"/>
              <a:t>18</a:t>
            </a:r>
            <a:endParaRPr lang="en-US" dirty="0"/>
          </a:p>
        </p:txBody>
      </p:sp>
    </p:spTree>
    <p:extLst>
      <p:ext uri="{BB962C8B-B14F-4D97-AF65-F5344CB8AC3E}">
        <p14:creationId xmlns:p14="http://schemas.microsoft.com/office/powerpoint/2010/main" val="29905745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3999" cy="6857999"/>
          </a:xfrm>
          <a:solidFill>
            <a:schemeClr val="bg1"/>
          </a:solidFill>
        </p:spPr>
        <p:txBody>
          <a:bodyPr anchor="ctr">
            <a:normAutofit/>
          </a:bodyPr>
          <a:lstStyle/>
          <a:p>
            <a:pPr marL="0" indent="0" algn="ctr">
              <a:buNone/>
            </a:pPr>
            <a:r>
              <a:rPr lang="en-US" sz="4400" dirty="0" smtClean="0"/>
              <a:t>Thank you!</a:t>
            </a:r>
            <a:endParaRPr lang="en-US" sz="4400" dirty="0"/>
          </a:p>
        </p:txBody>
      </p:sp>
    </p:spTree>
    <p:extLst>
      <p:ext uri="{BB962C8B-B14F-4D97-AF65-F5344CB8AC3E}">
        <p14:creationId xmlns:p14="http://schemas.microsoft.com/office/powerpoint/2010/main" val="3843856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is important</a:t>
            </a:r>
            <a:endParaRPr lang="en-US" dirty="0"/>
          </a:p>
        </p:txBody>
      </p:sp>
      <p:sp>
        <p:nvSpPr>
          <p:cNvPr id="3" name="Content Placeholder 2"/>
          <p:cNvSpPr>
            <a:spLocks noGrp="1"/>
          </p:cNvSpPr>
          <p:nvPr>
            <p:ph idx="1"/>
          </p:nvPr>
        </p:nvSpPr>
        <p:spPr/>
        <p:txBody>
          <a:bodyPr/>
          <a:lstStyle/>
          <a:p>
            <a:r>
              <a:rPr lang="en-US" dirty="0" smtClean="0"/>
              <a:t>Timing constraints – meet the deadline!</a:t>
            </a:r>
          </a:p>
          <a:p>
            <a:r>
              <a:rPr lang="en-US" dirty="0" smtClean="0"/>
              <a:t>For absolute timing guarantees,</a:t>
            </a:r>
          </a:p>
          <a:p>
            <a:pPr lvl="1"/>
            <a:r>
              <a:rPr lang="en-US" dirty="0" smtClean="0"/>
              <a:t>System-level timing analysis</a:t>
            </a:r>
          </a:p>
          <a:p>
            <a:pPr lvl="1"/>
            <a:r>
              <a:rPr lang="en-US" dirty="0" smtClean="0">
                <a:solidFill>
                  <a:srgbClr val="D2533C"/>
                </a:solidFill>
              </a:rPr>
              <a:t>Worst-Case Execution Time (WCET) analysis </a:t>
            </a:r>
            <a:r>
              <a:rPr lang="en-US" dirty="0" smtClean="0"/>
              <a:t>for individual tasks</a:t>
            </a:r>
          </a:p>
          <a:p>
            <a:r>
              <a:rPr lang="en-US" dirty="0" smtClean="0">
                <a:solidFill>
                  <a:schemeClr val="tx2"/>
                </a:solidFill>
              </a:rPr>
              <a:t>Reducing the WCET </a:t>
            </a:r>
            <a:r>
              <a:rPr lang="en-US" dirty="0" smtClean="0"/>
              <a:t>can help meet deadlines</a:t>
            </a:r>
          </a:p>
          <a:p>
            <a:endParaRPr lang="en-US" dirty="0"/>
          </a:p>
          <a:p>
            <a:endParaRPr lang="en-US" dirty="0" smtClean="0"/>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r>
              <a:rPr lang="en-US" smtClean="0"/>
              <a:t>RTAS 2014, Berlin, Germany</a:t>
            </a:r>
            <a:endParaRPr lang="en-US"/>
          </a:p>
        </p:txBody>
      </p:sp>
      <p:sp>
        <p:nvSpPr>
          <p:cNvPr id="5" name="Footer Placeholder 4"/>
          <p:cNvSpPr>
            <a:spLocks noGrp="1"/>
          </p:cNvSpPr>
          <p:nvPr>
            <p:ph type="ftr" sz="quarter" idx="11"/>
          </p:nvPr>
        </p:nvSpPr>
        <p:spPr/>
        <p:txBody>
          <a:bodyPr/>
          <a:lstStyle/>
          <a:p>
            <a:pPr algn="r"/>
            <a:r>
              <a:rPr lang="en-US" smtClean="0"/>
              <a:t>Yooseong Kim</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a:t>
            </a:fld>
            <a:r>
              <a:rPr lang="en-US" dirty="0"/>
              <a:t>/</a:t>
            </a:r>
            <a:r>
              <a:rPr lang="en-US" dirty="0" smtClean="0"/>
              <a:t>18</a:t>
            </a:r>
            <a:endParaRPr lang="en-US" dirty="0"/>
          </a:p>
        </p:txBody>
      </p:sp>
      <p:grpSp>
        <p:nvGrpSpPr>
          <p:cNvPr id="8" name="Group 7"/>
          <p:cNvGrpSpPr/>
          <p:nvPr/>
        </p:nvGrpSpPr>
        <p:grpSpPr>
          <a:xfrm>
            <a:off x="1716200" y="4189006"/>
            <a:ext cx="1499378" cy="1586083"/>
            <a:chOff x="802608" y="2134579"/>
            <a:chExt cx="1499378" cy="1570064"/>
          </a:xfrm>
        </p:grpSpPr>
        <p:sp>
          <p:nvSpPr>
            <p:cNvPr id="9" name="Oval 8"/>
            <p:cNvSpPr/>
            <p:nvPr/>
          </p:nvSpPr>
          <p:spPr>
            <a:xfrm>
              <a:off x="1076024" y="2452121"/>
              <a:ext cx="476273" cy="388105"/>
            </a:xfrm>
            <a:prstGeom prst="ellipse">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τ</a:t>
              </a:r>
              <a:r>
                <a:rPr lang="en-US" sz="1600" baseline="-25000" dirty="0" smtClean="0"/>
                <a:t>1</a:t>
              </a:r>
              <a:endParaRPr lang="en-US" sz="1600" baseline="-25000" dirty="0"/>
            </a:p>
          </p:txBody>
        </p:sp>
        <p:sp>
          <p:nvSpPr>
            <p:cNvPr id="10" name="Oval 9"/>
            <p:cNvSpPr/>
            <p:nvPr/>
          </p:nvSpPr>
          <p:spPr>
            <a:xfrm>
              <a:off x="1704697" y="2646173"/>
              <a:ext cx="476273" cy="388105"/>
            </a:xfrm>
            <a:prstGeom prst="ellipse">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τ</a:t>
              </a:r>
              <a:r>
                <a:rPr lang="en-US" sz="1600" baseline="-25000" dirty="0" smtClean="0"/>
                <a:t>3</a:t>
              </a:r>
              <a:endParaRPr lang="en-US" sz="1600" baseline="-25000" dirty="0"/>
            </a:p>
          </p:txBody>
        </p:sp>
        <p:sp>
          <p:nvSpPr>
            <p:cNvPr id="11" name="Oval 10"/>
            <p:cNvSpPr/>
            <p:nvPr/>
          </p:nvSpPr>
          <p:spPr>
            <a:xfrm>
              <a:off x="1222066" y="3133753"/>
              <a:ext cx="476273" cy="388105"/>
            </a:xfrm>
            <a:prstGeom prst="ellipse">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τ</a:t>
              </a:r>
              <a:r>
                <a:rPr lang="en-US" sz="1600" baseline="-25000" dirty="0" smtClean="0"/>
                <a:t>2</a:t>
              </a:r>
              <a:endParaRPr lang="en-US" sz="1600" baseline="-25000" dirty="0"/>
            </a:p>
          </p:txBody>
        </p:sp>
        <p:cxnSp>
          <p:nvCxnSpPr>
            <p:cNvPr id="12" name="Straight Arrow Connector 11"/>
            <p:cNvCxnSpPr>
              <a:stCxn id="9" idx="4"/>
              <a:endCxn id="11" idx="0"/>
            </p:cNvCxnSpPr>
            <p:nvPr/>
          </p:nvCxnSpPr>
          <p:spPr>
            <a:xfrm>
              <a:off x="1314161" y="2840226"/>
              <a:ext cx="146042" cy="293527"/>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9" idx="5"/>
              <a:endCxn id="10" idx="2"/>
            </p:cNvCxnSpPr>
            <p:nvPr/>
          </p:nvCxnSpPr>
          <p:spPr>
            <a:xfrm>
              <a:off x="1482548" y="2783389"/>
              <a:ext cx="222149" cy="56837"/>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1" idx="6"/>
              <a:endCxn id="10" idx="4"/>
            </p:cNvCxnSpPr>
            <p:nvPr/>
          </p:nvCxnSpPr>
          <p:spPr>
            <a:xfrm flipV="1">
              <a:off x="1698339" y="3034278"/>
              <a:ext cx="244495" cy="293528"/>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802608" y="2134579"/>
              <a:ext cx="1499378" cy="1570064"/>
            </a:xfrm>
            <a:prstGeom prst="ellipse">
              <a:avLst/>
            </a:prstGeom>
            <a:noFill/>
            <a:ln>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277930" y="4252316"/>
            <a:ext cx="3536363" cy="1299073"/>
            <a:chOff x="3360774" y="1834680"/>
            <a:chExt cx="3536363" cy="1299073"/>
          </a:xfrm>
        </p:grpSpPr>
        <p:cxnSp>
          <p:nvCxnSpPr>
            <p:cNvPr id="17" name="Straight Arrow Connector 16"/>
            <p:cNvCxnSpPr/>
            <p:nvPr/>
          </p:nvCxnSpPr>
          <p:spPr>
            <a:xfrm>
              <a:off x="3669066" y="1993451"/>
              <a:ext cx="268124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360774" y="1993451"/>
              <a:ext cx="484688" cy="369332"/>
            </a:xfrm>
            <a:prstGeom prst="rect">
              <a:avLst/>
            </a:prstGeom>
            <a:noFill/>
          </p:spPr>
          <p:txBody>
            <a:bodyPr wrap="square" rtlCol="0">
              <a:spAutoFit/>
            </a:bodyPr>
            <a:lstStyle/>
            <a:p>
              <a:r>
                <a:rPr lang="en-US" dirty="0" smtClean="0"/>
                <a:t>0</a:t>
              </a:r>
              <a:endParaRPr lang="en-US" dirty="0"/>
            </a:p>
          </p:txBody>
        </p:sp>
        <p:sp>
          <p:nvSpPr>
            <p:cNvPr id="19" name="TextBox 18"/>
            <p:cNvSpPr txBox="1"/>
            <p:nvPr/>
          </p:nvSpPr>
          <p:spPr>
            <a:xfrm>
              <a:off x="5297654" y="1993451"/>
              <a:ext cx="484688" cy="369332"/>
            </a:xfrm>
            <a:prstGeom prst="rect">
              <a:avLst/>
            </a:prstGeom>
            <a:noFill/>
          </p:spPr>
          <p:txBody>
            <a:bodyPr wrap="square" rtlCol="0">
              <a:spAutoFit/>
            </a:bodyPr>
            <a:lstStyle/>
            <a:p>
              <a:r>
                <a:rPr lang="en-US" dirty="0" smtClean="0"/>
                <a:t>D</a:t>
              </a:r>
              <a:endParaRPr lang="en-US" dirty="0"/>
            </a:p>
          </p:txBody>
        </p:sp>
        <p:sp>
          <p:nvSpPr>
            <p:cNvPr id="20" name="TextBox 19"/>
            <p:cNvSpPr txBox="1"/>
            <p:nvPr/>
          </p:nvSpPr>
          <p:spPr>
            <a:xfrm>
              <a:off x="6243842" y="1993451"/>
              <a:ext cx="653295" cy="369332"/>
            </a:xfrm>
            <a:prstGeom prst="rect">
              <a:avLst/>
            </a:prstGeom>
            <a:noFill/>
          </p:spPr>
          <p:txBody>
            <a:bodyPr wrap="square" rtlCol="0">
              <a:spAutoFit/>
            </a:bodyPr>
            <a:lstStyle/>
            <a:p>
              <a:r>
                <a:rPr lang="en-US" dirty="0" smtClean="0"/>
                <a:t>time</a:t>
              </a:r>
              <a:endParaRPr lang="en-US" dirty="0"/>
            </a:p>
          </p:txBody>
        </p:sp>
        <p:sp>
          <p:nvSpPr>
            <p:cNvPr id="21" name="Rectangle 20"/>
            <p:cNvSpPr/>
            <p:nvPr/>
          </p:nvSpPr>
          <p:spPr>
            <a:xfrm>
              <a:off x="3669066" y="2187506"/>
              <a:ext cx="1181862" cy="267260"/>
            </a:xfrm>
            <a:prstGeom prst="rect">
              <a:avLst/>
            </a:prstGeom>
            <a:solidFill>
              <a:schemeClr val="accent5"/>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t>τ</a:t>
              </a:r>
              <a:r>
                <a:rPr lang="en-US" baseline="-25000" dirty="0"/>
                <a:t>1</a:t>
              </a:r>
            </a:p>
          </p:txBody>
        </p:sp>
        <p:sp>
          <p:nvSpPr>
            <p:cNvPr id="22" name="Rectangle 21"/>
            <p:cNvSpPr/>
            <p:nvPr/>
          </p:nvSpPr>
          <p:spPr>
            <a:xfrm>
              <a:off x="3669066" y="2494760"/>
              <a:ext cx="1940371" cy="268247"/>
            </a:xfrm>
            <a:prstGeom prst="rect">
              <a:avLst/>
            </a:prstGeom>
            <a:solidFill>
              <a:schemeClr val="accent5"/>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τ</a:t>
              </a:r>
              <a:r>
                <a:rPr lang="en-US" baseline="-25000" dirty="0" smtClean="0"/>
                <a:t>2</a:t>
              </a:r>
              <a:endParaRPr lang="en-US" baseline="-25000" dirty="0"/>
            </a:p>
          </p:txBody>
        </p:sp>
        <p:sp>
          <p:nvSpPr>
            <p:cNvPr id="23" name="Rectangle 22"/>
            <p:cNvSpPr/>
            <p:nvPr/>
          </p:nvSpPr>
          <p:spPr>
            <a:xfrm>
              <a:off x="3669065" y="2794944"/>
              <a:ext cx="1446459" cy="268247"/>
            </a:xfrm>
            <a:prstGeom prst="rect">
              <a:avLst/>
            </a:prstGeom>
            <a:solidFill>
              <a:schemeClr val="accent5"/>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τ</a:t>
              </a:r>
              <a:r>
                <a:rPr lang="en-US" baseline="-25000" dirty="0" smtClean="0"/>
                <a:t>3</a:t>
              </a:r>
              <a:endParaRPr lang="en-US" baseline="-25000" dirty="0"/>
            </a:p>
          </p:txBody>
        </p:sp>
        <p:cxnSp>
          <p:nvCxnSpPr>
            <p:cNvPr id="24" name="Straight Connector 23"/>
            <p:cNvCxnSpPr/>
            <p:nvPr/>
          </p:nvCxnSpPr>
          <p:spPr>
            <a:xfrm>
              <a:off x="3669065" y="1834680"/>
              <a:ext cx="0" cy="29989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5291922" y="1834680"/>
              <a:ext cx="5732" cy="129907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6" name="Left Arrow 25"/>
            <p:cNvSpPr/>
            <p:nvPr/>
          </p:nvSpPr>
          <p:spPr>
            <a:xfrm>
              <a:off x="5019828" y="2527298"/>
              <a:ext cx="555652" cy="189713"/>
            </a:xfrm>
            <a:prstGeom prst="leftArrow">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TextBox 27"/>
          <p:cNvSpPr txBox="1"/>
          <p:nvPr/>
        </p:nvSpPr>
        <p:spPr>
          <a:xfrm>
            <a:off x="-3630" y="2633472"/>
            <a:ext cx="9167787" cy="713232"/>
          </a:xfrm>
          <a:prstGeom prst="rect">
            <a:avLst/>
          </a:prstGeom>
          <a:solidFill>
            <a:srgbClr val="FFFF00"/>
          </a:solidFill>
        </p:spPr>
        <p:txBody>
          <a:bodyPr wrap="square" rtlCol="0" anchor="ctr">
            <a:noAutofit/>
          </a:bodyPr>
          <a:lstStyle/>
          <a:p>
            <a:pPr algn="ctr"/>
            <a:r>
              <a:rPr lang="en-US" sz="2000" b="1" dirty="0" smtClean="0">
                <a:solidFill>
                  <a:srgbClr val="D2533C"/>
                </a:solidFill>
              </a:rPr>
              <a:t>This work is about analyzing and optimizing the WCET of a program</a:t>
            </a:r>
          </a:p>
        </p:txBody>
      </p:sp>
    </p:spTree>
    <p:extLst>
      <p:ext uri="{BB962C8B-B14F-4D97-AF65-F5344CB8AC3E}">
        <p14:creationId xmlns:p14="http://schemas.microsoft.com/office/powerpoint/2010/main" val="18538388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Scratchpads, an Alternative to Caches</a:t>
            </a:r>
            <a:endParaRPr lang="en-US" dirty="0"/>
          </a:p>
        </p:txBody>
      </p:sp>
      <p:sp>
        <p:nvSpPr>
          <p:cNvPr id="3" name="Content Placeholder 2"/>
          <p:cNvSpPr>
            <a:spLocks noGrp="1"/>
          </p:cNvSpPr>
          <p:nvPr>
            <p:ph idx="1"/>
          </p:nvPr>
        </p:nvSpPr>
        <p:spPr>
          <a:xfrm>
            <a:off x="257045" y="1121938"/>
            <a:ext cx="8694171" cy="5146506"/>
          </a:xfrm>
        </p:spPr>
        <p:txBody>
          <a:bodyPr>
            <a:normAutofit/>
          </a:bodyPr>
          <a:lstStyle/>
          <a:p>
            <a:r>
              <a:rPr lang="en-US" dirty="0" smtClean="0"/>
              <a:t>The number of cores keeps increasing</a:t>
            </a:r>
          </a:p>
          <a:p>
            <a:r>
              <a:rPr lang="en-US" dirty="0" smtClean="0"/>
              <a:t>Caches </a:t>
            </a:r>
          </a:p>
          <a:p>
            <a:pPr lvl="1"/>
            <a:r>
              <a:rPr lang="en-US" dirty="0" smtClean="0">
                <a:solidFill>
                  <a:srgbClr val="D2533C"/>
                </a:solidFill>
              </a:rPr>
              <a:t>Coherence does not scale</a:t>
            </a:r>
            <a:r>
              <a:rPr lang="en-US" dirty="0" smtClean="0"/>
              <a:t> well to many cores</a:t>
            </a:r>
          </a:p>
          <a:p>
            <a:pPr lvl="1"/>
            <a:r>
              <a:rPr lang="en-US" dirty="0" smtClean="0"/>
              <a:t>Transparency – easy programming,</a:t>
            </a:r>
            <a:r>
              <a:rPr lang="en-US" dirty="0" smtClean="0">
                <a:solidFill>
                  <a:srgbClr val="D2533C"/>
                </a:solidFill>
              </a:rPr>
              <a:t> difficult WCET analysis</a:t>
            </a:r>
          </a:p>
          <a:p>
            <a:pPr lvl="1"/>
            <a:endParaRPr lang="en-US" dirty="0" smtClean="0">
              <a:solidFill>
                <a:srgbClr val="D2533C"/>
              </a:solidFill>
            </a:endParaRPr>
          </a:p>
          <a:p>
            <a:r>
              <a:rPr lang="en-US" dirty="0" smtClean="0"/>
              <a:t>Scratchpads </a:t>
            </a:r>
            <a:r>
              <a:rPr lang="en-US" dirty="0"/>
              <a:t>(SPM)</a:t>
            </a:r>
          </a:p>
          <a:p>
            <a:pPr lvl="1"/>
            <a:r>
              <a:rPr lang="en-US" dirty="0" smtClean="0"/>
              <a:t>Simple, so </a:t>
            </a:r>
            <a:r>
              <a:rPr lang="en-US" dirty="0" smtClean="0">
                <a:solidFill>
                  <a:srgbClr val="D2533C"/>
                </a:solidFill>
              </a:rPr>
              <a:t>scalable</a:t>
            </a:r>
          </a:p>
          <a:p>
            <a:pPr lvl="1"/>
            <a:r>
              <a:rPr lang="en-US" dirty="0" smtClean="0"/>
              <a:t>~30% less area and power</a:t>
            </a:r>
            <a:r>
              <a:rPr lang="en-US" baseline="30000" dirty="0" smtClean="0"/>
              <a:t>+</a:t>
            </a:r>
            <a:endParaRPr lang="en-US" dirty="0" smtClean="0"/>
          </a:p>
          <a:p>
            <a:pPr lvl="1"/>
            <a:r>
              <a:rPr lang="en-US" dirty="0" smtClean="0">
                <a:solidFill>
                  <a:srgbClr val="D2533C"/>
                </a:solidFill>
              </a:rPr>
              <a:t>Explicitly-managed – more predictable behavior</a:t>
            </a:r>
            <a:endParaRPr lang="en-US" dirty="0">
              <a:solidFill>
                <a:srgbClr val="D2533C"/>
              </a:solidFill>
            </a:endParaRPr>
          </a:p>
          <a:p>
            <a:pPr lvl="1"/>
            <a:endParaRPr lang="en-US" dirty="0"/>
          </a:p>
          <a:p>
            <a:endParaRPr lang="en-US" dirty="0"/>
          </a:p>
        </p:txBody>
      </p:sp>
      <p:sp>
        <p:nvSpPr>
          <p:cNvPr id="4" name="Date Placeholder 3"/>
          <p:cNvSpPr>
            <a:spLocks noGrp="1"/>
          </p:cNvSpPr>
          <p:nvPr>
            <p:ph type="dt" sz="half" idx="10"/>
          </p:nvPr>
        </p:nvSpPr>
        <p:spPr/>
        <p:txBody>
          <a:bodyPr/>
          <a:lstStyle/>
          <a:p>
            <a:r>
              <a:rPr lang="en-US" smtClean="0"/>
              <a:t>RTAS 2014, Berlin, Germany</a:t>
            </a:r>
            <a:endParaRPr lang="en-US"/>
          </a:p>
        </p:txBody>
      </p:sp>
      <p:sp>
        <p:nvSpPr>
          <p:cNvPr id="5" name="Footer Placeholder 4"/>
          <p:cNvSpPr>
            <a:spLocks noGrp="1"/>
          </p:cNvSpPr>
          <p:nvPr>
            <p:ph type="ftr" sz="quarter" idx="11"/>
          </p:nvPr>
        </p:nvSpPr>
        <p:spPr/>
        <p:txBody>
          <a:bodyPr/>
          <a:lstStyle/>
          <a:p>
            <a:pPr algn="r"/>
            <a:r>
              <a:rPr lang="en-US" smtClean="0"/>
              <a:t>Yooseong Kim</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20</a:t>
            </a:fld>
            <a:r>
              <a:rPr lang="en-US" dirty="0"/>
              <a:t>/19</a:t>
            </a:r>
          </a:p>
        </p:txBody>
      </p:sp>
      <p:sp>
        <p:nvSpPr>
          <p:cNvPr id="69" name="TextBox 68"/>
          <p:cNvSpPr txBox="1"/>
          <p:nvPr/>
        </p:nvSpPr>
        <p:spPr>
          <a:xfrm>
            <a:off x="5036243" y="5977820"/>
            <a:ext cx="3996377" cy="369332"/>
          </a:xfrm>
          <a:prstGeom prst="rect">
            <a:avLst/>
          </a:prstGeom>
          <a:noFill/>
        </p:spPr>
        <p:txBody>
          <a:bodyPr wrap="square" rtlCol="0">
            <a:spAutoFit/>
          </a:bodyPr>
          <a:lstStyle/>
          <a:p>
            <a:r>
              <a:rPr lang="en-US" i="1" baseline="30000" dirty="0" smtClean="0"/>
              <a:t>+</a:t>
            </a:r>
            <a:r>
              <a:rPr lang="en-US" i="1" dirty="0" err="1" smtClean="0"/>
              <a:t>Banakar</a:t>
            </a:r>
            <a:r>
              <a:rPr lang="en-US" i="1" dirty="0" smtClean="0"/>
              <a:t> et al. CODES+ISSS 2002</a:t>
            </a:r>
            <a:endParaRPr lang="en-US" i="1" dirty="0"/>
          </a:p>
        </p:txBody>
      </p:sp>
      <p:sp>
        <p:nvSpPr>
          <p:cNvPr id="72" name="TextBox 71"/>
          <p:cNvSpPr txBox="1"/>
          <p:nvPr/>
        </p:nvSpPr>
        <p:spPr>
          <a:xfrm>
            <a:off x="11571669" y="2893150"/>
            <a:ext cx="184666" cy="369332"/>
          </a:xfrm>
          <a:prstGeom prst="rect">
            <a:avLst/>
          </a:prstGeom>
          <a:noFill/>
        </p:spPr>
        <p:txBody>
          <a:bodyPr wrap="none" rtlCol="0">
            <a:spAutoFit/>
          </a:bodyPr>
          <a:lstStyle/>
          <a:p>
            <a:endParaRPr lang="en-US" dirty="0"/>
          </a:p>
        </p:txBody>
      </p:sp>
      <p:grpSp>
        <p:nvGrpSpPr>
          <p:cNvPr id="80" name="Group 79"/>
          <p:cNvGrpSpPr/>
          <p:nvPr/>
        </p:nvGrpSpPr>
        <p:grpSpPr>
          <a:xfrm>
            <a:off x="7506498" y="3243810"/>
            <a:ext cx="1174162" cy="2404649"/>
            <a:chOff x="6612274" y="3481979"/>
            <a:chExt cx="507495" cy="1572927"/>
          </a:xfrm>
        </p:grpSpPr>
        <p:sp>
          <p:nvSpPr>
            <p:cNvPr id="73" name="Rectangle 72"/>
            <p:cNvSpPr/>
            <p:nvPr/>
          </p:nvSpPr>
          <p:spPr>
            <a:xfrm>
              <a:off x="6784873" y="4076458"/>
              <a:ext cx="334895" cy="294871"/>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chemeClr val="tx1"/>
                  </a:solidFill>
                  <a:latin typeface="Arial"/>
                  <a:cs typeface="Arial"/>
                </a:rPr>
                <a:t>SPM</a:t>
              </a:r>
            </a:p>
          </p:txBody>
        </p:sp>
        <p:sp>
          <p:nvSpPr>
            <p:cNvPr id="74" name="Rectangle 73"/>
            <p:cNvSpPr/>
            <p:nvPr/>
          </p:nvSpPr>
          <p:spPr>
            <a:xfrm>
              <a:off x="6612274" y="3481979"/>
              <a:ext cx="506097" cy="31793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Core</a:t>
              </a:r>
            </a:p>
          </p:txBody>
        </p:sp>
        <p:cxnSp>
          <p:nvCxnSpPr>
            <p:cNvPr id="75" name="Straight Arrow Connector 74"/>
            <p:cNvCxnSpPr/>
            <p:nvPr/>
          </p:nvCxnSpPr>
          <p:spPr>
            <a:xfrm flipH="1">
              <a:off x="6906479" y="3793344"/>
              <a:ext cx="1398" cy="276548"/>
            </a:xfrm>
            <a:prstGeom prst="straightConnector1">
              <a:avLst/>
            </a:prstGeom>
            <a:ln w="22225">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6907877" y="4364761"/>
              <a:ext cx="0" cy="382139"/>
            </a:xfrm>
            <a:prstGeom prst="straightConnector1">
              <a:avLst/>
            </a:prstGeom>
            <a:ln w="22225">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rot="16200000">
              <a:off x="6844330" y="4519206"/>
              <a:ext cx="388706" cy="79816"/>
            </a:xfrm>
            <a:prstGeom prst="rect">
              <a:avLst/>
            </a:prstGeom>
            <a:noFill/>
          </p:spPr>
          <p:txBody>
            <a:bodyPr vert="horz" wrap="square" lIns="0" tIns="0" rIns="0" bIns="0" rtlCol="0">
              <a:spAutoFit/>
            </a:bodyPr>
            <a:lstStyle/>
            <a:p>
              <a:pPr algn="ctr"/>
              <a:r>
                <a:rPr lang="en-US" sz="1200" dirty="0" smtClean="0">
                  <a:latin typeface="Arial"/>
                  <a:cs typeface="Arial"/>
                </a:rPr>
                <a:t>DMA</a:t>
              </a:r>
              <a:endParaRPr lang="en-US" sz="1200" dirty="0">
                <a:latin typeface="Arial"/>
                <a:cs typeface="Arial"/>
              </a:endParaRPr>
            </a:p>
          </p:txBody>
        </p:sp>
        <p:cxnSp>
          <p:nvCxnSpPr>
            <p:cNvPr id="78" name="Straight Arrow Connector 77"/>
            <p:cNvCxnSpPr/>
            <p:nvPr/>
          </p:nvCxnSpPr>
          <p:spPr>
            <a:xfrm>
              <a:off x="6702533" y="3799910"/>
              <a:ext cx="0" cy="960125"/>
            </a:xfrm>
            <a:prstGeom prst="straightConnector1">
              <a:avLst/>
            </a:prstGeom>
            <a:ln w="22225">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79" name="Rectangle 78"/>
            <p:cNvSpPr/>
            <p:nvPr/>
          </p:nvSpPr>
          <p:spPr>
            <a:xfrm>
              <a:off x="6612274" y="4760035"/>
              <a:ext cx="507495" cy="29487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lnSpc>
                  <a:spcPct val="70000"/>
                </a:lnSpc>
              </a:pPr>
              <a:r>
                <a:rPr lang="en-US" sz="1400" dirty="0" smtClean="0">
                  <a:solidFill>
                    <a:schemeClr val="tx1"/>
                  </a:solidFill>
                  <a:latin typeface="Arial"/>
                  <a:cs typeface="Arial"/>
                </a:rPr>
                <a:t>Main Memory</a:t>
              </a:r>
            </a:p>
          </p:txBody>
        </p:sp>
      </p:grpSp>
      <p:sp>
        <p:nvSpPr>
          <p:cNvPr id="17" name="TextBox 16"/>
          <p:cNvSpPr txBox="1"/>
          <p:nvPr/>
        </p:nvSpPr>
        <p:spPr>
          <a:xfrm>
            <a:off x="-3630" y="2633472"/>
            <a:ext cx="9167787" cy="713232"/>
          </a:xfrm>
          <a:prstGeom prst="rect">
            <a:avLst/>
          </a:prstGeom>
          <a:solidFill>
            <a:srgbClr val="FFFF00"/>
          </a:solidFill>
        </p:spPr>
        <p:txBody>
          <a:bodyPr wrap="square" rtlCol="0" anchor="ctr">
            <a:noAutofit/>
          </a:bodyPr>
          <a:lstStyle/>
          <a:p>
            <a:pPr algn="ctr"/>
            <a:r>
              <a:rPr lang="en-US" sz="2000" b="1" dirty="0" smtClean="0">
                <a:solidFill>
                  <a:srgbClr val="D2533C"/>
                </a:solidFill>
              </a:rPr>
              <a:t>Scratchpads can be a good fit for real-time embedded systems</a:t>
            </a:r>
          </a:p>
        </p:txBody>
      </p:sp>
    </p:spTree>
    <p:extLst>
      <p:ext uri="{BB962C8B-B14F-4D97-AF65-F5344CB8AC3E}">
        <p14:creationId xmlns:p14="http://schemas.microsoft.com/office/powerpoint/2010/main" val="2179105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7444935" y="1157921"/>
            <a:ext cx="1109436" cy="2490499"/>
            <a:chOff x="6612274" y="3481979"/>
            <a:chExt cx="507495" cy="1572927"/>
          </a:xfrm>
        </p:grpSpPr>
        <p:sp>
          <p:nvSpPr>
            <p:cNvPr id="31" name="Rectangle 30"/>
            <p:cNvSpPr/>
            <p:nvPr/>
          </p:nvSpPr>
          <p:spPr>
            <a:xfrm>
              <a:off x="6784873" y="4076458"/>
              <a:ext cx="334895" cy="294871"/>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chemeClr val="tx1"/>
                  </a:solidFill>
                  <a:latin typeface="Arial"/>
                  <a:cs typeface="Arial"/>
                </a:rPr>
                <a:t>SPM</a:t>
              </a:r>
            </a:p>
          </p:txBody>
        </p:sp>
        <p:sp>
          <p:nvSpPr>
            <p:cNvPr id="32" name="Rectangle 31"/>
            <p:cNvSpPr/>
            <p:nvPr/>
          </p:nvSpPr>
          <p:spPr>
            <a:xfrm>
              <a:off x="6612274" y="3481979"/>
              <a:ext cx="506097" cy="31793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Core</a:t>
              </a:r>
            </a:p>
          </p:txBody>
        </p:sp>
        <p:cxnSp>
          <p:nvCxnSpPr>
            <p:cNvPr id="33" name="Straight Arrow Connector 32"/>
            <p:cNvCxnSpPr/>
            <p:nvPr/>
          </p:nvCxnSpPr>
          <p:spPr>
            <a:xfrm flipH="1">
              <a:off x="6906479" y="3793344"/>
              <a:ext cx="1398" cy="276548"/>
            </a:xfrm>
            <a:prstGeom prst="straightConnector1">
              <a:avLst/>
            </a:prstGeom>
            <a:ln w="22225">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6907877" y="4364761"/>
              <a:ext cx="0" cy="382139"/>
            </a:xfrm>
            <a:prstGeom prst="straightConnector1">
              <a:avLst/>
            </a:prstGeom>
            <a:ln w="22225">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rot="16200000">
              <a:off x="6844330" y="4519206"/>
              <a:ext cx="388706" cy="79816"/>
            </a:xfrm>
            <a:prstGeom prst="rect">
              <a:avLst/>
            </a:prstGeom>
            <a:noFill/>
          </p:spPr>
          <p:txBody>
            <a:bodyPr vert="horz" wrap="square" lIns="0" tIns="0" rIns="0" bIns="0" rtlCol="0">
              <a:spAutoFit/>
            </a:bodyPr>
            <a:lstStyle/>
            <a:p>
              <a:pPr algn="ctr"/>
              <a:r>
                <a:rPr lang="en-US" sz="1200" dirty="0" smtClean="0">
                  <a:latin typeface="Arial"/>
                  <a:cs typeface="Arial"/>
                </a:rPr>
                <a:t>DMA</a:t>
              </a:r>
              <a:endParaRPr lang="en-US" sz="1200" dirty="0">
                <a:latin typeface="Arial"/>
                <a:cs typeface="Arial"/>
              </a:endParaRPr>
            </a:p>
          </p:txBody>
        </p:sp>
        <p:cxnSp>
          <p:nvCxnSpPr>
            <p:cNvPr id="36" name="Straight Arrow Connector 35"/>
            <p:cNvCxnSpPr/>
            <p:nvPr/>
          </p:nvCxnSpPr>
          <p:spPr>
            <a:xfrm>
              <a:off x="6702533" y="3799910"/>
              <a:ext cx="0" cy="960125"/>
            </a:xfrm>
            <a:prstGeom prst="straightConnector1">
              <a:avLst/>
            </a:prstGeom>
            <a:ln w="22225">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6612274" y="4760035"/>
              <a:ext cx="507495" cy="29487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lnSpc>
                  <a:spcPct val="70000"/>
                </a:lnSpc>
              </a:pPr>
              <a:r>
                <a:rPr lang="en-US" sz="1400" dirty="0" smtClean="0">
                  <a:solidFill>
                    <a:schemeClr val="tx1"/>
                  </a:solidFill>
                  <a:latin typeface="Arial"/>
                  <a:cs typeface="Arial"/>
                </a:rPr>
                <a:t>Main Memory</a:t>
              </a:r>
            </a:p>
          </p:txBody>
        </p:sp>
      </p:grpSp>
      <p:sp>
        <p:nvSpPr>
          <p:cNvPr id="2" name="Title 1"/>
          <p:cNvSpPr>
            <a:spLocks noGrp="1"/>
          </p:cNvSpPr>
          <p:nvPr>
            <p:ph type="title"/>
          </p:nvPr>
        </p:nvSpPr>
        <p:spPr/>
        <p:txBody>
          <a:bodyPr/>
          <a:lstStyle/>
          <a:p>
            <a:r>
              <a:rPr lang="en-US" dirty="0" smtClean="0"/>
              <a:t>Software-Managed Multicores (SMM)</a:t>
            </a:r>
            <a:endParaRPr lang="en-US" dirty="0"/>
          </a:p>
        </p:txBody>
      </p:sp>
      <p:sp>
        <p:nvSpPr>
          <p:cNvPr id="3" name="Content Placeholder 2"/>
          <p:cNvSpPr>
            <a:spLocks noGrp="1"/>
          </p:cNvSpPr>
          <p:nvPr>
            <p:ph idx="1"/>
          </p:nvPr>
        </p:nvSpPr>
        <p:spPr>
          <a:xfrm>
            <a:off x="257045" y="3716138"/>
            <a:ext cx="8694171" cy="2552305"/>
          </a:xfrm>
        </p:spPr>
        <p:txBody>
          <a:bodyPr>
            <a:normAutofit/>
          </a:bodyPr>
          <a:lstStyle/>
          <a:p>
            <a:r>
              <a:rPr lang="en-US" dirty="0" smtClean="0">
                <a:solidFill>
                  <a:srgbClr val="D2533C"/>
                </a:solidFill>
              </a:rPr>
              <a:t>No direct access to main memory</a:t>
            </a:r>
          </a:p>
          <a:p>
            <a:pPr lvl="1"/>
            <a:r>
              <a:rPr lang="en-US" dirty="0" smtClean="0"/>
              <a:t>All code and data must be loaded into SPM at the time of execution</a:t>
            </a:r>
          </a:p>
          <a:p>
            <a:r>
              <a:rPr lang="en-US" dirty="0"/>
              <a:t>Isolation among cores – </a:t>
            </a:r>
            <a:r>
              <a:rPr lang="en-US" dirty="0">
                <a:sym typeface="Wingdings"/>
              </a:rPr>
              <a:t>good for real-time </a:t>
            </a:r>
            <a:r>
              <a:rPr lang="en-US" dirty="0" smtClean="0">
                <a:sym typeface="Wingdings"/>
              </a:rPr>
              <a:t>systems</a:t>
            </a:r>
            <a:endParaRPr lang="en-US" dirty="0" smtClean="0"/>
          </a:p>
          <a:p>
            <a:r>
              <a:rPr lang="en-US" dirty="0" smtClean="0"/>
              <a:t>ex. IBM Cell BE</a:t>
            </a:r>
          </a:p>
          <a:p>
            <a:pPr marL="0" indent="0">
              <a:buNone/>
            </a:pPr>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RTAS 2014, Berlin, Germany</a:t>
            </a:r>
            <a:endParaRPr lang="en-US"/>
          </a:p>
        </p:txBody>
      </p:sp>
      <p:sp>
        <p:nvSpPr>
          <p:cNvPr id="5" name="Footer Placeholder 4"/>
          <p:cNvSpPr>
            <a:spLocks noGrp="1"/>
          </p:cNvSpPr>
          <p:nvPr>
            <p:ph type="ftr" sz="quarter" idx="11"/>
          </p:nvPr>
        </p:nvSpPr>
        <p:spPr/>
        <p:txBody>
          <a:bodyPr/>
          <a:lstStyle/>
          <a:p>
            <a:pPr algn="r"/>
            <a:r>
              <a:rPr lang="en-US" smtClean="0"/>
              <a:t>Yooseong Kim</a:t>
            </a:r>
            <a:endParaRPr lang="en-US" dirty="0"/>
          </a:p>
        </p:txBody>
      </p:sp>
      <p:sp>
        <p:nvSpPr>
          <p:cNvPr id="6" name="Slide Number Placeholder 5"/>
          <p:cNvSpPr>
            <a:spLocks noGrp="1"/>
          </p:cNvSpPr>
          <p:nvPr>
            <p:ph type="sldNum" sz="quarter" idx="12"/>
          </p:nvPr>
        </p:nvSpPr>
        <p:spPr>
          <a:xfrm>
            <a:off x="7622334" y="6441773"/>
            <a:ext cx="1066800" cy="329184"/>
          </a:xfrm>
        </p:spPr>
        <p:txBody>
          <a:bodyPr/>
          <a:lstStyle/>
          <a:p>
            <a:fld id="{0CFEC368-1D7A-4F81-ABF6-AE0E36BAF64C}" type="slidenum">
              <a:rPr lang="en-US" smtClean="0"/>
              <a:pPr/>
              <a:t>3</a:t>
            </a:fld>
            <a:r>
              <a:rPr lang="en-US" dirty="0"/>
              <a:t>/</a:t>
            </a:r>
            <a:r>
              <a:rPr lang="en-US" dirty="0" smtClean="0"/>
              <a:t>18</a:t>
            </a:r>
            <a:endParaRPr lang="en-US" dirty="0"/>
          </a:p>
        </p:txBody>
      </p:sp>
      <p:grpSp>
        <p:nvGrpSpPr>
          <p:cNvPr id="40" name="Group 39"/>
          <p:cNvGrpSpPr/>
          <p:nvPr/>
        </p:nvGrpSpPr>
        <p:grpSpPr>
          <a:xfrm>
            <a:off x="1560722" y="1252148"/>
            <a:ext cx="4600119" cy="2296207"/>
            <a:chOff x="2634752" y="1216094"/>
            <a:chExt cx="3748687" cy="2778616"/>
          </a:xfrm>
        </p:grpSpPr>
        <p:sp>
          <p:nvSpPr>
            <p:cNvPr id="8" name="Rectangle 7"/>
            <p:cNvSpPr/>
            <p:nvPr/>
          </p:nvSpPr>
          <p:spPr>
            <a:xfrm>
              <a:off x="2697529" y="2273442"/>
              <a:ext cx="646415" cy="518732"/>
            </a:xfrm>
            <a:prstGeom prst="rect">
              <a:avLst/>
            </a:prstGeom>
            <a:solidFill>
              <a:schemeClr val="bg1">
                <a:lumMod val="85000"/>
              </a:schemeClr>
            </a:solidFill>
            <a:ln>
              <a:solidFill>
                <a:schemeClr val="tx2"/>
              </a:solidFill>
            </a:ln>
            <a:effectLst>
              <a:outerShdw blurRad="50800" dist="38100" dir="2700000" algn="tl" rotWithShape="0">
                <a:schemeClr val="tx2">
                  <a:alpha val="43000"/>
                </a:schemeClr>
              </a:outerShdw>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chemeClr val="tx1"/>
                  </a:solidFill>
                  <a:latin typeface="Arial"/>
                  <a:cs typeface="Arial"/>
                </a:rPr>
                <a:t>SPM</a:t>
              </a:r>
            </a:p>
          </p:txBody>
        </p:sp>
        <p:sp>
          <p:nvSpPr>
            <p:cNvPr id="9" name="Rectangle 8"/>
            <p:cNvSpPr/>
            <p:nvPr/>
          </p:nvSpPr>
          <p:spPr>
            <a:xfrm>
              <a:off x="2634752" y="1227645"/>
              <a:ext cx="771970" cy="559299"/>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Core</a:t>
              </a:r>
            </a:p>
          </p:txBody>
        </p:sp>
        <p:sp>
          <p:nvSpPr>
            <p:cNvPr id="10" name="Rectangle 9"/>
            <p:cNvSpPr/>
            <p:nvPr/>
          </p:nvSpPr>
          <p:spPr>
            <a:xfrm>
              <a:off x="3689768" y="2261891"/>
              <a:ext cx="646415" cy="518732"/>
            </a:xfrm>
            <a:prstGeom prst="rect">
              <a:avLst/>
            </a:prstGeom>
            <a:solidFill>
              <a:schemeClr val="bg1">
                <a:lumMod val="85000"/>
              </a:schemeClr>
            </a:solidFill>
            <a:ln>
              <a:solidFill>
                <a:schemeClr val="tx2"/>
              </a:solidFill>
            </a:ln>
            <a:effectLst>
              <a:outerShdw blurRad="50800" dist="38100" dir="2700000" algn="tl" rotWithShape="0">
                <a:schemeClr val="tx2">
                  <a:alpha val="43000"/>
                </a:schemeClr>
              </a:outerShdw>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chemeClr val="tx1"/>
                  </a:solidFill>
                  <a:latin typeface="Arial"/>
                  <a:cs typeface="Arial"/>
                </a:rPr>
                <a:t>SPM</a:t>
              </a:r>
            </a:p>
          </p:txBody>
        </p:sp>
        <p:sp>
          <p:nvSpPr>
            <p:cNvPr id="11" name="Rectangle 10"/>
            <p:cNvSpPr/>
            <p:nvPr/>
          </p:nvSpPr>
          <p:spPr>
            <a:xfrm>
              <a:off x="3626991" y="1216094"/>
              <a:ext cx="771970" cy="559299"/>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Core</a:t>
              </a:r>
            </a:p>
          </p:txBody>
        </p:sp>
        <p:sp>
          <p:nvSpPr>
            <p:cNvPr id="12" name="Rectangle 11"/>
            <p:cNvSpPr/>
            <p:nvPr/>
          </p:nvSpPr>
          <p:spPr>
            <a:xfrm>
              <a:off x="5674245" y="2261891"/>
              <a:ext cx="646415" cy="518732"/>
            </a:xfrm>
            <a:prstGeom prst="rect">
              <a:avLst/>
            </a:prstGeom>
            <a:solidFill>
              <a:schemeClr val="bg1">
                <a:lumMod val="85000"/>
              </a:schemeClr>
            </a:solidFill>
            <a:ln>
              <a:solidFill>
                <a:schemeClr val="tx2"/>
              </a:solidFill>
            </a:ln>
            <a:effectLst>
              <a:outerShdw blurRad="50800" dist="38100" dir="2700000" algn="tl" rotWithShape="0">
                <a:schemeClr val="tx2">
                  <a:alpha val="43000"/>
                </a:schemeClr>
              </a:outerShdw>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chemeClr val="tx1"/>
                  </a:solidFill>
                  <a:latin typeface="Arial"/>
                  <a:cs typeface="Arial"/>
                </a:rPr>
                <a:t>SPM</a:t>
              </a:r>
            </a:p>
          </p:txBody>
        </p:sp>
        <p:sp>
          <p:nvSpPr>
            <p:cNvPr id="13" name="Rectangle 12"/>
            <p:cNvSpPr/>
            <p:nvPr/>
          </p:nvSpPr>
          <p:spPr>
            <a:xfrm>
              <a:off x="5611469" y="1216094"/>
              <a:ext cx="771970" cy="559299"/>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Core</a:t>
              </a:r>
            </a:p>
          </p:txBody>
        </p:sp>
        <p:sp>
          <p:nvSpPr>
            <p:cNvPr id="14" name="Rectangle 13"/>
            <p:cNvSpPr/>
            <p:nvPr/>
          </p:nvSpPr>
          <p:spPr>
            <a:xfrm>
              <a:off x="2634752" y="3475978"/>
              <a:ext cx="3748687" cy="518732"/>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chemeClr val="tx1"/>
                  </a:solidFill>
                  <a:latin typeface="Arial"/>
                  <a:cs typeface="Arial"/>
                </a:rPr>
                <a:t>Main Memory</a:t>
              </a:r>
            </a:p>
          </p:txBody>
        </p:sp>
        <p:cxnSp>
          <p:nvCxnSpPr>
            <p:cNvPr id="15" name="Straight Arrow Connector 14"/>
            <p:cNvCxnSpPr>
              <a:stCxn id="9" idx="2"/>
              <a:endCxn id="8" idx="0"/>
            </p:cNvCxnSpPr>
            <p:nvPr/>
          </p:nvCxnSpPr>
          <p:spPr>
            <a:xfrm flipH="1">
              <a:off x="3020736" y="1786943"/>
              <a:ext cx="2" cy="486498"/>
            </a:xfrm>
            <a:prstGeom prst="straightConnector1">
              <a:avLst/>
            </a:prstGeom>
            <a:ln w="22225">
              <a:solidFill>
                <a:schemeClr val="tx1"/>
              </a:solidFill>
              <a:headEnd type="triangle" w="lg" len="med"/>
              <a:tailEnd type="triangle" w="lg" len="med"/>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1" idx="2"/>
              <a:endCxn id="10" idx="0"/>
            </p:cNvCxnSpPr>
            <p:nvPr/>
          </p:nvCxnSpPr>
          <p:spPr>
            <a:xfrm flipH="1">
              <a:off x="4012975" y="1775393"/>
              <a:ext cx="2" cy="486498"/>
            </a:xfrm>
            <a:prstGeom prst="straightConnector1">
              <a:avLst/>
            </a:prstGeom>
            <a:ln w="22225">
              <a:solidFill>
                <a:schemeClr val="tx1"/>
              </a:solidFill>
              <a:headEnd type="triangle" w="lg" len="med"/>
              <a:tailEnd type="triangle" w="lg" len="med"/>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3" idx="2"/>
              <a:endCxn id="12" idx="0"/>
            </p:cNvCxnSpPr>
            <p:nvPr/>
          </p:nvCxnSpPr>
          <p:spPr>
            <a:xfrm flipH="1">
              <a:off x="5997453" y="1775393"/>
              <a:ext cx="2" cy="486498"/>
            </a:xfrm>
            <a:prstGeom prst="straightConnector1">
              <a:avLst/>
            </a:prstGeom>
            <a:ln w="22225">
              <a:solidFill>
                <a:schemeClr val="tx1"/>
              </a:solidFill>
              <a:headEnd type="triangle" w="lg" len="med"/>
              <a:tailEnd type="triangle" w="lg" len="med"/>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2"/>
            </p:cNvCxnSpPr>
            <p:nvPr/>
          </p:nvCxnSpPr>
          <p:spPr>
            <a:xfrm>
              <a:off x="3020736" y="2792173"/>
              <a:ext cx="2" cy="683805"/>
            </a:xfrm>
            <a:prstGeom prst="straightConnector1">
              <a:avLst/>
            </a:prstGeom>
            <a:ln w="22225">
              <a:solidFill>
                <a:schemeClr val="tx1"/>
              </a:solidFill>
              <a:headEnd type="triangle" w="lg" len="med"/>
              <a:tailEnd type="triangle" w="lg" len="med"/>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0" idx="2"/>
            </p:cNvCxnSpPr>
            <p:nvPr/>
          </p:nvCxnSpPr>
          <p:spPr>
            <a:xfrm>
              <a:off x="4012975" y="2780623"/>
              <a:ext cx="2" cy="695355"/>
            </a:xfrm>
            <a:prstGeom prst="straightConnector1">
              <a:avLst/>
            </a:prstGeom>
            <a:ln w="22225">
              <a:solidFill>
                <a:schemeClr val="tx1"/>
              </a:solidFill>
              <a:headEnd type="triangle" w="lg" len="med"/>
              <a:tailEnd type="triangle" w="lg" len="med"/>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2" idx="2"/>
            </p:cNvCxnSpPr>
            <p:nvPr/>
          </p:nvCxnSpPr>
          <p:spPr>
            <a:xfrm>
              <a:off x="5997453" y="2780623"/>
              <a:ext cx="2" cy="695355"/>
            </a:xfrm>
            <a:prstGeom prst="straightConnector1">
              <a:avLst/>
            </a:prstGeom>
            <a:ln w="22225">
              <a:solidFill>
                <a:schemeClr val="tx1"/>
              </a:solidFill>
              <a:headEnd type="triangle" w="lg" len="med"/>
              <a:tailEnd type="triangle" w="lg" len="med"/>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682007" y="2261891"/>
              <a:ext cx="646415" cy="518732"/>
            </a:xfrm>
            <a:prstGeom prst="rect">
              <a:avLst/>
            </a:prstGeom>
            <a:solidFill>
              <a:schemeClr val="bg1">
                <a:lumMod val="85000"/>
              </a:schemeClr>
            </a:solidFill>
            <a:ln>
              <a:solidFill>
                <a:schemeClr val="tx2"/>
              </a:solidFill>
            </a:ln>
            <a:effectLst>
              <a:outerShdw blurRad="50800" dist="38100" dir="2700000" algn="tl" rotWithShape="0">
                <a:schemeClr val="tx2">
                  <a:alpha val="43000"/>
                </a:schemeClr>
              </a:outerShdw>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chemeClr val="tx1"/>
                  </a:solidFill>
                  <a:latin typeface="Arial"/>
                  <a:cs typeface="Arial"/>
                </a:rPr>
                <a:t>SPM</a:t>
              </a:r>
            </a:p>
          </p:txBody>
        </p:sp>
        <p:sp>
          <p:nvSpPr>
            <p:cNvPr id="22" name="Rectangle 21"/>
            <p:cNvSpPr/>
            <p:nvPr/>
          </p:nvSpPr>
          <p:spPr>
            <a:xfrm>
              <a:off x="4619230" y="1216094"/>
              <a:ext cx="771970" cy="559299"/>
            </a:xfrm>
            <a:prstGeom prst="rect">
              <a:avLst/>
            </a:prstGeom>
            <a:solidFill>
              <a:schemeClr val="bg1"/>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Core</a:t>
              </a:r>
            </a:p>
          </p:txBody>
        </p:sp>
        <p:cxnSp>
          <p:nvCxnSpPr>
            <p:cNvPr id="23" name="Straight Arrow Connector 22"/>
            <p:cNvCxnSpPr>
              <a:stCxn id="22" idx="2"/>
              <a:endCxn id="21" idx="0"/>
            </p:cNvCxnSpPr>
            <p:nvPr/>
          </p:nvCxnSpPr>
          <p:spPr>
            <a:xfrm flipH="1">
              <a:off x="5005214" y="1775393"/>
              <a:ext cx="2" cy="486498"/>
            </a:xfrm>
            <a:prstGeom prst="straightConnector1">
              <a:avLst/>
            </a:prstGeom>
            <a:ln w="22225">
              <a:solidFill>
                <a:schemeClr val="tx1"/>
              </a:solidFill>
              <a:headEnd type="triangle" w="lg" len="med"/>
              <a:tailEnd type="triangle" w="lg" len="med"/>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1" idx="2"/>
            </p:cNvCxnSpPr>
            <p:nvPr/>
          </p:nvCxnSpPr>
          <p:spPr>
            <a:xfrm>
              <a:off x="5005214" y="2780623"/>
              <a:ext cx="2" cy="695355"/>
            </a:xfrm>
            <a:prstGeom prst="straightConnector1">
              <a:avLst/>
            </a:prstGeom>
            <a:ln w="22225">
              <a:solidFill>
                <a:schemeClr val="tx1"/>
              </a:solidFill>
              <a:headEnd type="triangle" w="lg" len="med"/>
              <a:tailEnd type="triangle" w="lg" len="med"/>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rot="16200000">
              <a:off x="2880490" y="3030193"/>
              <a:ext cx="683805" cy="184665"/>
            </a:xfrm>
            <a:prstGeom prst="rect">
              <a:avLst/>
            </a:prstGeom>
            <a:noFill/>
            <a:effectLst>
              <a:outerShdw blurRad="50800" dist="38100" dir="2700000" algn="tl" rotWithShape="0">
                <a:schemeClr val="tx2">
                  <a:alpha val="43000"/>
                </a:schemeClr>
              </a:outerShdw>
            </a:effectLst>
          </p:spPr>
          <p:txBody>
            <a:bodyPr vert="horz" wrap="square" lIns="0" tIns="0" rIns="0" bIns="0" rtlCol="0">
              <a:spAutoFit/>
            </a:bodyPr>
            <a:lstStyle/>
            <a:p>
              <a:pPr algn="ctr"/>
              <a:r>
                <a:rPr lang="en-US" sz="1200" dirty="0" smtClean="0">
                  <a:solidFill>
                    <a:srgbClr val="D2533C"/>
                  </a:solidFill>
                  <a:latin typeface="Arial"/>
                  <a:cs typeface="Arial"/>
                </a:rPr>
                <a:t>DMA</a:t>
              </a:r>
              <a:endParaRPr lang="en-US" sz="1200" dirty="0">
                <a:solidFill>
                  <a:srgbClr val="D2533C"/>
                </a:solidFill>
                <a:latin typeface="Arial"/>
                <a:cs typeface="Arial"/>
              </a:endParaRPr>
            </a:p>
          </p:txBody>
        </p:sp>
        <p:sp>
          <p:nvSpPr>
            <p:cNvPr id="26" name="TextBox 25"/>
            <p:cNvSpPr txBox="1"/>
            <p:nvPr/>
          </p:nvSpPr>
          <p:spPr>
            <a:xfrm rot="16200000">
              <a:off x="3871942" y="3034167"/>
              <a:ext cx="683805" cy="184665"/>
            </a:xfrm>
            <a:prstGeom prst="rect">
              <a:avLst/>
            </a:prstGeom>
            <a:noFill/>
            <a:effectLst>
              <a:outerShdw blurRad="50800" dist="38100" dir="2700000" algn="tl" rotWithShape="0">
                <a:schemeClr val="tx2">
                  <a:alpha val="43000"/>
                </a:schemeClr>
              </a:outerShdw>
            </a:effectLst>
          </p:spPr>
          <p:txBody>
            <a:bodyPr vert="horz" wrap="square" lIns="0" tIns="0" rIns="0" bIns="0" rtlCol="0">
              <a:spAutoFit/>
            </a:bodyPr>
            <a:lstStyle/>
            <a:p>
              <a:pPr algn="ctr"/>
              <a:r>
                <a:rPr lang="en-US" sz="1200" dirty="0" smtClean="0">
                  <a:solidFill>
                    <a:srgbClr val="D2533C"/>
                  </a:solidFill>
                  <a:latin typeface="Arial"/>
                  <a:cs typeface="Arial"/>
                </a:rPr>
                <a:t>DMA</a:t>
              </a:r>
              <a:endParaRPr lang="en-US" sz="1200" dirty="0">
                <a:solidFill>
                  <a:srgbClr val="D2533C"/>
                </a:solidFill>
                <a:latin typeface="Arial"/>
                <a:cs typeface="Arial"/>
              </a:endParaRPr>
            </a:p>
          </p:txBody>
        </p:sp>
        <p:sp>
          <p:nvSpPr>
            <p:cNvPr id="27" name="TextBox 26"/>
            <p:cNvSpPr txBox="1"/>
            <p:nvPr/>
          </p:nvSpPr>
          <p:spPr>
            <a:xfrm rot="16200000">
              <a:off x="4863286" y="3041746"/>
              <a:ext cx="683805" cy="184665"/>
            </a:xfrm>
            <a:prstGeom prst="rect">
              <a:avLst/>
            </a:prstGeom>
            <a:noFill/>
            <a:effectLst>
              <a:outerShdw blurRad="50800" dist="38100" dir="2700000" algn="tl" rotWithShape="0">
                <a:schemeClr val="tx2">
                  <a:alpha val="43000"/>
                </a:schemeClr>
              </a:outerShdw>
            </a:effectLst>
          </p:spPr>
          <p:txBody>
            <a:bodyPr vert="horz" wrap="square" lIns="0" tIns="0" rIns="0" bIns="0" rtlCol="0">
              <a:spAutoFit/>
            </a:bodyPr>
            <a:lstStyle/>
            <a:p>
              <a:pPr algn="ctr"/>
              <a:r>
                <a:rPr lang="en-US" sz="1200" dirty="0" smtClean="0">
                  <a:solidFill>
                    <a:srgbClr val="D2533C"/>
                  </a:solidFill>
                  <a:latin typeface="Arial"/>
                  <a:cs typeface="Arial"/>
                </a:rPr>
                <a:t>DMA</a:t>
              </a:r>
              <a:endParaRPr lang="en-US" sz="1200" dirty="0">
                <a:solidFill>
                  <a:srgbClr val="D2533C"/>
                </a:solidFill>
                <a:latin typeface="Arial"/>
                <a:cs typeface="Arial"/>
              </a:endParaRPr>
            </a:p>
          </p:txBody>
        </p:sp>
        <p:sp>
          <p:nvSpPr>
            <p:cNvPr id="28" name="TextBox 27"/>
            <p:cNvSpPr txBox="1"/>
            <p:nvPr/>
          </p:nvSpPr>
          <p:spPr>
            <a:xfrm rot="16200000">
              <a:off x="5855524" y="3041742"/>
              <a:ext cx="683805" cy="184665"/>
            </a:xfrm>
            <a:prstGeom prst="rect">
              <a:avLst/>
            </a:prstGeom>
            <a:noFill/>
            <a:effectLst>
              <a:outerShdw blurRad="50800" dist="38100" dir="2700000" algn="tl" rotWithShape="0">
                <a:schemeClr val="tx2">
                  <a:alpha val="43000"/>
                </a:schemeClr>
              </a:outerShdw>
            </a:effectLst>
          </p:spPr>
          <p:txBody>
            <a:bodyPr vert="horz" wrap="square" lIns="0" tIns="0" rIns="0" bIns="0" rtlCol="0">
              <a:spAutoFit/>
            </a:bodyPr>
            <a:lstStyle/>
            <a:p>
              <a:pPr algn="ctr"/>
              <a:r>
                <a:rPr lang="en-US" sz="1200" dirty="0" smtClean="0">
                  <a:solidFill>
                    <a:srgbClr val="D2533C"/>
                  </a:solidFill>
                  <a:latin typeface="Arial"/>
                  <a:cs typeface="Arial"/>
                </a:rPr>
                <a:t>DMA</a:t>
              </a:r>
              <a:endParaRPr lang="en-US" sz="1200" dirty="0">
                <a:solidFill>
                  <a:srgbClr val="D2533C"/>
                </a:solidFill>
                <a:latin typeface="Arial"/>
                <a:cs typeface="Arial"/>
              </a:endParaRPr>
            </a:p>
          </p:txBody>
        </p:sp>
      </p:grpSp>
      <p:sp>
        <p:nvSpPr>
          <p:cNvPr id="29" name="TextBox 28"/>
          <p:cNvSpPr txBox="1"/>
          <p:nvPr/>
        </p:nvSpPr>
        <p:spPr>
          <a:xfrm>
            <a:off x="-3630" y="2633472"/>
            <a:ext cx="9167787" cy="713232"/>
          </a:xfrm>
          <a:prstGeom prst="rect">
            <a:avLst/>
          </a:prstGeom>
          <a:solidFill>
            <a:srgbClr val="FFFF00"/>
          </a:solidFill>
        </p:spPr>
        <p:txBody>
          <a:bodyPr wrap="square" rtlCol="0" anchor="ctr">
            <a:noAutofit/>
          </a:bodyPr>
          <a:lstStyle/>
          <a:p>
            <a:pPr algn="ctr"/>
            <a:r>
              <a:rPr lang="en-US" sz="2000" b="1" dirty="0" smtClean="0">
                <a:solidFill>
                  <a:srgbClr val="D2533C"/>
                </a:solidFill>
              </a:rPr>
              <a:t>Software-Managed Multicores cannot directly access main memory </a:t>
            </a:r>
          </a:p>
        </p:txBody>
      </p:sp>
    </p:spTree>
    <p:extLst>
      <p:ext uri="{BB962C8B-B14F-4D97-AF65-F5344CB8AC3E}">
        <p14:creationId xmlns:p14="http://schemas.microsoft.com/office/powerpoint/2010/main" val="16863341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SPM Management: Static vs. Dynamic </a:t>
            </a:r>
            <a:endParaRPr lang="en-US" dirty="0"/>
          </a:p>
        </p:txBody>
      </p:sp>
      <p:sp>
        <p:nvSpPr>
          <p:cNvPr id="3" name="Content Placeholder 2"/>
          <p:cNvSpPr>
            <a:spLocks noGrp="1"/>
          </p:cNvSpPr>
          <p:nvPr>
            <p:ph idx="1"/>
          </p:nvPr>
        </p:nvSpPr>
        <p:spPr>
          <a:xfrm>
            <a:off x="257045" y="1121937"/>
            <a:ext cx="8694171" cy="4961868"/>
          </a:xfrm>
        </p:spPr>
        <p:txBody>
          <a:bodyPr>
            <a:normAutofit/>
          </a:bodyPr>
          <a:lstStyle/>
          <a:p>
            <a:r>
              <a:rPr lang="en-US" dirty="0" smtClean="0"/>
              <a:t>Static management</a:t>
            </a:r>
          </a:p>
          <a:p>
            <a:pPr lvl="1"/>
            <a:r>
              <a:rPr lang="en-US" dirty="0" smtClean="0"/>
              <a:t>Load data </a:t>
            </a:r>
            <a:r>
              <a:rPr lang="en-US" dirty="0" smtClean="0">
                <a:solidFill>
                  <a:schemeClr val="tx2"/>
                </a:solidFill>
              </a:rPr>
              <a:t>only at loading time</a:t>
            </a:r>
          </a:p>
          <a:p>
            <a:pPr lvl="1"/>
            <a:r>
              <a:rPr lang="en-US" dirty="0" smtClean="0"/>
              <a:t>Good:</a:t>
            </a:r>
            <a:r>
              <a:rPr lang="en-US" dirty="0" smtClean="0">
                <a:solidFill>
                  <a:srgbClr val="D2533C"/>
                </a:solidFill>
              </a:rPr>
              <a:t> When </a:t>
            </a:r>
            <a:r>
              <a:rPr lang="en-US" dirty="0">
                <a:solidFill>
                  <a:srgbClr val="D2533C"/>
                </a:solidFill>
              </a:rPr>
              <a:t>everything fits </a:t>
            </a:r>
            <a:r>
              <a:rPr lang="en-US" dirty="0"/>
              <a:t>in the </a:t>
            </a:r>
            <a:r>
              <a:rPr lang="en-US" dirty="0" smtClean="0"/>
              <a:t>scratchpad</a:t>
            </a:r>
          </a:p>
          <a:p>
            <a:pPr lvl="1"/>
            <a:r>
              <a:rPr lang="en-US" dirty="0" smtClean="0"/>
              <a:t>Bad: When it doesn’t. – limited locality</a:t>
            </a:r>
            <a:endParaRPr lang="en-US" dirty="0"/>
          </a:p>
          <a:p>
            <a:pPr lvl="1"/>
            <a:endParaRPr lang="en-US" dirty="0" smtClean="0"/>
          </a:p>
          <a:p>
            <a:r>
              <a:rPr lang="en-US" dirty="0" smtClean="0"/>
              <a:t>Dynamic management</a:t>
            </a:r>
          </a:p>
          <a:p>
            <a:pPr lvl="1"/>
            <a:r>
              <a:rPr lang="en-US" dirty="0" smtClean="0"/>
              <a:t>Bring data in and out </a:t>
            </a:r>
            <a:r>
              <a:rPr lang="en-US" dirty="0" smtClean="0">
                <a:solidFill>
                  <a:srgbClr val="D2533C"/>
                </a:solidFill>
              </a:rPr>
              <a:t>in runtime</a:t>
            </a:r>
            <a:r>
              <a:rPr lang="en-US" dirty="0" smtClean="0"/>
              <a:t> </a:t>
            </a:r>
          </a:p>
          <a:p>
            <a:pPr marL="274320" lvl="1" indent="0">
              <a:buNone/>
            </a:pPr>
            <a:r>
              <a:rPr lang="en-US" dirty="0"/>
              <a:t> </a:t>
            </a:r>
            <a:r>
              <a:rPr lang="en-US" dirty="0" smtClean="0"/>
              <a:t>  by DMA operations</a:t>
            </a:r>
          </a:p>
          <a:p>
            <a:pPr lvl="1"/>
            <a:r>
              <a:rPr lang="en-US" dirty="0" smtClean="0"/>
              <a:t>DMA transfers take time</a:t>
            </a:r>
          </a:p>
          <a:p>
            <a:pPr lvl="1"/>
            <a:endParaRPr lang="en-US" dirty="0" smtClean="0">
              <a:solidFill>
                <a:srgbClr val="D2533C"/>
              </a:solidFill>
            </a:endParaRPr>
          </a:p>
          <a:p>
            <a:pPr marL="274320" lvl="1" indent="0">
              <a:buNone/>
            </a:pPr>
            <a:endParaRPr lang="en-US" dirty="0" smtClean="0"/>
          </a:p>
        </p:txBody>
      </p:sp>
      <p:sp>
        <p:nvSpPr>
          <p:cNvPr id="4" name="Date Placeholder 3"/>
          <p:cNvSpPr>
            <a:spLocks noGrp="1"/>
          </p:cNvSpPr>
          <p:nvPr>
            <p:ph type="dt" sz="half" idx="10"/>
          </p:nvPr>
        </p:nvSpPr>
        <p:spPr/>
        <p:txBody>
          <a:bodyPr/>
          <a:lstStyle/>
          <a:p>
            <a:r>
              <a:rPr lang="en-US" smtClean="0"/>
              <a:t>RTAS 2014, Berlin, Germany</a:t>
            </a:r>
            <a:endParaRPr lang="en-US"/>
          </a:p>
        </p:txBody>
      </p:sp>
      <p:sp>
        <p:nvSpPr>
          <p:cNvPr id="5" name="Footer Placeholder 4"/>
          <p:cNvSpPr>
            <a:spLocks noGrp="1"/>
          </p:cNvSpPr>
          <p:nvPr>
            <p:ph type="ftr" sz="quarter" idx="11"/>
          </p:nvPr>
        </p:nvSpPr>
        <p:spPr/>
        <p:txBody>
          <a:bodyPr/>
          <a:lstStyle/>
          <a:p>
            <a:pPr algn="r"/>
            <a:r>
              <a:rPr lang="en-US" smtClean="0"/>
              <a:t>Yooseong Kim</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a:t>
            </a:fld>
            <a:r>
              <a:rPr lang="en-US" dirty="0"/>
              <a:t>/</a:t>
            </a:r>
            <a:r>
              <a:rPr lang="en-US" dirty="0" smtClean="0"/>
              <a:t>18</a:t>
            </a:r>
            <a:endParaRPr lang="en-US" dirty="0"/>
          </a:p>
        </p:txBody>
      </p:sp>
      <p:grpSp>
        <p:nvGrpSpPr>
          <p:cNvPr id="17" name="Group 16"/>
          <p:cNvGrpSpPr/>
          <p:nvPr/>
        </p:nvGrpSpPr>
        <p:grpSpPr>
          <a:xfrm>
            <a:off x="4281712" y="3126151"/>
            <a:ext cx="4407422" cy="2413084"/>
            <a:chOff x="1213909" y="1811371"/>
            <a:chExt cx="4407422" cy="2413084"/>
          </a:xfrm>
        </p:grpSpPr>
        <p:sp>
          <p:nvSpPr>
            <p:cNvPr id="7" name="Rectangle 6"/>
            <p:cNvSpPr/>
            <p:nvPr/>
          </p:nvSpPr>
          <p:spPr>
            <a:xfrm>
              <a:off x="2590936" y="1811371"/>
              <a:ext cx="952451" cy="2408937"/>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292934"/>
                  </a:solidFill>
                </a:rPr>
                <a:t>Main</a:t>
              </a:r>
            </a:p>
            <a:p>
              <a:pPr algn="ctr"/>
              <a:r>
                <a:rPr lang="en-US" sz="1600" dirty="0" smtClean="0">
                  <a:solidFill>
                    <a:srgbClr val="292934"/>
                  </a:solidFill>
                </a:rPr>
                <a:t>Memory</a:t>
              </a:r>
              <a:endParaRPr lang="en-US" sz="1600" dirty="0">
                <a:solidFill>
                  <a:srgbClr val="292934"/>
                </a:solidFill>
              </a:endParaRPr>
            </a:p>
          </p:txBody>
        </p:sp>
        <p:sp>
          <p:nvSpPr>
            <p:cNvPr id="8" name="Rectangle 7"/>
            <p:cNvSpPr/>
            <p:nvPr/>
          </p:nvSpPr>
          <p:spPr>
            <a:xfrm>
              <a:off x="4834995" y="3006502"/>
              <a:ext cx="786336" cy="1213806"/>
            </a:xfrm>
            <a:prstGeom prst="rect">
              <a:avLst/>
            </a:prstGeom>
            <a:solidFill>
              <a:schemeClr val="tx2">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292934"/>
                  </a:solidFill>
                </a:rPr>
                <a:t>SPM</a:t>
              </a:r>
              <a:endParaRPr lang="en-US" dirty="0">
                <a:solidFill>
                  <a:srgbClr val="292934"/>
                </a:solidFill>
              </a:endParaRPr>
            </a:p>
          </p:txBody>
        </p:sp>
        <p:sp>
          <p:nvSpPr>
            <p:cNvPr id="9" name="TextBox 8"/>
            <p:cNvSpPr txBox="1"/>
            <p:nvPr/>
          </p:nvSpPr>
          <p:spPr>
            <a:xfrm>
              <a:off x="1769213" y="3916678"/>
              <a:ext cx="821723" cy="307777"/>
            </a:xfrm>
            <a:prstGeom prst="rect">
              <a:avLst/>
            </a:prstGeom>
            <a:noFill/>
          </p:spPr>
          <p:txBody>
            <a:bodyPr wrap="square" rtlCol="0">
              <a:spAutoFit/>
            </a:bodyPr>
            <a:lstStyle/>
            <a:p>
              <a:pPr algn="r"/>
              <a:r>
                <a:rPr lang="en-US" sz="1400" dirty="0" smtClean="0"/>
                <a:t>0x0</a:t>
              </a:r>
              <a:endParaRPr lang="en-US" sz="1400" dirty="0"/>
            </a:p>
          </p:txBody>
        </p:sp>
        <p:sp>
          <p:nvSpPr>
            <p:cNvPr id="10" name="TextBox 9"/>
            <p:cNvSpPr txBox="1"/>
            <p:nvPr/>
          </p:nvSpPr>
          <p:spPr>
            <a:xfrm>
              <a:off x="1213909" y="1811371"/>
              <a:ext cx="1377027" cy="307777"/>
            </a:xfrm>
            <a:prstGeom prst="rect">
              <a:avLst/>
            </a:prstGeom>
            <a:noFill/>
          </p:spPr>
          <p:txBody>
            <a:bodyPr wrap="square" rtlCol="0">
              <a:spAutoFit/>
            </a:bodyPr>
            <a:lstStyle/>
            <a:p>
              <a:pPr algn="r"/>
              <a:r>
                <a:rPr lang="en-US" sz="1400" dirty="0" smtClean="0"/>
                <a:t>0xFFFFFFFF</a:t>
              </a:r>
              <a:endParaRPr lang="en-US" sz="1400" dirty="0"/>
            </a:p>
          </p:txBody>
        </p:sp>
        <p:sp>
          <p:nvSpPr>
            <p:cNvPr id="11" name="TextBox 10"/>
            <p:cNvSpPr txBox="1"/>
            <p:nvPr/>
          </p:nvSpPr>
          <p:spPr>
            <a:xfrm>
              <a:off x="4045661" y="3916678"/>
              <a:ext cx="821723" cy="307777"/>
            </a:xfrm>
            <a:prstGeom prst="rect">
              <a:avLst/>
            </a:prstGeom>
            <a:noFill/>
          </p:spPr>
          <p:txBody>
            <a:bodyPr wrap="square" rtlCol="0">
              <a:spAutoFit/>
            </a:bodyPr>
            <a:lstStyle/>
            <a:p>
              <a:pPr algn="r"/>
              <a:r>
                <a:rPr lang="en-US" sz="1400" dirty="0" smtClean="0"/>
                <a:t>0x0</a:t>
              </a:r>
              <a:endParaRPr lang="en-US" sz="1400" dirty="0"/>
            </a:p>
          </p:txBody>
        </p:sp>
        <p:sp>
          <p:nvSpPr>
            <p:cNvPr id="12" name="TextBox 11"/>
            <p:cNvSpPr txBox="1"/>
            <p:nvPr/>
          </p:nvSpPr>
          <p:spPr>
            <a:xfrm>
              <a:off x="3828481" y="3006502"/>
              <a:ext cx="1038903" cy="307777"/>
            </a:xfrm>
            <a:prstGeom prst="rect">
              <a:avLst/>
            </a:prstGeom>
            <a:noFill/>
          </p:spPr>
          <p:txBody>
            <a:bodyPr wrap="square" rtlCol="0">
              <a:spAutoFit/>
            </a:bodyPr>
            <a:lstStyle/>
            <a:p>
              <a:pPr algn="r"/>
              <a:r>
                <a:rPr lang="en-US" sz="1400" dirty="0" smtClean="0"/>
                <a:t>0xFFFFF</a:t>
              </a:r>
              <a:endParaRPr lang="en-US" sz="1400" dirty="0"/>
            </a:p>
          </p:txBody>
        </p:sp>
        <p:cxnSp>
          <p:nvCxnSpPr>
            <p:cNvPr id="13" name="Straight Arrow Connector 12"/>
            <p:cNvCxnSpPr/>
            <p:nvPr/>
          </p:nvCxnSpPr>
          <p:spPr>
            <a:xfrm>
              <a:off x="3543387" y="2446285"/>
              <a:ext cx="1323997" cy="14703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8" idx="1"/>
            </p:cNvCxnSpPr>
            <p:nvPr/>
          </p:nvCxnSpPr>
          <p:spPr>
            <a:xfrm>
              <a:off x="3543387" y="2857111"/>
              <a:ext cx="1291608" cy="7562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543387" y="3314279"/>
              <a:ext cx="1291607" cy="2991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543387" y="2119148"/>
              <a:ext cx="1323997" cy="21011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3630" y="2633472"/>
            <a:ext cx="9167787" cy="713232"/>
          </a:xfrm>
          <a:prstGeom prst="rect">
            <a:avLst/>
          </a:prstGeom>
          <a:solidFill>
            <a:srgbClr val="FFFF00"/>
          </a:solidFill>
        </p:spPr>
        <p:txBody>
          <a:bodyPr wrap="square" rtlCol="0" anchor="ctr">
            <a:noAutofit/>
          </a:bodyPr>
          <a:lstStyle/>
          <a:p>
            <a:pPr algn="ctr"/>
            <a:r>
              <a:rPr lang="en-US" sz="2000" b="1" dirty="0" smtClean="0">
                <a:solidFill>
                  <a:srgbClr val="D2533C"/>
                </a:solidFill>
              </a:rPr>
              <a:t>Dynamic management involves DMA transfers </a:t>
            </a:r>
          </a:p>
          <a:p>
            <a:pPr algn="ctr"/>
            <a:r>
              <a:rPr lang="en-US" sz="2000" b="1" dirty="0" smtClean="0">
                <a:solidFill>
                  <a:srgbClr val="D2533C"/>
                </a:solidFill>
              </a:rPr>
              <a:t>We try to minimize the impact of DMA transfers on the WCET</a:t>
            </a:r>
          </a:p>
        </p:txBody>
      </p:sp>
    </p:spTree>
    <p:extLst>
      <p:ext uri="{BB962C8B-B14F-4D97-AF65-F5344CB8AC3E}">
        <p14:creationId xmlns:p14="http://schemas.microsoft.com/office/powerpoint/2010/main" val="8743693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Dynamic Management on</a:t>
            </a:r>
            <a:br>
              <a:rPr lang="en-US" dirty="0" smtClean="0"/>
            </a:br>
            <a:r>
              <a:rPr lang="en-US" dirty="0" smtClean="0"/>
              <a:t>	Traditional Setups vs. SMMs</a:t>
            </a:r>
            <a:endParaRPr lang="en-US" dirty="0"/>
          </a:p>
        </p:txBody>
      </p:sp>
      <p:sp>
        <p:nvSpPr>
          <p:cNvPr id="3" name="Content Placeholder 2"/>
          <p:cNvSpPr>
            <a:spLocks noGrp="1"/>
          </p:cNvSpPr>
          <p:nvPr>
            <p:ph idx="1"/>
          </p:nvPr>
        </p:nvSpPr>
        <p:spPr>
          <a:xfrm>
            <a:off x="190210" y="1128953"/>
            <a:ext cx="4179734" cy="1424235"/>
          </a:xfrm>
        </p:spPr>
        <p:txBody>
          <a:bodyPr>
            <a:normAutofit fontScale="92500" lnSpcReduction="20000"/>
          </a:bodyPr>
          <a:lstStyle/>
          <a:p>
            <a:r>
              <a:rPr lang="en-US" dirty="0" smtClean="0"/>
              <a:t>Traditional architectures with scratchpads</a:t>
            </a:r>
          </a:p>
          <a:p>
            <a:pPr lvl="1"/>
            <a:r>
              <a:rPr lang="en-US" dirty="0" smtClean="0">
                <a:solidFill>
                  <a:srgbClr val="292934"/>
                </a:solidFill>
              </a:rPr>
              <a:t>To exploit more locality</a:t>
            </a:r>
          </a:p>
          <a:p>
            <a:pPr lvl="1"/>
            <a:r>
              <a:rPr lang="en-US" dirty="0">
                <a:solidFill>
                  <a:srgbClr val="292934"/>
                </a:solidFill>
              </a:rPr>
              <a:t>It’s </a:t>
            </a:r>
            <a:r>
              <a:rPr lang="en-US" dirty="0" smtClean="0">
                <a:solidFill>
                  <a:srgbClr val="D2533C"/>
                </a:solidFill>
              </a:rPr>
              <a:t>for optimization</a:t>
            </a:r>
          </a:p>
        </p:txBody>
      </p:sp>
      <p:sp>
        <p:nvSpPr>
          <p:cNvPr id="4" name="Date Placeholder 3"/>
          <p:cNvSpPr>
            <a:spLocks noGrp="1"/>
          </p:cNvSpPr>
          <p:nvPr>
            <p:ph type="dt" sz="half" idx="10"/>
          </p:nvPr>
        </p:nvSpPr>
        <p:spPr/>
        <p:txBody>
          <a:bodyPr/>
          <a:lstStyle/>
          <a:p>
            <a:r>
              <a:rPr lang="en-US" smtClean="0"/>
              <a:t>RTAS 2014, Berlin, Germany</a:t>
            </a:r>
            <a:endParaRPr lang="en-US"/>
          </a:p>
        </p:txBody>
      </p:sp>
      <p:sp>
        <p:nvSpPr>
          <p:cNvPr id="5" name="Footer Placeholder 4"/>
          <p:cNvSpPr>
            <a:spLocks noGrp="1"/>
          </p:cNvSpPr>
          <p:nvPr>
            <p:ph type="ftr" sz="quarter" idx="11"/>
          </p:nvPr>
        </p:nvSpPr>
        <p:spPr/>
        <p:txBody>
          <a:bodyPr/>
          <a:lstStyle/>
          <a:p>
            <a:pPr algn="r"/>
            <a:r>
              <a:rPr lang="en-US" smtClean="0"/>
              <a:t>Yooseong Kim</a:t>
            </a:r>
            <a:endParaRPr lang="en-US" dirty="0"/>
          </a:p>
        </p:txBody>
      </p:sp>
      <p:grpSp>
        <p:nvGrpSpPr>
          <p:cNvPr id="15" name="Group 14"/>
          <p:cNvGrpSpPr/>
          <p:nvPr/>
        </p:nvGrpSpPr>
        <p:grpSpPr>
          <a:xfrm>
            <a:off x="6011665" y="4210728"/>
            <a:ext cx="1627926" cy="1723813"/>
            <a:chOff x="6612274" y="3481979"/>
            <a:chExt cx="507495" cy="1572927"/>
          </a:xfrm>
        </p:grpSpPr>
        <p:sp>
          <p:nvSpPr>
            <p:cNvPr id="16" name="Rectangle 15"/>
            <p:cNvSpPr/>
            <p:nvPr/>
          </p:nvSpPr>
          <p:spPr>
            <a:xfrm>
              <a:off x="6696783" y="4076458"/>
              <a:ext cx="334895" cy="294871"/>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chemeClr val="tx1"/>
                  </a:solidFill>
                  <a:latin typeface="Arial"/>
                  <a:cs typeface="Arial"/>
                </a:rPr>
                <a:t>SPM</a:t>
              </a:r>
            </a:p>
          </p:txBody>
        </p:sp>
        <p:sp>
          <p:nvSpPr>
            <p:cNvPr id="17" name="Rectangle 16"/>
            <p:cNvSpPr/>
            <p:nvPr/>
          </p:nvSpPr>
          <p:spPr>
            <a:xfrm>
              <a:off x="6612274" y="3481979"/>
              <a:ext cx="506097" cy="31793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Core</a:t>
              </a:r>
            </a:p>
          </p:txBody>
        </p:sp>
        <p:cxnSp>
          <p:nvCxnSpPr>
            <p:cNvPr id="18" name="Straight Arrow Connector 17"/>
            <p:cNvCxnSpPr/>
            <p:nvPr/>
          </p:nvCxnSpPr>
          <p:spPr>
            <a:xfrm flipH="1">
              <a:off x="6859045" y="3793344"/>
              <a:ext cx="1398" cy="276548"/>
            </a:xfrm>
            <a:prstGeom prst="straightConnector1">
              <a:avLst/>
            </a:prstGeom>
            <a:ln w="22225">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6853668" y="4364761"/>
              <a:ext cx="0" cy="382139"/>
            </a:xfrm>
            <a:prstGeom prst="straightConnector1">
              <a:avLst/>
            </a:prstGeom>
            <a:ln w="22225">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rot="16200000">
              <a:off x="6790122" y="4519206"/>
              <a:ext cx="388706" cy="79816"/>
            </a:xfrm>
            <a:prstGeom prst="rect">
              <a:avLst/>
            </a:prstGeom>
            <a:noFill/>
          </p:spPr>
          <p:txBody>
            <a:bodyPr vert="horz" wrap="square" lIns="0" tIns="0" rIns="0" bIns="0" rtlCol="0">
              <a:spAutoFit/>
            </a:bodyPr>
            <a:lstStyle/>
            <a:p>
              <a:pPr algn="ctr"/>
              <a:r>
                <a:rPr lang="en-US" sz="1200" dirty="0" smtClean="0">
                  <a:latin typeface="Arial"/>
                  <a:cs typeface="Arial"/>
                </a:rPr>
                <a:t>DMA</a:t>
              </a:r>
              <a:endParaRPr lang="en-US" sz="1200" dirty="0">
                <a:latin typeface="Arial"/>
                <a:cs typeface="Arial"/>
              </a:endParaRPr>
            </a:p>
          </p:txBody>
        </p:sp>
        <p:sp>
          <p:nvSpPr>
            <p:cNvPr id="21" name="Rectangle 20"/>
            <p:cNvSpPr/>
            <p:nvPr/>
          </p:nvSpPr>
          <p:spPr>
            <a:xfrm>
              <a:off x="6612274" y="4760035"/>
              <a:ext cx="507495" cy="29487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lnSpc>
                  <a:spcPct val="70000"/>
                </a:lnSpc>
              </a:pPr>
              <a:r>
                <a:rPr lang="en-US" sz="1400" dirty="0" smtClean="0">
                  <a:solidFill>
                    <a:schemeClr val="tx1"/>
                  </a:solidFill>
                  <a:latin typeface="Arial"/>
                  <a:cs typeface="Arial"/>
                </a:rPr>
                <a:t>Main Memory</a:t>
              </a:r>
            </a:p>
          </p:txBody>
        </p:sp>
      </p:grpSp>
      <p:grpSp>
        <p:nvGrpSpPr>
          <p:cNvPr id="39" name="Group 38"/>
          <p:cNvGrpSpPr/>
          <p:nvPr/>
        </p:nvGrpSpPr>
        <p:grpSpPr>
          <a:xfrm>
            <a:off x="459534" y="3259840"/>
            <a:ext cx="1723764" cy="391997"/>
            <a:chOff x="580853" y="2329059"/>
            <a:chExt cx="1962665" cy="391997"/>
          </a:xfrm>
        </p:grpSpPr>
        <p:sp>
          <p:nvSpPr>
            <p:cNvPr id="22" name="Rectangle 21"/>
            <p:cNvSpPr/>
            <p:nvPr/>
          </p:nvSpPr>
          <p:spPr>
            <a:xfrm>
              <a:off x="580853" y="2329059"/>
              <a:ext cx="486007" cy="391997"/>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23" name="Rectangle 22"/>
            <p:cNvSpPr/>
            <p:nvPr/>
          </p:nvSpPr>
          <p:spPr>
            <a:xfrm>
              <a:off x="1082538" y="2329059"/>
              <a:ext cx="486007" cy="391997"/>
            </a:xfrm>
            <a:prstGeom prst="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sp>
          <p:nvSpPr>
            <p:cNvPr id="24" name="Rectangle 23"/>
            <p:cNvSpPr/>
            <p:nvPr/>
          </p:nvSpPr>
          <p:spPr>
            <a:xfrm>
              <a:off x="1568545" y="2329059"/>
              <a:ext cx="486007" cy="391997"/>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
              </a:r>
              <a:endParaRPr lang="en-US" dirty="0"/>
            </a:p>
          </p:txBody>
        </p:sp>
        <p:sp>
          <p:nvSpPr>
            <p:cNvPr id="25" name="Rectangle 24"/>
            <p:cNvSpPr/>
            <p:nvPr/>
          </p:nvSpPr>
          <p:spPr>
            <a:xfrm>
              <a:off x="2057511" y="2329059"/>
              <a:ext cx="486007" cy="391997"/>
            </a:xfrm>
            <a:prstGeom prst="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
              </a:r>
              <a:endParaRPr lang="en-US" dirty="0"/>
            </a:p>
          </p:txBody>
        </p:sp>
      </p:grpSp>
      <p:grpSp>
        <p:nvGrpSpPr>
          <p:cNvPr id="42" name="Group 41"/>
          <p:cNvGrpSpPr/>
          <p:nvPr/>
        </p:nvGrpSpPr>
        <p:grpSpPr>
          <a:xfrm>
            <a:off x="2734329" y="3259839"/>
            <a:ext cx="3765638" cy="311351"/>
            <a:chOff x="598557" y="3482374"/>
            <a:chExt cx="3765638" cy="311351"/>
          </a:xfrm>
        </p:grpSpPr>
        <p:sp>
          <p:nvSpPr>
            <p:cNvPr id="26" name="Rectangle 25"/>
            <p:cNvSpPr/>
            <p:nvPr/>
          </p:nvSpPr>
          <p:spPr>
            <a:xfrm>
              <a:off x="598557" y="3549445"/>
              <a:ext cx="387393" cy="244280"/>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Content Placeholder 2"/>
            <p:cNvSpPr txBox="1">
              <a:spLocks/>
            </p:cNvSpPr>
            <p:nvPr/>
          </p:nvSpPr>
          <p:spPr>
            <a:xfrm>
              <a:off x="1061147" y="3482374"/>
              <a:ext cx="3303048" cy="311351"/>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smtClean="0"/>
                <a:t>Not-frequently accessed</a:t>
              </a:r>
              <a:endParaRPr lang="en-US" sz="1600" dirty="0" smtClean="0"/>
            </a:p>
          </p:txBody>
        </p:sp>
      </p:grpSp>
      <p:grpSp>
        <p:nvGrpSpPr>
          <p:cNvPr id="43" name="Group 42"/>
          <p:cNvGrpSpPr/>
          <p:nvPr/>
        </p:nvGrpSpPr>
        <p:grpSpPr>
          <a:xfrm>
            <a:off x="6120016" y="3259840"/>
            <a:ext cx="2902514" cy="311350"/>
            <a:chOff x="601414" y="3986063"/>
            <a:chExt cx="2902514" cy="311350"/>
          </a:xfrm>
        </p:grpSpPr>
        <p:sp>
          <p:nvSpPr>
            <p:cNvPr id="28" name="Rectangle 27"/>
            <p:cNvSpPr/>
            <p:nvPr/>
          </p:nvSpPr>
          <p:spPr>
            <a:xfrm>
              <a:off x="601414" y="4053133"/>
              <a:ext cx="387393" cy="244280"/>
            </a:xfrm>
            <a:prstGeom prst="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Content Placeholder 2"/>
            <p:cNvSpPr txBox="1">
              <a:spLocks/>
            </p:cNvSpPr>
            <p:nvPr/>
          </p:nvSpPr>
          <p:spPr>
            <a:xfrm>
              <a:off x="1064003" y="3986063"/>
              <a:ext cx="2439925" cy="311350"/>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smtClean="0"/>
                <a:t>Frequently accessed</a:t>
              </a:r>
              <a:endParaRPr lang="en-US" sz="1600" dirty="0" smtClean="0"/>
            </a:p>
          </p:txBody>
        </p:sp>
      </p:grpSp>
      <p:grpSp>
        <p:nvGrpSpPr>
          <p:cNvPr id="30" name="Group 29"/>
          <p:cNvGrpSpPr/>
          <p:nvPr/>
        </p:nvGrpSpPr>
        <p:grpSpPr>
          <a:xfrm>
            <a:off x="1395938" y="4210728"/>
            <a:ext cx="1632423" cy="1752345"/>
            <a:chOff x="6612274" y="3481979"/>
            <a:chExt cx="507495" cy="1572927"/>
          </a:xfrm>
        </p:grpSpPr>
        <p:sp>
          <p:nvSpPr>
            <p:cNvPr id="31" name="Rectangle 30"/>
            <p:cNvSpPr/>
            <p:nvPr/>
          </p:nvSpPr>
          <p:spPr>
            <a:xfrm>
              <a:off x="6784873" y="3977936"/>
              <a:ext cx="334895" cy="294871"/>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chemeClr val="tx1"/>
                  </a:solidFill>
                  <a:latin typeface="Arial"/>
                  <a:cs typeface="Arial"/>
                </a:rPr>
                <a:t>SPM</a:t>
              </a:r>
            </a:p>
          </p:txBody>
        </p:sp>
        <p:sp>
          <p:nvSpPr>
            <p:cNvPr id="32" name="Rectangle 31"/>
            <p:cNvSpPr/>
            <p:nvPr/>
          </p:nvSpPr>
          <p:spPr>
            <a:xfrm>
              <a:off x="6612274" y="3481979"/>
              <a:ext cx="506097" cy="31793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Core</a:t>
              </a:r>
            </a:p>
          </p:txBody>
        </p:sp>
        <p:cxnSp>
          <p:nvCxnSpPr>
            <p:cNvPr id="33" name="Straight Arrow Connector 32"/>
            <p:cNvCxnSpPr/>
            <p:nvPr/>
          </p:nvCxnSpPr>
          <p:spPr>
            <a:xfrm flipH="1">
              <a:off x="6906479" y="3793346"/>
              <a:ext cx="1398" cy="186261"/>
            </a:xfrm>
            <a:prstGeom prst="straightConnector1">
              <a:avLst/>
            </a:prstGeom>
            <a:ln w="22225">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6907877" y="4272807"/>
              <a:ext cx="0" cy="474093"/>
            </a:xfrm>
            <a:prstGeom prst="straightConnector1">
              <a:avLst/>
            </a:prstGeom>
            <a:ln w="22225">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rot="16200000">
              <a:off x="6782867" y="4427252"/>
              <a:ext cx="388706" cy="79816"/>
            </a:xfrm>
            <a:prstGeom prst="rect">
              <a:avLst/>
            </a:prstGeom>
            <a:noFill/>
          </p:spPr>
          <p:txBody>
            <a:bodyPr vert="horz" wrap="square" lIns="0" tIns="0" rIns="0" bIns="0" rtlCol="0">
              <a:spAutoFit/>
            </a:bodyPr>
            <a:lstStyle/>
            <a:p>
              <a:pPr algn="ctr"/>
              <a:r>
                <a:rPr lang="en-US" sz="1200" dirty="0" smtClean="0">
                  <a:latin typeface="Arial"/>
                  <a:cs typeface="Arial"/>
                </a:rPr>
                <a:t>DMA</a:t>
              </a:r>
              <a:endParaRPr lang="en-US" sz="1200" dirty="0">
                <a:latin typeface="Arial"/>
                <a:cs typeface="Arial"/>
              </a:endParaRPr>
            </a:p>
          </p:txBody>
        </p:sp>
        <p:cxnSp>
          <p:nvCxnSpPr>
            <p:cNvPr id="36" name="Straight Arrow Connector 35"/>
            <p:cNvCxnSpPr/>
            <p:nvPr/>
          </p:nvCxnSpPr>
          <p:spPr>
            <a:xfrm>
              <a:off x="6702533" y="3799910"/>
              <a:ext cx="0" cy="960125"/>
            </a:xfrm>
            <a:prstGeom prst="straightConnector1">
              <a:avLst/>
            </a:prstGeom>
            <a:ln w="22225">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6612274" y="4760035"/>
              <a:ext cx="507495" cy="294871"/>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lnSpc>
                  <a:spcPct val="70000"/>
                </a:lnSpc>
              </a:pPr>
              <a:r>
                <a:rPr lang="en-US" sz="1400" dirty="0" smtClean="0">
                  <a:solidFill>
                    <a:schemeClr val="tx1"/>
                  </a:solidFill>
                  <a:latin typeface="Arial"/>
                  <a:cs typeface="Arial"/>
                </a:rPr>
                <a:t>Main Memory</a:t>
              </a:r>
            </a:p>
          </p:txBody>
        </p:sp>
      </p:grpSp>
      <p:sp>
        <p:nvSpPr>
          <p:cNvPr id="41" name="Content Placeholder 2"/>
          <p:cNvSpPr txBox="1">
            <a:spLocks/>
          </p:cNvSpPr>
          <p:nvPr/>
        </p:nvSpPr>
        <p:spPr>
          <a:xfrm>
            <a:off x="4479688" y="1137597"/>
            <a:ext cx="4523974" cy="19670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SMM architectures</a:t>
            </a:r>
          </a:p>
          <a:p>
            <a:pPr lvl="1"/>
            <a:r>
              <a:rPr lang="en-US" dirty="0" smtClean="0">
                <a:solidFill>
                  <a:srgbClr val="292934"/>
                </a:solidFill>
              </a:rPr>
              <a:t>Anything that is accessed must be loaded on the SPM</a:t>
            </a:r>
          </a:p>
          <a:p>
            <a:pPr lvl="1"/>
            <a:r>
              <a:rPr lang="en-US" dirty="0" smtClean="0">
                <a:solidFill>
                  <a:srgbClr val="292934"/>
                </a:solidFill>
              </a:rPr>
              <a:t>It’s </a:t>
            </a:r>
            <a:r>
              <a:rPr lang="en-US" dirty="0" smtClean="0">
                <a:solidFill>
                  <a:schemeClr val="tx2"/>
                </a:solidFill>
              </a:rPr>
              <a:t>a MUST</a:t>
            </a:r>
          </a:p>
        </p:txBody>
      </p:sp>
      <p:sp>
        <p:nvSpPr>
          <p:cNvPr id="44" name="Rectangle 43"/>
          <p:cNvSpPr/>
          <p:nvPr/>
        </p:nvSpPr>
        <p:spPr>
          <a:xfrm>
            <a:off x="1321343" y="5634567"/>
            <a:ext cx="486007" cy="391997"/>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45" name="Rectangle 44"/>
          <p:cNvSpPr/>
          <p:nvPr/>
        </p:nvSpPr>
        <p:spPr>
          <a:xfrm>
            <a:off x="1823028" y="5634567"/>
            <a:ext cx="486007" cy="391997"/>
          </a:xfrm>
          <a:prstGeom prst="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sp>
        <p:nvSpPr>
          <p:cNvPr id="46" name="Rectangle 45"/>
          <p:cNvSpPr/>
          <p:nvPr/>
        </p:nvSpPr>
        <p:spPr>
          <a:xfrm>
            <a:off x="2309035" y="5634567"/>
            <a:ext cx="486007" cy="391997"/>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
            </a:r>
            <a:endParaRPr lang="en-US" dirty="0"/>
          </a:p>
        </p:txBody>
      </p:sp>
      <p:sp>
        <p:nvSpPr>
          <p:cNvPr id="47" name="Rectangle 46"/>
          <p:cNvSpPr/>
          <p:nvPr/>
        </p:nvSpPr>
        <p:spPr>
          <a:xfrm>
            <a:off x="2798001" y="5634567"/>
            <a:ext cx="486007" cy="391997"/>
          </a:xfrm>
          <a:prstGeom prst="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
            </a:r>
            <a:endParaRPr lang="en-US" dirty="0"/>
          </a:p>
        </p:txBody>
      </p:sp>
      <p:sp>
        <p:nvSpPr>
          <p:cNvPr id="52" name="Rectangle 51"/>
          <p:cNvSpPr/>
          <p:nvPr/>
        </p:nvSpPr>
        <p:spPr>
          <a:xfrm>
            <a:off x="2112580" y="4761059"/>
            <a:ext cx="486007" cy="391997"/>
          </a:xfrm>
          <a:prstGeom prst="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sp>
        <p:nvSpPr>
          <p:cNvPr id="53" name="Rectangle 52"/>
          <p:cNvSpPr/>
          <p:nvPr/>
        </p:nvSpPr>
        <p:spPr>
          <a:xfrm>
            <a:off x="2106605" y="4757633"/>
            <a:ext cx="486007" cy="391997"/>
          </a:xfrm>
          <a:prstGeom prst="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
            </a:r>
            <a:endParaRPr lang="en-US" dirty="0"/>
          </a:p>
        </p:txBody>
      </p:sp>
      <p:sp>
        <p:nvSpPr>
          <p:cNvPr id="54" name="Rectangle 53"/>
          <p:cNvSpPr/>
          <p:nvPr/>
        </p:nvSpPr>
        <p:spPr>
          <a:xfrm>
            <a:off x="5880357" y="5596989"/>
            <a:ext cx="486007" cy="391997"/>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55" name="Rectangle 54"/>
          <p:cNvSpPr/>
          <p:nvPr/>
        </p:nvSpPr>
        <p:spPr>
          <a:xfrm>
            <a:off x="6382042" y="5596989"/>
            <a:ext cx="486007" cy="391997"/>
          </a:xfrm>
          <a:prstGeom prst="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sp>
        <p:nvSpPr>
          <p:cNvPr id="56" name="Rectangle 55"/>
          <p:cNvSpPr/>
          <p:nvPr/>
        </p:nvSpPr>
        <p:spPr>
          <a:xfrm>
            <a:off x="6868049" y="5596989"/>
            <a:ext cx="486007" cy="391997"/>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
            </a:r>
            <a:endParaRPr lang="en-US" dirty="0"/>
          </a:p>
        </p:txBody>
      </p:sp>
      <p:sp>
        <p:nvSpPr>
          <p:cNvPr id="57" name="Rectangle 56"/>
          <p:cNvSpPr/>
          <p:nvPr/>
        </p:nvSpPr>
        <p:spPr>
          <a:xfrm>
            <a:off x="7357015" y="5596989"/>
            <a:ext cx="486007" cy="391997"/>
          </a:xfrm>
          <a:prstGeom prst="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
            </a:r>
            <a:endParaRPr lang="en-US" dirty="0"/>
          </a:p>
        </p:txBody>
      </p:sp>
      <p:sp>
        <p:nvSpPr>
          <p:cNvPr id="58" name="Rectangle 57"/>
          <p:cNvSpPr/>
          <p:nvPr/>
        </p:nvSpPr>
        <p:spPr>
          <a:xfrm>
            <a:off x="6564729" y="4809355"/>
            <a:ext cx="486007" cy="391997"/>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59" name="Rectangle 58"/>
          <p:cNvSpPr/>
          <p:nvPr/>
        </p:nvSpPr>
        <p:spPr>
          <a:xfrm>
            <a:off x="6560245" y="4809355"/>
            <a:ext cx="486007" cy="391997"/>
          </a:xfrm>
          <a:prstGeom prst="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sp>
        <p:nvSpPr>
          <p:cNvPr id="60" name="Rectangle 59"/>
          <p:cNvSpPr/>
          <p:nvPr/>
        </p:nvSpPr>
        <p:spPr>
          <a:xfrm>
            <a:off x="6560245" y="4809355"/>
            <a:ext cx="486007" cy="391997"/>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
            </a:r>
            <a:endParaRPr lang="en-US" dirty="0"/>
          </a:p>
        </p:txBody>
      </p:sp>
      <p:sp>
        <p:nvSpPr>
          <p:cNvPr id="61" name="Rectangle 60"/>
          <p:cNvSpPr/>
          <p:nvPr/>
        </p:nvSpPr>
        <p:spPr>
          <a:xfrm>
            <a:off x="6560245" y="4809355"/>
            <a:ext cx="486007" cy="391997"/>
          </a:xfrm>
          <a:prstGeom prst="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
            </a:r>
            <a:endParaRPr lang="en-US" dirty="0"/>
          </a:p>
        </p:txBody>
      </p:sp>
      <p:cxnSp>
        <p:nvCxnSpPr>
          <p:cNvPr id="63" name="Straight Arrow Connector 62"/>
          <p:cNvCxnSpPr/>
          <p:nvPr/>
        </p:nvCxnSpPr>
        <p:spPr>
          <a:xfrm>
            <a:off x="437418" y="3807512"/>
            <a:ext cx="172376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Content Placeholder 2"/>
          <p:cNvSpPr txBox="1">
            <a:spLocks/>
          </p:cNvSpPr>
          <p:nvPr/>
        </p:nvSpPr>
        <p:spPr>
          <a:xfrm>
            <a:off x="2183298" y="3633371"/>
            <a:ext cx="611385" cy="311350"/>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400" dirty="0" smtClean="0"/>
              <a:t>time</a:t>
            </a:r>
            <a:endParaRPr lang="en-US" sz="1200" dirty="0" smtClean="0"/>
          </a:p>
        </p:txBody>
      </p:sp>
      <p:sp>
        <p:nvSpPr>
          <p:cNvPr id="50" name="TextBox 49"/>
          <p:cNvSpPr txBox="1"/>
          <p:nvPr/>
        </p:nvSpPr>
        <p:spPr>
          <a:xfrm>
            <a:off x="-3630" y="2633472"/>
            <a:ext cx="9167787" cy="713232"/>
          </a:xfrm>
          <a:prstGeom prst="rect">
            <a:avLst/>
          </a:prstGeom>
          <a:solidFill>
            <a:srgbClr val="FFFF00"/>
          </a:solidFill>
        </p:spPr>
        <p:txBody>
          <a:bodyPr wrap="square" rtlCol="0" anchor="ctr">
            <a:noAutofit/>
          </a:bodyPr>
          <a:lstStyle/>
          <a:p>
            <a:pPr algn="ctr"/>
            <a:r>
              <a:rPr lang="en-US" sz="2000" b="1" dirty="0" smtClean="0">
                <a:solidFill>
                  <a:srgbClr val="D2533C"/>
                </a:solidFill>
              </a:rPr>
              <a:t>Dynamic management is essential to execute a program on SMMs</a:t>
            </a:r>
          </a:p>
        </p:txBody>
      </p:sp>
      <p:sp>
        <p:nvSpPr>
          <p:cNvPr id="51" name="Slide Number Placeholder 5"/>
          <p:cNvSpPr>
            <a:spLocks noGrp="1"/>
          </p:cNvSpPr>
          <p:nvPr>
            <p:ph type="sldNum" sz="quarter" idx="12"/>
          </p:nvPr>
        </p:nvSpPr>
        <p:spPr>
          <a:xfrm>
            <a:off x="7622334" y="6441773"/>
            <a:ext cx="1066800" cy="329184"/>
          </a:xfrm>
        </p:spPr>
        <p:txBody>
          <a:bodyPr/>
          <a:lstStyle/>
          <a:p>
            <a:fld id="{0CFEC368-1D7A-4F81-ABF6-AE0E36BAF64C}" type="slidenum">
              <a:rPr lang="en-US" smtClean="0"/>
              <a:pPr/>
              <a:t>5</a:t>
            </a:fld>
            <a:r>
              <a:rPr lang="en-US" dirty="0"/>
              <a:t>/</a:t>
            </a:r>
            <a:r>
              <a:rPr lang="en-US" dirty="0" smtClean="0"/>
              <a:t>18</a:t>
            </a:r>
            <a:endParaRPr lang="en-US" dirty="0"/>
          </a:p>
        </p:txBody>
      </p:sp>
    </p:spTree>
    <p:extLst>
      <p:ext uri="{BB962C8B-B14F-4D97-AF65-F5344CB8AC3E}">
        <p14:creationId xmlns:p14="http://schemas.microsoft.com/office/powerpoint/2010/main" val="2160765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1"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dissolve">
                                      <p:cBhvr>
                                        <p:cTn id="21" dur="500"/>
                                        <p:tgtEl>
                                          <p:spTgt spid="44"/>
                                        </p:tgtEl>
                                      </p:cBhvr>
                                    </p:animEffect>
                                  </p:childTnLst>
                                </p:cTn>
                              </p:par>
                              <p:par>
                                <p:cTn id="22" presetID="9" presetClass="entr" presetSubtype="0" fill="hold" grpId="1"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dissolve">
                                      <p:cBhvr>
                                        <p:cTn id="24" dur="500"/>
                                        <p:tgtEl>
                                          <p:spTgt spid="45"/>
                                        </p:tgtEl>
                                      </p:cBhvr>
                                    </p:animEffect>
                                  </p:childTnLst>
                                </p:cTn>
                              </p:par>
                              <p:par>
                                <p:cTn id="25" presetID="9" presetClass="entr" presetSubtype="0" fill="hold" grpId="1"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dissolve">
                                      <p:cBhvr>
                                        <p:cTn id="27" dur="500"/>
                                        <p:tgtEl>
                                          <p:spTgt spid="46"/>
                                        </p:tgtEl>
                                      </p:cBhvr>
                                    </p:animEffect>
                                  </p:childTnLst>
                                </p:cTn>
                              </p:par>
                              <p:par>
                                <p:cTn id="28" presetID="9" presetClass="entr" presetSubtype="0" fill="hold" grpId="1"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dissolv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dissolve">
                                      <p:cBhvr>
                                        <p:cTn id="35" dur="500"/>
                                        <p:tgtEl>
                                          <p:spTgt spid="5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dissolve">
                                      <p:cBhvr>
                                        <p:cTn id="51" dur="500"/>
                                        <p:tgtEl>
                                          <p:spTgt spid="5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dissolve">
                                      <p:cBhvr>
                                        <p:cTn id="54" dur="500"/>
                                        <p:tgtEl>
                                          <p:spTgt spid="5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dissolve">
                                      <p:cBhvr>
                                        <p:cTn id="57" dur="500"/>
                                        <p:tgtEl>
                                          <p:spTgt spid="56"/>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dissolve">
                                      <p:cBhvr>
                                        <p:cTn id="60" dur="500"/>
                                        <p:tgtEl>
                                          <p:spTgt spid="57"/>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dissolve">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dissolve">
                                      <p:cBhvr>
                                        <p:cTn id="70" dur="500"/>
                                        <p:tgtEl>
                                          <p:spTgt spid="59"/>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dissolve">
                                      <p:cBhvr>
                                        <p:cTn id="75" dur="500"/>
                                        <p:tgtEl>
                                          <p:spTgt spid="60"/>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61"/>
                                        </p:tgtEl>
                                        <p:attrNameLst>
                                          <p:attrName>style.visibility</p:attrName>
                                        </p:attrNameLst>
                                      </p:cBhvr>
                                      <p:to>
                                        <p:strVal val="visible"/>
                                      </p:to>
                                    </p:set>
                                    <p:animEffect transition="in" filter="dissolve">
                                      <p:cBhvr>
                                        <p:cTn id="80" dur="500"/>
                                        <p:tgtEl>
                                          <p:spTgt spid="61"/>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4" grpId="1" animBg="1"/>
      <p:bldP spid="45" grpId="1" animBg="1"/>
      <p:bldP spid="46" grpId="1" animBg="1"/>
      <p:bldP spid="47" grpId="1"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4" grpId="0"/>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Code Management</a:t>
            </a:r>
            <a:endParaRPr lang="en-US" dirty="0"/>
          </a:p>
        </p:txBody>
      </p:sp>
      <p:sp>
        <p:nvSpPr>
          <p:cNvPr id="3" name="Content Placeholder 2"/>
          <p:cNvSpPr>
            <a:spLocks noGrp="1"/>
          </p:cNvSpPr>
          <p:nvPr>
            <p:ph idx="1"/>
          </p:nvPr>
        </p:nvSpPr>
        <p:spPr>
          <a:xfrm>
            <a:off x="257046" y="1084589"/>
            <a:ext cx="8694170" cy="5319835"/>
          </a:xfrm>
        </p:spPr>
        <p:txBody>
          <a:bodyPr>
            <a:normAutofit lnSpcReduction="10000"/>
          </a:bodyPr>
          <a:lstStyle/>
          <a:p>
            <a:r>
              <a:rPr lang="en-US" dirty="0" smtClean="0"/>
              <a:t>Load program code on demand in runtime</a:t>
            </a:r>
          </a:p>
          <a:p>
            <a:r>
              <a:rPr lang="en-US" dirty="0" smtClean="0"/>
              <a:t>Granularity: basic blocks or functions?</a:t>
            </a:r>
            <a:endParaRPr lang="en-US" dirty="0" smtClean="0">
              <a:solidFill>
                <a:srgbClr val="D2533C"/>
              </a:solidFill>
            </a:endParaRPr>
          </a:p>
          <a:p>
            <a:endParaRPr lang="en-US" dirty="0" smtClean="0">
              <a:solidFill>
                <a:srgbClr val="D2533C"/>
              </a:solidFill>
            </a:endParaRPr>
          </a:p>
          <a:p>
            <a:r>
              <a:rPr lang="en-US" dirty="0" smtClean="0">
                <a:solidFill>
                  <a:srgbClr val="D2533C"/>
                </a:solidFill>
              </a:rPr>
              <a:t>All previous approaches on </a:t>
            </a:r>
          </a:p>
          <a:p>
            <a:pPr marL="0" indent="0">
              <a:buNone/>
            </a:pPr>
            <a:r>
              <a:rPr lang="en-US" dirty="0">
                <a:solidFill>
                  <a:srgbClr val="D2533C"/>
                </a:solidFill>
              </a:rPr>
              <a:t> </a:t>
            </a:r>
            <a:r>
              <a:rPr lang="en-US" dirty="0" smtClean="0">
                <a:solidFill>
                  <a:srgbClr val="D2533C"/>
                </a:solidFill>
              </a:rPr>
              <a:t> optimizing WCET </a:t>
            </a:r>
            <a:r>
              <a:rPr lang="en-US" dirty="0" smtClean="0"/>
              <a:t>are in basic block-level</a:t>
            </a:r>
            <a:endParaRPr lang="en-US" dirty="0" smtClean="0">
              <a:solidFill>
                <a:srgbClr val="D2533C"/>
              </a:solidFill>
            </a:endParaRPr>
          </a:p>
          <a:p>
            <a:pPr lvl="1"/>
            <a:r>
              <a:rPr lang="en-US" dirty="0" smtClean="0"/>
              <a:t>Some basic blocks are left in main memory</a:t>
            </a:r>
          </a:p>
          <a:p>
            <a:pPr lvl="1"/>
            <a:r>
              <a:rPr lang="en-US" dirty="0" smtClean="0"/>
              <a:t>Thus, </a:t>
            </a:r>
            <a:r>
              <a:rPr lang="en-US" dirty="0" smtClean="0">
                <a:solidFill>
                  <a:srgbClr val="D2533C"/>
                </a:solidFill>
              </a:rPr>
              <a:t>not applicable</a:t>
            </a:r>
            <a:r>
              <a:rPr lang="en-US" dirty="0" smtClean="0"/>
              <a:t> to SMMs</a:t>
            </a:r>
          </a:p>
          <a:p>
            <a:endParaRPr lang="en-US" dirty="0" smtClean="0"/>
          </a:p>
          <a:p>
            <a:r>
              <a:rPr lang="en-US" dirty="0" smtClean="0"/>
              <a:t>Function-level approaches are </a:t>
            </a:r>
          </a:p>
          <a:p>
            <a:pPr marL="0" indent="0">
              <a:buNone/>
            </a:pPr>
            <a:r>
              <a:rPr lang="en-US" dirty="0" smtClean="0"/>
              <a:t>  applicable to </a:t>
            </a:r>
            <a:r>
              <a:rPr lang="en-US" dirty="0" smtClean="0">
                <a:solidFill>
                  <a:schemeClr val="tx2"/>
                </a:solidFill>
              </a:rPr>
              <a:t>both</a:t>
            </a:r>
            <a:r>
              <a:rPr lang="en-US" dirty="0" smtClean="0"/>
              <a:t> SMMs and traditional</a:t>
            </a:r>
          </a:p>
          <a:p>
            <a:pPr marL="0" indent="0">
              <a:buNone/>
            </a:pPr>
            <a:r>
              <a:rPr lang="en-US" dirty="0"/>
              <a:t> </a:t>
            </a:r>
            <a:r>
              <a:rPr lang="en-US" dirty="0" smtClean="0"/>
              <a:t> architectures</a:t>
            </a:r>
          </a:p>
        </p:txBody>
      </p:sp>
      <p:sp>
        <p:nvSpPr>
          <p:cNvPr id="4" name="Date Placeholder 3"/>
          <p:cNvSpPr>
            <a:spLocks noGrp="1"/>
          </p:cNvSpPr>
          <p:nvPr>
            <p:ph type="dt" sz="half" idx="10"/>
          </p:nvPr>
        </p:nvSpPr>
        <p:spPr/>
        <p:txBody>
          <a:bodyPr/>
          <a:lstStyle/>
          <a:p>
            <a:r>
              <a:rPr lang="en-US" smtClean="0"/>
              <a:t>RTAS 2014, Berlin, Germany</a:t>
            </a:r>
            <a:endParaRPr lang="en-US"/>
          </a:p>
        </p:txBody>
      </p:sp>
      <p:sp>
        <p:nvSpPr>
          <p:cNvPr id="5" name="Footer Placeholder 4"/>
          <p:cNvSpPr>
            <a:spLocks noGrp="1"/>
          </p:cNvSpPr>
          <p:nvPr>
            <p:ph type="ftr" sz="quarter" idx="11"/>
          </p:nvPr>
        </p:nvSpPr>
        <p:spPr/>
        <p:txBody>
          <a:bodyPr/>
          <a:lstStyle/>
          <a:p>
            <a:pPr algn="r"/>
            <a:r>
              <a:rPr lang="en-US" smtClean="0"/>
              <a:t>Yooseong Kim</a:t>
            </a:r>
            <a:endParaRPr lang="en-US" dirty="0"/>
          </a:p>
        </p:txBody>
      </p:sp>
      <p:grpSp>
        <p:nvGrpSpPr>
          <p:cNvPr id="21" name="Group 20"/>
          <p:cNvGrpSpPr/>
          <p:nvPr/>
        </p:nvGrpSpPr>
        <p:grpSpPr>
          <a:xfrm>
            <a:off x="7354166" y="2072806"/>
            <a:ext cx="1447024" cy="2290991"/>
            <a:chOff x="1120530" y="1942088"/>
            <a:chExt cx="1556424" cy="2268571"/>
          </a:xfrm>
        </p:grpSpPr>
        <p:sp>
          <p:nvSpPr>
            <p:cNvPr id="22" name="Rectangle 21"/>
            <p:cNvSpPr/>
            <p:nvPr/>
          </p:nvSpPr>
          <p:spPr>
            <a:xfrm>
              <a:off x="1624770" y="1942088"/>
              <a:ext cx="504239" cy="298783"/>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v</a:t>
              </a:r>
              <a:r>
                <a:rPr lang="en-US" sz="1600" baseline="-25000" dirty="0" smtClean="0"/>
                <a:t>0</a:t>
              </a:r>
              <a:endParaRPr lang="en-US" sz="1600" baseline="-25000" dirty="0"/>
            </a:p>
          </p:txBody>
        </p:sp>
        <p:sp>
          <p:nvSpPr>
            <p:cNvPr id="23" name="Rectangle 22"/>
            <p:cNvSpPr/>
            <p:nvPr/>
          </p:nvSpPr>
          <p:spPr>
            <a:xfrm>
              <a:off x="1120530" y="2598684"/>
              <a:ext cx="504239" cy="298783"/>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v</a:t>
              </a:r>
              <a:r>
                <a:rPr lang="en-US" sz="1600" baseline="-25000" dirty="0" smtClean="0"/>
                <a:t>1</a:t>
              </a:r>
              <a:endParaRPr lang="en-US" sz="1600" baseline="-25000" dirty="0"/>
            </a:p>
          </p:txBody>
        </p:sp>
        <p:sp>
          <p:nvSpPr>
            <p:cNvPr id="24" name="Rectangle 23"/>
            <p:cNvSpPr/>
            <p:nvPr/>
          </p:nvSpPr>
          <p:spPr>
            <a:xfrm>
              <a:off x="1120530" y="3255280"/>
              <a:ext cx="504239" cy="298783"/>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v</a:t>
              </a:r>
              <a:r>
                <a:rPr lang="en-US" sz="1600" baseline="-25000" dirty="0" smtClean="0"/>
                <a:t>2</a:t>
              </a:r>
              <a:endParaRPr lang="en-US" sz="1600" baseline="-25000" dirty="0"/>
            </a:p>
          </p:txBody>
        </p:sp>
        <p:sp>
          <p:nvSpPr>
            <p:cNvPr id="25" name="Rectangle 24"/>
            <p:cNvSpPr/>
            <p:nvPr/>
          </p:nvSpPr>
          <p:spPr>
            <a:xfrm>
              <a:off x="1624769" y="3911876"/>
              <a:ext cx="504239" cy="298783"/>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v</a:t>
              </a:r>
              <a:r>
                <a:rPr lang="en-US" sz="1600" baseline="-25000" dirty="0" smtClean="0"/>
                <a:t>5</a:t>
              </a:r>
              <a:endParaRPr lang="en-US" sz="1600" baseline="-25000" dirty="0"/>
            </a:p>
          </p:txBody>
        </p:sp>
        <p:sp>
          <p:nvSpPr>
            <p:cNvPr id="26" name="Rectangle 25"/>
            <p:cNvSpPr/>
            <p:nvPr/>
          </p:nvSpPr>
          <p:spPr>
            <a:xfrm>
              <a:off x="2160015" y="3255280"/>
              <a:ext cx="504239" cy="298783"/>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v</a:t>
              </a:r>
              <a:r>
                <a:rPr lang="en-US" sz="1600" baseline="-25000" dirty="0" smtClean="0"/>
                <a:t>4</a:t>
              </a:r>
              <a:endParaRPr lang="en-US" sz="1600" baseline="-25000" dirty="0"/>
            </a:p>
          </p:txBody>
        </p:sp>
        <p:sp>
          <p:nvSpPr>
            <p:cNvPr id="27" name="Rectangle 26"/>
            <p:cNvSpPr/>
            <p:nvPr/>
          </p:nvSpPr>
          <p:spPr>
            <a:xfrm>
              <a:off x="2160015" y="2598684"/>
              <a:ext cx="504239" cy="298783"/>
            </a:xfrm>
            <a:prstGeom prst="rect">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v</a:t>
              </a:r>
              <a:r>
                <a:rPr lang="en-US" sz="1600" baseline="-25000" dirty="0" smtClean="0"/>
                <a:t>3</a:t>
              </a:r>
              <a:endParaRPr lang="en-US" sz="1600" baseline="-25000" dirty="0"/>
            </a:p>
          </p:txBody>
        </p:sp>
        <p:cxnSp>
          <p:nvCxnSpPr>
            <p:cNvPr id="28" name="Curved Connector 27"/>
            <p:cNvCxnSpPr>
              <a:stCxn id="24" idx="1"/>
              <a:endCxn id="23" idx="1"/>
            </p:cNvCxnSpPr>
            <p:nvPr/>
          </p:nvCxnSpPr>
          <p:spPr>
            <a:xfrm rot="10800000">
              <a:off x="1120530" y="2748076"/>
              <a:ext cx="12700" cy="656596"/>
            </a:xfrm>
            <a:prstGeom prst="curved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a:stCxn id="26" idx="3"/>
              <a:endCxn id="27" idx="3"/>
            </p:cNvCxnSpPr>
            <p:nvPr/>
          </p:nvCxnSpPr>
          <p:spPr>
            <a:xfrm flipV="1">
              <a:off x="2664254" y="2748076"/>
              <a:ext cx="12700" cy="656596"/>
            </a:xfrm>
            <a:prstGeom prst="curved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2" idx="2"/>
              <a:endCxn id="23" idx="0"/>
            </p:cNvCxnSpPr>
            <p:nvPr/>
          </p:nvCxnSpPr>
          <p:spPr>
            <a:xfrm flipH="1">
              <a:off x="1372650" y="2240871"/>
              <a:ext cx="504240" cy="3578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2" idx="2"/>
              <a:endCxn id="27" idx="0"/>
            </p:cNvCxnSpPr>
            <p:nvPr/>
          </p:nvCxnSpPr>
          <p:spPr>
            <a:xfrm>
              <a:off x="1876890" y="2240871"/>
              <a:ext cx="535245" cy="3578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3" idx="2"/>
              <a:endCxn id="24" idx="0"/>
            </p:cNvCxnSpPr>
            <p:nvPr/>
          </p:nvCxnSpPr>
          <p:spPr>
            <a:xfrm>
              <a:off x="1372650" y="2897467"/>
              <a:ext cx="0" cy="3578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7" idx="2"/>
              <a:endCxn id="26" idx="0"/>
            </p:cNvCxnSpPr>
            <p:nvPr/>
          </p:nvCxnSpPr>
          <p:spPr>
            <a:xfrm>
              <a:off x="2412135" y="2897467"/>
              <a:ext cx="0" cy="3578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4" idx="2"/>
              <a:endCxn id="25" idx="0"/>
            </p:cNvCxnSpPr>
            <p:nvPr/>
          </p:nvCxnSpPr>
          <p:spPr>
            <a:xfrm>
              <a:off x="1372650" y="3554063"/>
              <a:ext cx="504239" cy="3578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6" idx="2"/>
              <a:endCxn id="25" idx="0"/>
            </p:cNvCxnSpPr>
            <p:nvPr/>
          </p:nvCxnSpPr>
          <p:spPr>
            <a:xfrm flipH="1">
              <a:off x="1876889" y="3554063"/>
              <a:ext cx="535246" cy="3578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6" name="Group 35"/>
          <p:cNvGrpSpPr/>
          <p:nvPr/>
        </p:nvGrpSpPr>
        <p:grpSpPr>
          <a:xfrm>
            <a:off x="7052637" y="4724504"/>
            <a:ext cx="1898579" cy="1445045"/>
            <a:chOff x="3691410" y="1942088"/>
            <a:chExt cx="2452836" cy="1910758"/>
          </a:xfrm>
        </p:grpSpPr>
        <p:sp>
          <p:nvSpPr>
            <p:cNvPr id="37" name="Oval 36"/>
            <p:cNvSpPr/>
            <p:nvPr/>
          </p:nvSpPr>
          <p:spPr>
            <a:xfrm>
              <a:off x="4314044" y="1942088"/>
              <a:ext cx="915101" cy="298783"/>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1" dirty="0" smtClean="0"/>
                <a:t>f</a:t>
              </a:r>
              <a:r>
                <a:rPr lang="en-US" sz="1600" i="1" baseline="-25000" dirty="0" smtClean="0"/>
                <a:t>0</a:t>
              </a:r>
              <a:endParaRPr lang="en-US" sz="1600" i="1" baseline="-25000" dirty="0"/>
            </a:p>
          </p:txBody>
        </p:sp>
        <p:sp>
          <p:nvSpPr>
            <p:cNvPr id="38" name="Oval 37"/>
            <p:cNvSpPr/>
            <p:nvPr/>
          </p:nvSpPr>
          <p:spPr>
            <a:xfrm>
              <a:off x="3691410" y="2748076"/>
              <a:ext cx="915101" cy="298783"/>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1" dirty="0" smtClean="0"/>
                <a:t>f</a:t>
              </a:r>
              <a:r>
                <a:rPr lang="en-US" sz="1600" i="1" baseline="-25000" dirty="0" smtClean="0"/>
                <a:t>1</a:t>
              </a:r>
              <a:endParaRPr lang="en-US" sz="1600" i="1" baseline="-25000" dirty="0"/>
            </a:p>
          </p:txBody>
        </p:sp>
        <p:sp>
          <p:nvSpPr>
            <p:cNvPr id="39" name="Oval 38"/>
            <p:cNvSpPr/>
            <p:nvPr/>
          </p:nvSpPr>
          <p:spPr>
            <a:xfrm>
              <a:off x="5229145" y="2748076"/>
              <a:ext cx="915101" cy="298783"/>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1" dirty="0" smtClean="0"/>
                <a:t>f</a:t>
              </a:r>
              <a:r>
                <a:rPr lang="en-US" sz="1600" i="1" baseline="-25000" dirty="0" smtClean="0"/>
                <a:t>2</a:t>
              </a:r>
              <a:endParaRPr lang="en-US" sz="1600" i="1" baseline="-25000" dirty="0"/>
            </a:p>
          </p:txBody>
        </p:sp>
        <p:sp>
          <p:nvSpPr>
            <p:cNvPr id="40" name="Oval 39"/>
            <p:cNvSpPr/>
            <p:nvPr/>
          </p:nvSpPr>
          <p:spPr>
            <a:xfrm>
              <a:off x="3691410" y="3554063"/>
              <a:ext cx="915101" cy="298783"/>
            </a:xfrm>
            <a:prstGeom prst="ellipse">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1" dirty="0" smtClean="0"/>
                <a:t>f</a:t>
              </a:r>
              <a:r>
                <a:rPr lang="en-US" sz="1600" i="1" baseline="-25000" dirty="0" smtClean="0"/>
                <a:t>3</a:t>
              </a:r>
              <a:endParaRPr lang="en-US" sz="1600" i="1" baseline="-25000" dirty="0"/>
            </a:p>
          </p:txBody>
        </p:sp>
        <p:cxnSp>
          <p:nvCxnSpPr>
            <p:cNvPr id="41" name="Straight Arrow Connector 40"/>
            <p:cNvCxnSpPr>
              <a:stCxn id="37" idx="4"/>
              <a:endCxn id="38" idx="0"/>
            </p:cNvCxnSpPr>
            <p:nvPr/>
          </p:nvCxnSpPr>
          <p:spPr>
            <a:xfrm flipH="1">
              <a:off x="4148961" y="2240871"/>
              <a:ext cx="622634" cy="5072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7" idx="4"/>
              <a:endCxn id="39" idx="0"/>
            </p:cNvCxnSpPr>
            <p:nvPr/>
          </p:nvCxnSpPr>
          <p:spPr>
            <a:xfrm>
              <a:off x="4771595" y="2240871"/>
              <a:ext cx="915101" cy="5072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8" idx="4"/>
              <a:endCxn id="40" idx="0"/>
            </p:cNvCxnSpPr>
            <p:nvPr/>
          </p:nvCxnSpPr>
          <p:spPr>
            <a:xfrm>
              <a:off x="4148961" y="3046859"/>
              <a:ext cx="0" cy="5072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4" name="TextBox 43"/>
          <p:cNvSpPr txBox="1"/>
          <p:nvPr/>
        </p:nvSpPr>
        <p:spPr>
          <a:xfrm>
            <a:off x="-3630" y="2633472"/>
            <a:ext cx="9167787" cy="713232"/>
          </a:xfrm>
          <a:prstGeom prst="rect">
            <a:avLst/>
          </a:prstGeom>
          <a:solidFill>
            <a:srgbClr val="FFFF00"/>
          </a:solidFill>
        </p:spPr>
        <p:txBody>
          <a:bodyPr wrap="square" rtlCol="0" anchor="ctr">
            <a:noAutofit/>
          </a:bodyPr>
          <a:lstStyle/>
          <a:p>
            <a:pPr algn="ctr"/>
            <a:r>
              <a:rPr lang="en-US" sz="2000" b="1" dirty="0" smtClean="0">
                <a:solidFill>
                  <a:srgbClr val="D2533C"/>
                </a:solidFill>
              </a:rPr>
              <a:t>All previous techniques on WCET optimizations are not usable on SMMs</a:t>
            </a:r>
          </a:p>
          <a:p>
            <a:pPr algn="ctr"/>
            <a:r>
              <a:rPr lang="en-US" sz="2000" b="1" dirty="0" smtClean="0">
                <a:solidFill>
                  <a:srgbClr val="D2533C"/>
                </a:solidFill>
              </a:rPr>
              <a:t>whereas our approach is usable on any architecture</a:t>
            </a:r>
          </a:p>
        </p:txBody>
      </p:sp>
      <p:sp>
        <p:nvSpPr>
          <p:cNvPr id="45" name="Slide Number Placeholder 5"/>
          <p:cNvSpPr>
            <a:spLocks noGrp="1"/>
          </p:cNvSpPr>
          <p:nvPr>
            <p:ph type="sldNum" sz="quarter" idx="12"/>
          </p:nvPr>
        </p:nvSpPr>
        <p:spPr>
          <a:xfrm>
            <a:off x="7622334" y="6441773"/>
            <a:ext cx="1066800" cy="329184"/>
          </a:xfrm>
        </p:spPr>
        <p:txBody>
          <a:bodyPr/>
          <a:lstStyle/>
          <a:p>
            <a:fld id="{0CFEC368-1D7A-4F81-ABF6-AE0E36BAF64C}" type="slidenum">
              <a:rPr lang="en-US" smtClean="0"/>
              <a:pPr/>
              <a:t>6</a:t>
            </a:fld>
            <a:r>
              <a:rPr lang="en-US" dirty="0"/>
              <a:t>/</a:t>
            </a:r>
            <a:r>
              <a:rPr lang="en-US" dirty="0" smtClean="0"/>
              <a:t>18</a:t>
            </a:r>
            <a:endParaRPr lang="en-US" dirty="0"/>
          </a:p>
        </p:txBody>
      </p:sp>
    </p:spTree>
    <p:extLst>
      <p:ext uri="{BB962C8B-B14F-4D97-AF65-F5344CB8AC3E}">
        <p14:creationId xmlns:p14="http://schemas.microsoft.com/office/powerpoint/2010/main" val="8594237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045" y="1007787"/>
            <a:ext cx="8694171" cy="3405639"/>
          </a:xfrm>
        </p:spPr>
        <p:txBody>
          <a:bodyPr>
            <a:normAutofit lnSpcReduction="10000"/>
          </a:bodyPr>
          <a:lstStyle/>
          <a:p>
            <a:r>
              <a:rPr lang="en-US" dirty="0" smtClean="0"/>
              <a:t>Load the </a:t>
            </a:r>
            <a:r>
              <a:rPr lang="en-US" dirty="0" err="1" smtClean="0"/>
              <a:t>callee</a:t>
            </a:r>
            <a:r>
              <a:rPr lang="en-US" dirty="0" smtClean="0"/>
              <a:t> at a call (and the caller at a return)</a:t>
            </a:r>
          </a:p>
          <a:p>
            <a:r>
              <a:rPr lang="en-US" dirty="0" smtClean="0">
                <a:solidFill>
                  <a:srgbClr val="D2533C"/>
                </a:solidFill>
              </a:rPr>
              <a:t>Function-to-Region Mapping</a:t>
            </a:r>
          </a:p>
          <a:p>
            <a:pPr lvl="1"/>
            <a:r>
              <a:rPr lang="en-US" i="1" dirty="0"/>
              <a:t>M: F </a:t>
            </a:r>
            <a:r>
              <a:rPr lang="en-US" i="1" dirty="0">
                <a:sym typeface="Wingdings"/>
              </a:rPr>
              <a:t></a:t>
            </a:r>
            <a:r>
              <a:rPr lang="en-US" i="1" dirty="0"/>
              <a:t> R </a:t>
            </a:r>
          </a:p>
          <a:p>
            <a:pPr lvl="1"/>
            <a:r>
              <a:rPr lang="en-US" dirty="0" smtClean="0">
                <a:solidFill>
                  <a:srgbClr val="D2533C"/>
                </a:solidFill>
              </a:rPr>
              <a:t>Region</a:t>
            </a:r>
          </a:p>
          <a:p>
            <a:pPr lvl="2"/>
            <a:r>
              <a:rPr lang="en-US" i="1" dirty="0" smtClean="0"/>
              <a:t>An abstraction of SPM address space</a:t>
            </a:r>
          </a:p>
          <a:p>
            <a:pPr lvl="2"/>
            <a:r>
              <a:rPr lang="en-US" dirty="0" smtClean="0"/>
              <a:t>Each </a:t>
            </a:r>
            <a:r>
              <a:rPr lang="en-US" dirty="0"/>
              <a:t>region </a:t>
            </a:r>
            <a:r>
              <a:rPr lang="en-US" dirty="0" smtClean="0"/>
              <a:t>represents </a:t>
            </a:r>
            <a:r>
              <a:rPr lang="en-US" i="1" dirty="0"/>
              <a:t>a unique SPM address </a:t>
            </a:r>
            <a:r>
              <a:rPr lang="en-US" i="1" dirty="0" smtClean="0"/>
              <a:t>range</a:t>
            </a:r>
          </a:p>
          <a:p>
            <a:pPr lvl="1"/>
            <a:r>
              <a:rPr lang="en-US" dirty="0"/>
              <a:t>The size of a region is the size of </a:t>
            </a:r>
            <a:r>
              <a:rPr lang="en-US" i="1" dirty="0" smtClean="0"/>
              <a:t>the largest </a:t>
            </a:r>
            <a:r>
              <a:rPr lang="en-US" i="1" dirty="0"/>
              <a:t>function</a:t>
            </a:r>
            <a:r>
              <a:rPr lang="en-US" dirty="0"/>
              <a:t> in </a:t>
            </a:r>
            <a:r>
              <a:rPr lang="en-US" dirty="0" smtClean="0"/>
              <a:t>it</a:t>
            </a:r>
            <a:endParaRPr lang="en-US" i="1" dirty="0" smtClean="0"/>
          </a:p>
          <a:p>
            <a:pPr lvl="1"/>
            <a:r>
              <a:rPr lang="en-US" i="1" dirty="0" smtClean="0"/>
              <a:t>|R| ≤ |F|</a:t>
            </a:r>
          </a:p>
        </p:txBody>
      </p:sp>
      <p:grpSp>
        <p:nvGrpSpPr>
          <p:cNvPr id="21" name="Group 20"/>
          <p:cNvGrpSpPr/>
          <p:nvPr/>
        </p:nvGrpSpPr>
        <p:grpSpPr>
          <a:xfrm>
            <a:off x="6741715" y="1558300"/>
            <a:ext cx="2064382" cy="1439655"/>
            <a:chOff x="5723131" y="1400479"/>
            <a:chExt cx="2971798" cy="2446799"/>
          </a:xfrm>
        </p:grpSpPr>
        <p:sp>
          <p:nvSpPr>
            <p:cNvPr id="71" name="Rectangle 70"/>
            <p:cNvSpPr/>
            <p:nvPr/>
          </p:nvSpPr>
          <p:spPr>
            <a:xfrm>
              <a:off x="5723131" y="3001631"/>
              <a:ext cx="729568" cy="845647"/>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f</a:t>
              </a:r>
              <a:r>
                <a:rPr lang="en-US" i="1" baseline="-25000" dirty="0" smtClean="0"/>
                <a:t>3</a:t>
              </a:r>
              <a:endParaRPr lang="en-US" i="1" baseline="-25000" dirty="0"/>
            </a:p>
          </p:txBody>
        </p:sp>
        <p:sp>
          <p:nvSpPr>
            <p:cNvPr id="72" name="Rectangle 71"/>
            <p:cNvSpPr/>
            <p:nvPr/>
          </p:nvSpPr>
          <p:spPr>
            <a:xfrm>
              <a:off x="5723131" y="2477581"/>
              <a:ext cx="729568" cy="524050"/>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f</a:t>
              </a:r>
              <a:r>
                <a:rPr lang="en-US" i="1" baseline="-25000" dirty="0" smtClean="0"/>
                <a:t>2</a:t>
              </a:r>
              <a:endParaRPr lang="en-US" i="1" baseline="-25000" dirty="0"/>
            </a:p>
          </p:txBody>
        </p:sp>
        <p:sp>
          <p:nvSpPr>
            <p:cNvPr id="73" name="Rectangle 72"/>
            <p:cNvSpPr/>
            <p:nvPr/>
          </p:nvSpPr>
          <p:spPr>
            <a:xfrm>
              <a:off x="5723131" y="1792285"/>
              <a:ext cx="729568" cy="685296"/>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f</a:t>
              </a:r>
              <a:r>
                <a:rPr lang="en-US" i="1" baseline="-25000" dirty="0" smtClean="0"/>
                <a:t>1</a:t>
              </a:r>
              <a:endParaRPr lang="en-US" i="1" baseline="-25000" dirty="0"/>
            </a:p>
          </p:txBody>
        </p:sp>
        <p:sp>
          <p:nvSpPr>
            <p:cNvPr id="74" name="Rectangle 73"/>
            <p:cNvSpPr/>
            <p:nvPr/>
          </p:nvSpPr>
          <p:spPr>
            <a:xfrm>
              <a:off x="5723131" y="1400479"/>
              <a:ext cx="729568" cy="391806"/>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t>f</a:t>
              </a:r>
              <a:r>
                <a:rPr lang="en-US" i="1" baseline="-25000" dirty="0" smtClean="0"/>
                <a:t>0</a:t>
              </a:r>
              <a:endParaRPr lang="en-US" i="1" baseline="-25000" dirty="0"/>
            </a:p>
          </p:txBody>
        </p:sp>
        <p:sp>
          <p:nvSpPr>
            <p:cNvPr id="75" name="Rectangle 74"/>
            <p:cNvSpPr/>
            <p:nvPr/>
          </p:nvSpPr>
          <p:spPr>
            <a:xfrm>
              <a:off x="7776259" y="2633472"/>
              <a:ext cx="918670" cy="1213806"/>
            </a:xfrm>
            <a:prstGeom prst="rect">
              <a:avLst/>
            </a:prstGeom>
            <a:solidFill>
              <a:schemeClr val="tx2">
                <a:lumMod val="60000"/>
                <a:lumOff val="40000"/>
              </a:schemeClr>
            </a:solidFill>
            <a:ln>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292934"/>
                  </a:solidFill>
                </a:rPr>
                <a:t>SPM</a:t>
              </a:r>
              <a:endParaRPr lang="en-US" sz="1600" dirty="0">
                <a:solidFill>
                  <a:srgbClr val="292934"/>
                </a:solidFill>
              </a:endParaRPr>
            </a:p>
          </p:txBody>
        </p:sp>
        <p:cxnSp>
          <p:nvCxnSpPr>
            <p:cNvPr id="78" name="Straight Arrow Connector 77"/>
            <p:cNvCxnSpPr>
              <a:stCxn id="71" idx="3"/>
            </p:cNvCxnSpPr>
            <p:nvPr/>
          </p:nvCxnSpPr>
          <p:spPr>
            <a:xfrm>
              <a:off x="6452699" y="3424455"/>
              <a:ext cx="1323560" cy="2542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72" idx="3"/>
            </p:cNvCxnSpPr>
            <p:nvPr/>
          </p:nvCxnSpPr>
          <p:spPr>
            <a:xfrm>
              <a:off x="6452699" y="2739607"/>
              <a:ext cx="1323560" cy="1470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73" idx="3"/>
              <a:endCxn id="75" idx="1"/>
            </p:cNvCxnSpPr>
            <p:nvPr/>
          </p:nvCxnSpPr>
          <p:spPr>
            <a:xfrm>
              <a:off x="6452699" y="2134934"/>
              <a:ext cx="1323560" cy="11054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a:stCxn id="74" idx="3"/>
            </p:cNvCxnSpPr>
            <p:nvPr/>
          </p:nvCxnSpPr>
          <p:spPr>
            <a:xfrm>
              <a:off x="6452699" y="1596382"/>
              <a:ext cx="1323560" cy="18280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fontScale="90000"/>
          </a:bodyPr>
          <a:lstStyle/>
          <a:p>
            <a:r>
              <a:rPr lang="en-US" dirty="0" smtClean="0"/>
              <a:t>Function-Level Dynamic Code Management</a:t>
            </a:r>
            <a:endParaRPr lang="en-US" dirty="0"/>
          </a:p>
        </p:txBody>
      </p:sp>
      <p:sp>
        <p:nvSpPr>
          <p:cNvPr id="4" name="Date Placeholder 3"/>
          <p:cNvSpPr>
            <a:spLocks noGrp="1"/>
          </p:cNvSpPr>
          <p:nvPr>
            <p:ph type="dt" sz="half" idx="10"/>
          </p:nvPr>
        </p:nvSpPr>
        <p:spPr>
          <a:xfrm>
            <a:off x="257045" y="6441773"/>
            <a:ext cx="2895600" cy="329184"/>
          </a:xfrm>
        </p:spPr>
        <p:txBody>
          <a:bodyPr/>
          <a:lstStyle/>
          <a:p>
            <a:r>
              <a:rPr lang="en-US" smtClean="0"/>
              <a:t>RTAS 2014, Berlin, Germany</a:t>
            </a:r>
            <a:endParaRPr lang="en-US"/>
          </a:p>
        </p:txBody>
      </p:sp>
      <p:sp>
        <p:nvSpPr>
          <p:cNvPr id="5" name="Footer Placeholder 4"/>
          <p:cNvSpPr>
            <a:spLocks noGrp="1"/>
          </p:cNvSpPr>
          <p:nvPr>
            <p:ph type="ftr" sz="quarter" idx="11"/>
          </p:nvPr>
        </p:nvSpPr>
        <p:spPr/>
        <p:txBody>
          <a:bodyPr/>
          <a:lstStyle/>
          <a:p>
            <a:pPr algn="r"/>
            <a:r>
              <a:rPr lang="en-US" smtClean="0"/>
              <a:t>Yooseong Kim</a:t>
            </a:r>
            <a:endParaRPr lang="en-US" dirty="0"/>
          </a:p>
        </p:txBody>
      </p:sp>
      <p:sp>
        <p:nvSpPr>
          <p:cNvPr id="7" name="Rectangle 6"/>
          <p:cNvSpPr/>
          <p:nvPr/>
        </p:nvSpPr>
        <p:spPr>
          <a:xfrm>
            <a:off x="500047" y="5420669"/>
            <a:ext cx="486007" cy="391997"/>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t>f</a:t>
            </a:r>
            <a:r>
              <a:rPr lang="en-US" i="1" baseline="-25000" dirty="0" smtClean="0"/>
              <a:t>2</a:t>
            </a:r>
            <a:endParaRPr lang="en-US" i="1" baseline="-25000" dirty="0"/>
          </a:p>
        </p:txBody>
      </p:sp>
      <p:grpSp>
        <p:nvGrpSpPr>
          <p:cNvPr id="41" name="Group 40"/>
          <p:cNvGrpSpPr/>
          <p:nvPr/>
        </p:nvGrpSpPr>
        <p:grpSpPr>
          <a:xfrm>
            <a:off x="500047" y="4928230"/>
            <a:ext cx="1481328" cy="401073"/>
            <a:chOff x="500047" y="4928230"/>
            <a:chExt cx="1481328" cy="401073"/>
          </a:xfrm>
        </p:grpSpPr>
        <p:sp>
          <p:nvSpPr>
            <p:cNvPr id="8" name="Rectangle 7"/>
            <p:cNvSpPr/>
            <p:nvPr/>
          </p:nvSpPr>
          <p:spPr>
            <a:xfrm>
              <a:off x="500047" y="4928230"/>
              <a:ext cx="1481328" cy="391997"/>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t>f</a:t>
              </a:r>
              <a:r>
                <a:rPr lang="en-US" i="1" baseline="-25000" dirty="0" smtClean="0"/>
                <a:t>1</a:t>
              </a:r>
              <a:endParaRPr lang="en-US" i="1" baseline="-25000" dirty="0"/>
            </a:p>
          </p:txBody>
        </p:sp>
        <p:cxnSp>
          <p:nvCxnSpPr>
            <p:cNvPr id="10" name="Straight Connector 9"/>
            <p:cNvCxnSpPr/>
            <p:nvPr/>
          </p:nvCxnSpPr>
          <p:spPr>
            <a:xfrm>
              <a:off x="986054" y="4930627"/>
              <a:ext cx="0" cy="384048"/>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493852" y="4945255"/>
              <a:ext cx="0" cy="384048"/>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grpSp>
      <p:grpSp>
        <p:nvGrpSpPr>
          <p:cNvPr id="42" name="Group 41"/>
          <p:cNvGrpSpPr/>
          <p:nvPr/>
        </p:nvGrpSpPr>
        <p:grpSpPr>
          <a:xfrm>
            <a:off x="500047" y="5913107"/>
            <a:ext cx="987552" cy="391998"/>
            <a:chOff x="500047" y="5913107"/>
            <a:chExt cx="987552" cy="391998"/>
          </a:xfrm>
        </p:grpSpPr>
        <p:sp>
          <p:nvSpPr>
            <p:cNvPr id="9" name="Rectangle 8"/>
            <p:cNvSpPr/>
            <p:nvPr/>
          </p:nvSpPr>
          <p:spPr>
            <a:xfrm>
              <a:off x="500047" y="5913108"/>
              <a:ext cx="987552" cy="391997"/>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t>f</a:t>
              </a:r>
              <a:r>
                <a:rPr lang="en-US" i="1" baseline="-25000" dirty="0" smtClean="0"/>
                <a:t>3</a:t>
              </a:r>
              <a:endParaRPr lang="en-US" i="1" baseline="-25000" dirty="0"/>
            </a:p>
          </p:txBody>
        </p:sp>
        <p:cxnSp>
          <p:nvCxnSpPr>
            <p:cNvPr id="12" name="Straight Connector 11"/>
            <p:cNvCxnSpPr/>
            <p:nvPr/>
          </p:nvCxnSpPr>
          <p:spPr>
            <a:xfrm>
              <a:off x="986054" y="5913107"/>
              <a:ext cx="0" cy="384048"/>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grpSp>
      <p:sp>
        <p:nvSpPr>
          <p:cNvPr id="13" name="TextBox 12"/>
          <p:cNvSpPr txBox="1"/>
          <p:nvPr/>
        </p:nvSpPr>
        <p:spPr>
          <a:xfrm>
            <a:off x="500047" y="4408813"/>
            <a:ext cx="1481328" cy="369332"/>
          </a:xfrm>
          <a:prstGeom prst="rect">
            <a:avLst/>
          </a:prstGeom>
          <a:noFill/>
        </p:spPr>
        <p:txBody>
          <a:bodyPr wrap="square" rtlCol="0">
            <a:spAutoFit/>
          </a:bodyPr>
          <a:lstStyle/>
          <a:p>
            <a:r>
              <a:rPr lang="en-US" dirty="0" smtClean="0"/>
              <a:t>Functions</a:t>
            </a:r>
            <a:endParaRPr lang="en-US" dirty="0"/>
          </a:p>
        </p:txBody>
      </p:sp>
      <p:sp>
        <p:nvSpPr>
          <p:cNvPr id="18" name="TextBox 17"/>
          <p:cNvSpPr txBox="1"/>
          <p:nvPr/>
        </p:nvSpPr>
        <p:spPr>
          <a:xfrm>
            <a:off x="2763190" y="4413427"/>
            <a:ext cx="1408808" cy="369332"/>
          </a:xfrm>
          <a:prstGeom prst="rect">
            <a:avLst/>
          </a:prstGeom>
          <a:noFill/>
        </p:spPr>
        <p:txBody>
          <a:bodyPr wrap="square" rtlCol="0">
            <a:spAutoFit/>
          </a:bodyPr>
          <a:lstStyle/>
          <a:p>
            <a:r>
              <a:rPr lang="en-US" dirty="0" smtClean="0"/>
              <a:t>Mapping  </a:t>
            </a:r>
            <a:endParaRPr lang="en-US" dirty="0"/>
          </a:p>
        </p:txBody>
      </p:sp>
      <p:sp>
        <p:nvSpPr>
          <p:cNvPr id="28" name="Rectangle 27"/>
          <p:cNvSpPr/>
          <p:nvPr/>
        </p:nvSpPr>
        <p:spPr>
          <a:xfrm>
            <a:off x="2690670" y="4935241"/>
            <a:ext cx="1481328" cy="39199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tx1"/>
                </a:solidFill>
              </a:rPr>
              <a:t>M(</a:t>
            </a:r>
            <a:r>
              <a:rPr lang="en-US" i="1" dirty="0">
                <a:solidFill>
                  <a:schemeClr val="tx1"/>
                </a:solidFill>
              </a:rPr>
              <a:t>f</a:t>
            </a:r>
            <a:r>
              <a:rPr lang="en-US" i="1" baseline="-25000" dirty="0">
                <a:solidFill>
                  <a:schemeClr val="tx1"/>
                </a:solidFill>
              </a:rPr>
              <a:t>1</a:t>
            </a:r>
            <a:r>
              <a:rPr lang="en-US" dirty="0">
                <a:solidFill>
                  <a:schemeClr val="tx1"/>
                </a:solidFill>
              </a:rPr>
              <a:t>) = </a:t>
            </a:r>
            <a:r>
              <a:rPr lang="en-US" i="1" dirty="0">
                <a:solidFill>
                  <a:schemeClr val="tx1"/>
                </a:solidFill>
              </a:rPr>
              <a:t>R</a:t>
            </a:r>
            <a:r>
              <a:rPr lang="en-US" i="1" baseline="-25000" dirty="0">
                <a:solidFill>
                  <a:schemeClr val="tx1"/>
                </a:solidFill>
              </a:rPr>
              <a:t>1</a:t>
            </a:r>
            <a:endParaRPr lang="en-US" dirty="0">
              <a:solidFill>
                <a:schemeClr val="tx1"/>
              </a:solidFill>
            </a:endParaRPr>
          </a:p>
        </p:txBody>
      </p:sp>
      <p:sp>
        <p:nvSpPr>
          <p:cNvPr id="29" name="Rectangle 28"/>
          <p:cNvSpPr/>
          <p:nvPr/>
        </p:nvSpPr>
        <p:spPr>
          <a:xfrm>
            <a:off x="2690670" y="5425283"/>
            <a:ext cx="1481328" cy="39199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tx1"/>
                </a:solidFill>
              </a:rPr>
              <a:t>M(</a:t>
            </a:r>
            <a:r>
              <a:rPr lang="en-US" i="1" dirty="0">
                <a:solidFill>
                  <a:schemeClr val="tx1"/>
                </a:solidFill>
              </a:rPr>
              <a:t>f</a:t>
            </a:r>
            <a:r>
              <a:rPr lang="en-US" i="1" baseline="-25000" dirty="0">
                <a:solidFill>
                  <a:schemeClr val="tx1"/>
                </a:solidFill>
              </a:rPr>
              <a:t>2</a:t>
            </a:r>
            <a:r>
              <a:rPr lang="en-US" dirty="0">
                <a:solidFill>
                  <a:schemeClr val="tx1"/>
                </a:solidFill>
              </a:rPr>
              <a:t>) </a:t>
            </a:r>
            <a:r>
              <a:rPr lang="en-US" i="1" dirty="0">
                <a:solidFill>
                  <a:schemeClr val="tx1"/>
                </a:solidFill>
              </a:rPr>
              <a:t>=</a:t>
            </a:r>
            <a:r>
              <a:rPr lang="en-US" dirty="0">
                <a:solidFill>
                  <a:schemeClr val="tx1"/>
                </a:solidFill>
              </a:rPr>
              <a:t> </a:t>
            </a:r>
            <a:r>
              <a:rPr lang="en-US" i="1" dirty="0">
                <a:solidFill>
                  <a:schemeClr val="tx1"/>
                </a:solidFill>
              </a:rPr>
              <a:t>R</a:t>
            </a:r>
            <a:r>
              <a:rPr lang="en-US" i="1" baseline="-25000" dirty="0">
                <a:solidFill>
                  <a:schemeClr val="tx1"/>
                </a:solidFill>
              </a:rPr>
              <a:t>2</a:t>
            </a:r>
            <a:r>
              <a:rPr lang="en-US" i="1" dirty="0">
                <a:solidFill>
                  <a:schemeClr val="tx1"/>
                </a:solidFill>
              </a:rPr>
              <a:t> </a:t>
            </a:r>
          </a:p>
        </p:txBody>
      </p:sp>
      <p:sp>
        <p:nvSpPr>
          <p:cNvPr id="30" name="Rectangle 29"/>
          <p:cNvSpPr/>
          <p:nvPr/>
        </p:nvSpPr>
        <p:spPr>
          <a:xfrm>
            <a:off x="2690670" y="5909772"/>
            <a:ext cx="1481328" cy="39199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tx1"/>
                </a:solidFill>
              </a:rPr>
              <a:t>M(</a:t>
            </a:r>
            <a:r>
              <a:rPr lang="en-US" i="1" dirty="0" smtClean="0">
                <a:solidFill>
                  <a:schemeClr val="tx1"/>
                </a:solidFill>
              </a:rPr>
              <a:t>f</a:t>
            </a:r>
            <a:r>
              <a:rPr lang="en-US" i="1" baseline="-25000" dirty="0" smtClean="0">
                <a:solidFill>
                  <a:schemeClr val="tx1"/>
                </a:solidFill>
              </a:rPr>
              <a:t>3</a:t>
            </a:r>
            <a:r>
              <a:rPr lang="en-US" dirty="0" smtClean="0">
                <a:solidFill>
                  <a:schemeClr val="tx1"/>
                </a:solidFill>
              </a:rPr>
              <a:t>) </a:t>
            </a:r>
            <a:r>
              <a:rPr lang="en-US" dirty="0">
                <a:solidFill>
                  <a:schemeClr val="tx1"/>
                </a:solidFill>
              </a:rPr>
              <a:t>= </a:t>
            </a:r>
            <a:r>
              <a:rPr lang="en-US" i="1" dirty="0" smtClean="0">
                <a:solidFill>
                  <a:schemeClr val="tx1"/>
                </a:solidFill>
              </a:rPr>
              <a:t>R</a:t>
            </a:r>
            <a:r>
              <a:rPr lang="en-US" i="1" baseline="-25000" dirty="0" smtClean="0">
                <a:solidFill>
                  <a:schemeClr val="tx1"/>
                </a:solidFill>
              </a:rPr>
              <a:t>3</a:t>
            </a:r>
            <a:endParaRPr lang="en-US" dirty="0">
              <a:solidFill>
                <a:schemeClr val="tx1"/>
              </a:solidFill>
            </a:endParaRPr>
          </a:p>
        </p:txBody>
      </p:sp>
      <p:sp>
        <p:nvSpPr>
          <p:cNvPr id="32" name="TextBox 31"/>
          <p:cNvSpPr txBox="1"/>
          <p:nvPr/>
        </p:nvSpPr>
        <p:spPr>
          <a:xfrm>
            <a:off x="5341903" y="4435562"/>
            <a:ext cx="1408808" cy="369332"/>
          </a:xfrm>
          <a:prstGeom prst="rect">
            <a:avLst/>
          </a:prstGeom>
          <a:noFill/>
        </p:spPr>
        <p:txBody>
          <a:bodyPr wrap="square" rtlCol="0">
            <a:spAutoFit/>
          </a:bodyPr>
          <a:lstStyle/>
          <a:p>
            <a:r>
              <a:rPr lang="en-US" dirty="0" smtClean="0"/>
              <a:t>SPM</a:t>
            </a:r>
            <a:endParaRPr lang="en-US" dirty="0"/>
          </a:p>
        </p:txBody>
      </p:sp>
      <p:grpSp>
        <p:nvGrpSpPr>
          <p:cNvPr id="43" name="Group 42"/>
          <p:cNvGrpSpPr/>
          <p:nvPr/>
        </p:nvGrpSpPr>
        <p:grpSpPr>
          <a:xfrm>
            <a:off x="5269383" y="4939943"/>
            <a:ext cx="2468880" cy="391997"/>
            <a:chOff x="3860575" y="4914958"/>
            <a:chExt cx="2468880" cy="391997"/>
          </a:xfrm>
        </p:grpSpPr>
        <p:sp>
          <p:nvSpPr>
            <p:cNvPr id="31" name="Rectangle 30"/>
            <p:cNvSpPr/>
            <p:nvPr/>
          </p:nvSpPr>
          <p:spPr>
            <a:xfrm>
              <a:off x="3860575" y="4914958"/>
              <a:ext cx="2468880" cy="391997"/>
            </a:xfrm>
            <a:prstGeom prst="rect">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endParaRPr lang="en-US" i="1" baseline="-25000" dirty="0"/>
            </a:p>
          </p:txBody>
        </p:sp>
        <p:cxnSp>
          <p:nvCxnSpPr>
            <p:cNvPr id="33" name="Straight Connector 32"/>
            <p:cNvCxnSpPr/>
            <p:nvPr/>
          </p:nvCxnSpPr>
          <p:spPr>
            <a:xfrm>
              <a:off x="4346582" y="4914958"/>
              <a:ext cx="0" cy="384048"/>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832589" y="4914958"/>
              <a:ext cx="0" cy="384048"/>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5346439" y="4914958"/>
              <a:ext cx="0" cy="384048"/>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832446" y="4914958"/>
              <a:ext cx="0" cy="384048"/>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5269383" y="5518484"/>
            <a:ext cx="2962656" cy="391998"/>
            <a:chOff x="3860575" y="5493499"/>
            <a:chExt cx="2962656" cy="391998"/>
          </a:xfrm>
        </p:grpSpPr>
        <p:grpSp>
          <p:nvGrpSpPr>
            <p:cNvPr id="44" name="Group 43"/>
            <p:cNvGrpSpPr/>
            <p:nvPr/>
          </p:nvGrpSpPr>
          <p:grpSpPr>
            <a:xfrm>
              <a:off x="3860575" y="5493499"/>
              <a:ext cx="1481328" cy="391997"/>
              <a:chOff x="500047" y="4928230"/>
              <a:chExt cx="1481328" cy="391997"/>
            </a:xfrm>
          </p:grpSpPr>
          <p:sp>
            <p:nvSpPr>
              <p:cNvPr id="45" name="Rectangle 44"/>
              <p:cNvSpPr/>
              <p:nvPr/>
            </p:nvSpPr>
            <p:spPr>
              <a:xfrm>
                <a:off x="500047" y="4928230"/>
                <a:ext cx="1481328" cy="391997"/>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t>R</a:t>
                </a:r>
                <a:r>
                  <a:rPr lang="en-US" i="1" baseline="-25000" dirty="0" smtClean="0"/>
                  <a:t>1</a:t>
                </a:r>
                <a:endParaRPr lang="en-US" i="1" baseline="-25000" dirty="0"/>
              </a:p>
            </p:txBody>
          </p:sp>
          <p:cxnSp>
            <p:nvCxnSpPr>
              <p:cNvPr id="46" name="Straight Connector 45"/>
              <p:cNvCxnSpPr/>
              <p:nvPr/>
            </p:nvCxnSpPr>
            <p:spPr>
              <a:xfrm>
                <a:off x="986054" y="4930627"/>
                <a:ext cx="0" cy="384048"/>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513751" y="4930627"/>
                <a:ext cx="0" cy="384048"/>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grpSp>
        <p:sp>
          <p:nvSpPr>
            <p:cNvPr id="52" name="Rectangle 51"/>
            <p:cNvSpPr/>
            <p:nvPr/>
          </p:nvSpPr>
          <p:spPr>
            <a:xfrm>
              <a:off x="5346662" y="5493499"/>
              <a:ext cx="486007" cy="391997"/>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t>R</a:t>
              </a:r>
              <a:r>
                <a:rPr lang="en-US" i="1" baseline="-25000" dirty="0" smtClean="0"/>
                <a:t>2</a:t>
              </a:r>
              <a:endParaRPr lang="en-US" i="1" baseline="-25000" dirty="0"/>
            </a:p>
          </p:txBody>
        </p:sp>
        <p:cxnSp>
          <p:nvCxnSpPr>
            <p:cNvPr id="60" name="Straight Connector 59"/>
            <p:cNvCxnSpPr/>
            <p:nvPr/>
          </p:nvCxnSpPr>
          <p:spPr>
            <a:xfrm>
              <a:off x="5341903" y="5493499"/>
              <a:ext cx="0" cy="384048"/>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5835679" y="5493499"/>
              <a:ext cx="987552" cy="391998"/>
              <a:chOff x="500047" y="5913107"/>
              <a:chExt cx="987552" cy="391998"/>
            </a:xfrm>
          </p:grpSpPr>
          <p:sp>
            <p:nvSpPr>
              <p:cNvPr id="62" name="Rectangle 61"/>
              <p:cNvSpPr/>
              <p:nvPr/>
            </p:nvSpPr>
            <p:spPr>
              <a:xfrm>
                <a:off x="500047" y="5913108"/>
                <a:ext cx="987552" cy="391997"/>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t>R</a:t>
                </a:r>
                <a:r>
                  <a:rPr lang="en-US" i="1" baseline="-25000" dirty="0" smtClean="0"/>
                  <a:t>3</a:t>
                </a:r>
                <a:endParaRPr lang="en-US" i="1" baseline="-25000" dirty="0"/>
              </a:p>
            </p:txBody>
          </p:sp>
          <p:cxnSp>
            <p:nvCxnSpPr>
              <p:cNvPr id="63" name="Straight Connector 62"/>
              <p:cNvCxnSpPr/>
              <p:nvPr/>
            </p:nvCxnSpPr>
            <p:spPr>
              <a:xfrm>
                <a:off x="986054" y="5913107"/>
                <a:ext cx="0" cy="384048"/>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grpSp>
        <p:cxnSp>
          <p:nvCxnSpPr>
            <p:cNvPr id="64" name="Straight Connector 63"/>
            <p:cNvCxnSpPr/>
            <p:nvPr/>
          </p:nvCxnSpPr>
          <p:spPr>
            <a:xfrm>
              <a:off x="5835679" y="5493499"/>
              <a:ext cx="0" cy="384048"/>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grpSp>
      <p:sp>
        <p:nvSpPr>
          <p:cNvPr id="65" name="TextBox 64"/>
          <p:cNvSpPr txBox="1"/>
          <p:nvPr/>
        </p:nvSpPr>
        <p:spPr>
          <a:xfrm>
            <a:off x="5564495" y="6038508"/>
            <a:ext cx="3407840" cy="369332"/>
          </a:xfrm>
          <a:prstGeom prst="rect">
            <a:avLst/>
          </a:prstGeom>
          <a:noFill/>
        </p:spPr>
        <p:txBody>
          <a:bodyPr wrap="square" rtlCol="0">
            <a:spAutoFit/>
          </a:bodyPr>
          <a:lstStyle/>
          <a:p>
            <a:r>
              <a:rPr lang="en-US" b="1" dirty="0" smtClean="0">
                <a:solidFill>
                  <a:srgbClr val="D2533C"/>
                </a:solidFill>
              </a:rPr>
              <a:t>This mapping is not feasible!</a:t>
            </a:r>
            <a:endParaRPr lang="en-US" b="1" dirty="0">
              <a:solidFill>
                <a:srgbClr val="D2533C"/>
              </a:solidFill>
            </a:endParaRPr>
          </a:p>
        </p:txBody>
      </p:sp>
      <p:sp>
        <p:nvSpPr>
          <p:cNvPr id="48" name="Rectangle 47"/>
          <p:cNvSpPr/>
          <p:nvPr/>
        </p:nvSpPr>
        <p:spPr>
          <a:xfrm>
            <a:off x="2690670" y="5913108"/>
            <a:ext cx="1481328" cy="391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tx1"/>
                </a:solidFill>
              </a:rPr>
              <a:t>M(</a:t>
            </a:r>
            <a:r>
              <a:rPr lang="en-US" i="1" dirty="0" smtClean="0">
                <a:solidFill>
                  <a:schemeClr val="tx1"/>
                </a:solidFill>
              </a:rPr>
              <a:t>f</a:t>
            </a:r>
            <a:r>
              <a:rPr lang="en-US" i="1" baseline="-25000" dirty="0" smtClean="0">
                <a:solidFill>
                  <a:schemeClr val="tx1"/>
                </a:solidFill>
              </a:rPr>
              <a:t>3</a:t>
            </a:r>
            <a:r>
              <a:rPr lang="en-US" dirty="0" smtClean="0">
                <a:solidFill>
                  <a:schemeClr val="tx1"/>
                </a:solidFill>
              </a:rPr>
              <a:t>) </a:t>
            </a:r>
            <a:r>
              <a:rPr lang="en-US" dirty="0">
                <a:solidFill>
                  <a:schemeClr val="tx1"/>
                </a:solidFill>
              </a:rPr>
              <a:t>= </a:t>
            </a:r>
            <a:r>
              <a:rPr lang="en-US" i="1" dirty="0" smtClean="0">
                <a:solidFill>
                  <a:srgbClr val="D2533C"/>
                </a:solidFill>
              </a:rPr>
              <a:t>R</a:t>
            </a:r>
            <a:r>
              <a:rPr lang="en-US" i="1" baseline="-25000" dirty="0" smtClean="0">
                <a:solidFill>
                  <a:srgbClr val="D2533C"/>
                </a:solidFill>
              </a:rPr>
              <a:t>2</a:t>
            </a:r>
            <a:endParaRPr lang="en-US" dirty="0">
              <a:solidFill>
                <a:srgbClr val="D2533C"/>
              </a:solidFill>
            </a:endParaRPr>
          </a:p>
        </p:txBody>
      </p:sp>
      <p:grpSp>
        <p:nvGrpSpPr>
          <p:cNvPr id="19" name="Group 18"/>
          <p:cNvGrpSpPr/>
          <p:nvPr/>
        </p:nvGrpSpPr>
        <p:grpSpPr>
          <a:xfrm>
            <a:off x="5246329" y="5529253"/>
            <a:ext cx="2484165" cy="391998"/>
            <a:chOff x="5274142" y="3523382"/>
            <a:chExt cx="2484165" cy="391998"/>
          </a:xfrm>
        </p:grpSpPr>
        <p:grpSp>
          <p:nvGrpSpPr>
            <p:cNvPr id="50" name="Group 49"/>
            <p:cNvGrpSpPr/>
            <p:nvPr/>
          </p:nvGrpSpPr>
          <p:grpSpPr>
            <a:xfrm>
              <a:off x="5274142" y="3523382"/>
              <a:ext cx="1481328" cy="391997"/>
              <a:chOff x="500047" y="4928230"/>
              <a:chExt cx="1481328" cy="391997"/>
            </a:xfrm>
          </p:grpSpPr>
          <p:sp>
            <p:nvSpPr>
              <p:cNvPr id="58" name="Rectangle 57"/>
              <p:cNvSpPr/>
              <p:nvPr/>
            </p:nvSpPr>
            <p:spPr>
              <a:xfrm>
                <a:off x="500047" y="4928230"/>
                <a:ext cx="1481328" cy="391997"/>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t>R</a:t>
                </a:r>
                <a:r>
                  <a:rPr lang="en-US" i="1" baseline="-25000" dirty="0" smtClean="0"/>
                  <a:t>1</a:t>
                </a:r>
                <a:endParaRPr lang="en-US" i="1" baseline="-25000" dirty="0"/>
              </a:p>
            </p:txBody>
          </p:sp>
          <p:cxnSp>
            <p:nvCxnSpPr>
              <p:cNvPr id="59" name="Straight Connector 58"/>
              <p:cNvCxnSpPr/>
              <p:nvPr/>
            </p:nvCxnSpPr>
            <p:spPr>
              <a:xfrm>
                <a:off x="986054" y="4930627"/>
                <a:ext cx="0" cy="384048"/>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1513751" y="4930627"/>
                <a:ext cx="0" cy="384048"/>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grpSp>
        <p:cxnSp>
          <p:nvCxnSpPr>
            <p:cNvPr id="53" name="Straight Connector 52"/>
            <p:cNvCxnSpPr/>
            <p:nvPr/>
          </p:nvCxnSpPr>
          <p:spPr>
            <a:xfrm>
              <a:off x="6755470" y="3523382"/>
              <a:ext cx="0" cy="384048"/>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grpSp>
          <p:nvGrpSpPr>
            <p:cNvPr id="54" name="Group 53"/>
            <p:cNvGrpSpPr/>
            <p:nvPr/>
          </p:nvGrpSpPr>
          <p:grpSpPr>
            <a:xfrm>
              <a:off x="6770755" y="3523382"/>
              <a:ext cx="987552" cy="391998"/>
              <a:chOff x="490508" y="5913107"/>
              <a:chExt cx="987552" cy="391998"/>
            </a:xfrm>
          </p:grpSpPr>
          <p:sp>
            <p:nvSpPr>
              <p:cNvPr id="56" name="Rectangle 55"/>
              <p:cNvSpPr/>
              <p:nvPr/>
            </p:nvSpPr>
            <p:spPr>
              <a:xfrm>
                <a:off x="490508" y="5913108"/>
                <a:ext cx="987552" cy="391997"/>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t>R</a:t>
                </a:r>
                <a:r>
                  <a:rPr lang="en-US" i="1" baseline="-25000" dirty="0" smtClean="0"/>
                  <a:t>2</a:t>
                </a:r>
                <a:endParaRPr lang="en-US" i="1" baseline="-25000" dirty="0"/>
              </a:p>
            </p:txBody>
          </p:sp>
          <p:cxnSp>
            <p:nvCxnSpPr>
              <p:cNvPr id="57" name="Straight Connector 56"/>
              <p:cNvCxnSpPr/>
              <p:nvPr/>
            </p:nvCxnSpPr>
            <p:spPr>
              <a:xfrm>
                <a:off x="986054" y="5913107"/>
                <a:ext cx="0" cy="384048"/>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grpSp>
        <p:cxnSp>
          <p:nvCxnSpPr>
            <p:cNvPr id="55" name="Straight Connector 54"/>
            <p:cNvCxnSpPr/>
            <p:nvPr/>
          </p:nvCxnSpPr>
          <p:spPr>
            <a:xfrm>
              <a:off x="7267922" y="3523382"/>
              <a:ext cx="0" cy="384048"/>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grpSp>
      <p:sp>
        <p:nvSpPr>
          <p:cNvPr id="68" name="TextBox 67"/>
          <p:cNvSpPr txBox="1"/>
          <p:nvPr/>
        </p:nvSpPr>
        <p:spPr>
          <a:xfrm>
            <a:off x="5545570" y="6038508"/>
            <a:ext cx="3407840" cy="369332"/>
          </a:xfrm>
          <a:prstGeom prst="rect">
            <a:avLst/>
          </a:prstGeom>
          <a:solidFill>
            <a:schemeClr val="bg1"/>
          </a:solidFill>
        </p:spPr>
        <p:txBody>
          <a:bodyPr wrap="square" rtlCol="0">
            <a:spAutoFit/>
          </a:bodyPr>
          <a:lstStyle/>
          <a:p>
            <a:r>
              <a:rPr lang="en-US" b="1" dirty="0" smtClean="0">
                <a:solidFill>
                  <a:srgbClr val="D2533C"/>
                </a:solidFill>
              </a:rPr>
              <a:t>This mapping is feasible</a:t>
            </a:r>
            <a:endParaRPr lang="en-US" b="1" dirty="0">
              <a:solidFill>
                <a:srgbClr val="D2533C"/>
              </a:solidFill>
            </a:endParaRPr>
          </a:p>
        </p:txBody>
      </p:sp>
      <p:sp>
        <p:nvSpPr>
          <p:cNvPr id="69" name="TextBox 68"/>
          <p:cNvSpPr txBox="1"/>
          <p:nvPr/>
        </p:nvSpPr>
        <p:spPr>
          <a:xfrm>
            <a:off x="-3630" y="2633472"/>
            <a:ext cx="9167787" cy="713232"/>
          </a:xfrm>
          <a:prstGeom prst="rect">
            <a:avLst/>
          </a:prstGeom>
          <a:solidFill>
            <a:srgbClr val="FFFF00"/>
          </a:solidFill>
        </p:spPr>
        <p:txBody>
          <a:bodyPr wrap="square" rtlCol="0" anchor="ctr">
            <a:noAutofit/>
          </a:bodyPr>
          <a:lstStyle/>
          <a:p>
            <a:pPr algn="ctr"/>
            <a:r>
              <a:rPr lang="en-US" sz="2000" b="1" dirty="0" smtClean="0">
                <a:solidFill>
                  <a:srgbClr val="D2533C"/>
                </a:solidFill>
              </a:rPr>
              <a:t>Function-level management needs a function-to-region mapping</a:t>
            </a:r>
          </a:p>
        </p:txBody>
      </p:sp>
      <p:sp>
        <p:nvSpPr>
          <p:cNvPr id="82" name="Slide Number Placeholder 5"/>
          <p:cNvSpPr>
            <a:spLocks noGrp="1"/>
          </p:cNvSpPr>
          <p:nvPr>
            <p:ph type="sldNum" sz="quarter" idx="12"/>
          </p:nvPr>
        </p:nvSpPr>
        <p:spPr>
          <a:xfrm>
            <a:off x="7622334" y="6441773"/>
            <a:ext cx="1066800" cy="329184"/>
          </a:xfrm>
        </p:spPr>
        <p:txBody>
          <a:bodyPr/>
          <a:lstStyle/>
          <a:p>
            <a:fld id="{0CFEC368-1D7A-4F81-ABF6-AE0E36BAF64C}" type="slidenum">
              <a:rPr lang="en-US" smtClean="0"/>
              <a:pPr/>
              <a:t>7</a:t>
            </a:fld>
            <a:r>
              <a:rPr lang="en-US" dirty="0"/>
              <a:t>/</a:t>
            </a:r>
            <a:r>
              <a:rPr lang="en-US" dirty="0" smtClean="0"/>
              <a:t>18</a:t>
            </a:r>
            <a:endParaRPr lang="en-US" dirty="0"/>
          </a:p>
        </p:txBody>
      </p:sp>
    </p:spTree>
    <p:extLst>
      <p:ext uri="{BB962C8B-B14F-4D97-AF65-F5344CB8AC3E}">
        <p14:creationId xmlns:p14="http://schemas.microsoft.com/office/powerpoint/2010/main" val="389977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6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6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p:bldP spid="18" grpId="0"/>
      <p:bldP spid="28" grpId="0"/>
      <p:bldP spid="29" grpId="0"/>
      <p:bldP spid="30" grpId="0"/>
      <p:bldP spid="32" grpId="0"/>
      <p:bldP spid="65" grpId="0"/>
      <p:bldP spid="65" grpId="1"/>
      <p:bldP spid="48" grpId="0" animBg="1"/>
      <p:bldP spid="68" grpId="0" animBg="1"/>
      <p:bldP spid="6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for ACET ≠ Mapping for WCET</a:t>
            </a:r>
            <a:endParaRPr lang="en-US" dirty="0"/>
          </a:p>
        </p:txBody>
      </p:sp>
      <p:sp>
        <p:nvSpPr>
          <p:cNvPr id="4" name="Date Placeholder 3"/>
          <p:cNvSpPr>
            <a:spLocks noGrp="1"/>
          </p:cNvSpPr>
          <p:nvPr>
            <p:ph type="dt" sz="half" idx="10"/>
          </p:nvPr>
        </p:nvSpPr>
        <p:spPr/>
        <p:txBody>
          <a:bodyPr/>
          <a:lstStyle/>
          <a:p>
            <a:r>
              <a:rPr lang="en-US" smtClean="0"/>
              <a:t>RTAS 2014, Berlin, Germany</a:t>
            </a:r>
            <a:endParaRPr lang="en-US"/>
          </a:p>
        </p:txBody>
      </p:sp>
      <p:sp>
        <p:nvSpPr>
          <p:cNvPr id="5" name="Footer Placeholder 4"/>
          <p:cNvSpPr>
            <a:spLocks noGrp="1"/>
          </p:cNvSpPr>
          <p:nvPr>
            <p:ph type="ftr" sz="quarter" idx="11"/>
          </p:nvPr>
        </p:nvSpPr>
        <p:spPr/>
        <p:txBody>
          <a:bodyPr/>
          <a:lstStyle/>
          <a:p>
            <a:pPr algn="r"/>
            <a:r>
              <a:rPr lang="en-US" smtClean="0"/>
              <a:t>Yooseong Kim</a:t>
            </a:r>
            <a:endParaRPr lang="en-US" dirty="0"/>
          </a:p>
        </p:txBody>
      </p:sp>
      <p:grpSp>
        <p:nvGrpSpPr>
          <p:cNvPr id="29" name="Group 28"/>
          <p:cNvGrpSpPr/>
          <p:nvPr/>
        </p:nvGrpSpPr>
        <p:grpSpPr>
          <a:xfrm>
            <a:off x="352590" y="1228681"/>
            <a:ext cx="3078744" cy="1551830"/>
            <a:chOff x="352590" y="1228680"/>
            <a:chExt cx="1998401" cy="1265371"/>
          </a:xfrm>
        </p:grpSpPr>
        <p:sp>
          <p:nvSpPr>
            <p:cNvPr id="16" name="Oval 15"/>
            <p:cNvSpPr/>
            <p:nvPr/>
          </p:nvSpPr>
          <p:spPr>
            <a:xfrm>
              <a:off x="972033" y="1228680"/>
              <a:ext cx="738968" cy="26277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1600" i="1" dirty="0" smtClean="0">
                  <a:solidFill>
                    <a:schemeClr val="tx1"/>
                  </a:solidFill>
                  <a:cs typeface="Arial"/>
                </a:rPr>
                <a:t>f</a:t>
              </a:r>
              <a:r>
                <a:rPr lang="en-US" sz="1600" i="1" baseline="-25000" dirty="0" smtClean="0">
                  <a:solidFill>
                    <a:schemeClr val="tx1"/>
                  </a:solidFill>
                  <a:cs typeface="Arial"/>
                </a:rPr>
                <a:t>1</a:t>
              </a:r>
            </a:p>
          </p:txBody>
        </p:sp>
        <p:cxnSp>
          <p:nvCxnSpPr>
            <p:cNvPr id="17" name="Straight Arrow Connector 16"/>
            <p:cNvCxnSpPr>
              <a:stCxn id="16" idx="4"/>
              <a:endCxn id="18" idx="0"/>
            </p:cNvCxnSpPr>
            <p:nvPr/>
          </p:nvCxnSpPr>
          <p:spPr>
            <a:xfrm>
              <a:off x="1341517" y="1491450"/>
              <a:ext cx="0" cy="23774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Diamond 17"/>
            <p:cNvSpPr/>
            <p:nvPr/>
          </p:nvSpPr>
          <p:spPr>
            <a:xfrm>
              <a:off x="1128035" y="1729192"/>
              <a:ext cx="426964" cy="269142"/>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smtClean="0">
                  <a:solidFill>
                    <a:schemeClr val="tx1"/>
                  </a:solidFill>
                  <a:cs typeface="Arial"/>
                </a:rPr>
                <a:t>IF</a:t>
              </a:r>
            </a:p>
          </p:txBody>
        </p:sp>
        <p:cxnSp>
          <p:nvCxnSpPr>
            <p:cNvPr id="19" name="Elbow Connector 18"/>
            <p:cNvCxnSpPr>
              <a:stCxn id="18" idx="1"/>
              <a:endCxn id="21" idx="0"/>
            </p:cNvCxnSpPr>
            <p:nvPr/>
          </p:nvCxnSpPr>
          <p:spPr>
            <a:xfrm rot="10800000" flipV="1">
              <a:off x="898127" y="1863762"/>
              <a:ext cx="229909" cy="303847"/>
            </a:xfrm>
            <a:prstGeom prst="bentConnector2">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Elbow Connector 19"/>
            <p:cNvCxnSpPr>
              <a:stCxn id="18" idx="3"/>
              <a:endCxn id="22" idx="0"/>
            </p:cNvCxnSpPr>
            <p:nvPr/>
          </p:nvCxnSpPr>
          <p:spPr>
            <a:xfrm>
              <a:off x="1554999" y="1863763"/>
              <a:ext cx="213482" cy="303847"/>
            </a:xfrm>
            <a:prstGeom prst="bentConnector2">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528642" y="2167610"/>
              <a:ext cx="738968" cy="26277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1600" i="1" dirty="0" smtClean="0">
                  <a:solidFill>
                    <a:schemeClr val="tx1"/>
                  </a:solidFill>
                  <a:cs typeface="Arial"/>
                </a:rPr>
                <a:t>f</a:t>
              </a:r>
              <a:r>
                <a:rPr lang="en-US" sz="1600" i="1" baseline="-25000" dirty="0" smtClean="0">
                  <a:solidFill>
                    <a:schemeClr val="tx1"/>
                  </a:solidFill>
                  <a:cs typeface="Arial"/>
                </a:rPr>
                <a:t>2</a:t>
              </a:r>
            </a:p>
          </p:txBody>
        </p:sp>
        <p:sp>
          <p:nvSpPr>
            <p:cNvPr id="22" name="Oval 21"/>
            <p:cNvSpPr/>
            <p:nvPr/>
          </p:nvSpPr>
          <p:spPr>
            <a:xfrm>
              <a:off x="1398997" y="2167610"/>
              <a:ext cx="738968" cy="262770"/>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pPr algn="ctr"/>
              <a:r>
                <a:rPr lang="en-US" sz="1600" i="1" dirty="0" smtClean="0">
                  <a:solidFill>
                    <a:schemeClr val="tx1"/>
                  </a:solidFill>
                  <a:cs typeface="Arial"/>
                </a:rPr>
                <a:t>f</a:t>
              </a:r>
              <a:r>
                <a:rPr lang="en-US" sz="1600" i="1" baseline="-25000" dirty="0" smtClean="0">
                  <a:solidFill>
                    <a:schemeClr val="tx1"/>
                  </a:solidFill>
                  <a:cs typeface="Arial"/>
                </a:rPr>
                <a:t>3</a:t>
              </a:r>
            </a:p>
          </p:txBody>
        </p:sp>
        <p:sp>
          <p:nvSpPr>
            <p:cNvPr id="23" name="Oval 22"/>
            <p:cNvSpPr/>
            <p:nvPr/>
          </p:nvSpPr>
          <p:spPr>
            <a:xfrm>
              <a:off x="746152" y="1764912"/>
              <a:ext cx="333807" cy="729139"/>
            </a:xfrm>
            <a:prstGeom prst="ellipse">
              <a:avLst/>
            </a:prstGeom>
            <a:noFill/>
            <a:ln w="9525">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400" dirty="0" smtClean="0">
                <a:solidFill>
                  <a:schemeClr val="tx1"/>
                </a:solidFill>
                <a:cs typeface="Arial"/>
              </a:endParaRPr>
            </a:p>
          </p:txBody>
        </p:sp>
        <p:sp>
          <p:nvSpPr>
            <p:cNvPr id="24" name="Oval 23"/>
            <p:cNvSpPr/>
            <p:nvPr/>
          </p:nvSpPr>
          <p:spPr>
            <a:xfrm>
              <a:off x="1616506" y="1764911"/>
              <a:ext cx="333807" cy="729139"/>
            </a:xfrm>
            <a:prstGeom prst="ellipse">
              <a:avLst/>
            </a:prstGeom>
            <a:noFill/>
            <a:ln w="9525">
              <a:solidFill>
                <a:schemeClr val="bg1">
                  <a:lumMod val="6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1400" dirty="0" smtClean="0">
                <a:solidFill>
                  <a:schemeClr val="tx1"/>
                </a:solidFill>
                <a:cs typeface="Arial"/>
              </a:endParaRPr>
            </a:p>
          </p:txBody>
        </p:sp>
        <p:sp>
          <p:nvSpPr>
            <p:cNvPr id="25" name="TextBox 24"/>
            <p:cNvSpPr txBox="1"/>
            <p:nvPr/>
          </p:nvSpPr>
          <p:spPr>
            <a:xfrm>
              <a:off x="352590" y="1750233"/>
              <a:ext cx="545536" cy="584776"/>
            </a:xfrm>
            <a:prstGeom prst="rect">
              <a:avLst/>
            </a:prstGeom>
            <a:noFill/>
          </p:spPr>
          <p:txBody>
            <a:bodyPr wrap="square" lIns="0" rIns="0" rtlCol="0">
              <a:spAutoFit/>
            </a:bodyPr>
            <a:lstStyle/>
            <a:p>
              <a:pPr algn="ctr"/>
              <a:r>
                <a:rPr lang="en-US" sz="1600" b="1" dirty="0" smtClean="0"/>
                <a:t>Path 1</a:t>
              </a:r>
              <a:endParaRPr lang="en-US" sz="1600" b="1" dirty="0"/>
            </a:p>
          </p:txBody>
        </p:sp>
        <p:sp>
          <p:nvSpPr>
            <p:cNvPr id="26" name="TextBox 25"/>
            <p:cNvSpPr txBox="1"/>
            <p:nvPr/>
          </p:nvSpPr>
          <p:spPr>
            <a:xfrm>
              <a:off x="1805455" y="1750054"/>
              <a:ext cx="545536" cy="584776"/>
            </a:xfrm>
            <a:prstGeom prst="rect">
              <a:avLst/>
            </a:prstGeom>
            <a:noFill/>
          </p:spPr>
          <p:txBody>
            <a:bodyPr wrap="square" lIns="0" rIns="0" rtlCol="0">
              <a:spAutoFit/>
            </a:bodyPr>
            <a:lstStyle/>
            <a:p>
              <a:pPr algn="ctr"/>
              <a:r>
                <a:rPr lang="en-US" sz="1600" b="1" dirty="0" smtClean="0"/>
                <a:t>Path 2</a:t>
              </a:r>
              <a:endParaRPr lang="en-US" sz="1600" b="1" dirty="0"/>
            </a:p>
          </p:txBody>
        </p:sp>
        <p:sp>
          <p:nvSpPr>
            <p:cNvPr id="27" name="TextBox 26"/>
            <p:cNvSpPr txBox="1"/>
            <p:nvPr/>
          </p:nvSpPr>
          <p:spPr>
            <a:xfrm>
              <a:off x="423342" y="1998334"/>
              <a:ext cx="341744" cy="430887"/>
            </a:xfrm>
            <a:prstGeom prst="rect">
              <a:avLst/>
            </a:prstGeom>
            <a:noFill/>
          </p:spPr>
          <p:txBody>
            <a:bodyPr wrap="square" lIns="0" tIns="0" rIns="0" bIns="0" rtlCol="0" anchor="t">
              <a:spAutoFit/>
            </a:bodyPr>
            <a:lstStyle/>
            <a:p>
              <a:r>
                <a:rPr lang="en-US" sz="1400" dirty="0" smtClean="0">
                  <a:cs typeface="Arial"/>
                </a:rPr>
                <a:t>(0.3)</a:t>
              </a:r>
              <a:endParaRPr lang="en-US" sz="1400" dirty="0">
                <a:cs typeface="Arial"/>
              </a:endParaRPr>
            </a:p>
          </p:txBody>
        </p:sp>
        <p:sp>
          <p:nvSpPr>
            <p:cNvPr id="28" name="TextBox 27"/>
            <p:cNvSpPr txBox="1"/>
            <p:nvPr/>
          </p:nvSpPr>
          <p:spPr>
            <a:xfrm>
              <a:off x="2009247" y="1998334"/>
              <a:ext cx="341744" cy="430887"/>
            </a:xfrm>
            <a:prstGeom prst="rect">
              <a:avLst/>
            </a:prstGeom>
            <a:noFill/>
          </p:spPr>
          <p:txBody>
            <a:bodyPr wrap="square" lIns="0" tIns="0" rIns="0" bIns="0" rtlCol="0" anchor="t">
              <a:spAutoFit/>
            </a:bodyPr>
            <a:lstStyle/>
            <a:p>
              <a:r>
                <a:rPr lang="en-US" sz="1400" dirty="0" smtClean="0">
                  <a:cs typeface="Arial"/>
                </a:rPr>
                <a:t>(0.7)</a:t>
              </a:r>
              <a:endParaRPr lang="en-US" sz="1400" dirty="0">
                <a:cs typeface="Arial"/>
              </a:endParaRPr>
            </a:p>
          </p:txBody>
        </p:sp>
      </p:grpSp>
      <p:grpSp>
        <p:nvGrpSpPr>
          <p:cNvPr id="91" name="Group 90"/>
          <p:cNvGrpSpPr/>
          <p:nvPr/>
        </p:nvGrpSpPr>
        <p:grpSpPr>
          <a:xfrm>
            <a:off x="4671520" y="2932341"/>
            <a:ext cx="4194675" cy="2268207"/>
            <a:chOff x="4671520" y="3183021"/>
            <a:chExt cx="4194675" cy="2419593"/>
          </a:xfrm>
        </p:grpSpPr>
        <p:sp>
          <p:nvSpPr>
            <p:cNvPr id="90" name="TextBox 89"/>
            <p:cNvSpPr txBox="1"/>
            <p:nvPr/>
          </p:nvSpPr>
          <p:spPr>
            <a:xfrm>
              <a:off x="4671520" y="3183021"/>
              <a:ext cx="4194675" cy="2256294"/>
            </a:xfrm>
            <a:prstGeom prst="rect">
              <a:avLst/>
            </a:prstGeom>
            <a:noFill/>
            <a:ln>
              <a:solidFill>
                <a:schemeClr val="accent1"/>
              </a:solidFill>
            </a:ln>
            <a:effectLst>
              <a:outerShdw blurRad="50800" dist="38100" dir="2700000" algn="tl" rotWithShape="0">
                <a:srgbClr val="000000">
                  <a:alpha val="43000"/>
                </a:srgbClr>
              </a:outerShdw>
            </a:effectLst>
          </p:spPr>
          <p:txBody>
            <a:bodyPr wrap="square" rtlCol="0">
              <a:noAutofit/>
            </a:bodyPr>
            <a:lstStyle/>
            <a:p>
              <a:pPr algn="ctr"/>
              <a:r>
                <a:rPr lang="en-US" dirty="0" smtClean="0"/>
                <a:t>Mapping B</a:t>
              </a:r>
              <a:endParaRPr lang="en-US" dirty="0"/>
            </a:p>
          </p:txBody>
        </p:sp>
        <p:grpSp>
          <p:nvGrpSpPr>
            <p:cNvPr id="64" name="Group 63"/>
            <p:cNvGrpSpPr/>
            <p:nvPr/>
          </p:nvGrpSpPr>
          <p:grpSpPr>
            <a:xfrm>
              <a:off x="4965403" y="3688642"/>
              <a:ext cx="3632751" cy="1913972"/>
              <a:chOff x="6161951" y="3344407"/>
              <a:chExt cx="2076945" cy="1216158"/>
            </a:xfrm>
          </p:grpSpPr>
          <p:grpSp>
            <p:nvGrpSpPr>
              <p:cNvPr id="36" name="Group 35"/>
              <p:cNvGrpSpPr/>
              <p:nvPr/>
            </p:nvGrpSpPr>
            <p:grpSpPr>
              <a:xfrm>
                <a:off x="6359341" y="3361946"/>
                <a:ext cx="361454" cy="914400"/>
                <a:chOff x="2323808" y="3038463"/>
                <a:chExt cx="640080" cy="914400"/>
              </a:xfrm>
            </p:grpSpPr>
            <p:sp>
              <p:nvSpPr>
                <p:cNvPr id="37" name="Rectangle 36"/>
                <p:cNvSpPr/>
                <p:nvPr/>
              </p:nvSpPr>
              <p:spPr>
                <a:xfrm>
                  <a:off x="2326912" y="3038463"/>
                  <a:ext cx="636976" cy="5486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i="1" dirty="0" smtClean="0">
                      <a:solidFill>
                        <a:schemeClr val="tx1"/>
                      </a:solidFill>
                      <a:cs typeface="Arial"/>
                    </a:rPr>
                    <a:t>f</a:t>
                  </a:r>
                  <a:r>
                    <a:rPr lang="en-US" sz="1600" i="1" baseline="-25000" dirty="0" smtClean="0">
                      <a:solidFill>
                        <a:schemeClr val="tx1"/>
                      </a:solidFill>
                      <a:cs typeface="Arial"/>
                    </a:rPr>
                    <a:t>1</a:t>
                  </a:r>
                  <a:r>
                    <a:rPr lang="en-US" sz="1600" i="1" dirty="0" smtClean="0">
                      <a:solidFill>
                        <a:schemeClr val="tx1"/>
                      </a:solidFill>
                      <a:cs typeface="Arial"/>
                    </a:rPr>
                    <a:t>,f</a:t>
                  </a:r>
                  <a:r>
                    <a:rPr lang="en-US" sz="1600" i="1" baseline="-25000" dirty="0" smtClean="0">
                      <a:solidFill>
                        <a:schemeClr val="tx1"/>
                      </a:solidFill>
                      <a:cs typeface="Arial"/>
                    </a:rPr>
                    <a:t>3</a:t>
                  </a:r>
                </a:p>
              </p:txBody>
            </p:sp>
            <p:sp>
              <p:nvSpPr>
                <p:cNvPr id="38" name="Rectangle 37"/>
                <p:cNvSpPr/>
                <p:nvPr/>
              </p:nvSpPr>
              <p:spPr>
                <a:xfrm>
                  <a:off x="2326912" y="3587103"/>
                  <a:ext cx="636976" cy="36576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i="1" dirty="0" smtClean="0">
                      <a:solidFill>
                        <a:schemeClr val="tx1"/>
                      </a:solidFill>
                      <a:cs typeface="Arial"/>
                    </a:rPr>
                    <a:t>f</a:t>
                  </a:r>
                  <a:r>
                    <a:rPr lang="en-US" sz="1600" i="1" baseline="-25000" dirty="0" smtClean="0">
                      <a:solidFill>
                        <a:schemeClr val="tx1"/>
                      </a:solidFill>
                      <a:cs typeface="Arial"/>
                    </a:rPr>
                    <a:t>2</a:t>
                  </a:r>
                </a:p>
              </p:txBody>
            </p:sp>
            <p:sp>
              <p:nvSpPr>
                <p:cNvPr id="39" name="Rectangle 38"/>
                <p:cNvSpPr/>
                <p:nvPr/>
              </p:nvSpPr>
              <p:spPr>
                <a:xfrm>
                  <a:off x="2323808" y="3038463"/>
                  <a:ext cx="640080" cy="9144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1600" dirty="0" smtClean="0">
                    <a:solidFill>
                      <a:schemeClr val="tx1"/>
                    </a:solidFill>
                    <a:cs typeface="Arial"/>
                  </a:endParaRPr>
                </a:p>
              </p:txBody>
            </p:sp>
          </p:grpSp>
          <p:sp>
            <p:nvSpPr>
              <p:cNvPr id="42" name="TextBox 41"/>
              <p:cNvSpPr txBox="1"/>
              <p:nvPr/>
            </p:nvSpPr>
            <p:spPr>
              <a:xfrm>
                <a:off x="6900575" y="3556784"/>
                <a:ext cx="548640" cy="584776"/>
              </a:xfrm>
              <a:prstGeom prst="rect">
                <a:avLst/>
              </a:prstGeom>
              <a:noFill/>
            </p:spPr>
            <p:txBody>
              <a:bodyPr wrap="square" lIns="0" rIns="0" rtlCol="0">
                <a:spAutoFit/>
              </a:bodyPr>
              <a:lstStyle/>
              <a:p>
                <a:pPr algn="ctr"/>
                <a:r>
                  <a:rPr lang="en-US" sz="1600" dirty="0" smtClean="0"/>
                  <a:t>load </a:t>
                </a:r>
                <a:r>
                  <a:rPr lang="en-US" sz="1600" i="1" dirty="0" smtClean="0"/>
                  <a:t>f</a:t>
                </a:r>
                <a:r>
                  <a:rPr lang="en-US" sz="1600" i="1" baseline="-25000" dirty="0" smtClean="0"/>
                  <a:t>2</a:t>
                </a:r>
              </a:p>
            </p:txBody>
          </p:sp>
          <p:sp>
            <p:nvSpPr>
              <p:cNvPr id="43" name="TextBox 42"/>
              <p:cNvSpPr txBox="1"/>
              <p:nvPr/>
            </p:nvSpPr>
            <p:spPr>
              <a:xfrm>
                <a:off x="6856407" y="3344407"/>
                <a:ext cx="636976" cy="338554"/>
              </a:xfrm>
              <a:prstGeom prst="rect">
                <a:avLst/>
              </a:prstGeom>
              <a:noFill/>
            </p:spPr>
            <p:txBody>
              <a:bodyPr wrap="square" lIns="0" rIns="0" rtlCol="0">
                <a:spAutoFit/>
              </a:bodyPr>
              <a:lstStyle/>
              <a:p>
                <a:pPr algn="ctr"/>
                <a:r>
                  <a:rPr lang="en-US" sz="1600" b="1" dirty="0" smtClean="0"/>
                  <a:t>Path 1</a:t>
                </a:r>
                <a:endParaRPr lang="en-US" sz="1600" b="1" dirty="0"/>
              </a:p>
            </p:txBody>
          </p:sp>
          <p:sp>
            <p:nvSpPr>
              <p:cNvPr id="47" name="TextBox 46"/>
              <p:cNvSpPr txBox="1"/>
              <p:nvPr/>
            </p:nvSpPr>
            <p:spPr>
              <a:xfrm>
                <a:off x="7643210" y="3556783"/>
                <a:ext cx="548640" cy="584776"/>
              </a:xfrm>
              <a:prstGeom prst="rect">
                <a:avLst/>
              </a:prstGeom>
              <a:noFill/>
            </p:spPr>
            <p:txBody>
              <a:bodyPr wrap="square" lIns="0" rIns="0" rtlCol="0">
                <a:spAutoFit/>
              </a:bodyPr>
              <a:lstStyle/>
              <a:p>
                <a:pPr algn="ctr"/>
                <a:r>
                  <a:rPr lang="en-US" sz="1600" dirty="0" smtClean="0"/>
                  <a:t>load </a:t>
                </a:r>
                <a:r>
                  <a:rPr lang="en-US" sz="1600" i="1" dirty="0" smtClean="0"/>
                  <a:t>f</a:t>
                </a:r>
                <a:r>
                  <a:rPr lang="en-US" sz="1600" i="1" baseline="-25000" dirty="0" smtClean="0"/>
                  <a:t>3</a:t>
                </a:r>
              </a:p>
            </p:txBody>
          </p:sp>
          <p:sp>
            <p:nvSpPr>
              <p:cNvPr id="48" name="TextBox 47"/>
              <p:cNvSpPr txBox="1"/>
              <p:nvPr/>
            </p:nvSpPr>
            <p:spPr>
              <a:xfrm>
                <a:off x="7599042" y="3344407"/>
                <a:ext cx="636976" cy="338554"/>
              </a:xfrm>
              <a:prstGeom prst="rect">
                <a:avLst/>
              </a:prstGeom>
              <a:noFill/>
            </p:spPr>
            <p:txBody>
              <a:bodyPr wrap="square" lIns="0" rIns="0" rtlCol="0">
                <a:spAutoFit/>
              </a:bodyPr>
              <a:lstStyle/>
              <a:p>
                <a:pPr algn="ctr"/>
                <a:r>
                  <a:rPr lang="en-US" sz="1600" b="1" dirty="0" smtClean="0"/>
                  <a:t>Path 2</a:t>
                </a:r>
                <a:endParaRPr lang="en-US" sz="1600" b="1" dirty="0"/>
              </a:p>
            </p:txBody>
          </p:sp>
          <p:sp>
            <p:nvSpPr>
              <p:cNvPr id="49" name="TextBox 48"/>
              <p:cNvSpPr txBox="1"/>
              <p:nvPr/>
            </p:nvSpPr>
            <p:spPr>
              <a:xfrm>
                <a:off x="7643210" y="3786722"/>
                <a:ext cx="548640" cy="229479"/>
              </a:xfrm>
              <a:prstGeom prst="rect">
                <a:avLst/>
              </a:prstGeom>
              <a:noFill/>
            </p:spPr>
            <p:txBody>
              <a:bodyPr wrap="square" lIns="0" rIns="0" rtlCol="0">
                <a:spAutoFit/>
              </a:bodyPr>
              <a:lstStyle/>
              <a:p>
                <a:pPr algn="ctr"/>
                <a:r>
                  <a:rPr lang="en-US" sz="1600" dirty="0" smtClean="0"/>
                  <a:t>reload </a:t>
                </a:r>
                <a:r>
                  <a:rPr lang="en-US" sz="1600" i="1" dirty="0" smtClean="0"/>
                  <a:t>f</a:t>
                </a:r>
                <a:r>
                  <a:rPr lang="en-US" sz="1600" i="1" baseline="-25000" dirty="0" smtClean="0"/>
                  <a:t>1</a:t>
                </a:r>
              </a:p>
            </p:txBody>
          </p:sp>
          <p:sp>
            <p:nvSpPr>
              <p:cNvPr id="52" name="TextBox 51"/>
              <p:cNvSpPr txBox="1"/>
              <p:nvPr/>
            </p:nvSpPr>
            <p:spPr>
              <a:xfrm>
                <a:off x="6161951" y="3368470"/>
                <a:ext cx="200051" cy="492443"/>
              </a:xfrm>
              <a:prstGeom prst="rect">
                <a:avLst/>
              </a:prstGeom>
              <a:noFill/>
            </p:spPr>
            <p:txBody>
              <a:bodyPr wrap="square" lIns="0" tIns="0" rIns="0" bIns="0" rtlCol="0" anchor="t">
                <a:spAutoFit/>
              </a:bodyPr>
              <a:lstStyle/>
              <a:p>
                <a:r>
                  <a:rPr lang="en-US" sz="1600" dirty="0" smtClean="0">
                    <a:cs typeface="Arial"/>
                  </a:rPr>
                  <a:t>R1</a:t>
                </a:r>
                <a:endParaRPr lang="en-US" sz="1600" dirty="0">
                  <a:cs typeface="Arial"/>
                </a:endParaRPr>
              </a:p>
            </p:txBody>
          </p:sp>
          <p:sp>
            <p:nvSpPr>
              <p:cNvPr id="53" name="TextBox 52"/>
              <p:cNvSpPr txBox="1"/>
              <p:nvPr/>
            </p:nvSpPr>
            <p:spPr>
              <a:xfrm>
                <a:off x="6161951" y="3907242"/>
                <a:ext cx="200051" cy="492443"/>
              </a:xfrm>
              <a:prstGeom prst="rect">
                <a:avLst/>
              </a:prstGeom>
              <a:noFill/>
            </p:spPr>
            <p:txBody>
              <a:bodyPr wrap="square" lIns="0" tIns="0" rIns="0" bIns="0" rtlCol="0" anchor="t">
                <a:spAutoFit/>
              </a:bodyPr>
              <a:lstStyle/>
              <a:p>
                <a:r>
                  <a:rPr lang="en-US" sz="1600" dirty="0" smtClean="0">
                    <a:cs typeface="Arial"/>
                  </a:rPr>
                  <a:t>R2</a:t>
                </a:r>
                <a:endParaRPr lang="en-US" sz="1600" dirty="0">
                  <a:cs typeface="Arial"/>
                </a:endParaRPr>
              </a:p>
            </p:txBody>
          </p:sp>
          <p:sp>
            <p:nvSpPr>
              <p:cNvPr id="55" name="TextBox 54"/>
              <p:cNvSpPr txBox="1"/>
              <p:nvPr/>
            </p:nvSpPr>
            <p:spPr>
              <a:xfrm>
                <a:off x="6856408" y="4068122"/>
                <a:ext cx="689726" cy="492443"/>
              </a:xfrm>
              <a:prstGeom prst="rect">
                <a:avLst/>
              </a:prstGeom>
              <a:noFill/>
            </p:spPr>
            <p:txBody>
              <a:bodyPr wrap="square" lIns="0" tIns="0" rIns="0" bIns="0" rtlCol="0">
                <a:spAutoFit/>
              </a:bodyPr>
              <a:lstStyle/>
              <a:p>
                <a:pPr algn="ctr"/>
                <a:r>
                  <a:rPr lang="en-US" sz="1600" dirty="0" smtClean="0"/>
                  <a:t>10+1=</a:t>
                </a:r>
                <a:r>
                  <a:rPr lang="en-US" sz="1600" b="1" dirty="0" smtClean="0"/>
                  <a:t>11</a:t>
                </a:r>
                <a:endParaRPr lang="en-US" sz="1600" b="1" dirty="0"/>
              </a:p>
            </p:txBody>
          </p:sp>
          <p:sp>
            <p:nvSpPr>
              <p:cNvPr id="56" name="TextBox 55"/>
              <p:cNvSpPr txBox="1"/>
              <p:nvPr/>
            </p:nvSpPr>
            <p:spPr>
              <a:xfrm>
                <a:off x="7546134" y="4068122"/>
                <a:ext cx="689884" cy="492443"/>
              </a:xfrm>
              <a:prstGeom prst="rect">
                <a:avLst/>
              </a:prstGeom>
              <a:noFill/>
            </p:spPr>
            <p:txBody>
              <a:bodyPr wrap="square" lIns="0" tIns="0" rIns="0" bIns="0" rtlCol="0">
                <a:spAutoFit/>
              </a:bodyPr>
              <a:lstStyle/>
              <a:p>
                <a:pPr algn="ctr"/>
                <a:r>
                  <a:rPr lang="en-US" sz="1600" dirty="0" smtClean="0"/>
                  <a:t>6+2+3=</a:t>
                </a:r>
                <a:r>
                  <a:rPr lang="en-US" sz="1600" b="1" dirty="0" smtClean="0"/>
                  <a:t>11</a:t>
                </a:r>
                <a:endParaRPr lang="en-US" sz="1600" b="1" dirty="0"/>
              </a:p>
            </p:txBody>
          </p:sp>
          <p:cxnSp>
            <p:nvCxnSpPr>
              <p:cNvPr id="57" name="Straight Connector 56"/>
              <p:cNvCxnSpPr/>
              <p:nvPr/>
            </p:nvCxnSpPr>
            <p:spPr>
              <a:xfrm>
                <a:off x="6853529" y="3604126"/>
                <a:ext cx="1382488" cy="0"/>
              </a:xfrm>
              <a:prstGeom prst="line">
                <a:avLst/>
              </a:prstGeom>
              <a:ln w="9525">
                <a:solidFill>
                  <a:schemeClr val="tx1">
                    <a:lumMod val="50000"/>
                    <a:lumOff val="50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6856408" y="4052972"/>
                <a:ext cx="1382488" cy="0"/>
              </a:xfrm>
              <a:prstGeom prst="line">
                <a:avLst/>
              </a:prstGeom>
              <a:ln w="9525">
                <a:solidFill>
                  <a:schemeClr val="tx1">
                    <a:lumMod val="50000"/>
                    <a:lumOff val="50000"/>
                  </a:schemeClr>
                </a:solidFill>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85" name="Group 84"/>
          <p:cNvGrpSpPr/>
          <p:nvPr/>
        </p:nvGrpSpPr>
        <p:grpSpPr>
          <a:xfrm>
            <a:off x="4468108" y="1915304"/>
            <a:ext cx="1274748" cy="686314"/>
            <a:chOff x="4468109" y="1915304"/>
            <a:chExt cx="1274748" cy="686314"/>
          </a:xfrm>
        </p:grpSpPr>
        <p:sp>
          <p:nvSpPr>
            <p:cNvPr id="65" name="Rectangle 64"/>
            <p:cNvSpPr/>
            <p:nvPr/>
          </p:nvSpPr>
          <p:spPr>
            <a:xfrm>
              <a:off x="4468109" y="1915304"/>
              <a:ext cx="761349" cy="34120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solidFill>
                    <a:schemeClr val="tx1"/>
                  </a:solidFill>
                  <a:cs typeface="Arial"/>
                </a:rPr>
                <a:t>Path 1</a:t>
              </a:r>
              <a:endParaRPr lang="en-US" sz="1600" baseline="-25000" dirty="0" smtClean="0">
                <a:solidFill>
                  <a:schemeClr val="tx1"/>
                </a:solidFill>
                <a:cs typeface="Arial"/>
              </a:endParaRPr>
            </a:p>
          </p:txBody>
        </p:sp>
        <p:sp>
          <p:nvSpPr>
            <p:cNvPr id="66" name="Rectangle 65"/>
            <p:cNvSpPr/>
            <p:nvPr/>
          </p:nvSpPr>
          <p:spPr>
            <a:xfrm>
              <a:off x="4468109" y="2260413"/>
              <a:ext cx="761349" cy="34120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solidFill>
                    <a:schemeClr val="tx1"/>
                  </a:solidFill>
                  <a:cs typeface="Arial"/>
                </a:rPr>
                <a:t>Path 2</a:t>
              </a:r>
              <a:endParaRPr lang="en-US" sz="1600" baseline="-25000" dirty="0" smtClean="0">
                <a:solidFill>
                  <a:schemeClr val="tx1"/>
                </a:solidFill>
                <a:cs typeface="Arial"/>
              </a:endParaRPr>
            </a:p>
          </p:txBody>
        </p:sp>
        <p:sp>
          <p:nvSpPr>
            <p:cNvPr id="69" name="Rectangle 68"/>
            <p:cNvSpPr/>
            <p:nvPr/>
          </p:nvSpPr>
          <p:spPr>
            <a:xfrm>
              <a:off x="5229459" y="1915304"/>
              <a:ext cx="513398" cy="34120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solidFill>
                    <a:schemeClr val="tx1"/>
                  </a:solidFill>
                  <a:cs typeface="Arial"/>
                </a:rPr>
                <a:t>10</a:t>
              </a:r>
              <a:endParaRPr lang="en-US" sz="1600" baseline="-25000" dirty="0" smtClean="0">
                <a:solidFill>
                  <a:schemeClr val="tx1"/>
                </a:solidFill>
                <a:cs typeface="Arial"/>
              </a:endParaRPr>
            </a:p>
          </p:txBody>
        </p:sp>
        <p:sp>
          <p:nvSpPr>
            <p:cNvPr id="70" name="Rectangle 69"/>
            <p:cNvSpPr/>
            <p:nvPr/>
          </p:nvSpPr>
          <p:spPr>
            <a:xfrm>
              <a:off x="5229459" y="2260413"/>
              <a:ext cx="513398" cy="34120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solidFill>
                    <a:schemeClr val="tx1"/>
                  </a:solidFill>
                  <a:cs typeface="Arial"/>
                </a:rPr>
                <a:t>6</a:t>
              </a:r>
              <a:endParaRPr lang="en-US" sz="1600" baseline="-25000" dirty="0" smtClean="0">
                <a:solidFill>
                  <a:schemeClr val="tx1"/>
                </a:solidFill>
                <a:cs typeface="Arial"/>
              </a:endParaRPr>
            </a:p>
          </p:txBody>
        </p:sp>
      </p:grpSp>
      <p:grpSp>
        <p:nvGrpSpPr>
          <p:cNvPr id="86" name="Group 85"/>
          <p:cNvGrpSpPr/>
          <p:nvPr/>
        </p:nvGrpSpPr>
        <p:grpSpPr>
          <a:xfrm>
            <a:off x="6829214" y="1658812"/>
            <a:ext cx="1274749" cy="1027519"/>
            <a:chOff x="6698352" y="1233951"/>
            <a:chExt cx="1274749" cy="1027519"/>
          </a:xfrm>
        </p:grpSpPr>
        <p:sp>
          <p:nvSpPr>
            <p:cNvPr id="77" name="Rectangle 76"/>
            <p:cNvSpPr/>
            <p:nvPr/>
          </p:nvSpPr>
          <p:spPr>
            <a:xfrm>
              <a:off x="6698352" y="1233951"/>
              <a:ext cx="761349" cy="34120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i="1" dirty="0" smtClean="0">
                  <a:solidFill>
                    <a:schemeClr val="tx1"/>
                  </a:solidFill>
                  <a:cs typeface="Arial"/>
                </a:rPr>
                <a:t>f</a:t>
              </a:r>
              <a:r>
                <a:rPr lang="en-US" sz="1600" i="1" baseline="-25000" dirty="0" smtClean="0">
                  <a:solidFill>
                    <a:schemeClr val="tx1"/>
                  </a:solidFill>
                  <a:cs typeface="Arial"/>
                </a:rPr>
                <a:t>1</a:t>
              </a:r>
            </a:p>
          </p:txBody>
        </p:sp>
        <p:sp>
          <p:nvSpPr>
            <p:cNvPr id="78" name="Rectangle 77"/>
            <p:cNvSpPr/>
            <p:nvPr/>
          </p:nvSpPr>
          <p:spPr>
            <a:xfrm>
              <a:off x="6698352" y="1579060"/>
              <a:ext cx="761349" cy="34120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i="1" dirty="0" smtClean="0">
                  <a:solidFill>
                    <a:schemeClr val="tx1"/>
                  </a:solidFill>
                  <a:cs typeface="Arial"/>
                </a:rPr>
                <a:t>f</a:t>
              </a:r>
              <a:r>
                <a:rPr lang="en-US" sz="1600" i="1" baseline="-25000" dirty="0" smtClean="0">
                  <a:solidFill>
                    <a:schemeClr val="tx1"/>
                  </a:solidFill>
                  <a:cs typeface="Arial"/>
                </a:rPr>
                <a:t>2</a:t>
              </a:r>
            </a:p>
          </p:txBody>
        </p:sp>
        <p:sp>
          <p:nvSpPr>
            <p:cNvPr id="79" name="Rectangle 78"/>
            <p:cNvSpPr/>
            <p:nvPr/>
          </p:nvSpPr>
          <p:spPr>
            <a:xfrm>
              <a:off x="7459702" y="1233951"/>
              <a:ext cx="513398" cy="34120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solidFill>
                    <a:schemeClr val="tx1"/>
                  </a:solidFill>
                  <a:cs typeface="Arial"/>
                </a:rPr>
                <a:t>3</a:t>
              </a:r>
              <a:endParaRPr lang="en-US" sz="1600" baseline="-25000" dirty="0" smtClean="0">
                <a:solidFill>
                  <a:schemeClr val="tx1"/>
                </a:solidFill>
                <a:cs typeface="Arial"/>
              </a:endParaRPr>
            </a:p>
          </p:txBody>
        </p:sp>
        <p:sp>
          <p:nvSpPr>
            <p:cNvPr id="80" name="Rectangle 79"/>
            <p:cNvSpPr/>
            <p:nvPr/>
          </p:nvSpPr>
          <p:spPr>
            <a:xfrm>
              <a:off x="7459702" y="1579060"/>
              <a:ext cx="513398" cy="34120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a:solidFill>
                    <a:schemeClr val="tx1"/>
                  </a:solidFill>
                  <a:cs typeface="Arial"/>
                </a:rPr>
                <a:t>1</a:t>
              </a:r>
              <a:endParaRPr lang="en-US" sz="1600" baseline="-25000" dirty="0" smtClean="0">
                <a:solidFill>
                  <a:schemeClr val="tx1"/>
                </a:solidFill>
                <a:cs typeface="Arial"/>
              </a:endParaRPr>
            </a:p>
          </p:txBody>
        </p:sp>
        <p:sp>
          <p:nvSpPr>
            <p:cNvPr id="81" name="Rectangle 80"/>
            <p:cNvSpPr/>
            <p:nvPr/>
          </p:nvSpPr>
          <p:spPr>
            <a:xfrm>
              <a:off x="6698353" y="1920265"/>
              <a:ext cx="761349" cy="34120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i="1" dirty="0" smtClean="0">
                  <a:solidFill>
                    <a:schemeClr val="tx1"/>
                  </a:solidFill>
                  <a:cs typeface="Arial"/>
                </a:rPr>
                <a:t>f</a:t>
              </a:r>
              <a:r>
                <a:rPr lang="en-US" sz="1600" i="1" baseline="-25000" dirty="0" smtClean="0">
                  <a:solidFill>
                    <a:schemeClr val="tx1"/>
                  </a:solidFill>
                  <a:cs typeface="Arial"/>
                </a:rPr>
                <a:t>3</a:t>
              </a:r>
            </a:p>
          </p:txBody>
        </p:sp>
        <p:sp>
          <p:nvSpPr>
            <p:cNvPr id="82" name="Rectangle 81"/>
            <p:cNvSpPr/>
            <p:nvPr/>
          </p:nvSpPr>
          <p:spPr>
            <a:xfrm>
              <a:off x="7459703" y="1920265"/>
              <a:ext cx="513398" cy="34120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solidFill>
                    <a:schemeClr val="tx1"/>
                  </a:solidFill>
                  <a:cs typeface="Arial"/>
                </a:rPr>
                <a:t>2</a:t>
              </a:r>
              <a:endParaRPr lang="en-US" sz="1600" baseline="-25000" dirty="0" smtClean="0">
                <a:solidFill>
                  <a:schemeClr val="tx1"/>
                </a:solidFill>
                <a:cs typeface="Arial"/>
              </a:endParaRPr>
            </a:p>
          </p:txBody>
        </p:sp>
      </p:grpSp>
      <p:sp>
        <p:nvSpPr>
          <p:cNvPr id="83" name="TextBox 82"/>
          <p:cNvSpPr txBox="1"/>
          <p:nvPr/>
        </p:nvSpPr>
        <p:spPr>
          <a:xfrm>
            <a:off x="3903052" y="1144650"/>
            <a:ext cx="2319948" cy="1635860"/>
          </a:xfrm>
          <a:prstGeom prst="rect">
            <a:avLst/>
          </a:prstGeom>
          <a:noFill/>
          <a:ln>
            <a:solidFill>
              <a:schemeClr val="accent1"/>
            </a:solidFill>
          </a:ln>
          <a:effectLst>
            <a:outerShdw blurRad="50800" dist="38100" dir="2700000" algn="tl" rotWithShape="0">
              <a:srgbClr val="000000">
                <a:alpha val="43000"/>
              </a:srgbClr>
            </a:outerShdw>
          </a:effectLst>
        </p:spPr>
        <p:txBody>
          <a:bodyPr wrap="square" rtlCol="0">
            <a:noAutofit/>
          </a:bodyPr>
          <a:lstStyle/>
          <a:p>
            <a:pPr algn="ctr"/>
            <a:r>
              <a:rPr lang="en-US" dirty="0" smtClean="0"/>
              <a:t>Each path cost</a:t>
            </a:r>
          </a:p>
          <a:p>
            <a:pPr algn="ctr"/>
            <a:r>
              <a:rPr lang="en-US" dirty="0" smtClean="0"/>
              <a:t>(without DMA)</a:t>
            </a:r>
            <a:endParaRPr lang="en-US" dirty="0"/>
          </a:p>
        </p:txBody>
      </p:sp>
      <p:sp>
        <p:nvSpPr>
          <p:cNvPr id="87" name="TextBox 86"/>
          <p:cNvSpPr txBox="1"/>
          <p:nvPr/>
        </p:nvSpPr>
        <p:spPr>
          <a:xfrm>
            <a:off x="6633948" y="1144649"/>
            <a:ext cx="1844602" cy="1635861"/>
          </a:xfrm>
          <a:prstGeom prst="rect">
            <a:avLst/>
          </a:prstGeom>
          <a:noFill/>
          <a:ln>
            <a:solidFill>
              <a:schemeClr val="accent1"/>
            </a:solidFill>
          </a:ln>
          <a:effectLst>
            <a:outerShdw blurRad="50800" dist="38100" dir="2700000" algn="tl" rotWithShape="0">
              <a:srgbClr val="000000">
                <a:alpha val="43000"/>
              </a:srgbClr>
            </a:outerShdw>
          </a:effectLst>
        </p:spPr>
        <p:txBody>
          <a:bodyPr wrap="square" rtlCol="0">
            <a:noAutofit/>
          </a:bodyPr>
          <a:lstStyle/>
          <a:p>
            <a:pPr algn="ctr"/>
            <a:r>
              <a:rPr lang="en-US" dirty="0" smtClean="0"/>
              <a:t>DMA cost</a:t>
            </a:r>
            <a:endParaRPr lang="en-US" dirty="0"/>
          </a:p>
        </p:txBody>
      </p:sp>
      <p:grpSp>
        <p:nvGrpSpPr>
          <p:cNvPr id="89" name="Group 88"/>
          <p:cNvGrpSpPr/>
          <p:nvPr/>
        </p:nvGrpSpPr>
        <p:grpSpPr>
          <a:xfrm>
            <a:off x="257045" y="2932342"/>
            <a:ext cx="4194675" cy="2256294"/>
            <a:chOff x="348025" y="3183021"/>
            <a:chExt cx="4194675" cy="2406885"/>
          </a:xfrm>
        </p:grpSpPr>
        <p:sp>
          <p:nvSpPr>
            <p:cNvPr id="88" name="TextBox 87"/>
            <p:cNvSpPr txBox="1"/>
            <p:nvPr/>
          </p:nvSpPr>
          <p:spPr>
            <a:xfrm>
              <a:off x="348025" y="3183021"/>
              <a:ext cx="4194675" cy="2256294"/>
            </a:xfrm>
            <a:prstGeom prst="rect">
              <a:avLst/>
            </a:prstGeom>
            <a:noFill/>
            <a:ln>
              <a:solidFill>
                <a:schemeClr val="accent1"/>
              </a:solidFill>
            </a:ln>
            <a:effectLst>
              <a:outerShdw blurRad="50800" dist="38100" dir="2700000" algn="tl" rotWithShape="0">
                <a:srgbClr val="000000">
                  <a:alpha val="43000"/>
                </a:srgbClr>
              </a:outerShdw>
            </a:effectLst>
          </p:spPr>
          <p:txBody>
            <a:bodyPr wrap="square" rtlCol="0">
              <a:noAutofit/>
            </a:bodyPr>
            <a:lstStyle/>
            <a:p>
              <a:pPr algn="ctr"/>
              <a:r>
                <a:rPr lang="en-US" dirty="0" smtClean="0"/>
                <a:t>Mapping A</a:t>
              </a:r>
              <a:endParaRPr lang="en-US" dirty="0"/>
            </a:p>
          </p:txBody>
        </p:sp>
        <p:grpSp>
          <p:nvGrpSpPr>
            <p:cNvPr id="63" name="Group 62"/>
            <p:cNvGrpSpPr/>
            <p:nvPr/>
          </p:nvGrpSpPr>
          <p:grpSpPr>
            <a:xfrm>
              <a:off x="590547" y="3688642"/>
              <a:ext cx="3633117" cy="1901264"/>
              <a:chOff x="6161951" y="2031426"/>
              <a:chExt cx="2077154" cy="1208083"/>
            </a:xfrm>
          </p:grpSpPr>
          <p:sp>
            <p:nvSpPr>
              <p:cNvPr id="31" name="TextBox 30"/>
              <p:cNvSpPr txBox="1"/>
              <p:nvPr/>
            </p:nvSpPr>
            <p:spPr>
              <a:xfrm>
                <a:off x="6787878" y="2747066"/>
                <a:ext cx="773929" cy="492443"/>
              </a:xfrm>
              <a:prstGeom prst="rect">
                <a:avLst/>
              </a:prstGeom>
              <a:noFill/>
            </p:spPr>
            <p:txBody>
              <a:bodyPr wrap="square" lIns="0" tIns="0" rIns="0" bIns="0" rtlCol="0">
                <a:spAutoFit/>
              </a:bodyPr>
              <a:lstStyle/>
              <a:p>
                <a:pPr algn="ctr"/>
                <a:r>
                  <a:rPr lang="en-US" sz="1600" dirty="0" smtClean="0"/>
                  <a:t>10+1+3=</a:t>
                </a:r>
                <a:r>
                  <a:rPr lang="en-US" sz="1600" b="1" dirty="0" smtClean="0"/>
                  <a:t>14</a:t>
                </a:r>
                <a:endParaRPr lang="en-US" sz="1600" b="1" dirty="0"/>
              </a:p>
            </p:txBody>
          </p:sp>
          <p:grpSp>
            <p:nvGrpSpPr>
              <p:cNvPr id="32" name="Group 31"/>
              <p:cNvGrpSpPr/>
              <p:nvPr/>
            </p:nvGrpSpPr>
            <p:grpSpPr>
              <a:xfrm>
                <a:off x="6359341" y="2048965"/>
                <a:ext cx="363215" cy="914400"/>
                <a:chOff x="287551" y="3046327"/>
                <a:chExt cx="640080" cy="914400"/>
              </a:xfrm>
            </p:grpSpPr>
            <p:sp>
              <p:nvSpPr>
                <p:cNvPr id="33" name="Rectangle 32"/>
                <p:cNvSpPr/>
                <p:nvPr/>
              </p:nvSpPr>
              <p:spPr>
                <a:xfrm>
                  <a:off x="287551" y="3046327"/>
                  <a:ext cx="636976" cy="5486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i="1" dirty="0" smtClean="0">
                      <a:solidFill>
                        <a:schemeClr val="tx1"/>
                      </a:solidFill>
                      <a:cs typeface="Arial"/>
                    </a:rPr>
                    <a:t>f</a:t>
                  </a:r>
                  <a:r>
                    <a:rPr lang="en-US" sz="1600" i="1" baseline="-25000" dirty="0" smtClean="0">
                      <a:solidFill>
                        <a:schemeClr val="tx1"/>
                      </a:solidFill>
                      <a:cs typeface="Arial"/>
                    </a:rPr>
                    <a:t>1</a:t>
                  </a:r>
                  <a:r>
                    <a:rPr lang="en-US" sz="1600" i="1" dirty="0" smtClean="0">
                      <a:solidFill>
                        <a:schemeClr val="tx1"/>
                      </a:solidFill>
                      <a:cs typeface="Arial"/>
                    </a:rPr>
                    <a:t>,f</a:t>
                  </a:r>
                  <a:r>
                    <a:rPr lang="en-US" sz="1600" i="1" baseline="-25000" dirty="0" smtClean="0">
                      <a:solidFill>
                        <a:schemeClr val="tx1"/>
                      </a:solidFill>
                      <a:cs typeface="Arial"/>
                    </a:rPr>
                    <a:t>2</a:t>
                  </a:r>
                </a:p>
              </p:txBody>
            </p:sp>
            <p:sp>
              <p:nvSpPr>
                <p:cNvPr id="34" name="Rectangle 33"/>
                <p:cNvSpPr/>
                <p:nvPr/>
              </p:nvSpPr>
              <p:spPr>
                <a:xfrm>
                  <a:off x="287551" y="3587103"/>
                  <a:ext cx="636976" cy="36576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i="1" dirty="0" smtClean="0">
                      <a:solidFill>
                        <a:schemeClr val="tx1"/>
                      </a:solidFill>
                      <a:cs typeface="Arial"/>
                    </a:rPr>
                    <a:t>f</a:t>
                  </a:r>
                  <a:r>
                    <a:rPr lang="en-US" sz="1600" i="1" baseline="-25000" dirty="0" smtClean="0">
                      <a:solidFill>
                        <a:schemeClr val="tx1"/>
                      </a:solidFill>
                      <a:cs typeface="Arial"/>
                    </a:rPr>
                    <a:t>3</a:t>
                  </a:r>
                </a:p>
              </p:txBody>
            </p:sp>
            <p:sp>
              <p:nvSpPr>
                <p:cNvPr id="35" name="Rectangle 34"/>
                <p:cNvSpPr/>
                <p:nvPr/>
              </p:nvSpPr>
              <p:spPr>
                <a:xfrm>
                  <a:off x="287551" y="3046327"/>
                  <a:ext cx="640080" cy="9144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1600" dirty="0" smtClean="0">
                    <a:solidFill>
                      <a:schemeClr val="tx1"/>
                    </a:solidFill>
                    <a:cs typeface="Arial"/>
                  </a:endParaRPr>
                </a:p>
              </p:txBody>
            </p:sp>
          </p:grpSp>
          <p:sp>
            <p:nvSpPr>
              <p:cNvPr id="40" name="TextBox 39"/>
              <p:cNvSpPr txBox="1"/>
              <p:nvPr/>
            </p:nvSpPr>
            <p:spPr>
              <a:xfrm>
                <a:off x="7643209" y="2243802"/>
                <a:ext cx="548640" cy="584776"/>
              </a:xfrm>
              <a:prstGeom prst="rect">
                <a:avLst/>
              </a:prstGeom>
              <a:noFill/>
            </p:spPr>
            <p:txBody>
              <a:bodyPr wrap="square" lIns="0" rIns="0" rtlCol="0">
                <a:spAutoFit/>
              </a:bodyPr>
              <a:lstStyle/>
              <a:p>
                <a:pPr algn="ctr"/>
                <a:r>
                  <a:rPr lang="en-US" sz="1600" dirty="0" smtClean="0"/>
                  <a:t>load </a:t>
                </a:r>
                <a:r>
                  <a:rPr lang="en-US" sz="1600" i="1" dirty="0" smtClean="0"/>
                  <a:t>f</a:t>
                </a:r>
                <a:r>
                  <a:rPr lang="en-US" sz="1600" i="1" baseline="-25000" dirty="0" smtClean="0"/>
                  <a:t>3</a:t>
                </a:r>
                <a:endParaRPr lang="en-US" sz="1600" i="1" baseline="-25000" dirty="0"/>
              </a:p>
            </p:txBody>
          </p:sp>
          <p:sp>
            <p:nvSpPr>
              <p:cNvPr id="41" name="TextBox 40"/>
              <p:cNvSpPr txBox="1"/>
              <p:nvPr/>
            </p:nvSpPr>
            <p:spPr>
              <a:xfrm>
                <a:off x="7599041" y="2031426"/>
                <a:ext cx="636976" cy="338554"/>
              </a:xfrm>
              <a:prstGeom prst="rect">
                <a:avLst/>
              </a:prstGeom>
              <a:noFill/>
            </p:spPr>
            <p:txBody>
              <a:bodyPr wrap="square" lIns="0" rIns="0" rtlCol="0">
                <a:spAutoFit/>
              </a:bodyPr>
              <a:lstStyle/>
              <a:p>
                <a:pPr algn="ctr"/>
                <a:r>
                  <a:rPr lang="en-US" sz="1600" b="1" dirty="0" smtClean="0"/>
                  <a:t>Path 2</a:t>
                </a:r>
                <a:endParaRPr lang="en-US" sz="1600" b="1" dirty="0"/>
              </a:p>
            </p:txBody>
          </p:sp>
          <p:sp>
            <p:nvSpPr>
              <p:cNvPr id="44" name="TextBox 43"/>
              <p:cNvSpPr txBox="1"/>
              <p:nvPr/>
            </p:nvSpPr>
            <p:spPr>
              <a:xfrm>
                <a:off x="6932189" y="2243802"/>
                <a:ext cx="548640" cy="584776"/>
              </a:xfrm>
              <a:prstGeom prst="rect">
                <a:avLst/>
              </a:prstGeom>
              <a:noFill/>
            </p:spPr>
            <p:txBody>
              <a:bodyPr wrap="square" lIns="0" rIns="0" rtlCol="0">
                <a:spAutoFit/>
              </a:bodyPr>
              <a:lstStyle/>
              <a:p>
                <a:pPr algn="ctr"/>
                <a:r>
                  <a:rPr lang="en-US" sz="1600" dirty="0" smtClean="0"/>
                  <a:t>load </a:t>
                </a:r>
                <a:r>
                  <a:rPr lang="en-US" sz="1600" i="1" dirty="0" smtClean="0"/>
                  <a:t>f</a:t>
                </a:r>
                <a:r>
                  <a:rPr lang="en-US" sz="1600" i="1" baseline="-25000" dirty="0" smtClean="0"/>
                  <a:t>2</a:t>
                </a:r>
              </a:p>
            </p:txBody>
          </p:sp>
          <p:sp>
            <p:nvSpPr>
              <p:cNvPr id="45" name="TextBox 44"/>
              <p:cNvSpPr txBox="1"/>
              <p:nvPr/>
            </p:nvSpPr>
            <p:spPr>
              <a:xfrm>
                <a:off x="6888021" y="2031426"/>
                <a:ext cx="636976" cy="338554"/>
              </a:xfrm>
              <a:prstGeom prst="rect">
                <a:avLst/>
              </a:prstGeom>
              <a:noFill/>
            </p:spPr>
            <p:txBody>
              <a:bodyPr wrap="square" lIns="0" rIns="0" rtlCol="0">
                <a:spAutoFit/>
              </a:bodyPr>
              <a:lstStyle/>
              <a:p>
                <a:pPr algn="ctr"/>
                <a:r>
                  <a:rPr lang="en-US" sz="1600" b="1" dirty="0" smtClean="0"/>
                  <a:t>Path 1</a:t>
                </a:r>
                <a:endParaRPr lang="en-US" sz="1600" b="1" dirty="0"/>
              </a:p>
            </p:txBody>
          </p:sp>
          <p:sp>
            <p:nvSpPr>
              <p:cNvPr id="46" name="TextBox 45"/>
              <p:cNvSpPr txBox="1"/>
              <p:nvPr/>
            </p:nvSpPr>
            <p:spPr>
              <a:xfrm>
                <a:off x="6932189" y="2465877"/>
                <a:ext cx="548640" cy="229478"/>
              </a:xfrm>
              <a:prstGeom prst="rect">
                <a:avLst/>
              </a:prstGeom>
              <a:noFill/>
            </p:spPr>
            <p:txBody>
              <a:bodyPr wrap="square" lIns="0" rIns="0" rtlCol="0">
                <a:spAutoFit/>
              </a:bodyPr>
              <a:lstStyle/>
              <a:p>
                <a:pPr algn="ctr"/>
                <a:r>
                  <a:rPr lang="en-US" sz="1600" dirty="0" smtClean="0"/>
                  <a:t>reload </a:t>
                </a:r>
                <a:r>
                  <a:rPr lang="en-US" sz="1600" i="1" dirty="0" smtClean="0"/>
                  <a:t>f</a:t>
                </a:r>
                <a:r>
                  <a:rPr lang="en-US" sz="1600" i="1" baseline="-25000" dirty="0" smtClean="0"/>
                  <a:t>1</a:t>
                </a:r>
              </a:p>
            </p:txBody>
          </p:sp>
          <p:sp>
            <p:nvSpPr>
              <p:cNvPr id="50" name="TextBox 49"/>
              <p:cNvSpPr txBox="1"/>
              <p:nvPr/>
            </p:nvSpPr>
            <p:spPr>
              <a:xfrm>
                <a:off x="6161951" y="2048964"/>
                <a:ext cx="200051" cy="492443"/>
              </a:xfrm>
              <a:prstGeom prst="rect">
                <a:avLst/>
              </a:prstGeom>
              <a:noFill/>
            </p:spPr>
            <p:txBody>
              <a:bodyPr wrap="square" lIns="0" tIns="0" rIns="0" bIns="0" rtlCol="0" anchor="t">
                <a:spAutoFit/>
              </a:bodyPr>
              <a:lstStyle/>
              <a:p>
                <a:r>
                  <a:rPr lang="en-US" sz="1600" dirty="0" smtClean="0">
                    <a:cs typeface="Arial"/>
                  </a:rPr>
                  <a:t>R1</a:t>
                </a:r>
                <a:endParaRPr lang="en-US" sz="1600" dirty="0">
                  <a:cs typeface="Arial"/>
                </a:endParaRPr>
              </a:p>
            </p:txBody>
          </p:sp>
          <p:sp>
            <p:nvSpPr>
              <p:cNvPr id="51" name="TextBox 50"/>
              <p:cNvSpPr txBox="1"/>
              <p:nvPr/>
            </p:nvSpPr>
            <p:spPr>
              <a:xfrm>
                <a:off x="6161951" y="2593931"/>
                <a:ext cx="200051" cy="492443"/>
              </a:xfrm>
              <a:prstGeom prst="rect">
                <a:avLst/>
              </a:prstGeom>
              <a:noFill/>
            </p:spPr>
            <p:txBody>
              <a:bodyPr wrap="square" lIns="0" tIns="0" rIns="0" bIns="0" rtlCol="0" anchor="t">
                <a:spAutoFit/>
              </a:bodyPr>
              <a:lstStyle/>
              <a:p>
                <a:r>
                  <a:rPr lang="en-US" sz="1600" dirty="0" smtClean="0">
                    <a:cs typeface="Arial"/>
                  </a:rPr>
                  <a:t>R2</a:t>
                </a:r>
                <a:endParaRPr lang="en-US" sz="1600" dirty="0">
                  <a:cs typeface="Arial"/>
                </a:endParaRPr>
              </a:p>
            </p:txBody>
          </p:sp>
          <p:sp>
            <p:nvSpPr>
              <p:cNvPr id="54" name="TextBox 53"/>
              <p:cNvSpPr txBox="1"/>
              <p:nvPr/>
            </p:nvSpPr>
            <p:spPr>
              <a:xfrm>
                <a:off x="7546134" y="2745618"/>
                <a:ext cx="689883" cy="246221"/>
              </a:xfrm>
              <a:prstGeom prst="rect">
                <a:avLst/>
              </a:prstGeom>
              <a:noFill/>
            </p:spPr>
            <p:txBody>
              <a:bodyPr wrap="square" lIns="0" tIns="0" rIns="0" bIns="0" rtlCol="0">
                <a:spAutoFit/>
              </a:bodyPr>
              <a:lstStyle/>
              <a:p>
                <a:pPr algn="ctr"/>
                <a:r>
                  <a:rPr lang="en-US" sz="1600" dirty="0"/>
                  <a:t>6</a:t>
                </a:r>
                <a:r>
                  <a:rPr lang="en-US" sz="1600" dirty="0" smtClean="0"/>
                  <a:t>+2=</a:t>
                </a:r>
                <a:r>
                  <a:rPr lang="en-US" sz="1600" b="1" dirty="0" smtClean="0"/>
                  <a:t>8</a:t>
                </a:r>
                <a:endParaRPr lang="en-US" sz="1600" b="1" dirty="0"/>
              </a:p>
            </p:txBody>
          </p:sp>
          <p:cxnSp>
            <p:nvCxnSpPr>
              <p:cNvPr id="59" name="Straight Connector 58"/>
              <p:cNvCxnSpPr/>
              <p:nvPr/>
            </p:nvCxnSpPr>
            <p:spPr>
              <a:xfrm>
                <a:off x="6853529" y="2293036"/>
                <a:ext cx="1382488" cy="0"/>
              </a:xfrm>
              <a:prstGeom prst="line">
                <a:avLst/>
              </a:prstGeom>
              <a:ln w="9525">
                <a:solidFill>
                  <a:schemeClr val="tx1">
                    <a:lumMod val="50000"/>
                    <a:lumOff val="50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6856617" y="2727487"/>
                <a:ext cx="1382488" cy="0"/>
              </a:xfrm>
              <a:prstGeom prst="line">
                <a:avLst/>
              </a:prstGeom>
              <a:ln w="9525">
                <a:solidFill>
                  <a:schemeClr val="tx1">
                    <a:lumMod val="50000"/>
                    <a:lumOff val="50000"/>
                  </a:schemeClr>
                </a:solidFill>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109" name="Group 108"/>
          <p:cNvGrpSpPr/>
          <p:nvPr/>
        </p:nvGrpSpPr>
        <p:grpSpPr>
          <a:xfrm>
            <a:off x="2087270" y="5202586"/>
            <a:ext cx="5129665" cy="1027519"/>
            <a:chOff x="3618205" y="5272036"/>
            <a:chExt cx="3890125" cy="1027519"/>
          </a:xfrm>
        </p:grpSpPr>
        <p:grpSp>
          <p:nvGrpSpPr>
            <p:cNvPr id="107" name="Group 106"/>
            <p:cNvGrpSpPr/>
            <p:nvPr/>
          </p:nvGrpSpPr>
          <p:grpSpPr>
            <a:xfrm>
              <a:off x="3618205" y="5613241"/>
              <a:ext cx="3890125" cy="686314"/>
              <a:chOff x="3630735" y="5613241"/>
              <a:chExt cx="3890125" cy="686314"/>
            </a:xfrm>
          </p:grpSpPr>
          <p:sp>
            <p:nvSpPr>
              <p:cNvPr id="94" name="Rectangle 93"/>
              <p:cNvSpPr/>
              <p:nvPr/>
            </p:nvSpPr>
            <p:spPr>
              <a:xfrm>
                <a:off x="3630735" y="5613241"/>
                <a:ext cx="761349" cy="34120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solidFill>
                      <a:schemeClr val="tx1"/>
                    </a:solidFill>
                    <a:cs typeface="Arial"/>
                  </a:rPr>
                  <a:t>A</a:t>
                </a:r>
                <a:endParaRPr lang="en-US" sz="1600" baseline="-25000" dirty="0" smtClean="0">
                  <a:solidFill>
                    <a:schemeClr val="tx1"/>
                  </a:solidFill>
                  <a:cs typeface="Arial"/>
                </a:endParaRPr>
              </a:p>
            </p:txBody>
          </p:sp>
          <p:sp>
            <p:nvSpPr>
              <p:cNvPr id="95" name="Rectangle 94"/>
              <p:cNvSpPr/>
              <p:nvPr/>
            </p:nvSpPr>
            <p:spPr>
              <a:xfrm>
                <a:off x="3630735" y="5958350"/>
                <a:ext cx="761349" cy="34120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solidFill>
                      <a:schemeClr val="tx1"/>
                    </a:solidFill>
                    <a:cs typeface="Arial"/>
                  </a:rPr>
                  <a:t>B</a:t>
                </a:r>
                <a:endParaRPr lang="en-US" sz="1600" baseline="-25000" dirty="0" smtClean="0">
                  <a:solidFill>
                    <a:schemeClr val="tx1"/>
                  </a:solidFill>
                  <a:cs typeface="Arial"/>
                </a:endParaRPr>
              </a:p>
            </p:txBody>
          </p:sp>
          <p:sp>
            <p:nvSpPr>
              <p:cNvPr id="98" name="Rectangle 97"/>
              <p:cNvSpPr/>
              <p:nvPr/>
            </p:nvSpPr>
            <p:spPr>
              <a:xfrm>
                <a:off x="4387882" y="5613241"/>
                <a:ext cx="1568956" cy="341205"/>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solidFill>
                      <a:schemeClr val="tx1"/>
                    </a:solidFill>
                    <a:cs typeface="Arial"/>
                  </a:rPr>
                  <a:t>14*0.3 + 8*0.7 = 9.8</a:t>
                </a:r>
                <a:endParaRPr lang="en-US" sz="1600" baseline="-25000" dirty="0" smtClean="0">
                  <a:solidFill>
                    <a:schemeClr val="tx1"/>
                  </a:solidFill>
                  <a:cs typeface="Arial"/>
                </a:endParaRPr>
              </a:p>
            </p:txBody>
          </p:sp>
          <p:sp>
            <p:nvSpPr>
              <p:cNvPr id="99" name="Rectangle 98"/>
              <p:cNvSpPr/>
              <p:nvPr/>
            </p:nvSpPr>
            <p:spPr>
              <a:xfrm>
                <a:off x="4387882" y="5958350"/>
                <a:ext cx="1568956" cy="34120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solidFill>
                      <a:schemeClr val="tx1"/>
                    </a:solidFill>
                    <a:cs typeface="Arial"/>
                  </a:rPr>
                  <a:t>11*0.3 + 11*0.7 = 11</a:t>
                </a:r>
                <a:endParaRPr lang="en-US" sz="1600" baseline="-25000" dirty="0" smtClean="0">
                  <a:solidFill>
                    <a:schemeClr val="tx1"/>
                  </a:solidFill>
                  <a:cs typeface="Arial"/>
                </a:endParaRPr>
              </a:p>
            </p:txBody>
          </p:sp>
          <p:sp>
            <p:nvSpPr>
              <p:cNvPr id="101" name="Rectangle 100"/>
              <p:cNvSpPr/>
              <p:nvPr/>
            </p:nvSpPr>
            <p:spPr>
              <a:xfrm>
                <a:off x="5951904" y="5613241"/>
                <a:ext cx="1568956" cy="34120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solidFill>
                      <a:schemeClr val="tx1"/>
                    </a:solidFill>
                    <a:cs typeface="Arial"/>
                  </a:rPr>
                  <a:t>max(14,8) = 14</a:t>
                </a:r>
                <a:endParaRPr lang="en-US" sz="1600" baseline="-25000" dirty="0" smtClean="0">
                  <a:solidFill>
                    <a:schemeClr val="tx1"/>
                  </a:solidFill>
                  <a:cs typeface="Arial"/>
                </a:endParaRPr>
              </a:p>
            </p:txBody>
          </p:sp>
          <p:sp>
            <p:nvSpPr>
              <p:cNvPr id="102" name="Rectangle 101"/>
              <p:cNvSpPr/>
              <p:nvPr/>
            </p:nvSpPr>
            <p:spPr>
              <a:xfrm>
                <a:off x="5951904" y="5958350"/>
                <a:ext cx="1568956" cy="341205"/>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solidFill>
                      <a:schemeClr val="tx1"/>
                    </a:solidFill>
                    <a:cs typeface="Arial"/>
                  </a:rPr>
                  <a:t>max(11,11) = 11</a:t>
                </a:r>
                <a:endParaRPr lang="en-US" sz="1600" baseline="-25000" dirty="0" smtClean="0">
                  <a:solidFill>
                    <a:schemeClr val="tx1"/>
                  </a:solidFill>
                  <a:cs typeface="Arial"/>
                </a:endParaRPr>
              </a:p>
            </p:txBody>
          </p:sp>
        </p:grpSp>
        <p:grpSp>
          <p:nvGrpSpPr>
            <p:cNvPr id="108" name="Group 107"/>
            <p:cNvGrpSpPr/>
            <p:nvPr/>
          </p:nvGrpSpPr>
          <p:grpSpPr>
            <a:xfrm>
              <a:off x="3618205" y="5272036"/>
              <a:ext cx="3890125" cy="341205"/>
              <a:chOff x="3618205" y="5272036"/>
              <a:chExt cx="3890125" cy="341205"/>
            </a:xfrm>
          </p:grpSpPr>
          <p:sp>
            <p:nvSpPr>
              <p:cNvPr id="103" name="Rectangle 102"/>
              <p:cNvSpPr/>
              <p:nvPr/>
            </p:nvSpPr>
            <p:spPr>
              <a:xfrm>
                <a:off x="3618205" y="5272036"/>
                <a:ext cx="761349" cy="34120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600" baseline="-25000" dirty="0" smtClean="0">
                  <a:solidFill>
                    <a:schemeClr val="tx1"/>
                  </a:solidFill>
                  <a:cs typeface="Arial"/>
                </a:endParaRPr>
              </a:p>
            </p:txBody>
          </p:sp>
          <p:sp>
            <p:nvSpPr>
              <p:cNvPr id="105" name="Rectangle 104"/>
              <p:cNvSpPr/>
              <p:nvPr/>
            </p:nvSpPr>
            <p:spPr>
              <a:xfrm>
                <a:off x="4375352" y="5272036"/>
                <a:ext cx="1568956" cy="34120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solidFill>
                      <a:schemeClr val="tx1"/>
                    </a:solidFill>
                    <a:cs typeface="Arial"/>
                  </a:rPr>
                  <a:t>ACET</a:t>
                </a:r>
                <a:endParaRPr lang="en-US" sz="1600" baseline="-25000" dirty="0" smtClean="0">
                  <a:solidFill>
                    <a:schemeClr val="tx1"/>
                  </a:solidFill>
                  <a:cs typeface="Arial"/>
                </a:endParaRPr>
              </a:p>
            </p:txBody>
          </p:sp>
          <p:sp>
            <p:nvSpPr>
              <p:cNvPr id="106" name="Rectangle 105"/>
              <p:cNvSpPr/>
              <p:nvPr/>
            </p:nvSpPr>
            <p:spPr>
              <a:xfrm>
                <a:off x="5939374" y="5272036"/>
                <a:ext cx="1568956" cy="34120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solidFill>
                      <a:schemeClr val="tx1"/>
                    </a:solidFill>
                    <a:cs typeface="Arial"/>
                  </a:rPr>
                  <a:t>WCET</a:t>
                </a:r>
                <a:endParaRPr lang="en-US" sz="1600" baseline="-25000" dirty="0" smtClean="0">
                  <a:solidFill>
                    <a:schemeClr val="tx1"/>
                  </a:solidFill>
                  <a:cs typeface="Arial"/>
                </a:endParaRPr>
              </a:p>
            </p:txBody>
          </p:sp>
        </p:grpSp>
      </p:grpSp>
      <p:sp>
        <p:nvSpPr>
          <p:cNvPr id="3" name="TextBox 2"/>
          <p:cNvSpPr txBox="1"/>
          <p:nvPr/>
        </p:nvSpPr>
        <p:spPr>
          <a:xfrm>
            <a:off x="-3630" y="2637841"/>
            <a:ext cx="9167787" cy="707886"/>
          </a:xfrm>
          <a:prstGeom prst="rect">
            <a:avLst/>
          </a:prstGeom>
          <a:solidFill>
            <a:srgbClr val="FFFF00"/>
          </a:solidFill>
        </p:spPr>
        <p:txBody>
          <a:bodyPr wrap="square" rtlCol="0">
            <a:spAutoFit/>
          </a:bodyPr>
          <a:lstStyle/>
          <a:p>
            <a:pPr algn="ctr"/>
            <a:r>
              <a:rPr lang="en-US" sz="2000" b="1" dirty="0" smtClean="0">
                <a:solidFill>
                  <a:srgbClr val="D2533C"/>
                </a:solidFill>
              </a:rPr>
              <a:t>A mapping affects the execution time by changing function </a:t>
            </a:r>
            <a:r>
              <a:rPr lang="en-US" sz="2000" b="1" dirty="0" err="1" smtClean="0">
                <a:solidFill>
                  <a:srgbClr val="D2533C"/>
                </a:solidFill>
              </a:rPr>
              <a:t>reloadings</a:t>
            </a:r>
            <a:r>
              <a:rPr lang="en-US" sz="2000" b="1" dirty="0" smtClean="0">
                <a:solidFill>
                  <a:srgbClr val="D2533C"/>
                </a:solidFill>
              </a:rPr>
              <a:t>.</a:t>
            </a:r>
          </a:p>
          <a:p>
            <a:pPr algn="ctr"/>
            <a:r>
              <a:rPr lang="en-US" sz="2000" b="1" dirty="0" smtClean="0">
                <a:solidFill>
                  <a:srgbClr val="D2533C"/>
                </a:solidFill>
              </a:rPr>
              <a:t>In this paper, we find a mapping for WCET.</a:t>
            </a:r>
            <a:endParaRPr lang="en-US" sz="2000" b="1" dirty="0">
              <a:solidFill>
                <a:srgbClr val="D2533C"/>
              </a:solidFill>
            </a:endParaRPr>
          </a:p>
        </p:txBody>
      </p:sp>
      <p:sp>
        <p:nvSpPr>
          <p:cNvPr id="84" name="Slide Number Placeholder 5"/>
          <p:cNvSpPr>
            <a:spLocks noGrp="1"/>
          </p:cNvSpPr>
          <p:nvPr>
            <p:ph type="sldNum" sz="quarter" idx="12"/>
          </p:nvPr>
        </p:nvSpPr>
        <p:spPr>
          <a:xfrm>
            <a:off x="7622334" y="6441773"/>
            <a:ext cx="1066800" cy="329184"/>
          </a:xfrm>
        </p:spPr>
        <p:txBody>
          <a:bodyPr/>
          <a:lstStyle/>
          <a:p>
            <a:fld id="{0CFEC368-1D7A-4F81-ABF6-AE0E36BAF64C}" type="slidenum">
              <a:rPr lang="en-US" smtClean="0"/>
              <a:pPr/>
              <a:t>8</a:t>
            </a:fld>
            <a:r>
              <a:rPr lang="en-US" dirty="0"/>
              <a:t>/</a:t>
            </a:r>
            <a:r>
              <a:rPr lang="en-US" dirty="0" smtClean="0"/>
              <a:t>18</a:t>
            </a:r>
            <a:endParaRPr lang="en-US" dirty="0"/>
          </a:p>
        </p:txBody>
      </p:sp>
    </p:spTree>
    <p:extLst>
      <p:ext uri="{BB962C8B-B14F-4D97-AF65-F5344CB8AC3E}">
        <p14:creationId xmlns:p14="http://schemas.microsoft.com/office/powerpoint/2010/main" val="5744400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Our Approach </a:t>
            </a:r>
            <a:endParaRPr lang="en-US" dirty="0"/>
          </a:p>
        </p:txBody>
      </p:sp>
      <p:sp>
        <p:nvSpPr>
          <p:cNvPr id="3" name="Content Placeholder 2"/>
          <p:cNvSpPr>
            <a:spLocks noGrp="1"/>
          </p:cNvSpPr>
          <p:nvPr>
            <p:ph idx="1"/>
          </p:nvPr>
        </p:nvSpPr>
        <p:spPr/>
        <p:txBody>
          <a:bodyPr>
            <a:normAutofit/>
          </a:bodyPr>
          <a:lstStyle/>
          <a:p>
            <a:r>
              <a:rPr lang="en-US" b="1" i="1" dirty="0" smtClean="0"/>
              <a:t>Interference analysis</a:t>
            </a:r>
          </a:p>
          <a:p>
            <a:pPr lvl="1"/>
            <a:r>
              <a:rPr lang="en-US" dirty="0" smtClean="0"/>
              <a:t>What is the </a:t>
            </a:r>
            <a:r>
              <a:rPr lang="en-US" dirty="0" smtClean="0">
                <a:solidFill>
                  <a:schemeClr val="tx2"/>
                </a:solidFill>
              </a:rPr>
              <a:t>worst-case scenario of function </a:t>
            </a:r>
            <a:r>
              <a:rPr lang="en-US" dirty="0" err="1" smtClean="0">
                <a:solidFill>
                  <a:schemeClr val="tx2"/>
                </a:solidFill>
              </a:rPr>
              <a:t>reloadings</a:t>
            </a:r>
            <a:endParaRPr lang="en-US" dirty="0" smtClean="0">
              <a:solidFill>
                <a:schemeClr val="tx2"/>
              </a:solidFill>
            </a:endParaRPr>
          </a:p>
          <a:p>
            <a:pPr lvl="1"/>
            <a:endParaRPr lang="en-US" dirty="0" smtClean="0">
              <a:solidFill>
                <a:schemeClr val="tx2"/>
              </a:solidFill>
            </a:endParaRPr>
          </a:p>
          <a:p>
            <a:r>
              <a:rPr lang="en-US" b="1" i="1" dirty="0" smtClean="0"/>
              <a:t>Integer linear programming (ILP)</a:t>
            </a:r>
          </a:p>
          <a:p>
            <a:pPr lvl="1"/>
            <a:r>
              <a:rPr lang="en-US" dirty="0" smtClean="0">
                <a:solidFill>
                  <a:srgbClr val="D2533C"/>
                </a:solidFill>
              </a:rPr>
              <a:t>Optimal</a:t>
            </a:r>
            <a:r>
              <a:rPr lang="en-US" dirty="0" smtClean="0"/>
              <a:t>, but not scalable</a:t>
            </a:r>
          </a:p>
          <a:p>
            <a:pPr lvl="1"/>
            <a:endParaRPr lang="en-US" dirty="0" smtClean="0"/>
          </a:p>
          <a:p>
            <a:r>
              <a:rPr lang="en-US" b="1" i="1" dirty="0" smtClean="0"/>
              <a:t>A </a:t>
            </a:r>
            <a:r>
              <a:rPr lang="en-US" b="1" i="1" dirty="0"/>
              <a:t>h</a:t>
            </a:r>
            <a:r>
              <a:rPr lang="en-US" b="1" i="1" dirty="0" smtClean="0"/>
              <a:t>euristic</a:t>
            </a:r>
          </a:p>
          <a:p>
            <a:pPr lvl="1"/>
            <a:r>
              <a:rPr lang="en-US" dirty="0" smtClean="0"/>
              <a:t>Sub-optimal, but </a:t>
            </a:r>
            <a:r>
              <a:rPr lang="en-US" dirty="0" smtClean="0">
                <a:solidFill>
                  <a:srgbClr val="D2533C"/>
                </a:solidFill>
              </a:rPr>
              <a:t>scalable</a:t>
            </a:r>
            <a:endParaRPr lang="en-US" dirty="0">
              <a:solidFill>
                <a:srgbClr val="D2533C"/>
              </a:solidFill>
            </a:endParaRPr>
          </a:p>
        </p:txBody>
      </p:sp>
      <p:sp>
        <p:nvSpPr>
          <p:cNvPr id="4" name="Date Placeholder 3"/>
          <p:cNvSpPr>
            <a:spLocks noGrp="1"/>
          </p:cNvSpPr>
          <p:nvPr>
            <p:ph type="dt" sz="half" idx="10"/>
          </p:nvPr>
        </p:nvSpPr>
        <p:spPr/>
        <p:txBody>
          <a:bodyPr/>
          <a:lstStyle/>
          <a:p>
            <a:r>
              <a:rPr lang="en-US" smtClean="0"/>
              <a:t>RTAS 2014, Berlin, Germany</a:t>
            </a:r>
            <a:endParaRPr lang="en-US"/>
          </a:p>
        </p:txBody>
      </p:sp>
      <p:sp>
        <p:nvSpPr>
          <p:cNvPr id="5" name="Footer Placeholder 4"/>
          <p:cNvSpPr>
            <a:spLocks noGrp="1"/>
          </p:cNvSpPr>
          <p:nvPr>
            <p:ph type="ftr" sz="quarter" idx="11"/>
          </p:nvPr>
        </p:nvSpPr>
        <p:spPr/>
        <p:txBody>
          <a:bodyPr/>
          <a:lstStyle/>
          <a:p>
            <a:pPr algn="r"/>
            <a:r>
              <a:rPr lang="en-US" smtClean="0"/>
              <a:t>Yooseong Kim</a:t>
            </a:r>
            <a:endParaRPr lang="en-US" dirty="0"/>
          </a:p>
        </p:txBody>
      </p:sp>
      <p:sp>
        <p:nvSpPr>
          <p:cNvPr id="9" name="Slide Number Placeholder 5"/>
          <p:cNvSpPr>
            <a:spLocks noGrp="1"/>
          </p:cNvSpPr>
          <p:nvPr>
            <p:ph type="sldNum" sz="quarter" idx="12"/>
          </p:nvPr>
        </p:nvSpPr>
        <p:spPr>
          <a:xfrm>
            <a:off x="7622334" y="6441773"/>
            <a:ext cx="1066800" cy="329184"/>
          </a:xfrm>
        </p:spPr>
        <p:txBody>
          <a:bodyPr/>
          <a:lstStyle/>
          <a:p>
            <a:fld id="{0CFEC368-1D7A-4F81-ABF6-AE0E36BAF64C}" type="slidenum">
              <a:rPr lang="en-US" smtClean="0"/>
              <a:pPr/>
              <a:t>9</a:t>
            </a:fld>
            <a:r>
              <a:rPr lang="en-US" dirty="0"/>
              <a:t>/</a:t>
            </a:r>
            <a:r>
              <a:rPr lang="en-US" dirty="0" smtClean="0"/>
              <a:t>18</a:t>
            </a:r>
            <a:endParaRPr lang="en-US" dirty="0"/>
          </a:p>
        </p:txBody>
      </p:sp>
    </p:spTree>
    <p:extLst>
      <p:ext uri="{BB962C8B-B14F-4D97-AF65-F5344CB8AC3E}">
        <p14:creationId xmlns:p14="http://schemas.microsoft.com/office/powerpoint/2010/main" val="189483367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11105</TotalTime>
  <Words>2791</Words>
  <Application>Microsoft Macintosh PowerPoint</Application>
  <PresentationFormat>On-screen Show (4:3)</PresentationFormat>
  <Paragraphs>479</Paragraphs>
  <Slides>20</Slides>
  <Notes>10</Notes>
  <HiddenSlides>1</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Clarity</vt:lpstr>
      <vt:lpstr>WCET-Aware     Dynamic Code Management        on Scratchpads           for Software-Managed Multicores</vt:lpstr>
      <vt:lpstr>Timing is important</vt:lpstr>
      <vt:lpstr>Software-Managed Multicores (SMM)</vt:lpstr>
      <vt:lpstr>SPM Management: Static vs. Dynamic </vt:lpstr>
      <vt:lpstr>Dynamic Management on  Traditional Setups vs. SMMs</vt:lpstr>
      <vt:lpstr>Dynamic Code Management</vt:lpstr>
      <vt:lpstr>Function-Level Dynamic Code Management</vt:lpstr>
      <vt:lpstr>Mapping for ACET ≠ Mapping for WCET</vt:lpstr>
      <vt:lpstr>Overview of Our Approach </vt:lpstr>
      <vt:lpstr>Notation: func(v) and ccv</vt:lpstr>
      <vt:lpstr>Interference Analysis</vt:lpstr>
      <vt:lpstr>ILP Formulation (1): Finding WCEP</vt:lpstr>
      <vt:lpstr>ILP Formulation (2): Function Loading Cost</vt:lpstr>
      <vt:lpstr>Our Heuristic</vt:lpstr>
      <vt:lpstr>Implementation Overview</vt:lpstr>
      <vt:lpstr>Experimental Setup</vt:lpstr>
      <vt:lpstr>Results: WCET Estimates </vt:lpstr>
      <vt:lpstr>Summary</vt:lpstr>
      <vt:lpstr>PowerPoint Presentation</vt:lpstr>
      <vt:lpstr>Scratchpads, an Alternative to Caches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Yooseong</dc:creator>
  <cp:lastModifiedBy>Yooseong</cp:lastModifiedBy>
  <cp:revision>195</cp:revision>
  <dcterms:created xsi:type="dcterms:W3CDTF">2014-04-08T23:27:56Z</dcterms:created>
  <dcterms:modified xsi:type="dcterms:W3CDTF">2014-05-27T15:29:50Z</dcterms:modified>
</cp:coreProperties>
</file>