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66" r:id="rId3"/>
    <p:sldId id="287" r:id="rId4"/>
    <p:sldId id="263" r:id="rId5"/>
    <p:sldId id="261" r:id="rId6"/>
    <p:sldId id="262" r:id="rId7"/>
    <p:sldId id="286" r:id="rId8"/>
    <p:sldId id="277" r:id="rId9"/>
    <p:sldId id="288" r:id="rId10"/>
    <p:sldId id="289" r:id="rId11"/>
    <p:sldId id="269" r:id="rId12"/>
    <p:sldId id="290" r:id="rId13"/>
    <p:sldId id="270" r:id="rId14"/>
    <p:sldId id="272" r:id="rId15"/>
    <p:sldId id="278" r:id="rId16"/>
    <p:sldId id="273" r:id="rId17"/>
    <p:sldId id="284" r:id="rId18"/>
    <p:sldId id="283" r:id="rId19"/>
    <p:sldId id="281" r:id="rId20"/>
    <p:sldId id="275" r:id="rId21"/>
    <p:sldId id="279" r:id="rId22"/>
    <p:sldId id="280" r:id="rId23"/>
  </p:sldIdLst>
  <p:sldSz cx="9144000" cy="6858000" type="screen4x3"/>
  <p:notesSz cx="6669088"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03" autoAdjust="0"/>
    <p:restoredTop sz="77872" autoAdjust="0"/>
  </p:normalViewPr>
  <p:slideViewPr>
    <p:cSldViewPr>
      <p:cViewPr varScale="1">
        <p:scale>
          <a:sx n="128" d="100"/>
          <a:sy n="128" d="100"/>
        </p:scale>
        <p:origin x="3624" y="126"/>
      </p:cViewPr>
      <p:guideLst>
        <p:guide orient="horz" pos="2160"/>
        <p:guide pos="2880"/>
      </p:guideLst>
    </p:cSldViewPr>
  </p:slideViewPr>
  <p:outlineViewPr>
    <p:cViewPr>
      <p:scale>
        <a:sx n="33" d="100"/>
        <a:sy n="33" d="100"/>
      </p:scale>
      <p:origin x="0" y="-1734"/>
    </p:cViewPr>
  </p:outlineViewPr>
  <p:notesTextViewPr>
    <p:cViewPr>
      <p:scale>
        <a:sx n="3" d="2"/>
        <a:sy n="3" d="2"/>
      </p:scale>
      <p:origin x="0" y="0"/>
    </p:cViewPr>
  </p:notesTextViewPr>
  <p:notesViewPr>
    <p:cSldViewPr>
      <p:cViewPr varScale="1">
        <p:scale>
          <a:sx n="88" d="100"/>
          <a:sy n="88" d="100"/>
        </p:scale>
        <p:origin x="-3870" y="-102"/>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Youngbin%20Kim\Dropbox\2016_ESWEEK\stats\Experiment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Youngbin%20Kim\Dropbox\2016_ESWEEK\stats\Experiment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Youngbin%20Kim\Dropbox\2016_ESWEEK\stats\Experimen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Youngbin%20Kim\Dropbox\2016_ESWEEK\stats\Experiments.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Youngbin%20Kim\Dropbox\2016_ESWEEK\stats\Experime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2462573343131"/>
          <c:y val="3.2558281960343001E-2"/>
          <c:w val="0.86550227014577596"/>
          <c:h val="0.61601619730144597"/>
        </c:manualLayout>
      </c:layout>
      <c:barChart>
        <c:barDir val="col"/>
        <c:grouping val="clustered"/>
        <c:varyColors val="0"/>
        <c:ser>
          <c:idx val="1"/>
          <c:order val="1"/>
          <c:tx>
            <c:strRef>
              <c:f>Performance!$C$67</c:f>
              <c:strCache>
                <c:ptCount val="1"/>
                <c:pt idx="0">
                  <c:v>Performance improvement</c:v>
                </c:pt>
              </c:strCache>
            </c:strRef>
          </c:tx>
          <c:spPr>
            <a:solidFill>
              <a:schemeClr val="dk1">
                <a:tint val="55000"/>
              </a:schemeClr>
            </a:solidFill>
            <a:ln w="9525">
              <a:solidFill>
                <a:schemeClr val="tx1"/>
              </a:solidFill>
            </a:ln>
            <a:effectLst/>
          </c:spPr>
          <c:invertIfNegative val="0"/>
          <c:cat>
            <c:strRef>
              <c:f>Performance!$A$68:$A$77</c:f>
              <c:strCache>
                <c:ptCount val="10"/>
                <c:pt idx="0">
                  <c:v>rijndael.decode</c:v>
                </c:pt>
                <c:pt idx="1">
                  <c:v>rijndael.encode</c:v>
                </c:pt>
                <c:pt idx="2">
                  <c:v>IFFT</c:v>
                </c:pt>
                <c:pt idx="3">
                  <c:v>FFT</c:v>
                </c:pt>
                <c:pt idx="4">
                  <c:v>adpcm.decode</c:v>
                </c:pt>
                <c:pt idx="5">
                  <c:v>adpcm.encode</c:v>
                </c:pt>
                <c:pt idx="6">
                  <c:v>basicmath</c:v>
                </c:pt>
                <c:pt idx="7">
                  <c:v>sha</c:v>
                </c:pt>
                <c:pt idx="8">
                  <c:v>stringsearch</c:v>
                </c:pt>
                <c:pt idx="9">
                  <c:v>Average</c:v>
                </c:pt>
              </c:strCache>
            </c:strRef>
          </c:cat>
          <c:val>
            <c:numRef>
              <c:f>Performance!$C$68:$C$77</c:f>
              <c:numCache>
                <c:formatCode>0%</c:formatCode>
                <c:ptCount val="10"/>
                <c:pt idx="0">
                  <c:v>0.53116464269671904</c:v>
                </c:pt>
                <c:pt idx="1">
                  <c:v>0.22704128544715599</c:v>
                </c:pt>
                <c:pt idx="2">
                  <c:v>0.117757584525207</c:v>
                </c:pt>
                <c:pt idx="3">
                  <c:v>7.7869836455721902E-2</c:v>
                </c:pt>
                <c:pt idx="4">
                  <c:v>1.5259940709218E-2</c:v>
                </c:pt>
                <c:pt idx="5">
                  <c:v>1.02333669206034E-2</c:v>
                </c:pt>
                <c:pt idx="6">
                  <c:v>8.8424881154666901E-2</c:v>
                </c:pt>
                <c:pt idx="7">
                  <c:v>0.167701177216452</c:v>
                </c:pt>
                <c:pt idx="8">
                  <c:v>0.192069101007494</c:v>
                </c:pt>
                <c:pt idx="9">
                  <c:v>0.158613535125915</c:v>
                </c:pt>
              </c:numCache>
            </c:numRef>
          </c:val>
          <c:extLst xmlns:c16r2="http://schemas.microsoft.com/office/drawing/2015/06/chart">
            <c:ext xmlns:c16="http://schemas.microsoft.com/office/drawing/2014/chart" uri="{C3380CC4-5D6E-409C-BE32-E72D297353CC}">
              <c16:uniqueId val="{00000000-FF30-4541-B5B8-689673290C2B}"/>
            </c:ext>
          </c:extLst>
        </c:ser>
        <c:dLbls>
          <c:showLegendKey val="0"/>
          <c:showVal val="0"/>
          <c:showCatName val="0"/>
          <c:showSerName val="0"/>
          <c:showPercent val="0"/>
          <c:showBubbleSize val="0"/>
        </c:dLbls>
        <c:gapWidth val="50"/>
        <c:axId val="-1010825952"/>
        <c:axId val="-1010826496"/>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Performance!$B$67</c15:sqref>
                        </c15:formulaRef>
                      </c:ext>
                    </c:extLst>
                    <c:strCache>
                      <c:ptCount val="1"/>
                      <c:pt idx="0">
                        <c:v>Size overhead</c:v>
                      </c:pt>
                    </c:strCache>
                  </c:strRef>
                </c:tx>
                <c:spPr>
                  <a:solidFill>
                    <a:schemeClr val="dk1">
                      <a:tint val="88500"/>
                    </a:schemeClr>
                  </a:solidFill>
                  <a:ln w="9525">
                    <a:solidFill>
                      <a:schemeClr val="tx1"/>
                    </a:solidFill>
                  </a:ln>
                  <a:effectLst/>
                </c:spPr>
                <c:invertIfNegative val="0"/>
                <c:cat>
                  <c:strRef>
                    <c:extLst xmlns:c16r2="http://schemas.microsoft.com/office/drawing/2015/06/chart">
                      <c:ext uri="{02D57815-91ED-43cb-92C2-25804820EDAC}">
                        <c15:formulaRef>
                          <c15:sqref>Performance!$A$68:$A$77</c15:sqref>
                        </c15:formulaRef>
                      </c:ext>
                    </c:extLst>
                    <c:strCache>
                      <c:ptCount val="10"/>
                      <c:pt idx="0">
                        <c:v>rijndael.decode</c:v>
                      </c:pt>
                      <c:pt idx="1">
                        <c:v>rijndael.encode</c:v>
                      </c:pt>
                      <c:pt idx="2">
                        <c:v>IFFT</c:v>
                      </c:pt>
                      <c:pt idx="3">
                        <c:v>FFT</c:v>
                      </c:pt>
                      <c:pt idx="4">
                        <c:v>adpcm.decode</c:v>
                      </c:pt>
                      <c:pt idx="5">
                        <c:v>adpcm.encode</c:v>
                      </c:pt>
                      <c:pt idx="6">
                        <c:v>basicmath</c:v>
                      </c:pt>
                      <c:pt idx="7">
                        <c:v>sha</c:v>
                      </c:pt>
                      <c:pt idx="8">
                        <c:v>stringsearch</c:v>
                      </c:pt>
                      <c:pt idx="9">
                        <c:v>Average</c:v>
                      </c:pt>
                    </c:strCache>
                  </c:strRef>
                </c:cat>
                <c:val>
                  <c:numRef>
                    <c:extLst xmlns:c16r2="http://schemas.microsoft.com/office/drawing/2015/06/chart">
                      <c:ext uri="{02D57815-91ED-43cb-92C2-25804820EDAC}">
                        <c15:formulaRef>
                          <c15:sqref>Performance!$B$68:$B$77</c15:sqref>
                        </c15:formulaRef>
                      </c:ext>
                    </c:extLst>
                    <c:numCache>
                      <c:formatCode>0%</c:formatCode>
                      <c:ptCount val="10"/>
                      <c:pt idx="0">
                        <c:v>0.25532363483027598</c:v>
                      </c:pt>
                      <c:pt idx="1">
                        <c:v>0.25532363483027598</c:v>
                      </c:pt>
                      <c:pt idx="2">
                        <c:v>0.29245283018867901</c:v>
                      </c:pt>
                      <c:pt idx="3">
                        <c:v>0.29245283018867901</c:v>
                      </c:pt>
                      <c:pt idx="4">
                        <c:v>0.41666666666666702</c:v>
                      </c:pt>
                      <c:pt idx="5">
                        <c:v>0.361031518624642</c:v>
                      </c:pt>
                      <c:pt idx="6">
                        <c:v>0.266917293233083</c:v>
                      </c:pt>
                      <c:pt idx="7">
                        <c:v>0.32046979865771802</c:v>
                      </c:pt>
                      <c:pt idx="8">
                        <c:v>0.82051282051282004</c:v>
                      </c:pt>
                      <c:pt idx="9">
                        <c:v>0.36457233641476</c:v>
                      </c:pt>
                    </c:numCache>
                  </c:numRef>
                </c:val>
                <c:extLst xmlns:c16r2="http://schemas.microsoft.com/office/drawing/2015/06/chart">
                  <c:ext xmlns:c16="http://schemas.microsoft.com/office/drawing/2014/chart" uri="{C3380CC4-5D6E-409C-BE32-E72D297353CC}">
                    <c16:uniqueId val="{00000002-FF30-4541-B5B8-689673290C2B}"/>
                  </c:ext>
                </c:extLst>
              </c15:ser>
            </c15:filteredBarSeries>
          </c:ext>
        </c:extLst>
      </c:barChart>
      <c:lineChart>
        <c:grouping val="standard"/>
        <c:varyColors val="0"/>
        <c:ser>
          <c:idx val="2"/>
          <c:order val="2"/>
          <c:tx>
            <c:strRef>
              <c:f>Performance!$D$67</c:f>
              <c:strCache>
                <c:ptCount val="1"/>
                <c:pt idx="0">
                  <c:v>DMA reduction</c:v>
                </c:pt>
              </c:strCache>
            </c:strRef>
          </c:tx>
          <c:spPr>
            <a:ln w="12700" cap="rnd">
              <a:solidFill>
                <a:sysClr val="windowText" lastClr="000000"/>
              </a:solidFill>
              <a:round/>
            </a:ln>
            <a:effectLst/>
          </c:spPr>
          <c:marker>
            <c:symbol val="square"/>
            <c:size val="10"/>
            <c:spPr>
              <a:noFill/>
              <a:ln w="9525">
                <a:solidFill>
                  <a:sysClr val="windowText" lastClr="000000"/>
                </a:solidFill>
              </a:ln>
              <a:effectLst/>
            </c:spPr>
          </c:marker>
          <c:cat>
            <c:strRef>
              <c:f>Performance!$A$68:$A$77</c:f>
              <c:strCache>
                <c:ptCount val="10"/>
                <c:pt idx="0">
                  <c:v>rijndael.decode</c:v>
                </c:pt>
                <c:pt idx="1">
                  <c:v>rijndael.encode</c:v>
                </c:pt>
                <c:pt idx="2">
                  <c:v>IFFT</c:v>
                </c:pt>
                <c:pt idx="3">
                  <c:v>FFT</c:v>
                </c:pt>
                <c:pt idx="4">
                  <c:v>adpcm.decode</c:v>
                </c:pt>
                <c:pt idx="5">
                  <c:v>adpcm.encode</c:v>
                </c:pt>
                <c:pt idx="6">
                  <c:v>basicmath</c:v>
                </c:pt>
                <c:pt idx="7">
                  <c:v>sha</c:v>
                </c:pt>
                <c:pt idx="8">
                  <c:v>stringsearch</c:v>
                </c:pt>
                <c:pt idx="9">
                  <c:v>Average</c:v>
                </c:pt>
              </c:strCache>
            </c:strRef>
          </c:cat>
          <c:val>
            <c:numRef>
              <c:f>Performance!$D$68:$D$77</c:f>
              <c:numCache>
                <c:formatCode>0%</c:formatCode>
                <c:ptCount val="10"/>
                <c:pt idx="0">
                  <c:v>0.99982043915452501</c:v>
                </c:pt>
                <c:pt idx="1">
                  <c:v>0.99971786190622702</c:v>
                </c:pt>
                <c:pt idx="2">
                  <c:v>0.99908514271773596</c:v>
                </c:pt>
                <c:pt idx="3">
                  <c:v>0.99817162359824496</c:v>
                </c:pt>
                <c:pt idx="4">
                  <c:v>0.99781021897810196</c:v>
                </c:pt>
                <c:pt idx="5">
                  <c:v>0.99781021897810196</c:v>
                </c:pt>
                <c:pt idx="6">
                  <c:v>0.94717457644954195</c:v>
                </c:pt>
                <c:pt idx="7">
                  <c:v>0.48759406141956502</c:v>
                </c:pt>
                <c:pt idx="8">
                  <c:v>0.48684210526315802</c:v>
                </c:pt>
                <c:pt idx="9">
                  <c:v>0.87933624982946701</c:v>
                </c:pt>
              </c:numCache>
            </c:numRef>
          </c:val>
          <c:smooth val="0"/>
          <c:extLst xmlns:c16r2="http://schemas.microsoft.com/office/drawing/2015/06/chart">
            <c:ext xmlns:c16="http://schemas.microsoft.com/office/drawing/2014/chart" uri="{C3380CC4-5D6E-409C-BE32-E72D297353CC}">
              <c16:uniqueId val="{00000001-FF30-4541-B5B8-689673290C2B}"/>
            </c:ext>
          </c:extLst>
        </c:ser>
        <c:dLbls>
          <c:showLegendKey val="0"/>
          <c:showVal val="0"/>
          <c:showCatName val="0"/>
          <c:showSerName val="0"/>
          <c:showPercent val="0"/>
          <c:showBubbleSize val="0"/>
        </c:dLbls>
        <c:marker val="1"/>
        <c:smooth val="0"/>
        <c:axId val="-1010825952"/>
        <c:axId val="-1010826496"/>
      </c:lineChart>
      <c:catAx>
        <c:axId val="-10108259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j-lt"/>
                <a:ea typeface="+mn-ea"/>
                <a:cs typeface="+mn-cs"/>
              </a:defRPr>
            </a:pPr>
            <a:endParaRPr lang="ko-KR"/>
          </a:p>
        </c:txPr>
        <c:crossAx val="-1010826496"/>
        <c:crosses val="autoZero"/>
        <c:auto val="1"/>
        <c:lblAlgn val="ctr"/>
        <c:lblOffset val="100"/>
        <c:noMultiLvlLbl val="0"/>
      </c:catAx>
      <c:valAx>
        <c:axId val="-10108264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j-lt"/>
                <a:ea typeface="+mn-ea"/>
                <a:cs typeface="+mn-cs"/>
              </a:defRPr>
            </a:pPr>
            <a:endParaRPr lang="ko-KR"/>
          </a:p>
        </c:txPr>
        <c:crossAx val="-1010825952"/>
        <c:crosses val="autoZero"/>
        <c:crossBetween val="between"/>
        <c:majorUnit val="0.25"/>
      </c:valAx>
      <c:spPr>
        <a:noFill/>
        <a:ln w="9525">
          <a:solidFill>
            <a:schemeClr val="tx1"/>
          </a:solidFill>
        </a:ln>
        <a:effectLst/>
      </c:spPr>
    </c:plotArea>
    <c:legend>
      <c:legendPos val="t"/>
      <c:layout>
        <c:manualLayout>
          <c:xMode val="edge"/>
          <c:yMode val="edge"/>
          <c:x val="0.15657365231023701"/>
          <c:y val="2.8965157044748099E-2"/>
          <c:w val="0.78763514812287205"/>
          <c:h val="9.6185227997979295E-2"/>
        </c:manualLayout>
      </c:layout>
      <c:overlay val="1"/>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j-lt"/>
              <a:ea typeface="+mn-ea"/>
              <a:cs typeface="+mn-cs"/>
            </a:defRPr>
          </a:pPr>
          <a:endParaRPr lang="ko-KR"/>
        </a:p>
      </c:txPr>
    </c:legend>
    <c:plotVisOnly val="1"/>
    <c:dispBlanksAs val="gap"/>
    <c:showDLblsOverMax val="0"/>
  </c:chart>
  <c:spPr>
    <a:noFill/>
    <a:ln>
      <a:noFill/>
    </a:ln>
    <a:effectLst/>
  </c:spPr>
  <c:txPr>
    <a:bodyPr/>
    <a:lstStyle/>
    <a:p>
      <a:pPr>
        <a:defRPr sz="1200">
          <a:solidFill>
            <a:sysClr val="windowText" lastClr="000000"/>
          </a:solidFill>
          <a:latin typeface="+mj-lt"/>
        </a:defRPr>
      </a:pPr>
      <a:endParaRPr lang="ko-K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562800711433199"/>
          <c:y val="4.0010339352975099E-2"/>
          <c:w val="0.85628381087264005"/>
          <c:h val="0.90138974457383525"/>
        </c:manualLayout>
      </c:layout>
      <c:barChart>
        <c:barDir val="col"/>
        <c:grouping val="clustered"/>
        <c:varyColors val="0"/>
        <c:ser>
          <c:idx val="0"/>
          <c:order val="0"/>
          <c:tx>
            <c:strRef>
              <c:f>Performance!$B$95</c:f>
              <c:strCache>
                <c:ptCount val="1"/>
                <c:pt idx="0">
                  <c:v>Size reduction</c:v>
                </c:pt>
              </c:strCache>
            </c:strRef>
          </c:tx>
          <c:spPr>
            <a:solidFill>
              <a:schemeClr val="dk1">
                <a:tint val="88500"/>
              </a:schemeClr>
            </a:solidFill>
            <a:ln w="9525">
              <a:solidFill>
                <a:schemeClr val="tx1"/>
              </a:solidFill>
            </a:ln>
            <a:effectLst/>
          </c:spPr>
          <c:invertIfNegative val="0"/>
          <c:cat>
            <c:strRef>
              <c:f>Performance!$A$96:$A$105</c:f>
              <c:strCache>
                <c:ptCount val="10"/>
                <c:pt idx="0">
                  <c:v>FFT</c:v>
                </c:pt>
                <c:pt idx="1">
                  <c:v>sha</c:v>
                </c:pt>
                <c:pt idx="2">
                  <c:v>IFFT</c:v>
                </c:pt>
                <c:pt idx="3">
                  <c:v>rijndael.decode</c:v>
                </c:pt>
                <c:pt idx="4">
                  <c:v>stringsearch</c:v>
                </c:pt>
                <c:pt idx="5">
                  <c:v>adpcm.decode</c:v>
                </c:pt>
                <c:pt idx="6">
                  <c:v>adpcm.encode</c:v>
                </c:pt>
                <c:pt idx="7">
                  <c:v>rijndael.encode</c:v>
                </c:pt>
                <c:pt idx="8">
                  <c:v>basicmath</c:v>
                </c:pt>
                <c:pt idx="9">
                  <c:v>Average</c:v>
                </c:pt>
              </c:strCache>
            </c:strRef>
          </c:cat>
          <c:val>
            <c:numRef>
              <c:f>Performance!$B$96:$B$105</c:f>
              <c:numCache>
                <c:formatCode>0%</c:formatCode>
                <c:ptCount val="10"/>
                <c:pt idx="0">
                  <c:v>0.34854969091773658</c:v>
                </c:pt>
                <c:pt idx="1">
                  <c:v>0</c:v>
                </c:pt>
                <c:pt idx="2">
                  <c:v>0.34854969091773658</c:v>
                </c:pt>
                <c:pt idx="3">
                  <c:v>0.35694999459984877</c:v>
                </c:pt>
                <c:pt idx="4">
                  <c:v>0</c:v>
                </c:pt>
                <c:pt idx="5">
                  <c:v>8.557457212713937E-2</c:v>
                </c:pt>
                <c:pt idx="6">
                  <c:v>5.5666003976143186E-2</c:v>
                </c:pt>
                <c:pt idx="7">
                  <c:v>0.35694999459984877</c:v>
                </c:pt>
                <c:pt idx="8">
                  <c:v>0.25027808676307006</c:v>
                </c:pt>
                <c:pt idx="9">
                  <c:v>0.20027978154461368</c:v>
                </c:pt>
              </c:numCache>
            </c:numRef>
          </c:val>
          <c:extLst xmlns:c16r2="http://schemas.microsoft.com/office/drawing/2015/06/chart">
            <c:ext xmlns:c16="http://schemas.microsoft.com/office/drawing/2014/chart" uri="{C3380CC4-5D6E-409C-BE32-E72D297353CC}">
              <c16:uniqueId val="{00000000-C07E-486E-B027-A0A65DDD7C77}"/>
            </c:ext>
          </c:extLst>
        </c:ser>
        <c:ser>
          <c:idx val="1"/>
          <c:order val="1"/>
          <c:tx>
            <c:strRef>
              <c:f>Performance!$C$95</c:f>
              <c:strCache>
                <c:ptCount val="1"/>
                <c:pt idx="0">
                  <c:v>Performance improvement</c:v>
                </c:pt>
              </c:strCache>
            </c:strRef>
          </c:tx>
          <c:spPr>
            <a:solidFill>
              <a:schemeClr val="dk1">
                <a:tint val="55000"/>
              </a:schemeClr>
            </a:solidFill>
            <a:ln w="9525">
              <a:solidFill>
                <a:schemeClr val="tx1"/>
              </a:solidFill>
            </a:ln>
            <a:effectLst/>
          </c:spPr>
          <c:invertIfNegative val="0"/>
          <c:cat>
            <c:strRef>
              <c:f>Performance!$A$96:$A$105</c:f>
              <c:strCache>
                <c:ptCount val="10"/>
                <c:pt idx="0">
                  <c:v>FFT</c:v>
                </c:pt>
                <c:pt idx="1">
                  <c:v>sha</c:v>
                </c:pt>
                <c:pt idx="2">
                  <c:v>IFFT</c:v>
                </c:pt>
                <c:pt idx="3">
                  <c:v>rijndael.decode</c:v>
                </c:pt>
                <c:pt idx="4">
                  <c:v>stringsearch</c:v>
                </c:pt>
                <c:pt idx="5">
                  <c:v>adpcm.decode</c:v>
                </c:pt>
                <c:pt idx="6">
                  <c:v>adpcm.encode</c:v>
                </c:pt>
                <c:pt idx="7">
                  <c:v>rijndael.encode</c:v>
                </c:pt>
                <c:pt idx="8">
                  <c:v>basicmath</c:v>
                </c:pt>
                <c:pt idx="9">
                  <c:v>Average</c:v>
                </c:pt>
              </c:strCache>
            </c:strRef>
          </c:cat>
          <c:val>
            <c:numRef>
              <c:f>Performance!$C$96:$C$105</c:f>
              <c:numCache>
                <c:formatCode>0%</c:formatCode>
                <c:ptCount val="10"/>
                <c:pt idx="0">
                  <c:v>-2.1747924688908515E-3</c:v>
                </c:pt>
                <c:pt idx="1">
                  <c:v>-3.9112738424871285E-3</c:v>
                </c:pt>
                <c:pt idx="2">
                  <c:v>-3.3566787500338702E-3</c:v>
                </c:pt>
                <c:pt idx="3">
                  <c:v>0.23635205098951551</c:v>
                </c:pt>
                <c:pt idx="4">
                  <c:v>-1.5224360859685815E-2</c:v>
                </c:pt>
                <c:pt idx="5">
                  <c:v>-1.501383533934364E-3</c:v>
                </c:pt>
                <c:pt idx="6">
                  <c:v>-3.0516879294799626E-3</c:v>
                </c:pt>
                <c:pt idx="7">
                  <c:v>-0.39640089008242607</c:v>
                </c:pt>
                <c:pt idx="8">
                  <c:v>-3.0744547738987382E-2</c:v>
                </c:pt>
                <c:pt idx="9">
                  <c:v>-2.4445951579600944E-2</c:v>
                </c:pt>
              </c:numCache>
            </c:numRef>
          </c:val>
          <c:extLst xmlns:c16r2="http://schemas.microsoft.com/office/drawing/2015/06/chart">
            <c:ext xmlns:c16="http://schemas.microsoft.com/office/drawing/2014/chart" uri="{C3380CC4-5D6E-409C-BE32-E72D297353CC}">
              <c16:uniqueId val="{00000001-C07E-486E-B027-A0A65DDD7C77}"/>
            </c:ext>
          </c:extLst>
        </c:ser>
        <c:dLbls>
          <c:showLegendKey val="0"/>
          <c:showVal val="0"/>
          <c:showCatName val="0"/>
          <c:showSerName val="0"/>
          <c:showPercent val="0"/>
          <c:showBubbleSize val="0"/>
        </c:dLbls>
        <c:gapWidth val="50"/>
        <c:axId val="-1010825408"/>
        <c:axId val="-1010818336"/>
      </c:barChart>
      <c:catAx>
        <c:axId val="-1010825408"/>
        <c:scaling>
          <c:orientation val="minMax"/>
        </c:scaling>
        <c:delete val="0"/>
        <c:axPos val="b"/>
        <c:numFmt formatCode="General" sourceLinked="1"/>
        <c:majorTickMark val="cross"/>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j-lt"/>
                <a:ea typeface="+mn-ea"/>
                <a:cs typeface="+mn-cs"/>
              </a:defRPr>
            </a:pPr>
            <a:endParaRPr lang="ko-KR"/>
          </a:p>
        </c:txPr>
        <c:crossAx val="-1010818336"/>
        <c:crosses val="autoZero"/>
        <c:auto val="1"/>
        <c:lblAlgn val="ctr"/>
        <c:lblOffset val="100"/>
        <c:noMultiLvlLbl val="0"/>
      </c:catAx>
      <c:valAx>
        <c:axId val="-1010818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j-lt"/>
                <a:ea typeface="+mn-ea"/>
                <a:cs typeface="+mn-cs"/>
              </a:defRPr>
            </a:pPr>
            <a:endParaRPr lang="ko-KR"/>
          </a:p>
        </c:txPr>
        <c:crossAx val="-1010825408"/>
        <c:crosses val="autoZero"/>
        <c:crossBetween val="between"/>
      </c:valAx>
      <c:spPr>
        <a:noFill/>
        <a:ln w="9525">
          <a:solidFill>
            <a:schemeClr val="tx1"/>
          </a:solidFill>
        </a:ln>
        <a:effectLst/>
      </c:spPr>
    </c:plotArea>
    <c:legend>
      <c:legendPos val="t"/>
      <c:layout>
        <c:manualLayout>
          <c:xMode val="edge"/>
          <c:yMode val="edge"/>
          <c:x val="0.17237980690933086"/>
          <c:y val="0.84443479344045957"/>
          <c:w val="0.72673757675995498"/>
          <c:h val="0.106486063838025"/>
        </c:manualLayout>
      </c:layout>
      <c:overlay val="1"/>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j-lt"/>
              <a:ea typeface="+mn-ea"/>
              <a:cs typeface="+mn-cs"/>
            </a:defRPr>
          </a:pPr>
          <a:endParaRPr lang="ko-KR"/>
        </a:p>
      </c:txPr>
    </c:legend>
    <c:plotVisOnly val="1"/>
    <c:dispBlanksAs val="gap"/>
    <c:showDLblsOverMax val="0"/>
  </c:chart>
  <c:spPr>
    <a:noFill/>
    <a:ln>
      <a:noFill/>
    </a:ln>
    <a:effectLst/>
  </c:spPr>
  <c:txPr>
    <a:bodyPr/>
    <a:lstStyle/>
    <a:p>
      <a:pPr>
        <a:defRPr sz="1200">
          <a:solidFill>
            <a:sysClr val="windowText" lastClr="000000"/>
          </a:solidFill>
          <a:latin typeface="+mj-lt"/>
        </a:defRPr>
      </a:pPr>
      <a:endParaRPr lang="ko-KR"/>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manualLayout>
          <c:layoutTarget val="inner"/>
          <c:xMode val="edge"/>
          <c:yMode val="edge"/>
          <c:x val="0.11566684672687499"/>
          <c:y val="3.9975929599499797E-2"/>
          <c:w val="0.865126425501475"/>
          <c:h val="0.67955601676434696"/>
        </c:manualLayout>
      </c:layout>
      <c:lineChart>
        <c:grouping val="standard"/>
        <c:varyColors val="0"/>
        <c:ser>
          <c:idx val="3"/>
          <c:order val="0"/>
          <c:tx>
            <c:strRef>
              <c:f>Sheet1!$A$37</c:f>
              <c:strCache>
                <c:ptCount val="1"/>
                <c:pt idx="0">
                  <c:v>IFFT</c:v>
                </c:pt>
              </c:strCache>
            </c:strRef>
          </c:tx>
          <c:spPr>
            <a:ln w="12700" cap="rnd">
              <a:solidFill>
                <a:schemeClr val="tx1"/>
              </a:solidFill>
              <a:round/>
            </a:ln>
            <a:effectLst/>
          </c:spPr>
          <c:marker>
            <c:symbol val="square"/>
            <c:size val="9"/>
            <c:spPr>
              <a:noFill/>
              <a:ln w="9525">
                <a:solidFill>
                  <a:schemeClr val="tx1"/>
                </a:solidFill>
              </a:ln>
              <a:effectLst/>
            </c:spPr>
          </c:marker>
          <c:cat>
            <c:numRef>
              <c:f>Sheet1!$B$33:$K$33</c:f>
              <c:numCache>
                <c:formatCode>0%</c:formatCode>
                <c:ptCount val="7"/>
                <c:pt idx="0">
                  <c:v>0.4</c:v>
                </c:pt>
                <c:pt idx="1">
                  <c:v>0.5</c:v>
                </c:pt>
                <c:pt idx="2">
                  <c:v>0.6</c:v>
                </c:pt>
                <c:pt idx="3">
                  <c:v>0.7</c:v>
                </c:pt>
                <c:pt idx="4">
                  <c:v>0.8</c:v>
                </c:pt>
                <c:pt idx="5">
                  <c:v>0.9</c:v>
                </c:pt>
                <c:pt idx="6">
                  <c:v>1</c:v>
                </c:pt>
              </c:numCache>
            </c:numRef>
          </c:cat>
          <c:val>
            <c:numRef>
              <c:f>Sheet1!$B$37:$K$37</c:f>
              <c:numCache>
                <c:formatCode>0%</c:formatCode>
                <c:ptCount val="7"/>
                <c:pt idx="1">
                  <c:v>-1.8142289081340499E-2</c:v>
                </c:pt>
                <c:pt idx="2">
                  <c:v>0.117757812896054</c:v>
                </c:pt>
                <c:pt idx="3">
                  <c:v>0.11776704037913099</c:v>
                </c:pt>
                <c:pt idx="4">
                  <c:v>0.102936831975756</c:v>
                </c:pt>
                <c:pt idx="5">
                  <c:v>-2.0212288705417501E-2</c:v>
                </c:pt>
                <c:pt idx="6">
                  <c:v>-1.6148198878488399E-2</c:v>
                </c:pt>
              </c:numCache>
            </c:numRef>
          </c:val>
          <c:smooth val="0"/>
          <c:extLst xmlns:c16r2="http://schemas.microsoft.com/office/drawing/2015/06/chart">
            <c:ext xmlns:c16="http://schemas.microsoft.com/office/drawing/2014/chart" uri="{C3380CC4-5D6E-409C-BE32-E72D297353CC}">
              <c16:uniqueId val="{00000000-62AB-40D2-A3AC-7FD2A4EB36BF}"/>
            </c:ext>
          </c:extLst>
        </c:ser>
        <c:ser>
          <c:idx val="4"/>
          <c:order val="1"/>
          <c:tx>
            <c:strRef>
              <c:f>Sheet1!$A$38</c:f>
              <c:strCache>
                <c:ptCount val="1"/>
                <c:pt idx="0">
                  <c:v>FFT</c:v>
                </c:pt>
              </c:strCache>
            </c:strRef>
          </c:tx>
          <c:spPr>
            <a:ln w="12700" cap="rnd">
              <a:solidFill>
                <a:schemeClr val="tx1"/>
              </a:solidFill>
              <a:round/>
            </a:ln>
            <a:effectLst/>
          </c:spPr>
          <c:marker>
            <c:symbol val="x"/>
            <c:size val="9"/>
            <c:spPr>
              <a:noFill/>
              <a:ln w="9525">
                <a:solidFill>
                  <a:schemeClr val="tx1"/>
                </a:solidFill>
              </a:ln>
              <a:effectLst/>
            </c:spPr>
          </c:marker>
          <c:cat>
            <c:numRef>
              <c:f>Sheet1!$B$33:$K$33</c:f>
              <c:numCache>
                <c:formatCode>0%</c:formatCode>
                <c:ptCount val="7"/>
                <c:pt idx="0">
                  <c:v>0.4</c:v>
                </c:pt>
                <c:pt idx="1">
                  <c:v>0.5</c:v>
                </c:pt>
                <c:pt idx="2">
                  <c:v>0.6</c:v>
                </c:pt>
                <c:pt idx="3">
                  <c:v>0.7</c:v>
                </c:pt>
                <c:pt idx="4">
                  <c:v>0.8</c:v>
                </c:pt>
                <c:pt idx="5">
                  <c:v>0.9</c:v>
                </c:pt>
                <c:pt idx="6">
                  <c:v>1</c:v>
                </c:pt>
              </c:numCache>
            </c:numRef>
          </c:cat>
          <c:val>
            <c:numRef>
              <c:f>Sheet1!$B$38:$K$38</c:f>
              <c:numCache>
                <c:formatCode>0%</c:formatCode>
                <c:ptCount val="7"/>
                <c:pt idx="1">
                  <c:v>-1.2015074075416399E-2</c:v>
                </c:pt>
                <c:pt idx="2">
                  <c:v>7.7870152255275701E-2</c:v>
                </c:pt>
                <c:pt idx="3">
                  <c:v>7.7882360404012002E-2</c:v>
                </c:pt>
                <c:pt idx="4">
                  <c:v>6.8080917890331605E-2</c:v>
                </c:pt>
                <c:pt idx="5">
                  <c:v>-2.1615245989090601E-3</c:v>
                </c:pt>
                <c:pt idx="6">
                  <c:v>-1.02222349481504E-2</c:v>
                </c:pt>
              </c:numCache>
            </c:numRef>
          </c:val>
          <c:smooth val="0"/>
          <c:extLst xmlns:c16r2="http://schemas.microsoft.com/office/drawing/2015/06/chart">
            <c:ext xmlns:c16="http://schemas.microsoft.com/office/drawing/2014/chart" uri="{C3380CC4-5D6E-409C-BE32-E72D297353CC}">
              <c16:uniqueId val="{00000001-62AB-40D2-A3AC-7FD2A4EB36BF}"/>
            </c:ext>
          </c:extLst>
        </c:ser>
        <c:ser>
          <c:idx val="10"/>
          <c:order val="6"/>
          <c:tx>
            <c:strRef>
              <c:f>Sheet1!$A$44</c:f>
              <c:strCache>
                <c:ptCount val="1"/>
                <c:pt idx="0">
                  <c:v>rijndael.decode</c:v>
                </c:pt>
              </c:strCache>
            </c:strRef>
          </c:tx>
          <c:spPr>
            <a:ln w="12700" cap="rnd">
              <a:solidFill>
                <a:schemeClr val="tx1"/>
              </a:solidFill>
              <a:round/>
            </a:ln>
            <a:effectLst/>
          </c:spPr>
          <c:marker>
            <c:symbol val="circle"/>
            <c:size val="9"/>
            <c:spPr>
              <a:noFill/>
              <a:ln w="9525">
                <a:solidFill>
                  <a:schemeClr val="tx1"/>
                </a:solidFill>
              </a:ln>
              <a:effectLst/>
            </c:spPr>
          </c:marker>
          <c:cat>
            <c:numRef>
              <c:f>Sheet1!$B$33:$K$33</c:f>
              <c:numCache>
                <c:formatCode>0%</c:formatCode>
                <c:ptCount val="7"/>
                <c:pt idx="0">
                  <c:v>0.4</c:v>
                </c:pt>
                <c:pt idx="1">
                  <c:v>0.5</c:v>
                </c:pt>
                <c:pt idx="2">
                  <c:v>0.6</c:v>
                </c:pt>
                <c:pt idx="3">
                  <c:v>0.7</c:v>
                </c:pt>
                <c:pt idx="4">
                  <c:v>0.8</c:v>
                </c:pt>
                <c:pt idx="5">
                  <c:v>0.9</c:v>
                </c:pt>
                <c:pt idx="6">
                  <c:v>1</c:v>
                </c:pt>
              </c:numCache>
            </c:numRef>
          </c:cat>
          <c:val>
            <c:numRef>
              <c:f>Sheet1!$B$44:$K$44</c:f>
              <c:numCache>
                <c:formatCode>0%</c:formatCode>
                <c:ptCount val="7"/>
                <c:pt idx="0">
                  <c:v>0.14813655057998701</c:v>
                </c:pt>
                <c:pt idx="1">
                  <c:v>0.53116474941099101</c:v>
                </c:pt>
                <c:pt idx="2">
                  <c:v>0.53116474941099101</c:v>
                </c:pt>
                <c:pt idx="3">
                  <c:v>0.53116474941099101</c:v>
                </c:pt>
                <c:pt idx="4">
                  <c:v>0.23635205098951501</c:v>
                </c:pt>
                <c:pt idx="5">
                  <c:v>4.0588651577430898E-2</c:v>
                </c:pt>
                <c:pt idx="6">
                  <c:v>0.236365395248638</c:v>
                </c:pt>
              </c:numCache>
            </c:numRef>
          </c:val>
          <c:smooth val="0"/>
          <c:extLst xmlns:c16r2="http://schemas.microsoft.com/office/drawing/2015/06/chart">
            <c:ext xmlns:c16="http://schemas.microsoft.com/office/drawing/2014/chart" uri="{C3380CC4-5D6E-409C-BE32-E72D297353CC}">
              <c16:uniqueId val="{00000002-62AB-40D2-A3AC-7FD2A4EB36BF}"/>
            </c:ext>
          </c:extLst>
        </c:ser>
        <c:ser>
          <c:idx val="13"/>
          <c:order val="8"/>
          <c:tx>
            <c:strRef>
              <c:f>Sheet1!$A$47</c:f>
              <c:strCache>
                <c:ptCount val="1"/>
                <c:pt idx="0">
                  <c:v>basicmath</c:v>
                </c:pt>
              </c:strCache>
            </c:strRef>
          </c:tx>
          <c:spPr>
            <a:ln w="12700" cap="rnd">
              <a:solidFill>
                <a:schemeClr val="tx1"/>
              </a:solidFill>
              <a:round/>
            </a:ln>
            <a:effectLst/>
          </c:spPr>
          <c:marker>
            <c:symbol val="triangle"/>
            <c:size val="9"/>
            <c:spPr>
              <a:noFill/>
              <a:ln w="9525">
                <a:solidFill>
                  <a:schemeClr val="tx1"/>
                </a:solidFill>
              </a:ln>
              <a:effectLst/>
            </c:spPr>
          </c:marker>
          <c:cat>
            <c:numRef>
              <c:f>Sheet1!$B$33:$K$33</c:f>
              <c:numCache>
                <c:formatCode>0%</c:formatCode>
                <c:ptCount val="7"/>
                <c:pt idx="0">
                  <c:v>0.4</c:v>
                </c:pt>
                <c:pt idx="1">
                  <c:v>0.5</c:v>
                </c:pt>
                <c:pt idx="2">
                  <c:v>0.6</c:v>
                </c:pt>
                <c:pt idx="3">
                  <c:v>0.7</c:v>
                </c:pt>
                <c:pt idx="4">
                  <c:v>0.8</c:v>
                </c:pt>
                <c:pt idx="5">
                  <c:v>0.9</c:v>
                </c:pt>
                <c:pt idx="6">
                  <c:v>1</c:v>
                </c:pt>
              </c:numCache>
            </c:numRef>
          </c:cat>
          <c:val>
            <c:numRef>
              <c:f>Sheet1!$B$47:$K$47</c:f>
              <c:numCache>
                <c:formatCode>0%</c:formatCode>
                <c:ptCount val="7"/>
                <c:pt idx="0">
                  <c:v>1</c:v>
                </c:pt>
                <c:pt idx="1">
                  <c:v>1</c:v>
                </c:pt>
                <c:pt idx="2">
                  <c:v>-6.9172187089536798E-3</c:v>
                </c:pt>
                <c:pt idx="3">
                  <c:v>-6.9172187089536798E-3</c:v>
                </c:pt>
                <c:pt idx="4">
                  <c:v>8.8424967297625306E-2</c:v>
                </c:pt>
                <c:pt idx="5">
                  <c:v>8.8424967297625306E-2</c:v>
                </c:pt>
                <c:pt idx="6">
                  <c:v>-7.0496151353574002E-3</c:v>
                </c:pt>
              </c:numCache>
            </c:numRef>
          </c:val>
          <c:smooth val="0"/>
          <c:extLst xmlns:c16r2="http://schemas.microsoft.com/office/drawing/2015/06/chart">
            <c:ext xmlns:c16="http://schemas.microsoft.com/office/drawing/2014/chart" uri="{C3380CC4-5D6E-409C-BE32-E72D297353CC}">
              <c16:uniqueId val="{00000003-62AB-40D2-A3AC-7FD2A4EB36BF}"/>
            </c:ext>
          </c:extLst>
        </c:ser>
        <c:dLbls>
          <c:showLegendKey val="0"/>
          <c:showVal val="0"/>
          <c:showCatName val="0"/>
          <c:showSerName val="0"/>
          <c:showPercent val="0"/>
          <c:showBubbleSize val="0"/>
        </c:dLbls>
        <c:marker val="1"/>
        <c:smooth val="0"/>
        <c:axId val="-1010817792"/>
        <c:axId val="-1010811808"/>
        <c:extLst xmlns:c16r2="http://schemas.microsoft.com/office/drawing/2015/06/chart">
          <c:ext xmlns:c15="http://schemas.microsoft.com/office/drawing/2012/chart" uri="{02D57815-91ED-43cb-92C2-25804820EDAC}">
            <c15:filteredLineSeries>
              <c15:ser>
                <c:idx val="6"/>
                <c:order val="2"/>
                <c:tx>
                  <c:strRef>
                    <c:extLst xmlns:c16r2="http://schemas.microsoft.com/office/drawing/2015/06/chart">
                      <c:ext uri="{02D57815-91ED-43cb-92C2-25804820EDAC}">
                        <c15:formulaRef>
                          <c15:sqref>Sheet1!$A$40</c15:sqref>
                        </c15:formulaRef>
                      </c:ext>
                    </c:extLst>
                    <c:strCache>
                      <c:ptCount val="1"/>
                      <c:pt idx="0">
                        <c:v>stringsearch</c:v>
                      </c:pt>
                    </c:strCache>
                  </c:strRef>
                </c:tx>
                <c:spPr>
                  <a:ln w="28575" cap="rnd">
                    <a:solidFill>
                      <a:schemeClr val="dk1">
                        <a:tint val="80000"/>
                      </a:schemeClr>
                    </a:solidFill>
                    <a:round/>
                  </a:ln>
                  <a:effectLst/>
                </c:spPr>
                <c:marker>
                  <c:symbol val="circle"/>
                  <c:size val="5"/>
                  <c:spPr>
                    <a:solidFill>
                      <a:schemeClr val="dk1">
                        <a:tint val="80000"/>
                      </a:schemeClr>
                    </a:solidFill>
                    <a:ln w="9525">
                      <a:solidFill>
                        <a:schemeClr val="dk1">
                          <a:tint val="80000"/>
                        </a:schemeClr>
                      </a:solidFill>
                    </a:ln>
                    <a:effectLst/>
                  </c:spPr>
                </c:marker>
                <c:cat>
                  <c:numRef>
                    <c:extLst xmlns:c16r2="http://schemas.microsoft.com/office/drawing/2015/06/chart">
                      <c:ext uri="{02D57815-91ED-43cb-92C2-25804820EDAC}">
                        <c15:formulaRef>
                          <c15:sqref>Sheet1!$B$33:$K$33</c15:sqref>
                        </c15:formulaRef>
                      </c:ext>
                    </c:extLst>
                    <c:numCache>
                      <c:formatCode>0%</c:formatCode>
                      <c:ptCount val="7"/>
                      <c:pt idx="0">
                        <c:v>0.4</c:v>
                      </c:pt>
                      <c:pt idx="1">
                        <c:v>0.5</c:v>
                      </c:pt>
                      <c:pt idx="2">
                        <c:v>0.6</c:v>
                      </c:pt>
                      <c:pt idx="3">
                        <c:v>0.7</c:v>
                      </c:pt>
                      <c:pt idx="4">
                        <c:v>0.8</c:v>
                      </c:pt>
                      <c:pt idx="5">
                        <c:v>0.9</c:v>
                      </c:pt>
                      <c:pt idx="6">
                        <c:v>1</c:v>
                      </c:pt>
                    </c:numCache>
                  </c:numRef>
                </c:cat>
                <c:val>
                  <c:numRef>
                    <c:extLst xmlns:c16r2="http://schemas.microsoft.com/office/drawing/2015/06/chart">
                      <c:ext uri="{02D57815-91ED-43cb-92C2-25804820EDAC}">
                        <c15:formulaRef>
                          <c15:sqref>Sheet1!$B$40:$K$40</c15:sqref>
                        </c15:formulaRef>
                      </c:ext>
                    </c:extLst>
                    <c:numCache>
                      <c:formatCode>0%</c:formatCode>
                      <c:ptCount val="7"/>
                      <c:pt idx="0">
                        <c:v>-2.2968521374151498E-3</c:v>
                      </c:pt>
                      <c:pt idx="1">
                        <c:v>-2.2968521374151498E-3</c:v>
                      </c:pt>
                      <c:pt idx="2">
                        <c:v>-2.2968521374151498E-3</c:v>
                      </c:pt>
                      <c:pt idx="3">
                        <c:v>-2.2968521374151498E-3</c:v>
                      </c:pt>
                      <c:pt idx="4">
                        <c:v>-1.5224360859685799E-2</c:v>
                      </c:pt>
                      <c:pt idx="5">
                        <c:v>-1.5224360859685799E-2</c:v>
                      </c:pt>
                      <c:pt idx="6">
                        <c:v>-0.38684648711688302</c:v>
                      </c:pt>
                    </c:numCache>
                  </c:numRef>
                </c:val>
                <c:smooth val="0"/>
                <c:extLst xmlns:c16r2="http://schemas.microsoft.com/office/drawing/2015/06/chart">
                  <c:ext xmlns:c16="http://schemas.microsoft.com/office/drawing/2014/chart" uri="{C3380CC4-5D6E-409C-BE32-E72D297353CC}">
                    <c16:uniqueId val="{00000004-62AB-40D2-A3AC-7FD2A4EB36BF}"/>
                  </c:ext>
                </c:extLst>
              </c15:ser>
            </c15:filteredLineSeries>
            <c15:filteredLineSeries>
              <c15:ser>
                <c:idx val="7"/>
                <c:order val="3"/>
                <c:tx>
                  <c:strRef>
                    <c:extLst xmlns:c16r2="http://schemas.microsoft.com/office/drawing/2015/06/chart" xmlns:c15="http://schemas.microsoft.com/office/drawing/2012/chart">
                      <c:ext xmlns:c15="http://schemas.microsoft.com/office/drawing/2012/chart" uri="{02D57815-91ED-43cb-92C2-25804820EDAC}">
                        <c15:formulaRef>
                          <c15:sqref>Sheet1!$A$41</c15:sqref>
                        </c15:formulaRef>
                      </c:ext>
                    </c:extLst>
                    <c:strCache>
                      <c:ptCount val="1"/>
                      <c:pt idx="0">
                        <c:v>sha</c:v>
                      </c:pt>
                    </c:strCache>
                  </c:strRef>
                </c:tx>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7"/>
                      <c:pt idx="0">
                        <c:v>0.4</c:v>
                      </c:pt>
                      <c:pt idx="1">
                        <c:v>0.5</c:v>
                      </c:pt>
                      <c:pt idx="2">
                        <c:v>0.6</c:v>
                      </c:pt>
                      <c:pt idx="3">
                        <c:v>0.7</c:v>
                      </c:pt>
                      <c:pt idx="4">
                        <c:v>0.8</c:v>
                      </c:pt>
                      <c:pt idx="5">
                        <c:v>0.9</c:v>
                      </c:pt>
                      <c:pt idx="6">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Sheet1!$B$41:$K$41</c15:sqref>
                        </c15:formulaRef>
                      </c:ext>
                    </c:extLst>
                    <c:numCache>
                      <c:formatCode>0%</c:formatCode>
                      <c:ptCount val="7"/>
                      <c:pt idx="1">
                        <c:v>1.8006477351565402E-2</c:v>
                      </c:pt>
                      <c:pt idx="2">
                        <c:v>-3.9112738424871302E-3</c:v>
                      </c:pt>
                      <c:pt idx="3">
                        <c:v>-9.8506901975312592E-3</c:v>
                      </c:pt>
                      <c:pt idx="4">
                        <c:v>3.1765231876434201E-2</c:v>
                      </c:pt>
                      <c:pt idx="5">
                        <c:v>3.1680401007801597E-2</c:v>
                      </c:pt>
                      <c:pt idx="6">
                        <c:v>-6.8217436071820198E-3</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5-62AB-40D2-A3AC-7FD2A4EB36BF}"/>
                  </c:ext>
                </c:extLst>
              </c15:ser>
            </c15:filteredLineSeries>
            <c15:filteredLineSeries>
              <c15:ser>
                <c:idx val="8"/>
                <c:order val="4"/>
                <c:tx>
                  <c:strRef>
                    <c:extLst xmlns:c16r2="http://schemas.microsoft.com/office/drawing/2015/06/chart" xmlns:c15="http://schemas.microsoft.com/office/drawing/2012/chart">
                      <c:ext xmlns:c15="http://schemas.microsoft.com/office/drawing/2012/chart" uri="{02D57815-91ED-43cb-92C2-25804820EDAC}">
                        <c15:formulaRef>
                          <c15:sqref>Sheet1!$A$42</c15:sqref>
                        </c15:formulaRef>
                      </c:ext>
                    </c:extLst>
                    <c:strCache>
                      <c:ptCount val="1"/>
                      <c:pt idx="0">
                        <c:v>rijndael.encode</c:v>
                      </c:pt>
                    </c:strCache>
                  </c:strRef>
                </c:tx>
                <c:spPr>
                  <a:ln w="28575" cap="rnd">
                    <a:solidFill>
                      <a:schemeClr val="dk1">
                        <a:tint val="55000"/>
                      </a:schemeClr>
                    </a:solidFill>
                    <a:round/>
                  </a:ln>
                  <a:effectLst/>
                </c:spPr>
                <c:marker>
                  <c:symbol val="circle"/>
                  <c:size val="5"/>
                  <c:spPr>
                    <a:solidFill>
                      <a:schemeClr val="dk1">
                        <a:tint val="55000"/>
                      </a:schemeClr>
                    </a:solidFill>
                    <a:ln w="9525">
                      <a:solidFill>
                        <a:schemeClr val="dk1">
                          <a:tint val="550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7"/>
                      <c:pt idx="0">
                        <c:v>0.4</c:v>
                      </c:pt>
                      <c:pt idx="1">
                        <c:v>0.5</c:v>
                      </c:pt>
                      <c:pt idx="2">
                        <c:v>0.6</c:v>
                      </c:pt>
                      <c:pt idx="3">
                        <c:v>0.7</c:v>
                      </c:pt>
                      <c:pt idx="4">
                        <c:v>0.8</c:v>
                      </c:pt>
                      <c:pt idx="5">
                        <c:v>0.9</c:v>
                      </c:pt>
                      <c:pt idx="6">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Sheet1!$B$42:$K$42</c15:sqref>
                        </c15:formulaRef>
                      </c:ext>
                    </c:extLst>
                    <c:numCache>
                      <c:formatCode>0%</c:formatCode>
                      <c:ptCount val="7"/>
                      <c:pt idx="0">
                        <c:v>-0.21325894591880001</c:v>
                      </c:pt>
                      <c:pt idx="1">
                        <c:v>0.227041496177779</c:v>
                      </c:pt>
                      <c:pt idx="2">
                        <c:v>0.22704110670840499</c:v>
                      </c:pt>
                      <c:pt idx="3">
                        <c:v>0.227041496177779</c:v>
                      </c:pt>
                      <c:pt idx="4">
                        <c:v>-0.396401593684725</c:v>
                      </c:pt>
                      <c:pt idx="5">
                        <c:v>-0.261991344840111</c:v>
                      </c:pt>
                      <c:pt idx="6">
                        <c:v>-0.26202134985811298</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6-62AB-40D2-A3AC-7FD2A4EB36BF}"/>
                  </c:ext>
                </c:extLst>
              </c15:ser>
            </c15:filteredLineSeries>
            <c15:filteredLineSeries>
              <c15:ser>
                <c:idx val="9"/>
                <c:order val="5"/>
                <c:tx>
                  <c:strRef>
                    <c:extLst xmlns:c16r2="http://schemas.microsoft.com/office/drawing/2015/06/chart" xmlns:c15="http://schemas.microsoft.com/office/drawing/2012/chart">
                      <c:ext xmlns:c15="http://schemas.microsoft.com/office/drawing/2012/chart" uri="{02D57815-91ED-43cb-92C2-25804820EDAC}">
                        <c15:formulaRef>
                          <c15:sqref>Sheet1!$A$43</c15:sqref>
                        </c15:formulaRef>
                      </c:ext>
                    </c:extLst>
                    <c:strCache>
                      <c:ptCount val="1"/>
                      <c:pt idx="0">
                        <c:v>dijkstra</c:v>
                      </c:pt>
                    </c:strCache>
                  </c:strRef>
                </c:tx>
                <c:spPr>
                  <a:ln w="28575" cap="rnd">
                    <a:solidFill>
                      <a:schemeClr val="dk1">
                        <a:tint val="75000"/>
                      </a:schemeClr>
                    </a:solidFill>
                    <a:round/>
                  </a:ln>
                  <a:effectLst/>
                </c:spPr>
                <c:marker>
                  <c:symbol val="circle"/>
                  <c:size val="5"/>
                  <c:spPr>
                    <a:solidFill>
                      <a:schemeClr val="dk1">
                        <a:tint val="75000"/>
                      </a:schemeClr>
                    </a:solidFill>
                    <a:ln w="9525">
                      <a:solidFill>
                        <a:schemeClr val="dk1">
                          <a:tint val="750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7"/>
                      <c:pt idx="0">
                        <c:v>0.4</c:v>
                      </c:pt>
                      <c:pt idx="1">
                        <c:v>0.5</c:v>
                      </c:pt>
                      <c:pt idx="2">
                        <c:v>0.6</c:v>
                      </c:pt>
                      <c:pt idx="3">
                        <c:v>0.7</c:v>
                      </c:pt>
                      <c:pt idx="4">
                        <c:v>0.8</c:v>
                      </c:pt>
                      <c:pt idx="5">
                        <c:v>0.9</c:v>
                      </c:pt>
                      <c:pt idx="6">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Sheet1!$B$43:$K$43</c15:sqref>
                        </c15:formulaRef>
                      </c:ext>
                    </c:extLst>
                    <c:numCache>
                      <c:formatCode>General</c:formatCode>
                      <c:ptCount val="7"/>
                    </c:numCache>
                  </c:numRef>
                </c:val>
                <c:smooth val="0"/>
                <c:extLst xmlns:c16r2="http://schemas.microsoft.com/office/drawing/2015/06/chart" xmlns:c15="http://schemas.microsoft.com/office/drawing/2012/chart">
                  <c:ext xmlns:c16="http://schemas.microsoft.com/office/drawing/2014/chart" uri="{C3380CC4-5D6E-409C-BE32-E72D297353CC}">
                    <c16:uniqueId val="{00000007-62AB-40D2-A3AC-7FD2A4EB36BF}"/>
                  </c:ext>
                </c:extLst>
              </c15:ser>
            </c15:filteredLineSeries>
            <c15:filteredLineSeries>
              <c15:ser>
                <c:idx val="12"/>
                <c:order val="7"/>
                <c:tx>
                  <c:strRef>
                    <c:extLst xmlns:c16r2="http://schemas.microsoft.com/office/drawing/2015/06/chart" xmlns:c15="http://schemas.microsoft.com/office/drawing/2012/chart">
                      <c:ext xmlns:c15="http://schemas.microsoft.com/office/drawing/2012/chart" uri="{02D57815-91ED-43cb-92C2-25804820EDAC}">
                        <c15:formulaRef>
                          <c15:sqref>Sheet1!$A$46</c15:sqref>
                        </c15:formulaRef>
                      </c:ext>
                    </c:extLst>
                    <c:strCache>
                      <c:ptCount val="1"/>
                      <c:pt idx="0">
                        <c:v>CRC32</c:v>
                      </c:pt>
                    </c:strCache>
                  </c:strRef>
                </c:tx>
                <c:spPr>
                  <a:ln w="28575" cap="rnd">
                    <a:solidFill>
                      <a:schemeClr val="dk1">
                        <a:tint val="60000"/>
                      </a:schemeClr>
                    </a:solidFill>
                    <a:round/>
                  </a:ln>
                  <a:effectLst/>
                </c:spPr>
                <c:marker>
                  <c:symbol val="circle"/>
                  <c:size val="5"/>
                  <c:spPr>
                    <a:solidFill>
                      <a:schemeClr val="dk1">
                        <a:tint val="60000"/>
                      </a:schemeClr>
                    </a:solidFill>
                    <a:ln w="9525">
                      <a:solidFill>
                        <a:schemeClr val="dk1">
                          <a:tint val="600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7"/>
                      <c:pt idx="0">
                        <c:v>0.4</c:v>
                      </c:pt>
                      <c:pt idx="1">
                        <c:v>0.5</c:v>
                      </c:pt>
                      <c:pt idx="2">
                        <c:v>0.6</c:v>
                      </c:pt>
                      <c:pt idx="3">
                        <c:v>0.7</c:v>
                      </c:pt>
                      <c:pt idx="4">
                        <c:v>0.8</c:v>
                      </c:pt>
                      <c:pt idx="5">
                        <c:v>0.9</c:v>
                      </c:pt>
                      <c:pt idx="6">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Sheet1!$B$46:$K$46</c15:sqref>
                        </c15:formulaRef>
                      </c:ext>
                    </c:extLst>
                    <c:numCache>
                      <c:formatCode>General</c:formatCode>
                      <c:ptCount val="7"/>
                      <c:pt idx="2" formatCode="0%">
                        <c:v>0</c:v>
                      </c:pt>
                      <c:pt idx="3" formatCode="0%">
                        <c:v>0</c:v>
                      </c:pt>
                      <c:pt idx="4" formatCode="0%">
                        <c:v>0</c:v>
                      </c:pt>
                      <c:pt idx="5" formatCode="0%">
                        <c:v>0</c:v>
                      </c:pt>
                      <c:pt idx="6" formatCode="0%">
                        <c:v>0</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8-62AB-40D2-A3AC-7FD2A4EB36BF}"/>
                  </c:ext>
                </c:extLst>
              </c15:ser>
            </c15:filteredLineSeries>
          </c:ext>
        </c:extLst>
      </c:lineChart>
      <c:catAx>
        <c:axId val="-1010817792"/>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solidFill>
                    <a:latin typeface="Cambria" panose="02040503050406030204" pitchFamily="18" charset="0"/>
                    <a:ea typeface="+mn-ea"/>
                    <a:cs typeface="+mn-cs"/>
                  </a:defRPr>
                </a:pPr>
                <a:r>
                  <a:rPr lang="en-US"/>
                  <a:t>SPM size</a:t>
                </a:r>
                <a:endParaRPr lang="ko-KR"/>
              </a:p>
            </c:rich>
          </c:tx>
          <c:layout>
            <c:manualLayout>
              <c:xMode val="edge"/>
              <c:yMode val="edge"/>
              <c:x val="0.52084007386640596"/>
              <c:y val="0.9019248386864520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Cambria" panose="02040503050406030204" pitchFamily="18" charset="0"/>
                  <a:ea typeface="+mn-ea"/>
                  <a:cs typeface="+mn-cs"/>
                </a:defRPr>
              </a:pPr>
              <a:endParaRPr lang="ko-KR"/>
            </a:p>
          </c:txPr>
        </c:title>
        <c:numFmt formatCode="0%" sourceLinked="1"/>
        <c:majorTickMark val="none"/>
        <c:minorTickMark val="none"/>
        <c:tickLblPos val="low"/>
        <c:spPr>
          <a:noFill/>
          <a:ln w="12700" cap="flat" cmpd="sng" algn="ctr">
            <a:solidFill>
              <a:schemeClr val="bg1">
                <a:lumMod val="65000"/>
              </a:schemeClr>
            </a:solidFill>
            <a:round/>
          </a:ln>
          <a:effectLst/>
        </c:spPr>
        <c:txPr>
          <a:bodyPr rot="0" spcFirstLastPara="1" vertOverflow="ellipsis" wrap="square" anchor="ctr" anchorCtr="1"/>
          <a:lstStyle/>
          <a:p>
            <a:pPr>
              <a:defRPr sz="1200" b="0" i="0" u="none" strike="noStrike" kern="1200" baseline="0">
                <a:solidFill>
                  <a:schemeClr val="tx1"/>
                </a:solidFill>
                <a:latin typeface="Cambria" panose="02040503050406030204" pitchFamily="18" charset="0"/>
                <a:ea typeface="+mn-ea"/>
                <a:cs typeface="+mn-cs"/>
              </a:defRPr>
            </a:pPr>
            <a:endParaRPr lang="ko-KR"/>
          </a:p>
        </c:txPr>
        <c:crossAx val="-1010811808"/>
        <c:crosses val="autoZero"/>
        <c:auto val="1"/>
        <c:lblAlgn val="ctr"/>
        <c:lblOffset val="100"/>
        <c:noMultiLvlLbl val="0"/>
      </c:catAx>
      <c:valAx>
        <c:axId val="-1010811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Cambria" panose="02040503050406030204" pitchFamily="18" charset="0"/>
                    <a:ea typeface="+mn-ea"/>
                    <a:cs typeface="+mn-cs"/>
                  </a:defRPr>
                </a:pPr>
                <a:r>
                  <a:rPr lang="en-US"/>
                  <a:t>Speedup</a:t>
                </a:r>
                <a:endParaRPr lang="ko-K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Cambria" panose="02040503050406030204" pitchFamily="18" charset="0"/>
                  <a:ea typeface="+mn-ea"/>
                  <a:cs typeface="+mn-cs"/>
                </a:defRPr>
              </a:pPr>
              <a:endParaRPr lang="ko-KR"/>
            </a:p>
          </c:txPr>
        </c:title>
        <c:numFmt formatCode="0%"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Cambria" panose="02040503050406030204" pitchFamily="18" charset="0"/>
                <a:ea typeface="+mn-ea"/>
                <a:cs typeface="+mn-cs"/>
              </a:defRPr>
            </a:pPr>
            <a:endParaRPr lang="ko-KR"/>
          </a:p>
        </c:txPr>
        <c:crossAx val="-1010817792"/>
        <c:crosses val="autoZero"/>
        <c:crossBetween val="between"/>
        <c:majorUnit val="0.25"/>
      </c:valAx>
      <c:spPr>
        <a:noFill/>
        <a:ln w="12700">
          <a:solidFill>
            <a:schemeClr val="tx1"/>
          </a:solidFill>
        </a:ln>
        <a:effectLst/>
      </c:spPr>
    </c:plotArea>
    <c:legend>
      <c:legendPos val="t"/>
      <c:layout>
        <c:manualLayout>
          <c:xMode val="edge"/>
          <c:yMode val="edge"/>
          <c:x val="0.154838220247008"/>
          <c:y val="3.4425009724387598E-2"/>
          <c:w val="0.78950140818306203"/>
          <c:h val="0.113577232870734"/>
        </c:manualLayout>
      </c:layout>
      <c:overlay val="1"/>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Cambria" panose="02040503050406030204" pitchFamily="18" charset="0"/>
              <a:ea typeface="+mn-ea"/>
              <a:cs typeface="+mn-cs"/>
            </a:defRPr>
          </a:pPr>
          <a:endParaRPr lang="ko-KR"/>
        </a:p>
      </c:txPr>
    </c:legend>
    <c:plotVisOnly val="1"/>
    <c:dispBlanksAs val="gap"/>
    <c:showDLblsOverMax val="0"/>
  </c:chart>
  <c:spPr>
    <a:noFill/>
    <a:ln>
      <a:noFill/>
    </a:ln>
    <a:effectLst/>
  </c:spPr>
  <c:txPr>
    <a:bodyPr/>
    <a:lstStyle/>
    <a:p>
      <a:pPr>
        <a:defRPr sz="1200">
          <a:solidFill>
            <a:schemeClr val="tx1"/>
          </a:solidFill>
          <a:latin typeface="Cambria" panose="02040503050406030204" pitchFamily="18" charset="0"/>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25718848686823198"/>
          <c:y val="4.3209583874382403E-2"/>
          <c:w val="0.69696142225209601"/>
          <c:h val="0.65430833122074195"/>
        </c:manualLayout>
      </c:layout>
      <c:lineChart>
        <c:grouping val="standard"/>
        <c:varyColors val="0"/>
        <c:ser>
          <c:idx val="1"/>
          <c:order val="3"/>
          <c:tx>
            <c:strRef>
              <c:f>Sheet1!$A$41</c:f>
              <c:strCache>
                <c:ptCount val="1"/>
                <c:pt idx="0">
                  <c:v>sha</c:v>
                </c:pt>
              </c:strCache>
            </c:strRef>
          </c:tx>
          <c:spPr>
            <a:ln w="12700" cap="rnd">
              <a:solidFill>
                <a:sysClr val="windowText" lastClr="000000"/>
              </a:solidFill>
              <a:round/>
            </a:ln>
            <a:effectLst/>
          </c:spPr>
          <c:marker>
            <c:symbol val="square"/>
            <c:size val="9"/>
            <c:spPr>
              <a:noFill/>
              <a:ln w="9525">
                <a:solidFill>
                  <a:sysClr val="windowText" lastClr="000000"/>
                </a:solidFill>
              </a:ln>
              <a:effectLst/>
            </c:spPr>
          </c:marker>
          <c:cat>
            <c:numRef>
              <c:f>Sheet1!$B$33:$K$33</c:f>
              <c:numCache>
                <c:formatCode>0%</c:formatCode>
                <c:ptCount val="6"/>
                <c:pt idx="0">
                  <c:v>0.5</c:v>
                </c:pt>
                <c:pt idx="1">
                  <c:v>0.6</c:v>
                </c:pt>
                <c:pt idx="2">
                  <c:v>0.7</c:v>
                </c:pt>
                <c:pt idx="3">
                  <c:v>0.8</c:v>
                </c:pt>
                <c:pt idx="4">
                  <c:v>0.9</c:v>
                </c:pt>
                <c:pt idx="5">
                  <c:v>1</c:v>
                </c:pt>
              </c:numCache>
            </c:numRef>
          </c:cat>
          <c:val>
            <c:numRef>
              <c:f>Sheet1!$B$41:$K$41</c:f>
              <c:numCache>
                <c:formatCode>0%</c:formatCode>
                <c:ptCount val="6"/>
                <c:pt idx="0">
                  <c:v>1.8006477351565402E-2</c:v>
                </c:pt>
                <c:pt idx="1">
                  <c:v>-3.9112738424871302E-3</c:v>
                </c:pt>
                <c:pt idx="2">
                  <c:v>-9.8506901975312592E-3</c:v>
                </c:pt>
                <c:pt idx="3">
                  <c:v>3.1765231876434201E-2</c:v>
                </c:pt>
                <c:pt idx="4">
                  <c:v>3.1680401007801597E-2</c:v>
                </c:pt>
                <c:pt idx="5">
                  <c:v>-6.8217436071820198E-3</c:v>
                </c:pt>
              </c:numCache>
            </c:numRef>
          </c:val>
          <c:smooth val="0"/>
          <c:extLst xmlns:c16r2="http://schemas.microsoft.com/office/drawing/2015/06/chart">
            <c:ext xmlns:c16="http://schemas.microsoft.com/office/drawing/2014/chart" uri="{C3380CC4-5D6E-409C-BE32-E72D297353CC}">
              <c16:uniqueId val="{00000000-8F32-4F69-9928-1F9A89EBD198}"/>
            </c:ext>
          </c:extLst>
        </c:ser>
        <c:ser>
          <c:idx val="7"/>
          <c:order val="7"/>
          <c:tx>
            <c:strRef>
              <c:f>Sheet1!$A$46</c:f>
              <c:strCache>
                <c:ptCount val="1"/>
                <c:pt idx="0">
                  <c:v>CRC32</c:v>
                </c:pt>
              </c:strCache>
            </c:strRef>
          </c:tx>
          <c:spPr>
            <a:ln w="12700" cap="rnd">
              <a:solidFill>
                <a:sysClr val="windowText" lastClr="000000"/>
              </a:solidFill>
              <a:round/>
            </a:ln>
            <a:effectLst/>
          </c:spPr>
          <c:marker>
            <c:symbol val="x"/>
            <c:size val="9"/>
            <c:spPr>
              <a:noFill/>
              <a:ln w="9525">
                <a:solidFill>
                  <a:sysClr val="windowText" lastClr="000000"/>
                </a:solidFill>
              </a:ln>
              <a:effectLst/>
            </c:spPr>
          </c:marker>
          <c:cat>
            <c:numRef>
              <c:f>Sheet1!$B$33:$K$33</c:f>
              <c:numCache>
                <c:formatCode>0%</c:formatCode>
                <c:ptCount val="6"/>
                <c:pt idx="0">
                  <c:v>0.5</c:v>
                </c:pt>
                <c:pt idx="1">
                  <c:v>0.6</c:v>
                </c:pt>
                <c:pt idx="2">
                  <c:v>0.7</c:v>
                </c:pt>
                <c:pt idx="3">
                  <c:v>0.8</c:v>
                </c:pt>
                <c:pt idx="4">
                  <c:v>0.9</c:v>
                </c:pt>
                <c:pt idx="5">
                  <c:v>1</c:v>
                </c:pt>
              </c:numCache>
            </c:numRef>
          </c:cat>
          <c:val>
            <c:numRef>
              <c:f>Sheet1!$B$46:$K$46</c:f>
              <c:numCache>
                <c:formatCode>0%</c:formatCode>
                <c:ptCount val="6"/>
                <c:pt idx="1">
                  <c:v>0</c:v>
                </c:pt>
                <c:pt idx="2">
                  <c:v>0</c:v>
                </c:pt>
                <c:pt idx="3">
                  <c:v>0</c:v>
                </c:pt>
                <c:pt idx="4">
                  <c:v>0</c:v>
                </c:pt>
                <c:pt idx="5">
                  <c:v>0</c:v>
                </c:pt>
              </c:numCache>
            </c:numRef>
          </c:val>
          <c:smooth val="0"/>
          <c:extLst xmlns:c16r2="http://schemas.microsoft.com/office/drawing/2015/06/chart">
            <c:ext xmlns:c16="http://schemas.microsoft.com/office/drawing/2014/chart" uri="{C3380CC4-5D6E-409C-BE32-E72D297353CC}">
              <c16:uniqueId val="{00000001-8F32-4F69-9928-1F9A89EBD198}"/>
            </c:ext>
          </c:extLst>
        </c:ser>
        <c:dLbls>
          <c:showLegendKey val="0"/>
          <c:showVal val="0"/>
          <c:showCatName val="0"/>
          <c:showSerName val="0"/>
          <c:showPercent val="0"/>
          <c:showBubbleSize val="0"/>
        </c:dLbls>
        <c:marker val="1"/>
        <c:smooth val="0"/>
        <c:axId val="-1010819968"/>
        <c:axId val="-1010818880"/>
        <c:extLst xmlns:c16r2="http://schemas.microsoft.com/office/drawing/2015/06/chart">
          <c:ext xmlns:c15="http://schemas.microsoft.com/office/drawing/2012/chart" uri="{02D57815-91ED-43cb-92C2-25804820EDAC}">
            <c15:filteredLineSeries>
              <c15:ser>
                <c:idx val="3"/>
                <c:order val="0"/>
                <c:tx>
                  <c:strRef>
                    <c:extLst xmlns:c16r2="http://schemas.microsoft.com/office/drawing/2015/06/chart">
                      <c:ext uri="{02D57815-91ED-43cb-92C2-25804820EDAC}">
                        <c15:formulaRef>
                          <c15:sqref>Sheet1!$A$37</c15:sqref>
                        </c15:formulaRef>
                      </c:ext>
                    </c:extLst>
                    <c:strCache>
                      <c:ptCount val="1"/>
                      <c:pt idx="0">
                        <c:v>IFFT</c:v>
                      </c:pt>
                    </c:strCache>
                  </c:strRef>
                </c:tx>
                <c:spPr>
                  <a:ln w="12700" cap="rnd">
                    <a:solidFill>
                      <a:schemeClr val="tx1"/>
                    </a:solidFill>
                    <a:round/>
                  </a:ln>
                  <a:effectLst/>
                </c:spPr>
                <c:marker>
                  <c:symbol val="triangle"/>
                  <c:size val="9"/>
                  <c:spPr>
                    <a:noFill/>
                    <a:ln w="9525">
                      <a:solidFill>
                        <a:schemeClr val="tx1"/>
                      </a:solidFill>
                    </a:ln>
                    <a:effectLst/>
                  </c:spPr>
                </c:marker>
                <c:cat>
                  <c:numRef>
                    <c:extLst xmlns:c16r2="http://schemas.microsoft.com/office/drawing/2015/06/chart">
                      <c:ex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c:ext uri="{02D57815-91ED-43cb-92C2-25804820EDAC}">
                        <c15:formulaRef>
                          <c15:sqref>Sheet1!$B$37:$K$37</c15:sqref>
                        </c15:formulaRef>
                      </c:ext>
                    </c:extLst>
                    <c:numCache>
                      <c:formatCode>0%</c:formatCode>
                      <c:ptCount val="6"/>
                      <c:pt idx="0">
                        <c:v>-1.8142289081340499E-2</c:v>
                      </c:pt>
                      <c:pt idx="1">
                        <c:v>0.117757812896054</c:v>
                      </c:pt>
                      <c:pt idx="2">
                        <c:v>0.11776704037913099</c:v>
                      </c:pt>
                      <c:pt idx="3">
                        <c:v>0.102936831975756</c:v>
                      </c:pt>
                      <c:pt idx="4">
                        <c:v>-2.0212288705417501E-2</c:v>
                      </c:pt>
                      <c:pt idx="5">
                        <c:v>-1.6148198878488399E-2</c:v>
                      </c:pt>
                    </c:numCache>
                  </c:numRef>
                </c:val>
                <c:smooth val="0"/>
                <c:extLst xmlns:c16r2="http://schemas.microsoft.com/office/drawing/2015/06/chart">
                  <c:ext xmlns:c16="http://schemas.microsoft.com/office/drawing/2014/chart" uri="{C3380CC4-5D6E-409C-BE32-E72D297353CC}">
                    <c16:uniqueId val="{00000002-8F32-4F69-9928-1F9A89EBD198}"/>
                  </c:ext>
                </c:extLst>
              </c15:ser>
            </c15:filteredLineSeries>
            <c15:filteredLineSeries>
              <c15:ser>
                <c:idx val="4"/>
                <c:order val="1"/>
                <c:tx>
                  <c:strRef>
                    <c:extLst xmlns:c16r2="http://schemas.microsoft.com/office/drawing/2015/06/chart" xmlns:c15="http://schemas.microsoft.com/office/drawing/2012/chart">
                      <c:ext xmlns:c15="http://schemas.microsoft.com/office/drawing/2012/chart" uri="{02D57815-91ED-43cb-92C2-25804820EDAC}">
                        <c15:formulaRef>
                          <c15:sqref>Sheet1!$A$38</c15:sqref>
                        </c15:formulaRef>
                      </c:ext>
                    </c:extLst>
                    <c:strCache>
                      <c:ptCount val="1"/>
                      <c:pt idx="0">
                        <c:v>FFT</c:v>
                      </c:pt>
                    </c:strCache>
                  </c:strRef>
                </c:tx>
                <c:spPr>
                  <a:ln w="12700" cap="rnd">
                    <a:solidFill>
                      <a:schemeClr val="tx1"/>
                    </a:solidFill>
                    <a:round/>
                  </a:ln>
                  <a:effectLst/>
                </c:spPr>
                <c:marker>
                  <c:symbol val="x"/>
                  <c:size val="9"/>
                  <c:spPr>
                    <a:noFill/>
                    <a:ln w="9525">
                      <a:solidFill>
                        <a:schemeClr val="tx1"/>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Sheet1!$B$38:$K$38</c15:sqref>
                        </c15:formulaRef>
                      </c:ext>
                    </c:extLst>
                    <c:numCache>
                      <c:formatCode>0%</c:formatCode>
                      <c:ptCount val="6"/>
                      <c:pt idx="0">
                        <c:v>-1.2015074075416399E-2</c:v>
                      </c:pt>
                      <c:pt idx="1">
                        <c:v>7.7870152255275701E-2</c:v>
                      </c:pt>
                      <c:pt idx="2">
                        <c:v>7.7882360404012002E-2</c:v>
                      </c:pt>
                      <c:pt idx="3">
                        <c:v>6.8080917890331605E-2</c:v>
                      </c:pt>
                      <c:pt idx="4">
                        <c:v>-2.1615245989090601E-3</c:v>
                      </c:pt>
                      <c:pt idx="5">
                        <c:v>-1.02222349481504E-2</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3-8F32-4F69-9928-1F9A89EBD198}"/>
                  </c:ext>
                </c:extLst>
              </c15:ser>
            </c15:filteredLineSeries>
            <c15:filteredLineSeries>
              <c15:ser>
                <c:idx val="0"/>
                <c:order val="2"/>
                <c:tx>
                  <c:strRef>
                    <c:extLst xmlns:c16r2="http://schemas.microsoft.com/office/drawing/2015/06/chart" xmlns:c15="http://schemas.microsoft.com/office/drawing/2012/chart">
                      <c:ext xmlns:c15="http://schemas.microsoft.com/office/drawing/2012/chart" uri="{02D57815-91ED-43cb-92C2-25804820EDAC}">
                        <c15:formulaRef>
                          <c15:sqref>Sheet1!$A$40</c15:sqref>
                        </c15:formulaRef>
                      </c:ext>
                    </c:extLst>
                    <c:strCache>
                      <c:ptCount val="1"/>
                      <c:pt idx="0">
                        <c:v>stringsearch</c:v>
                      </c:pt>
                    </c:strCache>
                  </c:strRef>
                </c:tx>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Sheet1!$B$40:$K$40</c15:sqref>
                        </c15:formulaRef>
                      </c:ext>
                    </c:extLst>
                    <c:numCache>
                      <c:formatCode>0%</c:formatCode>
                      <c:ptCount val="6"/>
                      <c:pt idx="0">
                        <c:v>-2.2968521374151498E-3</c:v>
                      </c:pt>
                      <c:pt idx="1">
                        <c:v>-2.2968521374151498E-3</c:v>
                      </c:pt>
                      <c:pt idx="2">
                        <c:v>-2.2968521374151498E-3</c:v>
                      </c:pt>
                      <c:pt idx="3">
                        <c:v>-1.5224360859685799E-2</c:v>
                      </c:pt>
                      <c:pt idx="4">
                        <c:v>-1.5224360859685799E-2</c:v>
                      </c:pt>
                      <c:pt idx="5">
                        <c:v>-0.38684648711688302</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4-8F32-4F69-9928-1F9A89EBD198}"/>
                  </c:ext>
                </c:extLst>
              </c15:ser>
            </c15:filteredLineSeries>
            <c15:filteredLineSeries>
              <c15:ser>
                <c:idx val="2"/>
                <c:order val="4"/>
                <c:tx>
                  <c:strRef>
                    <c:extLst xmlns:c16r2="http://schemas.microsoft.com/office/drawing/2015/06/chart" xmlns:c15="http://schemas.microsoft.com/office/drawing/2012/chart">
                      <c:ext xmlns:c15="http://schemas.microsoft.com/office/drawing/2012/chart" uri="{02D57815-91ED-43cb-92C2-25804820EDAC}">
                        <c15:formulaRef>
                          <c15:sqref>Sheet1!$A$42</c15:sqref>
                        </c15:formulaRef>
                      </c:ext>
                    </c:extLst>
                    <c:strCache>
                      <c:ptCount val="1"/>
                      <c:pt idx="0">
                        <c:v>rijndael.encode</c:v>
                      </c:pt>
                    </c:strCache>
                  </c:strRef>
                </c:tx>
                <c:spPr>
                  <a:ln w="28575" cap="rnd">
                    <a:solidFill>
                      <a:schemeClr val="dk1">
                        <a:tint val="75000"/>
                      </a:schemeClr>
                    </a:solidFill>
                    <a:round/>
                  </a:ln>
                  <a:effectLst/>
                </c:spPr>
                <c:marker>
                  <c:symbol val="circle"/>
                  <c:size val="5"/>
                  <c:spPr>
                    <a:solidFill>
                      <a:schemeClr val="dk1">
                        <a:tint val="75000"/>
                      </a:schemeClr>
                    </a:solidFill>
                    <a:ln w="9525">
                      <a:solidFill>
                        <a:schemeClr val="dk1">
                          <a:tint val="750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Sheet1!$B$42:$K$42</c15:sqref>
                        </c15:formulaRef>
                      </c:ext>
                    </c:extLst>
                    <c:numCache>
                      <c:formatCode>0%</c:formatCode>
                      <c:ptCount val="6"/>
                      <c:pt idx="0">
                        <c:v>0.227041496177779</c:v>
                      </c:pt>
                      <c:pt idx="1">
                        <c:v>0.22704110670840499</c:v>
                      </c:pt>
                      <c:pt idx="2">
                        <c:v>0.227041496177779</c:v>
                      </c:pt>
                      <c:pt idx="3">
                        <c:v>-0.396401593684725</c:v>
                      </c:pt>
                      <c:pt idx="4">
                        <c:v>-0.261991344840111</c:v>
                      </c:pt>
                      <c:pt idx="5">
                        <c:v>-0.26202134985811298</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5-8F32-4F69-9928-1F9A89EBD198}"/>
                  </c:ext>
                </c:extLst>
              </c15:ser>
            </c15:filteredLineSeries>
            <c15:filteredLineSeries>
              <c15:ser>
                <c:idx val="5"/>
                <c:order val="5"/>
                <c:tx>
                  <c:strRef>
                    <c:extLst xmlns:c16r2="http://schemas.microsoft.com/office/drawing/2015/06/chart" xmlns:c15="http://schemas.microsoft.com/office/drawing/2012/chart">
                      <c:ext xmlns:c15="http://schemas.microsoft.com/office/drawing/2012/chart" uri="{02D57815-91ED-43cb-92C2-25804820EDAC}">
                        <c15:formulaRef>
                          <c15:sqref>Sheet1!$A$43</c15:sqref>
                        </c15:formulaRef>
                      </c:ext>
                    </c:extLst>
                    <c:strCache>
                      <c:ptCount val="1"/>
                      <c:pt idx="0">
                        <c:v>dijkstra</c:v>
                      </c:pt>
                    </c:strCache>
                  </c:strRef>
                </c:tx>
                <c:spPr>
                  <a:ln w="28575" cap="rnd">
                    <a:solidFill>
                      <a:schemeClr val="dk1">
                        <a:tint val="60000"/>
                      </a:schemeClr>
                    </a:solidFill>
                    <a:round/>
                  </a:ln>
                  <a:effectLst/>
                </c:spPr>
                <c:marker>
                  <c:symbol val="circle"/>
                  <c:size val="5"/>
                  <c:spPr>
                    <a:solidFill>
                      <a:schemeClr val="dk1">
                        <a:tint val="60000"/>
                      </a:schemeClr>
                    </a:solidFill>
                    <a:ln w="9525">
                      <a:solidFill>
                        <a:schemeClr val="dk1">
                          <a:tint val="600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Sheet1!$B$43:$K$43</c15:sqref>
                        </c15:formulaRef>
                      </c:ext>
                    </c:extLst>
                    <c:numCache>
                      <c:formatCode>General</c:formatCode>
                      <c:ptCount val="6"/>
                    </c:numCache>
                  </c:numRef>
                </c:val>
                <c:smooth val="0"/>
                <c:extLst xmlns:c16r2="http://schemas.microsoft.com/office/drawing/2015/06/chart" xmlns:c15="http://schemas.microsoft.com/office/drawing/2012/chart">
                  <c:ext xmlns:c16="http://schemas.microsoft.com/office/drawing/2014/chart" uri="{C3380CC4-5D6E-409C-BE32-E72D297353CC}">
                    <c16:uniqueId val="{00000006-8F32-4F69-9928-1F9A89EBD198}"/>
                  </c:ext>
                </c:extLst>
              </c15:ser>
            </c15:filteredLineSeries>
            <c15:filteredLineSeries>
              <c15:ser>
                <c:idx val="6"/>
                <c:order val="6"/>
                <c:tx>
                  <c:strRef>
                    <c:extLst xmlns:c16r2="http://schemas.microsoft.com/office/drawing/2015/06/chart" xmlns:c15="http://schemas.microsoft.com/office/drawing/2012/chart">
                      <c:ext xmlns:c15="http://schemas.microsoft.com/office/drawing/2012/chart" uri="{02D57815-91ED-43cb-92C2-25804820EDAC}">
                        <c15:formulaRef>
                          <c15:sqref>Sheet1!$A$44</c15:sqref>
                        </c15:formulaRef>
                      </c:ext>
                    </c:extLst>
                    <c:strCache>
                      <c:ptCount val="1"/>
                      <c:pt idx="0">
                        <c:v>rijndael.decode</c:v>
                      </c:pt>
                    </c:strCache>
                  </c:strRef>
                </c:tx>
                <c:spPr>
                  <a:ln w="28575" cap="rnd">
                    <a:solidFill>
                      <a:schemeClr val="dk1">
                        <a:tint val="80000"/>
                      </a:schemeClr>
                    </a:solidFill>
                    <a:round/>
                  </a:ln>
                  <a:effectLst/>
                </c:spPr>
                <c:marker>
                  <c:symbol val="circle"/>
                  <c:size val="5"/>
                  <c:spPr>
                    <a:solidFill>
                      <a:schemeClr val="dk1">
                        <a:tint val="80000"/>
                      </a:schemeClr>
                    </a:solidFill>
                    <a:ln w="9525">
                      <a:solidFill>
                        <a:schemeClr val="dk1">
                          <a:tint val="800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Sheet1!$B$44:$K$44</c15:sqref>
                        </c15:formulaRef>
                      </c:ext>
                    </c:extLst>
                    <c:numCache>
                      <c:formatCode>0%</c:formatCode>
                      <c:ptCount val="6"/>
                      <c:pt idx="0">
                        <c:v>0.53116474941099101</c:v>
                      </c:pt>
                      <c:pt idx="1">
                        <c:v>0.53116474941099101</c:v>
                      </c:pt>
                      <c:pt idx="2">
                        <c:v>0.53116474941099101</c:v>
                      </c:pt>
                      <c:pt idx="3">
                        <c:v>0.23635205098951501</c:v>
                      </c:pt>
                      <c:pt idx="4">
                        <c:v>4.0588651577430898E-2</c:v>
                      </c:pt>
                      <c:pt idx="5">
                        <c:v>0.236365395248638</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7-8F32-4F69-9928-1F9A89EBD198}"/>
                  </c:ext>
                </c:extLst>
              </c15:ser>
            </c15:filteredLineSeries>
            <c15:filteredLineSeries>
              <c15:ser>
                <c:idx val="8"/>
                <c:order val="8"/>
                <c:tx>
                  <c:strRef>
                    <c:extLst xmlns:c16r2="http://schemas.microsoft.com/office/drawing/2015/06/chart" xmlns:c15="http://schemas.microsoft.com/office/drawing/2012/chart">
                      <c:ext xmlns:c15="http://schemas.microsoft.com/office/drawing/2012/chart" uri="{02D57815-91ED-43cb-92C2-25804820EDAC}">
                        <c15:formulaRef>
                          <c15:sqref>Sheet1!$A$47</c15:sqref>
                        </c15:formulaRef>
                      </c:ext>
                    </c:extLst>
                    <c:strCache>
                      <c:ptCount val="1"/>
                      <c:pt idx="0">
                        <c:v>basicmath</c:v>
                      </c:pt>
                    </c:strCache>
                  </c:strRef>
                </c:tx>
                <c:spPr>
                  <a:ln w="28575" cap="rnd">
                    <a:solidFill>
                      <a:schemeClr val="dk1">
                        <a:tint val="55000"/>
                      </a:schemeClr>
                    </a:solidFill>
                    <a:round/>
                  </a:ln>
                  <a:effectLst/>
                </c:spPr>
                <c:marker>
                  <c:symbol val="circle"/>
                  <c:size val="5"/>
                  <c:spPr>
                    <a:solidFill>
                      <a:schemeClr val="dk1">
                        <a:tint val="55000"/>
                      </a:schemeClr>
                    </a:solidFill>
                    <a:ln w="9525">
                      <a:solidFill>
                        <a:schemeClr val="dk1">
                          <a:tint val="550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Sheet1!$B$47:$K$47</c15:sqref>
                        </c15:formulaRef>
                      </c:ext>
                    </c:extLst>
                    <c:numCache>
                      <c:formatCode>0%</c:formatCode>
                      <c:ptCount val="6"/>
                      <c:pt idx="0">
                        <c:v>1</c:v>
                      </c:pt>
                      <c:pt idx="1">
                        <c:v>-6.9172187089536798E-3</c:v>
                      </c:pt>
                      <c:pt idx="2">
                        <c:v>-6.9172187089536798E-3</c:v>
                      </c:pt>
                      <c:pt idx="3">
                        <c:v>8.8424967297625306E-2</c:v>
                      </c:pt>
                      <c:pt idx="4">
                        <c:v>8.8424967297625306E-2</c:v>
                      </c:pt>
                      <c:pt idx="5">
                        <c:v>-7.0496151353574002E-3</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8-8F32-4F69-9928-1F9A89EBD198}"/>
                  </c:ext>
                </c:extLst>
              </c15:ser>
            </c15:filteredLineSeries>
          </c:ext>
        </c:extLst>
      </c:lineChart>
      <c:catAx>
        <c:axId val="-1010819968"/>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solidFill>
                    <a:latin typeface="+mj-lt"/>
                    <a:ea typeface="+mn-ea"/>
                    <a:cs typeface="+mn-cs"/>
                  </a:defRPr>
                </a:pPr>
                <a:r>
                  <a:rPr lang="en-US" dirty="0"/>
                  <a:t>SPM size</a:t>
                </a:r>
                <a:endParaRPr lang="ko-KR" dirty="0"/>
              </a:p>
            </c:rich>
          </c:tx>
          <c:layout>
            <c:manualLayout>
              <c:xMode val="edge"/>
              <c:yMode val="edge"/>
              <c:x val="0.52083993531221995"/>
              <c:y val="0.8388466060659699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j-lt"/>
                  <a:ea typeface="+mn-ea"/>
                  <a:cs typeface="+mn-cs"/>
                </a:defRPr>
              </a:pPr>
              <a:endParaRPr lang="ko-KR"/>
            </a:p>
          </c:txPr>
        </c:title>
        <c:numFmt formatCode="0%" sourceLinked="1"/>
        <c:majorTickMark val="none"/>
        <c:minorTickMark val="none"/>
        <c:tickLblPos val="low"/>
        <c:spPr>
          <a:noFill/>
          <a:ln w="12700" cap="flat" cmpd="sng" algn="ctr">
            <a:solidFill>
              <a:schemeClr val="bg1">
                <a:lumMod val="65000"/>
              </a:schemeClr>
            </a:solidFill>
            <a:round/>
          </a:ln>
          <a:effectLst/>
        </c:spPr>
        <c:txPr>
          <a:bodyPr rot="0" spcFirstLastPara="1" vertOverflow="ellipsis" wrap="square" anchor="ctr" anchorCtr="1"/>
          <a:lstStyle/>
          <a:p>
            <a:pPr>
              <a:defRPr sz="1200" b="0" i="0" u="none" strike="noStrike" kern="1200" baseline="0">
                <a:solidFill>
                  <a:schemeClr val="tx1"/>
                </a:solidFill>
                <a:latin typeface="+mj-lt"/>
                <a:ea typeface="+mn-ea"/>
                <a:cs typeface="+mn-cs"/>
              </a:defRPr>
            </a:pPr>
            <a:endParaRPr lang="ko-KR"/>
          </a:p>
        </c:txPr>
        <c:crossAx val="-1010818880"/>
        <c:crosses val="autoZero"/>
        <c:auto val="1"/>
        <c:lblAlgn val="ctr"/>
        <c:lblOffset val="100"/>
        <c:noMultiLvlLbl val="0"/>
      </c:catAx>
      <c:valAx>
        <c:axId val="-1010818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j-lt"/>
                    <a:ea typeface="+mn-ea"/>
                    <a:cs typeface="+mn-cs"/>
                  </a:defRPr>
                </a:pPr>
                <a:r>
                  <a:rPr lang="en-US"/>
                  <a:t>Speedup</a:t>
                </a:r>
                <a:endParaRPr lang="ko-K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j-lt"/>
                  <a:ea typeface="+mn-ea"/>
                  <a:cs typeface="+mn-cs"/>
                </a:defRPr>
              </a:pPr>
              <a:endParaRPr lang="ko-KR"/>
            </a:p>
          </c:txPr>
        </c:title>
        <c:numFmt formatCode="0%"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mj-lt"/>
                <a:ea typeface="+mn-ea"/>
                <a:cs typeface="+mn-cs"/>
              </a:defRPr>
            </a:pPr>
            <a:endParaRPr lang="ko-KR"/>
          </a:p>
        </c:txPr>
        <c:crossAx val="-1010819968"/>
        <c:crosses val="autoZero"/>
        <c:crossBetween val="between"/>
      </c:valAx>
      <c:spPr>
        <a:noFill/>
        <a:ln w="12700">
          <a:solidFill>
            <a:schemeClr val="tx1"/>
          </a:solidFill>
        </a:ln>
        <a:effectLst/>
      </c:spPr>
    </c:plotArea>
    <c:legend>
      <c:legendPos val="t"/>
      <c:layout/>
      <c:overlay val="1"/>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j-lt"/>
              <a:ea typeface="+mn-ea"/>
              <a:cs typeface="+mn-cs"/>
            </a:defRPr>
          </a:pPr>
          <a:endParaRPr lang="ko-KR"/>
        </a:p>
      </c:txPr>
    </c:legend>
    <c:plotVisOnly val="1"/>
    <c:dispBlanksAs val="gap"/>
    <c:showDLblsOverMax val="0"/>
  </c:chart>
  <c:spPr>
    <a:noFill/>
    <a:ln>
      <a:noFill/>
    </a:ln>
    <a:effectLst/>
  </c:spPr>
  <c:txPr>
    <a:bodyPr/>
    <a:lstStyle/>
    <a:p>
      <a:pPr>
        <a:defRPr sz="1200">
          <a:solidFill>
            <a:schemeClr val="tx1"/>
          </a:solidFill>
          <a:latin typeface="+mj-lt"/>
        </a:defRPr>
      </a:pPr>
      <a:endParaRPr lang="ko-KR"/>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20636387842824"/>
          <c:y val="4.0327066766122598E-2"/>
          <c:w val="0.76042356118528598"/>
          <c:h val="0.66590072948405099"/>
        </c:manualLayout>
      </c:layout>
      <c:lineChart>
        <c:grouping val="standard"/>
        <c:varyColors val="0"/>
        <c:ser>
          <c:idx val="0"/>
          <c:order val="2"/>
          <c:tx>
            <c:strRef>
              <c:f>Sheet1!$A$40</c:f>
              <c:strCache>
                <c:ptCount val="1"/>
                <c:pt idx="0">
                  <c:v>stringsearch</c:v>
                </c:pt>
              </c:strCache>
            </c:strRef>
          </c:tx>
          <c:spPr>
            <a:ln w="12700" cap="rnd">
              <a:solidFill>
                <a:sysClr val="windowText" lastClr="000000"/>
              </a:solidFill>
              <a:round/>
            </a:ln>
            <a:effectLst/>
          </c:spPr>
          <c:marker>
            <c:symbol val="square"/>
            <c:size val="9"/>
            <c:spPr>
              <a:noFill/>
              <a:ln w="9525">
                <a:solidFill>
                  <a:sysClr val="windowText" lastClr="000000"/>
                </a:solidFill>
              </a:ln>
              <a:effectLst/>
            </c:spPr>
          </c:marker>
          <c:cat>
            <c:numRef>
              <c:f>Sheet1!$B$33:$K$33</c:f>
              <c:numCache>
                <c:formatCode>0%</c:formatCode>
                <c:ptCount val="6"/>
                <c:pt idx="0">
                  <c:v>0.5</c:v>
                </c:pt>
                <c:pt idx="1">
                  <c:v>0.6</c:v>
                </c:pt>
                <c:pt idx="2">
                  <c:v>0.7</c:v>
                </c:pt>
                <c:pt idx="3">
                  <c:v>0.8</c:v>
                </c:pt>
                <c:pt idx="4">
                  <c:v>0.9</c:v>
                </c:pt>
                <c:pt idx="5">
                  <c:v>1</c:v>
                </c:pt>
              </c:numCache>
            </c:numRef>
          </c:cat>
          <c:val>
            <c:numRef>
              <c:f>Sheet1!$B$40:$K$40</c:f>
              <c:numCache>
                <c:formatCode>0%</c:formatCode>
                <c:ptCount val="6"/>
                <c:pt idx="0">
                  <c:v>-2.2968521374151498E-3</c:v>
                </c:pt>
                <c:pt idx="1">
                  <c:v>-2.2968521374151498E-3</c:v>
                </c:pt>
                <c:pt idx="2">
                  <c:v>-2.2968521374151498E-3</c:v>
                </c:pt>
                <c:pt idx="3">
                  <c:v>-1.5224360859685799E-2</c:v>
                </c:pt>
                <c:pt idx="4">
                  <c:v>-1.5224360859685799E-2</c:v>
                </c:pt>
                <c:pt idx="5">
                  <c:v>-0.38684648711688302</c:v>
                </c:pt>
              </c:numCache>
            </c:numRef>
          </c:val>
          <c:smooth val="0"/>
          <c:extLst xmlns:c16r2="http://schemas.microsoft.com/office/drawing/2015/06/chart">
            <c:ext xmlns:c16="http://schemas.microsoft.com/office/drawing/2014/chart" uri="{C3380CC4-5D6E-409C-BE32-E72D297353CC}">
              <c16:uniqueId val="{00000000-05EB-4EB0-994C-73D18826597A}"/>
            </c:ext>
          </c:extLst>
        </c:ser>
        <c:ser>
          <c:idx val="2"/>
          <c:order val="4"/>
          <c:tx>
            <c:strRef>
              <c:f>Sheet1!$A$42</c:f>
              <c:strCache>
                <c:ptCount val="1"/>
                <c:pt idx="0">
                  <c:v>rijndael.encode</c:v>
                </c:pt>
              </c:strCache>
            </c:strRef>
          </c:tx>
          <c:spPr>
            <a:ln w="12700" cap="rnd">
              <a:solidFill>
                <a:sysClr val="windowText" lastClr="000000"/>
              </a:solidFill>
              <a:round/>
            </a:ln>
            <a:effectLst/>
          </c:spPr>
          <c:marker>
            <c:symbol val="x"/>
            <c:size val="9"/>
            <c:spPr>
              <a:noFill/>
              <a:ln w="9525">
                <a:solidFill>
                  <a:sysClr val="windowText" lastClr="000000"/>
                </a:solidFill>
              </a:ln>
              <a:effectLst/>
            </c:spPr>
          </c:marker>
          <c:cat>
            <c:numRef>
              <c:f>Sheet1!$B$33:$K$33</c:f>
              <c:numCache>
                <c:formatCode>0%</c:formatCode>
                <c:ptCount val="6"/>
                <c:pt idx="0">
                  <c:v>0.5</c:v>
                </c:pt>
                <c:pt idx="1">
                  <c:v>0.6</c:v>
                </c:pt>
                <c:pt idx="2">
                  <c:v>0.7</c:v>
                </c:pt>
                <c:pt idx="3">
                  <c:v>0.8</c:v>
                </c:pt>
                <c:pt idx="4">
                  <c:v>0.9</c:v>
                </c:pt>
                <c:pt idx="5">
                  <c:v>1</c:v>
                </c:pt>
              </c:numCache>
            </c:numRef>
          </c:cat>
          <c:val>
            <c:numRef>
              <c:f>Sheet1!$B$42:$K$42</c:f>
              <c:numCache>
                <c:formatCode>0%</c:formatCode>
                <c:ptCount val="6"/>
                <c:pt idx="0">
                  <c:v>0.227041496177779</c:v>
                </c:pt>
                <c:pt idx="1">
                  <c:v>0.22704110670840499</c:v>
                </c:pt>
                <c:pt idx="2">
                  <c:v>0.227041496177779</c:v>
                </c:pt>
                <c:pt idx="3">
                  <c:v>-0.396401593684725</c:v>
                </c:pt>
                <c:pt idx="4">
                  <c:v>-0.261991344840111</c:v>
                </c:pt>
                <c:pt idx="5">
                  <c:v>-0.26202134985811298</c:v>
                </c:pt>
              </c:numCache>
            </c:numRef>
          </c:val>
          <c:smooth val="0"/>
          <c:extLst xmlns:c16r2="http://schemas.microsoft.com/office/drawing/2015/06/chart">
            <c:ext xmlns:c16="http://schemas.microsoft.com/office/drawing/2014/chart" uri="{C3380CC4-5D6E-409C-BE32-E72D297353CC}">
              <c16:uniqueId val="{00000001-05EB-4EB0-994C-73D18826597A}"/>
            </c:ext>
          </c:extLst>
        </c:ser>
        <c:dLbls>
          <c:showLegendKey val="0"/>
          <c:showVal val="0"/>
          <c:showCatName val="0"/>
          <c:showSerName val="0"/>
          <c:showPercent val="0"/>
          <c:showBubbleSize val="0"/>
        </c:dLbls>
        <c:marker val="1"/>
        <c:smooth val="0"/>
        <c:axId val="-1009189024"/>
        <c:axId val="-1009187392"/>
        <c:extLst xmlns:c16r2="http://schemas.microsoft.com/office/drawing/2015/06/chart">
          <c:ext xmlns:c15="http://schemas.microsoft.com/office/drawing/2012/chart" uri="{02D57815-91ED-43cb-92C2-25804820EDAC}">
            <c15:filteredLineSeries>
              <c15:ser>
                <c:idx val="3"/>
                <c:order val="0"/>
                <c:tx>
                  <c:strRef>
                    <c:extLst xmlns:c16r2="http://schemas.microsoft.com/office/drawing/2015/06/chart">
                      <c:ext uri="{02D57815-91ED-43cb-92C2-25804820EDAC}">
                        <c15:formulaRef>
                          <c15:sqref>Sheet1!$A$37</c15:sqref>
                        </c15:formulaRef>
                      </c:ext>
                    </c:extLst>
                    <c:strCache>
                      <c:ptCount val="1"/>
                      <c:pt idx="0">
                        <c:v>IFFT</c:v>
                      </c:pt>
                    </c:strCache>
                  </c:strRef>
                </c:tx>
                <c:spPr>
                  <a:ln w="12700" cap="rnd">
                    <a:solidFill>
                      <a:schemeClr val="tx1"/>
                    </a:solidFill>
                    <a:round/>
                  </a:ln>
                  <a:effectLst/>
                </c:spPr>
                <c:marker>
                  <c:symbol val="triangle"/>
                  <c:size val="9"/>
                  <c:spPr>
                    <a:noFill/>
                    <a:ln w="9525">
                      <a:solidFill>
                        <a:schemeClr val="tx1"/>
                      </a:solidFill>
                    </a:ln>
                    <a:effectLst/>
                  </c:spPr>
                </c:marker>
                <c:cat>
                  <c:numRef>
                    <c:extLst xmlns:c16r2="http://schemas.microsoft.com/office/drawing/2015/06/chart">
                      <c:ex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c:ext uri="{02D57815-91ED-43cb-92C2-25804820EDAC}">
                        <c15:formulaRef>
                          <c15:sqref>Sheet1!$B$37:$K$37</c15:sqref>
                        </c15:formulaRef>
                      </c:ext>
                    </c:extLst>
                    <c:numCache>
                      <c:formatCode>0%</c:formatCode>
                      <c:ptCount val="6"/>
                      <c:pt idx="0">
                        <c:v>-1.8142289081340499E-2</c:v>
                      </c:pt>
                      <c:pt idx="1">
                        <c:v>0.117757812896054</c:v>
                      </c:pt>
                      <c:pt idx="2">
                        <c:v>0.11776704037913099</c:v>
                      </c:pt>
                      <c:pt idx="3">
                        <c:v>0.102936831975756</c:v>
                      </c:pt>
                      <c:pt idx="4">
                        <c:v>-2.0212288705417501E-2</c:v>
                      </c:pt>
                      <c:pt idx="5">
                        <c:v>-1.6148198878488399E-2</c:v>
                      </c:pt>
                    </c:numCache>
                  </c:numRef>
                </c:val>
                <c:smooth val="0"/>
                <c:extLst xmlns:c16r2="http://schemas.microsoft.com/office/drawing/2015/06/chart">
                  <c:ext xmlns:c16="http://schemas.microsoft.com/office/drawing/2014/chart" uri="{C3380CC4-5D6E-409C-BE32-E72D297353CC}">
                    <c16:uniqueId val="{00000002-05EB-4EB0-994C-73D18826597A}"/>
                  </c:ext>
                </c:extLst>
              </c15:ser>
            </c15:filteredLineSeries>
            <c15:filteredLineSeries>
              <c15:ser>
                <c:idx val="4"/>
                <c:order val="1"/>
                <c:tx>
                  <c:strRef>
                    <c:extLst xmlns:c16r2="http://schemas.microsoft.com/office/drawing/2015/06/chart" xmlns:c15="http://schemas.microsoft.com/office/drawing/2012/chart">
                      <c:ext xmlns:c15="http://schemas.microsoft.com/office/drawing/2012/chart" uri="{02D57815-91ED-43cb-92C2-25804820EDAC}">
                        <c15:formulaRef>
                          <c15:sqref>Sheet1!$A$38</c15:sqref>
                        </c15:formulaRef>
                      </c:ext>
                    </c:extLst>
                    <c:strCache>
                      <c:ptCount val="1"/>
                      <c:pt idx="0">
                        <c:v>FFT</c:v>
                      </c:pt>
                    </c:strCache>
                  </c:strRef>
                </c:tx>
                <c:spPr>
                  <a:ln w="12700" cap="rnd">
                    <a:solidFill>
                      <a:schemeClr val="tx1"/>
                    </a:solidFill>
                    <a:round/>
                  </a:ln>
                  <a:effectLst/>
                </c:spPr>
                <c:marker>
                  <c:symbol val="x"/>
                  <c:size val="9"/>
                  <c:spPr>
                    <a:noFill/>
                    <a:ln w="9525">
                      <a:solidFill>
                        <a:schemeClr val="tx1"/>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Sheet1!$B$38:$K$38</c15:sqref>
                        </c15:formulaRef>
                      </c:ext>
                    </c:extLst>
                    <c:numCache>
                      <c:formatCode>0%</c:formatCode>
                      <c:ptCount val="6"/>
                      <c:pt idx="0">
                        <c:v>-1.2015074075416399E-2</c:v>
                      </c:pt>
                      <c:pt idx="1">
                        <c:v>7.7870152255275701E-2</c:v>
                      </c:pt>
                      <c:pt idx="2">
                        <c:v>7.7882360404012002E-2</c:v>
                      </c:pt>
                      <c:pt idx="3">
                        <c:v>6.8080917890331605E-2</c:v>
                      </c:pt>
                      <c:pt idx="4">
                        <c:v>-2.1615245989090601E-3</c:v>
                      </c:pt>
                      <c:pt idx="5">
                        <c:v>-1.02222349481504E-2</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3-05EB-4EB0-994C-73D18826597A}"/>
                  </c:ext>
                </c:extLst>
              </c15:ser>
            </c15:filteredLineSeries>
            <c15:filteredLineSeries>
              <c15:ser>
                <c:idx val="1"/>
                <c:order val="3"/>
                <c:tx>
                  <c:strRef>
                    <c:extLst xmlns:c16r2="http://schemas.microsoft.com/office/drawing/2015/06/chart" xmlns:c15="http://schemas.microsoft.com/office/drawing/2012/chart">
                      <c:ext xmlns:c15="http://schemas.microsoft.com/office/drawing/2012/chart" uri="{02D57815-91ED-43cb-92C2-25804820EDAC}">
                        <c15:formulaRef>
                          <c15:sqref>Sheet1!$A$41</c15:sqref>
                        </c15:formulaRef>
                      </c:ext>
                    </c:extLst>
                    <c:strCache>
                      <c:ptCount val="1"/>
                      <c:pt idx="0">
                        <c:v>sha</c:v>
                      </c:pt>
                    </c:strCache>
                  </c:strRef>
                </c:tx>
                <c:spPr>
                  <a:ln w="28575" cap="rnd">
                    <a:solidFill>
                      <a:schemeClr val="dk1">
                        <a:tint val="55000"/>
                      </a:schemeClr>
                    </a:solidFill>
                    <a:round/>
                  </a:ln>
                  <a:effectLst/>
                </c:spPr>
                <c:marker>
                  <c:symbol val="circle"/>
                  <c:size val="5"/>
                  <c:spPr>
                    <a:solidFill>
                      <a:schemeClr val="dk1">
                        <a:tint val="55000"/>
                      </a:schemeClr>
                    </a:solidFill>
                    <a:ln w="9525">
                      <a:solidFill>
                        <a:schemeClr val="dk1">
                          <a:tint val="550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Sheet1!$B$41:$K$41</c15:sqref>
                        </c15:formulaRef>
                      </c:ext>
                    </c:extLst>
                    <c:numCache>
                      <c:formatCode>0%</c:formatCode>
                      <c:ptCount val="6"/>
                      <c:pt idx="0">
                        <c:v>1.8006477351565402E-2</c:v>
                      </c:pt>
                      <c:pt idx="1">
                        <c:v>-3.9112738424871302E-3</c:v>
                      </c:pt>
                      <c:pt idx="2">
                        <c:v>-9.8506901975312592E-3</c:v>
                      </c:pt>
                      <c:pt idx="3">
                        <c:v>3.1765231876434201E-2</c:v>
                      </c:pt>
                      <c:pt idx="4">
                        <c:v>3.1680401007801597E-2</c:v>
                      </c:pt>
                      <c:pt idx="5">
                        <c:v>-6.8217436071820198E-3</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4-05EB-4EB0-994C-73D18826597A}"/>
                  </c:ext>
                </c:extLst>
              </c15:ser>
            </c15:filteredLineSeries>
            <c15:filteredLineSeries>
              <c15:ser>
                <c:idx val="5"/>
                <c:order val="5"/>
                <c:tx>
                  <c:strRef>
                    <c:extLst xmlns:c16r2="http://schemas.microsoft.com/office/drawing/2015/06/chart" xmlns:c15="http://schemas.microsoft.com/office/drawing/2012/chart">
                      <c:ext xmlns:c15="http://schemas.microsoft.com/office/drawing/2012/chart" uri="{02D57815-91ED-43cb-92C2-25804820EDAC}">
                        <c15:formulaRef>
                          <c15:sqref>Sheet1!$A$43</c15:sqref>
                        </c15:formulaRef>
                      </c:ext>
                    </c:extLst>
                    <c:strCache>
                      <c:ptCount val="1"/>
                      <c:pt idx="0">
                        <c:v>dijkstra</c:v>
                      </c:pt>
                    </c:strCache>
                  </c:strRef>
                </c:tx>
                <c:spPr>
                  <a:ln w="28575" cap="rnd">
                    <a:solidFill>
                      <a:schemeClr val="dk1">
                        <a:tint val="60000"/>
                      </a:schemeClr>
                    </a:solidFill>
                    <a:round/>
                  </a:ln>
                  <a:effectLst/>
                </c:spPr>
                <c:marker>
                  <c:symbol val="circle"/>
                  <c:size val="5"/>
                  <c:spPr>
                    <a:solidFill>
                      <a:schemeClr val="dk1">
                        <a:tint val="60000"/>
                      </a:schemeClr>
                    </a:solidFill>
                    <a:ln w="9525">
                      <a:solidFill>
                        <a:schemeClr val="dk1">
                          <a:tint val="600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Sheet1!$B$43:$K$43</c15:sqref>
                        </c15:formulaRef>
                      </c:ext>
                    </c:extLst>
                    <c:numCache>
                      <c:formatCode>General</c:formatCode>
                      <c:ptCount val="6"/>
                    </c:numCache>
                  </c:numRef>
                </c:val>
                <c:smooth val="0"/>
                <c:extLst xmlns:c16r2="http://schemas.microsoft.com/office/drawing/2015/06/chart" xmlns:c15="http://schemas.microsoft.com/office/drawing/2012/chart">
                  <c:ext xmlns:c16="http://schemas.microsoft.com/office/drawing/2014/chart" uri="{C3380CC4-5D6E-409C-BE32-E72D297353CC}">
                    <c16:uniqueId val="{00000005-05EB-4EB0-994C-73D18826597A}"/>
                  </c:ext>
                </c:extLst>
              </c15:ser>
            </c15:filteredLineSeries>
            <c15:filteredLineSeries>
              <c15:ser>
                <c:idx val="6"/>
                <c:order val="6"/>
                <c:tx>
                  <c:strRef>
                    <c:extLst xmlns:c16r2="http://schemas.microsoft.com/office/drawing/2015/06/chart" xmlns:c15="http://schemas.microsoft.com/office/drawing/2012/chart">
                      <c:ext xmlns:c15="http://schemas.microsoft.com/office/drawing/2012/chart" uri="{02D57815-91ED-43cb-92C2-25804820EDAC}">
                        <c15:formulaRef>
                          <c15:sqref>Sheet1!$A$44</c15:sqref>
                        </c15:formulaRef>
                      </c:ext>
                    </c:extLst>
                    <c:strCache>
                      <c:ptCount val="1"/>
                      <c:pt idx="0">
                        <c:v>rijndael.decode</c:v>
                      </c:pt>
                    </c:strCache>
                  </c:strRef>
                </c:tx>
                <c:spPr>
                  <a:ln w="28575" cap="rnd">
                    <a:solidFill>
                      <a:schemeClr val="dk1">
                        <a:tint val="80000"/>
                      </a:schemeClr>
                    </a:solidFill>
                    <a:round/>
                  </a:ln>
                  <a:effectLst/>
                </c:spPr>
                <c:marker>
                  <c:symbol val="circle"/>
                  <c:size val="5"/>
                  <c:spPr>
                    <a:solidFill>
                      <a:schemeClr val="dk1">
                        <a:tint val="80000"/>
                      </a:schemeClr>
                    </a:solidFill>
                    <a:ln w="9525">
                      <a:solidFill>
                        <a:schemeClr val="dk1">
                          <a:tint val="800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Sheet1!$B$44:$K$44</c15:sqref>
                        </c15:formulaRef>
                      </c:ext>
                    </c:extLst>
                    <c:numCache>
                      <c:formatCode>0%</c:formatCode>
                      <c:ptCount val="6"/>
                      <c:pt idx="0">
                        <c:v>0.53116474941099101</c:v>
                      </c:pt>
                      <c:pt idx="1">
                        <c:v>0.53116474941099101</c:v>
                      </c:pt>
                      <c:pt idx="2">
                        <c:v>0.53116474941099101</c:v>
                      </c:pt>
                      <c:pt idx="3">
                        <c:v>0.23635205098951501</c:v>
                      </c:pt>
                      <c:pt idx="4">
                        <c:v>4.0588651577430898E-2</c:v>
                      </c:pt>
                      <c:pt idx="5">
                        <c:v>0.236365395248638</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6-05EB-4EB0-994C-73D18826597A}"/>
                  </c:ext>
                </c:extLst>
              </c15:ser>
            </c15:filteredLineSeries>
            <c15:filteredLineSeries>
              <c15:ser>
                <c:idx val="7"/>
                <c:order val="7"/>
                <c:tx>
                  <c:strRef>
                    <c:extLst xmlns:c16r2="http://schemas.microsoft.com/office/drawing/2015/06/chart" xmlns:c15="http://schemas.microsoft.com/office/drawing/2012/chart">
                      <c:ext xmlns:c15="http://schemas.microsoft.com/office/drawing/2012/chart" uri="{02D57815-91ED-43cb-92C2-25804820EDAC}">
                        <c15:formulaRef>
                          <c15:sqref>Sheet1!$A$46</c15:sqref>
                        </c15:formulaRef>
                      </c:ext>
                    </c:extLst>
                    <c:strCache>
                      <c:ptCount val="1"/>
                      <c:pt idx="0">
                        <c:v>CRC32</c:v>
                      </c:pt>
                    </c:strCache>
                  </c:strRef>
                </c:tx>
                <c:spPr>
                  <a:ln w="28575" cap="rnd">
                    <a:solidFill>
                      <a:schemeClr val="dk1">
                        <a:tint val="88500"/>
                      </a:schemeClr>
                    </a:solidFill>
                    <a:round/>
                  </a:ln>
                  <a:effectLst/>
                </c:spPr>
                <c:marker>
                  <c:symbol val="circle"/>
                  <c:size val="5"/>
                  <c:spPr>
                    <a:solidFill>
                      <a:schemeClr val="dk1">
                        <a:tint val="88500"/>
                      </a:schemeClr>
                    </a:solidFill>
                    <a:ln w="9525">
                      <a:solidFill>
                        <a:schemeClr val="dk1">
                          <a:tint val="885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Sheet1!$B$46:$K$46</c15:sqref>
                        </c15:formulaRef>
                      </c:ext>
                    </c:extLst>
                    <c:numCache>
                      <c:formatCode>0%</c:formatCode>
                      <c:ptCount val="6"/>
                      <c:pt idx="1">
                        <c:v>0</c:v>
                      </c:pt>
                      <c:pt idx="2">
                        <c:v>0</c:v>
                      </c:pt>
                      <c:pt idx="3">
                        <c:v>0</c:v>
                      </c:pt>
                      <c:pt idx="4">
                        <c:v>0</c:v>
                      </c:pt>
                      <c:pt idx="5">
                        <c:v>0</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7-05EB-4EB0-994C-73D18826597A}"/>
                  </c:ext>
                </c:extLst>
              </c15:ser>
            </c15:filteredLineSeries>
            <c15:filteredLineSeries>
              <c15:ser>
                <c:idx val="8"/>
                <c:order val="8"/>
                <c:tx>
                  <c:strRef>
                    <c:extLst xmlns:c16r2="http://schemas.microsoft.com/office/drawing/2015/06/chart" xmlns:c15="http://schemas.microsoft.com/office/drawing/2012/chart">
                      <c:ext xmlns:c15="http://schemas.microsoft.com/office/drawing/2012/chart" uri="{02D57815-91ED-43cb-92C2-25804820EDAC}">
                        <c15:formulaRef>
                          <c15:sqref>Sheet1!$A$47</c15:sqref>
                        </c15:formulaRef>
                      </c:ext>
                    </c:extLst>
                    <c:strCache>
                      <c:ptCount val="1"/>
                      <c:pt idx="0">
                        <c:v>basicmath</c:v>
                      </c:pt>
                    </c:strCache>
                  </c:strRef>
                </c:tx>
                <c:spPr>
                  <a:ln w="28575" cap="rnd">
                    <a:solidFill>
                      <a:schemeClr val="dk1">
                        <a:tint val="55000"/>
                      </a:schemeClr>
                    </a:solidFill>
                    <a:round/>
                  </a:ln>
                  <a:effectLst/>
                </c:spPr>
                <c:marker>
                  <c:symbol val="circle"/>
                  <c:size val="5"/>
                  <c:spPr>
                    <a:solidFill>
                      <a:schemeClr val="dk1">
                        <a:tint val="55000"/>
                      </a:schemeClr>
                    </a:solidFill>
                    <a:ln w="9525">
                      <a:solidFill>
                        <a:schemeClr val="dk1">
                          <a:tint val="55000"/>
                        </a:schemeClr>
                      </a:solidFill>
                    </a:ln>
                    <a:effectLst/>
                  </c:spPr>
                </c:marker>
                <c:cat>
                  <c:numRef>
                    <c:extLst xmlns:c16r2="http://schemas.microsoft.com/office/drawing/2015/06/chart" xmlns:c15="http://schemas.microsoft.com/office/drawing/2012/chart">
                      <c:ext xmlns:c15="http://schemas.microsoft.com/office/drawing/2012/chart" uri="{02D57815-91ED-43cb-92C2-25804820EDAC}">
                        <c15:formulaRef>
                          <c15:sqref>Sheet1!$B$33:$K$33</c15:sqref>
                        </c15:formulaRef>
                      </c:ext>
                    </c:extLst>
                    <c:numCache>
                      <c:formatCode>0%</c:formatCode>
                      <c:ptCount val="6"/>
                      <c:pt idx="0">
                        <c:v>0.5</c:v>
                      </c:pt>
                      <c:pt idx="1">
                        <c:v>0.6</c:v>
                      </c:pt>
                      <c:pt idx="2">
                        <c:v>0.7</c:v>
                      </c:pt>
                      <c:pt idx="3">
                        <c:v>0.8</c:v>
                      </c:pt>
                      <c:pt idx="4">
                        <c:v>0.9</c:v>
                      </c:pt>
                      <c:pt idx="5">
                        <c:v>1</c:v>
                      </c:pt>
                    </c:numCache>
                  </c:numRef>
                </c:cat>
                <c:val>
                  <c:numRef>
                    <c:extLst xmlns:c16r2="http://schemas.microsoft.com/office/drawing/2015/06/chart" xmlns:c15="http://schemas.microsoft.com/office/drawing/2012/chart">
                      <c:ext xmlns:c15="http://schemas.microsoft.com/office/drawing/2012/chart" uri="{02D57815-91ED-43cb-92C2-25804820EDAC}">
                        <c15:formulaRef>
                          <c15:sqref>Sheet1!$B$47:$K$47</c15:sqref>
                        </c15:formulaRef>
                      </c:ext>
                    </c:extLst>
                    <c:numCache>
                      <c:formatCode>0%</c:formatCode>
                      <c:ptCount val="6"/>
                      <c:pt idx="0">
                        <c:v>1</c:v>
                      </c:pt>
                      <c:pt idx="1">
                        <c:v>-6.9172187089536798E-3</c:v>
                      </c:pt>
                      <c:pt idx="2">
                        <c:v>-6.9172187089536798E-3</c:v>
                      </c:pt>
                      <c:pt idx="3">
                        <c:v>8.8424967297625306E-2</c:v>
                      </c:pt>
                      <c:pt idx="4">
                        <c:v>8.8424967297625306E-2</c:v>
                      </c:pt>
                      <c:pt idx="5">
                        <c:v>-7.0496151353574002E-3</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8-05EB-4EB0-994C-73D18826597A}"/>
                  </c:ext>
                </c:extLst>
              </c15:ser>
            </c15:filteredLineSeries>
          </c:ext>
        </c:extLst>
      </c:lineChart>
      <c:catAx>
        <c:axId val="-1009189024"/>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solidFill>
                    <a:latin typeface="+mj-lt"/>
                    <a:ea typeface="+mn-ea"/>
                    <a:cs typeface="+mn-cs"/>
                  </a:defRPr>
                </a:pPr>
                <a:r>
                  <a:rPr lang="en-US"/>
                  <a:t>SPM size</a:t>
                </a:r>
                <a:endParaRPr lang="ko-KR"/>
              </a:p>
            </c:rich>
          </c:tx>
          <c:layout>
            <c:manualLayout>
              <c:xMode val="edge"/>
              <c:yMode val="edge"/>
              <c:x val="0.52083999010993198"/>
              <c:y val="0.8388466060659699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j-lt"/>
                  <a:ea typeface="+mn-ea"/>
                  <a:cs typeface="+mn-cs"/>
                </a:defRPr>
              </a:pPr>
              <a:endParaRPr lang="ko-KR"/>
            </a:p>
          </c:txPr>
        </c:title>
        <c:numFmt formatCode="0%" sourceLinked="1"/>
        <c:majorTickMark val="none"/>
        <c:minorTickMark val="none"/>
        <c:tickLblPos val="low"/>
        <c:spPr>
          <a:noFill/>
          <a:ln w="12700" cap="flat" cmpd="sng" algn="ctr">
            <a:solidFill>
              <a:schemeClr val="bg1">
                <a:lumMod val="65000"/>
              </a:schemeClr>
            </a:solidFill>
            <a:round/>
          </a:ln>
          <a:effectLst/>
        </c:spPr>
        <c:txPr>
          <a:bodyPr rot="0" spcFirstLastPara="1" vertOverflow="ellipsis" wrap="square" anchor="ctr" anchorCtr="1"/>
          <a:lstStyle/>
          <a:p>
            <a:pPr>
              <a:defRPr sz="1200" b="0" i="0" u="none" strike="noStrike" kern="1200" baseline="0">
                <a:solidFill>
                  <a:schemeClr val="tx1"/>
                </a:solidFill>
                <a:latin typeface="+mj-lt"/>
                <a:ea typeface="+mn-ea"/>
                <a:cs typeface="+mn-cs"/>
              </a:defRPr>
            </a:pPr>
            <a:endParaRPr lang="ko-KR"/>
          </a:p>
        </c:txPr>
        <c:crossAx val="-1009187392"/>
        <c:crosses val="autoZero"/>
        <c:auto val="1"/>
        <c:lblAlgn val="ctr"/>
        <c:lblOffset val="100"/>
        <c:noMultiLvlLbl val="0"/>
      </c:catAx>
      <c:valAx>
        <c:axId val="-1009187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j-lt"/>
                    <a:ea typeface="+mn-ea"/>
                    <a:cs typeface="+mn-cs"/>
                  </a:defRPr>
                </a:pPr>
                <a:r>
                  <a:rPr lang="en-US"/>
                  <a:t>Speedup</a:t>
                </a:r>
                <a:endParaRPr lang="ko-KR"/>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j-lt"/>
                  <a:ea typeface="+mn-ea"/>
                  <a:cs typeface="+mn-cs"/>
                </a:defRPr>
              </a:pPr>
              <a:endParaRPr lang="ko-KR"/>
            </a:p>
          </c:txPr>
        </c:title>
        <c:numFmt formatCode="0%"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1200" b="0" i="0" u="none" strike="noStrike" kern="1200" baseline="0">
                <a:solidFill>
                  <a:schemeClr val="tx1"/>
                </a:solidFill>
                <a:latin typeface="+mj-lt"/>
                <a:ea typeface="+mn-ea"/>
                <a:cs typeface="+mn-cs"/>
              </a:defRPr>
            </a:pPr>
            <a:endParaRPr lang="ko-KR"/>
          </a:p>
        </c:txPr>
        <c:crossAx val="-1009189024"/>
        <c:crosses val="autoZero"/>
        <c:crossBetween val="between"/>
        <c:majorUnit val="0.2"/>
      </c:valAx>
      <c:spPr>
        <a:noFill/>
        <a:ln w="12700">
          <a:solidFill>
            <a:schemeClr val="tx1"/>
          </a:solidFill>
        </a:ln>
        <a:effectLst/>
      </c:spPr>
    </c:plotArea>
    <c:legend>
      <c:legendPos val="tr"/>
      <c:layout>
        <c:manualLayout>
          <c:xMode val="edge"/>
          <c:yMode val="edge"/>
          <c:x val="0.62862199969568999"/>
          <c:y val="3.4406217320866399E-2"/>
          <c:w val="0.32910746890334402"/>
          <c:h val="0.22850695077833899"/>
        </c:manualLayout>
      </c:layout>
      <c:overlay val="1"/>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j-lt"/>
              <a:ea typeface="+mn-ea"/>
              <a:cs typeface="+mn-cs"/>
            </a:defRPr>
          </a:pPr>
          <a:endParaRPr lang="ko-KR"/>
        </a:p>
      </c:txPr>
    </c:legend>
    <c:plotVisOnly val="1"/>
    <c:dispBlanksAs val="gap"/>
    <c:showDLblsOverMax val="0"/>
  </c:chart>
  <c:spPr>
    <a:noFill/>
    <a:ln>
      <a:noFill/>
    </a:ln>
    <a:effectLst/>
  </c:spPr>
  <c:txPr>
    <a:bodyPr/>
    <a:lstStyle/>
    <a:p>
      <a:pPr>
        <a:defRPr sz="1200">
          <a:solidFill>
            <a:schemeClr val="tx1"/>
          </a:solidFill>
          <a:latin typeface="+mj-lt"/>
        </a:defRPr>
      </a:pPr>
      <a:endParaRPr lang="ko-KR"/>
    </a:p>
  </c:txPr>
  <c:externalData r:id="rId4">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9938" cy="496332"/>
          </a:xfrm>
          <a:prstGeom prst="rect">
            <a:avLst/>
          </a:prstGeom>
        </p:spPr>
        <p:txBody>
          <a:bodyPr vert="horz" lIns="90736" tIns="45368" rIns="90736" bIns="45368" rtlCol="0"/>
          <a:lstStyle>
            <a:lvl1pPr algn="l">
              <a:defRPr sz="1200"/>
            </a:lvl1pPr>
          </a:lstStyle>
          <a:p>
            <a:endParaRPr lang="ko-KR" altLang="en-US" dirty="0"/>
          </a:p>
        </p:txBody>
      </p:sp>
      <p:sp>
        <p:nvSpPr>
          <p:cNvPr id="3" name="날짜 개체 틀 2"/>
          <p:cNvSpPr>
            <a:spLocks noGrp="1"/>
          </p:cNvSpPr>
          <p:nvPr>
            <p:ph type="dt" idx="1"/>
          </p:nvPr>
        </p:nvSpPr>
        <p:spPr>
          <a:xfrm>
            <a:off x="3777607" y="0"/>
            <a:ext cx="2889938" cy="496332"/>
          </a:xfrm>
          <a:prstGeom prst="rect">
            <a:avLst/>
          </a:prstGeom>
        </p:spPr>
        <p:txBody>
          <a:bodyPr vert="horz" lIns="90736" tIns="45368" rIns="90736" bIns="45368" rtlCol="0"/>
          <a:lstStyle>
            <a:lvl1pPr algn="r">
              <a:defRPr sz="1200"/>
            </a:lvl1pPr>
          </a:lstStyle>
          <a:p>
            <a:fld id="{BC3F445E-F584-4D49-993C-E4F5FC14EBF5}" type="datetimeFigureOut">
              <a:rPr lang="ko-KR" altLang="en-US" smtClean="0"/>
              <a:t>2017-02-15</a:t>
            </a:fld>
            <a:endParaRPr lang="ko-KR" altLang="en-US" dirty="0"/>
          </a:p>
        </p:txBody>
      </p:sp>
      <p:sp>
        <p:nvSpPr>
          <p:cNvPr id="4" name="슬라이드 이미지 개체 틀 3"/>
          <p:cNvSpPr>
            <a:spLocks noGrp="1" noRot="1" noChangeAspect="1"/>
          </p:cNvSpPr>
          <p:nvPr>
            <p:ph type="sldImg" idx="2"/>
          </p:nvPr>
        </p:nvSpPr>
        <p:spPr>
          <a:xfrm>
            <a:off x="854075" y="744538"/>
            <a:ext cx="4962525" cy="3722687"/>
          </a:xfrm>
          <a:prstGeom prst="rect">
            <a:avLst/>
          </a:prstGeom>
          <a:noFill/>
          <a:ln w="12700">
            <a:solidFill>
              <a:prstClr val="black"/>
            </a:solidFill>
          </a:ln>
        </p:spPr>
        <p:txBody>
          <a:bodyPr vert="horz" lIns="90736" tIns="45368" rIns="90736" bIns="45368" rtlCol="0" anchor="ctr"/>
          <a:lstStyle/>
          <a:p>
            <a:endParaRPr lang="ko-KR" altLang="en-US" dirty="0"/>
          </a:p>
        </p:txBody>
      </p:sp>
      <p:sp>
        <p:nvSpPr>
          <p:cNvPr id="5" name="슬라이드 노트 개체 틀 4"/>
          <p:cNvSpPr>
            <a:spLocks noGrp="1"/>
          </p:cNvSpPr>
          <p:nvPr>
            <p:ph type="body" sz="quarter" idx="3"/>
          </p:nvPr>
        </p:nvSpPr>
        <p:spPr>
          <a:xfrm>
            <a:off x="666909" y="4715154"/>
            <a:ext cx="5335270" cy="4466987"/>
          </a:xfrm>
          <a:prstGeom prst="rect">
            <a:avLst/>
          </a:prstGeom>
        </p:spPr>
        <p:txBody>
          <a:bodyPr vert="horz" lIns="90736" tIns="45368" rIns="90736" bIns="4536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4"/>
            <a:ext cx="2889938" cy="496332"/>
          </a:xfrm>
          <a:prstGeom prst="rect">
            <a:avLst/>
          </a:prstGeom>
        </p:spPr>
        <p:txBody>
          <a:bodyPr vert="horz" lIns="90736" tIns="45368" rIns="90736" bIns="45368"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777607" y="9428584"/>
            <a:ext cx="2889938" cy="496332"/>
          </a:xfrm>
          <a:prstGeom prst="rect">
            <a:avLst/>
          </a:prstGeom>
        </p:spPr>
        <p:txBody>
          <a:bodyPr vert="horz" lIns="90736" tIns="45368" rIns="90736" bIns="45368" rtlCol="0" anchor="b"/>
          <a:lstStyle>
            <a:lvl1pPr algn="r">
              <a:defRPr sz="1200"/>
            </a:lvl1pPr>
          </a:lstStyle>
          <a:p>
            <a:fld id="{BA912F3D-FE3C-499D-9ED3-407FD3066269}" type="slidenum">
              <a:rPr lang="ko-KR" altLang="en-US" smtClean="0"/>
              <a:t>‹#›</a:t>
            </a:fld>
            <a:endParaRPr lang="ko-KR" altLang="en-US" dirty="0"/>
          </a:p>
        </p:txBody>
      </p:sp>
    </p:spTree>
    <p:extLst>
      <p:ext uri="{BB962C8B-B14F-4D97-AF65-F5344CB8AC3E}">
        <p14:creationId xmlns:p14="http://schemas.microsoft.com/office/powerpoint/2010/main" val="403235002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Good afternoon. I’m  Youngbin Kim from Yonsei</a:t>
            </a:r>
            <a:r>
              <a:rPr lang="en-US" altLang="ko-KR" baseline="0" dirty="0"/>
              <a:t> University, Korea. I’m going to present the paper titled “splitting functions in code management on scratchpad memories”. This work is done as a collaboration with Compiler Microarchitecture Lab in Arizona State University. </a:t>
            </a:r>
            <a:endParaRPr lang="ko-KR" altLang="en-US" dirty="0"/>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1</a:t>
            </a:fld>
            <a:endParaRPr lang="ko-KR" altLang="en-US" dirty="0"/>
          </a:p>
        </p:txBody>
      </p:sp>
    </p:spTree>
    <p:extLst>
      <p:ext uri="{BB962C8B-B14F-4D97-AF65-F5344CB8AC3E}">
        <p14:creationId xmlns:p14="http://schemas.microsoft.com/office/powerpoint/2010/main" val="174145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Based on this idea of the function splitting, we proposed an optimization step which automatically finds the splitting points and performs splitting. (@) We applied this optimization before the mapping algorithm. (@) It makes the optimization orthogonal to the previous mapping techniques. We can get a more efficient mapping while fully exploiting previously proposed mapping algorithms. </a:t>
            </a:r>
            <a:endParaRPr lang="ko-KR" altLang="en-US" dirty="0"/>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10</a:t>
            </a:fld>
            <a:endParaRPr lang="ko-KR" altLang="en-US" dirty="0"/>
          </a:p>
        </p:txBody>
      </p:sp>
    </p:spTree>
    <p:extLst>
      <p:ext uri="{BB962C8B-B14F-4D97-AF65-F5344CB8AC3E}">
        <p14:creationId xmlns:p14="http://schemas.microsoft.com/office/powerpoint/2010/main" val="1195210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Let</a:t>
            </a:r>
            <a:r>
              <a:rPr lang="en-US" altLang="ko-KR" baseline="0" dirty="0"/>
              <a:t> me introduce the proposed technique in more detail. </a:t>
            </a:r>
            <a:r>
              <a:rPr lang="en-US" altLang="ko-KR" dirty="0"/>
              <a:t>To split function automatically, we have to decide where to split in the</a:t>
            </a:r>
            <a:r>
              <a:rPr lang="en-US" altLang="ko-KR" baseline="0" dirty="0"/>
              <a:t> code. Our basic idea is to single out a loop into a function, which has a function call in it. (@) As we saw before, separately mapping g0 and callee is easier than separating caller and callee, since the size of function g0 is generally smaller than caller. </a:t>
            </a:r>
          </a:p>
          <a:p>
            <a:r>
              <a:rPr lang="en-US" altLang="ko-KR" baseline="0" dirty="0"/>
              <a:t>(@) However, function splitting also incurs some overheads. (@) It adds an additional function call, which is runtime overhead. Also, all the management codes incur size overhead. We can see the amount of theses overheads in the next slide. </a:t>
            </a:r>
            <a:endParaRPr lang="ko-KR" altLang="en-US" dirty="0"/>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11</a:t>
            </a:fld>
            <a:endParaRPr lang="ko-KR" altLang="en-US" dirty="0"/>
          </a:p>
        </p:txBody>
      </p:sp>
    </p:spTree>
    <p:extLst>
      <p:ext uri="{BB962C8B-B14F-4D97-AF65-F5344CB8AC3E}">
        <p14:creationId xmlns:p14="http://schemas.microsoft.com/office/powerpoint/2010/main" val="3006874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an example of splitting a for loop into a new function. For</a:t>
            </a:r>
            <a:r>
              <a:rPr lang="en-US" altLang="ko-KR" baseline="0" dirty="0"/>
              <a:t> loop in the original code is singled out into the new function, generated__0. </a:t>
            </a:r>
            <a:endParaRPr lang="en-US" altLang="ko-KR" dirty="0"/>
          </a:p>
          <a:p>
            <a:r>
              <a:rPr lang="en-US" altLang="ko-KR" baseline="0" dirty="0"/>
              <a:t>(@) The new function takes the variables used in a loop, such as </a:t>
            </a:r>
            <a:r>
              <a:rPr lang="en-US" altLang="ko-KR" baseline="0" dirty="0" err="1"/>
              <a:t>i</a:t>
            </a:r>
            <a:r>
              <a:rPr lang="en-US" altLang="ko-KR" baseline="0" dirty="0"/>
              <a:t>, </a:t>
            </a:r>
            <a:r>
              <a:rPr lang="en-US" altLang="ko-KR" baseline="0" dirty="0" err="1"/>
              <a:t>len</a:t>
            </a:r>
            <a:r>
              <a:rPr lang="en-US" altLang="ko-KR" baseline="0" dirty="0"/>
              <a:t> and sum. (@) For the variables which are read only or dead after the execution, it takes only their values. (@) However, for the variables which are written in the new function, it should take pointers of them. (@) Management code for these pointers are also inserted. </a:t>
            </a:r>
          </a:p>
          <a:p>
            <a:r>
              <a:rPr lang="en-US" altLang="ko-KR" baseline="0" dirty="0"/>
              <a:t>(@) Important thing to notice here is that there are overheads in function splitting, in terms of the performance and the size. (@) First, It adds an additional function call. This is an overhead in terms of the performance. (@) In addition, there is size overhead. Except for the original for loop in the generated__0, all the red parts are overheads in terms of the code size. (@) Therefore, it is true that function splitting has a chance of improving the mapping, but at the same time, it also incurs performance and size overhead. So, it is better to carefully choose the loops to single out, rather than singling out every loop. </a:t>
            </a:r>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12</a:t>
            </a:fld>
            <a:endParaRPr lang="ko-KR" altLang="en-US" dirty="0"/>
          </a:p>
        </p:txBody>
      </p:sp>
    </p:spTree>
    <p:extLst>
      <p:ext uri="{BB962C8B-B14F-4D97-AF65-F5344CB8AC3E}">
        <p14:creationId xmlns:p14="http://schemas.microsoft.com/office/powerpoint/2010/main" val="547673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decide which loop to split, we used</a:t>
            </a:r>
            <a:r>
              <a:rPr lang="en-US" altLang="ko-KR" baseline="0" dirty="0"/>
              <a:t> the fact that the benefit of a splitting depends on the frequency the loop executed. The figure shows the call patterns of an application. F1 calls F2 in the loop L1 and F2 calls F4 in the loop L2. Finally, F3 calls also F4 in the loop L3. (@) In the example, if all the loops are executed 10 times, (@) L4 is executed roughly 1000 times, because F4 is called by F2 and F2 is called by F1 in loops. (@) On the other hand, L3 is just executed for 10 times, because no other function calls F3 in a loop. In this scenario, splitting L4 is likely to be more beneficial than splitting L3, since L4 is executed much more times. </a:t>
            </a:r>
          </a:p>
          <a:p>
            <a:r>
              <a:rPr lang="en-US" altLang="ko-KR" baseline="0" dirty="0"/>
              <a:t>(@) Based on this observation, we use heuristic function COST to estimate the maximum possible nesting levels of a loop. For each loop, it finds L’, (@) which is a set of loops calling it. (@) Then it decide the cost of the loop as the deepest level of the loops calling it plus 1. (@) This table shows the COST of the loops after calculation. For example, L’ for the loop L4 is L2 and L3. Its cost is 2 since the loop that has highest cost in L’ is L2, which is 1. We can apply same calculation for the other loops. (@) Therefore, we can say that splitting L4 is likely to be most beneficial, since it has the highest cost. </a:t>
            </a:r>
            <a:endParaRPr lang="ko-KR" altLang="en-US" dirty="0"/>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13</a:t>
            </a:fld>
            <a:endParaRPr lang="ko-KR" altLang="en-US" dirty="0"/>
          </a:p>
        </p:txBody>
      </p:sp>
    </p:spTree>
    <p:extLst>
      <p:ext uri="{BB962C8B-B14F-4D97-AF65-F5344CB8AC3E}">
        <p14:creationId xmlns:p14="http://schemas.microsoft.com/office/powerpoint/2010/main" val="2782305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we proposed a greedy algorithm based on the cost calculation. (@) For a given SPM size and set of all the loops L, it repeats the splitting until L is empty. (@) If L is not empty, the algorithm picks the loop to single out and make it into a new function. (@) Function SELECT does this selection. It picks the loop with the highest cost. If there are many loops having same cost, it selects the loop with the smallest size, since the smaller loop is likely to be result in the smaller function. (@) After the splitting, it checks the size and performance constraints. (@) If the size overhead is too high or (@) the performance is not improved, the algorithm quits. (@) If the result doesn’t violate the constraints, the algorithm repeats one more time. </a:t>
            </a:r>
          </a:p>
          <a:p>
            <a:endParaRPr lang="en-US" baseline="0" dirty="0"/>
          </a:p>
          <a:p>
            <a:r>
              <a:rPr lang="en-US" baseline="0" dirty="0"/>
              <a:t>SELECT </a:t>
            </a:r>
            <a:r>
              <a:rPr lang="ko-KR" altLang="en-US" baseline="0" dirty="0"/>
              <a:t>에서 </a:t>
            </a:r>
            <a:r>
              <a:rPr lang="en-US" altLang="ko-KR" baseline="0" dirty="0" err="1"/>
              <a:t>maxCost</a:t>
            </a:r>
            <a:r>
              <a:rPr lang="en-US" altLang="ko-KR" baseline="0" dirty="0"/>
              <a:t> </a:t>
            </a:r>
            <a:r>
              <a:rPr lang="ko-KR" altLang="en-US" baseline="0" dirty="0"/>
              <a:t>로 변경</a:t>
            </a:r>
            <a:r>
              <a:rPr lang="en-US" altLang="ko-KR" baseline="0" dirty="0"/>
              <a:t>. </a:t>
            </a:r>
            <a:r>
              <a:rPr lang="ko-KR" altLang="en-US" baseline="0" dirty="0"/>
              <a:t>여전히 좀 약함</a:t>
            </a:r>
            <a:r>
              <a:rPr lang="en-US" altLang="ko-KR" baseline="0" dirty="0"/>
              <a:t>. </a:t>
            </a:r>
            <a:endParaRPr lang="en-US" baseline="0" dirty="0"/>
          </a:p>
        </p:txBody>
      </p:sp>
      <p:sp>
        <p:nvSpPr>
          <p:cNvPr id="4" name="Slide Number Placeholder 3"/>
          <p:cNvSpPr>
            <a:spLocks noGrp="1"/>
          </p:cNvSpPr>
          <p:nvPr>
            <p:ph type="sldNum" sz="quarter" idx="10"/>
          </p:nvPr>
        </p:nvSpPr>
        <p:spPr/>
        <p:txBody>
          <a:bodyPr/>
          <a:lstStyle/>
          <a:p>
            <a:fld id="{BA912F3D-FE3C-499D-9ED3-407FD3066269}" type="slidenum">
              <a:rPr lang="ko-KR" altLang="en-US" smtClean="0"/>
              <a:t>14</a:t>
            </a:fld>
            <a:endParaRPr lang="ko-KR" altLang="en-US" dirty="0"/>
          </a:p>
        </p:txBody>
      </p:sp>
    </p:spTree>
    <p:extLst>
      <p:ext uri="{BB962C8B-B14F-4D97-AF65-F5344CB8AC3E}">
        <p14:creationId xmlns:p14="http://schemas.microsoft.com/office/powerpoint/2010/main" val="1030014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section, I’ll talk about the evaluation. </a:t>
            </a:r>
          </a:p>
        </p:txBody>
      </p:sp>
      <p:sp>
        <p:nvSpPr>
          <p:cNvPr id="4" name="Slide Number Placeholder 3"/>
          <p:cNvSpPr>
            <a:spLocks noGrp="1"/>
          </p:cNvSpPr>
          <p:nvPr>
            <p:ph type="sldNum" sz="quarter" idx="10"/>
          </p:nvPr>
        </p:nvSpPr>
        <p:spPr/>
        <p:txBody>
          <a:bodyPr/>
          <a:lstStyle/>
          <a:p>
            <a:fld id="{BA912F3D-FE3C-499D-9ED3-407FD3066269}" type="slidenum">
              <a:rPr lang="ko-KR" altLang="en-US" smtClean="0"/>
              <a:t>15</a:t>
            </a:fld>
            <a:endParaRPr lang="ko-KR" altLang="en-US" dirty="0"/>
          </a:p>
        </p:txBody>
      </p:sp>
    </p:spTree>
    <p:extLst>
      <p:ext uri="{BB962C8B-B14F-4D97-AF65-F5344CB8AC3E}">
        <p14:creationId xmlns:p14="http://schemas.microsoft.com/office/powerpoint/2010/main" val="155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evaluated the proposed</a:t>
            </a:r>
            <a:r>
              <a:rPr lang="en-US" altLang="ko-KR" baseline="0" dirty="0"/>
              <a:t> splitting algorithm on the benchmarks from </a:t>
            </a:r>
            <a:r>
              <a:rPr lang="en-US" altLang="ko-KR" baseline="0" dirty="0" err="1"/>
              <a:t>MiBench</a:t>
            </a:r>
            <a:r>
              <a:rPr lang="en-US" altLang="ko-KR" baseline="0" dirty="0"/>
              <a:t> benchmark suite. (@) CMSM, which is state-of-the-art mapping technique, is used for the mapping algorithm (@) and they are simulated on gem5 simulator. We modified the gem5 simulator to support SPM simulation. (@) We also modeled DMA cost, which consists of setup cost and transfer cost. Setup cost represents the base cost for initiating DMAs and transfer cost represents the cost proportional to the bytes transferred. The actual data is referenced by Cell BE processor. </a:t>
            </a:r>
            <a:endParaRPr lang="ko-KR" altLang="en-US" dirty="0"/>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16</a:t>
            </a:fld>
            <a:endParaRPr lang="ko-KR" altLang="en-US" dirty="0"/>
          </a:p>
        </p:txBody>
      </p:sp>
    </p:spTree>
    <p:extLst>
      <p:ext uri="{BB962C8B-B14F-4D97-AF65-F5344CB8AC3E}">
        <p14:creationId xmlns:p14="http://schemas.microsoft.com/office/powerpoint/2010/main" val="649881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used three</a:t>
            </a:r>
            <a:r>
              <a:rPr lang="en-US" altLang="ko-KR" baseline="0" dirty="0"/>
              <a:t> SPM size configurations for the evaluation, 1-region, 2-regions and ours. 1-region and 2-regions represent the configuration with original program with different SPM sizes. ours is configuration with the function splitting optimization enabled. </a:t>
            </a:r>
          </a:p>
          <a:p>
            <a:r>
              <a:rPr lang="en-US" altLang="ko-KR" baseline="0" dirty="0"/>
              <a:t>(@) 1-region is the smallest SPM size that can run the application. Then we increase the size of the SPM to have two regions. This size configuration is called 2-regions.</a:t>
            </a:r>
          </a:p>
          <a:p>
            <a:r>
              <a:rPr lang="en-US" altLang="ko-KR" baseline="0" dirty="0"/>
              <a:t>Finally, we used ours to represent the configuration with function splitting. (@) After splitting, function sizes are changed due to the split functions and newly generated functions. (@) We set ours represent the size that has two regions after the splitting. The size of ours is generally located between the sizes of other two regions.</a:t>
            </a:r>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17</a:t>
            </a:fld>
            <a:endParaRPr lang="ko-KR" altLang="en-US" dirty="0"/>
          </a:p>
        </p:txBody>
      </p:sp>
    </p:spTree>
    <p:extLst>
      <p:ext uri="{BB962C8B-B14F-4D97-AF65-F5344CB8AC3E}">
        <p14:creationId xmlns:p14="http://schemas.microsoft.com/office/powerpoint/2010/main" val="3069757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a:t>
            </a:r>
            <a:r>
              <a:rPr lang="en-US" altLang="ko-KR" baseline="0" dirty="0"/>
              <a:t> slide shows the comparison between ours and 1-region. X axis shows the benchmarks. Bar graph shows the performance improvement and the line graph shows the DMA reduction. (@) On average, ours shows 16% performance improvement compared to the 1-region. In most cases, DMAs are almost eliminated. (@) Benchmarks like </a:t>
            </a:r>
            <a:r>
              <a:rPr lang="en-US" altLang="ko-KR" baseline="0" dirty="0" err="1"/>
              <a:t>rijndael.decode</a:t>
            </a:r>
            <a:r>
              <a:rPr lang="en-US" altLang="ko-KR" baseline="0" dirty="0"/>
              <a:t> shows the large performance improvement. It is because it has a structure that call large function repeatedly in a small loop. This structure fits well on the optimization since separating small loop can be done with small SPM space. Also, in these benchmarks, DMA takes a large portion of the execution time. (@) On the other hand, benchmarks that computation contributes to most of their execution time, like </a:t>
            </a:r>
            <a:r>
              <a:rPr lang="en-US" altLang="ko-KR" baseline="0" dirty="0" err="1"/>
              <a:t>adpcm</a:t>
            </a:r>
            <a:r>
              <a:rPr lang="en-US" altLang="ko-KR" baseline="0" dirty="0"/>
              <a:t>, shows the marginal improvement. </a:t>
            </a:r>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18</a:t>
            </a:fld>
            <a:endParaRPr lang="ko-KR" altLang="en-US" dirty="0"/>
          </a:p>
        </p:txBody>
      </p:sp>
    </p:spTree>
    <p:extLst>
      <p:ext uri="{BB962C8B-B14F-4D97-AF65-F5344CB8AC3E}">
        <p14:creationId xmlns:p14="http://schemas.microsoft.com/office/powerpoint/2010/main" val="2301715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slide</a:t>
            </a:r>
            <a:r>
              <a:rPr lang="en-US" altLang="ko-KR" baseline="0" dirty="0"/>
              <a:t> shows the comparison between ours and 2-regions. In the figure, dark bar shows the size reduction and light bar shows the performance improvement of ours. (@) Ours successfully reduces the size requirement by 20% at the cost of performance overhead by 2.4% on average. (@) The benefits also dependent on the benchmarks. </a:t>
            </a:r>
          </a:p>
          <a:p>
            <a:r>
              <a:rPr lang="en-US" altLang="ko-KR" baseline="0" dirty="0"/>
              <a:t>For the benchmarks like FFT and </a:t>
            </a:r>
            <a:r>
              <a:rPr lang="en-US" altLang="ko-KR" baseline="0" dirty="0" err="1"/>
              <a:t>adpcm</a:t>
            </a:r>
            <a:r>
              <a:rPr lang="en-US" altLang="ko-KR" baseline="0" dirty="0"/>
              <a:t>, size requirement is reduced at the negligible performance overhead. In these cases, mapping algorithm generated optimal mapping by exploiting split function. </a:t>
            </a:r>
          </a:p>
          <a:p>
            <a:r>
              <a:rPr lang="en-US" altLang="ko-KR" baseline="0" dirty="0"/>
              <a:t>(@) On the other hand, in </a:t>
            </a:r>
            <a:r>
              <a:rPr lang="en-US" altLang="ko-KR" baseline="0" dirty="0" err="1"/>
              <a:t>basicmath</a:t>
            </a:r>
            <a:r>
              <a:rPr lang="en-US" altLang="ko-KR" baseline="0" dirty="0"/>
              <a:t>, the optimization gives more choice to trade-off size and performance. In this benchmark, size requirement is reduced by 25% while the performance is degraded by 3%.</a:t>
            </a:r>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19</a:t>
            </a:fld>
            <a:endParaRPr lang="ko-KR" altLang="en-US" dirty="0"/>
          </a:p>
        </p:txBody>
      </p:sp>
    </p:spTree>
    <p:extLst>
      <p:ext uri="{BB962C8B-B14F-4D97-AF65-F5344CB8AC3E}">
        <p14:creationId xmlns:p14="http://schemas.microsoft.com/office/powerpoint/2010/main" val="60914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a:t>
            </a:r>
            <a:r>
              <a:rPr lang="en-US" altLang="ko-KR" baseline="0" dirty="0"/>
              <a:t> is an outline of this presentation. (@) I’ll first talk about the background. </a:t>
            </a:r>
            <a:endParaRPr lang="ko-KR" altLang="en-US" dirty="0"/>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2</a:t>
            </a:fld>
            <a:endParaRPr lang="ko-KR" altLang="en-US" dirty="0"/>
          </a:p>
        </p:txBody>
      </p:sp>
    </p:spTree>
    <p:extLst>
      <p:ext uri="{BB962C8B-B14F-4D97-AF65-F5344CB8AC3E}">
        <p14:creationId xmlns:p14="http://schemas.microsoft.com/office/powerpoint/2010/main" val="1631864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also evaluated the speedup of the proposed</a:t>
            </a:r>
            <a:r>
              <a:rPr lang="en-US" altLang="ko-KR" baseline="0" dirty="0"/>
              <a:t> technique on the various SPM size. Overall, the optimization is especially efficient when the SPM size is small, but doesn’t degrade the performance with larger SPM in most cases. </a:t>
            </a:r>
          </a:p>
          <a:p>
            <a:endParaRPr lang="en-US" altLang="ko-KR" baseline="0" dirty="0"/>
          </a:p>
          <a:p>
            <a:r>
              <a:rPr lang="en-US" altLang="ko-KR" baseline="0" dirty="0"/>
              <a:t>We classified the results into three groups. Benchmarks in the figure show performance improvement with all SPM sizes. In these benchmarks, performance is improved or at least not degraded with larger SPM sizes. (@) For benchmarks in bottom left, they are not sensitive to the SPM size. In these benchmarks, computation takes the most of their execution time and doesn’t call functions frequently. Finally, for benchmarks in bottom right, splitting is beneficial only when the SPM size is small. </a:t>
            </a:r>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20</a:t>
            </a:fld>
            <a:endParaRPr lang="ko-KR" altLang="en-US" dirty="0"/>
          </a:p>
        </p:txBody>
      </p:sp>
    </p:spTree>
    <p:extLst>
      <p:ext uri="{BB962C8B-B14F-4D97-AF65-F5344CB8AC3E}">
        <p14:creationId xmlns:p14="http://schemas.microsoft.com/office/powerpoint/2010/main" val="3975057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Let me conclude the</a:t>
            </a:r>
            <a:r>
              <a:rPr lang="en-US" altLang="ko-KR" baseline="0" dirty="0"/>
              <a:t> presentation. </a:t>
            </a:r>
            <a:endParaRPr lang="ko-KR" altLang="en-US" dirty="0"/>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21</a:t>
            </a:fld>
            <a:endParaRPr lang="ko-KR" altLang="en-US" dirty="0"/>
          </a:p>
        </p:txBody>
      </p:sp>
    </p:spTree>
    <p:extLst>
      <p:ext uri="{BB962C8B-B14F-4D97-AF65-F5344CB8AC3E}">
        <p14:creationId xmlns:p14="http://schemas.microsoft.com/office/powerpoint/2010/main" val="3336722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Thank you for listening.</a:t>
            </a:r>
            <a:r>
              <a:rPr lang="en-US" altLang="ko-KR" baseline="0" dirty="0"/>
              <a:t> Do you have any questions</a:t>
            </a:r>
            <a:r>
              <a:rPr lang="en-US" altLang="ko-KR" baseline="0"/>
              <a:t>? </a:t>
            </a:r>
            <a:endParaRPr lang="en-US" altLang="ko-KR" baseline="0" dirty="0"/>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22</a:t>
            </a:fld>
            <a:endParaRPr lang="ko-KR" altLang="en-US" dirty="0"/>
          </a:p>
        </p:txBody>
      </p:sp>
    </p:spTree>
    <p:extLst>
      <p:ext uri="{BB962C8B-B14F-4D97-AF65-F5344CB8AC3E}">
        <p14:creationId xmlns:p14="http://schemas.microsoft.com/office/powerpoint/2010/main" val="3857576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Scaling cache in multi</a:t>
            </a:r>
            <a:r>
              <a:rPr lang="en-US" altLang="ko-KR" baseline="0" dirty="0"/>
              <a:t> or many core architecture is getting more difficult due to the high cost of cache coherency and power. (@) So, scratchpad memory is becoming a popular alternative to the conventional cache. It is basically software-managed on-chip SRAM memory. (@) Unlike the cache, it doesn’t have tag comparison. Therefore, it shows better performance, energy and area efficiency, and predictability compared to the cache. (@) On the other hand, the major challenge that SPM has is that data movement between SPM and main memory should be explicitly managed by DMA. </a:t>
            </a:r>
            <a:endParaRPr lang="ko-KR" altLang="en-US" dirty="0"/>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3</a:t>
            </a:fld>
            <a:endParaRPr lang="ko-KR" altLang="en-US" dirty="0"/>
          </a:p>
        </p:txBody>
      </p:sp>
    </p:spTree>
    <p:extLst>
      <p:ext uri="{BB962C8B-B14F-4D97-AF65-F5344CB8AC3E}">
        <p14:creationId xmlns:p14="http://schemas.microsoft.com/office/powerpoint/2010/main" val="1013178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Since the size</a:t>
            </a:r>
            <a:r>
              <a:rPr lang="en-US" altLang="ko-KR" baseline="0" dirty="0"/>
              <a:t> of the program is generally larger than the SPM size, only part of data can be loaded on the SPM. Therefore, before the memory access, explicit data movement is required. (@) It is usual to manage each memory region such as stack or heap separately, because each region has its own access pattern to exploit. (@) In this work, we only focus on the optimization of the code management. (@)</a:t>
            </a:r>
          </a:p>
          <a:p>
            <a:endParaRPr lang="en-US" altLang="ko-KR" baseline="0" dirty="0"/>
          </a:p>
          <a:p>
            <a:r>
              <a:rPr lang="en-US" altLang="ko-KR" baseline="0" dirty="0"/>
              <a:t>In code management, function-to-region mapping technique is widely studied previous approach. In next few slides, I’d like to introduce this technique. </a:t>
            </a:r>
            <a:endParaRPr lang="ko-KR" altLang="en-US" dirty="0"/>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4</a:t>
            </a:fld>
            <a:endParaRPr lang="ko-KR" altLang="en-US" dirty="0"/>
          </a:p>
        </p:txBody>
      </p:sp>
    </p:spTree>
    <p:extLst>
      <p:ext uri="{BB962C8B-B14F-4D97-AF65-F5344CB8AC3E}">
        <p14:creationId xmlns:p14="http://schemas.microsoft.com/office/powerpoint/2010/main" val="370271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function-to-region mapping technique, three</a:t>
            </a:r>
            <a:r>
              <a:rPr lang="en-US" altLang="ko-KR" baseline="0" dirty="0"/>
              <a:t> parameters are given as an input to the management algorithm. They are function sizes, control flow graph with loop information, and the SPM size. Using these information, (@) mapping algorithm first split the given SPM into regions. (@) Then, it maps each function into a region. In the slide, function F0 and F1 are mapped to the region 1, and function main is mapped to the region 2. At runtime, only one function can be loaded on each region at the same time. (@) Finally, management instructions are inserted before the every function calls. These instructions check the region which the called function is mapped to, and if the function is not loaded, load that function. In the slide, management instruction checks the region 1 since F0 is mapped to the region 1. Then it makes sure that F0 is loaded on the region by loading the function if it is not loaded. </a:t>
            </a:r>
            <a:endParaRPr lang="ko-KR" altLang="en-US" dirty="0"/>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5</a:t>
            </a:fld>
            <a:endParaRPr lang="ko-KR" altLang="en-US" dirty="0"/>
          </a:p>
        </p:txBody>
      </p:sp>
    </p:spTree>
    <p:extLst>
      <p:ext uri="{BB962C8B-B14F-4D97-AF65-F5344CB8AC3E}">
        <p14:creationId xmlns:p14="http://schemas.microsoft.com/office/powerpoint/2010/main" val="4018068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there</a:t>
            </a:r>
            <a:r>
              <a:rPr lang="en-US" altLang="ko-KR" baseline="0" dirty="0"/>
              <a:t> are lots of possible mappings for the given program. </a:t>
            </a:r>
            <a:r>
              <a:rPr lang="en-US" altLang="ko-KR" dirty="0"/>
              <a:t>In this slide, I want to talk</a:t>
            </a:r>
            <a:r>
              <a:rPr lang="en-US" altLang="ko-KR" baseline="0" dirty="0"/>
              <a:t> about what makes some mappings be better than others. </a:t>
            </a:r>
            <a:endParaRPr lang="en-US" altLang="ko-KR" dirty="0"/>
          </a:p>
          <a:p>
            <a:r>
              <a:rPr lang="en-US" altLang="ko-KR" baseline="0" dirty="0"/>
              <a:t>The graph describes the example program. It has three functions, main, F0 and F1. Function main calls F0, then calls F1 in the loop 1. </a:t>
            </a:r>
          </a:p>
          <a:p>
            <a:r>
              <a:rPr lang="en-US" altLang="ko-KR" baseline="0" dirty="0"/>
              <a:t>(@) For a given example program, two mappings, M1 and M2 are depicted in the slide. M1 put main and F1 in the same region, while M2 put F0 and F1 in the same region. (@) To decide which mapping is better, I will track the number of DMAs and the total DMA size for each mapping. </a:t>
            </a:r>
          </a:p>
          <a:p>
            <a:r>
              <a:rPr lang="en-US" altLang="ko-KR" baseline="0" dirty="0"/>
              <a:t>(@) When main is called, the function should be loaded on the SPM. (@) Main calls F0, and F0 is also loaded on the region 2. (@) When F0 returns, main is called but no management is needed since the function main is already on the SPM in both mappings. (@) Then main calls F1. In M1, F1 is loaded on Region 1, evicting main. On the other hand, in M2, F1 evicts F0. (@) After the execution of F1, it returns to main. While M2 doesn’t need any additional DMA since main is already on the SPM, M1 requires a DMA to load the main. This conflict between main and F1 is repeated, because they are in a loop. (@@@@)</a:t>
            </a:r>
          </a:p>
          <a:p>
            <a:endParaRPr lang="en-US" altLang="ko-KR" baseline="0" dirty="0"/>
          </a:p>
          <a:p>
            <a:r>
              <a:rPr lang="en-US" altLang="ko-KR" baseline="0" dirty="0"/>
              <a:t>Therefore, after 3 executions of the loop 1, M1 requires much more DMAs with the same SPM size. In real application, it can result in up to xx% performance difference. (@) So, we can say that M2 is a better mapping than M1. </a:t>
            </a:r>
          </a:p>
          <a:p>
            <a:endParaRPr lang="en-US" altLang="ko-KR" baseline="0" dirty="0"/>
          </a:p>
          <a:p>
            <a:r>
              <a:rPr lang="en-US" altLang="ko-KR" baseline="0" dirty="0"/>
              <a:t>(@) Also, we can observe that it is important to separate functions which frequently call each other. In this example, main and F1 call each other frequently. M2 is good mapping because it separates these two functions, while M1 doesn’t. </a:t>
            </a:r>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6</a:t>
            </a:fld>
            <a:endParaRPr lang="ko-KR" altLang="en-US" dirty="0"/>
          </a:p>
        </p:txBody>
      </p:sp>
    </p:spTree>
    <p:extLst>
      <p:ext uri="{BB962C8B-B14F-4D97-AF65-F5344CB8AC3E}">
        <p14:creationId xmlns:p14="http://schemas.microsoft.com/office/powerpoint/2010/main" val="2130772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many efforts to make mapping algorithms which generates efficient mapping,</a:t>
            </a:r>
            <a:r>
              <a:rPr lang="en-US" baseline="0" dirty="0"/>
              <a:t> because mapping has critical effect on the performance. Several works were proposed by these researchers. (@) The key component of the mapping algorithms is a function that estimates </a:t>
            </a:r>
            <a:r>
              <a:rPr lang="en-US" altLang="ko-KR" baseline="0" dirty="0"/>
              <a:t>the data movement cost of the given mapping. </a:t>
            </a:r>
            <a:r>
              <a:rPr lang="en-US" baseline="0" dirty="0"/>
              <a:t>(@) Among them, CMSM is the most recent technique for the code management. It improved the performance by 12% by accurate cost calculation and considering branches.</a:t>
            </a:r>
          </a:p>
        </p:txBody>
      </p:sp>
      <p:sp>
        <p:nvSpPr>
          <p:cNvPr id="4" name="Slide Number Placeholder 3"/>
          <p:cNvSpPr>
            <a:spLocks noGrp="1"/>
          </p:cNvSpPr>
          <p:nvPr>
            <p:ph type="sldNum" sz="quarter" idx="10"/>
          </p:nvPr>
        </p:nvSpPr>
        <p:spPr/>
        <p:txBody>
          <a:bodyPr/>
          <a:lstStyle/>
          <a:p>
            <a:fld id="{BA912F3D-FE3C-499D-9ED3-407FD3066269}" type="slidenum">
              <a:rPr lang="ko-KR" altLang="en-US" smtClean="0"/>
              <a:t>7</a:t>
            </a:fld>
            <a:endParaRPr lang="ko-KR" altLang="en-US" dirty="0"/>
          </a:p>
        </p:txBody>
      </p:sp>
    </p:spTree>
    <p:extLst>
      <p:ext uri="{BB962C8B-B14F-4D97-AF65-F5344CB8AC3E}">
        <p14:creationId xmlns:p14="http://schemas.microsoft.com/office/powerpoint/2010/main" val="1358164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this section, I’m going to talk about our</a:t>
            </a:r>
            <a:r>
              <a:rPr lang="en-US" altLang="ko-KR" baseline="0" dirty="0"/>
              <a:t> approach, the function splitting. </a:t>
            </a:r>
            <a:endParaRPr lang="ko-KR" altLang="en-US" dirty="0"/>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8</a:t>
            </a:fld>
            <a:endParaRPr lang="ko-KR" altLang="en-US" dirty="0"/>
          </a:p>
        </p:txBody>
      </p:sp>
    </p:spTree>
    <p:extLst>
      <p:ext uri="{BB962C8B-B14F-4D97-AF65-F5344CB8AC3E}">
        <p14:creationId xmlns:p14="http://schemas.microsoft.com/office/powerpoint/2010/main" val="3315452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there</a:t>
            </a:r>
            <a:r>
              <a:rPr lang="en-US" altLang="ko-KR" baseline="0" dirty="0"/>
              <a:t> were many efforts to make good mappings, since the performance is highly dependent on the mapping. (@) However, we observed that the previous approaches have fundamental limitations. That is, the quality of a mapping is fundamentally limited by the size of the functions and their call patterns. (@) Here is an example. In the slide, the function caller calls callee in a loop. Unfortunately, Mapping algorithm has to put caller and callee in the same region due to the tight SPM size budget. (@) In this case, any mapping algorithm cannot generate efficient mapping although the caller and callee frequently call each other. </a:t>
            </a:r>
          </a:p>
          <a:p>
            <a:r>
              <a:rPr lang="en-US" altLang="ko-KR" baseline="0" dirty="0"/>
              <a:t>(@) We proposed a function splitting technique to solve this problem. (@)</a:t>
            </a:r>
          </a:p>
          <a:p>
            <a:r>
              <a:rPr lang="en-US" altLang="ko-KR" baseline="0" dirty="0"/>
              <a:t>In this optimization, we singled out the for loop in the function caller. After singling out this loop in the caller into a new function g0, caller now calls g0 instead of the callee. In g0, callee is called in the loop. Basically the modified code does the same things. However, by this modification, callee now returns to the function g0, rather than the caller. (@) That is, function g0 and callee call frequently each other, rather than function caller and callee. It gives a chance to make more efficient mapping because g0 is generally much smaller than the caller. In our example, efficient mapping can be made by separating callee and g0. </a:t>
            </a:r>
            <a:endParaRPr lang="ko-KR" altLang="en-US" dirty="0"/>
          </a:p>
        </p:txBody>
      </p:sp>
      <p:sp>
        <p:nvSpPr>
          <p:cNvPr id="4" name="슬라이드 번호 개체 틀 3"/>
          <p:cNvSpPr>
            <a:spLocks noGrp="1"/>
          </p:cNvSpPr>
          <p:nvPr>
            <p:ph type="sldNum" sz="quarter" idx="10"/>
          </p:nvPr>
        </p:nvSpPr>
        <p:spPr/>
        <p:txBody>
          <a:bodyPr/>
          <a:lstStyle/>
          <a:p>
            <a:fld id="{BA912F3D-FE3C-499D-9ED3-407FD3066269}" type="slidenum">
              <a:rPr lang="ko-KR" altLang="en-US" smtClean="0"/>
              <a:t>9</a:t>
            </a:fld>
            <a:endParaRPr lang="ko-KR" altLang="en-US" dirty="0"/>
          </a:p>
        </p:txBody>
      </p:sp>
    </p:spTree>
    <p:extLst>
      <p:ext uri="{BB962C8B-B14F-4D97-AF65-F5344CB8AC3E}">
        <p14:creationId xmlns:p14="http://schemas.microsoft.com/office/powerpoint/2010/main" val="459061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685800" y="1556792"/>
            <a:ext cx="7772400" cy="1470025"/>
          </a:xfrm>
        </p:spPr>
        <p:txBody>
          <a:bodyPr>
            <a:normAutofit/>
          </a:bodyPr>
          <a:lstStyle>
            <a:lvl1pPr>
              <a:defRPr sz="3600">
                <a:latin typeface="Trebuchet MS" pitchFamily="34" charset="0"/>
              </a:defRPr>
            </a:lvl1pPr>
          </a:lstStyle>
          <a:p>
            <a:r>
              <a:rPr kumimoji="0" lang="en-US" altLang="ko-KR" dirty="0"/>
              <a:t>Click to edit Master title style</a:t>
            </a:r>
            <a:endParaRPr lang="ko-KR" altLang="en-US" dirty="0"/>
          </a:p>
        </p:txBody>
      </p:sp>
      <p:sp>
        <p:nvSpPr>
          <p:cNvPr id="3" name="부제목 2"/>
          <p:cNvSpPr>
            <a:spLocks noGrp="1"/>
          </p:cNvSpPr>
          <p:nvPr>
            <p:ph type="subTitle" idx="1" hasCustomPrompt="1"/>
          </p:nvPr>
        </p:nvSpPr>
        <p:spPr>
          <a:xfrm>
            <a:off x="1403648" y="3645024"/>
            <a:ext cx="6400800" cy="720080"/>
          </a:xfrm>
        </p:spPr>
        <p:txBody>
          <a:bodyPr>
            <a:normAutofit/>
          </a:bodyPr>
          <a:lstStyle>
            <a:lvl1pPr marL="0" indent="0" algn="r">
              <a:buNone/>
              <a:defRPr sz="1800">
                <a:solidFill>
                  <a:schemeClr val="tx1">
                    <a:tint val="75000"/>
                  </a:schemeClr>
                </a:solidFill>
                <a:latin typeface="YonseiLogo"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ltLang="ko-KR" dirty="0"/>
              <a:t>Click to edit Master subtitle style</a:t>
            </a:r>
          </a:p>
        </p:txBody>
      </p:sp>
      <p:sp>
        <p:nvSpPr>
          <p:cNvPr id="4" name="날짜 개체 틀 3"/>
          <p:cNvSpPr>
            <a:spLocks noGrp="1"/>
          </p:cNvSpPr>
          <p:nvPr>
            <p:ph type="dt" sz="half" idx="10"/>
          </p:nvPr>
        </p:nvSpPr>
        <p:spPr>
          <a:xfrm>
            <a:off x="6247677" y="6341688"/>
            <a:ext cx="1204643" cy="365125"/>
          </a:xfrm>
          <a:prstGeom prst="rect">
            <a:avLst/>
          </a:prstGeom>
        </p:spPr>
        <p:txBody>
          <a:bodyPr/>
          <a:lstStyle/>
          <a:p>
            <a:fld id="{48FCADEE-77C6-4523-907A-142377CD454E}" type="datetime1">
              <a:rPr lang="ko-KR" altLang="en-US" smtClean="0"/>
              <a:t>2017-02-15</a:t>
            </a:fld>
            <a:endParaRPr lang="ko-KR" altLang="en-US" dirty="0"/>
          </a:p>
        </p:txBody>
      </p:sp>
      <p:sp>
        <p:nvSpPr>
          <p:cNvPr id="5" name="바닥글 개체 틀 4"/>
          <p:cNvSpPr>
            <a:spLocks noGrp="1"/>
          </p:cNvSpPr>
          <p:nvPr>
            <p:ph type="ftr" sz="quarter" idx="11"/>
          </p:nvPr>
        </p:nvSpPr>
        <p:spPr/>
        <p:txBody>
          <a:bodyPr/>
          <a:lstStyle/>
          <a:p>
            <a:r>
              <a:rPr lang="en-US" altLang="ko-KR" dirty="0"/>
              <a:t>http://dclab.yonsei.ac.kr</a:t>
            </a:r>
            <a:endParaRPr lang="ko-KR" altLang="en-US" dirty="0"/>
          </a:p>
        </p:txBody>
      </p:sp>
      <p:sp>
        <p:nvSpPr>
          <p:cNvPr id="6" name="슬라이드 번호 개체 틀 5"/>
          <p:cNvSpPr>
            <a:spLocks noGrp="1"/>
          </p:cNvSpPr>
          <p:nvPr>
            <p:ph type="sldNum" sz="quarter" idx="12"/>
          </p:nvPr>
        </p:nvSpPr>
        <p:spPr>
          <a:xfrm>
            <a:off x="323528" y="6339249"/>
            <a:ext cx="442392" cy="365125"/>
          </a:xfrm>
          <a:prstGeom prst="rect">
            <a:avLst/>
          </a:prstGeom>
        </p:spPr>
        <p:txBody>
          <a:bodyPr/>
          <a:lstStyle/>
          <a:p>
            <a:fld id="{84B8CFCF-DE93-4609-8BF9-1C981FCBFB1B}" type="slidenum">
              <a:rPr lang="ko-KR" altLang="en-US" smtClean="0"/>
              <a:t>‹#›</a:t>
            </a:fld>
            <a:endParaRPr lang="ko-KR" altLang="en-US" dirty="0"/>
          </a:p>
        </p:txBody>
      </p:sp>
      <p:sp>
        <p:nvSpPr>
          <p:cNvPr id="7" name="TextBox 6"/>
          <p:cNvSpPr txBox="1"/>
          <p:nvPr userDrawn="1"/>
        </p:nvSpPr>
        <p:spPr>
          <a:xfrm>
            <a:off x="3210011" y="4407495"/>
            <a:ext cx="4608512" cy="923330"/>
          </a:xfrm>
          <a:prstGeom prst="rect">
            <a:avLst/>
          </a:prstGeom>
          <a:noFill/>
        </p:spPr>
        <p:txBody>
          <a:bodyPr wrap="square" rtlCol="0">
            <a:spAutoFit/>
          </a:bodyPr>
          <a:lstStyle/>
          <a:p>
            <a:pPr algn="r"/>
            <a:r>
              <a:rPr lang="en-US" altLang="ko-KR" dirty="0">
                <a:solidFill>
                  <a:schemeClr val="tx1">
                    <a:lumMod val="65000"/>
                    <a:lumOff val="35000"/>
                  </a:schemeClr>
                </a:solidFill>
                <a:latin typeface="YonseiLogo" pitchFamily="2" charset="0"/>
                <a:ea typeface="연세소제목체" pitchFamily="18" charset="-127"/>
              </a:rPr>
              <a:t>Dependable Computing Lab.</a:t>
            </a:r>
          </a:p>
          <a:p>
            <a:pPr algn="r"/>
            <a:r>
              <a:rPr lang="en-US" altLang="ko-KR" dirty="0">
                <a:solidFill>
                  <a:schemeClr val="tx1">
                    <a:lumMod val="65000"/>
                    <a:lumOff val="35000"/>
                  </a:schemeClr>
                </a:solidFill>
                <a:latin typeface="YonseiLogo" pitchFamily="2" charset="0"/>
                <a:ea typeface="연세소제목체" pitchFamily="18" charset="-127"/>
              </a:rPr>
              <a:t>Dept.</a:t>
            </a:r>
            <a:r>
              <a:rPr lang="en-US" altLang="ko-KR" baseline="0" dirty="0">
                <a:solidFill>
                  <a:schemeClr val="tx1">
                    <a:lumMod val="65000"/>
                    <a:lumOff val="35000"/>
                  </a:schemeClr>
                </a:solidFill>
                <a:latin typeface="YonseiLogo" pitchFamily="2" charset="0"/>
                <a:ea typeface="연세소제목체" pitchFamily="18" charset="-127"/>
              </a:rPr>
              <a:t> of Computer Science</a:t>
            </a:r>
          </a:p>
          <a:p>
            <a:pPr algn="r"/>
            <a:r>
              <a:rPr lang="en-US" altLang="ko-KR" dirty="0">
                <a:solidFill>
                  <a:schemeClr val="tx1">
                    <a:lumMod val="65000"/>
                    <a:lumOff val="35000"/>
                  </a:schemeClr>
                </a:solidFill>
                <a:latin typeface="YonseiLogo" pitchFamily="2" charset="0"/>
                <a:ea typeface="연세소제목체" pitchFamily="18" charset="-127"/>
              </a:rPr>
              <a:t>Yonsei</a:t>
            </a:r>
            <a:r>
              <a:rPr lang="en-US" altLang="ko-KR" baseline="0" dirty="0">
                <a:solidFill>
                  <a:schemeClr val="tx1">
                    <a:lumMod val="65000"/>
                    <a:lumOff val="35000"/>
                  </a:schemeClr>
                </a:solidFill>
                <a:latin typeface="YonseiLogo" pitchFamily="2" charset="0"/>
                <a:ea typeface="연세소제목체" pitchFamily="18" charset="-127"/>
              </a:rPr>
              <a:t> University</a:t>
            </a:r>
            <a:endParaRPr lang="en-US" altLang="ko-KR" dirty="0">
              <a:solidFill>
                <a:schemeClr val="tx1">
                  <a:lumMod val="65000"/>
                  <a:lumOff val="35000"/>
                </a:schemeClr>
              </a:solidFill>
              <a:latin typeface="YonseiLogo" pitchFamily="2" charset="0"/>
              <a:ea typeface="연세소제목체" pitchFamily="18" charset="-127"/>
            </a:endParaRPr>
          </a:p>
        </p:txBody>
      </p:sp>
    </p:spTree>
    <p:extLst>
      <p:ext uri="{BB962C8B-B14F-4D97-AF65-F5344CB8AC3E}">
        <p14:creationId xmlns:p14="http://schemas.microsoft.com/office/powerpoint/2010/main" val="1429597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6247677" y="6341688"/>
            <a:ext cx="1204643" cy="365125"/>
          </a:xfrm>
          <a:prstGeom prst="rect">
            <a:avLst/>
          </a:prstGeom>
        </p:spPr>
        <p:txBody>
          <a:bodyPr/>
          <a:lstStyle/>
          <a:p>
            <a:fld id="{1292FA58-904A-4E03-B70E-A46094AC01EF}" type="datetime1">
              <a:rPr lang="ko-KR" altLang="en-US" smtClean="0"/>
              <a:t>2017-02-15</a:t>
            </a:fld>
            <a:endParaRPr lang="ko-KR" altLang="en-US" dirty="0"/>
          </a:p>
        </p:txBody>
      </p:sp>
      <p:sp>
        <p:nvSpPr>
          <p:cNvPr id="6" name="바닥글 개체 틀 5"/>
          <p:cNvSpPr>
            <a:spLocks noGrp="1"/>
          </p:cNvSpPr>
          <p:nvPr>
            <p:ph type="ftr" sz="quarter" idx="11"/>
          </p:nvPr>
        </p:nvSpPr>
        <p:spPr/>
        <p:txBody>
          <a:bodyPr/>
          <a:lstStyle/>
          <a:p>
            <a:r>
              <a:rPr lang="en-US" altLang="ko-KR" dirty="0"/>
              <a:t>http://dclab.yonsei.ac.kr</a:t>
            </a:r>
            <a:endParaRPr lang="ko-KR" altLang="en-US" dirty="0"/>
          </a:p>
        </p:txBody>
      </p:sp>
      <p:sp>
        <p:nvSpPr>
          <p:cNvPr id="7" name="슬라이드 번호 개체 틀 6"/>
          <p:cNvSpPr>
            <a:spLocks noGrp="1"/>
          </p:cNvSpPr>
          <p:nvPr>
            <p:ph type="sldNum" sz="quarter" idx="12"/>
          </p:nvPr>
        </p:nvSpPr>
        <p:spPr>
          <a:xfrm>
            <a:off x="323528" y="6339249"/>
            <a:ext cx="442392" cy="365125"/>
          </a:xfrm>
          <a:prstGeom prst="rect">
            <a:avLst/>
          </a:prstGeom>
        </p:spPr>
        <p:txBody>
          <a:bodyPr/>
          <a:lstStyle/>
          <a:p>
            <a:fld id="{84B8CFCF-DE93-4609-8BF9-1C981FCBFB1B}" type="slidenum">
              <a:rPr lang="ko-KR" altLang="en-US" smtClean="0"/>
              <a:t>‹#›</a:t>
            </a:fld>
            <a:endParaRPr lang="ko-KR" altLang="en-US" dirty="0"/>
          </a:p>
        </p:txBody>
      </p:sp>
    </p:spTree>
    <p:extLst>
      <p:ext uri="{BB962C8B-B14F-4D97-AF65-F5344CB8AC3E}">
        <p14:creationId xmlns:p14="http://schemas.microsoft.com/office/powerpoint/2010/main" val="271207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dirty="0"/>
              <a:t>그림을 추가하려면 아이콘을 클릭하십시오</a:t>
            </a:r>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a:xfrm>
            <a:off x="6247677" y="6341688"/>
            <a:ext cx="1204643" cy="365125"/>
          </a:xfrm>
          <a:prstGeom prst="rect">
            <a:avLst/>
          </a:prstGeom>
        </p:spPr>
        <p:txBody>
          <a:bodyPr/>
          <a:lstStyle/>
          <a:p>
            <a:fld id="{CB29CBB8-05E2-4F35-9C7F-3B5AA7FFAF4F}" type="datetime1">
              <a:rPr lang="ko-KR" altLang="en-US" smtClean="0"/>
              <a:t>2017-02-15</a:t>
            </a:fld>
            <a:endParaRPr lang="ko-KR" altLang="en-US" dirty="0"/>
          </a:p>
        </p:txBody>
      </p:sp>
      <p:sp>
        <p:nvSpPr>
          <p:cNvPr id="6" name="바닥글 개체 틀 5"/>
          <p:cNvSpPr>
            <a:spLocks noGrp="1"/>
          </p:cNvSpPr>
          <p:nvPr>
            <p:ph type="ftr" sz="quarter" idx="11"/>
          </p:nvPr>
        </p:nvSpPr>
        <p:spPr/>
        <p:txBody>
          <a:bodyPr/>
          <a:lstStyle/>
          <a:p>
            <a:r>
              <a:rPr lang="en-US" altLang="ko-KR" dirty="0"/>
              <a:t>http://dclab.yonsei.ac.kr</a:t>
            </a:r>
            <a:endParaRPr lang="ko-KR" altLang="en-US" dirty="0"/>
          </a:p>
        </p:txBody>
      </p:sp>
      <p:sp>
        <p:nvSpPr>
          <p:cNvPr id="7" name="슬라이드 번호 개체 틀 6"/>
          <p:cNvSpPr>
            <a:spLocks noGrp="1"/>
          </p:cNvSpPr>
          <p:nvPr>
            <p:ph type="sldNum" sz="quarter" idx="12"/>
          </p:nvPr>
        </p:nvSpPr>
        <p:spPr>
          <a:xfrm>
            <a:off x="323528" y="6339249"/>
            <a:ext cx="442392" cy="365125"/>
          </a:xfrm>
          <a:prstGeom prst="rect">
            <a:avLst/>
          </a:prstGeom>
        </p:spPr>
        <p:txBody>
          <a:bodyPr/>
          <a:lstStyle/>
          <a:p>
            <a:fld id="{84B8CFCF-DE93-4609-8BF9-1C981FCBFB1B}" type="slidenum">
              <a:rPr lang="ko-KR" altLang="en-US" smtClean="0"/>
              <a:t>‹#›</a:t>
            </a:fld>
            <a:endParaRPr lang="ko-KR" altLang="en-US" dirty="0"/>
          </a:p>
        </p:txBody>
      </p:sp>
    </p:spTree>
    <p:extLst>
      <p:ext uri="{BB962C8B-B14F-4D97-AF65-F5344CB8AC3E}">
        <p14:creationId xmlns:p14="http://schemas.microsoft.com/office/powerpoint/2010/main" val="3135938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6247677" y="6341688"/>
            <a:ext cx="1204643" cy="365125"/>
          </a:xfrm>
          <a:prstGeom prst="rect">
            <a:avLst/>
          </a:prstGeom>
        </p:spPr>
        <p:txBody>
          <a:bodyPr/>
          <a:lstStyle/>
          <a:p>
            <a:fld id="{03E0B263-EB60-405A-BF87-097C424C1428}" type="datetime1">
              <a:rPr lang="ko-KR" altLang="en-US" smtClean="0"/>
              <a:t>2017-02-15</a:t>
            </a:fld>
            <a:endParaRPr lang="ko-KR" altLang="en-US" dirty="0"/>
          </a:p>
        </p:txBody>
      </p:sp>
      <p:sp>
        <p:nvSpPr>
          <p:cNvPr id="5" name="바닥글 개체 틀 4"/>
          <p:cNvSpPr>
            <a:spLocks noGrp="1"/>
          </p:cNvSpPr>
          <p:nvPr>
            <p:ph type="ftr" sz="quarter" idx="11"/>
          </p:nvPr>
        </p:nvSpPr>
        <p:spPr/>
        <p:txBody>
          <a:bodyPr/>
          <a:lstStyle/>
          <a:p>
            <a:r>
              <a:rPr lang="en-US" altLang="ko-KR" dirty="0"/>
              <a:t>http://dclab.yonsei.ac.kr</a:t>
            </a:r>
            <a:endParaRPr lang="ko-KR" altLang="en-US" dirty="0"/>
          </a:p>
        </p:txBody>
      </p:sp>
      <p:sp>
        <p:nvSpPr>
          <p:cNvPr id="6" name="슬라이드 번호 개체 틀 5"/>
          <p:cNvSpPr>
            <a:spLocks noGrp="1"/>
          </p:cNvSpPr>
          <p:nvPr>
            <p:ph type="sldNum" sz="quarter" idx="12"/>
          </p:nvPr>
        </p:nvSpPr>
        <p:spPr>
          <a:xfrm>
            <a:off x="323528" y="6339249"/>
            <a:ext cx="442392" cy="365125"/>
          </a:xfrm>
          <a:prstGeom prst="rect">
            <a:avLst/>
          </a:prstGeom>
        </p:spPr>
        <p:txBody>
          <a:bodyPr/>
          <a:lstStyle/>
          <a:p>
            <a:fld id="{84B8CFCF-DE93-4609-8BF9-1C981FCBFB1B}" type="slidenum">
              <a:rPr lang="ko-KR" altLang="en-US" smtClean="0"/>
              <a:t>‹#›</a:t>
            </a:fld>
            <a:endParaRPr lang="ko-KR" altLang="en-US" dirty="0"/>
          </a:p>
        </p:txBody>
      </p:sp>
    </p:spTree>
    <p:extLst>
      <p:ext uri="{BB962C8B-B14F-4D97-AF65-F5344CB8AC3E}">
        <p14:creationId xmlns:p14="http://schemas.microsoft.com/office/powerpoint/2010/main" val="3331951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6247677" y="6341688"/>
            <a:ext cx="1204643" cy="365125"/>
          </a:xfrm>
          <a:prstGeom prst="rect">
            <a:avLst/>
          </a:prstGeom>
        </p:spPr>
        <p:txBody>
          <a:bodyPr/>
          <a:lstStyle/>
          <a:p>
            <a:fld id="{224D678A-DCE7-44C0-A4E4-1C506A0AF625}" type="datetime1">
              <a:rPr lang="ko-KR" altLang="en-US" smtClean="0"/>
              <a:t>2017-02-15</a:t>
            </a:fld>
            <a:endParaRPr lang="ko-KR" altLang="en-US" dirty="0"/>
          </a:p>
        </p:txBody>
      </p:sp>
      <p:sp>
        <p:nvSpPr>
          <p:cNvPr id="5" name="바닥글 개체 틀 4"/>
          <p:cNvSpPr>
            <a:spLocks noGrp="1"/>
          </p:cNvSpPr>
          <p:nvPr>
            <p:ph type="ftr" sz="quarter" idx="11"/>
          </p:nvPr>
        </p:nvSpPr>
        <p:spPr/>
        <p:txBody>
          <a:bodyPr/>
          <a:lstStyle/>
          <a:p>
            <a:r>
              <a:rPr lang="en-US" altLang="ko-KR" dirty="0"/>
              <a:t>http://dclab.yonsei.ac.kr</a:t>
            </a:r>
            <a:endParaRPr lang="ko-KR" altLang="en-US" dirty="0"/>
          </a:p>
        </p:txBody>
      </p:sp>
      <p:sp>
        <p:nvSpPr>
          <p:cNvPr id="6" name="슬라이드 번호 개체 틀 5"/>
          <p:cNvSpPr>
            <a:spLocks noGrp="1"/>
          </p:cNvSpPr>
          <p:nvPr>
            <p:ph type="sldNum" sz="quarter" idx="12"/>
          </p:nvPr>
        </p:nvSpPr>
        <p:spPr>
          <a:xfrm>
            <a:off x="323528" y="6339249"/>
            <a:ext cx="442392" cy="365125"/>
          </a:xfrm>
          <a:prstGeom prst="rect">
            <a:avLst/>
          </a:prstGeom>
        </p:spPr>
        <p:txBody>
          <a:bodyPr/>
          <a:lstStyle/>
          <a:p>
            <a:fld id="{84B8CFCF-DE93-4609-8BF9-1C981FCBFB1B}" type="slidenum">
              <a:rPr lang="ko-KR" altLang="en-US" smtClean="0"/>
              <a:t>‹#›</a:t>
            </a:fld>
            <a:endParaRPr lang="ko-KR" altLang="en-US" dirty="0"/>
          </a:p>
        </p:txBody>
      </p:sp>
    </p:spTree>
    <p:extLst>
      <p:ext uri="{BB962C8B-B14F-4D97-AF65-F5344CB8AC3E}">
        <p14:creationId xmlns:p14="http://schemas.microsoft.com/office/powerpoint/2010/main" val="113105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발표용 제목 슬라이드">
    <p:spTree>
      <p:nvGrpSpPr>
        <p:cNvPr id="1" name=""/>
        <p:cNvGrpSpPr/>
        <p:nvPr/>
      </p:nvGrpSpPr>
      <p:grpSpPr>
        <a:xfrm>
          <a:off x="0" y="0"/>
          <a:ext cx="0" cy="0"/>
          <a:chOff x="0" y="0"/>
          <a:chExt cx="0" cy="0"/>
        </a:xfrm>
      </p:grpSpPr>
      <p:sp>
        <p:nvSpPr>
          <p:cNvPr id="3" name="부제목 2"/>
          <p:cNvSpPr>
            <a:spLocks noGrp="1"/>
          </p:cNvSpPr>
          <p:nvPr>
            <p:ph type="subTitle" idx="1" hasCustomPrompt="1"/>
          </p:nvPr>
        </p:nvSpPr>
        <p:spPr>
          <a:xfrm>
            <a:off x="2955776" y="3573016"/>
            <a:ext cx="3232448" cy="720080"/>
          </a:xfrm>
        </p:spPr>
        <p:txBody>
          <a:bodyPr>
            <a:normAutofit/>
          </a:bodyPr>
          <a:lstStyle>
            <a:lvl1pPr marL="0" indent="0" algn="ctr">
              <a:buNone/>
              <a:defRPr sz="1800" baseline="0">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ltLang="ko-KR" dirty="0"/>
              <a:t>Presenter: </a:t>
            </a:r>
          </a:p>
        </p:txBody>
      </p:sp>
      <p:sp>
        <p:nvSpPr>
          <p:cNvPr id="18" name="텍스트 개체 틀 17"/>
          <p:cNvSpPr>
            <a:spLocks noGrp="1"/>
          </p:cNvSpPr>
          <p:nvPr>
            <p:ph type="body" sz="quarter" idx="13" hasCustomPrompt="1"/>
          </p:nvPr>
        </p:nvSpPr>
        <p:spPr>
          <a:xfrm>
            <a:off x="620797" y="4365104"/>
            <a:ext cx="2655059" cy="1080120"/>
          </a:xfrm>
        </p:spPr>
        <p:txBody>
          <a:bodyPr>
            <a:normAutofit/>
          </a:bodyPr>
          <a:lstStyle>
            <a:lvl1pPr marL="0" indent="0" algn="ctr">
              <a:buNone/>
              <a:defRPr sz="1600"/>
            </a:lvl1pPr>
          </a:lstStyle>
          <a:p>
            <a:pPr lvl="0"/>
            <a:r>
              <a:rPr lang="en-US" altLang="ko-KR" dirty="0"/>
              <a:t>Author</a:t>
            </a:r>
            <a:endParaRPr lang="ko-KR" altLang="en-US" dirty="0"/>
          </a:p>
        </p:txBody>
      </p:sp>
      <p:sp>
        <p:nvSpPr>
          <p:cNvPr id="12" name="텍스트 개체 틀 11"/>
          <p:cNvSpPr>
            <a:spLocks noGrp="1"/>
          </p:cNvSpPr>
          <p:nvPr>
            <p:ph type="body" sz="quarter" idx="14" hasCustomPrompt="1"/>
          </p:nvPr>
        </p:nvSpPr>
        <p:spPr>
          <a:xfrm>
            <a:off x="7653277" y="5877272"/>
            <a:ext cx="1223963" cy="215900"/>
          </a:xfrm>
        </p:spPr>
        <p:txBody>
          <a:bodyPr>
            <a:noAutofit/>
          </a:bodyPr>
          <a:lstStyle>
            <a:lvl1pPr marL="0" indent="0" algn="r">
              <a:buNone/>
              <a:defRPr sz="1100">
                <a:solidFill>
                  <a:schemeClr val="bg1">
                    <a:lumMod val="50000"/>
                  </a:schemeClr>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ltLang="ko-KR" dirty="0"/>
              <a:t>Conference</a:t>
            </a:r>
            <a:endParaRPr lang="ko-KR" altLang="en-US" dirty="0"/>
          </a:p>
        </p:txBody>
      </p:sp>
      <p:sp>
        <p:nvSpPr>
          <p:cNvPr id="7" name="날짜 개체 틀 6"/>
          <p:cNvSpPr>
            <a:spLocks noGrp="1"/>
          </p:cNvSpPr>
          <p:nvPr>
            <p:ph type="dt" sz="half" idx="15"/>
          </p:nvPr>
        </p:nvSpPr>
        <p:spPr>
          <a:xfrm>
            <a:off x="6247677" y="6341688"/>
            <a:ext cx="1204643" cy="365125"/>
          </a:xfrm>
          <a:prstGeom prst="rect">
            <a:avLst/>
          </a:prstGeom>
        </p:spPr>
        <p:txBody>
          <a:bodyPr/>
          <a:lstStyle/>
          <a:p>
            <a:fld id="{BCB4758F-C80B-4B18-ABD7-943C01BCE6BB}" type="datetime1">
              <a:rPr lang="ko-KR" altLang="en-US" smtClean="0"/>
              <a:t>2017-02-15</a:t>
            </a:fld>
            <a:endParaRPr lang="ko-KR" altLang="en-US" dirty="0"/>
          </a:p>
        </p:txBody>
      </p:sp>
      <p:sp>
        <p:nvSpPr>
          <p:cNvPr id="8" name="바닥글 개체 틀 7"/>
          <p:cNvSpPr>
            <a:spLocks noGrp="1"/>
          </p:cNvSpPr>
          <p:nvPr>
            <p:ph type="ftr" sz="quarter" idx="16"/>
          </p:nvPr>
        </p:nvSpPr>
        <p:spPr/>
        <p:txBody>
          <a:bodyPr/>
          <a:lstStyle/>
          <a:p>
            <a:r>
              <a:rPr lang="en-US" altLang="ko-KR" dirty="0"/>
              <a:t>http://dclab.yonsei.ac.kr</a:t>
            </a:r>
            <a:endParaRPr lang="ko-KR" altLang="en-US" dirty="0"/>
          </a:p>
        </p:txBody>
      </p:sp>
      <p:sp>
        <p:nvSpPr>
          <p:cNvPr id="9" name="제목 8"/>
          <p:cNvSpPr>
            <a:spLocks noGrp="1"/>
          </p:cNvSpPr>
          <p:nvPr>
            <p:ph type="title"/>
          </p:nvPr>
        </p:nvSpPr>
        <p:spPr/>
        <p:txBody>
          <a:bodyPr/>
          <a:lstStyle/>
          <a:p>
            <a:r>
              <a:rPr lang="ko-KR" altLang="en-US"/>
              <a:t>마스터 제목 스타일 편집</a:t>
            </a:r>
          </a:p>
        </p:txBody>
      </p:sp>
      <p:pic>
        <p:nvPicPr>
          <p:cNvPr id="13" name="그림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7368" y="6249378"/>
            <a:ext cx="526072" cy="526072"/>
          </a:xfrm>
          <a:prstGeom prst="rect">
            <a:avLst/>
          </a:prstGeom>
        </p:spPr>
      </p:pic>
      <p:pic>
        <p:nvPicPr>
          <p:cNvPr id="1028" name="Picture 4" descr="asu에 대한 이미지 검색결과"/>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41126" y="6356071"/>
            <a:ext cx="2100276" cy="331480"/>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39364" y="6193329"/>
            <a:ext cx="1574065" cy="646607"/>
          </a:xfrm>
          <a:prstGeom prst="rect">
            <a:avLst/>
          </a:prstGeom>
        </p:spPr>
      </p:pic>
      <p:pic>
        <p:nvPicPr>
          <p:cNvPr id="11" name="그림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9306" y="6047106"/>
            <a:ext cx="1399474" cy="1071407"/>
          </a:xfrm>
          <a:prstGeom prst="rect">
            <a:avLst/>
          </a:prstGeom>
        </p:spPr>
      </p:pic>
    </p:spTree>
    <p:extLst>
      <p:ext uri="{BB962C8B-B14F-4D97-AF65-F5344CB8AC3E}">
        <p14:creationId xmlns:p14="http://schemas.microsoft.com/office/powerpoint/2010/main" val="371227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lgn="l">
              <a:defRPr/>
            </a:lvl1pPr>
          </a:lstStyle>
          <a:p>
            <a:r>
              <a:rPr kumimoji="0" lang="en-US" altLang="ko-KR" dirty="0"/>
              <a:t>Click to edit Master title style</a:t>
            </a:r>
            <a:endParaRPr lang="ko-KR" altLang="en-US" dirty="0"/>
          </a:p>
        </p:txBody>
      </p:sp>
      <p:sp>
        <p:nvSpPr>
          <p:cNvPr id="3" name="날짜 개체 틀 2"/>
          <p:cNvSpPr>
            <a:spLocks noGrp="1"/>
          </p:cNvSpPr>
          <p:nvPr>
            <p:ph type="dt" sz="half" idx="10"/>
          </p:nvPr>
        </p:nvSpPr>
        <p:spPr>
          <a:xfrm>
            <a:off x="6247677" y="6341688"/>
            <a:ext cx="1204643" cy="365125"/>
          </a:xfrm>
          <a:prstGeom prst="rect">
            <a:avLst/>
          </a:prstGeom>
        </p:spPr>
        <p:txBody>
          <a:bodyPr/>
          <a:lstStyle/>
          <a:p>
            <a:fld id="{553B99CF-8BE8-40A9-A4AA-9BF2E83B8B69}" type="datetime1">
              <a:rPr lang="ko-KR" altLang="en-US" smtClean="0"/>
              <a:t>2017-02-15</a:t>
            </a:fld>
            <a:endParaRPr lang="ko-KR" altLang="en-US" dirty="0"/>
          </a:p>
        </p:txBody>
      </p:sp>
      <p:sp>
        <p:nvSpPr>
          <p:cNvPr id="5" name="슬라이드 번호 개체 틀 4"/>
          <p:cNvSpPr>
            <a:spLocks noGrp="1"/>
          </p:cNvSpPr>
          <p:nvPr>
            <p:ph type="sldNum" sz="quarter" idx="12"/>
          </p:nvPr>
        </p:nvSpPr>
        <p:spPr>
          <a:xfrm>
            <a:off x="323528" y="6339249"/>
            <a:ext cx="442392" cy="365125"/>
          </a:xfrm>
          <a:prstGeom prst="rect">
            <a:avLst/>
          </a:prstGeom>
        </p:spPr>
        <p:txBody>
          <a:bodyPr/>
          <a:lstStyle/>
          <a:p>
            <a:fld id="{84B8CFCF-DE93-4609-8BF9-1C981FCBFB1B}" type="slidenum">
              <a:rPr lang="ko-KR" altLang="en-US" smtClean="0"/>
              <a:t>‹#›</a:t>
            </a:fld>
            <a:endParaRPr lang="ko-KR" altLang="en-US" dirty="0"/>
          </a:p>
        </p:txBody>
      </p:sp>
      <p:sp>
        <p:nvSpPr>
          <p:cNvPr id="9" name="텍스트 개체 틀 8"/>
          <p:cNvSpPr>
            <a:spLocks noGrp="1"/>
          </p:cNvSpPr>
          <p:nvPr>
            <p:ph type="body" sz="quarter" idx="13" hasCustomPrompt="1"/>
          </p:nvPr>
        </p:nvSpPr>
        <p:spPr>
          <a:xfrm>
            <a:off x="467544" y="72008"/>
            <a:ext cx="5256386" cy="332656"/>
          </a:xfrm>
        </p:spPr>
        <p:txBody>
          <a:bodyPr>
            <a:normAutofit/>
          </a:bodyPr>
          <a:lstStyle>
            <a:lvl1pPr marL="0" indent="0">
              <a:buFont typeface="Arial" pitchFamily="34" charset="0"/>
              <a:buNone/>
              <a:defRPr sz="1600">
                <a:solidFill>
                  <a:schemeClr val="accent1"/>
                </a:solidFill>
              </a:defRPr>
            </a:lvl1pPr>
          </a:lstStyle>
          <a:p>
            <a:pPr lvl="0"/>
            <a:r>
              <a:rPr lang="en-US" altLang="ko-KR" dirty="0"/>
              <a:t>Main Title</a:t>
            </a:r>
            <a:endParaRPr lang="ko-KR" altLang="en-US" dirty="0"/>
          </a:p>
        </p:txBody>
      </p:sp>
      <p:sp>
        <p:nvSpPr>
          <p:cNvPr id="11" name="텍스트 개체 틀 10"/>
          <p:cNvSpPr>
            <a:spLocks noGrp="1"/>
          </p:cNvSpPr>
          <p:nvPr>
            <p:ph type="body" sz="quarter" idx="14" hasCustomPrompt="1"/>
          </p:nvPr>
        </p:nvSpPr>
        <p:spPr>
          <a:xfrm>
            <a:off x="467544" y="1124745"/>
            <a:ext cx="8208912" cy="5040559"/>
          </a:xfrm>
        </p:spPr>
        <p:txBody>
          <a:bodyPr/>
          <a:lstStyle>
            <a:lvl1pPr eaLnBrk="1" latinLnBrk="0" hangingPunct="1">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eaLnBrk="1" latinLnBrk="0" hangingPunct="1"/>
            <a:r>
              <a:rPr lang="en-US" altLang="ko-KR" dirty="0"/>
              <a:t>Click to edit Master text styles</a:t>
            </a:r>
          </a:p>
          <a:p>
            <a:pPr lvl="1" eaLnBrk="1" latinLnBrk="0" hangingPunct="1"/>
            <a:r>
              <a:rPr lang="en-US" altLang="ko-KR" dirty="0"/>
              <a:t>Second level</a:t>
            </a:r>
          </a:p>
          <a:p>
            <a:pPr lvl="2" eaLnBrk="1" latinLnBrk="0" hangingPunct="1"/>
            <a:r>
              <a:rPr lang="en-US" altLang="ko-KR" dirty="0"/>
              <a:t>Third level</a:t>
            </a:r>
          </a:p>
          <a:p>
            <a:pPr lvl="3" eaLnBrk="1" latinLnBrk="0" hangingPunct="1"/>
            <a:r>
              <a:rPr lang="en-US" altLang="ko-KR" dirty="0"/>
              <a:t>Fourth level</a:t>
            </a:r>
          </a:p>
          <a:p>
            <a:pPr lvl="4" eaLnBrk="1" latinLnBrk="0" hangingPunct="1"/>
            <a:r>
              <a:rPr lang="en-US" altLang="ko-KR" dirty="0"/>
              <a:t>Fifth level</a:t>
            </a:r>
            <a:endParaRPr kumimoji="0" lang="en-US" altLang="ko-KR" dirty="0"/>
          </a:p>
        </p:txBody>
      </p:sp>
    </p:spTree>
    <p:extLst>
      <p:ext uri="{BB962C8B-B14F-4D97-AF65-F5344CB8AC3E}">
        <p14:creationId xmlns:p14="http://schemas.microsoft.com/office/powerpoint/2010/main" val="341512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p:txBody>
          <a:bodyPr/>
          <a:lstStyle>
            <a:lvl1pPr eaLnBrk="1" latinLnBrk="0" hangingPunct="1">
              <a:defRPr/>
            </a:lvl1pPr>
            <a:lvl2pPr eaLnBrk="1" latinLnBrk="0" hangingPunct="1">
              <a:defRPr/>
            </a:lvl2pPr>
            <a:lvl3pPr eaLnBrk="1" latinLnBrk="0" hangingPunct="1">
              <a:defRPr/>
            </a:lvl3pPr>
            <a:lvl4pPr eaLnBrk="1" latinLnBrk="0" hangingPunct="1">
              <a:defRPr/>
            </a:lvl4pPr>
            <a:lvl5pPr eaLnBrk="1" latinLnBrk="0" hangingPunct="1">
              <a:defRPr/>
            </a:lvl5pPr>
          </a:lstStyle>
          <a:p>
            <a:pPr lvl="0" eaLnBrk="1" latinLnBrk="0" hangingPunct="1"/>
            <a:r>
              <a:rPr lang="en-US" altLang="ko-KR" dirty="0"/>
              <a:t>Click to edit Master text styles</a:t>
            </a:r>
          </a:p>
          <a:p>
            <a:pPr lvl="1" eaLnBrk="1" latinLnBrk="0" hangingPunct="1"/>
            <a:r>
              <a:rPr lang="en-US" altLang="ko-KR" dirty="0"/>
              <a:t>Second level</a:t>
            </a:r>
          </a:p>
          <a:p>
            <a:pPr lvl="2" eaLnBrk="1" latinLnBrk="0" hangingPunct="1"/>
            <a:r>
              <a:rPr lang="en-US" altLang="ko-KR" dirty="0"/>
              <a:t>Third level</a:t>
            </a:r>
          </a:p>
          <a:p>
            <a:pPr lvl="3" eaLnBrk="1" latinLnBrk="0" hangingPunct="1"/>
            <a:r>
              <a:rPr lang="en-US" altLang="ko-KR" dirty="0"/>
              <a:t>Fourth level</a:t>
            </a:r>
          </a:p>
          <a:p>
            <a:pPr lvl="4" eaLnBrk="1" latinLnBrk="0" hangingPunct="1"/>
            <a:r>
              <a:rPr lang="en-US" altLang="ko-KR" dirty="0"/>
              <a:t>Fifth level</a:t>
            </a:r>
            <a:endParaRPr kumimoji="0" lang="en-US" altLang="ko-KR" dirty="0"/>
          </a:p>
        </p:txBody>
      </p:sp>
      <p:sp>
        <p:nvSpPr>
          <p:cNvPr id="9" name="날짜 개체 틀 8"/>
          <p:cNvSpPr>
            <a:spLocks noGrp="1"/>
          </p:cNvSpPr>
          <p:nvPr>
            <p:ph type="dt" sz="half" idx="14"/>
          </p:nvPr>
        </p:nvSpPr>
        <p:spPr>
          <a:xfrm>
            <a:off x="6247677" y="6341688"/>
            <a:ext cx="1204643" cy="365125"/>
          </a:xfrm>
          <a:prstGeom prst="rect">
            <a:avLst/>
          </a:prstGeom>
        </p:spPr>
        <p:txBody>
          <a:bodyPr/>
          <a:lstStyle/>
          <a:p>
            <a:fld id="{292063C7-87A0-4049-A59B-E33B3A03C83A}" type="datetime1">
              <a:rPr lang="ko-KR" altLang="en-US" smtClean="0"/>
              <a:t>2017-02-15</a:t>
            </a:fld>
            <a:endParaRPr lang="ko-KR" altLang="en-US" dirty="0"/>
          </a:p>
        </p:txBody>
      </p:sp>
      <p:sp>
        <p:nvSpPr>
          <p:cNvPr id="10" name="바닥글 개체 틀 9"/>
          <p:cNvSpPr>
            <a:spLocks noGrp="1"/>
          </p:cNvSpPr>
          <p:nvPr>
            <p:ph type="ftr" sz="quarter" idx="15"/>
          </p:nvPr>
        </p:nvSpPr>
        <p:spPr/>
        <p:txBody>
          <a:bodyPr/>
          <a:lstStyle/>
          <a:p>
            <a:r>
              <a:rPr lang="en-US" altLang="ko-KR" dirty="0"/>
              <a:t>http://dclab.yonsei.ac.kr</a:t>
            </a:r>
            <a:endParaRPr lang="ko-KR" altLang="en-US" dirty="0"/>
          </a:p>
        </p:txBody>
      </p:sp>
      <p:sp>
        <p:nvSpPr>
          <p:cNvPr id="11" name="슬라이드 번호 개체 틀 10"/>
          <p:cNvSpPr>
            <a:spLocks noGrp="1"/>
          </p:cNvSpPr>
          <p:nvPr>
            <p:ph type="sldNum" sz="quarter" idx="16"/>
          </p:nvPr>
        </p:nvSpPr>
        <p:spPr>
          <a:xfrm>
            <a:off x="323528" y="6339249"/>
            <a:ext cx="442392" cy="365125"/>
          </a:xfrm>
          <a:prstGeom prst="rect">
            <a:avLst/>
          </a:prstGeom>
        </p:spPr>
        <p:txBody>
          <a:bodyPr/>
          <a:lstStyle/>
          <a:p>
            <a:fld id="{84B8CFCF-DE93-4609-8BF9-1C981FCBFB1B}" type="slidenum">
              <a:rPr lang="ko-KR" altLang="en-US" smtClean="0"/>
              <a:t>‹#›</a:t>
            </a:fld>
            <a:endParaRPr lang="ko-KR" altLang="en-US" dirty="0"/>
          </a:p>
        </p:txBody>
      </p:sp>
      <p:sp>
        <p:nvSpPr>
          <p:cNvPr id="12" name="제목 11"/>
          <p:cNvSpPr>
            <a:spLocks noGrp="1"/>
          </p:cNvSpPr>
          <p:nvPr>
            <p:ph type="title" hasCustomPrompt="1"/>
          </p:nvPr>
        </p:nvSpPr>
        <p:spPr/>
        <p:txBody>
          <a:bodyPr/>
          <a:lstStyle/>
          <a:p>
            <a:r>
              <a:rPr kumimoji="0" lang="en-US" altLang="ko-KR" dirty="0"/>
              <a:t>Click to edit Master title style</a:t>
            </a:r>
            <a:endParaRPr lang="ko-KR" altLang="en-US" dirty="0"/>
          </a:p>
        </p:txBody>
      </p:sp>
    </p:spTree>
    <p:extLst>
      <p:ext uri="{BB962C8B-B14F-4D97-AF65-F5344CB8AC3E}">
        <p14:creationId xmlns:p14="http://schemas.microsoft.com/office/powerpoint/2010/main" val="100911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a:xfrm>
            <a:off x="6247677" y="6341688"/>
            <a:ext cx="1204643" cy="365125"/>
          </a:xfrm>
          <a:prstGeom prst="rect">
            <a:avLst/>
          </a:prstGeom>
        </p:spPr>
        <p:txBody>
          <a:bodyPr/>
          <a:lstStyle/>
          <a:p>
            <a:fld id="{B463CF0D-D34D-4635-BCC3-2E2DC41D961F}" type="datetime1">
              <a:rPr lang="ko-KR" altLang="en-US" smtClean="0"/>
              <a:t>2017-02-15</a:t>
            </a:fld>
            <a:endParaRPr lang="ko-KR" altLang="en-US" dirty="0"/>
          </a:p>
        </p:txBody>
      </p:sp>
      <p:sp>
        <p:nvSpPr>
          <p:cNvPr id="5" name="바닥글 개체 틀 4"/>
          <p:cNvSpPr>
            <a:spLocks noGrp="1"/>
          </p:cNvSpPr>
          <p:nvPr>
            <p:ph type="ftr" sz="quarter" idx="11"/>
          </p:nvPr>
        </p:nvSpPr>
        <p:spPr/>
        <p:txBody>
          <a:bodyPr/>
          <a:lstStyle/>
          <a:p>
            <a:r>
              <a:rPr lang="en-US" altLang="ko-KR" dirty="0"/>
              <a:t>http://dclab.yonsei.ac.kr</a:t>
            </a:r>
            <a:endParaRPr lang="ko-KR" altLang="en-US" dirty="0"/>
          </a:p>
        </p:txBody>
      </p:sp>
      <p:sp>
        <p:nvSpPr>
          <p:cNvPr id="6" name="슬라이드 번호 개체 틀 5"/>
          <p:cNvSpPr>
            <a:spLocks noGrp="1"/>
          </p:cNvSpPr>
          <p:nvPr>
            <p:ph type="sldNum" sz="quarter" idx="12"/>
          </p:nvPr>
        </p:nvSpPr>
        <p:spPr>
          <a:xfrm>
            <a:off x="323528" y="6339249"/>
            <a:ext cx="442392" cy="365125"/>
          </a:xfrm>
          <a:prstGeom prst="rect">
            <a:avLst/>
          </a:prstGeom>
        </p:spPr>
        <p:txBody>
          <a:bodyPr/>
          <a:lstStyle/>
          <a:p>
            <a:fld id="{84B8CFCF-DE93-4609-8BF9-1C981FCBFB1B}" type="slidenum">
              <a:rPr lang="ko-KR" altLang="en-US" smtClean="0"/>
              <a:t>‹#›</a:t>
            </a:fld>
            <a:endParaRPr lang="ko-KR" altLang="en-US" dirty="0"/>
          </a:p>
        </p:txBody>
      </p:sp>
    </p:spTree>
    <p:extLst>
      <p:ext uri="{BB962C8B-B14F-4D97-AF65-F5344CB8AC3E}">
        <p14:creationId xmlns:p14="http://schemas.microsoft.com/office/powerpoint/2010/main" val="249280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6247677" y="6341688"/>
            <a:ext cx="1204643" cy="365125"/>
          </a:xfrm>
          <a:prstGeom prst="rect">
            <a:avLst/>
          </a:prstGeom>
        </p:spPr>
        <p:txBody>
          <a:bodyPr/>
          <a:lstStyle/>
          <a:p>
            <a:fld id="{B956C847-5BBE-4A14-8148-AC59D593D215}" type="datetime1">
              <a:rPr lang="ko-KR" altLang="en-US" smtClean="0"/>
              <a:t>2017-02-15</a:t>
            </a:fld>
            <a:endParaRPr lang="ko-KR" altLang="en-US" dirty="0"/>
          </a:p>
        </p:txBody>
      </p:sp>
      <p:sp>
        <p:nvSpPr>
          <p:cNvPr id="6" name="바닥글 개체 틀 5"/>
          <p:cNvSpPr>
            <a:spLocks noGrp="1"/>
          </p:cNvSpPr>
          <p:nvPr>
            <p:ph type="ftr" sz="quarter" idx="11"/>
          </p:nvPr>
        </p:nvSpPr>
        <p:spPr/>
        <p:txBody>
          <a:bodyPr/>
          <a:lstStyle/>
          <a:p>
            <a:r>
              <a:rPr lang="en-US" altLang="ko-KR" dirty="0"/>
              <a:t>http://dclab.yonsei.ac.kr</a:t>
            </a:r>
            <a:endParaRPr lang="ko-KR" altLang="en-US" dirty="0"/>
          </a:p>
        </p:txBody>
      </p:sp>
      <p:sp>
        <p:nvSpPr>
          <p:cNvPr id="7" name="슬라이드 번호 개체 틀 6"/>
          <p:cNvSpPr>
            <a:spLocks noGrp="1"/>
          </p:cNvSpPr>
          <p:nvPr>
            <p:ph type="sldNum" sz="quarter" idx="12"/>
          </p:nvPr>
        </p:nvSpPr>
        <p:spPr>
          <a:xfrm>
            <a:off x="323528" y="6339249"/>
            <a:ext cx="442392" cy="365125"/>
          </a:xfrm>
          <a:prstGeom prst="rect">
            <a:avLst/>
          </a:prstGeom>
        </p:spPr>
        <p:txBody>
          <a:bodyPr/>
          <a:lstStyle/>
          <a:p>
            <a:fld id="{84B8CFCF-DE93-4609-8BF9-1C981FCBFB1B}" type="slidenum">
              <a:rPr lang="ko-KR" altLang="en-US" smtClean="0"/>
              <a:t>‹#›</a:t>
            </a:fld>
            <a:endParaRPr lang="ko-KR" altLang="en-US" dirty="0"/>
          </a:p>
        </p:txBody>
      </p:sp>
      <p:sp>
        <p:nvSpPr>
          <p:cNvPr id="8" name="텍스트 개체 틀 8"/>
          <p:cNvSpPr>
            <a:spLocks noGrp="1"/>
          </p:cNvSpPr>
          <p:nvPr>
            <p:ph type="body" sz="quarter" idx="13" hasCustomPrompt="1"/>
          </p:nvPr>
        </p:nvSpPr>
        <p:spPr>
          <a:xfrm>
            <a:off x="467544" y="72008"/>
            <a:ext cx="5256386" cy="332656"/>
          </a:xfrm>
        </p:spPr>
        <p:txBody>
          <a:bodyPr>
            <a:normAutofit/>
          </a:bodyPr>
          <a:lstStyle>
            <a:lvl1pPr marL="0" indent="0">
              <a:buFont typeface="Arial" pitchFamily="34" charset="0"/>
              <a:buNone/>
              <a:defRPr sz="1600">
                <a:solidFill>
                  <a:schemeClr val="accent1"/>
                </a:solidFill>
              </a:defRPr>
            </a:lvl1pPr>
          </a:lstStyle>
          <a:p>
            <a:pPr lvl="0"/>
            <a:r>
              <a:rPr lang="en-US" altLang="ko-KR" dirty="0"/>
              <a:t>Main Title</a:t>
            </a:r>
            <a:endParaRPr lang="ko-KR" altLang="en-US" dirty="0"/>
          </a:p>
        </p:txBody>
      </p:sp>
    </p:spTree>
    <p:extLst>
      <p:ext uri="{BB962C8B-B14F-4D97-AF65-F5344CB8AC3E}">
        <p14:creationId xmlns:p14="http://schemas.microsoft.com/office/powerpoint/2010/main" val="347068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6247677" y="6341688"/>
            <a:ext cx="1204643" cy="365125"/>
          </a:xfrm>
          <a:prstGeom prst="rect">
            <a:avLst/>
          </a:prstGeom>
        </p:spPr>
        <p:txBody>
          <a:bodyPr/>
          <a:lstStyle/>
          <a:p>
            <a:fld id="{224822F8-2744-4FB2-8C4B-997F4F8AAEEF}" type="datetime1">
              <a:rPr lang="ko-KR" altLang="en-US" smtClean="0"/>
              <a:t>2017-02-15</a:t>
            </a:fld>
            <a:endParaRPr lang="ko-KR" altLang="en-US" dirty="0"/>
          </a:p>
        </p:txBody>
      </p:sp>
      <p:sp>
        <p:nvSpPr>
          <p:cNvPr id="8" name="바닥글 개체 틀 7"/>
          <p:cNvSpPr>
            <a:spLocks noGrp="1"/>
          </p:cNvSpPr>
          <p:nvPr>
            <p:ph type="ftr" sz="quarter" idx="11"/>
          </p:nvPr>
        </p:nvSpPr>
        <p:spPr/>
        <p:txBody>
          <a:bodyPr/>
          <a:lstStyle/>
          <a:p>
            <a:r>
              <a:rPr lang="en-US" altLang="ko-KR" dirty="0"/>
              <a:t>http://dclab.yonsei.ac.kr</a:t>
            </a:r>
            <a:endParaRPr lang="ko-KR" altLang="en-US" dirty="0"/>
          </a:p>
        </p:txBody>
      </p:sp>
      <p:sp>
        <p:nvSpPr>
          <p:cNvPr id="9" name="슬라이드 번호 개체 틀 8"/>
          <p:cNvSpPr>
            <a:spLocks noGrp="1"/>
          </p:cNvSpPr>
          <p:nvPr>
            <p:ph type="sldNum" sz="quarter" idx="12"/>
          </p:nvPr>
        </p:nvSpPr>
        <p:spPr>
          <a:xfrm>
            <a:off x="323528" y="6339249"/>
            <a:ext cx="442392" cy="365125"/>
          </a:xfrm>
          <a:prstGeom prst="rect">
            <a:avLst/>
          </a:prstGeom>
        </p:spPr>
        <p:txBody>
          <a:bodyPr/>
          <a:lstStyle/>
          <a:p>
            <a:fld id="{84B8CFCF-DE93-4609-8BF9-1C981FCBFB1B}" type="slidenum">
              <a:rPr lang="ko-KR" altLang="en-US" smtClean="0"/>
              <a:t>‹#›</a:t>
            </a:fld>
            <a:endParaRPr lang="ko-KR" altLang="en-US" dirty="0"/>
          </a:p>
        </p:txBody>
      </p:sp>
    </p:spTree>
    <p:extLst>
      <p:ext uri="{BB962C8B-B14F-4D97-AF65-F5344CB8AC3E}">
        <p14:creationId xmlns:p14="http://schemas.microsoft.com/office/powerpoint/2010/main" val="71594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a:xfrm>
            <a:off x="6247677" y="6341688"/>
            <a:ext cx="1204643" cy="365125"/>
          </a:xfrm>
          <a:prstGeom prst="rect">
            <a:avLst/>
          </a:prstGeom>
        </p:spPr>
        <p:txBody>
          <a:bodyPr/>
          <a:lstStyle/>
          <a:p>
            <a:fld id="{752DFBB4-0234-430C-844D-B1B390BFC3AC}" type="datetime1">
              <a:rPr lang="ko-KR" altLang="en-US" smtClean="0"/>
              <a:t>2017-02-15</a:t>
            </a:fld>
            <a:endParaRPr lang="ko-KR" altLang="en-US" dirty="0"/>
          </a:p>
        </p:txBody>
      </p:sp>
      <p:sp>
        <p:nvSpPr>
          <p:cNvPr id="4" name="바닥글 개체 틀 3"/>
          <p:cNvSpPr>
            <a:spLocks noGrp="1"/>
          </p:cNvSpPr>
          <p:nvPr>
            <p:ph type="ftr" sz="quarter" idx="11"/>
          </p:nvPr>
        </p:nvSpPr>
        <p:spPr/>
        <p:txBody>
          <a:bodyPr/>
          <a:lstStyle/>
          <a:p>
            <a:r>
              <a:rPr lang="en-US" altLang="ko-KR" dirty="0"/>
              <a:t>http://dclab.yonsei.ac.kr</a:t>
            </a:r>
            <a:endParaRPr lang="ko-KR" altLang="en-US" dirty="0"/>
          </a:p>
        </p:txBody>
      </p:sp>
      <p:sp>
        <p:nvSpPr>
          <p:cNvPr id="5" name="슬라이드 번호 개체 틀 4"/>
          <p:cNvSpPr>
            <a:spLocks noGrp="1"/>
          </p:cNvSpPr>
          <p:nvPr>
            <p:ph type="sldNum" sz="quarter" idx="12"/>
          </p:nvPr>
        </p:nvSpPr>
        <p:spPr>
          <a:xfrm>
            <a:off x="323528" y="6339249"/>
            <a:ext cx="442392" cy="365125"/>
          </a:xfrm>
          <a:prstGeom prst="rect">
            <a:avLst/>
          </a:prstGeom>
        </p:spPr>
        <p:txBody>
          <a:bodyPr/>
          <a:lstStyle/>
          <a:p>
            <a:fld id="{84B8CFCF-DE93-4609-8BF9-1C981FCBFB1B}" type="slidenum">
              <a:rPr lang="ko-KR" altLang="en-US" smtClean="0"/>
              <a:t>‹#›</a:t>
            </a:fld>
            <a:endParaRPr lang="ko-KR" altLang="en-US" dirty="0"/>
          </a:p>
        </p:txBody>
      </p:sp>
      <p:sp>
        <p:nvSpPr>
          <p:cNvPr id="6" name="텍스트 개체 틀 8"/>
          <p:cNvSpPr>
            <a:spLocks noGrp="1"/>
          </p:cNvSpPr>
          <p:nvPr>
            <p:ph type="body" sz="quarter" idx="13" hasCustomPrompt="1"/>
          </p:nvPr>
        </p:nvSpPr>
        <p:spPr>
          <a:xfrm>
            <a:off x="467544" y="72008"/>
            <a:ext cx="5256386" cy="332656"/>
          </a:xfrm>
        </p:spPr>
        <p:txBody>
          <a:bodyPr>
            <a:normAutofit/>
          </a:bodyPr>
          <a:lstStyle>
            <a:lvl1pPr marL="0" indent="0">
              <a:buFont typeface="Arial" pitchFamily="34" charset="0"/>
              <a:buNone/>
              <a:defRPr sz="1600">
                <a:solidFill>
                  <a:schemeClr val="accent1"/>
                </a:solidFill>
              </a:defRPr>
            </a:lvl1pPr>
          </a:lstStyle>
          <a:p>
            <a:pPr lvl="0"/>
            <a:r>
              <a:rPr lang="en-US" altLang="ko-KR" dirty="0"/>
              <a:t>Main Title</a:t>
            </a:r>
            <a:endParaRPr lang="ko-KR" altLang="en-US" dirty="0"/>
          </a:p>
        </p:txBody>
      </p:sp>
    </p:spTree>
    <p:extLst>
      <p:ext uri="{BB962C8B-B14F-4D97-AF65-F5344CB8AC3E}">
        <p14:creationId xmlns:p14="http://schemas.microsoft.com/office/powerpoint/2010/main" val="247821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6247677" y="6341688"/>
            <a:ext cx="1204643" cy="365125"/>
          </a:xfrm>
          <a:prstGeom prst="rect">
            <a:avLst/>
          </a:prstGeom>
        </p:spPr>
        <p:txBody>
          <a:bodyPr/>
          <a:lstStyle/>
          <a:p>
            <a:fld id="{F67D0A45-6DD3-442E-BD96-789640711025}" type="datetime1">
              <a:rPr lang="ko-KR" altLang="en-US" smtClean="0"/>
              <a:t>2017-02-15</a:t>
            </a:fld>
            <a:endParaRPr lang="ko-KR" altLang="en-US" dirty="0"/>
          </a:p>
        </p:txBody>
      </p:sp>
      <p:sp>
        <p:nvSpPr>
          <p:cNvPr id="3" name="바닥글 개체 틀 2"/>
          <p:cNvSpPr>
            <a:spLocks noGrp="1"/>
          </p:cNvSpPr>
          <p:nvPr>
            <p:ph type="ftr" sz="quarter" idx="11"/>
          </p:nvPr>
        </p:nvSpPr>
        <p:spPr/>
        <p:txBody>
          <a:bodyPr/>
          <a:lstStyle/>
          <a:p>
            <a:r>
              <a:rPr lang="en-US" altLang="ko-KR" dirty="0"/>
              <a:t>http://dclab.yonsei.ac.kr</a:t>
            </a:r>
            <a:endParaRPr lang="ko-KR" altLang="en-US" dirty="0"/>
          </a:p>
        </p:txBody>
      </p:sp>
      <p:sp>
        <p:nvSpPr>
          <p:cNvPr id="4" name="슬라이드 번호 개체 틀 3"/>
          <p:cNvSpPr>
            <a:spLocks noGrp="1"/>
          </p:cNvSpPr>
          <p:nvPr>
            <p:ph type="sldNum" sz="quarter" idx="12"/>
          </p:nvPr>
        </p:nvSpPr>
        <p:spPr>
          <a:xfrm>
            <a:off x="323528" y="6339249"/>
            <a:ext cx="442392" cy="365125"/>
          </a:xfrm>
          <a:prstGeom prst="rect">
            <a:avLst/>
          </a:prstGeom>
        </p:spPr>
        <p:txBody>
          <a:bodyPr/>
          <a:lstStyle/>
          <a:p>
            <a:fld id="{84B8CFCF-DE93-4609-8BF9-1C981FCBFB1B}" type="slidenum">
              <a:rPr lang="ko-KR" altLang="en-US" smtClean="0"/>
              <a:t>‹#›</a:t>
            </a:fld>
            <a:endParaRPr lang="ko-KR" altLang="en-US" dirty="0"/>
          </a:p>
        </p:txBody>
      </p:sp>
    </p:spTree>
    <p:extLst>
      <p:ext uri="{BB962C8B-B14F-4D97-AF65-F5344CB8AC3E}">
        <p14:creationId xmlns:p14="http://schemas.microsoft.com/office/powerpoint/2010/main" val="20068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332656"/>
            <a:ext cx="8229600" cy="564221"/>
          </a:xfrm>
          <a:prstGeom prst="rect">
            <a:avLst/>
          </a:prstGeom>
        </p:spPr>
        <p:txBody>
          <a:bodyPr vert="horz" lIns="91440" tIns="45720" rIns="91440" bIns="45720" rtlCol="0" anchor="ctr">
            <a:noAutofit/>
          </a:bodyPr>
          <a:lstStyle/>
          <a:p>
            <a:r>
              <a:rPr kumimoji="0" lang="en-US" altLang="ko-KR" dirty="0"/>
              <a:t>Click to edit Master title style</a:t>
            </a:r>
            <a:endParaRPr lang="ko-KR" altLang="en-US" dirty="0"/>
          </a:p>
        </p:txBody>
      </p:sp>
      <p:sp>
        <p:nvSpPr>
          <p:cNvPr id="3" name="텍스트 개체 틀 2"/>
          <p:cNvSpPr>
            <a:spLocks noGrp="1"/>
          </p:cNvSpPr>
          <p:nvPr>
            <p:ph type="body" idx="1"/>
          </p:nvPr>
        </p:nvSpPr>
        <p:spPr>
          <a:xfrm>
            <a:off x="457200" y="1124744"/>
            <a:ext cx="8229600" cy="5001419"/>
          </a:xfrm>
          <a:prstGeom prst="rect">
            <a:avLst/>
          </a:prstGeom>
        </p:spPr>
        <p:txBody>
          <a:bodyPr vert="horz" lIns="91440" tIns="45720" rIns="91440" bIns="45720" rtlCol="0">
            <a:normAutofit/>
          </a:bodyPr>
          <a:lstStyle/>
          <a:p>
            <a:pPr lvl="0" eaLnBrk="1" latinLnBrk="0" hangingPunct="1"/>
            <a:r>
              <a:rPr lang="en-US" altLang="ko-KR" dirty="0"/>
              <a:t>Click to edit Master text styles</a:t>
            </a:r>
          </a:p>
          <a:p>
            <a:pPr lvl="1" eaLnBrk="1" latinLnBrk="0" hangingPunct="1"/>
            <a:r>
              <a:rPr lang="en-US" altLang="ko-KR" dirty="0"/>
              <a:t>Second level</a:t>
            </a:r>
          </a:p>
          <a:p>
            <a:pPr lvl="2" eaLnBrk="1" latinLnBrk="0" hangingPunct="1"/>
            <a:r>
              <a:rPr lang="en-US" altLang="ko-KR" dirty="0"/>
              <a:t>Third level</a:t>
            </a:r>
          </a:p>
          <a:p>
            <a:pPr lvl="3" eaLnBrk="1" latinLnBrk="0" hangingPunct="1"/>
            <a:r>
              <a:rPr lang="en-US" altLang="ko-KR" dirty="0"/>
              <a:t>Fourth level</a:t>
            </a:r>
          </a:p>
          <a:p>
            <a:pPr lvl="4" eaLnBrk="1" latinLnBrk="0" hangingPunct="1"/>
            <a:r>
              <a:rPr lang="en-US" altLang="ko-KR" dirty="0"/>
              <a:t>Fifth level</a:t>
            </a:r>
            <a:endParaRPr kumimoji="0" lang="en-US" altLang="ko-KR" dirty="0"/>
          </a:p>
        </p:txBody>
      </p:sp>
      <p:sp>
        <p:nvSpPr>
          <p:cNvPr id="5" name="바닥글 개체 틀 4"/>
          <p:cNvSpPr>
            <a:spLocks noGrp="1"/>
          </p:cNvSpPr>
          <p:nvPr>
            <p:ph type="ftr" sz="quarter" idx="3"/>
          </p:nvPr>
        </p:nvSpPr>
        <p:spPr>
          <a:xfrm>
            <a:off x="3124200" y="6339249"/>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dirty="0"/>
              <a:t>http://dclab.yonsei.ac.kr</a:t>
            </a:r>
            <a:endParaRPr lang="ko-KR" altLang="en-US" dirty="0"/>
          </a:p>
        </p:txBody>
      </p:sp>
      <p:cxnSp>
        <p:nvCxnSpPr>
          <p:cNvPr id="7" name="직선 연결선 6"/>
          <p:cNvCxnSpPr/>
          <p:nvPr userDrawn="1"/>
        </p:nvCxnSpPr>
        <p:spPr>
          <a:xfrm>
            <a:off x="179512" y="980728"/>
            <a:ext cx="8784976" cy="0"/>
          </a:xfrm>
          <a:prstGeom prst="line">
            <a:avLst/>
          </a:prstGeom>
          <a:ln>
            <a:solidFill>
              <a:schemeClr val="tx1"/>
            </a:solidFill>
            <a:headEnd type="oval"/>
            <a:tailEnd type="none"/>
          </a:ln>
          <a:effectLst>
            <a:outerShdw blurRad="40000" dist="127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10" name="직선 연결선 9"/>
          <p:cNvCxnSpPr/>
          <p:nvPr/>
        </p:nvCxnSpPr>
        <p:spPr>
          <a:xfrm flipH="1">
            <a:off x="323528" y="6165304"/>
            <a:ext cx="8496944" cy="0"/>
          </a:xfrm>
          <a:prstGeom prst="line">
            <a:avLst/>
          </a:prstGeom>
          <a:ln>
            <a:solidFill>
              <a:schemeClr val="tx1"/>
            </a:solidFill>
            <a:headEnd type="none"/>
            <a:tailEnd type="none"/>
          </a:ln>
          <a:effectLst>
            <a:outerShdw blurRad="40000" dist="127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sp>
        <p:nvSpPr>
          <p:cNvPr id="8" name="TextBox 7"/>
          <p:cNvSpPr txBox="1"/>
          <p:nvPr userDrawn="1"/>
        </p:nvSpPr>
        <p:spPr>
          <a:xfrm>
            <a:off x="323528" y="6378132"/>
            <a:ext cx="710451" cy="276999"/>
          </a:xfrm>
          <a:prstGeom prst="rect">
            <a:avLst/>
          </a:prstGeom>
          <a:noFill/>
        </p:spPr>
        <p:txBody>
          <a:bodyPr wrap="none" rtlCol="0">
            <a:spAutoFit/>
          </a:bodyPr>
          <a:lstStyle/>
          <a:p>
            <a:fld id="{34F159BA-8688-4CB0-9F69-3E94837A566B}" type="slidenum">
              <a:rPr lang="ko-KR" altLang="en-US" sz="1200" smtClean="0">
                <a:solidFill>
                  <a:schemeClr val="bg1">
                    <a:lumMod val="50000"/>
                  </a:schemeClr>
                </a:solidFill>
              </a:rPr>
              <a:t>‹#›</a:t>
            </a:fld>
            <a:r>
              <a:rPr lang="en-US" altLang="ko-KR" sz="1200" baseline="0" dirty="0">
                <a:solidFill>
                  <a:schemeClr val="bg1">
                    <a:lumMod val="50000"/>
                  </a:schemeClr>
                </a:solidFill>
              </a:rPr>
              <a:t> / 22</a:t>
            </a:r>
            <a:endParaRPr lang="ko-KR" altLang="en-US" sz="1200" dirty="0">
              <a:solidFill>
                <a:schemeClr val="bg1">
                  <a:lumMod val="50000"/>
                </a:schemeClr>
              </a:solidFill>
            </a:endParaRPr>
          </a:p>
        </p:txBody>
      </p:sp>
    </p:spTree>
    <p:extLst>
      <p:ext uri="{BB962C8B-B14F-4D97-AF65-F5344CB8AC3E}">
        <p14:creationId xmlns:p14="http://schemas.microsoft.com/office/powerpoint/2010/main" val="23200092"/>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0"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dt="0"/>
  <p:txStyles>
    <p:titleStyle>
      <a:lvl1pPr algn="l" defTabSz="914400" rtl="0" eaLnBrk="1" latinLnBrk="1" hangingPunct="1">
        <a:spcBef>
          <a:spcPct val="0"/>
        </a:spcBef>
        <a:buNone/>
        <a:defRPr sz="3200" kern="1200">
          <a:solidFill>
            <a:schemeClr val="tx1"/>
          </a:solidFill>
          <a:latin typeface="Trebuchet MS" pitchFamily="34" charset="0"/>
          <a:ea typeface="+mj-ea"/>
          <a:cs typeface="+mj-cs"/>
        </a:defRPr>
      </a:lvl1pPr>
    </p:titleStyle>
    <p:bodyStyle>
      <a:lvl1pPr marL="342900" indent="-342900" algn="l" defTabSz="914400" rtl="0" eaLnBrk="1" latinLnBrk="0" hangingPunct="1">
        <a:lnSpc>
          <a:spcPct val="120000"/>
        </a:lnSpc>
        <a:spcBef>
          <a:spcPct val="20000"/>
        </a:spcBef>
        <a:buFont typeface="Wingdings" pitchFamily="2" charset="2"/>
        <a:buChar char="l"/>
        <a:defRPr sz="2800" kern="1200">
          <a:solidFill>
            <a:schemeClr val="tx1"/>
          </a:solidFill>
          <a:latin typeface="Trebuchet MS" pitchFamily="34" charset="0"/>
          <a:ea typeface="+mn-ea"/>
          <a:cs typeface="+mn-cs"/>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solidFill>
          <a:latin typeface="Trebuchet MS" pitchFamily="34" charset="0"/>
          <a:ea typeface="+mn-ea"/>
          <a:cs typeface="+mn-cs"/>
        </a:defRPr>
      </a:lvl2pPr>
      <a:lvl3pPr marL="1143000" indent="-228600" algn="l" defTabSz="914400" rtl="0" eaLnBrk="1" latinLnBrk="0" hangingPunct="1">
        <a:lnSpc>
          <a:spcPct val="120000"/>
        </a:lnSpc>
        <a:spcBef>
          <a:spcPct val="20000"/>
        </a:spcBef>
        <a:buFont typeface="Wingdings" pitchFamily="2" charset="2"/>
        <a:buChar char="u"/>
        <a:defRPr sz="2000" kern="1200">
          <a:solidFill>
            <a:schemeClr val="tx1"/>
          </a:solidFill>
          <a:latin typeface="Trebuchet MS" pitchFamily="34" charset="0"/>
          <a:ea typeface="+mn-ea"/>
          <a:cs typeface="+mn-cs"/>
        </a:defRPr>
      </a:lvl3pPr>
      <a:lvl4pPr marL="1600200" indent="-228600" algn="l" defTabSz="914400" rtl="0" eaLnBrk="1" latinLnBrk="0" hangingPunct="1">
        <a:lnSpc>
          <a:spcPct val="120000"/>
        </a:lnSpc>
        <a:spcBef>
          <a:spcPct val="20000"/>
        </a:spcBef>
        <a:buFont typeface="Wingdings" pitchFamily="2" charset="2"/>
        <a:buChar char="v"/>
        <a:defRPr sz="1800" kern="1200">
          <a:solidFill>
            <a:schemeClr val="tx1"/>
          </a:solidFill>
          <a:latin typeface="Trebuchet MS" pitchFamily="34" charset="0"/>
          <a:ea typeface="+mn-ea"/>
          <a:cs typeface="+mn-cs"/>
        </a:defRPr>
      </a:lvl4pPr>
      <a:lvl5pPr marL="2057400" indent="-228600" algn="l" defTabSz="914400" rtl="0" eaLnBrk="1" latinLnBrk="0" hangingPunct="1">
        <a:lnSpc>
          <a:spcPct val="120000"/>
        </a:lnSpc>
        <a:spcBef>
          <a:spcPct val="20000"/>
        </a:spcBef>
        <a:buFont typeface="Arial" pitchFamily="34" charset="0"/>
        <a:buChar char="»"/>
        <a:defRPr sz="1600" kern="1200">
          <a:solidFill>
            <a:schemeClr val="tx1"/>
          </a:solidFill>
          <a:latin typeface="Trebuchet MS" pitchFamily="34" charset="0"/>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00.png"/><Relationship Id="rId7" Type="http://schemas.openxmlformats.org/officeDocument/2006/relationships/image" Target="../media/image14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chart" Target="../charts/chart5.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6.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457200" y="1340768"/>
            <a:ext cx="8229600" cy="1872208"/>
          </a:xfrm>
        </p:spPr>
        <p:txBody>
          <a:bodyPr/>
          <a:lstStyle/>
          <a:p>
            <a:pPr algn="ctr"/>
            <a:r>
              <a:rPr lang="en-US" altLang="ko-KR" dirty="0"/>
              <a:t>Splitting Functions in Code Management on Scratchpad Memories</a:t>
            </a:r>
            <a:endParaRPr lang="ko-KR" altLang="en-US" dirty="0"/>
          </a:p>
        </p:txBody>
      </p:sp>
      <p:sp>
        <p:nvSpPr>
          <p:cNvPr id="7" name="텍스트 개체 틀 6"/>
          <p:cNvSpPr>
            <a:spLocks noGrp="1"/>
          </p:cNvSpPr>
          <p:nvPr>
            <p:ph type="body" sz="quarter" idx="13"/>
          </p:nvPr>
        </p:nvSpPr>
        <p:spPr>
          <a:xfrm>
            <a:off x="652182" y="4869160"/>
            <a:ext cx="3519155" cy="792088"/>
          </a:xfrm>
        </p:spPr>
        <p:txBody>
          <a:bodyPr/>
          <a:lstStyle/>
          <a:p>
            <a:r>
              <a:rPr lang="en-US" altLang="ko-KR" baseline="30000" dirty="0"/>
              <a:t>1</a:t>
            </a:r>
            <a:r>
              <a:rPr lang="en-US" altLang="ko-KR" dirty="0"/>
              <a:t>Department of Computer Science</a:t>
            </a:r>
          </a:p>
          <a:p>
            <a:r>
              <a:rPr lang="en-US" altLang="ko-KR" dirty="0"/>
              <a:t>Yonsei University, Seoul, Korea</a:t>
            </a:r>
            <a:endParaRPr lang="ko-KR" altLang="en-US" dirty="0"/>
          </a:p>
        </p:txBody>
      </p:sp>
      <p:sp>
        <p:nvSpPr>
          <p:cNvPr id="5" name="부제목 4"/>
          <p:cNvSpPr>
            <a:spLocks noGrp="1"/>
          </p:cNvSpPr>
          <p:nvPr>
            <p:ph type="subTitle" idx="1"/>
          </p:nvPr>
        </p:nvSpPr>
        <p:spPr>
          <a:xfrm>
            <a:off x="2955776" y="3212976"/>
            <a:ext cx="3232448" cy="720080"/>
          </a:xfrm>
        </p:spPr>
        <p:txBody>
          <a:bodyPr/>
          <a:lstStyle/>
          <a:p>
            <a:endParaRPr lang="ko-KR" altLang="en-US" dirty="0"/>
          </a:p>
        </p:txBody>
      </p:sp>
      <p:sp>
        <p:nvSpPr>
          <p:cNvPr id="6" name="텍스트 개체 틀 6"/>
          <p:cNvSpPr>
            <a:spLocks noGrp="1"/>
          </p:cNvSpPr>
          <p:nvPr>
            <p:ph type="body" sz="quarter" idx="13"/>
          </p:nvPr>
        </p:nvSpPr>
        <p:spPr>
          <a:xfrm>
            <a:off x="652182" y="4077072"/>
            <a:ext cx="7839635" cy="408568"/>
          </a:xfrm>
        </p:spPr>
        <p:txBody>
          <a:bodyPr/>
          <a:lstStyle/>
          <a:p>
            <a:r>
              <a:rPr lang="en-US" altLang="ko-KR" u="sng" dirty="0"/>
              <a:t>Youngbin Kim</a:t>
            </a:r>
            <a:r>
              <a:rPr lang="en-US" altLang="ko-KR" baseline="30000" dirty="0"/>
              <a:t>1</a:t>
            </a:r>
            <a:r>
              <a:rPr lang="en-US" altLang="ko-KR" dirty="0"/>
              <a:t>, Jian Cai</a:t>
            </a:r>
            <a:r>
              <a:rPr lang="en-US" altLang="ko-KR" baseline="30000" dirty="0"/>
              <a:t>2</a:t>
            </a:r>
            <a:r>
              <a:rPr lang="en-US" altLang="ko-KR" dirty="0"/>
              <a:t>, Yooseong Kim</a:t>
            </a:r>
            <a:r>
              <a:rPr lang="en-US" altLang="ko-KR" baseline="30000" dirty="0"/>
              <a:t>2</a:t>
            </a:r>
            <a:r>
              <a:rPr lang="en-US" altLang="ko-KR" dirty="0"/>
              <a:t>, Kyoungwoo Lee</a:t>
            </a:r>
            <a:r>
              <a:rPr lang="en-US" altLang="ko-KR" baseline="30000" dirty="0"/>
              <a:t>1</a:t>
            </a:r>
            <a:r>
              <a:rPr lang="en-US" altLang="ko-KR" dirty="0"/>
              <a:t>, Aviral Shrivastava</a:t>
            </a:r>
            <a:r>
              <a:rPr lang="en-US" altLang="ko-KR" baseline="30000" dirty="0"/>
              <a:t>2</a:t>
            </a:r>
            <a:endParaRPr lang="ko-KR" altLang="en-US" baseline="30000" dirty="0"/>
          </a:p>
        </p:txBody>
      </p:sp>
      <p:sp>
        <p:nvSpPr>
          <p:cNvPr id="8" name="텍스트 개체 틀 6"/>
          <p:cNvSpPr>
            <a:spLocks noGrp="1"/>
          </p:cNvSpPr>
          <p:nvPr>
            <p:ph type="body" sz="quarter" idx="13"/>
          </p:nvPr>
        </p:nvSpPr>
        <p:spPr>
          <a:xfrm>
            <a:off x="4973128" y="4869160"/>
            <a:ext cx="3519155" cy="792088"/>
          </a:xfrm>
        </p:spPr>
        <p:txBody>
          <a:bodyPr/>
          <a:lstStyle/>
          <a:p>
            <a:r>
              <a:rPr lang="en-US" altLang="ko-KR" baseline="30000" dirty="0"/>
              <a:t>2</a:t>
            </a:r>
            <a:r>
              <a:rPr lang="en-US" altLang="ko-KR" dirty="0"/>
              <a:t>Compiler-Microarchitecture Lab</a:t>
            </a:r>
          </a:p>
          <a:p>
            <a:r>
              <a:rPr lang="en-US" altLang="ko-KR" dirty="0"/>
              <a:t>Arizona State University, Tempe, AZ</a:t>
            </a:r>
            <a:endParaRPr lang="ko-KR" altLang="en-US" dirty="0"/>
          </a:p>
        </p:txBody>
      </p:sp>
    </p:spTree>
    <p:extLst>
      <p:ext uri="{BB962C8B-B14F-4D97-AF65-F5344CB8AC3E}">
        <p14:creationId xmlns:p14="http://schemas.microsoft.com/office/powerpoint/2010/main" val="1659033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Our Approach: Optimization by Splitting Function</a:t>
            </a:r>
            <a:endParaRPr lang="ko-KR" altLang="en-US" sz="2800" dirty="0"/>
          </a:p>
        </p:txBody>
      </p:sp>
      <p:sp>
        <p:nvSpPr>
          <p:cNvPr id="4" name="텍스트 개체 틀 3"/>
          <p:cNvSpPr>
            <a:spLocks noGrp="1"/>
          </p:cNvSpPr>
          <p:nvPr>
            <p:ph type="body" sz="quarter" idx="13"/>
          </p:nvPr>
        </p:nvSpPr>
        <p:spPr/>
        <p:txBody>
          <a:bodyPr>
            <a:normAutofit fontScale="92500" lnSpcReduction="20000"/>
          </a:bodyPr>
          <a:lstStyle/>
          <a:p>
            <a:r>
              <a:rPr lang="en-US" altLang="ko-KR" dirty="0"/>
              <a:t>Function Splitting</a:t>
            </a:r>
            <a:endParaRPr lang="ko-KR" altLang="en-US" dirty="0"/>
          </a:p>
        </p:txBody>
      </p:sp>
      <p:grpSp>
        <p:nvGrpSpPr>
          <p:cNvPr id="15" name="그룹 14"/>
          <p:cNvGrpSpPr/>
          <p:nvPr/>
        </p:nvGrpSpPr>
        <p:grpSpPr>
          <a:xfrm>
            <a:off x="443971" y="2824769"/>
            <a:ext cx="1957849" cy="2160240"/>
            <a:chOff x="2609718" y="1867969"/>
            <a:chExt cx="2356383" cy="2599974"/>
          </a:xfrm>
        </p:grpSpPr>
        <p:sp>
          <p:nvSpPr>
            <p:cNvPr id="16" name="타원 15"/>
            <p:cNvSpPr/>
            <p:nvPr/>
          </p:nvSpPr>
          <p:spPr>
            <a:xfrm>
              <a:off x="3287898" y="1867969"/>
              <a:ext cx="1021080" cy="617221"/>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main</a:t>
              </a:r>
            </a:p>
          </p:txBody>
        </p:sp>
        <p:sp>
          <p:nvSpPr>
            <p:cNvPr id="17" name="타원 16"/>
            <p:cNvSpPr/>
            <p:nvPr/>
          </p:nvSpPr>
          <p:spPr>
            <a:xfrm>
              <a:off x="2609718" y="2859346"/>
              <a:ext cx="1021080" cy="617221"/>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F0</a:t>
              </a:r>
            </a:p>
          </p:txBody>
        </p:sp>
        <p:sp>
          <p:nvSpPr>
            <p:cNvPr id="18" name="직사각형 17"/>
            <p:cNvSpPr/>
            <p:nvPr/>
          </p:nvSpPr>
          <p:spPr>
            <a:xfrm>
              <a:off x="3971691" y="2859348"/>
              <a:ext cx="967740" cy="617220"/>
            </a:xfrm>
            <a:prstGeom prst="rect">
              <a:avLst/>
            </a:prstGeom>
            <a:solidFill>
              <a:srgbClr val="E7E6E6"/>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loop 1</a:t>
              </a:r>
              <a:endParaRPr kumimoji="0" lang="ko-KR" altLang="en-US" sz="14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sp>
          <p:nvSpPr>
            <p:cNvPr id="19" name="타원 18"/>
            <p:cNvSpPr/>
            <p:nvPr/>
          </p:nvSpPr>
          <p:spPr>
            <a:xfrm>
              <a:off x="3945021" y="3850722"/>
              <a:ext cx="1021080" cy="617221"/>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F1</a:t>
              </a:r>
            </a:p>
          </p:txBody>
        </p:sp>
        <p:cxnSp>
          <p:nvCxnSpPr>
            <p:cNvPr id="20" name="직선 화살표 연결선 19"/>
            <p:cNvCxnSpPr>
              <a:stCxn id="16" idx="4"/>
              <a:endCxn id="17" idx="0"/>
            </p:cNvCxnSpPr>
            <p:nvPr/>
          </p:nvCxnSpPr>
          <p:spPr>
            <a:xfrm flipH="1">
              <a:off x="3120258" y="2485190"/>
              <a:ext cx="678180" cy="374156"/>
            </a:xfrm>
            <a:prstGeom prst="straightConnector1">
              <a:avLst/>
            </a:prstGeom>
            <a:noFill/>
            <a:ln w="12700" cap="flat" cmpd="sng" algn="ctr">
              <a:solidFill>
                <a:srgbClr val="E7E6E6">
                  <a:lumMod val="50000"/>
                </a:srgbClr>
              </a:solidFill>
              <a:prstDash val="solid"/>
              <a:miter lim="800000"/>
              <a:tailEnd type="triangle"/>
            </a:ln>
            <a:effectLst/>
          </p:spPr>
        </p:cxnSp>
        <p:cxnSp>
          <p:nvCxnSpPr>
            <p:cNvPr id="21" name="직선 화살표 연결선 20"/>
            <p:cNvCxnSpPr>
              <a:stCxn id="16" idx="4"/>
              <a:endCxn id="18" idx="0"/>
            </p:cNvCxnSpPr>
            <p:nvPr/>
          </p:nvCxnSpPr>
          <p:spPr>
            <a:xfrm>
              <a:off x="3798438" y="2485190"/>
              <a:ext cx="657123" cy="374158"/>
            </a:xfrm>
            <a:prstGeom prst="straightConnector1">
              <a:avLst/>
            </a:prstGeom>
            <a:noFill/>
            <a:ln w="12700" cap="flat" cmpd="sng" algn="ctr">
              <a:solidFill>
                <a:srgbClr val="E7E6E6">
                  <a:lumMod val="50000"/>
                </a:srgbClr>
              </a:solidFill>
              <a:prstDash val="solid"/>
              <a:miter lim="800000"/>
              <a:tailEnd type="triangle"/>
            </a:ln>
            <a:effectLst/>
          </p:spPr>
        </p:cxnSp>
        <p:cxnSp>
          <p:nvCxnSpPr>
            <p:cNvPr id="22" name="직선 화살표 연결선 21"/>
            <p:cNvCxnSpPr>
              <a:stCxn id="18" idx="2"/>
              <a:endCxn id="19" idx="0"/>
            </p:cNvCxnSpPr>
            <p:nvPr/>
          </p:nvCxnSpPr>
          <p:spPr>
            <a:xfrm>
              <a:off x="4455561" y="3476568"/>
              <a:ext cx="0" cy="374154"/>
            </a:xfrm>
            <a:prstGeom prst="straightConnector1">
              <a:avLst/>
            </a:prstGeom>
            <a:noFill/>
            <a:ln w="12700" cap="flat" cmpd="sng" algn="ctr">
              <a:solidFill>
                <a:srgbClr val="E7E6E6">
                  <a:lumMod val="50000"/>
                </a:srgbClr>
              </a:solidFill>
              <a:prstDash val="solid"/>
              <a:miter lim="800000"/>
              <a:tailEnd type="triangle"/>
            </a:ln>
            <a:effectLst/>
          </p:spPr>
        </p:cxnSp>
      </p:grpSp>
      <p:sp>
        <p:nvSpPr>
          <p:cNvPr id="23" name="직사각형 22"/>
          <p:cNvSpPr/>
          <p:nvPr/>
        </p:nvSpPr>
        <p:spPr>
          <a:xfrm>
            <a:off x="423531" y="5367103"/>
            <a:ext cx="1978289" cy="288032"/>
          </a:xfrm>
          <a:prstGeom prst="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ambria" panose="02040503050406030204" pitchFamily="18" charset="0"/>
              </a:rPr>
              <a:t>SPM</a:t>
            </a:r>
            <a:endParaRPr lang="ko-KR" altLang="en-US" sz="1400" dirty="0">
              <a:solidFill>
                <a:schemeClr val="tx1"/>
              </a:solidFill>
              <a:latin typeface="Cambria" panose="02040503050406030204" pitchFamily="18" charset="0"/>
            </a:endParaRPr>
          </a:p>
        </p:txBody>
      </p:sp>
      <p:cxnSp>
        <p:nvCxnSpPr>
          <p:cNvPr id="25" name="직선 연결선 24"/>
          <p:cNvCxnSpPr/>
          <p:nvPr/>
        </p:nvCxnSpPr>
        <p:spPr>
          <a:xfrm>
            <a:off x="423531" y="5123599"/>
            <a:ext cx="201622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423531" y="2636912"/>
            <a:ext cx="201622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9" name="그룹 28"/>
          <p:cNvGrpSpPr/>
          <p:nvPr/>
        </p:nvGrpSpPr>
        <p:grpSpPr>
          <a:xfrm>
            <a:off x="443971" y="1228788"/>
            <a:ext cx="1296144" cy="1019918"/>
            <a:chOff x="6372200" y="2492896"/>
            <a:chExt cx="1296144" cy="1019918"/>
          </a:xfrm>
        </p:grpSpPr>
        <p:sp>
          <p:nvSpPr>
            <p:cNvPr id="6" name="모서리가 둥근 직사각형 5"/>
            <p:cNvSpPr/>
            <p:nvPr/>
          </p:nvSpPr>
          <p:spPr>
            <a:xfrm>
              <a:off x="6372200" y="2492896"/>
              <a:ext cx="648072" cy="288032"/>
            </a:xfrm>
            <a:prstGeom prst="roundRect">
              <a:avLst>
                <a:gd name="adj" fmla="val 12164"/>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latin typeface="Cambria" panose="02040503050406030204" pitchFamily="18" charset="0"/>
                </a:rPr>
                <a:t>main</a:t>
              </a:r>
              <a:endParaRPr lang="ko-KR" altLang="en-US" sz="1400" dirty="0">
                <a:solidFill>
                  <a:schemeClr val="tx1"/>
                </a:solidFill>
                <a:latin typeface="Cambria" panose="02040503050406030204" pitchFamily="18" charset="0"/>
              </a:endParaRPr>
            </a:p>
          </p:txBody>
        </p:sp>
        <p:sp>
          <p:nvSpPr>
            <p:cNvPr id="27" name="모서리가 둥근 직사각형 26"/>
            <p:cNvSpPr/>
            <p:nvPr/>
          </p:nvSpPr>
          <p:spPr>
            <a:xfrm>
              <a:off x="6372200" y="2858238"/>
              <a:ext cx="1296144" cy="288032"/>
            </a:xfrm>
            <a:prstGeom prst="roundRect">
              <a:avLst>
                <a:gd name="adj" fmla="val 12164"/>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latin typeface="Cambria" panose="02040503050406030204" pitchFamily="18" charset="0"/>
                </a:rPr>
                <a:t>F0</a:t>
              </a:r>
              <a:endParaRPr lang="ko-KR" altLang="en-US" sz="1400" dirty="0">
                <a:solidFill>
                  <a:schemeClr val="tx1"/>
                </a:solidFill>
                <a:latin typeface="Cambria" panose="02040503050406030204" pitchFamily="18" charset="0"/>
              </a:endParaRPr>
            </a:p>
          </p:txBody>
        </p:sp>
        <p:sp>
          <p:nvSpPr>
            <p:cNvPr id="28" name="모서리가 둥근 직사각형 27"/>
            <p:cNvSpPr/>
            <p:nvPr/>
          </p:nvSpPr>
          <p:spPr>
            <a:xfrm>
              <a:off x="6372200" y="3224782"/>
              <a:ext cx="936104" cy="288032"/>
            </a:xfrm>
            <a:prstGeom prst="roundRect">
              <a:avLst>
                <a:gd name="adj" fmla="val 12164"/>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latin typeface="Cambria" panose="02040503050406030204" pitchFamily="18" charset="0"/>
                </a:rPr>
                <a:t>F1</a:t>
              </a:r>
              <a:endParaRPr lang="ko-KR" altLang="en-US" sz="1400" dirty="0">
                <a:solidFill>
                  <a:schemeClr val="tx1"/>
                </a:solidFill>
                <a:latin typeface="Cambria" panose="02040503050406030204" pitchFamily="18" charset="0"/>
              </a:endParaRPr>
            </a:p>
          </p:txBody>
        </p:sp>
      </p:grpSp>
      <p:sp>
        <p:nvSpPr>
          <p:cNvPr id="30" name="TextBox 29"/>
          <p:cNvSpPr txBox="1"/>
          <p:nvPr/>
        </p:nvSpPr>
        <p:spPr>
          <a:xfrm>
            <a:off x="336384" y="4767945"/>
            <a:ext cx="508473" cy="307777"/>
          </a:xfrm>
          <a:prstGeom prst="rect">
            <a:avLst/>
          </a:prstGeom>
          <a:noFill/>
        </p:spPr>
        <p:txBody>
          <a:bodyPr wrap="none" rtlCol="0">
            <a:spAutoFit/>
          </a:bodyPr>
          <a:lstStyle/>
          <a:p>
            <a:r>
              <a:rPr lang="en-US" altLang="ko-KR" sz="1400" dirty="0">
                <a:solidFill>
                  <a:schemeClr val="accent2"/>
                </a:solidFill>
              </a:rPr>
              <a:t>CFG</a:t>
            </a:r>
            <a:endParaRPr lang="ko-KR" altLang="en-US" sz="1400" dirty="0">
              <a:solidFill>
                <a:schemeClr val="accent2"/>
              </a:solidFill>
            </a:endParaRPr>
          </a:p>
        </p:txBody>
      </p:sp>
      <p:sp>
        <p:nvSpPr>
          <p:cNvPr id="31" name="TextBox 30"/>
          <p:cNvSpPr txBox="1"/>
          <p:nvPr/>
        </p:nvSpPr>
        <p:spPr>
          <a:xfrm>
            <a:off x="336384" y="2295953"/>
            <a:ext cx="1311578" cy="307777"/>
          </a:xfrm>
          <a:prstGeom prst="rect">
            <a:avLst/>
          </a:prstGeom>
          <a:noFill/>
        </p:spPr>
        <p:txBody>
          <a:bodyPr wrap="none" rtlCol="0">
            <a:spAutoFit/>
          </a:bodyPr>
          <a:lstStyle/>
          <a:p>
            <a:r>
              <a:rPr lang="en-US" altLang="ko-KR" sz="1400" dirty="0">
                <a:solidFill>
                  <a:schemeClr val="accent2"/>
                </a:solidFill>
              </a:rPr>
              <a:t>Function sizes</a:t>
            </a:r>
            <a:endParaRPr lang="ko-KR" altLang="en-US" sz="1400" dirty="0">
              <a:solidFill>
                <a:schemeClr val="accent2"/>
              </a:solidFill>
            </a:endParaRPr>
          </a:p>
        </p:txBody>
      </p:sp>
      <p:sp>
        <p:nvSpPr>
          <p:cNvPr id="32" name="TextBox 31"/>
          <p:cNvSpPr txBox="1"/>
          <p:nvPr/>
        </p:nvSpPr>
        <p:spPr>
          <a:xfrm>
            <a:off x="336384" y="5729959"/>
            <a:ext cx="857927" cy="307777"/>
          </a:xfrm>
          <a:prstGeom prst="rect">
            <a:avLst/>
          </a:prstGeom>
          <a:noFill/>
        </p:spPr>
        <p:txBody>
          <a:bodyPr wrap="none" rtlCol="0">
            <a:spAutoFit/>
          </a:bodyPr>
          <a:lstStyle/>
          <a:p>
            <a:r>
              <a:rPr lang="en-US" altLang="ko-KR" sz="1400" dirty="0">
                <a:solidFill>
                  <a:schemeClr val="accent2"/>
                </a:solidFill>
              </a:rPr>
              <a:t>SPM size</a:t>
            </a:r>
            <a:endParaRPr lang="ko-KR" altLang="en-US" sz="1400" dirty="0">
              <a:solidFill>
                <a:schemeClr val="accent2"/>
              </a:solidFill>
            </a:endParaRPr>
          </a:p>
        </p:txBody>
      </p:sp>
      <p:sp>
        <p:nvSpPr>
          <p:cNvPr id="33" name="오른쪽 대괄호 32"/>
          <p:cNvSpPr/>
          <p:nvPr/>
        </p:nvSpPr>
        <p:spPr>
          <a:xfrm>
            <a:off x="2579042" y="1594130"/>
            <a:ext cx="386257" cy="3916989"/>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cxnSp>
        <p:nvCxnSpPr>
          <p:cNvPr id="36" name="직선 화살표 연결선 35"/>
          <p:cNvCxnSpPr>
            <a:stCxn id="33" idx="2"/>
            <a:endCxn id="38" idx="1"/>
          </p:cNvCxnSpPr>
          <p:nvPr/>
        </p:nvCxnSpPr>
        <p:spPr>
          <a:xfrm flipV="1">
            <a:off x="2965299" y="3552624"/>
            <a:ext cx="965618"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4710908" y="1228788"/>
            <a:ext cx="4119695" cy="46921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직사각형 37"/>
          <p:cNvSpPr/>
          <p:nvPr/>
        </p:nvSpPr>
        <p:spPr>
          <a:xfrm>
            <a:off x="3930917" y="3282391"/>
            <a:ext cx="999238" cy="5404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ko-KR" sz="1400" dirty="0">
                <a:solidFill>
                  <a:schemeClr val="tx1"/>
                </a:solidFill>
              </a:rPr>
              <a:t>Mapping Algorithm</a:t>
            </a:r>
            <a:endParaRPr lang="ko-KR" altLang="en-US" sz="1400" dirty="0">
              <a:solidFill>
                <a:schemeClr val="tx1"/>
              </a:solidFill>
            </a:endParaRPr>
          </a:p>
        </p:txBody>
      </p:sp>
      <p:graphicFrame>
        <p:nvGraphicFramePr>
          <p:cNvPr id="57" name="표 56"/>
          <p:cNvGraphicFramePr>
            <a:graphicFrameLocks noGrp="1"/>
          </p:cNvGraphicFramePr>
          <p:nvPr>
            <p:extLst/>
          </p:nvPr>
        </p:nvGraphicFramePr>
        <p:xfrm>
          <a:off x="4999819" y="2790178"/>
          <a:ext cx="3590119" cy="924138"/>
        </p:xfrm>
        <a:graphic>
          <a:graphicData uri="http://schemas.openxmlformats.org/drawingml/2006/table">
            <a:tbl>
              <a:tblPr firstRow="1" bandRow="1"/>
              <a:tblGrid>
                <a:gridCol w="1196706">
                  <a:extLst>
                    <a:ext uri="{9D8B030D-6E8A-4147-A177-3AD203B41FA5}">
                      <a16:colId xmlns:a16="http://schemas.microsoft.com/office/drawing/2014/main" xmlns="" val="20000"/>
                    </a:ext>
                  </a:extLst>
                </a:gridCol>
                <a:gridCol w="1196707">
                  <a:extLst>
                    <a:ext uri="{9D8B030D-6E8A-4147-A177-3AD203B41FA5}">
                      <a16:colId xmlns:a16="http://schemas.microsoft.com/office/drawing/2014/main" xmlns="" val="20001"/>
                    </a:ext>
                  </a:extLst>
                </a:gridCol>
                <a:gridCol w="1196706">
                  <a:extLst>
                    <a:ext uri="{9D8B030D-6E8A-4147-A177-3AD203B41FA5}">
                      <a16:colId xmlns:a16="http://schemas.microsoft.com/office/drawing/2014/main" xmlns="" val="20002"/>
                    </a:ext>
                  </a:extLst>
                </a:gridCol>
              </a:tblGrid>
              <a:tr h="308046">
                <a:tc gridSpan="2">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Region 1</a:t>
                      </a:r>
                      <a:endParaRPr lang="ko-KR" altLang="en-US" sz="1400" dirty="0">
                        <a:latin typeface="Cambria" panose="02040503050406030204" pitchFamily="18" charset="0"/>
                      </a:endParaRPr>
                    </a:p>
                  </a:txBody>
                  <a:tcPr>
                    <a:lnL w="12700" cap="flat" cmpd="sng" algn="ctr">
                      <a:solidFill>
                        <a:srgbClr val="E7E6E6">
                          <a:lumMod val="50000"/>
                        </a:srgb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rgbClr val="E7E6E6">
                          <a:lumMod val="50000"/>
                        </a:srgb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hMerge="1">
                  <a:txBody>
                    <a:bodyPr/>
                    <a:lstStyle/>
                    <a:p>
                      <a:pPr algn="ctr" latinLnBrk="1"/>
                      <a:endParaRPr lang="ko-KR" altLang="en-US" sz="1400" dirty="0">
                        <a:latin typeface="Cambria" panose="02040503050406030204"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Region 2</a:t>
                      </a:r>
                      <a:endParaRPr lang="ko-KR" altLang="en-US" sz="14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rgbClr val="E7E6E6">
                          <a:lumMod val="50000"/>
                        </a:srgbClr>
                      </a:solidFill>
                      <a:prstDash val="solid"/>
                      <a:round/>
                      <a:headEnd type="none" w="med" len="med"/>
                      <a:tailEnd type="none" w="med" len="med"/>
                    </a:lnR>
                    <a:lnT w="12700" cap="flat" cmpd="sng" algn="ctr">
                      <a:solidFill>
                        <a:srgbClr val="E7E6E6">
                          <a:lumMod val="50000"/>
                        </a:srgb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xmlns="" val="10000"/>
                  </a:ext>
                </a:extLst>
              </a:tr>
              <a:tr h="308046">
                <a:tc gridSpan="2">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F0</a:t>
                      </a:r>
                      <a:endParaRPr lang="ko-KR" altLang="en-US" sz="1400" dirty="0">
                        <a:latin typeface="Cambria" panose="020405030504060302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4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main</a:t>
                      </a:r>
                      <a:endParaRPr lang="ko-KR" altLang="en-US" sz="14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08046">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F1</a:t>
                      </a:r>
                      <a:endParaRPr lang="ko-KR" altLang="en-US" sz="1400" dirty="0">
                        <a:latin typeface="Cambria" panose="020405030504060302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rgbClr val="E7E6E6">
                          <a:lumMod val="50000"/>
                        </a:srgb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endParaRPr lang="ko-KR" altLang="en-US" sz="1400" dirty="0">
                        <a:latin typeface="Cambria" panose="02040503050406030204" pitchFamily="18" charset="0"/>
                      </a:endParaRPr>
                    </a:p>
                  </a:txBody>
                  <a:tcPr>
                    <a:lnL w="12700" cap="flat" cmpd="sng" algn="ctr">
                      <a:solidFill>
                        <a:srgbClr val="E7E6E6">
                          <a:lumMod val="50000"/>
                        </a:srgb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rgbClr val="E7E6E6">
                          <a:lumMod val="50000"/>
                        </a:srgb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endParaRPr lang="ko-KR" altLang="en-US" sz="14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rgbClr val="E7E6E6">
                          <a:lumMod val="50000"/>
                        </a:srgb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rgbClr val="E7E6E6">
                          <a:lumMod val="50000"/>
                        </a:srgb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xmlns="" val="10002"/>
                  </a:ext>
                </a:extLst>
              </a:tr>
            </a:tbl>
          </a:graphicData>
        </a:graphic>
      </p:graphicFrame>
      <p:sp>
        <p:nvSpPr>
          <p:cNvPr id="62" name="TextBox 61"/>
          <p:cNvSpPr txBox="1"/>
          <p:nvPr/>
        </p:nvSpPr>
        <p:spPr>
          <a:xfrm>
            <a:off x="4925249" y="1274215"/>
            <a:ext cx="3334567" cy="379527"/>
          </a:xfrm>
          <a:prstGeom prst="rect">
            <a:avLst/>
          </a:prstGeom>
          <a:noFill/>
        </p:spPr>
        <p:txBody>
          <a:bodyPr wrap="none" rtlCol="0">
            <a:spAutoFit/>
          </a:bodyPr>
          <a:lstStyle/>
          <a:p>
            <a:pPr>
              <a:lnSpc>
                <a:spcPct val="130000"/>
              </a:lnSpc>
            </a:pPr>
            <a:r>
              <a:rPr lang="en-US" altLang="ko-KR" sz="1600" dirty="0"/>
              <a:t>1. Split the given SPM into regions</a:t>
            </a:r>
          </a:p>
        </p:txBody>
      </p:sp>
      <p:graphicFrame>
        <p:nvGraphicFramePr>
          <p:cNvPr id="63" name="표 62"/>
          <p:cNvGraphicFramePr>
            <a:graphicFrameLocks noGrp="1"/>
          </p:cNvGraphicFramePr>
          <p:nvPr>
            <p:extLst/>
          </p:nvPr>
        </p:nvGraphicFramePr>
        <p:xfrm>
          <a:off x="4999819" y="1715098"/>
          <a:ext cx="3590119" cy="308046"/>
        </p:xfrm>
        <a:graphic>
          <a:graphicData uri="http://schemas.openxmlformats.org/drawingml/2006/table">
            <a:tbl>
              <a:tblPr firstRow="1" bandRow="1"/>
              <a:tblGrid>
                <a:gridCol w="2393413">
                  <a:extLst>
                    <a:ext uri="{9D8B030D-6E8A-4147-A177-3AD203B41FA5}">
                      <a16:colId xmlns:a16="http://schemas.microsoft.com/office/drawing/2014/main" xmlns="" val="20000"/>
                    </a:ext>
                  </a:extLst>
                </a:gridCol>
                <a:gridCol w="1196706">
                  <a:extLst>
                    <a:ext uri="{9D8B030D-6E8A-4147-A177-3AD203B41FA5}">
                      <a16:colId xmlns:a16="http://schemas.microsoft.com/office/drawing/2014/main" xmlns="" val="20001"/>
                    </a:ext>
                  </a:extLst>
                </a:gridCol>
              </a:tblGrid>
              <a:tr h="308046">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Region 1</a:t>
                      </a:r>
                      <a:endParaRPr lang="ko-KR" altLang="en-US" sz="1400" dirty="0">
                        <a:latin typeface="Cambria" panose="020405030504060302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Region 2</a:t>
                      </a:r>
                      <a:endParaRPr lang="ko-KR" altLang="en-US" sz="14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xmlns="" val="10000"/>
                  </a:ext>
                </a:extLst>
              </a:tr>
            </a:tbl>
          </a:graphicData>
        </a:graphic>
      </p:graphicFrame>
      <p:sp>
        <p:nvSpPr>
          <p:cNvPr id="65" name="TextBox 64"/>
          <p:cNvSpPr txBox="1"/>
          <p:nvPr/>
        </p:nvSpPr>
        <p:spPr>
          <a:xfrm>
            <a:off x="4925249" y="2354889"/>
            <a:ext cx="3355406" cy="379527"/>
          </a:xfrm>
          <a:prstGeom prst="rect">
            <a:avLst/>
          </a:prstGeom>
          <a:noFill/>
        </p:spPr>
        <p:txBody>
          <a:bodyPr wrap="none" rtlCol="0">
            <a:spAutoFit/>
          </a:bodyPr>
          <a:lstStyle/>
          <a:p>
            <a:pPr>
              <a:lnSpc>
                <a:spcPct val="130000"/>
              </a:lnSpc>
            </a:pPr>
            <a:r>
              <a:rPr lang="en-US" altLang="ko-KR" sz="1600" dirty="0"/>
              <a:t>2. Map each function into a region</a:t>
            </a:r>
          </a:p>
        </p:txBody>
      </p:sp>
      <p:sp>
        <p:nvSpPr>
          <p:cNvPr id="34" name="TextBox 33"/>
          <p:cNvSpPr txBox="1"/>
          <p:nvPr/>
        </p:nvSpPr>
        <p:spPr>
          <a:xfrm>
            <a:off x="4925249" y="4156030"/>
            <a:ext cx="3409908" cy="699615"/>
          </a:xfrm>
          <a:prstGeom prst="rect">
            <a:avLst/>
          </a:prstGeom>
          <a:noFill/>
        </p:spPr>
        <p:txBody>
          <a:bodyPr wrap="none" rtlCol="0">
            <a:spAutoFit/>
          </a:bodyPr>
          <a:lstStyle/>
          <a:p>
            <a:pPr>
              <a:lnSpc>
                <a:spcPct val="130000"/>
              </a:lnSpc>
            </a:pPr>
            <a:r>
              <a:rPr lang="en-US" altLang="ko-KR" sz="1600" dirty="0"/>
              <a:t>3. Insert management instructions </a:t>
            </a:r>
            <a:br>
              <a:rPr lang="en-US" altLang="ko-KR" sz="1600" dirty="0"/>
            </a:br>
            <a:r>
              <a:rPr lang="en-US" altLang="ko-KR" sz="1600" dirty="0"/>
              <a:t>before the every function calls</a:t>
            </a:r>
          </a:p>
        </p:txBody>
      </p:sp>
      <p:graphicFrame>
        <p:nvGraphicFramePr>
          <p:cNvPr id="8" name="표 7"/>
          <p:cNvGraphicFramePr>
            <a:graphicFrameLocks noGrp="1"/>
          </p:cNvGraphicFramePr>
          <p:nvPr>
            <p:extLst/>
          </p:nvPr>
        </p:nvGraphicFramePr>
        <p:xfrm>
          <a:off x="4893507" y="4862379"/>
          <a:ext cx="3812986" cy="923842"/>
        </p:xfrm>
        <a:graphic>
          <a:graphicData uri="http://schemas.openxmlformats.org/drawingml/2006/table">
            <a:tbl>
              <a:tblPr firstRow="1" bandRow="1">
                <a:tableStyleId>{2D5ABB26-0587-4C30-8999-92F81FD0307C}</a:tableStyleId>
              </a:tblPr>
              <a:tblGrid>
                <a:gridCol w="1470804">
                  <a:extLst>
                    <a:ext uri="{9D8B030D-6E8A-4147-A177-3AD203B41FA5}">
                      <a16:colId xmlns:a16="http://schemas.microsoft.com/office/drawing/2014/main" xmlns="" val="20000"/>
                    </a:ext>
                  </a:extLst>
                </a:gridCol>
                <a:gridCol w="2342182">
                  <a:extLst>
                    <a:ext uri="{9D8B030D-6E8A-4147-A177-3AD203B41FA5}">
                      <a16:colId xmlns:a16="http://schemas.microsoft.com/office/drawing/2014/main" xmlns="" val="20001"/>
                    </a:ext>
                  </a:extLst>
                </a:gridCol>
              </a:tblGrid>
              <a:tr h="259081">
                <a:tc>
                  <a:txBody>
                    <a:bodyPr/>
                    <a:lstStyle/>
                    <a:p>
                      <a:pPr latinLnBrk="1"/>
                      <a:r>
                        <a:rPr lang="en-US" altLang="ko-KR" sz="1400" dirty="0">
                          <a:latin typeface="Cambria" panose="02040503050406030204" pitchFamily="18" charset="0"/>
                        </a:rPr>
                        <a:t>…</a:t>
                      </a:r>
                      <a:endParaRPr lang="ko-KR" altLang="en-US" sz="1400" dirty="0">
                        <a:latin typeface="Cambria" panose="02040503050406030204" pitchFamily="18" charset="0"/>
                      </a:endParaRPr>
                    </a:p>
                  </a:txBody>
                  <a:tcPr/>
                </a:tc>
                <a:tc>
                  <a:txBody>
                    <a:bodyPr/>
                    <a:lstStyle/>
                    <a:p>
                      <a:pPr latinLnBrk="1"/>
                      <a:r>
                        <a:rPr lang="en-US" altLang="ko-KR" sz="1400" dirty="0">
                          <a:solidFill>
                            <a:schemeClr val="accent2"/>
                          </a:solidFill>
                          <a:latin typeface="Cambria" panose="02040503050406030204" pitchFamily="18" charset="0"/>
                        </a:rPr>
                        <a:t>Check</a:t>
                      </a:r>
                      <a:r>
                        <a:rPr lang="en-US" altLang="ko-KR" sz="1400" baseline="0" dirty="0">
                          <a:solidFill>
                            <a:schemeClr val="accent2"/>
                          </a:solidFill>
                          <a:latin typeface="Cambria" panose="02040503050406030204" pitchFamily="18" charset="0"/>
                        </a:rPr>
                        <a:t> </a:t>
                      </a:r>
                      <a:r>
                        <a:rPr lang="en-US" altLang="ko-KR" sz="1400" baseline="0" dirty="0">
                          <a:solidFill>
                            <a:schemeClr val="accent2"/>
                          </a:solidFill>
                          <a:latin typeface="Consolas" panose="020B0609020204030204" pitchFamily="49" charset="0"/>
                        </a:rPr>
                        <a:t>Region 1</a:t>
                      </a:r>
                      <a:endParaRPr lang="ko-KR" altLang="en-US" sz="1400" dirty="0">
                        <a:solidFill>
                          <a:schemeClr val="accent2"/>
                        </a:solidFill>
                        <a:latin typeface="Consolas" panose="020B0609020204030204" pitchFamily="49" charset="0"/>
                      </a:endParaRPr>
                    </a:p>
                  </a:txBody>
                  <a:tcPr/>
                </a:tc>
                <a:extLst>
                  <a:ext uri="{0D108BD9-81ED-4DB2-BD59-A6C34878D82A}">
                    <a16:rowId xmlns:a16="http://schemas.microsoft.com/office/drawing/2014/main" xmlns="" val="10000"/>
                  </a:ext>
                </a:extLst>
              </a:tr>
              <a:tr h="259081">
                <a:tc>
                  <a:txBody>
                    <a:bodyPr/>
                    <a:lstStyle/>
                    <a:p>
                      <a:pPr latinLnBrk="1"/>
                      <a:r>
                        <a:rPr lang="en-US" altLang="ko-KR" sz="1400" dirty="0">
                          <a:solidFill>
                            <a:schemeClr val="accent4"/>
                          </a:solidFill>
                          <a:latin typeface="Cambria" panose="02040503050406030204" pitchFamily="18" charset="0"/>
                        </a:rPr>
                        <a:t>Call </a:t>
                      </a:r>
                      <a:r>
                        <a:rPr lang="en-US" altLang="ko-KR" sz="1400" dirty="0">
                          <a:solidFill>
                            <a:schemeClr val="accent4"/>
                          </a:solidFill>
                          <a:latin typeface="Consolas" panose="020B0609020204030204" pitchFamily="49" charset="0"/>
                        </a:rPr>
                        <a:t>F0</a:t>
                      </a:r>
                      <a:endParaRPr lang="ko-KR" altLang="en-US" sz="1400" dirty="0">
                        <a:solidFill>
                          <a:schemeClr val="accent4"/>
                        </a:solidFill>
                        <a:latin typeface="Consolas" panose="020B0609020204030204" pitchFamily="49" charset="0"/>
                      </a:endParaRPr>
                    </a:p>
                  </a:txBody>
                  <a:tcPr/>
                </a:tc>
                <a:tc>
                  <a:txBody>
                    <a:bodyPr/>
                    <a:lstStyle/>
                    <a:p>
                      <a:pPr latinLnBrk="1"/>
                      <a:r>
                        <a:rPr lang="en-US" altLang="ko-KR" sz="1400" dirty="0">
                          <a:solidFill>
                            <a:schemeClr val="accent2"/>
                          </a:solidFill>
                          <a:latin typeface="Cambria" panose="02040503050406030204" pitchFamily="18" charset="0"/>
                        </a:rPr>
                        <a:t>If</a:t>
                      </a:r>
                      <a:r>
                        <a:rPr lang="en-US" altLang="ko-KR" sz="1400" baseline="0" dirty="0">
                          <a:solidFill>
                            <a:schemeClr val="accent2"/>
                          </a:solidFill>
                          <a:latin typeface="Cambria" panose="02040503050406030204" pitchFamily="18" charset="0"/>
                        </a:rPr>
                        <a:t> </a:t>
                      </a:r>
                      <a:r>
                        <a:rPr lang="en-US" altLang="ko-KR" sz="1400" baseline="0" dirty="0">
                          <a:solidFill>
                            <a:schemeClr val="accent2"/>
                          </a:solidFill>
                          <a:latin typeface="Consolas" panose="020B0609020204030204" pitchFamily="49" charset="0"/>
                        </a:rPr>
                        <a:t>F0</a:t>
                      </a:r>
                      <a:r>
                        <a:rPr lang="en-US" altLang="ko-KR" sz="1400" baseline="0" dirty="0">
                          <a:solidFill>
                            <a:schemeClr val="accent2"/>
                          </a:solidFill>
                          <a:latin typeface="Cambria" panose="02040503050406030204" pitchFamily="18" charset="0"/>
                        </a:rPr>
                        <a:t> is not loaded: load </a:t>
                      </a:r>
                      <a:r>
                        <a:rPr lang="en-US" altLang="ko-KR" sz="1400" baseline="0" dirty="0">
                          <a:solidFill>
                            <a:schemeClr val="accent2"/>
                          </a:solidFill>
                          <a:latin typeface="Consolas" panose="020B0609020204030204" pitchFamily="49" charset="0"/>
                        </a:rPr>
                        <a:t>F0</a:t>
                      </a:r>
                      <a:endParaRPr lang="ko-KR" altLang="en-US" sz="1400" dirty="0">
                        <a:solidFill>
                          <a:schemeClr val="accent2"/>
                        </a:solidFill>
                        <a:latin typeface="Consolas" panose="020B0609020204030204" pitchFamily="49" charset="0"/>
                      </a:endParaRPr>
                    </a:p>
                  </a:txBody>
                  <a:tcPr/>
                </a:tc>
                <a:extLst>
                  <a:ext uri="{0D108BD9-81ED-4DB2-BD59-A6C34878D82A}">
                    <a16:rowId xmlns:a16="http://schemas.microsoft.com/office/drawing/2014/main" xmlns="" val="10001"/>
                  </a:ext>
                </a:extLst>
              </a:tr>
              <a:tr h="314242">
                <a:tc>
                  <a:txBody>
                    <a:bodyPr/>
                    <a:lstStyle/>
                    <a:p>
                      <a:pPr latinLnBrk="1"/>
                      <a:r>
                        <a:rPr lang="en-US" altLang="ko-KR" sz="1400" dirty="0">
                          <a:latin typeface="Cambria" panose="02040503050406030204" pitchFamily="18" charset="0"/>
                        </a:rPr>
                        <a:t>…</a:t>
                      </a:r>
                      <a:endParaRPr lang="ko-KR" altLang="en-US" sz="1400" dirty="0">
                        <a:latin typeface="Cambria" panose="02040503050406030204" pitchFamily="18" charset="0"/>
                      </a:endParaRPr>
                    </a:p>
                  </a:txBody>
                  <a:tcPr/>
                </a:tc>
                <a:tc>
                  <a:txBody>
                    <a:bodyPr/>
                    <a:lstStyle/>
                    <a:p>
                      <a:pPr latinLnBrk="1"/>
                      <a:r>
                        <a:rPr lang="en-US" altLang="ko-KR" sz="1400" dirty="0">
                          <a:solidFill>
                            <a:schemeClr val="accent4"/>
                          </a:solidFill>
                          <a:latin typeface="Cambria" panose="02040503050406030204" pitchFamily="18" charset="0"/>
                        </a:rPr>
                        <a:t>Call </a:t>
                      </a:r>
                      <a:r>
                        <a:rPr lang="en-US" altLang="ko-KR" sz="1400" dirty="0">
                          <a:solidFill>
                            <a:schemeClr val="accent4"/>
                          </a:solidFill>
                          <a:latin typeface="Consolas" panose="020B0609020204030204" pitchFamily="49" charset="0"/>
                        </a:rPr>
                        <a:t>F0</a:t>
                      </a:r>
                      <a:endParaRPr lang="ko-KR" altLang="en-US" sz="1400" dirty="0">
                        <a:solidFill>
                          <a:schemeClr val="accent4"/>
                        </a:solidFill>
                        <a:latin typeface="Consolas" panose="020B0609020204030204" pitchFamily="49" charset="0"/>
                      </a:endParaRPr>
                    </a:p>
                  </a:txBody>
                  <a:tcPr/>
                </a:tc>
                <a:extLst>
                  <a:ext uri="{0D108BD9-81ED-4DB2-BD59-A6C34878D82A}">
                    <a16:rowId xmlns:a16="http://schemas.microsoft.com/office/drawing/2014/main" xmlns="" val="10002"/>
                  </a:ext>
                </a:extLst>
              </a:tr>
            </a:tbl>
          </a:graphicData>
        </a:graphic>
      </p:graphicFrame>
      <p:cxnSp>
        <p:nvCxnSpPr>
          <p:cNvPr id="10" name="직선 화살표 연결선 9"/>
          <p:cNvCxnSpPr/>
          <p:nvPr/>
        </p:nvCxnSpPr>
        <p:spPr>
          <a:xfrm>
            <a:off x="5800621" y="5255702"/>
            <a:ext cx="5374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714031" y="3776537"/>
            <a:ext cx="2992461" cy="400110"/>
          </a:xfrm>
          <a:prstGeom prst="rect">
            <a:avLst/>
          </a:prstGeom>
          <a:noFill/>
        </p:spPr>
        <p:txBody>
          <a:bodyPr wrap="square" rtlCol="0">
            <a:spAutoFit/>
          </a:bodyPr>
          <a:lstStyle/>
          <a:p>
            <a:pPr algn="r"/>
            <a:r>
              <a:rPr lang="en-US" altLang="ko-KR" sz="1000" dirty="0">
                <a:solidFill>
                  <a:schemeClr val="accent4"/>
                </a:solidFill>
              </a:rPr>
              <a:t>*Only one function can be loaded on each region at the same time</a:t>
            </a:r>
            <a:endParaRPr lang="ko-KR" altLang="en-US" sz="1000" dirty="0">
              <a:solidFill>
                <a:schemeClr val="accent4"/>
              </a:solidFill>
            </a:endParaRPr>
          </a:p>
        </p:txBody>
      </p:sp>
      <p:grpSp>
        <p:nvGrpSpPr>
          <p:cNvPr id="35" name="그룹 34"/>
          <p:cNvGrpSpPr/>
          <p:nvPr/>
        </p:nvGrpSpPr>
        <p:grpSpPr>
          <a:xfrm>
            <a:off x="2960853" y="1591317"/>
            <a:ext cx="1531586" cy="1961308"/>
            <a:chOff x="3068114" y="1591317"/>
            <a:chExt cx="1531586" cy="1961308"/>
          </a:xfrm>
        </p:grpSpPr>
        <p:sp>
          <p:nvSpPr>
            <p:cNvPr id="39" name="직사각형 38"/>
            <p:cNvSpPr/>
            <p:nvPr/>
          </p:nvSpPr>
          <p:spPr>
            <a:xfrm>
              <a:off x="3446590" y="2184035"/>
              <a:ext cx="920904" cy="608680"/>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ko-KR" sz="1400" dirty="0">
                  <a:solidFill>
                    <a:schemeClr val="bg1"/>
                  </a:solidFill>
                </a:rPr>
                <a:t>Function Splitting</a:t>
              </a:r>
              <a:endParaRPr lang="ko-KR" altLang="en-US" sz="1400" dirty="0">
                <a:solidFill>
                  <a:schemeClr val="bg1"/>
                </a:solidFill>
              </a:endParaRPr>
            </a:p>
          </p:txBody>
        </p:sp>
        <p:cxnSp>
          <p:nvCxnSpPr>
            <p:cNvPr id="40" name="꺾인 연결선 39"/>
            <p:cNvCxnSpPr>
              <a:endCxn id="39" idx="1"/>
            </p:cNvCxnSpPr>
            <p:nvPr/>
          </p:nvCxnSpPr>
          <p:spPr>
            <a:xfrm rot="10800000" flipH="1">
              <a:off x="3068114" y="2488375"/>
              <a:ext cx="378475" cy="1064250"/>
            </a:xfrm>
            <a:prstGeom prst="bentConnector5">
              <a:avLst>
                <a:gd name="adj1" fmla="val 49263"/>
                <a:gd name="adj2" fmla="val 100087"/>
                <a:gd name="adj3" fmla="val 52674"/>
              </a:avLst>
            </a:prstGeom>
            <a:ln w="12700">
              <a:tailEnd type="triangle"/>
            </a:ln>
            <a:effectLst/>
          </p:spPr>
          <p:style>
            <a:lnRef idx="2">
              <a:schemeClr val="accent4"/>
            </a:lnRef>
            <a:fillRef idx="0">
              <a:schemeClr val="accent4"/>
            </a:fillRef>
            <a:effectRef idx="1">
              <a:schemeClr val="accent4"/>
            </a:effectRef>
            <a:fontRef idx="minor">
              <a:schemeClr val="tx1"/>
            </a:fontRef>
          </p:style>
        </p:cxnSp>
        <p:sp>
          <p:nvSpPr>
            <p:cNvPr id="41" name="TextBox 40"/>
            <p:cNvSpPr txBox="1"/>
            <p:nvPr/>
          </p:nvSpPr>
          <p:spPr>
            <a:xfrm>
              <a:off x="3214384" y="1591317"/>
              <a:ext cx="1385316" cy="307777"/>
            </a:xfrm>
            <a:prstGeom prst="rect">
              <a:avLst/>
            </a:prstGeom>
            <a:noFill/>
          </p:spPr>
          <p:txBody>
            <a:bodyPr wrap="none" rtlCol="0">
              <a:spAutoFit/>
            </a:bodyPr>
            <a:lstStyle/>
            <a:p>
              <a:r>
                <a:rPr lang="en-US" altLang="ko-KR" sz="1400" dirty="0"/>
                <a:t>Splitting policy</a:t>
              </a:r>
              <a:endParaRPr lang="ko-KR" altLang="en-US" sz="1400" dirty="0"/>
            </a:p>
          </p:txBody>
        </p:sp>
        <p:cxnSp>
          <p:nvCxnSpPr>
            <p:cNvPr id="42" name="직선 화살표 연결선 41"/>
            <p:cNvCxnSpPr>
              <a:stCxn id="41" idx="2"/>
              <a:endCxn id="39" idx="0"/>
            </p:cNvCxnSpPr>
            <p:nvPr/>
          </p:nvCxnSpPr>
          <p:spPr>
            <a:xfrm>
              <a:off x="3907042" y="1899094"/>
              <a:ext cx="0" cy="284941"/>
            </a:xfrm>
            <a:prstGeom prst="straightConnector1">
              <a:avLst/>
            </a:prstGeom>
            <a:ln w="12700">
              <a:tailEnd type="triangle"/>
            </a:ln>
            <a:effectLst/>
          </p:spPr>
          <p:style>
            <a:lnRef idx="2">
              <a:schemeClr val="accent4"/>
            </a:lnRef>
            <a:fillRef idx="0">
              <a:schemeClr val="accent4"/>
            </a:fillRef>
            <a:effectRef idx="1">
              <a:schemeClr val="accent4"/>
            </a:effectRef>
            <a:fontRef idx="minor">
              <a:schemeClr val="tx1"/>
            </a:fontRef>
          </p:style>
        </p:cxnSp>
        <p:cxnSp>
          <p:nvCxnSpPr>
            <p:cNvPr id="43" name="꺾인 연결선 42"/>
            <p:cNvCxnSpPr>
              <a:stCxn id="39" idx="2"/>
            </p:cNvCxnSpPr>
            <p:nvPr/>
          </p:nvCxnSpPr>
          <p:spPr>
            <a:xfrm rot="16200000" flipH="1">
              <a:off x="3594216" y="3105540"/>
              <a:ext cx="759909" cy="134257"/>
            </a:xfrm>
            <a:prstGeom prst="bentConnector2">
              <a:avLst/>
            </a:prstGeom>
            <a:ln w="12700">
              <a:tailEnd type="triangle"/>
            </a:ln>
            <a:effectLst/>
          </p:spPr>
          <p:style>
            <a:lnRef idx="2">
              <a:schemeClr val="accent4"/>
            </a:lnRef>
            <a:fillRef idx="0">
              <a:schemeClr val="accent4"/>
            </a:fillRef>
            <a:effectRef idx="1">
              <a:schemeClr val="accent4"/>
            </a:effectRef>
            <a:fontRef idx="minor">
              <a:schemeClr val="tx1"/>
            </a:fontRef>
          </p:style>
        </p:cxnSp>
      </p:grpSp>
      <p:sp>
        <p:nvSpPr>
          <p:cNvPr id="44" name="Rectangle 2"/>
          <p:cNvSpPr/>
          <p:nvPr/>
        </p:nvSpPr>
        <p:spPr>
          <a:xfrm>
            <a:off x="0" y="5905692"/>
            <a:ext cx="9144000" cy="9570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Optimization orthogonal to the previous mapping techniques</a:t>
            </a:r>
          </a:p>
        </p:txBody>
      </p:sp>
    </p:spTree>
    <p:extLst>
      <p:ext uri="{BB962C8B-B14F-4D97-AF65-F5344CB8AC3E}">
        <p14:creationId xmlns:p14="http://schemas.microsoft.com/office/powerpoint/2010/main" val="338115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750"/>
                                        <p:tgtEl>
                                          <p:spTgt spid="36"/>
                                        </p:tgtEl>
                                      </p:cBhvr>
                                    </p:animEffect>
                                    <p:set>
                                      <p:cBhvr>
                                        <p:cTn id="7" dur="1" fill="hold">
                                          <p:stCondLst>
                                            <p:cond delay="749"/>
                                          </p:stCondLst>
                                        </p:cTn>
                                        <p:tgtEl>
                                          <p:spTgt spid="36"/>
                                        </p:tgtEl>
                                        <p:attrNameLst>
                                          <p:attrName>style.visibility</p:attrName>
                                        </p:attrNameLst>
                                      </p:cBhvr>
                                      <p:to>
                                        <p:strVal val="hidden"/>
                                      </p:to>
                                    </p:se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75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500" fill="hold"/>
                                        <p:tgtEl>
                                          <p:spTgt spid="44"/>
                                        </p:tgtEl>
                                        <p:attrNameLst>
                                          <p:attrName>ppt_x</p:attrName>
                                        </p:attrNameLst>
                                      </p:cBhvr>
                                      <p:tavLst>
                                        <p:tav tm="0">
                                          <p:val>
                                            <p:strVal val="#ppt_x"/>
                                          </p:val>
                                        </p:tav>
                                        <p:tav tm="100000">
                                          <p:val>
                                            <p:strVal val="#ppt_x"/>
                                          </p:val>
                                        </p:tav>
                                      </p:tavLst>
                                    </p:anim>
                                    <p:anim calcmode="lin" valueType="num">
                                      <p:cBhvr additive="base">
                                        <p:cTn id="1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Deciding Where to Split</a:t>
            </a:r>
            <a:endParaRPr lang="ko-KR" altLang="en-US" dirty="0"/>
          </a:p>
        </p:txBody>
      </p:sp>
      <p:sp>
        <p:nvSpPr>
          <p:cNvPr id="4" name="텍스트 개체 틀 3"/>
          <p:cNvSpPr>
            <a:spLocks noGrp="1"/>
          </p:cNvSpPr>
          <p:nvPr>
            <p:ph type="body" sz="quarter" idx="13"/>
          </p:nvPr>
        </p:nvSpPr>
        <p:spPr/>
        <p:txBody>
          <a:bodyPr>
            <a:normAutofit fontScale="92500" lnSpcReduction="20000"/>
          </a:bodyPr>
          <a:lstStyle/>
          <a:p>
            <a:r>
              <a:rPr lang="en-US" altLang="ko-KR" dirty="0"/>
              <a:t>Function Splitting</a:t>
            </a:r>
            <a:endParaRPr lang="ko-KR" altLang="en-US" dirty="0"/>
          </a:p>
        </p:txBody>
      </p:sp>
      <p:sp>
        <p:nvSpPr>
          <p:cNvPr id="5" name="텍스트 개체 틀 4"/>
          <p:cNvSpPr>
            <a:spLocks noGrp="1"/>
          </p:cNvSpPr>
          <p:nvPr>
            <p:ph type="body" sz="quarter" idx="14"/>
          </p:nvPr>
        </p:nvSpPr>
        <p:spPr>
          <a:xfrm>
            <a:off x="395536" y="1124745"/>
            <a:ext cx="8208912" cy="5040559"/>
          </a:xfrm>
        </p:spPr>
        <p:txBody>
          <a:bodyPr>
            <a:normAutofit/>
          </a:bodyPr>
          <a:lstStyle/>
          <a:p>
            <a:r>
              <a:rPr lang="en-US" altLang="ko-KR" dirty="0"/>
              <a:t>Basic idea: single out a loop into a function, which has a function call in it</a:t>
            </a:r>
          </a:p>
          <a:p>
            <a:pPr lvl="1"/>
            <a:r>
              <a:rPr lang="en-US" altLang="ko-KR" dirty="0"/>
              <a:t>Separately mapping </a:t>
            </a:r>
            <a:r>
              <a:rPr lang="en-US" altLang="ko-KR" dirty="0">
                <a:solidFill>
                  <a:schemeClr val="accent4"/>
                </a:solidFill>
                <a:latin typeface="Consolas" panose="020B0609020204030204" pitchFamily="49" charset="0"/>
              </a:rPr>
              <a:t>g0</a:t>
            </a:r>
            <a:r>
              <a:rPr lang="en-US" altLang="ko-KR" dirty="0"/>
              <a:t> and </a:t>
            </a:r>
            <a:r>
              <a:rPr lang="en-US" altLang="ko-KR" dirty="0">
                <a:solidFill>
                  <a:schemeClr val="accent2"/>
                </a:solidFill>
                <a:latin typeface="Consolas" panose="020B0609020204030204" pitchFamily="49" charset="0"/>
              </a:rPr>
              <a:t>callee</a:t>
            </a:r>
            <a:r>
              <a:rPr lang="en-US" altLang="ko-KR" dirty="0"/>
              <a:t> is easier than separating </a:t>
            </a:r>
            <a:r>
              <a:rPr lang="en-US" altLang="ko-KR" dirty="0">
                <a:solidFill>
                  <a:schemeClr val="accent5"/>
                </a:solidFill>
                <a:latin typeface="Consolas" panose="020B0609020204030204" pitchFamily="49" charset="0"/>
              </a:rPr>
              <a:t>caller</a:t>
            </a:r>
            <a:r>
              <a:rPr lang="en-US" altLang="ko-KR" dirty="0"/>
              <a:t> and </a:t>
            </a:r>
            <a:r>
              <a:rPr lang="en-US" altLang="ko-KR" dirty="0">
                <a:solidFill>
                  <a:schemeClr val="accent2"/>
                </a:solidFill>
                <a:latin typeface="Consolas" panose="020B0609020204030204" pitchFamily="49" charset="0"/>
              </a:rPr>
              <a:t>callee</a:t>
            </a:r>
          </a:p>
          <a:p>
            <a:pPr lvl="2"/>
            <a:r>
              <a:rPr lang="en-US" altLang="ko-KR" dirty="0"/>
              <a:t>Size of </a:t>
            </a:r>
            <a:r>
              <a:rPr lang="en-US" altLang="ko-KR" dirty="0">
                <a:solidFill>
                  <a:schemeClr val="accent4"/>
                </a:solidFill>
                <a:latin typeface="Consolas" panose="020B0609020204030204" pitchFamily="49" charset="0"/>
              </a:rPr>
              <a:t>g0</a:t>
            </a:r>
            <a:r>
              <a:rPr lang="en-US" altLang="ko-KR" dirty="0">
                <a:latin typeface="Consolas" panose="020B0609020204030204" pitchFamily="49" charset="0"/>
              </a:rPr>
              <a:t> &lt; </a:t>
            </a:r>
            <a:r>
              <a:rPr lang="en-US" altLang="ko-KR" dirty="0">
                <a:solidFill>
                  <a:schemeClr val="accent5"/>
                </a:solidFill>
                <a:latin typeface="Consolas" panose="020B0609020204030204" pitchFamily="49" charset="0"/>
              </a:rPr>
              <a:t>caller</a:t>
            </a:r>
          </a:p>
          <a:p>
            <a:pPr lvl="1"/>
            <a:r>
              <a:rPr lang="en-US" altLang="ko-KR" dirty="0"/>
              <a:t>However, function splitting is </a:t>
            </a:r>
            <a:br>
              <a:rPr lang="en-US" altLang="ko-KR" dirty="0"/>
            </a:br>
            <a:r>
              <a:rPr lang="en-US" altLang="ko-KR" dirty="0"/>
              <a:t>not a free operation</a:t>
            </a:r>
          </a:p>
          <a:p>
            <a:pPr lvl="2"/>
            <a:r>
              <a:rPr lang="en-US" altLang="ko-KR" dirty="0"/>
              <a:t>Runtime overhead (additional</a:t>
            </a:r>
            <a:br>
              <a:rPr lang="en-US" altLang="ko-KR" dirty="0"/>
            </a:br>
            <a:r>
              <a:rPr lang="en-US" altLang="ko-KR" dirty="0"/>
              <a:t>function call) and</a:t>
            </a:r>
          </a:p>
          <a:p>
            <a:pPr lvl="2"/>
            <a:r>
              <a:rPr lang="en-US" altLang="ko-KR" dirty="0"/>
              <a:t>Size overhead (management codes)</a:t>
            </a:r>
          </a:p>
        </p:txBody>
      </p:sp>
      <p:sp>
        <p:nvSpPr>
          <p:cNvPr id="28" name="직사각형 27"/>
          <p:cNvSpPr/>
          <p:nvPr/>
        </p:nvSpPr>
        <p:spPr>
          <a:xfrm>
            <a:off x="6678826" y="2852937"/>
            <a:ext cx="1212128" cy="1538962"/>
          </a:xfrm>
          <a:prstGeom prst="rect">
            <a:avLst/>
          </a:prstGeom>
          <a:solidFill>
            <a:sysClr val="window" lastClr="FFFFFF"/>
          </a:solidFill>
          <a:ln w="12700" cap="flat" cmpd="sng" algn="ctr">
            <a:solidFill>
              <a:schemeClr val="tx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chemeClr val="accent5"/>
                </a:solidFill>
                <a:effectLst/>
                <a:uLnTx/>
                <a:uFillTx/>
                <a:latin typeface="Consolas" panose="020B0609020204030204" pitchFamily="49" charset="0"/>
                <a:ea typeface="맑은 고딕" panose="020B0503020000020004" pitchFamily="50" charset="-127"/>
                <a:cs typeface="+mn-cs"/>
              </a:rPr>
              <a:t>caller</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for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chemeClr val="accent2"/>
                </a:solidFill>
                <a:effectLst/>
                <a:uLnTx/>
                <a:uFillTx/>
                <a:latin typeface="Consolas" panose="020B0609020204030204" pitchFamily="49" charset="0"/>
                <a:ea typeface="맑은 고딕" panose="020B0503020000020004" pitchFamily="50" charset="-127"/>
                <a:cs typeface="+mn-cs"/>
              </a:rPr>
              <a:t>callee</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p:txBody>
      </p:sp>
      <p:cxnSp>
        <p:nvCxnSpPr>
          <p:cNvPr id="29" name="직선 화살표 연결선 28"/>
          <p:cNvCxnSpPr/>
          <p:nvPr/>
        </p:nvCxnSpPr>
        <p:spPr>
          <a:xfrm flipH="1">
            <a:off x="7012181" y="4502920"/>
            <a:ext cx="166492" cy="206727"/>
          </a:xfrm>
          <a:prstGeom prst="straightConnector1">
            <a:avLst/>
          </a:prstGeom>
          <a:noFill/>
          <a:ln w="38100" cap="flat" cmpd="sng" algn="ctr">
            <a:solidFill>
              <a:sysClr val="windowText" lastClr="000000"/>
            </a:solidFill>
            <a:prstDash val="solid"/>
            <a:miter lim="800000"/>
            <a:tailEnd type="triangle"/>
          </a:ln>
          <a:effectLst/>
        </p:spPr>
      </p:cxnSp>
      <p:sp>
        <p:nvSpPr>
          <p:cNvPr id="30" name="직사각형 29"/>
          <p:cNvSpPr/>
          <p:nvPr/>
        </p:nvSpPr>
        <p:spPr>
          <a:xfrm>
            <a:off x="6008201" y="4820667"/>
            <a:ext cx="1171448" cy="1056605"/>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chemeClr val="accent5"/>
                </a:solidFill>
                <a:effectLst/>
                <a:uLnTx/>
                <a:uFillTx/>
                <a:latin typeface="Consolas" panose="020B0609020204030204" pitchFamily="49" charset="0"/>
                <a:ea typeface="맑은 고딕" panose="020B0503020000020004" pitchFamily="50" charset="-127"/>
                <a:cs typeface="+mn-cs"/>
              </a:rPr>
              <a:t>caller()</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chemeClr val="accent4"/>
                </a:solidFill>
                <a:effectLst/>
                <a:uLnTx/>
                <a:uFillTx/>
                <a:latin typeface="Consolas" panose="020B0609020204030204" pitchFamily="49" charset="0"/>
                <a:ea typeface="맑은 고딕" panose="020B0503020000020004" pitchFamily="50" charset="-127"/>
                <a:cs typeface="+mn-cs"/>
              </a:rPr>
              <a:t>  g0()</a:t>
            </a:r>
          </a:p>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p:txBody>
      </p:sp>
      <p:sp>
        <p:nvSpPr>
          <p:cNvPr id="31" name="직사각형 30"/>
          <p:cNvSpPr/>
          <p:nvPr/>
        </p:nvSpPr>
        <p:spPr>
          <a:xfrm>
            <a:off x="7378721" y="4820667"/>
            <a:ext cx="1171448" cy="1056605"/>
          </a:xfrm>
          <a:prstGeom prst="rect">
            <a:avLst/>
          </a:prstGeom>
          <a:solidFill>
            <a:sysClr val="window" lastClr="FFFFFF"/>
          </a:solidFill>
          <a:ln w="12700" cap="flat" cmpd="sng" algn="ctr">
            <a:solidFill>
              <a:schemeClr val="tx1"/>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chemeClr val="accent4"/>
                </a:solidFill>
                <a:effectLst/>
                <a:uLnTx/>
                <a:uFillTx/>
                <a:latin typeface="Consolas" panose="020B0609020204030204" pitchFamily="49" charset="0"/>
                <a:ea typeface="맑은 고딕" panose="020B0503020000020004" pitchFamily="50" charset="-127"/>
                <a:cs typeface="+mn-cs"/>
              </a:rPr>
              <a:t>g0</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for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chemeClr val="accent2"/>
                </a:solidFill>
                <a:effectLst/>
                <a:uLnTx/>
                <a:uFillTx/>
                <a:latin typeface="Consolas" panose="020B0609020204030204" pitchFamily="49" charset="0"/>
                <a:ea typeface="맑은 고딕" panose="020B0503020000020004" pitchFamily="50" charset="-127"/>
                <a:cs typeface="+mn-cs"/>
              </a:rPr>
              <a:t>callee</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p:txBody>
      </p:sp>
      <p:cxnSp>
        <p:nvCxnSpPr>
          <p:cNvPr id="32" name="직선 화살표 연결선 31"/>
          <p:cNvCxnSpPr/>
          <p:nvPr/>
        </p:nvCxnSpPr>
        <p:spPr>
          <a:xfrm>
            <a:off x="7378721" y="4502920"/>
            <a:ext cx="166492" cy="206727"/>
          </a:xfrm>
          <a:prstGeom prst="straightConnector1">
            <a:avLst/>
          </a:prstGeom>
          <a:noFill/>
          <a:ln w="38100" cap="flat" cmpd="sng" algn="ctr">
            <a:solidFill>
              <a:sysClr val="windowText" lastClr="000000"/>
            </a:solidFill>
            <a:prstDash val="solid"/>
            <a:miter lim="800000"/>
            <a:tailEnd type="triangle"/>
          </a:ln>
          <a:effectLst/>
        </p:spPr>
      </p:cxnSp>
      <p:sp>
        <p:nvSpPr>
          <p:cNvPr id="6" name="직사각형 5"/>
          <p:cNvSpPr/>
          <p:nvPr/>
        </p:nvSpPr>
        <p:spPr>
          <a:xfrm>
            <a:off x="6882142" y="3352800"/>
            <a:ext cx="936804" cy="580256"/>
          </a:xfrm>
          <a:prstGeom prst="rect">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화살표 연결선 15"/>
          <p:cNvCxnSpPr>
            <a:stCxn id="6" idx="3"/>
          </p:cNvCxnSpPr>
          <p:nvPr/>
        </p:nvCxnSpPr>
        <p:spPr>
          <a:xfrm>
            <a:off x="7818946" y="3642928"/>
            <a:ext cx="216024" cy="2096"/>
          </a:xfrm>
          <a:prstGeom prst="straightConnector1">
            <a:avLst/>
          </a:prstGeom>
          <a:ln w="12700">
            <a:tailEnd type="triangle"/>
          </a:ln>
          <a:effectLst/>
        </p:spPr>
        <p:style>
          <a:lnRef idx="2">
            <a:schemeClr val="accent4"/>
          </a:lnRef>
          <a:fillRef idx="0">
            <a:schemeClr val="accent4"/>
          </a:fillRef>
          <a:effectRef idx="1">
            <a:schemeClr val="accent4"/>
          </a:effectRef>
          <a:fontRef idx="minor">
            <a:schemeClr val="tx1"/>
          </a:fontRef>
        </p:style>
      </p:cxnSp>
      <p:sp>
        <p:nvSpPr>
          <p:cNvPr id="10" name="직사각형 9"/>
          <p:cNvSpPr/>
          <p:nvPr/>
        </p:nvSpPr>
        <p:spPr>
          <a:xfrm>
            <a:off x="7983974" y="3468529"/>
            <a:ext cx="383438" cy="307777"/>
          </a:xfrm>
          <a:prstGeom prst="rect">
            <a:avLst/>
          </a:prstGeom>
        </p:spPr>
        <p:txBody>
          <a:bodyPr wrap="none">
            <a:spAutoFit/>
          </a:bodyPr>
          <a:lstStyle/>
          <a:p>
            <a:r>
              <a:rPr lang="en-US" altLang="ko-KR" sz="1400" kern="0" dirty="0">
                <a:solidFill>
                  <a:schemeClr val="tx2"/>
                </a:solidFill>
                <a:latin typeface="Consolas" panose="020B0609020204030204" pitchFamily="49" charset="0"/>
                <a:ea typeface="맑은 고딕" panose="020B0503020000020004" pitchFamily="50" charset="-127"/>
              </a:rPr>
              <a:t>g0</a:t>
            </a:r>
            <a:endParaRPr lang="ko-KR" altLang="en-US" sz="2000" dirty="0">
              <a:solidFill>
                <a:schemeClr val="tx2"/>
              </a:solidFill>
            </a:endParaRPr>
          </a:p>
        </p:txBody>
      </p:sp>
    </p:spTree>
    <p:extLst>
      <p:ext uri="{BB962C8B-B14F-4D97-AF65-F5344CB8AC3E}">
        <p14:creationId xmlns:p14="http://schemas.microsoft.com/office/powerpoint/2010/main" val="78098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25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25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25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25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25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Implementation of Function Splitting</a:t>
            </a:r>
            <a:endParaRPr lang="ko-KR" altLang="en-US" dirty="0"/>
          </a:p>
        </p:txBody>
      </p:sp>
      <p:sp>
        <p:nvSpPr>
          <p:cNvPr id="4" name="텍스트 개체 틀 3"/>
          <p:cNvSpPr>
            <a:spLocks noGrp="1"/>
          </p:cNvSpPr>
          <p:nvPr>
            <p:ph type="body" sz="quarter" idx="13"/>
          </p:nvPr>
        </p:nvSpPr>
        <p:spPr/>
        <p:txBody>
          <a:bodyPr>
            <a:normAutofit fontScale="92500" lnSpcReduction="20000"/>
          </a:bodyPr>
          <a:lstStyle/>
          <a:p>
            <a:r>
              <a:rPr lang="en-US" altLang="ko-KR" dirty="0"/>
              <a:t>Function Splitting</a:t>
            </a:r>
            <a:endParaRPr lang="ko-KR" altLang="en-US" dirty="0"/>
          </a:p>
        </p:txBody>
      </p:sp>
      <p:sp>
        <p:nvSpPr>
          <p:cNvPr id="6" name="직사각형 5"/>
          <p:cNvSpPr/>
          <p:nvPr/>
        </p:nvSpPr>
        <p:spPr>
          <a:xfrm>
            <a:off x="391182" y="1166654"/>
            <a:ext cx="3558725" cy="178648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ko-KR" sz="1600" b="1" dirty="0">
                <a:solidFill>
                  <a:srgbClr val="000000"/>
                </a:solidFill>
                <a:latin typeface="Consolas" panose="020B0609020204030204" pitchFamily="49" charset="0"/>
              </a:rPr>
              <a:t>void</a:t>
            </a:r>
            <a:r>
              <a:rPr lang="en-US" altLang="ko-KR" sz="1600" dirty="0">
                <a:solidFill>
                  <a:srgbClr val="000000"/>
                </a:solidFill>
                <a:latin typeface="Consolas" panose="020B0609020204030204" pitchFamily="49" charset="0"/>
              </a:rPr>
              <a:t> </a:t>
            </a:r>
            <a:r>
              <a:rPr lang="en-US" altLang="ko-KR" sz="1600" b="1" dirty="0">
                <a:solidFill>
                  <a:srgbClr val="000000"/>
                </a:solidFill>
                <a:latin typeface="Consolas" panose="020B0609020204030204" pitchFamily="49" charset="0"/>
              </a:rPr>
              <a:t>f1(const int</a:t>
            </a:r>
            <a:r>
              <a:rPr lang="en-US" altLang="ko-KR" sz="1600" dirty="0">
                <a:solidFill>
                  <a:srgbClr val="000000"/>
                </a:solidFill>
                <a:latin typeface="Consolas" panose="020B0609020204030204" pitchFamily="49" charset="0"/>
              </a:rPr>
              <a:t> len</a:t>
            </a:r>
            <a:r>
              <a:rPr lang="en-US" altLang="ko-KR" sz="1600" b="1" dirty="0">
                <a:solidFill>
                  <a:srgbClr val="000000"/>
                </a:solidFill>
                <a:latin typeface="Consolas" panose="020B0609020204030204" pitchFamily="49" charset="0"/>
              </a:rPr>
              <a:t>) {</a:t>
            </a:r>
            <a:endParaRPr lang="en-US" altLang="ko-KR" sz="1600" dirty="0">
              <a:solidFill>
                <a:srgbClr val="000000"/>
              </a:solidFill>
              <a:latin typeface="Consolas" panose="020B0609020204030204" pitchFamily="49" charset="0"/>
            </a:endParaRPr>
          </a:p>
          <a:p>
            <a:pPr lvl="0"/>
            <a:r>
              <a:rPr lang="en-US" altLang="ko-KR" sz="1600" b="1" dirty="0">
                <a:solidFill>
                  <a:srgbClr val="000000"/>
                </a:solidFill>
                <a:latin typeface="Consolas" panose="020B0609020204030204" pitchFamily="49" charset="0"/>
              </a:rPr>
              <a:t>  for</a:t>
            </a:r>
            <a:r>
              <a:rPr lang="en-US" altLang="ko-KR" sz="1600" dirty="0">
                <a:solidFill>
                  <a:srgbClr val="000000"/>
                </a:solidFill>
                <a:latin typeface="Consolas" panose="020B0609020204030204" pitchFamily="49" charset="0"/>
              </a:rPr>
              <a:t> </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i </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0</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i </a:t>
            </a:r>
            <a:r>
              <a:rPr lang="en-US" altLang="ko-KR" sz="1600" b="1" dirty="0">
                <a:solidFill>
                  <a:srgbClr val="000000"/>
                </a:solidFill>
                <a:latin typeface="Consolas" panose="020B0609020204030204" pitchFamily="49" charset="0"/>
              </a:rPr>
              <a:t>&lt;</a:t>
            </a:r>
            <a:r>
              <a:rPr lang="en-US" altLang="ko-KR" sz="1600" dirty="0">
                <a:solidFill>
                  <a:srgbClr val="000000"/>
                </a:solidFill>
                <a:latin typeface="Consolas" panose="020B0609020204030204" pitchFamily="49" charset="0"/>
              </a:rPr>
              <a:t> len</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i</a:t>
            </a:r>
            <a:r>
              <a:rPr lang="en-US" altLang="ko-KR" sz="1600" b="1" dirty="0">
                <a:solidFill>
                  <a:srgbClr val="000000"/>
                </a:solidFill>
                <a:latin typeface="Consolas" panose="020B0609020204030204" pitchFamily="49" charset="0"/>
              </a:rPr>
              <a:t>++) {</a:t>
            </a:r>
            <a:endParaRPr lang="en-US" altLang="ko-KR" sz="1600" dirty="0">
              <a:solidFill>
                <a:srgbClr val="000000"/>
              </a:solidFill>
              <a:latin typeface="Consolas" panose="020B0609020204030204" pitchFamily="49" charset="0"/>
            </a:endParaRPr>
          </a:p>
          <a:p>
            <a:pPr lvl="0"/>
            <a:r>
              <a:rPr lang="en-US" altLang="ko-KR" sz="1600" dirty="0">
                <a:solidFill>
                  <a:srgbClr val="000000"/>
                </a:solidFill>
                <a:latin typeface="Consolas" panose="020B0609020204030204" pitchFamily="49" charset="0"/>
              </a:rPr>
              <a:t>    sum </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arr</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i</a:t>
            </a:r>
            <a:r>
              <a:rPr lang="en-US" altLang="ko-KR" sz="1600" b="1" dirty="0">
                <a:solidFill>
                  <a:srgbClr val="000000"/>
                </a:solidFill>
                <a:latin typeface="Consolas" panose="020B0609020204030204" pitchFamily="49" charset="0"/>
              </a:rPr>
              <a:t>] *</a:t>
            </a:r>
            <a:r>
              <a:rPr lang="en-US" altLang="ko-KR" sz="1600" dirty="0">
                <a:solidFill>
                  <a:srgbClr val="000000"/>
                </a:solidFill>
                <a:latin typeface="Consolas" panose="020B0609020204030204" pitchFamily="49" charset="0"/>
              </a:rPr>
              <a:t> arr</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i</a:t>
            </a:r>
            <a:r>
              <a:rPr lang="en-US" altLang="ko-KR" sz="1600" b="1" dirty="0">
                <a:solidFill>
                  <a:srgbClr val="000000"/>
                </a:solidFill>
                <a:latin typeface="Consolas" panose="020B0609020204030204" pitchFamily="49" charset="0"/>
              </a:rPr>
              <a:t>];</a:t>
            </a:r>
            <a:endParaRPr lang="en-US" altLang="ko-KR" sz="1600" dirty="0">
              <a:solidFill>
                <a:srgbClr val="000000"/>
              </a:solidFill>
              <a:latin typeface="Consolas" panose="020B0609020204030204" pitchFamily="49" charset="0"/>
            </a:endParaRPr>
          </a:p>
          <a:p>
            <a:pPr lvl="0"/>
            <a:r>
              <a:rPr lang="en-US" altLang="ko-KR" sz="1600" b="1" dirty="0">
                <a:solidFill>
                  <a:srgbClr val="000000"/>
                </a:solidFill>
                <a:latin typeface="Consolas" panose="020B0609020204030204" pitchFamily="49" charset="0"/>
              </a:rPr>
              <a:t>  }</a:t>
            </a:r>
            <a:endParaRPr lang="ko-KR" altLang="en-US" sz="1600" dirty="0">
              <a:solidFill>
                <a:srgbClr val="000000"/>
              </a:solidFill>
              <a:latin typeface="Consolas" panose="020B0609020204030204" pitchFamily="49" charset="0"/>
            </a:endParaRPr>
          </a:p>
          <a:p>
            <a:pPr lvl="0"/>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printf</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"%d, %d"</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len</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sum</a:t>
            </a:r>
            <a:r>
              <a:rPr lang="en-US" altLang="ko-KR" sz="1600" b="1" dirty="0">
                <a:solidFill>
                  <a:srgbClr val="000000"/>
                </a:solidFill>
                <a:latin typeface="Consolas" panose="020B0609020204030204" pitchFamily="49" charset="0"/>
              </a:rPr>
              <a:t>);</a:t>
            </a:r>
            <a:endParaRPr lang="en-US" altLang="ko-KR" sz="1600" dirty="0">
              <a:solidFill>
                <a:srgbClr val="000000"/>
              </a:solidFill>
              <a:latin typeface="Consolas" panose="020B0609020204030204" pitchFamily="49" charset="0"/>
            </a:endParaRPr>
          </a:p>
          <a:p>
            <a:pPr lvl="0"/>
            <a:r>
              <a:rPr lang="en-US" altLang="ko-KR" sz="1600" b="1" dirty="0">
                <a:solidFill>
                  <a:srgbClr val="000000"/>
                </a:solidFill>
                <a:latin typeface="Consolas" panose="020B0609020204030204" pitchFamily="49" charset="0"/>
              </a:rPr>
              <a:t>}</a:t>
            </a:r>
            <a:endParaRPr lang="ko-KR" altLang="en-US" sz="1600" dirty="0">
              <a:solidFill>
                <a:srgbClr val="000000"/>
              </a:solidFill>
              <a:latin typeface="Consolas" panose="020B0609020204030204" pitchFamily="49" charset="0"/>
            </a:endParaRPr>
          </a:p>
        </p:txBody>
      </p:sp>
      <p:sp>
        <p:nvSpPr>
          <p:cNvPr id="7" name="직사각형 6"/>
          <p:cNvSpPr/>
          <p:nvPr/>
        </p:nvSpPr>
        <p:spPr>
          <a:xfrm>
            <a:off x="4544626" y="2492896"/>
            <a:ext cx="4208191" cy="34265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ko-KR" sz="1600" b="1" dirty="0">
                <a:solidFill>
                  <a:srgbClr val="000000"/>
                </a:solidFill>
                <a:latin typeface="Consolas" panose="020B0609020204030204" pitchFamily="49" charset="0"/>
              </a:rPr>
              <a:t>void</a:t>
            </a:r>
            <a:r>
              <a:rPr lang="en-US" altLang="ko-KR" sz="1600" dirty="0">
                <a:solidFill>
                  <a:srgbClr val="000000"/>
                </a:solidFill>
                <a:latin typeface="Consolas" panose="020B0609020204030204" pitchFamily="49" charset="0"/>
              </a:rPr>
              <a:t> </a:t>
            </a:r>
            <a:r>
              <a:rPr lang="en-US" altLang="ko-KR" sz="1600" b="1" dirty="0">
                <a:solidFill>
                  <a:srgbClr val="000000"/>
                </a:solidFill>
                <a:latin typeface="Consolas" panose="020B0609020204030204" pitchFamily="49" charset="0"/>
              </a:rPr>
              <a:t>f1(const int</a:t>
            </a:r>
            <a:r>
              <a:rPr lang="en-US" altLang="ko-KR" sz="1600" dirty="0">
                <a:solidFill>
                  <a:srgbClr val="000000"/>
                </a:solidFill>
                <a:latin typeface="Consolas" panose="020B0609020204030204" pitchFamily="49" charset="0"/>
              </a:rPr>
              <a:t> len</a:t>
            </a:r>
            <a:r>
              <a:rPr lang="en-US" altLang="ko-KR" sz="1600" b="1" dirty="0">
                <a:solidFill>
                  <a:srgbClr val="000000"/>
                </a:solidFill>
                <a:latin typeface="Consolas" panose="020B0609020204030204" pitchFamily="49" charset="0"/>
              </a:rPr>
              <a:t>) {</a:t>
            </a:r>
            <a:endParaRPr lang="en-US" altLang="ko-KR" sz="1600" dirty="0">
              <a:solidFill>
                <a:srgbClr val="000000"/>
              </a:solidFill>
              <a:latin typeface="Consolas" panose="020B0609020204030204" pitchFamily="49" charset="0"/>
            </a:endParaRPr>
          </a:p>
          <a:p>
            <a:pPr lvl="0"/>
            <a:r>
              <a:rPr lang="en-US" altLang="ko-KR" sz="1600" b="1" dirty="0">
                <a:solidFill>
                  <a:srgbClr val="000000"/>
                </a:solidFill>
                <a:latin typeface="Consolas" panose="020B0609020204030204" pitchFamily="49" charset="0"/>
              </a:rPr>
              <a:t>  __generated__0(</a:t>
            </a:r>
            <a:r>
              <a:rPr lang="en-US" altLang="ko-KR" sz="1600" dirty="0">
                <a:solidFill>
                  <a:srgbClr val="000000"/>
                </a:solidFill>
                <a:latin typeface="Consolas" panose="020B0609020204030204" pitchFamily="49" charset="0"/>
              </a:rPr>
              <a:t>i</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len</a:t>
            </a:r>
            <a:r>
              <a:rPr lang="en-US" altLang="ko-KR" sz="1600" b="1" dirty="0">
                <a:solidFill>
                  <a:srgbClr val="000000"/>
                </a:solidFill>
                <a:latin typeface="Consolas" panose="020B0609020204030204" pitchFamily="49" charset="0"/>
              </a:rPr>
              <a:t>, &amp;</a:t>
            </a:r>
            <a:r>
              <a:rPr lang="en-US" altLang="ko-KR" sz="1600" dirty="0">
                <a:solidFill>
                  <a:srgbClr val="000000"/>
                </a:solidFill>
                <a:latin typeface="Consolas" panose="020B0609020204030204" pitchFamily="49" charset="0"/>
              </a:rPr>
              <a:t>sum</a:t>
            </a:r>
            <a:r>
              <a:rPr lang="en-US" altLang="ko-KR" sz="1600" b="1" dirty="0">
                <a:solidFill>
                  <a:srgbClr val="000000"/>
                </a:solidFill>
                <a:latin typeface="Consolas" panose="020B0609020204030204" pitchFamily="49" charset="0"/>
              </a:rPr>
              <a:t>);</a:t>
            </a:r>
            <a:endParaRPr lang="en-US" altLang="ko-KR" sz="1600" dirty="0">
              <a:solidFill>
                <a:srgbClr val="000000"/>
              </a:solidFill>
              <a:latin typeface="Consolas" panose="020B0609020204030204" pitchFamily="49" charset="0"/>
            </a:endParaRPr>
          </a:p>
          <a:p>
            <a:pPr lvl="0"/>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printf</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“%d, %d"</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len</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sum</a:t>
            </a:r>
            <a:r>
              <a:rPr lang="en-US" altLang="ko-KR" sz="1600" b="1" dirty="0">
                <a:solidFill>
                  <a:srgbClr val="000000"/>
                </a:solidFill>
                <a:latin typeface="Consolas" panose="020B0609020204030204" pitchFamily="49" charset="0"/>
              </a:rPr>
              <a:t>);</a:t>
            </a:r>
            <a:endParaRPr lang="en-US" altLang="ko-KR" sz="1600" dirty="0">
              <a:solidFill>
                <a:srgbClr val="000000"/>
              </a:solidFill>
              <a:latin typeface="Consolas" panose="020B0609020204030204" pitchFamily="49" charset="0"/>
            </a:endParaRPr>
          </a:p>
          <a:p>
            <a:pPr lvl="0"/>
            <a:r>
              <a:rPr lang="en-US" altLang="ko-KR" sz="1600" b="1" dirty="0">
                <a:solidFill>
                  <a:srgbClr val="000000"/>
                </a:solidFill>
                <a:latin typeface="Consolas" panose="020B0609020204030204" pitchFamily="49" charset="0"/>
              </a:rPr>
              <a:t>}</a:t>
            </a:r>
            <a:endParaRPr lang="ko-KR" altLang="en-US" sz="1600" dirty="0">
              <a:solidFill>
                <a:srgbClr val="000000"/>
              </a:solidFill>
              <a:latin typeface="Consolas" panose="020B0609020204030204" pitchFamily="49" charset="0"/>
            </a:endParaRPr>
          </a:p>
          <a:p>
            <a:pPr lvl="0"/>
            <a:r>
              <a:rPr lang="en-US" altLang="ko-KR" sz="1600" dirty="0">
                <a:solidFill>
                  <a:srgbClr val="888888"/>
                </a:solidFill>
                <a:latin typeface="Consolas" panose="020B0609020204030204" pitchFamily="49" charset="0"/>
              </a:rPr>
              <a:t> </a:t>
            </a:r>
          </a:p>
          <a:p>
            <a:pPr lvl="0"/>
            <a:r>
              <a:rPr lang="en-US" altLang="ko-KR" sz="1600" b="1" dirty="0">
                <a:solidFill>
                  <a:srgbClr val="000000"/>
                </a:solidFill>
                <a:latin typeface="Consolas" panose="020B0609020204030204" pitchFamily="49" charset="0"/>
              </a:rPr>
              <a:t>void</a:t>
            </a:r>
            <a:r>
              <a:rPr lang="en-US" altLang="ko-KR" sz="1600" dirty="0">
                <a:solidFill>
                  <a:srgbClr val="000000"/>
                </a:solidFill>
                <a:latin typeface="Consolas" panose="020B0609020204030204" pitchFamily="49" charset="0"/>
              </a:rPr>
              <a:t> </a:t>
            </a:r>
            <a:r>
              <a:rPr lang="en-US" altLang="ko-KR" sz="1600" b="1" dirty="0">
                <a:solidFill>
                  <a:srgbClr val="000000"/>
                </a:solidFill>
                <a:latin typeface="Consolas" panose="020B0609020204030204" pitchFamily="49" charset="0"/>
              </a:rPr>
              <a:t>__generated__0(</a:t>
            </a:r>
          </a:p>
          <a:p>
            <a:pPr lvl="0"/>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int</a:t>
            </a:r>
            <a:r>
              <a:rPr lang="en-US" altLang="ko-KR" sz="1600" dirty="0">
                <a:solidFill>
                  <a:srgbClr val="000000"/>
                </a:solidFill>
                <a:latin typeface="Consolas" panose="020B0609020204030204" pitchFamily="49" charset="0"/>
              </a:rPr>
              <a:t> i</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const</a:t>
            </a:r>
            <a:r>
              <a:rPr lang="en-US" altLang="ko-KR" sz="1600" b="1" dirty="0">
                <a:solidFill>
                  <a:srgbClr val="000000"/>
                </a:solidFill>
                <a:latin typeface="Consolas" panose="020B0609020204030204" pitchFamily="49" charset="0"/>
              </a:rPr>
              <a:t> int</a:t>
            </a:r>
            <a:r>
              <a:rPr lang="en-US" altLang="ko-KR" sz="1600" dirty="0">
                <a:solidFill>
                  <a:srgbClr val="000000"/>
                </a:solidFill>
                <a:latin typeface="Consolas" panose="020B0609020204030204" pitchFamily="49" charset="0"/>
              </a:rPr>
              <a:t> len</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a:t>
            </a:r>
            <a:r>
              <a:rPr lang="en-US" altLang="ko-KR" sz="1600" b="1" dirty="0">
                <a:solidFill>
                  <a:srgbClr val="000000"/>
                </a:solidFill>
                <a:latin typeface="Consolas" panose="020B0609020204030204" pitchFamily="49" charset="0"/>
              </a:rPr>
              <a:t>int</a:t>
            </a:r>
            <a:r>
              <a:rPr lang="en-US" altLang="ko-KR" sz="1600" dirty="0">
                <a:solidFill>
                  <a:srgbClr val="000000"/>
                </a:solidFill>
                <a:latin typeface="Consolas" panose="020B0609020204030204" pitchFamily="49" charset="0"/>
              </a:rPr>
              <a:t> </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sum</a:t>
            </a:r>
            <a:r>
              <a:rPr lang="en-US" altLang="ko-KR" sz="1600" b="1" dirty="0">
                <a:solidFill>
                  <a:srgbClr val="000000"/>
                </a:solidFill>
                <a:latin typeface="Consolas" panose="020B0609020204030204" pitchFamily="49" charset="0"/>
              </a:rPr>
              <a:t>) {</a:t>
            </a:r>
            <a:endParaRPr lang="en-US" altLang="ko-KR" sz="1600" dirty="0">
              <a:solidFill>
                <a:srgbClr val="000000"/>
              </a:solidFill>
              <a:latin typeface="Consolas" panose="020B0609020204030204" pitchFamily="49" charset="0"/>
            </a:endParaRPr>
          </a:p>
          <a:p>
            <a:pPr lvl="0"/>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int</a:t>
            </a:r>
            <a:r>
              <a:rPr lang="en-US" altLang="ko-KR" sz="1600" dirty="0">
                <a:solidFill>
                  <a:srgbClr val="000000"/>
                </a:solidFill>
                <a:latin typeface="Consolas" panose="020B0609020204030204" pitchFamily="49" charset="0"/>
              </a:rPr>
              <a:t> __sum </a:t>
            </a:r>
            <a:r>
              <a:rPr lang="en-US" altLang="ko-KR" sz="1600" b="1" dirty="0">
                <a:solidFill>
                  <a:srgbClr val="000000"/>
                </a:solidFill>
                <a:latin typeface="Consolas" panose="020B0609020204030204" pitchFamily="49" charset="0"/>
              </a:rPr>
              <a:t>= *</a:t>
            </a:r>
            <a:r>
              <a:rPr lang="en-US" altLang="ko-KR" sz="1600" dirty="0">
                <a:solidFill>
                  <a:srgbClr val="000000"/>
                </a:solidFill>
                <a:latin typeface="Consolas" panose="020B0609020204030204" pitchFamily="49" charset="0"/>
              </a:rPr>
              <a:t>sum</a:t>
            </a:r>
            <a:r>
              <a:rPr lang="en-US" altLang="ko-KR" sz="1600" b="1" dirty="0">
                <a:solidFill>
                  <a:srgbClr val="000000"/>
                </a:solidFill>
                <a:latin typeface="Consolas" panose="020B0609020204030204" pitchFamily="49" charset="0"/>
              </a:rPr>
              <a:t>;</a:t>
            </a:r>
            <a:endParaRPr lang="en-US" altLang="ko-KR" sz="1600" dirty="0">
              <a:solidFill>
                <a:srgbClr val="000000"/>
              </a:solidFill>
              <a:latin typeface="Consolas" panose="020B0609020204030204" pitchFamily="49" charset="0"/>
            </a:endParaRPr>
          </a:p>
          <a:p>
            <a:pPr lvl="0"/>
            <a:r>
              <a:rPr lang="en-US" altLang="ko-KR" sz="1600" b="1" dirty="0">
                <a:solidFill>
                  <a:srgbClr val="000000"/>
                </a:solidFill>
                <a:latin typeface="Consolas" panose="020B0609020204030204" pitchFamily="49" charset="0"/>
              </a:rPr>
              <a:t>  for</a:t>
            </a:r>
            <a:r>
              <a:rPr lang="en-US" altLang="ko-KR" sz="1600" dirty="0">
                <a:solidFill>
                  <a:srgbClr val="000000"/>
                </a:solidFill>
                <a:latin typeface="Consolas" panose="020B0609020204030204" pitchFamily="49" charset="0"/>
              </a:rPr>
              <a:t> </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i </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0</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i </a:t>
            </a:r>
            <a:r>
              <a:rPr lang="en-US" altLang="ko-KR" sz="1600" b="1" dirty="0">
                <a:solidFill>
                  <a:srgbClr val="000000"/>
                </a:solidFill>
                <a:latin typeface="Consolas" panose="020B0609020204030204" pitchFamily="49" charset="0"/>
              </a:rPr>
              <a:t>&lt;</a:t>
            </a:r>
            <a:r>
              <a:rPr lang="en-US" altLang="ko-KR" sz="1600" dirty="0">
                <a:solidFill>
                  <a:srgbClr val="000000"/>
                </a:solidFill>
                <a:latin typeface="Consolas" panose="020B0609020204030204" pitchFamily="49" charset="0"/>
              </a:rPr>
              <a:t> len</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i</a:t>
            </a:r>
            <a:r>
              <a:rPr lang="en-US" altLang="ko-KR" sz="1600" b="1" dirty="0">
                <a:solidFill>
                  <a:srgbClr val="000000"/>
                </a:solidFill>
                <a:latin typeface="Consolas" panose="020B0609020204030204" pitchFamily="49" charset="0"/>
              </a:rPr>
              <a:t>++) {</a:t>
            </a:r>
            <a:endParaRPr lang="en-US" altLang="ko-KR" sz="1600" dirty="0">
              <a:solidFill>
                <a:srgbClr val="000000"/>
              </a:solidFill>
              <a:latin typeface="Consolas" panose="020B0609020204030204" pitchFamily="49" charset="0"/>
            </a:endParaRPr>
          </a:p>
          <a:p>
            <a:pPr lvl="0"/>
            <a:r>
              <a:rPr lang="en-US" altLang="ko-KR" sz="1600" dirty="0">
                <a:solidFill>
                  <a:srgbClr val="000000"/>
                </a:solidFill>
                <a:latin typeface="Consolas" panose="020B0609020204030204" pitchFamily="49" charset="0"/>
              </a:rPr>
              <a:t>    __sum </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arr</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i</a:t>
            </a:r>
            <a:r>
              <a:rPr lang="en-US" altLang="ko-KR" sz="1600" b="1" dirty="0">
                <a:solidFill>
                  <a:srgbClr val="000000"/>
                </a:solidFill>
                <a:latin typeface="Consolas" panose="020B0609020204030204" pitchFamily="49" charset="0"/>
              </a:rPr>
              <a:t>] *</a:t>
            </a:r>
            <a:r>
              <a:rPr lang="en-US" altLang="ko-KR" sz="1600" dirty="0">
                <a:solidFill>
                  <a:srgbClr val="000000"/>
                </a:solidFill>
                <a:latin typeface="Consolas" panose="020B0609020204030204" pitchFamily="49" charset="0"/>
              </a:rPr>
              <a:t> arr</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i</a:t>
            </a:r>
            <a:r>
              <a:rPr lang="en-US" altLang="ko-KR" sz="1600" b="1" dirty="0">
                <a:solidFill>
                  <a:srgbClr val="000000"/>
                </a:solidFill>
                <a:latin typeface="Consolas" panose="020B0609020204030204" pitchFamily="49" charset="0"/>
              </a:rPr>
              <a:t>];</a:t>
            </a:r>
            <a:endParaRPr lang="en-US" altLang="ko-KR" sz="1600" dirty="0">
              <a:solidFill>
                <a:srgbClr val="000000"/>
              </a:solidFill>
              <a:latin typeface="Consolas" panose="020B0609020204030204" pitchFamily="49" charset="0"/>
            </a:endParaRPr>
          </a:p>
          <a:p>
            <a:pPr lvl="0"/>
            <a:r>
              <a:rPr lang="en-US" altLang="ko-KR" sz="1600" b="1" dirty="0">
                <a:solidFill>
                  <a:srgbClr val="000000"/>
                </a:solidFill>
                <a:latin typeface="Consolas" panose="020B0609020204030204" pitchFamily="49" charset="0"/>
              </a:rPr>
              <a:t>  }</a:t>
            </a:r>
            <a:endParaRPr lang="ko-KR" altLang="en-US" sz="1600" dirty="0">
              <a:solidFill>
                <a:srgbClr val="000000"/>
              </a:solidFill>
              <a:latin typeface="Consolas" panose="020B0609020204030204" pitchFamily="49" charset="0"/>
            </a:endParaRPr>
          </a:p>
          <a:p>
            <a:pPr lvl="0"/>
            <a:r>
              <a:rPr lang="en-US" altLang="ko-KR" sz="1600" b="1" dirty="0">
                <a:solidFill>
                  <a:srgbClr val="000000"/>
                </a:solidFill>
                <a:latin typeface="Consolas" panose="020B0609020204030204" pitchFamily="49" charset="0"/>
              </a:rPr>
              <a:t>  *</a:t>
            </a:r>
            <a:r>
              <a:rPr lang="en-US" altLang="ko-KR" sz="1600" dirty="0">
                <a:solidFill>
                  <a:srgbClr val="000000"/>
                </a:solidFill>
                <a:latin typeface="Consolas" panose="020B0609020204030204" pitchFamily="49" charset="0"/>
              </a:rPr>
              <a:t>sum </a:t>
            </a:r>
            <a:r>
              <a:rPr lang="en-US" altLang="ko-KR" sz="1600" b="1" dirty="0">
                <a:solidFill>
                  <a:srgbClr val="000000"/>
                </a:solidFill>
                <a:latin typeface="Consolas" panose="020B0609020204030204" pitchFamily="49" charset="0"/>
              </a:rPr>
              <a:t>=</a:t>
            </a:r>
            <a:r>
              <a:rPr lang="en-US" altLang="ko-KR" sz="1600" dirty="0">
                <a:solidFill>
                  <a:srgbClr val="000000"/>
                </a:solidFill>
                <a:latin typeface="Consolas" panose="020B0609020204030204" pitchFamily="49" charset="0"/>
              </a:rPr>
              <a:t> __sum</a:t>
            </a:r>
            <a:r>
              <a:rPr lang="en-US" altLang="ko-KR" sz="1600" b="1" dirty="0">
                <a:solidFill>
                  <a:srgbClr val="000000"/>
                </a:solidFill>
                <a:latin typeface="Consolas" panose="020B0609020204030204" pitchFamily="49" charset="0"/>
              </a:rPr>
              <a:t>;</a:t>
            </a:r>
            <a:endParaRPr lang="en-US" altLang="ko-KR" sz="1600" dirty="0">
              <a:solidFill>
                <a:srgbClr val="000000"/>
              </a:solidFill>
              <a:latin typeface="Consolas" panose="020B0609020204030204" pitchFamily="49" charset="0"/>
            </a:endParaRPr>
          </a:p>
          <a:p>
            <a:pPr lvl="0"/>
            <a:r>
              <a:rPr lang="en-US" altLang="ko-KR" sz="1600" b="1" dirty="0">
                <a:solidFill>
                  <a:srgbClr val="000000"/>
                </a:solidFill>
                <a:latin typeface="Consolas" panose="020B0609020204030204" pitchFamily="49" charset="0"/>
              </a:rPr>
              <a:t>}</a:t>
            </a:r>
            <a:endParaRPr lang="ko-KR" altLang="en-US" sz="1600" dirty="0">
              <a:solidFill>
                <a:srgbClr val="000000"/>
              </a:solidFill>
              <a:latin typeface="Consolas" panose="020B0609020204030204" pitchFamily="49" charset="0"/>
            </a:endParaRPr>
          </a:p>
        </p:txBody>
      </p:sp>
      <p:grpSp>
        <p:nvGrpSpPr>
          <p:cNvPr id="26" name="그룹 25"/>
          <p:cNvGrpSpPr/>
          <p:nvPr/>
        </p:nvGrpSpPr>
        <p:grpSpPr>
          <a:xfrm>
            <a:off x="683568" y="1560888"/>
            <a:ext cx="7416822" cy="1564462"/>
            <a:chOff x="8682924" y="1547731"/>
            <a:chExt cx="7416822" cy="1564462"/>
          </a:xfrm>
        </p:grpSpPr>
        <p:sp>
          <p:nvSpPr>
            <p:cNvPr id="12" name="직사각형 11"/>
            <p:cNvSpPr/>
            <p:nvPr/>
          </p:nvSpPr>
          <p:spPr>
            <a:xfrm>
              <a:off x="8682924" y="1547731"/>
              <a:ext cx="3024336" cy="745498"/>
            </a:xfrm>
            <a:prstGeom prst="rect">
              <a:avLst/>
            </a:prstGeom>
            <a:noFill/>
            <a:ln w="127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p:cNvSpPr/>
            <p:nvPr/>
          </p:nvSpPr>
          <p:spPr>
            <a:xfrm>
              <a:off x="12839907" y="2876379"/>
              <a:ext cx="3259839" cy="235814"/>
            </a:xfrm>
            <a:prstGeom prst="rect">
              <a:avLst/>
            </a:prstGeom>
            <a:noFill/>
            <a:ln w="127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4" name="꺾인 연결선 31"/>
            <p:cNvCxnSpPr>
              <a:stCxn id="12" idx="2"/>
              <a:endCxn id="13" idx="1"/>
            </p:cNvCxnSpPr>
            <p:nvPr/>
          </p:nvCxnSpPr>
          <p:spPr>
            <a:xfrm rot="16200000" flipH="1">
              <a:off x="11166971" y="1321349"/>
              <a:ext cx="701057" cy="2644815"/>
            </a:xfrm>
            <a:prstGeom prst="bentConnector2">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1" name="직선 화살표 연결선 20"/>
          <p:cNvCxnSpPr/>
          <p:nvPr/>
        </p:nvCxnSpPr>
        <p:spPr>
          <a:xfrm flipH="1" flipV="1">
            <a:off x="6412448" y="2224846"/>
            <a:ext cx="893946" cy="77343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a:xfrm>
            <a:off x="3983503" y="1903760"/>
            <a:ext cx="2996333" cy="338554"/>
          </a:xfrm>
          <a:prstGeom prst="rect">
            <a:avLst/>
          </a:prstGeom>
          <a:noFill/>
        </p:spPr>
        <p:txBody>
          <a:bodyPr wrap="none" rtlCol="0">
            <a:spAutoFit/>
          </a:bodyPr>
          <a:lstStyle/>
          <a:p>
            <a:r>
              <a:rPr lang="en-US" altLang="ko-KR" sz="1600" dirty="0">
                <a:solidFill>
                  <a:schemeClr val="accent2"/>
                </a:solidFill>
              </a:rPr>
              <a:t>Pass variables used in the loop</a:t>
            </a:r>
            <a:endParaRPr lang="ko-KR" altLang="en-US" sz="1600" dirty="0">
              <a:solidFill>
                <a:schemeClr val="accent2"/>
              </a:solidFill>
            </a:endParaRPr>
          </a:p>
        </p:txBody>
      </p:sp>
      <p:sp>
        <p:nvSpPr>
          <p:cNvPr id="29" name="TextBox 28"/>
          <p:cNvSpPr txBox="1"/>
          <p:nvPr/>
        </p:nvSpPr>
        <p:spPr>
          <a:xfrm>
            <a:off x="683568" y="3340527"/>
            <a:ext cx="3222103" cy="584775"/>
          </a:xfrm>
          <a:prstGeom prst="rect">
            <a:avLst/>
          </a:prstGeom>
          <a:noFill/>
        </p:spPr>
        <p:txBody>
          <a:bodyPr wrap="square" rtlCol="0">
            <a:spAutoFit/>
          </a:bodyPr>
          <a:lstStyle/>
          <a:p>
            <a:pPr algn="r"/>
            <a:r>
              <a:rPr lang="en-US" altLang="ko-KR" sz="1600" dirty="0">
                <a:solidFill>
                  <a:schemeClr val="accent2"/>
                </a:solidFill>
              </a:rPr>
              <a:t>Get value for the variable read only or dead after the loop</a:t>
            </a:r>
            <a:endParaRPr lang="ko-KR" altLang="en-US" sz="1600" dirty="0">
              <a:solidFill>
                <a:schemeClr val="accent2"/>
              </a:solidFill>
            </a:endParaRPr>
          </a:p>
        </p:txBody>
      </p:sp>
      <p:sp>
        <p:nvSpPr>
          <p:cNvPr id="34" name="TextBox 33"/>
          <p:cNvSpPr txBox="1"/>
          <p:nvPr/>
        </p:nvSpPr>
        <p:spPr>
          <a:xfrm>
            <a:off x="7341345" y="1427148"/>
            <a:ext cx="1728192" cy="830997"/>
          </a:xfrm>
          <a:prstGeom prst="rect">
            <a:avLst/>
          </a:prstGeom>
          <a:noFill/>
        </p:spPr>
        <p:txBody>
          <a:bodyPr wrap="square" rtlCol="0">
            <a:spAutoFit/>
          </a:bodyPr>
          <a:lstStyle/>
          <a:p>
            <a:r>
              <a:rPr lang="en-US" altLang="ko-KR" sz="1600" dirty="0">
                <a:solidFill>
                  <a:schemeClr val="accent2"/>
                </a:solidFill>
              </a:rPr>
              <a:t>Get pointer for the variable written</a:t>
            </a:r>
            <a:endParaRPr lang="ko-KR" altLang="en-US" sz="1600" dirty="0">
              <a:solidFill>
                <a:schemeClr val="accent2"/>
              </a:solidFill>
            </a:endParaRPr>
          </a:p>
        </p:txBody>
      </p:sp>
      <p:cxnSp>
        <p:nvCxnSpPr>
          <p:cNvPr id="35" name="직선 화살표 연결선 34"/>
          <p:cNvCxnSpPr/>
          <p:nvPr/>
        </p:nvCxnSpPr>
        <p:spPr>
          <a:xfrm flipV="1">
            <a:off x="8048509" y="2067592"/>
            <a:ext cx="256806" cy="20230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텍스트 개체 틀 4"/>
          <p:cNvSpPr>
            <a:spLocks noGrp="1"/>
          </p:cNvSpPr>
          <p:nvPr>
            <p:ph type="body" sz="quarter" idx="14"/>
          </p:nvPr>
        </p:nvSpPr>
        <p:spPr>
          <a:xfrm>
            <a:off x="17142" y="3960022"/>
            <a:ext cx="4464496" cy="1959438"/>
          </a:xfrm>
        </p:spPr>
        <p:txBody>
          <a:bodyPr>
            <a:noAutofit/>
          </a:bodyPr>
          <a:lstStyle/>
          <a:p>
            <a:r>
              <a:rPr lang="en-US" altLang="ko-KR" sz="2000" dirty="0"/>
              <a:t>Cost of function splitting</a:t>
            </a:r>
          </a:p>
          <a:p>
            <a:pPr lvl="1"/>
            <a:r>
              <a:rPr lang="en-US" altLang="ko-KR" sz="1600" dirty="0">
                <a:solidFill>
                  <a:schemeClr val="accent4"/>
                </a:solidFill>
              </a:rPr>
              <a:t>Additional function call (performance)</a:t>
            </a:r>
          </a:p>
          <a:p>
            <a:pPr lvl="1"/>
            <a:r>
              <a:rPr lang="en-US" altLang="ko-KR" sz="1600" dirty="0">
                <a:solidFill>
                  <a:schemeClr val="accent2"/>
                </a:solidFill>
              </a:rPr>
              <a:t>New function generated (size)</a:t>
            </a:r>
          </a:p>
          <a:p>
            <a:r>
              <a:rPr lang="en-US" altLang="ko-KR" sz="2000" dirty="0"/>
              <a:t>Splitting is beneficial, but cannot single out every loop!</a:t>
            </a:r>
          </a:p>
        </p:txBody>
      </p:sp>
      <p:sp>
        <p:nvSpPr>
          <p:cNvPr id="43" name="TextBox 42"/>
          <p:cNvSpPr txBox="1"/>
          <p:nvPr/>
        </p:nvSpPr>
        <p:spPr>
          <a:xfrm>
            <a:off x="7627843" y="5034735"/>
            <a:ext cx="1641681" cy="1077218"/>
          </a:xfrm>
          <a:prstGeom prst="rect">
            <a:avLst/>
          </a:prstGeom>
          <a:noFill/>
        </p:spPr>
        <p:txBody>
          <a:bodyPr wrap="square" rtlCol="0">
            <a:spAutoFit/>
          </a:bodyPr>
          <a:lstStyle/>
          <a:p>
            <a:r>
              <a:rPr lang="en-US" altLang="ko-KR" sz="1600" dirty="0">
                <a:solidFill>
                  <a:schemeClr val="accent2"/>
                </a:solidFill>
              </a:rPr>
              <a:t>Management code for the written variables</a:t>
            </a:r>
            <a:endParaRPr lang="ko-KR" altLang="en-US" sz="1600" dirty="0">
              <a:solidFill>
                <a:schemeClr val="accent2"/>
              </a:solidFill>
            </a:endParaRPr>
          </a:p>
        </p:txBody>
      </p:sp>
      <p:cxnSp>
        <p:nvCxnSpPr>
          <p:cNvPr id="44" name="직선 화살표 연결선 43"/>
          <p:cNvCxnSpPr/>
          <p:nvPr/>
        </p:nvCxnSpPr>
        <p:spPr>
          <a:xfrm>
            <a:off x="6492568" y="4523049"/>
            <a:ext cx="1096370" cy="6430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직선 화살표 연결선 46"/>
          <p:cNvCxnSpPr/>
          <p:nvPr/>
        </p:nvCxnSpPr>
        <p:spPr>
          <a:xfrm>
            <a:off x="6389152" y="5445631"/>
            <a:ext cx="1170665" cy="116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꺾인 연결선 50"/>
          <p:cNvCxnSpPr/>
          <p:nvPr/>
        </p:nvCxnSpPr>
        <p:spPr>
          <a:xfrm rot="10800000">
            <a:off x="3949907" y="3671195"/>
            <a:ext cx="1296908" cy="474353"/>
          </a:xfrm>
          <a:prstGeom prst="bentConnector3">
            <a:avLst>
              <a:gd name="adj1" fmla="val -297"/>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p:cNvSpPr/>
          <p:nvPr/>
        </p:nvSpPr>
        <p:spPr>
          <a:xfrm>
            <a:off x="4840552" y="2887368"/>
            <a:ext cx="3259839" cy="253895"/>
          </a:xfrm>
          <a:prstGeom prst="rect">
            <a:avLst/>
          </a:prstGeom>
          <a:solidFill>
            <a:schemeClr val="accent4">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4596664" y="3874682"/>
            <a:ext cx="3755244" cy="470173"/>
          </a:xfrm>
          <a:prstGeom prst="rect">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직사각형 58"/>
          <p:cNvSpPr/>
          <p:nvPr/>
        </p:nvSpPr>
        <p:spPr>
          <a:xfrm>
            <a:off x="4821685" y="5330147"/>
            <a:ext cx="1497576" cy="231968"/>
          </a:xfrm>
          <a:prstGeom prst="rect">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59"/>
          <p:cNvSpPr/>
          <p:nvPr/>
        </p:nvSpPr>
        <p:spPr>
          <a:xfrm>
            <a:off x="4821686" y="4337100"/>
            <a:ext cx="1940216" cy="252373"/>
          </a:xfrm>
          <a:prstGeom prst="rect">
            <a:avLst/>
          </a:prstGeom>
          <a:solidFill>
            <a:schemeClr val="accent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4304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25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25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25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25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25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250"/>
                                        <p:tgtEl>
                                          <p:spTgt spid="43"/>
                                        </p:tgtEl>
                                      </p:cBhvr>
                                    </p:animEffect>
                                  </p:childTnLst>
                                </p:cTn>
                              </p:par>
                              <p:par>
                                <p:cTn id="32" presetID="10" presetClass="entr" presetSubtype="0" fill="hold"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250"/>
                                        <p:tgtEl>
                                          <p:spTgt spid="44"/>
                                        </p:tgtEl>
                                      </p:cBhvr>
                                    </p:animEffect>
                                  </p:childTnLst>
                                </p:cTn>
                              </p:par>
                              <p:par>
                                <p:cTn id="35" presetID="10"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25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0" end="0"/>
                                            </p:txEl>
                                          </p:spTgt>
                                        </p:tgtEl>
                                        <p:attrNameLst>
                                          <p:attrName>style.visibility</p:attrName>
                                        </p:attrNameLst>
                                      </p:cBhvr>
                                      <p:to>
                                        <p:strVal val="visible"/>
                                      </p:to>
                                    </p:set>
                                    <p:animEffect transition="in" filter="fade">
                                      <p:cBhvr>
                                        <p:cTn id="42" dur="250"/>
                                        <p:tgtEl>
                                          <p:spTgt spid="40">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0">
                                            <p:txEl>
                                              <p:pRg st="1" end="1"/>
                                            </p:txEl>
                                          </p:spTgt>
                                        </p:tgtEl>
                                        <p:attrNameLst>
                                          <p:attrName>style.visibility</p:attrName>
                                        </p:attrNameLst>
                                      </p:cBhvr>
                                      <p:to>
                                        <p:strVal val="visible"/>
                                      </p:to>
                                    </p:set>
                                    <p:animEffect transition="in" filter="fade">
                                      <p:cBhvr>
                                        <p:cTn id="45" dur="250"/>
                                        <p:tgtEl>
                                          <p:spTgt spid="40">
                                            <p:txEl>
                                              <p:pRg st="1" end="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250"/>
                                        <p:tgtEl>
                                          <p:spTgt spid="5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250" fill="hold"/>
                                        <p:tgtEl>
                                          <p:spTgt spid="57"/>
                                        </p:tgtEl>
                                        <p:attrNameLst>
                                          <p:attrName>fillcolor</p:attrName>
                                        </p:attrNameLst>
                                      </p:cBhvr>
                                      <p:to>
                                        <a:schemeClr val="accent2"/>
                                      </p:to>
                                    </p:animClr>
                                    <p:set>
                                      <p:cBhvr>
                                        <p:cTn id="53" dur="250" fill="hold"/>
                                        <p:tgtEl>
                                          <p:spTgt spid="57"/>
                                        </p:tgtEl>
                                        <p:attrNameLst>
                                          <p:attrName>fill.type</p:attrName>
                                        </p:attrNameLst>
                                      </p:cBhvr>
                                      <p:to>
                                        <p:strVal val="solid"/>
                                      </p:to>
                                    </p:set>
                                    <p:set>
                                      <p:cBhvr>
                                        <p:cTn id="54" dur="250" fill="hold"/>
                                        <p:tgtEl>
                                          <p:spTgt spid="57"/>
                                        </p:tgtEl>
                                        <p:attrNameLst>
                                          <p:attrName>fill.on</p:attrName>
                                        </p:attrNameLst>
                                      </p:cBhvr>
                                      <p:to>
                                        <p:strVal val="true"/>
                                      </p:to>
                                    </p:set>
                                  </p:childTnLst>
                                </p:cTn>
                              </p:par>
                              <p:par>
                                <p:cTn id="55" presetID="10" presetClass="entr" presetSubtype="0" fill="hold" nodeType="withEffect">
                                  <p:stCondLst>
                                    <p:cond delay="0"/>
                                  </p:stCondLst>
                                  <p:childTnLst>
                                    <p:set>
                                      <p:cBhvr>
                                        <p:cTn id="56" dur="1" fill="hold">
                                          <p:stCondLst>
                                            <p:cond delay="0"/>
                                          </p:stCondLst>
                                        </p:cTn>
                                        <p:tgtEl>
                                          <p:spTgt spid="40">
                                            <p:txEl>
                                              <p:pRg st="2" end="2"/>
                                            </p:txEl>
                                          </p:spTgt>
                                        </p:tgtEl>
                                        <p:attrNameLst>
                                          <p:attrName>style.visibility</p:attrName>
                                        </p:attrNameLst>
                                      </p:cBhvr>
                                      <p:to>
                                        <p:strVal val="visible"/>
                                      </p:to>
                                    </p:set>
                                    <p:animEffect transition="in" filter="fade">
                                      <p:cBhvr>
                                        <p:cTn id="57" dur="250"/>
                                        <p:tgtEl>
                                          <p:spTgt spid="40">
                                            <p:txEl>
                                              <p:pRg st="2" end="2"/>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250"/>
                                        <p:tgtEl>
                                          <p:spTgt spid="6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250"/>
                                        <p:tgtEl>
                                          <p:spTgt spid="5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250"/>
                                        <p:tgtEl>
                                          <p:spTgt spid="5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0">
                                            <p:txEl>
                                              <p:pRg st="3" end="3"/>
                                            </p:txEl>
                                          </p:spTgt>
                                        </p:tgtEl>
                                        <p:attrNameLst>
                                          <p:attrName>style.visibility</p:attrName>
                                        </p:attrNameLst>
                                      </p:cBhvr>
                                      <p:to>
                                        <p:strVal val="visible"/>
                                      </p:to>
                                    </p:set>
                                    <p:animEffect transition="in" filter="fade">
                                      <p:cBhvr>
                                        <p:cTn id="71" dur="250"/>
                                        <p:tgtEl>
                                          <p:spTgt spid="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9" grpId="0"/>
      <p:bldP spid="34" grpId="0"/>
      <p:bldP spid="43" grpId="0"/>
      <p:bldP spid="57" grpId="0" animBg="1"/>
      <p:bldP spid="58" grpId="0" animBg="1"/>
      <p:bldP spid="59" grpId="0" animBg="1"/>
      <p:bldP spid="6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Deciding Which loop to split</a:t>
            </a:r>
            <a:endParaRPr lang="ko-KR" altLang="en-US" dirty="0"/>
          </a:p>
        </p:txBody>
      </p:sp>
      <p:sp>
        <p:nvSpPr>
          <p:cNvPr id="4" name="텍스트 개체 틀 3"/>
          <p:cNvSpPr>
            <a:spLocks noGrp="1"/>
          </p:cNvSpPr>
          <p:nvPr>
            <p:ph type="body" sz="quarter" idx="13"/>
          </p:nvPr>
        </p:nvSpPr>
        <p:spPr/>
        <p:txBody>
          <a:bodyPr>
            <a:normAutofit fontScale="92500" lnSpcReduction="20000"/>
          </a:bodyPr>
          <a:lstStyle/>
          <a:p>
            <a:r>
              <a:rPr lang="en-US" altLang="ko-KR" dirty="0"/>
              <a:t>Function Splitting</a:t>
            </a:r>
            <a:endParaRPr lang="ko-KR" altLang="en-US" dirty="0"/>
          </a:p>
        </p:txBody>
      </p:sp>
      <p:sp>
        <p:nvSpPr>
          <p:cNvPr id="5" name="텍스트 개체 틀 4"/>
          <p:cNvSpPr>
            <a:spLocks noGrp="1"/>
          </p:cNvSpPr>
          <p:nvPr>
            <p:ph type="body" sz="quarter" idx="14"/>
          </p:nvPr>
        </p:nvSpPr>
        <p:spPr/>
        <p:txBody>
          <a:bodyPr>
            <a:normAutofit/>
          </a:bodyPr>
          <a:lstStyle/>
          <a:p>
            <a:r>
              <a:rPr lang="en-US" altLang="ko-KR" sz="2400" dirty="0"/>
              <a:t>Benefit of a splitting can be different</a:t>
            </a:r>
          </a:p>
          <a:p>
            <a:pPr lvl="1"/>
            <a:r>
              <a:rPr lang="en-US" altLang="ko-KR" sz="2000" dirty="0"/>
              <a:t>Depending on </a:t>
            </a:r>
            <a:r>
              <a:rPr lang="en-US" altLang="ko-KR" sz="2000" dirty="0">
                <a:solidFill>
                  <a:schemeClr val="accent2"/>
                </a:solidFill>
              </a:rPr>
              <a:t>the frequency the loop executed</a:t>
            </a:r>
          </a:p>
          <a:p>
            <a:pPr lvl="1"/>
            <a:endParaRPr lang="en-US" altLang="ko-KR" sz="1200" dirty="0"/>
          </a:p>
          <a:p>
            <a:pPr lvl="1"/>
            <a:endParaRPr lang="en-US" altLang="ko-KR" sz="2000" dirty="0"/>
          </a:p>
          <a:p>
            <a:pPr lvl="1"/>
            <a:endParaRPr lang="en-US" altLang="ko-KR" sz="1100" dirty="0"/>
          </a:p>
          <a:p>
            <a:pPr lvl="1"/>
            <a:r>
              <a:rPr lang="en-US" altLang="ko-KR" sz="2000" dirty="0"/>
              <a:t>If all the loops are executed 10 times</a:t>
            </a:r>
          </a:p>
          <a:p>
            <a:pPr lvl="2"/>
            <a:r>
              <a:rPr lang="en-US" altLang="ko-KR" sz="1800" dirty="0">
                <a:solidFill>
                  <a:schemeClr val="accent2"/>
                </a:solidFill>
              </a:rPr>
              <a:t>L4</a:t>
            </a:r>
            <a:r>
              <a:rPr lang="en-US" altLang="ko-KR" sz="1800" dirty="0"/>
              <a:t> is executed &gt;1000 times</a:t>
            </a:r>
          </a:p>
          <a:p>
            <a:pPr lvl="2"/>
            <a:r>
              <a:rPr lang="en-US" altLang="ko-KR" sz="1800" dirty="0">
                <a:solidFill>
                  <a:schemeClr val="accent4"/>
                </a:solidFill>
              </a:rPr>
              <a:t>L3</a:t>
            </a:r>
            <a:r>
              <a:rPr lang="en-US" altLang="ko-KR" sz="1800" dirty="0"/>
              <a:t>: 10 times</a:t>
            </a:r>
          </a:p>
          <a:p>
            <a:pPr lvl="1"/>
            <a:r>
              <a:rPr lang="en-US" altLang="ko-KR" sz="2000" dirty="0">
                <a:latin typeface="Consolas" panose="020B0609020204030204" pitchFamily="49" charset="0"/>
              </a:rPr>
              <a:t>COST</a:t>
            </a:r>
            <a:r>
              <a:rPr lang="en-US" altLang="ko-KR" sz="2000" dirty="0"/>
              <a:t> estimates the maximum </a:t>
            </a:r>
            <a:br>
              <a:rPr lang="en-US" altLang="ko-KR" sz="2000" dirty="0"/>
            </a:br>
            <a:r>
              <a:rPr lang="en-US" altLang="ko-KR" sz="2000" dirty="0"/>
              <a:t>possible </a:t>
            </a:r>
            <a:r>
              <a:rPr lang="en-US" altLang="ko-KR" sz="2000" dirty="0">
                <a:solidFill>
                  <a:schemeClr val="accent4"/>
                </a:solidFill>
              </a:rPr>
              <a:t>nesting levels </a:t>
            </a:r>
            <a:r>
              <a:rPr lang="en-US" altLang="ko-KR" sz="2000" dirty="0"/>
              <a:t>of a loop</a:t>
            </a:r>
            <a:endParaRPr lang="ko-KR" altLang="en-US" sz="2000" dirty="0"/>
          </a:p>
        </p:txBody>
      </p:sp>
      <p:grpSp>
        <p:nvGrpSpPr>
          <p:cNvPr id="45" name="그룹 44"/>
          <p:cNvGrpSpPr/>
          <p:nvPr/>
        </p:nvGrpSpPr>
        <p:grpSpPr>
          <a:xfrm>
            <a:off x="1566508" y="2155264"/>
            <a:ext cx="6010983" cy="667673"/>
            <a:chOff x="433224" y="3585833"/>
            <a:chExt cx="8336687" cy="926001"/>
          </a:xfrm>
        </p:grpSpPr>
        <p:grpSp>
          <p:nvGrpSpPr>
            <p:cNvPr id="33" name="그룹 32"/>
            <p:cNvGrpSpPr/>
            <p:nvPr/>
          </p:nvGrpSpPr>
          <p:grpSpPr>
            <a:xfrm>
              <a:off x="433224" y="3861047"/>
              <a:ext cx="1911178" cy="650786"/>
              <a:chOff x="2001795" y="1062681"/>
              <a:chExt cx="1911178" cy="980303"/>
            </a:xfrm>
          </p:grpSpPr>
          <p:sp>
            <p:nvSpPr>
              <p:cNvPr id="34" name="직사각형 33"/>
              <p:cNvSpPr/>
              <p:nvPr/>
            </p:nvSpPr>
            <p:spPr>
              <a:xfrm>
                <a:off x="2001795" y="1062681"/>
                <a:ext cx="1911178" cy="980303"/>
              </a:xfrm>
              <a:prstGeom prst="rect">
                <a:avLst/>
              </a:prstGeom>
              <a:solidFill>
                <a:sysClr val="window" lastClr="FFFFFF"/>
              </a:solidFill>
              <a:ln w="12700" cap="flat" cmpd="sng" algn="ctr">
                <a:solidFill>
                  <a:sysClr val="windowText" lastClr="000000"/>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F1</a:t>
                </a:r>
                <a:endParaRPr kumimoji="0" lang="ko-KR" altLang="en-US"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sp>
            <p:nvSpPr>
              <p:cNvPr id="35" name="직사각형 34"/>
              <p:cNvSpPr/>
              <p:nvPr/>
            </p:nvSpPr>
            <p:spPr>
              <a:xfrm>
                <a:off x="2232453" y="1462217"/>
                <a:ext cx="1449860" cy="395416"/>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L1: { call F2 }</a:t>
                </a:r>
                <a:endParaRPr kumimoji="0" lang="ko-KR" altLang="en-US"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grpSp>
        <p:sp>
          <p:nvSpPr>
            <p:cNvPr id="36" name="직사각형 35"/>
            <p:cNvSpPr/>
            <p:nvPr/>
          </p:nvSpPr>
          <p:spPr>
            <a:xfrm>
              <a:off x="2575061" y="3861048"/>
              <a:ext cx="1911178" cy="650786"/>
            </a:xfrm>
            <a:prstGeom prst="rect">
              <a:avLst/>
            </a:prstGeom>
            <a:solidFill>
              <a:sysClr val="window" lastClr="FFFFFF"/>
            </a:solidFill>
            <a:ln w="12700" cap="flat" cmpd="sng" algn="ctr">
              <a:solidFill>
                <a:sysClr val="windowText" lastClr="000000"/>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F2</a:t>
              </a:r>
              <a:endParaRPr kumimoji="0" lang="ko-KR" altLang="en-US"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sp>
          <p:nvSpPr>
            <p:cNvPr id="37" name="직사각형 36"/>
            <p:cNvSpPr/>
            <p:nvPr/>
          </p:nvSpPr>
          <p:spPr>
            <a:xfrm>
              <a:off x="2805721" y="4162280"/>
              <a:ext cx="1449860" cy="262501"/>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L2: { call F4 }</a:t>
              </a:r>
              <a:endParaRPr kumimoji="0" lang="ko-KR" altLang="en-US"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sp>
          <p:nvSpPr>
            <p:cNvPr id="38" name="직사각형 37"/>
            <p:cNvSpPr/>
            <p:nvPr/>
          </p:nvSpPr>
          <p:spPr>
            <a:xfrm>
              <a:off x="4716898" y="3861048"/>
              <a:ext cx="1911178" cy="650786"/>
            </a:xfrm>
            <a:prstGeom prst="rect">
              <a:avLst/>
            </a:prstGeom>
            <a:solidFill>
              <a:sysClr val="window" lastClr="FFFFFF"/>
            </a:solidFill>
            <a:ln w="12700" cap="flat" cmpd="sng" algn="ctr">
              <a:solidFill>
                <a:sysClr val="windowText" lastClr="000000"/>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F3</a:t>
              </a:r>
              <a:endParaRPr kumimoji="0" lang="ko-KR" altLang="en-US"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sp>
          <p:nvSpPr>
            <p:cNvPr id="39" name="직사각형 38"/>
            <p:cNvSpPr/>
            <p:nvPr/>
          </p:nvSpPr>
          <p:spPr>
            <a:xfrm>
              <a:off x="4947558" y="4162280"/>
              <a:ext cx="1449860" cy="262501"/>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L3: { call F4 }</a:t>
              </a:r>
              <a:endParaRPr kumimoji="0" lang="ko-KR" altLang="en-US"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sp>
          <p:nvSpPr>
            <p:cNvPr id="40" name="직사각형 39"/>
            <p:cNvSpPr/>
            <p:nvPr/>
          </p:nvSpPr>
          <p:spPr>
            <a:xfrm>
              <a:off x="6858733" y="3861048"/>
              <a:ext cx="1911178" cy="650786"/>
            </a:xfrm>
            <a:prstGeom prst="rect">
              <a:avLst/>
            </a:prstGeom>
            <a:solidFill>
              <a:sysClr val="window" lastClr="FFFFFF"/>
            </a:solidFill>
            <a:ln w="12700" cap="flat" cmpd="sng" algn="ctr">
              <a:solidFill>
                <a:sysClr val="windowText" lastClr="000000"/>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F4</a:t>
              </a:r>
              <a:endParaRPr kumimoji="0" lang="ko-KR" altLang="en-US"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sp>
          <p:nvSpPr>
            <p:cNvPr id="41" name="직사각형 40"/>
            <p:cNvSpPr/>
            <p:nvPr/>
          </p:nvSpPr>
          <p:spPr>
            <a:xfrm>
              <a:off x="7089392" y="4162280"/>
              <a:ext cx="1449860" cy="262501"/>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L4: { call X }</a:t>
              </a:r>
              <a:endParaRPr kumimoji="0" lang="ko-KR" altLang="en-US"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cxnSp>
          <p:nvCxnSpPr>
            <p:cNvPr id="42" name="직선 화살표 연결선 41"/>
            <p:cNvCxnSpPr/>
            <p:nvPr/>
          </p:nvCxnSpPr>
          <p:spPr>
            <a:xfrm flipV="1">
              <a:off x="1586521" y="4003235"/>
              <a:ext cx="943234" cy="154375"/>
            </a:xfrm>
            <a:prstGeom prst="straightConnector1">
              <a:avLst/>
            </a:prstGeom>
            <a:noFill/>
            <a:ln w="12700" cap="flat" cmpd="sng" algn="ctr">
              <a:solidFill>
                <a:sysClr val="window" lastClr="FFFFFF">
                  <a:lumMod val="50000"/>
                </a:sysClr>
              </a:solidFill>
              <a:prstDash val="solid"/>
              <a:miter lim="800000"/>
              <a:tailEnd type="triangle"/>
            </a:ln>
            <a:effectLst/>
          </p:spPr>
        </p:cxnSp>
        <p:cxnSp>
          <p:nvCxnSpPr>
            <p:cNvPr id="43" name="직선 화살표 연결선 42"/>
            <p:cNvCxnSpPr/>
            <p:nvPr/>
          </p:nvCxnSpPr>
          <p:spPr>
            <a:xfrm flipV="1">
              <a:off x="5899027" y="4000799"/>
              <a:ext cx="947353" cy="156811"/>
            </a:xfrm>
            <a:prstGeom prst="straightConnector1">
              <a:avLst/>
            </a:prstGeom>
            <a:noFill/>
            <a:ln w="12700" cap="flat" cmpd="sng" algn="ctr">
              <a:solidFill>
                <a:sysClr val="window" lastClr="FFFFFF">
                  <a:lumMod val="50000"/>
                </a:sysClr>
              </a:solidFill>
              <a:prstDash val="solid"/>
              <a:miter lim="800000"/>
              <a:tailEnd type="triangle"/>
            </a:ln>
            <a:effectLst/>
          </p:spPr>
        </p:cxnSp>
        <p:sp>
          <p:nvSpPr>
            <p:cNvPr id="44" name="자유형 43"/>
            <p:cNvSpPr/>
            <p:nvPr/>
          </p:nvSpPr>
          <p:spPr>
            <a:xfrm>
              <a:off x="3736597" y="3585833"/>
              <a:ext cx="3451654" cy="566520"/>
            </a:xfrm>
            <a:custGeom>
              <a:avLst/>
              <a:gdLst>
                <a:gd name="connsiteX0" fmla="*/ 0 w 3451654"/>
                <a:gd name="connsiteY0" fmla="*/ 827973 h 827973"/>
                <a:gd name="connsiteX1" fmla="*/ 1433383 w 3451654"/>
                <a:gd name="connsiteY1" fmla="*/ 144232 h 827973"/>
                <a:gd name="connsiteX2" fmla="*/ 2487827 w 3451654"/>
                <a:gd name="connsiteY2" fmla="*/ 12427 h 827973"/>
                <a:gd name="connsiteX3" fmla="*/ 3451654 w 3451654"/>
                <a:gd name="connsiteY3" fmla="*/ 341940 h 827973"/>
                <a:gd name="connsiteX0" fmla="*/ 0 w 3451654"/>
                <a:gd name="connsiteY0" fmla="*/ 853369 h 853370"/>
                <a:gd name="connsiteX1" fmla="*/ 1433383 w 3451654"/>
                <a:gd name="connsiteY1" fmla="*/ 144810 h 853370"/>
                <a:gd name="connsiteX2" fmla="*/ 2487827 w 3451654"/>
                <a:gd name="connsiteY2" fmla="*/ 13005 h 853370"/>
                <a:gd name="connsiteX3" fmla="*/ 3451654 w 3451654"/>
                <a:gd name="connsiteY3" fmla="*/ 342518 h 853370"/>
              </a:gdLst>
              <a:ahLst/>
              <a:cxnLst>
                <a:cxn ang="0">
                  <a:pos x="connsiteX0" y="connsiteY0"/>
                </a:cxn>
                <a:cxn ang="0">
                  <a:pos x="connsiteX1" y="connsiteY1"/>
                </a:cxn>
                <a:cxn ang="0">
                  <a:pos x="connsiteX2" y="connsiteY2"/>
                </a:cxn>
                <a:cxn ang="0">
                  <a:pos x="connsiteX3" y="connsiteY3"/>
                </a:cxn>
              </a:cxnLst>
              <a:rect l="l" t="t" r="r" b="b"/>
              <a:pathLst>
                <a:path w="3451654" h="853370">
                  <a:moveTo>
                    <a:pt x="0" y="853369"/>
                  </a:moveTo>
                  <a:cubicBezTo>
                    <a:pt x="509372" y="579460"/>
                    <a:pt x="1018745" y="284871"/>
                    <a:pt x="1433383" y="144810"/>
                  </a:cubicBezTo>
                  <a:cubicBezTo>
                    <a:pt x="1848021" y="4749"/>
                    <a:pt x="2151449" y="-19946"/>
                    <a:pt x="2487827" y="13005"/>
                  </a:cubicBezTo>
                  <a:cubicBezTo>
                    <a:pt x="2824205" y="45956"/>
                    <a:pt x="3137929" y="194237"/>
                    <a:pt x="3451654" y="342518"/>
                  </a:cubicBezTo>
                </a:path>
              </a:pathLst>
            </a:custGeom>
            <a:noFill/>
            <a:ln w="12700" cap="flat" cmpd="sng" algn="ctr">
              <a:solidFill>
                <a:sysClr val="window" lastClr="FFFFFF">
                  <a:lumMod val="50000"/>
                </a:sysClr>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p:grpSp>
      <p:pic>
        <p:nvPicPr>
          <p:cNvPr id="6" name="그림 5"/>
          <p:cNvPicPr>
            <a:picLocks noChangeAspect="1"/>
          </p:cNvPicPr>
          <p:nvPr/>
        </p:nvPicPr>
        <p:blipFill>
          <a:blip r:embed="rId3"/>
          <a:stretch>
            <a:fillRect/>
          </a:stretch>
        </p:blipFill>
        <p:spPr>
          <a:xfrm>
            <a:off x="5507504" y="4245185"/>
            <a:ext cx="3123682" cy="1642290"/>
          </a:xfrm>
          <a:prstGeom prst="rect">
            <a:avLst/>
          </a:prstGeom>
        </p:spPr>
      </p:pic>
      <mc:AlternateContent xmlns:mc="http://schemas.openxmlformats.org/markup-compatibility/2006" xmlns:a14="http://schemas.microsoft.com/office/drawing/2010/main">
        <mc:Choice Requires="a14">
          <p:graphicFrame>
            <p:nvGraphicFramePr>
              <p:cNvPr id="20" name="표 19"/>
              <p:cNvGraphicFramePr>
                <a:graphicFrameLocks noGrp="1"/>
              </p:cNvGraphicFramePr>
              <p:nvPr>
                <p:extLst>
                  <p:ext uri="{D42A27DB-BD31-4B8C-83A1-F6EECF244321}">
                    <p14:modId xmlns:p14="http://schemas.microsoft.com/office/powerpoint/2010/main" val="3899213012"/>
                  </p:ext>
                </p:extLst>
              </p:nvPr>
            </p:nvGraphicFramePr>
            <p:xfrm>
              <a:off x="457199" y="5212655"/>
              <a:ext cx="4753291" cy="708288"/>
            </p:xfrm>
            <a:graphic>
              <a:graphicData uri="http://schemas.openxmlformats.org/drawingml/2006/table">
                <a:tbl>
                  <a:tblPr firstRow="1" bandRow="1">
                    <a:tableStyleId>{2D5ABB26-0587-4C30-8999-92F81FD0307C}</a:tableStyleId>
                  </a:tblPr>
                  <a:tblGrid>
                    <a:gridCol w="726111">
                      <a:extLst>
                        <a:ext uri="{9D8B030D-6E8A-4147-A177-3AD203B41FA5}">
                          <a16:colId xmlns:a16="http://schemas.microsoft.com/office/drawing/2014/main" xmlns="" val="20000"/>
                        </a:ext>
                      </a:extLst>
                    </a:gridCol>
                    <a:gridCol w="1006795">
                      <a:extLst>
                        <a:ext uri="{9D8B030D-6E8A-4147-A177-3AD203B41FA5}">
                          <a16:colId xmlns:a16="http://schemas.microsoft.com/office/drawing/2014/main" xmlns="" val="20001"/>
                        </a:ext>
                      </a:extLst>
                    </a:gridCol>
                    <a:gridCol w="1006795">
                      <a:extLst>
                        <a:ext uri="{9D8B030D-6E8A-4147-A177-3AD203B41FA5}">
                          <a16:colId xmlns:a16="http://schemas.microsoft.com/office/drawing/2014/main" xmlns="" val="20002"/>
                        </a:ext>
                      </a:extLst>
                    </a:gridCol>
                    <a:gridCol w="1006795">
                      <a:extLst>
                        <a:ext uri="{9D8B030D-6E8A-4147-A177-3AD203B41FA5}">
                          <a16:colId xmlns:a16="http://schemas.microsoft.com/office/drawing/2014/main" xmlns="" val="20003"/>
                        </a:ext>
                      </a:extLst>
                    </a:gridCol>
                    <a:gridCol w="1006795">
                      <a:extLst>
                        <a:ext uri="{9D8B030D-6E8A-4147-A177-3AD203B41FA5}">
                          <a16:colId xmlns:a16="http://schemas.microsoft.com/office/drawing/2014/main" xmlns="" val="20004"/>
                        </a:ext>
                      </a:extLst>
                    </a:gridCol>
                  </a:tblGrid>
                  <a:tr h="221539">
                    <a:tc>
                      <a:txBody>
                        <a:bodyPr/>
                        <a:lstStyle/>
                        <a:p>
                          <a:pPr algn="ctr" latinLnBrk="1"/>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L1</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L2</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L3</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L4</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21539">
                    <a:tc>
                      <a:txBody>
                        <a:bodyPr/>
                        <a:lstStyle/>
                        <a:p>
                          <a:pPr algn="r" latinLnBrk="1"/>
                          <a:r>
                            <a:rPr lang="en-US" altLang="ko-KR" sz="1200" dirty="0">
                              <a:latin typeface="Cambria Math" panose="02040503050406030204" pitchFamily="18" charset="0"/>
                            </a:rPr>
                            <a:t>L’</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solidFill>
                          <a:schemeClr val="bg1"/>
                        </a:solidFill>
                      </a:tcPr>
                    </a:tc>
                    <a:tc>
                      <a:txBody>
                        <a:bodyPr/>
                        <a:lstStyle/>
                        <a:p>
                          <a:pPr algn="ctr" latinLnBrk="1"/>
                          <a14:m>
                            <m:oMathPara xmlns:m="http://schemas.openxmlformats.org/officeDocument/2006/math">
                              <m:oMathParaPr>
                                <m:jc m:val="centerGroup"/>
                              </m:oMathParaPr>
                              <m:oMath xmlns:m="http://schemas.openxmlformats.org/officeDocument/2006/math">
                                <m:r>
                                  <a:rPr lang="ko-KR" altLang="en-US" sz="1200" i="1" smtClean="0">
                                    <a:latin typeface="Cambria Math" panose="02040503050406030204" pitchFamily="18" charset="0"/>
                                  </a:rPr>
                                  <m:t>∅</m:t>
                                </m:r>
                              </m:oMath>
                            </m:oMathPara>
                          </a14:m>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solidFill>
                          <a:schemeClr val="bg1"/>
                        </a:solidFill>
                      </a:tcPr>
                    </a:tc>
                    <a:tc>
                      <a:txBody>
                        <a:bodyPr/>
                        <a:lstStyle/>
                        <a:p>
                          <a:pPr algn="ctr" latinLnBrk="1"/>
                          <a:r>
                            <a:rPr lang="en-US" altLang="ko-KR" sz="1200" dirty="0">
                              <a:latin typeface="Cambria Math" panose="02040503050406030204" pitchFamily="18" charset="0"/>
                            </a:rPr>
                            <a:t>{ L1 }</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ko-KR" altLang="en-US" sz="1200" i="1" smtClean="0">
                                    <a:latin typeface="Cambria Math" panose="02040503050406030204" pitchFamily="18" charset="0"/>
                                  </a:rPr>
                                  <m:t>∅</m:t>
                                </m:r>
                              </m:oMath>
                            </m:oMathPara>
                          </a14:m>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solidFill>
                          <a:schemeClr val="bg1"/>
                        </a:solidFill>
                      </a:tcPr>
                    </a:tc>
                    <a:tc>
                      <a:txBody>
                        <a:bodyPr/>
                        <a:lstStyle/>
                        <a:p>
                          <a:pPr algn="ctr" latinLnBrk="1"/>
                          <a:r>
                            <a:rPr lang="en-US" altLang="ko-KR" sz="1200" dirty="0">
                              <a:latin typeface="Cambria Math" panose="02040503050406030204" pitchFamily="18" charset="0"/>
                            </a:rPr>
                            <a:t>{ L2, L3</a:t>
                          </a:r>
                          <a:r>
                            <a:rPr lang="en-US" altLang="ko-KR" sz="1200" baseline="0" dirty="0">
                              <a:latin typeface="Cambria Math" panose="02040503050406030204" pitchFamily="18" charset="0"/>
                            </a:rPr>
                            <a:t> }</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xmlns="" val="10001"/>
                      </a:ext>
                    </a:extLst>
                  </a:tr>
                  <a:tr h="221539">
                    <a:tc>
                      <a:txBody>
                        <a:bodyPr/>
                        <a:lstStyle/>
                        <a:p>
                          <a:pPr algn="r" latinLnBrk="1"/>
                          <a:r>
                            <a:rPr lang="en-US" altLang="ko-KR" sz="1200" dirty="0">
                              <a:latin typeface="Cambria Math" panose="02040503050406030204" pitchFamily="18" charset="0"/>
                            </a:rPr>
                            <a:t>COST(Ln)</a:t>
                          </a:r>
                          <a:endParaRPr lang="ko-KR" altLang="en-US" sz="1200" dirty="0">
                            <a:latin typeface="Cambria Math" panose="02040503050406030204" pitchFamily="18" charset="0"/>
                          </a:endParaRPr>
                        </a:p>
                      </a:txBody>
                      <a:tcPr marL="53216" marR="53216" marT="26608" marB="26608" anchor="ctr">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0</a:t>
                          </a:r>
                          <a:endParaRPr lang="ko-KR" altLang="en-US" sz="1200" dirty="0">
                            <a:latin typeface="Cambria Math" panose="02040503050406030204" pitchFamily="18" charset="0"/>
                          </a:endParaRPr>
                        </a:p>
                      </a:txBody>
                      <a:tcPr marL="53216" marR="53216" marT="26608" marB="26608" anchor="ctr">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1</a:t>
                          </a:r>
                          <a:endParaRPr lang="ko-KR" altLang="en-US" sz="1200" dirty="0">
                            <a:latin typeface="Cambria Math" panose="02040503050406030204" pitchFamily="18" charset="0"/>
                          </a:endParaRPr>
                        </a:p>
                      </a:txBody>
                      <a:tcPr marL="53216" marR="53216" marT="26608" marB="26608" anchor="ctr">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0</a:t>
                          </a:r>
                          <a:endParaRPr lang="ko-KR" altLang="en-US" sz="1200" dirty="0">
                            <a:latin typeface="Cambria Math" panose="02040503050406030204" pitchFamily="18" charset="0"/>
                          </a:endParaRPr>
                        </a:p>
                      </a:txBody>
                      <a:tcPr marL="53216" marR="53216" marT="26608" marB="26608" anchor="ctr">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2</a:t>
                          </a:r>
                          <a:endParaRPr lang="ko-KR" altLang="en-US" sz="1200" dirty="0">
                            <a:latin typeface="Cambria Math" panose="02040503050406030204" pitchFamily="18" charset="0"/>
                          </a:endParaRPr>
                        </a:p>
                      </a:txBody>
                      <a:tcPr marL="53216" marR="53216" marT="26608" marB="26608"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mc:Choice>
        <mc:Fallback xmlns="">
          <p:graphicFrame>
            <p:nvGraphicFramePr>
              <p:cNvPr id="20" name="표 19"/>
              <p:cNvGraphicFramePr>
                <a:graphicFrameLocks noGrp="1"/>
              </p:cNvGraphicFramePr>
              <p:nvPr>
                <p:extLst>
                  <p:ext uri="{D42A27DB-BD31-4B8C-83A1-F6EECF244321}">
                    <p14:modId xmlns:p14="http://schemas.microsoft.com/office/powerpoint/2010/main" val="3899213012"/>
                  </p:ext>
                </p:extLst>
              </p:nvPr>
            </p:nvGraphicFramePr>
            <p:xfrm>
              <a:off x="457199" y="5212655"/>
              <a:ext cx="4753291" cy="708288"/>
            </p:xfrm>
            <a:graphic>
              <a:graphicData uri="http://schemas.openxmlformats.org/drawingml/2006/table">
                <a:tbl>
                  <a:tblPr firstRow="1" bandRow="1">
                    <a:tableStyleId>{2D5ABB26-0587-4C30-8999-92F81FD0307C}</a:tableStyleId>
                  </a:tblPr>
                  <a:tblGrid>
                    <a:gridCol w="726111">
                      <a:extLst>
                        <a:ext uri="{9D8B030D-6E8A-4147-A177-3AD203B41FA5}">
                          <a16:colId xmlns:a16="http://schemas.microsoft.com/office/drawing/2014/main" xmlns:a14="http://schemas.microsoft.com/office/drawing/2010/main" xmlns="" val="20000"/>
                        </a:ext>
                      </a:extLst>
                    </a:gridCol>
                    <a:gridCol w="1006795">
                      <a:extLst>
                        <a:ext uri="{9D8B030D-6E8A-4147-A177-3AD203B41FA5}">
                          <a16:colId xmlns:a16="http://schemas.microsoft.com/office/drawing/2014/main" xmlns:a14="http://schemas.microsoft.com/office/drawing/2010/main" xmlns="" val="20001"/>
                        </a:ext>
                      </a:extLst>
                    </a:gridCol>
                    <a:gridCol w="1006795">
                      <a:extLst>
                        <a:ext uri="{9D8B030D-6E8A-4147-A177-3AD203B41FA5}">
                          <a16:colId xmlns:a16="http://schemas.microsoft.com/office/drawing/2014/main" xmlns:a14="http://schemas.microsoft.com/office/drawing/2010/main" xmlns="" val="20002"/>
                        </a:ext>
                      </a:extLst>
                    </a:gridCol>
                    <a:gridCol w="1006795">
                      <a:extLst>
                        <a:ext uri="{9D8B030D-6E8A-4147-A177-3AD203B41FA5}">
                          <a16:colId xmlns:a16="http://schemas.microsoft.com/office/drawing/2014/main" xmlns:a14="http://schemas.microsoft.com/office/drawing/2010/main" xmlns="" val="20003"/>
                        </a:ext>
                      </a:extLst>
                    </a:gridCol>
                    <a:gridCol w="1006795">
                      <a:extLst>
                        <a:ext uri="{9D8B030D-6E8A-4147-A177-3AD203B41FA5}">
                          <a16:colId xmlns:a16="http://schemas.microsoft.com/office/drawing/2014/main" xmlns:a14="http://schemas.microsoft.com/office/drawing/2010/main" xmlns="" val="20004"/>
                        </a:ext>
                      </a:extLst>
                    </a:gridCol>
                  </a:tblGrid>
                  <a:tr h="236096">
                    <a:tc>
                      <a:txBody>
                        <a:bodyPr/>
                        <a:lstStyle/>
                        <a:p>
                          <a:pPr algn="ctr" latinLnBrk="1"/>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L1</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L2</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L3</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L4</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a14="http://schemas.microsoft.com/office/drawing/2010/main" xmlns="" val="10000"/>
                      </a:ext>
                    </a:extLst>
                  </a:tr>
                  <a:tr h="236096">
                    <a:tc>
                      <a:txBody>
                        <a:bodyPr/>
                        <a:lstStyle/>
                        <a:p>
                          <a:pPr algn="r" latinLnBrk="1"/>
                          <a:r>
                            <a:rPr lang="en-US" altLang="ko-KR" sz="1200" dirty="0">
                              <a:latin typeface="Cambria Math" panose="02040503050406030204" pitchFamily="18" charset="0"/>
                            </a:rPr>
                            <a:t>L’</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solidFill>
                          <a:schemeClr val="bg1"/>
                        </a:solidFill>
                      </a:tcPr>
                    </a:tc>
                    <a:tc>
                      <a:txBody>
                        <a:bodyPr/>
                        <a:lstStyle/>
                        <a:p>
                          <a:endParaRPr lang="ko-KR"/>
                        </a:p>
                      </a:txBody>
                      <a:tcPr marL="53216" marR="53216" marT="26608" marB="26608" anchor="ctr">
                        <a:lnT w="12700" cap="flat" cmpd="sng" algn="ctr">
                          <a:solidFill>
                            <a:schemeClr val="tx1"/>
                          </a:solidFill>
                          <a:prstDash val="solid"/>
                          <a:round/>
                          <a:headEnd type="none" w="med" len="med"/>
                          <a:tailEnd type="none" w="med" len="med"/>
                        </a:lnT>
                        <a:blipFill rotWithShape="0">
                          <a:blip r:embed="rId4"/>
                          <a:stretch>
                            <a:fillRect l="-71084" t="-110256" r="-299398" b="-125641"/>
                          </a:stretch>
                        </a:blipFill>
                      </a:tcPr>
                    </a:tc>
                    <a:tc>
                      <a:txBody>
                        <a:bodyPr/>
                        <a:lstStyle/>
                        <a:p>
                          <a:pPr algn="ctr" latinLnBrk="1"/>
                          <a:r>
                            <a:rPr lang="en-US" altLang="ko-KR" sz="1200" dirty="0">
                              <a:latin typeface="Cambria Math" panose="02040503050406030204" pitchFamily="18" charset="0"/>
                            </a:rPr>
                            <a:t>{ L1 }</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solidFill>
                          <a:schemeClr val="bg1"/>
                        </a:solidFill>
                      </a:tcPr>
                    </a:tc>
                    <a:tc>
                      <a:txBody>
                        <a:bodyPr/>
                        <a:lstStyle/>
                        <a:p>
                          <a:endParaRPr lang="ko-KR"/>
                        </a:p>
                      </a:txBody>
                      <a:tcPr marL="53216" marR="53216" marT="26608" marB="26608" anchor="ctr">
                        <a:lnT w="12700" cap="flat" cmpd="sng" algn="ctr">
                          <a:solidFill>
                            <a:schemeClr val="tx1"/>
                          </a:solidFill>
                          <a:prstDash val="solid"/>
                          <a:round/>
                          <a:headEnd type="none" w="med" len="med"/>
                          <a:tailEnd type="none" w="med" len="med"/>
                        </a:lnT>
                        <a:blipFill rotWithShape="0">
                          <a:blip r:embed="rId4"/>
                          <a:stretch>
                            <a:fillRect l="-270482" t="-110256" r="-100000" b="-125641"/>
                          </a:stretch>
                        </a:blipFill>
                      </a:tcPr>
                    </a:tc>
                    <a:tc>
                      <a:txBody>
                        <a:bodyPr/>
                        <a:lstStyle/>
                        <a:p>
                          <a:pPr algn="ctr" latinLnBrk="1"/>
                          <a:r>
                            <a:rPr lang="en-US" altLang="ko-KR" sz="1200" dirty="0">
                              <a:latin typeface="Cambria Math" panose="02040503050406030204" pitchFamily="18" charset="0"/>
                            </a:rPr>
                            <a:t>{ L2, L3</a:t>
                          </a:r>
                          <a:r>
                            <a:rPr lang="en-US" altLang="ko-KR" sz="1200" baseline="0" dirty="0">
                              <a:latin typeface="Cambria Math" panose="02040503050406030204" pitchFamily="18" charset="0"/>
                            </a:rPr>
                            <a:t> }</a:t>
                          </a:r>
                          <a:endParaRPr lang="ko-KR" altLang="en-US" sz="1200" dirty="0">
                            <a:latin typeface="Cambria Math" panose="02040503050406030204" pitchFamily="18" charset="0"/>
                          </a:endParaRPr>
                        </a:p>
                      </a:txBody>
                      <a:tcPr marL="53216" marR="53216" marT="26608" marB="26608"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xmlns:a14="http://schemas.microsoft.com/office/drawing/2010/main" xmlns="" val="10001"/>
                      </a:ext>
                    </a:extLst>
                  </a:tr>
                  <a:tr h="236096">
                    <a:tc>
                      <a:txBody>
                        <a:bodyPr/>
                        <a:lstStyle/>
                        <a:p>
                          <a:pPr algn="r" latinLnBrk="1"/>
                          <a:r>
                            <a:rPr lang="en-US" altLang="ko-KR" sz="1200" dirty="0">
                              <a:latin typeface="Cambria Math" panose="02040503050406030204" pitchFamily="18" charset="0"/>
                            </a:rPr>
                            <a:t>COST(Ln)</a:t>
                          </a:r>
                          <a:endParaRPr lang="ko-KR" altLang="en-US" sz="1200" dirty="0">
                            <a:latin typeface="Cambria Math" panose="02040503050406030204" pitchFamily="18" charset="0"/>
                          </a:endParaRPr>
                        </a:p>
                      </a:txBody>
                      <a:tcPr marL="53216" marR="53216" marT="26608" marB="26608" anchor="ctr">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0</a:t>
                          </a:r>
                          <a:endParaRPr lang="ko-KR" altLang="en-US" sz="1200" dirty="0">
                            <a:latin typeface="Cambria Math" panose="02040503050406030204" pitchFamily="18" charset="0"/>
                          </a:endParaRPr>
                        </a:p>
                      </a:txBody>
                      <a:tcPr marL="53216" marR="53216" marT="26608" marB="26608" anchor="ctr">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1</a:t>
                          </a:r>
                          <a:endParaRPr lang="ko-KR" altLang="en-US" sz="1200" dirty="0">
                            <a:latin typeface="Cambria Math" panose="02040503050406030204" pitchFamily="18" charset="0"/>
                          </a:endParaRPr>
                        </a:p>
                      </a:txBody>
                      <a:tcPr marL="53216" marR="53216" marT="26608" marB="26608" anchor="ctr">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0</a:t>
                          </a:r>
                          <a:endParaRPr lang="ko-KR" altLang="en-US" sz="1200" dirty="0">
                            <a:latin typeface="Cambria Math" panose="02040503050406030204" pitchFamily="18" charset="0"/>
                          </a:endParaRPr>
                        </a:p>
                      </a:txBody>
                      <a:tcPr marL="53216" marR="53216" marT="26608" marB="26608" anchor="ctr">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anose="02040503050406030204" pitchFamily="18" charset="0"/>
                            </a:rPr>
                            <a:t>2</a:t>
                          </a:r>
                          <a:endParaRPr lang="ko-KR" altLang="en-US" sz="1200" dirty="0">
                            <a:latin typeface="Cambria Math" panose="02040503050406030204" pitchFamily="18" charset="0"/>
                          </a:endParaRPr>
                        </a:p>
                      </a:txBody>
                      <a:tcPr marL="53216" marR="53216" marT="26608" marB="26608"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a14="http://schemas.microsoft.com/office/drawing/2010/main" xmlns="" val="10002"/>
                      </a:ext>
                    </a:extLst>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2444785" y="2370999"/>
                <a:ext cx="4213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400" i="1" smtClean="0">
                          <a:solidFill>
                            <a:schemeClr val="accent2"/>
                          </a:solidFill>
                          <a:latin typeface="Cambria Math" panose="02040503050406030204" pitchFamily="18" charset="0"/>
                          <a:ea typeface="Cambria Math" panose="02040503050406030204" pitchFamily="18" charset="0"/>
                        </a:rPr>
                        <m:t>×</m:t>
                      </m:r>
                      <m:r>
                        <a:rPr lang="en-US" altLang="ko-KR" sz="1400" b="0" i="1" smtClean="0">
                          <a:solidFill>
                            <a:schemeClr val="accent2"/>
                          </a:solidFill>
                          <a:latin typeface="Cambria Math" panose="02040503050406030204" pitchFamily="18" charset="0"/>
                          <a:ea typeface="Cambria Math" panose="02040503050406030204" pitchFamily="18" charset="0"/>
                        </a:rPr>
                        <m:t>10</m:t>
                      </m:r>
                    </m:oMath>
                  </m:oMathPara>
                </a14:m>
                <a:endParaRPr lang="ko-KR" altLang="en-US" sz="1400" dirty="0">
                  <a:solidFill>
                    <a:schemeClr val="accent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444785" y="2370999"/>
                <a:ext cx="421397" cy="215444"/>
              </a:xfrm>
              <a:prstGeom prst="rect">
                <a:avLst/>
              </a:prstGeom>
              <a:blipFill rotWithShape="0">
                <a:blip r:embed="rId5"/>
                <a:stretch>
                  <a:fillRect l="-4348" r="-7246" b="-857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922765" y="2058792"/>
                <a:ext cx="4213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400" i="1" smtClean="0">
                          <a:solidFill>
                            <a:schemeClr val="accent2"/>
                          </a:solidFill>
                          <a:latin typeface="Cambria Math" panose="02040503050406030204" pitchFamily="18" charset="0"/>
                          <a:ea typeface="Cambria Math" panose="02040503050406030204" pitchFamily="18" charset="0"/>
                        </a:rPr>
                        <m:t>×</m:t>
                      </m:r>
                      <m:r>
                        <a:rPr lang="en-US" altLang="ko-KR" sz="1400" b="0" i="1" smtClean="0">
                          <a:solidFill>
                            <a:schemeClr val="accent2"/>
                          </a:solidFill>
                          <a:latin typeface="Cambria Math" panose="02040503050406030204" pitchFamily="18" charset="0"/>
                          <a:ea typeface="Cambria Math" panose="02040503050406030204" pitchFamily="18" charset="0"/>
                        </a:rPr>
                        <m:t>10</m:t>
                      </m:r>
                    </m:oMath>
                  </m:oMathPara>
                </a14:m>
                <a:endParaRPr lang="ko-KR" altLang="en-US" sz="1400" dirty="0">
                  <a:solidFill>
                    <a:schemeClr val="accent2"/>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922765" y="2058792"/>
                <a:ext cx="421397" cy="215444"/>
              </a:xfrm>
              <a:prstGeom prst="rect">
                <a:avLst/>
              </a:prstGeom>
              <a:blipFill rotWithShape="0">
                <a:blip r:embed="rId6"/>
                <a:stretch>
                  <a:fillRect l="-5797" r="-7246" b="-857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603381" y="2425289"/>
                <a:ext cx="4213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400" i="1" smtClean="0">
                          <a:solidFill>
                            <a:schemeClr val="accent2"/>
                          </a:solidFill>
                          <a:latin typeface="Cambria Math" panose="02040503050406030204" pitchFamily="18" charset="0"/>
                          <a:ea typeface="Cambria Math" panose="02040503050406030204" pitchFamily="18" charset="0"/>
                        </a:rPr>
                        <m:t>×</m:t>
                      </m:r>
                      <m:r>
                        <a:rPr lang="en-US" altLang="ko-KR" sz="1400" b="0" i="1" smtClean="0">
                          <a:solidFill>
                            <a:schemeClr val="accent2"/>
                          </a:solidFill>
                          <a:latin typeface="Cambria Math" panose="02040503050406030204" pitchFamily="18" charset="0"/>
                          <a:ea typeface="Cambria Math" panose="02040503050406030204" pitchFamily="18" charset="0"/>
                        </a:rPr>
                        <m:t>10</m:t>
                      </m:r>
                    </m:oMath>
                  </m:oMathPara>
                </a14:m>
                <a:endParaRPr lang="ko-KR" altLang="en-US" sz="1400" dirty="0">
                  <a:solidFill>
                    <a:schemeClr val="accent2"/>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6603381" y="2425289"/>
                <a:ext cx="421397" cy="215444"/>
              </a:xfrm>
              <a:prstGeom prst="rect">
                <a:avLst/>
              </a:prstGeom>
              <a:blipFill rotWithShape="0">
                <a:blip r:embed="rId5"/>
                <a:stretch>
                  <a:fillRect l="-4348" r="-7246" b="-857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003049" y="2423444"/>
                <a:ext cx="4213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400" i="1" smtClean="0">
                          <a:solidFill>
                            <a:schemeClr val="accent4"/>
                          </a:solidFill>
                          <a:latin typeface="Cambria Math" panose="02040503050406030204" pitchFamily="18" charset="0"/>
                          <a:ea typeface="Cambria Math" panose="02040503050406030204" pitchFamily="18" charset="0"/>
                        </a:rPr>
                        <m:t>×</m:t>
                      </m:r>
                      <m:r>
                        <a:rPr lang="en-US" altLang="ko-KR" sz="1400" b="0" i="1" smtClean="0">
                          <a:solidFill>
                            <a:schemeClr val="accent4"/>
                          </a:solidFill>
                          <a:latin typeface="Cambria Math" panose="02040503050406030204" pitchFamily="18" charset="0"/>
                          <a:ea typeface="Cambria Math" panose="02040503050406030204" pitchFamily="18" charset="0"/>
                        </a:rPr>
                        <m:t>10</m:t>
                      </m:r>
                    </m:oMath>
                  </m:oMathPara>
                </a14:m>
                <a:endParaRPr lang="ko-KR" altLang="en-US" sz="1400" dirty="0">
                  <a:solidFill>
                    <a:schemeClr val="accent4"/>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003049" y="2423444"/>
                <a:ext cx="421397" cy="215444"/>
              </a:xfrm>
              <a:prstGeom prst="rect">
                <a:avLst/>
              </a:prstGeom>
              <a:blipFill rotWithShape="0">
                <a:blip r:embed="rId7"/>
                <a:stretch>
                  <a:fillRect l="-5797" r="-7246" b="-8571"/>
                </a:stretch>
              </a:blipFill>
            </p:spPr>
            <p:txBody>
              <a:bodyPr/>
              <a:lstStyle/>
              <a:p>
                <a:r>
                  <a:rPr lang="ko-KR" altLang="en-US">
                    <a:noFill/>
                  </a:rPr>
                  <a:t> </a:t>
                </a:r>
              </a:p>
            </p:txBody>
          </p:sp>
        </mc:Fallback>
      </mc:AlternateContent>
      <p:cxnSp>
        <p:nvCxnSpPr>
          <p:cNvPr id="25" name="직선 화살표 연결선 24"/>
          <p:cNvCxnSpPr/>
          <p:nvPr/>
        </p:nvCxnSpPr>
        <p:spPr>
          <a:xfrm flipV="1">
            <a:off x="6835301" y="4084820"/>
            <a:ext cx="479899" cy="5650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6739735" y="3579526"/>
            <a:ext cx="2160241" cy="523220"/>
          </a:xfrm>
          <a:prstGeom prst="rect">
            <a:avLst/>
          </a:prstGeom>
          <a:noFill/>
        </p:spPr>
        <p:txBody>
          <a:bodyPr wrap="square" rtlCol="0">
            <a:spAutoFit/>
          </a:bodyPr>
          <a:lstStyle/>
          <a:p>
            <a:r>
              <a:rPr lang="en-US" altLang="ko-KR" sz="1400" i="1" dirty="0">
                <a:solidFill>
                  <a:schemeClr val="accent2"/>
                </a:solidFill>
                <a:latin typeface="Cambria" panose="02040503050406030204" pitchFamily="18" charset="0"/>
              </a:rPr>
              <a:t>L</a:t>
            </a:r>
            <a:r>
              <a:rPr lang="en-US" altLang="ko-KR" sz="1400" dirty="0">
                <a:solidFill>
                  <a:schemeClr val="accent2"/>
                </a:solidFill>
              </a:rPr>
              <a:t> is a set of all loops containing function calls</a:t>
            </a:r>
            <a:endParaRPr lang="ko-KR" altLang="en-US" sz="1400" dirty="0">
              <a:solidFill>
                <a:schemeClr val="accent2"/>
              </a:solidFill>
            </a:endParaRPr>
          </a:p>
        </p:txBody>
      </p:sp>
      <p:cxnSp>
        <p:nvCxnSpPr>
          <p:cNvPr id="28" name="직선 화살표 연결선 27"/>
          <p:cNvCxnSpPr/>
          <p:nvPr/>
        </p:nvCxnSpPr>
        <p:spPr>
          <a:xfrm>
            <a:off x="6940446" y="5531370"/>
            <a:ext cx="262328" cy="2473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a:xfrm>
            <a:off x="7170736" y="5559393"/>
            <a:ext cx="2052512" cy="523220"/>
          </a:xfrm>
          <a:prstGeom prst="rect">
            <a:avLst/>
          </a:prstGeom>
          <a:noFill/>
        </p:spPr>
        <p:txBody>
          <a:bodyPr wrap="square" rtlCol="0">
            <a:spAutoFit/>
          </a:bodyPr>
          <a:lstStyle/>
          <a:p>
            <a:r>
              <a:rPr lang="en-US" altLang="ko-KR" sz="1400" dirty="0">
                <a:solidFill>
                  <a:schemeClr val="accent2"/>
                </a:solidFill>
              </a:rPr>
              <a:t>The deepest level of the loops calling </a:t>
            </a:r>
            <a:r>
              <a:rPr lang="en-US" altLang="ko-KR" sz="1400" i="1" dirty="0">
                <a:solidFill>
                  <a:schemeClr val="accent2"/>
                </a:solidFill>
                <a:latin typeface="Cambria" panose="02040503050406030204" pitchFamily="18" charset="0"/>
              </a:rPr>
              <a:t>l</a:t>
            </a:r>
            <a:r>
              <a:rPr lang="en-US" altLang="ko-KR" sz="1400" dirty="0">
                <a:solidFill>
                  <a:schemeClr val="accent2"/>
                </a:solidFill>
              </a:rPr>
              <a:t> + 1</a:t>
            </a:r>
            <a:endParaRPr lang="ko-KR" altLang="en-US" sz="1400" dirty="0">
              <a:solidFill>
                <a:schemeClr val="accent2"/>
              </a:solidFill>
            </a:endParaRPr>
          </a:p>
        </p:txBody>
      </p:sp>
      <p:cxnSp>
        <p:nvCxnSpPr>
          <p:cNvPr id="31" name="직선 화살표 연결선 30"/>
          <p:cNvCxnSpPr/>
          <p:nvPr/>
        </p:nvCxnSpPr>
        <p:spPr>
          <a:xfrm flipV="1">
            <a:off x="4766872" y="3981856"/>
            <a:ext cx="615766" cy="17668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a:xfrm>
            <a:off x="4935667" y="3680081"/>
            <a:ext cx="1247409" cy="307777"/>
          </a:xfrm>
          <a:prstGeom prst="rect">
            <a:avLst/>
          </a:prstGeom>
          <a:noFill/>
        </p:spPr>
        <p:txBody>
          <a:bodyPr wrap="square" rtlCol="0">
            <a:spAutoFit/>
          </a:bodyPr>
          <a:lstStyle/>
          <a:p>
            <a:pPr algn="ctr"/>
            <a:r>
              <a:rPr lang="en-US" altLang="ko-KR" sz="1400" dirty="0">
                <a:solidFill>
                  <a:schemeClr val="accent2"/>
                </a:solidFill>
              </a:rPr>
              <a:t>Separate L4!</a:t>
            </a:r>
            <a:endParaRPr lang="ko-KR" altLang="en-US" sz="1400" dirty="0">
              <a:solidFill>
                <a:schemeClr val="accent2"/>
              </a:solidFill>
            </a:endParaRPr>
          </a:p>
        </p:txBody>
      </p:sp>
      <p:sp>
        <p:nvSpPr>
          <p:cNvPr id="3" name="타원 2"/>
          <p:cNvSpPr/>
          <p:nvPr/>
        </p:nvSpPr>
        <p:spPr>
          <a:xfrm>
            <a:off x="5701185" y="4558642"/>
            <a:ext cx="233128" cy="23312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9080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25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250"/>
                                        <p:tgtEl>
                                          <p:spTgt spid="5">
                                            <p:txEl>
                                              <p:pRg st="6" end="6"/>
                                            </p:txEl>
                                          </p:spTgt>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250"/>
                            </p:stCondLst>
                            <p:childTnLst>
                              <p:par>
                                <p:cTn id="22" presetID="10"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fade">
                                      <p:cBhvr>
                                        <p:cTn id="29" dur="250"/>
                                        <p:tgtEl>
                                          <p:spTgt spid="5">
                                            <p:txEl>
                                              <p:pRg st="7" end="7"/>
                                            </p:txEl>
                                          </p:spTgt>
                                        </p:tgtEl>
                                      </p:cBhvr>
                                    </p:animEffect>
                                  </p:childTnLst>
                                </p:cTn>
                              </p:par>
                            </p:childTnLst>
                          </p:cTn>
                        </p:par>
                        <p:par>
                          <p:cTn id="30" fill="hold">
                            <p:stCondLst>
                              <p:cond delay="250"/>
                            </p:stCondLst>
                            <p:childTnLst>
                              <p:par>
                                <p:cTn id="31" presetID="10" presetClass="entr" presetSubtype="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250"/>
                                        <p:tgtEl>
                                          <p:spTgt spid="6"/>
                                        </p:tgtEl>
                                      </p:cBhvr>
                                    </p:animEffect>
                                  </p:childTnLst>
                                </p:cTn>
                              </p:par>
                              <p:par>
                                <p:cTn id="39" presetID="10"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25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250"/>
                                        <p:tgtEl>
                                          <p:spTgt spid="26"/>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25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25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250"/>
                                        <p:tgtEl>
                                          <p:spTgt spid="29"/>
                                        </p:tgtEl>
                                      </p:cBhvr>
                                    </p:animEffect>
                                  </p:childTnLst>
                                </p:cTn>
                              </p:par>
                              <p:par>
                                <p:cTn id="58" presetID="10" presetClass="entr" presetSubtype="0"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25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25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250"/>
                                        <p:tgtEl>
                                          <p:spTgt spid="32"/>
                                        </p:tgtEl>
                                      </p:cBhvr>
                                    </p:animEffect>
                                  </p:childTnLst>
                                </p:cTn>
                              </p:par>
                              <p:par>
                                <p:cTn id="71" presetID="10" presetClass="entr" presetSubtype="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P spid="23" grpId="0"/>
      <p:bldP spid="24" grpId="0"/>
      <p:bldP spid="26" grpId="0"/>
      <p:bldP spid="29" grpId="0"/>
      <p:bldP spid="32"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Splitting Algorithm</a:t>
            </a:r>
            <a:endParaRPr lang="ko-KR" altLang="en-US" dirty="0"/>
          </a:p>
        </p:txBody>
      </p:sp>
      <p:sp>
        <p:nvSpPr>
          <p:cNvPr id="4" name="텍스트 개체 틀 3"/>
          <p:cNvSpPr>
            <a:spLocks noGrp="1"/>
          </p:cNvSpPr>
          <p:nvPr>
            <p:ph type="body" sz="quarter" idx="13"/>
          </p:nvPr>
        </p:nvSpPr>
        <p:spPr/>
        <p:txBody>
          <a:bodyPr>
            <a:normAutofit fontScale="92500" lnSpcReduction="20000"/>
          </a:bodyPr>
          <a:lstStyle/>
          <a:p>
            <a:r>
              <a:rPr lang="en-US" altLang="ko-KR" dirty="0"/>
              <a:t>Function Splitting</a:t>
            </a:r>
            <a:endParaRPr lang="ko-KR" altLang="en-US" dirty="0"/>
          </a:p>
        </p:txBody>
      </p:sp>
      <p:sp>
        <p:nvSpPr>
          <p:cNvPr id="5" name="텍스트 개체 틀 4"/>
          <p:cNvSpPr>
            <a:spLocks noGrp="1"/>
          </p:cNvSpPr>
          <p:nvPr>
            <p:ph type="body" sz="quarter" idx="14"/>
          </p:nvPr>
        </p:nvSpPr>
        <p:spPr>
          <a:xfrm>
            <a:off x="467544" y="1226416"/>
            <a:ext cx="8208912" cy="5040559"/>
          </a:xfrm>
        </p:spPr>
        <p:txBody>
          <a:bodyPr>
            <a:normAutofit/>
          </a:bodyPr>
          <a:lstStyle/>
          <a:p>
            <a:r>
              <a:rPr lang="en-US" altLang="ko-KR" sz="2400" dirty="0"/>
              <a:t>Greedy algorithm based on the cost calculation</a:t>
            </a:r>
          </a:p>
          <a:p>
            <a:pPr lvl="1"/>
            <a:r>
              <a:rPr lang="en-US" altLang="ko-KR" sz="2000" dirty="0">
                <a:solidFill>
                  <a:schemeClr val="accent2"/>
                </a:solidFill>
                <a:latin typeface="Consolas" panose="020B0609020204030204" pitchFamily="49" charset="0"/>
              </a:rPr>
              <a:t>SELECT</a:t>
            </a:r>
            <a:r>
              <a:rPr lang="en-US" altLang="ko-KR" sz="2000" dirty="0"/>
              <a:t> picks a loop to single out</a:t>
            </a:r>
          </a:p>
          <a:p>
            <a:pPr lvl="2"/>
            <a:r>
              <a:rPr lang="en-US" altLang="ko-KR" sz="1600" dirty="0"/>
              <a:t>Highest cost, smallest size</a:t>
            </a:r>
            <a:endParaRPr lang="ko-KR" altLang="en-US" sz="1600" dirty="0"/>
          </a:p>
        </p:txBody>
      </p:sp>
      <mc:AlternateContent xmlns:mc="http://schemas.openxmlformats.org/markup-compatibility/2006" xmlns:a14="http://schemas.microsoft.com/office/drawing/2010/main">
        <mc:Choice Requires="a14">
          <p:sp>
            <p:nvSpPr>
              <p:cNvPr id="6" name="순서도: 처리 5"/>
              <p:cNvSpPr/>
              <p:nvPr/>
            </p:nvSpPr>
            <p:spPr>
              <a:xfrm>
                <a:off x="899592" y="2737411"/>
                <a:ext cx="3096344" cy="1152128"/>
              </a:xfrm>
              <a:prstGeom prst="flowChartProcess">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14:m>
                  <m:oMath xmlns:m="http://schemas.openxmlformats.org/officeDocument/2006/math">
                    <m:sSub>
                      <m:sSubPr>
                        <m:ctrlPr>
                          <a:rPr lang="en-US" altLang="ko-KR" sz="1100" i="1">
                            <a:solidFill>
                              <a:schemeClr val="tx1"/>
                            </a:solidFill>
                            <a:latin typeface="Cambria Math" panose="02040503050406030204" pitchFamily="18" charset="0"/>
                          </a:rPr>
                        </m:ctrlPr>
                      </m:sSubPr>
                      <m:e>
                        <m:r>
                          <a:rPr lang="en-US" altLang="ko-KR" sz="1100" i="1">
                            <a:solidFill>
                              <a:schemeClr val="tx1"/>
                            </a:solidFill>
                            <a:latin typeface="Cambria Math" panose="02040503050406030204" pitchFamily="18" charset="0"/>
                          </a:rPr>
                          <m:t>𝑆</m:t>
                        </m:r>
                      </m:e>
                      <m:sub>
                        <m:r>
                          <a:rPr lang="en-US" altLang="ko-KR" sz="1100" i="1">
                            <a:solidFill>
                              <a:schemeClr val="tx1"/>
                            </a:solidFill>
                            <a:latin typeface="Cambria Math" panose="02040503050406030204" pitchFamily="18" charset="0"/>
                          </a:rPr>
                          <m:t>𝑠𝑝𝑚</m:t>
                        </m:r>
                      </m:sub>
                    </m:sSub>
                    <m:r>
                      <a:rPr lang="en-US" altLang="ko-KR" sz="1100" i="1">
                        <a:solidFill>
                          <a:schemeClr val="tx1"/>
                        </a:solidFill>
                        <a:latin typeface="Cambria Math" panose="02040503050406030204" pitchFamily="18" charset="0"/>
                        <a:ea typeface="Cambria Math" panose="02040503050406030204" pitchFamily="18" charset="0"/>
                      </a:rPr>
                      <m:t>←</m:t>
                    </m:r>
                  </m:oMath>
                </a14:m>
                <a:r>
                  <a:rPr lang="en-US" altLang="ko-KR" sz="1100" dirty="0">
                    <a:solidFill>
                      <a:schemeClr val="tx1"/>
                    </a:solidFill>
                  </a:rPr>
                  <a:t> available SPM size</a:t>
                </a:r>
                <a:endParaRPr lang="en-US" altLang="ko-KR" sz="1100" b="0" i="1" dirty="0">
                  <a:solidFill>
                    <a:schemeClr val="tx1"/>
                  </a:solidFill>
                  <a:latin typeface="Cambria Math" panose="02040503050406030204" pitchFamily="18" charset="0"/>
                </a:endParaRPr>
              </a:p>
              <a:p>
                <a:pPr algn="ctr">
                  <a:lnSpc>
                    <a:spcPct val="130000"/>
                  </a:lnSpc>
                </a:pPr>
                <a14:m>
                  <m:oMath xmlns:m="http://schemas.openxmlformats.org/officeDocument/2006/math">
                    <m:sSup>
                      <m:sSupPr>
                        <m:ctrlPr>
                          <a:rPr lang="en-US" altLang="ko-KR" sz="1100" b="0" i="1" smtClean="0">
                            <a:solidFill>
                              <a:schemeClr val="tx1"/>
                            </a:solidFill>
                            <a:latin typeface="Cambria Math" panose="02040503050406030204" pitchFamily="18" charset="0"/>
                          </a:rPr>
                        </m:ctrlPr>
                      </m:sSupPr>
                      <m:e>
                        <m:r>
                          <a:rPr lang="en-US" altLang="ko-KR" sz="1100" b="0" i="1" smtClean="0">
                            <a:solidFill>
                              <a:schemeClr val="tx1"/>
                            </a:solidFill>
                            <a:latin typeface="Cambria Math" panose="02040503050406030204" pitchFamily="18" charset="0"/>
                          </a:rPr>
                          <m:t>𝑀</m:t>
                        </m:r>
                      </m:e>
                      <m:sup>
                        <m:r>
                          <a:rPr lang="en-US" altLang="ko-KR" sz="1100" b="0" i="1" smtClean="0">
                            <a:solidFill>
                              <a:schemeClr val="tx1"/>
                            </a:solidFill>
                            <a:latin typeface="Cambria Math" panose="02040503050406030204" pitchFamily="18" charset="0"/>
                          </a:rPr>
                          <m:t>′</m:t>
                        </m:r>
                      </m:sup>
                    </m:sSup>
                    <m:r>
                      <a:rPr lang="en-US" altLang="ko-KR" sz="1100" b="0" i="1" smtClean="0">
                        <a:solidFill>
                          <a:schemeClr val="tx1"/>
                        </a:solidFill>
                        <a:latin typeface="Cambria Math" panose="02040503050406030204" pitchFamily="18" charset="0"/>
                        <a:ea typeface="Cambria Math" panose="02040503050406030204" pitchFamily="18" charset="0"/>
                      </a:rPr>
                      <m:t>←</m:t>
                    </m:r>
                  </m:oMath>
                </a14:m>
                <a:r>
                  <a:rPr lang="en-US" altLang="ko-KR" sz="1100" b="0" dirty="0">
                    <a:solidFill>
                      <a:schemeClr val="tx1"/>
                    </a:solidFill>
                  </a:rPr>
                  <a:t> mapping before function splitting</a:t>
                </a:r>
              </a:p>
              <a:p>
                <a:pPr algn="ctr">
                  <a:lnSpc>
                    <a:spcPct val="130000"/>
                  </a:lnSpc>
                </a:pPr>
                <a14:m>
                  <m:oMath xmlns:m="http://schemas.openxmlformats.org/officeDocument/2006/math">
                    <m:sSup>
                      <m:sSupPr>
                        <m:ctrlPr>
                          <a:rPr lang="en-US" altLang="ko-KR" sz="1100" b="0" i="1" smtClean="0">
                            <a:solidFill>
                              <a:schemeClr val="tx1"/>
                            </a:solidFill>
                            <a:latin typeface="Cambria Math" panose="02040503050406030204" pitchFamily="18" charset="0"/>
                          </a:rPr>
                        </m:ctrlPr>
                      </m:sSupPr>
                      <m:e>
                        <m:r>
                          <a:rPr lang="en-US" altLang="ko-KR" sz="1100" b="0" i="1" smtClean="0">
                            <a:solidFill>
                              <a:schemeClr val="tx1"/>
                            </a:solidFill>
                            <a:latin typeface="Cambria Math" panose="02040503050406030204" pitchFamily="18" charset="0"/>
                          </a:rPr>
                          <m:t>𝐶</m:t>
                        </m:r>
                      </m:e>
                      <m:sup>
                        <m:r>
                          <a:rPr lang="en-US" altLang="ko-KR" sz="1100" b="0" i="1" smtClean="0">
                            <a:solidFill>
                              <a:schemeClr val="tx1"/>
                            </a:solidFill>
                            <a:latin typeface="Cambria Math" panose="02040503050406030204" pitchFamily="18" charset="0"/>
                          </a:rPr>
                          <m:t>′</m:t>
                        </m:r>
                      </m:sup>
                    </m:sSup>
                    <m:r>
                      <a:rPr lang="en-US" altLang="ko-KR" sz="1100" b="0" i="1" smtClean="0">
                        <a:solidFill>
                          <a:schemeClr val="tx1"/>
                        </a:solidFill>
                        <a:latin typeface="Cambria Math" panose="02040503050406030204" pitchFamily="18" charset="0"/>
                        <a:ea typeface="Cambria Math" panose="02040503050406030204" pitchFamily="18" charset="0"/>
                      </a:rPr>
                      <m:t>←</m:t>
                    </m:r>
                  </m:oMath>
                </a14:m>
                <a:r>
                  <a:rPr lang="en-US" altLang="ko-KR" sz="1100" b="0" dirty="0">
                    <a:solidFill>
                      <a:schemeClr val="tx1"/>
                    </a:solidFill>
                  </a:rPr>
                  <a:t> code management overhead by </a:t>
                </a:r>
                <a14:m>
                  <m:oMath xmlns:m="http://schemas.openxmlformats.org/officeDocument/2006/math">
                    <m:r>
                      <a:rPr lang="en-US" altLang="ko-KR" sz="1100" b="0" i="1" smtClean="0">
                        <a:solidFill>
                          <a:schemeClr val="tx1"/>
                        </a:solidFill>
                        <a:latin typeface="Cambria Math" panose="02040503050406030204" pitchFamily="18" charset="0"/>
                      </a:rPr>
                      <m:t>𝑀</m:t>
                    </m:r>
                    <m:r>
                      <a:rPr lang="en-US" altLang="ko-KR" sz="1100" b="0" i="1" smtClean="0">
                        <a:solidFill>
                          <a:schemeClr val="tx1"/>
                        </a:solidFill>
                        <a:latin typeface="Cambria Math" panose="02040503050406030204" pitchFamily="18" charset="0"/>
                      </a:rPr>
                      <m:t>′</m:t>
                    </m:r>
                  </m:oMath>
                </a14:m>
                <a:endParaRPr lang="en-US" altLang="ko-KR" sz="1100" b="0" dirty="0">
                  <a:solidFill>
                    <a:schemeClr val="tx1"/>
                  </a:solidFill>
                </a:endParaRPr>
              </a:p>
              <a:p>
                <a:pPr algn="ctr">
                  <a:lnSpc>
                    <a:spcPct val="130000"/>
                  </a:lnSpc>
                </a:pPr>
                <a14:m>
                  <m:oMath xmlns:m="http://schemas.openxmlformats.org/officeDocument/2006/math">
                    <m:r>
                      <a:rPr lang="en-US" altLang="ko-KR" sz="1100" b="0" i="1" smtClean="0">
                        <a:solidFill>
                          <a:schemeClr val="tx1"/>
                        </a:solidFill>
                        <a:latin typeface="Cambria Math" panose="02040503050406030204" pitchFamily="18" charset="0"/>
                      </a:rPr>
                      <m:t>𝐿</m:t>
                    </m:r>
                    <m:r>
                      <a:rPr lang="en-US" altLang="ko-KR" sz="1100" b="0" i="1" smtClean="0">
                        <a:solidFill>
                          <a:schemeClr val="tx1"/>
                        </a:solidFill>
                        <a:latin typeface="Cambria Math" panose="02040503050406030204" pitchFamily="18" charset="0"/>
                        <a:ea typeface="Cambria Math" panose="02040503050406030204" pitchFamily="18" charset="0"/>
                      </a:rPr>
                      <m:t>←</m:t>
                    </m:r>
                  </m:oMath>
                </a14:m>
                <a:r>
                  <a:rPr lang="ko-KR" altLang="en-US" sz="1100" dirty="0">
                    <a:solidFill>
                      <a:schemeClr val="tx1"/>
                    </a:solidFill>
                  </a:rPr>
                  <a:t> </a:t>
                </a:r>
                <a:r>
                  <a:rPr lang="en-US" altLang="ko-KR" sz="1100" dirty="0">
                    <a:solidFill>
                      <a:schemeClr val="tx1"/>
                    </a:solidFill>
                  </a:rPr>
                  <a:t>All the loops containing function calls</a:t>
                </a:r>
                <a:endParaRPr lang="ko-KR" altLang="en-US" sz="1100" dirty="0">
                  <a:solidFill>
                    <a:schemeClr val="tx1"/>
                  </a:solidFill>
                </a:endParaRPr>
              </a:p>
            </p:txBody>
          </p:sp>
        </mc:Choice>
        <mc:Fallback xmlns="">
          <p:sp>
            <p:nvSpPr>
              <p:cNvPr id="6" name="순서도: 처리 5"/>
              <p:cNvSpPr>
                <a:spLocks noRot="1" noChangeAspect="1" noMove="1" noResize="1" noEditPoints="1" noAdjustHandles="1" noChangeArrowheads="1" noChangeShapeType="1" noTextEdit="1"/>
              </p:cNvSpPr>
              <p:nvPr/>
            </p:nvSpPr>
            <p:spPr>
              <a:xfrm>
                <a:off x="899592" y="2737411"/>
                <a:ext cx="3096344" cy="1152128"/>
              </a:xfrm>
              <a:prstGeom prst="flowChartProcess">
                <a:avLst/>
              </a:prstGeom>
              <a:blipFill rotWithShape="0">
                <a:blip r:embed="rId3"/>
                <a:stretch>
                  <a:fillRect/>
                </a:stretch>
              </a:blipFill>
              <a:ln w="12700">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순서도: 판단 6"/>
              <p:cNvSpPr/>
              <p:nvPr/>
            </p:nvSpPr>
            <p:spPr>
              <a:xfrm>
                <a:off x="5112059" y="3025443"/>
                <a:ext cx="1800200" cy="576064"/>
              </a:xfrm>
              <a:prstGeom prst="flowChartDecis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0" dirty="0">
                    <a:solidFill>
                      <a:schemeClr val="tx1"/>
                    </a:solidFill>
                  </a:rPr>
                  <a:t>Is </a:t>
                </a:r>
                <a14:m>
                  <m:oMath xmlns:m="http://schemas.openxmlformats.org/officeDocument/2006/math">
                    <m:r>
                      <a:rPr lang="en-US" altLang="ko-KR" sz="1100" b="0" i="1" smtClean="0">
                        <a:solidFill>
                          <a:schemeClr val="tx1"/>
                        </a:solidFill>
                        <a:latin typeface="Cambria Math" panose="02040503050406030204" pitchFamily="18" charset="0"/>
                      </a:rPr>
                      <m:t>𝐿</m:t>
                    </m:r>
                  </m:oMath>
                </a14:m>
                <a:r>
                  <a:rPr lang="ko-KR" altLang="en-US" sz="1100" dirty="0">
                    <a:solidFill>
                      <a:schemeClr val="tx1"/>
                    </a:solidFill>
                  </a:rPr>
                  <a:t> </a:t>
                </a:r>
                <a:r>
                  <a:rPr lang="en-US" altLang="ko-KR" sz="1100" dirty="0">
                    <a:solidFill>
                      <a:schemeClr val="tx1"/>
                    </a:solidFill>
                  </a:rPr>
                  <a:t>empty?</a:t>
                </a:r>
                <a:endParaRPr lang="ko-KR" altLang="en-US" sz="1100" dirty="0">
                  <a:solidFill>
                    <a:schemeClr val="tx1"/>
                  </a:solidFill>
                </a:endParaRPr>
              </a:p>
            </p:txBody>
          </p:sp>
        </mc:Choice>
        <mc:Fallback xmlns="">
          <p:sp>
            <p:nvSpPr>
              <p:cNvPr id="7" name="순서도: 판단 6"/>
              <p:cNvSpPr>
                <a:spLocks noRot="1" noChangeAspect="1" noMove="1" noResize="1" noEditPoints="1" noAdjustHandles="1" noChangeArrowheads="1" noChangeShapeType="1" noTextEdit="1"/>
              </p:cNvSpPr>
              <p:nvPr/>
            </p:nvSpPr>
            <p:spPr>
              <a:xfrm>
                <a:off x="5112059" y="3025443"/>
                <a:ext cx="1800200" cy="576064"/>
              </a:xfrm>
              <a:prstGeom prst="flowChartDecision">
                <a:avLst/>
              </a:prstGeom>
              <a:blipFill rotWithShape="0">
                <a:blip r:embed="rId4"/>
                <a:stretch>
                  <a:fillRect/>
                </a:stretch>
              </a:blipFill>
              <a:ln w="12700">
                <a:solidFill>
                  <a:schemeClr val="tx1"/>
                </a:solidFill>
              </a:ln>
            </p:spPr>
            <p:txBody>
              <a:bodyPr/>
              <a:lstStyle/>
              <a:p>
                <a:r>
                  <a:rPr lang="ko-KR" altLang="en-US">
                    <a:noFill/>
                  </a:rPr>
                  <a:t> </a:t>
                </a:r>
              </a:p>
            </p:txBody>
          </p:sp>
        </mc:Fallback>
      </mc:AlternateContent>
      <p:cxnSp>
        <p:nvCxnSpPr>
          <p:cNvPr id="9" name="직선 화살표 연결선 8"/>
          <p:cNvCxnSpPr>
            <a:stCxn id="6" idx="3"/>
            <a:endCxn id="28" idx="2"/>
          </p:cNvCxnSpPr>
          <p:nvPr/>
        </p:nvCxnSpPr>
        <p:spPr>
          <a:xfrm>
            <a:off x="3995936" y="3313475"/>
            <a:ext cx="41307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순서도: 수행의 시작/종료 9"/>
              <p:cNvSpPr/>
              <p:nvPr/>
            </p:nvSpPr>
            <p:spPr>
              <a:xfrm>
                <a:off x="7200092" y="4633542"/>
                <a:ext cx="1080120" cy="432048"/>
              </a:xfrm>
              <a:prstGeom prst="flowChartTerminato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Return </a:t>
                </a:r>
                <a14:m>
                  <m:oMath xmlns:m="http://schemas.openxmlformats.org/officeDocument/2006/math">
                    <m:r>
                      <a:rPr lang="en-US" altLang="ko-KR" sz="1100" b="0" i="1" smtClean="0">
                        <a:solidFill>
                          <a:schemeClr val="tx1"/>
                        </a:solidFill>
                        <a:latin typeface="Cambria Math" panose="02040503050406030204" pitchFamily="18" charset="0"/>
                      </a:rPr>
                      <m:t>𝑀</m:t>
                    </m:r>
                    <m:r>
                      <a:rPr lang="en-US" altLang="ko-KR" sz="1100" b="0" i="1" smtClean="0">
                        <a:solidFill>
                          <a:schemeClr val="tx1"/>
                        </a:solidFill>
                        <a:latin typeface="Cambria Math" panose="02040503050406030204" pitchFamily="18" charset="0"/>
                      </a:rPr>
                      <m:t>′</m:t>
                    </m:r>
                  </m:oMath>
                </a14:m>
                <a:endParaRPr lang="ko-KR" altLang="en-US" sz="1100" dirty="0">
                  <a:solidFill>
                    <a:schemeClr val="tx1"/>
                  </a:solidFill>
                </a:endParaRPr>
              </a:p>
            </p:txBody>
          </p:sp>
        </mc:Choice>
        <mc:Fallback xmlns="">
          <p:sp>
            <p:nvSpPr>
              <p:cNvPr id="10" name="순서도: 수행의 시작/종료 9"/>
              <p:cNvSpPr>
                <a:spLocks noRot="1" noChangeAspect="1" noMove="1" noResize="1" noEditPoints="1" noAdjustHandles="1" noChangeArrowheads="1" noChangeShapeType="1" noTextEdit="1"/>
              </p:cNvSpPr>
              <p:nvPr/>
            </p:nvSpPr>
            <p:spPr>
              <a:xfrm>
                <a:off x="7200092" y="4633542"/>
                <a:ext cx="1080120" cy="432048"/>
              </a:xfrm>
              <a:prstGeom prst="flowChartTerminator">
                <a:avLst/>
              </a:prstGeom>
              <a:blipFill rotWithShape="0">
                <a:blip r:embed="rId5"/>
                <a:stretch>
                  <a:fillRect/>
                </a:stretch>
              </a:blipFill>
              <a:ln w="12700">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순서도: 처리 11"/>
              <p:cNvSpPr/>
              <p:nvPr/>
            </p:nvSpPr>
            <p:spPr>
              <a:xfrm>
                <a:off x="3563887" y="4237498"/>
                <a:ext cx="3096344" cy="1224136"/>
              </a:xfrm>
              <a:prstGeom prst="flowChartProcess">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14:m>
                  <m:oMath xmlns:m="http://schemas.openxmlformats.org/officeDocument/2006/math">
                    <m:r>
                      <a:rPr lang="en-US" altLang="ko-KR" sz="1100" i="1" smtClean="0">
                        <a:solidFill>
                          <a:schemeClr val="accent2"/>
                        </a:solidFill>
                        <a:latin typeface="Cambria Math" panose="02040503050406030204" pitchFamily="18" charset="0"/>
                      </a:rPr>
                      <m:t>𝑙</m:t>
                    </m:r>
                    <m:r>
                      <a:rPr lang="en-US" altLang="ko-KR" sz="1100" b="0" i="1" smtClean="0">
                        <a:solidFill>
                          <a:schemeClr val="accent2"/>
                        </a:solidFill>
                        <a:latin typeface="Cambria Math" panose="02040503050406030204" pitchFamily="18" charset="0"/>
                        <a:ea typeface="Cambria Math" panose="02040503050406030204" pitchFamily="18" charset="0"/>
                      </a:rPr>
                      <m:t>←</m:t>
                    </m:r>
                    <m:r>
                      <a:rPr lang="en-US" altLang="ko-KR" sz="1100" b="0" i="1" smtClean="0">
                        <a:solidFill>
                          <a:schemeClr val="accent2"/>
                        </a:solidFill>
                        <a:latin typeface="Cambria Math" panose="02040503050406030204" pitchFamily="18" charset="0"/>
                        <a:ea typeface="Cambria Math" panose="02040503050406030204" pitchFamily="18" charset="0"/>
                      </a:rPr>
                      <m:t>𝑆𝐸𝐿𝐸𝐶𝑇</m:t>
                    </m:r>
                    <m:r>
                      <a:rPr lang="en-US" altLang="ko-KR" sz="1100" b="0" i="1" smtClean="0">
                        <a:solidFill>
                          <a:schemeClr val="accent2"/>
                        </a:solidFill>
                        <a:latin typeface="Cambria Math" panose="02040503050406030204" pitchFamily="18" charset="0"/>
                        <a:ea typeface="Cambria Math" panose="02040503050406030204" pitchFamily="18" charset="0"/>
                      </a:rPr>
                      <m:t>(</m:t>
                    </m:r>
                    <m:r>
                      <a:rPr lang="en-US" altLang="ko-KR" sz="1100" b="0" i="1" smtClean="0">
                        <a:solidFill>
                          <a:schemeClr val="accent2"/>
                        </a:solidFill>
                        <a:latin typeface="Cambria Math" panose="02040503050406030204" pitchFamily="18" charset="0"/>
                        <a:ea typeface="Cambria Math" panose="02040503050406030204" pitchFamily="18" charset="0"/>
                      </a:rPr>
                      <m:t>𝐿</m:t>
                    </m:r>
                    <m:r>
                      <a:rPr lang="en-US" altLang="ko-KR" sz="1100" b="0" i="1" smtClean="0">
                        <a:solidFill>
                          <a:schemeClr val="accent2"/>
                        </a:solidFill>
                        <a:latin typeface="Cambria Math" panose="02040503050406030204" pitchFamily="18" charset="0"/>
                        <a:ea typeface="Cambria Math" panose="02040503050406030204" pitchFamily="18" charset="0"/>
                      </a:rPr>
                      <m:t>)</m:t>
                    </m:r>
                  </m:oMath>
                </a14:m>
                <a:r>
                  <a:rPr lang="en-US" altLang="ko-KR" sz="1100" b="0" dirty="0">
                    <a:solidFill>
                      <a:schemeClr val="accent2"/>
                    </a:solidFill>
                  </a:rPr>
                  <a:t> </a:t>
                </a:r>
              </a:p>
              <a:p>
                <a:pPr algn="ctr">
                  <a:lnSpc>
                    <a:spcPct val="130000"/>
                  </a:lnSpc>
                </a:pPr>
                <a:r>
                  <a:rPr lang="en-US" altLang="ko-KR" sz="1100" b="0" dirty="0">
                    <a:solidFill>
                      <a:schemeClr val="accent2"/>
                    </a:solidFill>
                  </a:rPr>
                  <a:t>Single out </a:t>
                </a:r>
                <a14:m>
                  <m:oMath xmlns:m="http://schemas.openxmlformats.org/officeDocument/2006/math">
                    <m:r>
                      <a:rPr lang="en-US" altLang="ko-KR" sz="1100" b="0" i="1" smtClean="0">
                        <a:solidFill>
                          <a:schemeClr val="accent2"/>
                        </a:solidFill>
                        <a:latin typeface="Cambria Math" panose="02040503050406030204" pitchFamily="18" charset="0"/>
                      </a:rPr>
                      <m:t>𝑙</m:t>
                    </m:r>
                  </m:oMath>
                </a14:m>
                <a:r>
                  <a:rPr lang="en-US" altLang="ko-KR" sz="1100" b="0" dirty="0">
                    <a:solidFill>
                      <a:schemeClr val="accent2"/>
                    </a:solidFill>
                  </a:rPr>
                  <a:t> as a new function </a:t>
                </a:r>
                <a:endParaRPr lang="en-US" altLang="ko-KR" sz="1100" b="0" i="1" dirty="0">
                  <a:solidFill>
                    <a:schemeClr val="accent2"/>
                  </a:solidFill>
                  <a:latin typeface="Cambria Math" panose="02040503050406030204" pitchFamily="18" charset="0"/>
                </a:endParaRPr>
              </a:p>
              <a:p>
                <a:pPr algn="ctr">
                  <a:lnSpc>
                    <a:spcPct val="130000"/>
                  </a:lnSpc>
                </a:pPr>
                <a14:m>
                  <m:oMath xmlns:m="http://schemas.openxmlformats.org/officeDocument/2006/math">
                    <m:r>
                      <a:rPr lang="en-US" altLang="ko-KR" sz="1100" b="0" i="1" smtClean="0">
                        <a:solidFill>
                          <a:schemeClr val="tx1"/>
                        </a:solidFill>
                        <a:latin typeface="Cambria Math" panose="02040503050406030204" pitchFamily="18" charset="0"/>
                      </a:rPr>
                      <m:t>𝑆</m:t>
                    </m:r>
                    <m:r>
                      <a:rPr lang="en-US" altLang="ko-KR" sz="1100" b="0" i="1" smtClean="0">
                        <a:solidFill>
                          <a:schemeClr val="tx1"/>
                        </a:solidFill>
                        <a:latin typeface="Cambria Math" panose="02040503050406030204" pitchFamily="18" charset="0"/>
                        <a:ea typeface="Cambria Math" panose="02040503050406030204" pitchFamily="18" charset="0"/>
                      </a:rPr>
                      <m:t>←</m:t>
                    </m:r>
                  </m:oMath>
                </a14:m>
                <a:r>
                  <a:rPr lang="ko-KR" altLang="en-US" sz="1100" dirty="0">
                    <a:solidFill>
                      <a:schemeClr val="tx1"/>
                    </a:solidFill>
                  </a:rPr>
                  <a:t> </a:t>
                </a:r>
                <a:r>
                  <a:rPr lang="en-US" altLang="ko-KR" sz="1100" dirty="0">
                    <a:solidFill>
                      <a:schemeClr val="tx1"/>
                    </a:solidFill>
                  </a:rPr>
                  <a:t>Overall size after splitting</a:t>
                </a:r>
              </a:p>
              <a:p>
                <a:pPr algn="ctr">
                  <a:lnSpc>
                    <a:spcPct val="130000"/>
                  </a:lnSpc>
                </a:pPr>
                <a14:m>
                  <m:oMath xmlns:m="http://schemas.openxmlformats.org/officeDocument/2006/math">
                    <m:r>
                      <a:rPr lang="en-US" altLang="ko-KR" sz="1100" b="0" i="1" smtClean="0">
                        <a:solidFill>
                          <a:schemeClr val="tx1"/>
                        </a:solidFill>
                        <a:latin typeface="Cambria Math" panose="02040503050406030204" pitchFamily="18" charset="0"/>
                      </a:rPr>
                      <m:t>𝑀</m:t>
                    </m:r>
                    <m:r>
                      <a:rPr lang="en-US" altLang="ko-KR" sz="1100" i="1">
                        <a:solidFill>
                          <a:schemeClr val="tx1"/>
                        </a:solidFill>
                        <a:latin typeface="Cambria Math" panose="02040503050406030204" pitchFamily="18" charset="0"/>
                        <a:ea typeface="Cambria Math" panose="02040503050406030204" pitchFamily="18" charset="0"/>
                      </a:rPr>
                      <m:t>←</m:t>
                    </m:r>
                  </m:oMath>
                </a14:m>
                <a:r>
                  <a:rPr lang="ko-KR" altLang="en-US" sz="1100" dirty="0">
                    <a:solidFill>
                      <a:schemeClr val="tx1"/>
                    </a:solidFill>
                  </a:rPr>
                  <a:t> </a:t>
                </a:r>
                <a:r>
                  <a:rPr lang="en-US" altLang="ko-KR" sz="1100" dirty="0">
                    <a:solidFill>
                      <a:schemeClr val="tx1"/>
                    </a:solidFill>
                  </a:rPr>
                  <a:t>Mapping after splitting</a:t>
                </a:r>
              </a:p>
              <a:p>
                <a:pPr algn="ctr">
                  <a:lnSpc>
                    <a:spcPct val="130000"/>
                  </a:lnSpc>
                </a:pPr>
                <a14:m>
                  <m:oMath xmlns:m="http://schemas.openxmlformats.org/officeDocument/2006/math">
                    <m:r>
                      <a:rPr lang="en-US" altLang="ko-KR" sz="1100" b="0" i="1" smtClean="0">
                        <a:solidFill>
                          <a:schemeClr val="tx1"/>
                        </a:solidFill>
                        <a:latin typeface="Cambria Math" panose="02040503050406030204" pitchFamily="18" charset="0"/>
                      </a:rPr>
                      <m:t>𝐶</m:t>
                    </m:r>
                    <m:r>
                      <a:rPr lang="en-US" altLang="ko-KR" sz="1100" i="1">
                        <a:solidFill>
                          <a:schemeClr val="tx1"/>
                        </a:solidFill>
                        <a:latin typeface="Cambria Math" panose="02040503050406030204" pitchFamily="18" charset="0"/>
                        <a:ea typeface="Cambria Math" panose="02040503050406030204" pitchFamily="18" charset="0"/>
                      </a:rPr>
                      <m:t>←</m:t>
                    </m:r>
                  </m:oMath>
                </a14:m>
                <a:r>
                  <a:rPr lang="ko-KR" altLang="en-US" sz="1100" dirty="0">
                    <a:solidFill>
                      <a:schemeClr val="tx1"/>
                    </a:solidFill>
                  </a:rPr>
                  <a:t> </a:t>
                </a:r>
                <a:r>
                  <a:rPr lang="en-US" altLang="ko-KR" sz="1100" dirty="0">
                    <a:solidFill>
                      <a:schemeClr val="tx1"/>
                    </a:solidFill>
                  </a:rPr>
                  <a:t>code management overhead by </a:t>
                </a:r>
                <a14:m>
                  <m:oMath xmlns:m="http://schemas.openxmlformats.org/officeDocument/2006/math">
                    <m:r>
                      <a:rPr lang="en-US" altLang="ko-KR" sz="1100" i="1">
                        <a:solidFill>
                          <a:schemeClr val="tx1"/>
                        </a:solidFill>
                        <a:latin typeface="Cambria Math" panose="02040503050406030204" pitchFamily="18" charset="0"/>
                      </a:rPr>
                      <m:t>𝑀</m:t>
                    </m:r>
                  </m:oMath>
                </a14:m>
                <a:endParaRPr lang="ko-KR" altLang="en-US" sz="1100" dirty="0">
                  <a:solidFill>
                    <a:schemeClr val="tx1"/>
                  </a:solidFill>
                </a:endParaRPr>
              </a:p>
            </p:txBody>
          </p:sp>
        </mc:Choice>
        <mc:Fallback xmlns="">
          <p:sp>
            <p:nvSpPr>
              <p:cNvPr id="12" name="순서도: 처리 11"/>
              <p:cNvSpPr>
                <a:spLocks noRot="1" noChangeAspect="1" noMove="1" noResize="1" noEditPoints="1" noAdjustHandles="1" noChangeArrowheads="1" noChangeShapeType="1" noTextEdit="1"/>
              </p:cNvSpPr>
              <p:nvPr/>
            </p:nvSpPr>
            <p:spPr>
              <a:xfrm>
                <a:off x="3563887" y="4237498"/>
                <a:ext cx="3096344" cy="1224136"/>
              </a:xfrm>
              <a:prstGeom prst="flowChartProcess">
                <a:avLst/>
              </a:prstGeom>
              <a:blipFill rotWithShape="0">
                <a:blip r:embed="rId6"/>
                <a:stretch>
                  <a:fillRect/>
                </a:stretch>
              </a:blipFill>
              <a:ln w="12700">
                <a:solidFill>
                  <a:schemeClr val="tx1"/>
                </a:solid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순서도: 판단 17"/>
              <p:cNvSpPr/>
              <p:nvPr/>
            </p:nvSpPr>
            <p:spPr>
              <a:xfrm>
                <a:off x="1331640" y="4471524"/>
                <a:ext cx="1692386" cy="756084"/>
              </a:xfrm>
              <a:prstGeom prst="flowChartDecis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ko-KR" sz="1100" b="0" i="1" smtClean="0">
                        <a:solidFill>
                          <a:schemeClr val="tx1"/>
                        </a:solidFill>
                        <a:latin typeface="Cambria Math" panose="02040503050406030204" pitchFamily="18" charset="0"/>
                      </a:rPr>
                      <m:t>𝑆</m:t>
                    </m:r>
                    <m:r>
                      <a:rPr lang="en-US" altLang="ko-KR" sz="1100" b="0" i="1" smtClean="0">
                        <a:solidFill>
                          <a:schemeClr val="tx1"/>
                        </a:solidFill>
                        <a:latin typeface="Cambria Math" panose="02040503050406030204" pitchFamily="18" charset="0"/>
                      </a:rPr>
                      <m:t>&gt; </m:t>
                    </m:r>
                    <m:sSub>
                      <m:sSubPr>
                        <m:ctrlPr>
                          <a:rPr lang="en-US" altLang="ko-KR" sz="1100" b="0" i="1" smtClean="0">
                            <a:solidFill>
                              <a:schemeClr val="tx1"/>
                            </a:solidFill>
                            <a:latin typeface="Cambria Math" panose="02040503050406030204" pitchFamily="18" charset="0"/>
                          </a:rPr>
                        </m:ctrlPr>
                      </m:sSubPr>
                      <m:e>
                        <m:r>
                          <a:rPr lang="en-US" altLang="ko-KR" sz="1100" b="0" i="1" smtClean="0">
                            <a:solidFill>
                              <a:schemeClr val="tx1"/>
                            </a:solidFill>
                            <a:latin typeface="Cambria Math" panose="02040503050406030204" pitchFamily="18" charset="0"/>
                          </a:rPr>
                          <m:t>𝑆</m:t>
                        </m:r>
                      </m:e>
                      <m:sub>
                        <m:r>
                          <a:rPr lang="en-US" altLang="ko-KR" sz="1100" b="0" i="1" smtClean="0">
                            <a:solidFill>
                              <a:schemeClr val="tx1"/>
                            </a:solidFill>
                            <a:latin typeface="Cambria Math" panose="02040503050406030204" pitchFamily="18" charset="0"/>
                          </a:rPr>
                          <m:t>𝑠𝑝𝑚</m:t>
                        </m:r>
                      </m:sub>
                    </m:sSub>
                  </m:oMath>
                </a14:m>
                <a:r>
                  <a:rPr lang="ko-KR" altLang="en-US" sz="1100" dirty="0">
                    <a:solidFill>
                      <a:schemeClr val="tx1"/>
                    </a:solidFill>
                  </a:rPr>
                  <a:t> </a:t>
                </a:r>
                <a:endParaRPr lang="en-US" altLang="ko-KR" sz="1100" dirty="0">
                  <a:solidFill>
                    <a:schemeClr val="tx1"/>
                  </a:solidFill>
                </a:endParaRPr>
              </a:p>
              <a:p>
                <a:pPr algn="ctr"/>
                <a:r>
                  <a:rPr lang="en-US" altLang="ko-KR" sz="1100" dirty="0">
                    <a:solidFill>
                      <a:schemeClr val="tx1"/>
                    </a:solidFill>
                  </a:rPr>
                  <a:t>or </a:t>
                </a:r>
              </a:p>
              <a:p>
                <a:pPr algn="ctr"/>
                <a14:m>
                  <m:oMathPara xmlns:m="http://schemas.openxmlformats.org/officeDocument/2006/math">
                    <m:oMathParaPr>
                      <m:jc m:val="centerGroup"/>
                    </m:oMathParaPr>
                    <m:oMath xmlns:m="http://schemas.openxmlformats.org/officeDocument/2006/math">
                      <m:r>
                        <a:rPr lang="en-US" altLang="ko-KR" sz="1100" b="0" i="1" smtClean="0">
                          <a:solidFill>
                            <a:schemeClr val="tx1"/>
                          </a:solidFill>
                          <a:latin typeface="Cambria Math" panose="02040503050406030204" pitchFamily="18" charset="0"/>
                        </a:rPr>
                        <m:t>𝐶</m:t>
                      </m:r>
                      <m:r>
                        <a:rPr lang="en-US" altLang="ko-KR" sz="1100" b="0" i="1" smtClean="0">
                          <a:solidFill>
                            <a:schemeClr val="tx1"/>
                          </a:solidFill>
                          <a:latin typeface="Cambria Math" panose="02040503050406030204" pitchFamily="18" charset="0"/>
                        </a:rPr>
                        <m:t> ≤</m:t>
                      </m:r>
                      <m:r>
                        <a:rPr lang="en-US" altLang="ko-KR" sz="1100" b="0" i="1" smtClean="0">
                          <a:solidFill>
                            <a:schemeClr val="tx1"/>
                          </a:solidFill>
                          <a:latin typeface="Cambria Math" panose="02040503050406030204" pitchFamily="18" charset="0"/>
                          <a:ea typeface="Cambria Math" panose="02040503050406030204" pitchFamily="18" charset="0"/>
                        </a:rPr>
                        <m:t>𝐶</m:t>
                      </m:r>
                      <m:r>
                        <a:rPr lang="en-US" altLang="ko-KR" sz="1100" b="0" i="1" smtClean="0">
                          <a:solidFill>
                            <a:schemeClr val="tx1"/>
                          </a:solidFill>
                          <a:latin typeface="Cambria Math" panose="02040503050406030204" pitchFamily="18" charset="0"/>
                          <a:ea typeface="Cambria Math" panose="02040503050406030204" pitchFamily="18" charset="0"/>
                        </a:rPr>
                        <m:t>′</m:t>
                      </m:r>
                    </m:oMath>
                  </m:oMathPara>
                </a14:m>
                <a:endParaRPr lang="ko-KR" altLang="en-US" sz="1100" dirty="0">
                  <a:solidFill>
                    <a:schemeClr val="tx1"/>
                  </a:solidFill>
                </a:endParaRPr>
              </a:p>
            </p:txBody>
          </p:sp>
        </mc:Choice>
        <mc:Fallback xmlns="">
          <p:sp>
            <p:nvSpPr>
              <p:cNvPr id="18" name="순서도: 판단 17"/>
              <p:cNvSpPr>
                <a:spLocks noRot="1" noChangeAspect="1" noMove="1" noResize="1" noEditPoints="1" noAdjustHandles="1" noChangeArrowheads="1" noChangeShapeType="1" noTextEdit="1"/>
              </p:cNvSpPr>
              <p:nvPr/>
            </p:nvSpPr>
            <p:spPr>
              <a:xfrm>
                <a:off x="1331640" y="4471524"/>
                <a:ext cx="1692386" cy="756084"/>
              </a:xfrm>
              <a:prstGeom prst="flowChartDecision">
                <a:avLst/>
              </a:prstGeom>
              <a:blipFill rotWithShape="0">
                <a:blip r:embed="rId7"/>
                <a:stretch>
                  <a:fillRect/>
                </a:stretch>
              </a:blipFill>
              <a:ln w="12700">
                <a:solidFill>
                  <a:schemeClr val="tx1"/>
                </a:solidFill>
              </a:ln>
            </p:spPr>
            <p:txBody>
              <a:bodyPr/>
              <a:lstStyle/>
              <a:p>
                <a:r>
                  <a:rPr lang="ko-KR" altLang="en-US">
                    <a:noFill/>
                  </a:rPr>
                  <a:t> </a:t>
                </a:r>
              </a:p>
            </p:txBody>
          </p:sp>
        </mc:Fallback>
      </mc:AlternateContent>
      <p:cxnSp>
        <p:nvCxnSpPr>
          <p:cNvPr id="19" name="직선 화살표 연결선 18"/>
          <p:cNvCxnSpPr>
            <a:stCxn id="12" idx="1"/>
            <a:endCxn id="18" idx="3"/>
          </p:cNvCxnSpPr>
          <p:nvPr/>
        </p:nvCxnSpPr>
        <p:spPr>
          <a:xfrm flipH="1">
            <a:off x="3024026" y="4849566"/>
            <a:ext cx="53986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꺾인 연결선 22"/>
          <p:cNvCxnSpPr>
            <a:stCxn id="7" idx="2"/>
            <a:endCxn id="12" idx="0"/>
          </p:cNvCxnSpPr>
          <p:nvPr/>
        </p:nvCxnSpPr>
        <p:spPr>
          <a:xfrm rot="5400000">
            <a:off x="5244114" y="3469452"/>
            <a:ext cx="635991" cy="90010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순서도: 연결자 27"/>
          <p:cNvSpPr/>
          <p:nvPr/>
        </p:nvSpPr>
        <p:spPr>
          <a:xfrm>
            <a:off x="4409012" y="3169459"/>
            <a:ext cx="288032" cy="288032"/>
          </a:xfrm>
          <a:prstGeom prst="flowChartConnector">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화살표 연결선 31"/>
          <p:cNvCxnSpPr>
            <a:stCxn id="28" idx="6"/>
            <a:endCxn id="7" idx="1"/>
          </p:cNvCxnSpPr>
          <p:nvPr/>
        </p:nvCxnSpPr>
        <p:spPr>
          <a:xfrm>
            <a:off x="4697044" y="3313475"/>
            <a:ext cx="41501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꺾인 연결선 35"/>
          <p:cNvCxnSpPr>
            <a:stCxn id="18" idx="0"/>
            <a:endCxn id="28" idx="4"/>
          </p:cNvCxnSpPr>
          <p:nvPr/>
        </p:nvCxnSpPr>
        <p:spPr>
          <a:xfrm rot="5400000" flipH="1" flipV="1">
            <a:off x="2858414" y="2776911"/>
            <a:ext cx="1014033" cy="2375195"/>
          </a:xfrm>
          <a:prstGeom prst="bentConnector3">
            <a:avLst>
              <a:gd name="adj1" fmla="val 4104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꺾인 연결선 70"/>
          <p:cNvCxnSpPr>
            <a:stCxn id="7" idx="3"/>
            <a:endCxn id="10" idx="0"/>
          </p:cNvCxnSpPr>
          <p:nvPr/>
        </p:nvCxnSpPr>
        <p:spPr>
          <a:xfrm>
            <a:off x="6912259" y="3313475"/>
            <a:ext cx="827893" cy="132006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꺾인 연결선 73"/>
          <p:cNvCxnSpPr>
            <a:stCxn id="18" idx="2"/>
            <a:endCxn id="10" idx="2"/>
          </p:cNvCxnSpPr>
          <p:nvPr/>
        </p:nvCxnSpPr>
        <p:spPr>
          <a:xfrm rot="5400000" flipH="1" flipV="1">
            <a:off x="4877983" y="2365439"/>
            <a:ext cx="162018" cy="5562319"/>
          </a:xfrm>
          <a:prstGeom prst="bentConnector3">
            <a:avLst>
              <a:gd name="adj1" fmla="val -30921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092280" y="3068736"/>
            <a:ext cx="399468" cy="261610"/>
          </a:xfrm>
          <a:prstGeom prst="rect">
            <a:avLst/>
          </a:prstGeom>
          <a:noFill/>
        </p:spPr>
        <p:txBody>
          <a:bodyPr wrap="none" rtlCol="0">
            <a:spAutoFit/>
          </a:bodyPr>
          <a:lstStyle/>
          <a:p>
            <a:pPr algn="ctr"/>
            <a:r>
              <a:rPr lang="en-US" altLang="ko-KR" sz="1100" dirty="0"/>
              <a:t>Yes</a:t>
            </a:r>
            <a:endParaRPr lang="ko-KR" altLang="en-US" sz="1100" dirty="0"/>
          </a:p>
        </p:txBody>
      </p:sp>
      <p:sp>
        <p:nvSpPr>
          <p:cNvPr id="79" name="TextBox 78"/>
          <p:cNvSpPr txBox="1"/>
          <p:nvPr/>
        </p:nvSpPr>
        <p:spPr>
          <a:xfrm>
            <a:off x="2188095" y="5324671"/>
            <a:ext cx="399468" cy="261610"/>
          </a:xfrm>
          <a:prstGeom prst="rect">
            <a:avLst/>
          </a:prstGeom>
          <a:noFill/>
        </p:spPr>
        <p:txBody>
          <a:bodyPr wrap="none" rtlCol="0">
            <a:spAutoFit/>
          </a:bodyPr>
          <a:lstStyle/>
          <a:p>
            <a:pPr algn="ctr"/>
            <a:r>
              <a:rPr lang="en-US" altLang="ko-KR" sz="1100" dirty="0"/>
              <a:t>Yes</a:t>
            </a:r>
            <a:endParaRPr lang="ko-KR" altLang="en-US" sz="1100" dirty="0"/>
          </a:p>
        </p:txBody>
      </p:sp>
      <p:sp>
        <p:nvSpPr>
          <p:cNvPr id="80" name="TextBox 79"/>
          <p:cNvSpPr txBox="1"/>
          <p:nvPr/>
        </p:nvSpPr>
        <p:spPr>
          <a:xfrm>
            <a:off x="5988891" y="3615891"/>
            <a:ext cx="349776" cy="261610"/>
          </a:xfrm>
          <a:prstGeom prst="rect">
            <a:avLst/>
          </a:prstGeom>
          <a:noFill/>
        </p:spPr>
        <p:txBody>
          <a:bodyPr wrap="none" rtlCol="0">
            <a:spAutoFit/>
          </a:bodyPr>
          <a:lstStyle/>
          <a:p>
            <a:pPr algn="ctr"/>
            <a:r>
              <a:rPr lang="en-US" altLang="ko-KR" sz="1100" dirty="0"/>
              <a:t>No</a:t>
            </a:r>
            <a:endParaRPr lang="ko-KR" altLang="en-US" sz="1100" dirty="0"/>
          </a:p>
        </p:txBody>
      </p:sp>
      <p:sp>
        <p:nvSpPr>
          <p:cNvPr id="81" name="TextBox 80"/>
          <p:cNvSpPr txBox="1"/>
          <p:nvPr/>
        </p:nvSpPr>
        <p:spPr>
          <a:xfrm>
            <a:off x="2188095" y="4146927"/>
            <a:ext cx="349776" cy="261610"/>
          </a:xfrm>
          <a:prstGeom prst="rect">
            <a:avLst/>
          </a:prstGeom>
          <a:noFill/>
        </p:spPr>
        <p:txBody>
          <a:bodyPr wrap="none" rtlCol="0">
            <a:spAutoFit/>
          </a:bodyPr>
          <a:lstStyle/>
          <a:p>
            <a:pPr algn="ctr"/>
            <a:r>
              <a:rPr lang="en-US" altLang="ko-KR" sz="1100" dirty="0"/>
              <a:t>No</a:t>
            </a:r>
            <a:endParaRPr lang="ko-KR" altLang="en-US" sz="1100" dirty="0"/>
          </a:p>
        </p:txBody>
      </p:sp>
      <p:cxnSp>
        <p:nvCxnSpPr>
          <p:cNvPr id="89" name="직선 화살표 연결선 88"/>
          <p:cNvCxnSpPr/>
          <p:nvPr/>
        </p:nvCxnSpPr>
        <p:spPr>
          <a:xfrm flipH="1" flipV="1">
            <a:off x="1386259" y="4430535"/>
            <a:ext cx="479898" cy="239949"/>
          </a:xfrm>
          <a:prstGeom prst="straightConnector1">
            <a:avLst/>
          </a:prstGeom>
          <a:ln>
            <a:solidFill>
              <a:schemeClr val="accent4"/>
            </a:solidFill>
            <a:tailEnd type="triangle"/>
          </a:ln>
        </p:spPr>
        <p:style>
          <a:lnRef idx="1">
            <a:schemeClr val="accent2"/>
          </a:lnRef>
          <a:fillRef idx="0">
            <a:schemeClr val="accent2"/>
          </a:fillRef>
          <a:effectRef idx="0">
            <a:schemeClr val="accent2"/>
          </a:effectRef>
          <a:fontRef idx="minor">
            <a:schemeClr val="tx1"/>
          </a:fontRef>
        </p:style>
      </p:cxnSp>
      <p:sp>
        <p:nvSpPr>
          <p:cNvPr id="90" name="TextBox 89"/>
          <p:cNvSpPr txBox="1"/>
          <p:nvPr/>
        </p:nvSpPr>
        <p:spPr>
          <a:xfrm>
            <a:off x="56677" y="4074691"/>
            <a:ext cx="1534588" cy="523220"/>
          </a:xfrm>
          <a:prstGeom prst="rect">
            <a:avLst/>
          </a:prstGeom>
          <a:noFill/>
        </p:spPr>
        <p:txBody>
          <a:bodyPr wrap="square" rtlCol="0">
            <a:spAutoFit/>
          </a:bodyPr>
          <a:lstStyle/>
          <a:p>
            <a:pPr algn="ctr"/>
            <a:r>
              <a:rPr lang="en-US" altLang="ko-KR" sz="1400" dirty="0">
                <a:solidFill>
                  <a:schemeClr val="accent4"/>
                </a:solidFill>
              </a:rPr>
              <a:t>Mapping doesn’t fit the SPM</a:t>
            </a:r>
            <a:endParaRPr lang="ko-KR" altLang="en-US" sz="1400" dirty="0">
              <a:solidFill>
                <a:schemeClr val="accent4"/>
              </a:solidFill>
            </a:endParaRPr>
          </a:p>
        </p:txBody>
      </p:sp>
      <p:cxnSp>
        <p:nvCxnSpPr>
          <p:cNvPr id="93" name="직선 화살표 연결선 92"/>
          <p:cNvCxnSpPr/>
          <p:nvPr/>
        </p:nvCxnSpPr>
        <p:spPr>
          <a:xfrm flipH="1">
            <a:off x="1304144" y="5040135"/>
            <a:ext cx="626865" cy="393799"/>
          </a:xfrm>
          <a:prstGeom prst="straightConnector1">
            <a:avLst/>
          </a:prstGeom>
          <a:ln>
            <a:solidFill>
              <a:schemeClr val="accent4"/>
            </a:solidFill>
            <a:tailEnd type="triangle"/>
          </a:ln>
        </p:spPr>
        <p:style>
          <a:lnRef idx="1">
            <a:schemeClr val="accent2"/>
          </a:lnRef>
          <a:fillRef idx="0">
            <a:schemeClr val="accent2"/>
          </a:fillRef>
          <a:effectRef idx="0">
            <a:schemeClr val="accent2"/>
          </a:effectRef>
          <a:fontRef idx="minor">
            <a:schemeClr val="tx1"/>
          </a:fontRef>
        </p:style>
      </p:cxnSp>
      <p:sp>
        <p:nvSpPr>
          <p:cNvPr id="94" name="TextBox 93"/>
          <p:cNvSpPr txBox="1"/>
          <p:nvPr/>
        </p:nvSpPr>
        <p:spPr>
          <a:xfrm>
            <a:off x="112426" y="5453312"/>
            <a:ext cx="1975157" cy="523220"/>
          </a:xfrm>
          <a:prstGeom prst="rect">
            <a:avLst/>
          </a:prstGeom>
          <a:noFill/>
        </p:spPr>
        <p:txBody>
          <a:bodyPr wrap="square" rtlCol="0">
            <a:spAutoFit/>
          </a:bodyPr>
          <a:lstStyle/>
          <a:p>
            <a:pPr algn="ctr"/>
            <a:r>
              <a:rPr lang="en-US" altLang="ko-KR" sz="1400" dirty="0">
                <a:solidFill>
                  <a:schemeClr val="accent4"/>
                </a:solidFill>
              </a:rPr>
              <a:t>Splitting doesn’t show the improvement</a:t>
            </a:r>
            <a:endParaRPr lang="ko-KR" altLang="en-US" sz="1400" dirty="0">
              <a:solidFill>
                <a:schemeClr val="accent4"/>
              </a:solidFill>
            </a:endParaRPr>
          </a:p>
        </p:txBody>
      </p:sp>
      <p:pic>
        <p:nvPicPr>
          <p:cNvPr id="8" name="그림 7"/>
          <p:cNvPicPr>
            <a:picLocks noChangeAspect="1"/>
          </p:cNvPicPr>
          <p:nvPr/>
        </p:nvPicPr>
        <p:blipFill>
          <a:blip r:embed="rId8"/>
          <a:stretch>
            <a:fillRect/>
          </a:stretch>
        </p:blipFill>
        <p:spPr>
          <a:xfrm>
            <a:off x="5148064" y="1749719"/>
            <a:ext cx="3286173" cy="1131709"/>
          </a:xfrm>
          <a:prstGeom prst="rect">
            <a:avLst/>
          </a:prstGeom>
        </p:spPr>
      </p:pic>
    </p:spTree>
    <p:extLst>
      <p:ext uri="{BB962C8B-B14F-4D97-AF65-F5344CB8AC3E}">
        <p14:creationId xmlns:p14="http://schemas.microsoft.com/office/powerpoint/2010/main" val="164214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25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25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5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250"/>
                                        <p:tgtEl>
                                          <p:spTgt spid="7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250"/>
                                        <p:tgtEl>
                                          <p:spTgt spid="7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25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0"/>
                                        </p:tgtEl>
                                        <p:attrNameLst>
                                          <p:attrName>style.visibility</p:attrName>
                                        </p:attrNameLst>
                                      </p:cBhvr>
                                      <p:to>
                                        <p:strVal val="visible"/>
                                      </p:to>
                                    </p:set>
                                    <p:animEffect transition="in" filter="fade">
                                      <p:cBhvr>
                                        <p:cTn id="33" dur="250"/>
                                        <p:tgtEl>
                                          <p:spTgt spid="80"/>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25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25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 end="1"/>
                                            </p:txEl>
                                          </p:spTgt>
                                        </p:tgtEl>
                                        <p:attrNameLst>
                                          <p:attrName>style.visibility</p:attrName>
                                        </p:attrNameLst>
                                      </p:cBhvr>
                                      <p:to>
                                        <p:strVal val="visible"/>
                                      </p:to>
                                    </p:set>
                                    <p:animEffect transition="in" filter="fade">
                                      <p:cBhvr>
                                        <p:cTn id="44" dur="250"/>
                                        <p:tgtEl>
                                          <p:spTgt spid="5">
                                            <p:txEl>
                                              <p:pRg st="1" end="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fade">
                                      <p:cBhvr>
                                        <p:cTn id="47" dur="250"/>
                                        <p:tgtEl>
                                          <p:spTgt spid="5">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25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25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fade">
                                      <p:cBhvr>
                                        <p:cTn id="63" dur="250"/>
                                        <p:tgtEl>
                                          <p:spTgt spid="8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90"/>
                                        </p:tgtEl>
                                        <p:attrNameLst>
                                          <p:attrName>style.visibility</p:attrName>
                                        </p:attrNameLst>
                                      </p:cBhvr>
                                      <p:to>
                                        <p:strVal val="visible"/>
                                      </p:to>
                                    </p:set>
                                    <p:animEffect transition="in" filter="fade">
                                      <p:cBhvr>
                                        <p:cTn id="66" dur="250"/>
                                        <p:tgtEl>
                                          <p:spTgt spid="9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fade">
                                      <p:cBhvr>
                                        <p:cTn id="71" dur="250"/>
                                        <p:tgtEl>
                                          <p:spTgt spid="94"/>
                                        </p:tgtEl>
                                      </p:cBhvr>
                                    </p:animEffect>
                                  </p:childTnLst>
                                </p:cTn>
                              </p:par>
                              <p:par>
                                <p:cTn id="72" presetID="10" presetClass="entr" presetSubtype="0" fill="hold" nodeType="withEffect">
                                  <p:stCondLst>
                                    <p:cond delay="0"/>
                                  </p:stCondLst>
                                  <p:childTnLst>
                                    <p:set>
                                      <p:cBhvr>
                                        <p:cTn id="73" dur="1" fill="hold">
                                          <p:stCondLst>
                                            <p:cond delay="0"/>
                                          </p:stCondLst>
                                        </p:cTn>
                                        <p:tgtEl>
                                          <p:spTgt spid="93"/>
                                        </p:tgtEl>
                                        <p:attrNameLst>
                                          <p:attrName>style.visibility</p:attrName>
                                        </p:attrNameLst>
                                      </p:cBhvr>
                                      <p:to>
                                        <p:strVal val="visible"/>
                                      </p:to>
                                    </p:set>
                                    <p:animEffect transition="in" filter="fade">
                                      <p:cBhvr>
                                        <p:cTn id="74" dur="250"/>
                                        <p:tgtEl>
                                          <p:spTgt spid="9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9"/>
                                        </p:tgtEl>
                                        <p:attrNameLst>
                                          <p:attrName>style.visibility</p:attrName>
                                        </p:attrNameLst>
                                      </p:cBhvr>
                                      <p:to>
                                        <p:strVal val="visible"/>
                                      </p:to>
                                    </p:set>
                                    <p:animEffect transition="in" filter="fade">
                                      <p:cBhvr>
                                        <p:cTn id="79" dur="250"/>
                                        <p:tgtEl>
                                          <p:spTgt spid="79"/>
                                        </p:tgtEl>
                                      </p:cBhvr>
                                    </p:animEffect>
                                  </p:childTnLst>
                                </p:cTn>
                              </p:par>
                              <p:par>
                                <p:cTn id="80" presetID="10" presetClass="entr" presetSubtype="0" fill="hold" nodeType="with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250"/>
                                        <p:tgtEl>
                                          <p:spTgt spid="7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1"/>
                                        </p:tgtEl>
                                        <p:attrNameLst>
                                          <p:attrName>style.visibility</p:attrName>
                                        </p:attrNameLst>
                                      </p:cBhvr>
                                      <p:to>
                                        <p:strVal val="visible"/>
                                      </p:to>
                                    </p:set>
                                    <p:animEffect transition="in" filter="fade">
                                      <p:cBhvr>
                                        <p:cTn id="85" dur="250"/>
                                        <p:tgtEl>
                                          <p:spTgt spid="81"/>
                                        </p:tgtEl>
                                      </p:cBhvr>
                                    </p:animEffect>
                                  </p:childTnLst>
                                </p:cTn>
                              </p:par>
                              <p:par>
                                <p:cTn id="86" presetID="10" presetClass="entr" presetSubtype="0" fill="hold"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fade">
                                      <p:cBhvr>
                                        <p:cTn id="88"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8" grpId="0" animBg="1"/>
      <p:bldP spid="28" grpId="0" animBg="1"/>
      <p:bldP spid="78" grpId="0"/>
      <p:bldP spid="79" grpId="0"/>
      <p:bldP spid="80" grpId="0"/>
      <p:bldP spid="81" grpId="0"/>
      <p:bldP spid="90" grpId="0"/>
      <p:bldP spid="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dirty="0"/>
              <a:t>Outline</a:t>
            </a:r>
            <a:endParaRPr lang="ko-KR" altLang="en-US" dirty="0"/>
          </a:p>
        </p:txBody>
      </p:sp>
      <p:sp>
        <p:nvSpPr>
          <p:cNvPr id="8" name="텍스트 개체 틀 7"/>
          <p:cNvSpPr>
            <a:spLocks noGrp="1"/>
          </p:cNvSpPr>
          <p:nvPr>
            <p:ph type="body" sz="quarter" idx="13"/>
          </p:nvPr>
        </p:nvSpPr>
        <p:spPr/>
        <p:txBody>
          <a:bodyPr>
            <a:normAutofit fontScale="92500" lnSpcReduction="20000"/>
          </a:bodyPr>
          <a:lstStyle/>
          <a:p>
            <a:endParaRPr lang="ko-KR" altLang="en-US" dirty="0"/>
          </a:p>
        </p:txBody>
      </p:sp>
      <p:sp>
        <p:nvSpPr>
          <p:cNvPr id="9" name="텍스트 개체 틀 8"/>
          <p:cNvSpPr>
            <a:spLocks noGrp="1"/>
          </p:cNvSpPr>
          <p:nvPr>
            <p:ph type="body" sz="quarter" idx="14"/>
          </p:nvPr>
        </p:nvSpPr>
        <p:spPr/>
        <p:txBody>
          <a:bodyPr/>
          <a:lstStyle/>
          <a:p>
            <a:r>
              <a:rPr lang="en-US" altLang="ko-KR" dirty="0">
                <a:solidFill>
                  <a:schemeClr val="bg1">
                    <a:lumMod val="50000"/>
                  </a:schemeClr>
                </a:solidFill>
              </a:rPr>
              <a:t>Background</a:t>
            </a:r>
          </a:p>
          <a:p>
            <a:r>
              <a:rPr lang="en-US" altLang="ko-KR" dirty="0">
                <a:solidFill>
                  <a:schemeClr val="bg1">
                    <a:lumMod val="50000"/>
                  </a:schemeClr>
                </a:solidFill>
              </a:rPr>
              <a:t>Our Approach: Function Splitting</a:t>
            </a:r>
          </a:p>
          <a:p>
            <a:r>
              <a:rPr lang="en-US" altLang="ko-KR" dirty="0"/>
              <a:t>Evaluation</a:t>
            </a:r>
          </a:p>
          <a:p>
            <a:r>
              <a:rPr lang="en-US" altLang="ko-KR" dirty="0">
                <a:solidFill>
                  <a:schemeClr val="bg1">
                    <a:lumMod val="50000"/>
                  </a:schemeClr>
                </a:solidFill>
              </a:rPr>
              <a:t>Conclusion</a:t>
            </a:r>
            <a:endParaRPr lang="ko-KR" altLang="en-US" dirty="0">
              <a:solidFill>
                <a:schemeClr val="bg1">
                  <a:lumMod val="50000"/>
                </a:schemeClr>
              </a:solidFill>
            </a:endParaRPr>
          </a:p>
        </p:txBody>
      </p:sp>
    </p:spTree>
    <p:extLst>
      <p:ext uri="{BB962C8B-B14F-4D97-AF65-F5344CB8AC3E}">
        <p14:creationId xmlns:p14="http://schemas.microsoft.com/office/powerpoint/2010/main" val="4061438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Experimental Setup</a:t>
            </a:r>
            <a:endParaRPr lang="ko-KR" altLang="en-US" dirty="0"/>
          </a:p>
        </p:txBody>
      </p:sp>
      <p:sp>
        <p:nvSpPr>
          <p:cNvPr id="4" name="텍스트 개체 틀 3"/>
          <p:cNvSpPr>
            <a:spLocks noGrp="1"/>
          </p:cNvSpPr>
          <p:nvPr>
            <p:ph type="body" sz="quarter" idx="13"/>
          </p:nvPr>
        </p:nvSpPr>
        <p:spPr/>
        <p:txBody>
          <a:bodyPr>
            <a:normAutofit fontScale="92500" lnSpcReduction="20000"/>
          </a:bodyPr>
          <a:lstStyle/>
          <a:p>
            <a:r>
              <a:rPr lang="en-US" altLang="ko-KR" dirty="0"/>
              <a:t>Evaluation</a:t>
            </a:r>
            <a:endParaRPr lang="ko-KR" altLang="en-US" dirty="0"/>
          </a:p>
        </p:txBody>
      </p:sp>
      <mc:AlternateContent xmlns:mc="http://schemas.openxmlformats.org/markup-compatibility/2006" xmlns:a14="http://schemas.microsoft.com/office/drawing/2010/main">
        <mc:Choice Requires="a14">
          <p:sp>
            <p:nvSpPr>
              <p:cNvPr id="5" name="텍스트 개체 틀 4"/>
              <p:cNvSpPr>
                <a:spLocks noGrp="1"/>
              </p:cNvSpPr>
              <p:nvPr>
                <p:ph type="body" sz="quarter" idx="14"/>
              </p:nvPr>
            </p:nvSpPr>
            <p:spPr/>
            <p:txBody>
              <a:bodyPr/>
              <a:lstStyle/>
              <a:p>
                <a:r>
                  <a:rPr lang="en-US" altLang="ko-KR" dirty="0"/>
                  <a:t>Benchmarks from </a:t>
                </a:r>
                <a:r>
                  <a:rPr lang="en-US" altLang="ko-KR" dirty="0" err="1"/>
                  <a:t>MiBench</a:t>
                </a:r>
                <a:r>
                  <a:rPr lang="en-US" altLang="ko-KR" dirty="0"/>
                  <a:t> benchmark suite</a:t>
                </a:r>
              </a:p>
              <a:p>
                <a:r>
                  <a:rPr lang="en-US" altLang="ko-KR" dirty="0"/>
                  <a:t>CMSM</a:t>
                </a:r>
                <a:r>
                  <a:rPr lang="en-US" altLang="ko-KR" dirty="0">
                    <a:solidFill>
                      <a:schemeClr val="bg1">
                        <a:lumMod val="50000"/>
                      </a:schemeClr>
                    </a:solidFill>
                  </a:rPr>
                  <a:t>*</a:t>
                </a:r>
                <a:r>
                  <a:rPr lang="en-US" altLang="ko-KR" dirty="0"/>
                  <a:t> is used for mapping algorithm</a:t>
                </a:r>
              </a:p>
              <a:p>
                <a:r>
                  <a:rPr lang="en-US" altLang="ko-KR" dirty="0"/>
                  <a:t>Simulated on gem5 modified to support SPM simulation</a:t>
                </a:r>
              </a:p>
              <a:p>
                <a:pPr lvl="1"/>
                <a:r>
                  <a:rPr lang="en-US" altLang="ko-KR" dirty="0"/>
                  <a:t>DMA cost for </a:t>
                </a:r>
                <a14:m>
                  <m:oMath xmlns:m="http://schemas.openxmlformats.org/officeDocument/2006/math">
                    <m:r>
                      <a:rPr lang="en-US" altLang="ko-KR" b="0" i="1" smtClean="0">
                        <a:latin typeface="Cambria Math" panose="02040503050406030204" pitchFamily="18" charset="0"/>
                      </a:rPr>
                      <m:t>𝑛</m:t>
                    </m:r>
                  </m:oMath>
                </a14:m>
                <a:r>
                  <a:rPr lang="en-US" altLang="ko-KR" dirty="0"/>
                  <a:t> bytes: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𝑇</m:t>
                        </m:r>
                      </m:e>
                      <m:sub>
                        <m:r>
                          <a:rPr lang="en-US" altLang="ko-KR" b="0" i="1" smtClean="0">
                            <a:latin typeface="Cambria Math" panose="02040503050406030204" pitchFamily="18" charset="0"/>
                          </a:rPr>
                          <m:t>𝑠𝑒𝑡𝑢𝑝</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𝑛</m:t>
                    </m:r>
                    <m:r>
                      <a:rPr lang="en-US" altLang="ko-KR" b="0" i="1" smtClean="0">
                        <a:latin typeface="Cambria Math" panose="02040503050406030204" pitchFamily="18" charset="0"/>
                        <a:ea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𝑇</m:t>
                        </m:r>
                      </m:e>
                      <m:sub>
                        <m:r>
                          <a:rPr lang="en-US" altLang="ko-KR" b="0" i="1" smtClean="0">
                            <a:latin typeface="Cambria Math" panose="02040503050406030204" pitchFamily="18" charset="0"/>
                          </a:rPr>
                          <m:t>𝑡𝑟𝑎𝑛𝑠𝑓𝑒𝑟</m:t>
                        </m:r>
                      </m:sub>
                    </m:sSub>
                  </m:oMath>
                </a14:m>
                <a:endParaRPr lang="en-US" altLang="ko-KR" dirty="0"/>
              </a:p>
              <a:p>
                <a:pPr lvl="2"/>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𝑇</m:t>
                        </m:r>
                      </m:e>
                      <m:sub>
                        <m:r>
                          <a:rPr lang="en-US" altLang="ko-KR" i="1">
                            <a:latin typeface="Cambria Math" panose="02040503050406030204" pitchFamily="18" charset="0"/>
                          </a:rPr>
                          <m:t>𝑠𝑒𝑡𝑢𝑝</m:t>
                        </m:r>
                      </m:sub>
                    </m:sSub>
                    <m:r>
                      <a:rPr lang="en-US" altLang="ko-KR" b="0" i="1" smtClean="0">
                        <a:latin typeface="Cambria Math" panose="02040503050406030204" pitchFamily="18" charset="0"/>
                      </a:rPr>
                      <m:t>:91</m:t>
                    </m:r>
                  </m:oMath>
                </a14:m>
                <a:r>
                  <a:rPr lang="en-US" altLang="ko-KR" dirty="0"/>
                  <a:t> ns,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𝑇</m:t>
                        </m:r>
                      </m:e>
                      <m:sub>
                        <m:r>
                          <a:rPr lang="en-US" altLang="ko-KR" i="1">
                            <a:latin typeface="Cambria Math" panose="02040503050406030204" pitchFamily="18" charset="0"/>
                          </a:rPr>
                          <m:t>𝑡𝑟𝑎𝑛𝑠𝑓𝑒𝑟</m:t>
                        </m:r>
                      </m:sub>
                    </m:sSub>
                    <m:r>
                      <a:rPr lang="en-US" altLang="ko-KR" b="0" i="1" smtClean="0">
                        <a:latin typeface="Cambria Math" panose="02040503050406030204" pitchFamily="18" charset="0"/>
                      </a:rPr>
                      <m:t>:0.075</m:t>
                    </m:r>
                  </m:oMath>
                </a14:m>
                <a:r>
                  <a:rPr lang="en-US" altLang="ko-KR" dirty="0"/>
                  <a:t> ns</a:t>
                </a:r>
              </a:p>
              <a:p>
                <a:pPr lvl="2"/>
                <a:r>
                  <a:rPr lang="en-US" altLang="ko-KR" dirty="0"/>
                  <a:t>Modeled by Cell BE processor</a:t>
                </a:r>
                <a:endParaRPr lang="ko-KR" altLang="en-US" dirty="0"/>
              </a:p>
            </p:txBody>
          </p:sp>
        </mc:Choice>
        <mc:Fallback xmlns="">
          <p:sp>
            <p:nvSpPr>
              <p:cNvPr id="5" name="텍스트 개체 틀 4"/>
              <p:cNvSpPr>
                <a:spLocks noGrp="1" noRot="1" noChangeAspect="1" noMove="1" noResize="1" noEditPoints="1" noAdjustHandles="1" noChangeArrowheads="1" noChangeShapeType="1" noTextEdit="1"/>
              </p:cNvSpPr>
              <p:nvPr>
                <p:ph type="body" sz="quarter" idx="14"/>
              </p:nvPr>
            </p:nvSpPr>
            <p:spPr>
              <a:blipFill rotWithShape="0">
                <a:blip r:embed="rId3"/>
                <a:stretch>
                  <a:fillRect l="-1337" t="-484"/>
                </a:stretch>
              </a:blipFill>
            </p:spPr>
            <p:txBody>
              <a:bodyPr/>
              <a:lstStyle/>
              <a:p>
                <a:r>
                  <a:rPr lang="ko-KR" altLang="en-US">
                    <a:noFill/>
                  </a:rPr>
                  <a:t> </a:t>
                </a:r>
              </a:p>
            </p:txBody>
          </p:sp>
        </mc:Fallback>
      </mc:AlternateContent>
      <p:sp>
        <p:nvSpPr>
          <p:cNvPr id="7" name="TextBox 6"/>
          <p:cNvSpPr txBox="1"/>
          <p:nvPr/>
        </p:nvSpPr>
        <p:spPr>
          <a:xfrm>
            <a:off x="2411760" y="5864592"/>
            <a:ext cx="6481008" cy="246221"/>
          </a:xfrm>
          <a:prstGeom prst="rect">
            <a:avLst/>
          </a:prstGeom>
          <a:noFill/>
        </p:spPr>
        <p:txBody>
          <a:bodyPr wrap="square" rtlCol="0">
            <a:spAutoFit/>
          </a:bodyPr>
          <a:lstStyle/>
          <a:p>
            <a:pPr algn="r"/>
            <a:r>
              <a:rPr lang="en-US" altLang="ko-KR" sz="1000" kern="1200" dirty="0">
                <a:solidFill>
                  <a:schemeClr val="bg1">
                    <a:lumMod val="50000"/>
                  </a:schemeClr>
                </a:solidFill>
              </a:rPr>
              <a:t>* Bai, </a:t>
            </a:r>
            <a:r>
              <a:rPr lang="en-US" altLang="ko-KR" sz="1000" kern="1200" dirty="0" err="1">
                <a:solidFill>
                  <a:schemeClr val="bg1">
                    <a:lumMod val="50000"/>
                  </a:schemeClr>
                </a:solidFill>
              </a:rPr>
              <a:t>Ke</a:t>
            </a:r>
            <a:r>
              <a:rPr lang="en-US" altLang="ko-KR" sz="1000" dirty="0">
                <a:solidFill>
                  <a:schemeClr val="bg1">
                    <a:lumMod val="50000"/>
                  </a:schemeClr>
                </a:solidFill>
              </a:rPr>
              <a:t>, et al. “CMSM: an efficient and effective code management for software managed multicores”, </a:t>
            </a:r>
            <a:r>
              <a:rPr lang="en-US" altLang="ko-KR" sz="1000" kern="1200" dirty="0">
                <a:solidFill>
                  <a:schemeClr val="bg1">
                    <a:lumMod val="50000"/>
                  </a:schemeClr>
                </a:solidFill>
              </a:rPr>
              <a:t>2013</a:t>
            </a:r>
            <a:endParaRPr lang="ko-KR" altLang="en-US" sz="1000" kern="1200" dirty="0">
              <a:solidFill>
                <a:schemeClr val="bg1">
                  <a:lumMod val="50000"/>
                </a:schemeClr>
              </a:solidFill>
            </a:endParaRPr>
          </a:p>
        </p:txBody>
      </p:sp>
    </p:spTree>
    <p:extLst>
      <p:ext uri="{BB962C8B-B14F-4D97-AF65-F5344CB8AC3E}">
        <p14:creationId xmlns:p14="http://schemas.microsoft.com/office/powerpoint/2010/main" val="17801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250"/>
                                        <p:tgtEl>
                                          <p:spTgt spid="5">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25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25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25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25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Experiment Configurations</a:t>
            </a:r>
            <a:endParaRPr lang="ko-KR" altLang="en-US" dirty="0"/>
          </a:p>
        </p:txBody>
      </p:sp>
      <p:sp>
        <p:nvSpPr>
          <p:cNvPr id="3" name="텍스트 개체 틀 2"/>
          <p:cNvSpPr>
            <a:spLocks noGrp="1"/>
          </p:cNvSpPr>
          <p:nvPr>
            <p:ph type="body" sz="quarter" idx="13"/>
          </p:nvPr>
        </p:nvSpPr>
        <p:spPr/>
        <p:txBody>
          <a:bodyPr>
            <a:normAutofit fontScale="92500" lnSpcReduction="20000"/>
          </a:bodyPr>
          <a:lstStyle/>
          <a:p>
            <a:r>
              <a:rPr lang="en-US" altLang="ko-KR" dirty="0"/>
              <a:t>Evaluation</a:t>
            </a:r>
            <a:endParaRPr lang="ko-KR" altLang="en-US" dirty="0"/>
          </a:p>
        </p:txBody>
      </p:sp>
      <p:sp>
        <p:nvSpPr>
          <p:cNvPr id="4" name="텍스트 개체 틀 3"/>
          <p:cNvSpPr>
            <a:spLocks noGrp="1"/>
          </p:cNvSpPr>
          <p:nvPr>
            <p:ph type="body" sz="quarter" idx="14"/>
          </p:nvPr>
        </p:nvSpPr>
        <p:spPr/>
        <p:txBody>
          <a:bodyPr>
            <a:normAutofit/>
          </a:bodyPr>
          <a:lstStyle/>
          <a:p>
            <a:r>
              <a:rPr lang="en-US" altLang="ko-KR" sz="2400" dirty="0"/>
              <a:t>Three configurations</a:t>
            </a:r>
          </a:p>
          <a:p>
            <a:pPr lvl="1"/>
            <a:r>
              <a:rPr lang="en-US" altLang="ko-KR" sz="2000" dirty="0">
                <a:solidFill>
                  <a:schemeClr val="accent4"/>
                </a:solidFill>
              </a:rPr>
              <a:t>1-region</a:t>
            </a:r>
            <a:r>
              <a:rPr lang="en-US" altLang="ko-KR" sz="2000" dirty="0"/>
              <a:t>, </a:t>
            </a:r>
            <a:r>
              <a:rPr lang="en-US" altLang="ko-KR" sz="2000" dirty="0">
                <a:solidFill>
                  <a:schemeClr val="accent4"/>
                </a:solidFill>
              </a:rPr>
              <a:t>2-regions</a:t>
            </a:r>
            <a:r>
              <a:rPr lang="en-US" altLang="ko-KR" sz="2000" dirty="0"/>
              <a:t>: original program, different SPM sizes </a:t>
            </a:r>
          </a:p>
          <a:p>
            <a:pPr lvl="1"/>
            <a:r>
              <a:rPr lang="en-US" altLang="ko-KR" sz="2000" dirty="0">
                <a:solidFill>
                  <a:schemeClr val="accent4"/>
                </a:solidFill>
              </a:rPr>
              <a:t>ours: </a:t>
            </a:r>
            <a:r>
              <a:rPr lang="en-US" altLang="ko-KR" sz="2000" dirty="0"/>
              <a:t>function splitting is applied</a:t>
            </a:r>
            <a:endParaRPr lang="ko-KR" altLang="en-US" sz="2000" dirty="0"/>
          </a:p>
        </p:txBody>
      </p:sp>
      <p:graphicFrame>
        <p:nvGraphicFramePr>
          <p:cNvPr id="5" name="표 4"/>
          <p:cNvGraphicFramePr>
            <a:graphicFrameLocks noGrp="1"/>
          </p:cNvGraphicFramePr>
          <p:nvPr>
            <p:extLst/>
          </p:nvPr>
        </p:nvGraphicFramePr>
        <p:xfrm>
          <a:off x="1843588" y="2946643"/>
          <a:ext cx="6696744" cy="335280"/>
        </p:xfrm>
        <a:graphic>
          <a:graphicData uri="http://schemas.openxmlformats.org/drawingml/2006/table">
            <a:tbl>
              <a:tblPr firstRow="1" bandRow="1">
                <a:tableStyleId>{5C22544A-7EE6-4342-B048-85BDC9FD1C3A}</a:tableStyleId>
              </a:tblPr>
              <a:tblGrid>
                <a:gridCol w="3456383">
                  <a:extLst>
                    <a:ext uri="{9D8B030D-6E8A-4147-A177-3AD203B41FA5}">
                      <a16:colId xmlns:a16="http://schemas.microsoft.com/office/drawing/2014/main" xmlns="" val="20000"/>
                    </a:ext>
                  </a:extLst>
                </a:gridCol>
                <a:gridCol w="1194692">
                  <a:extLst>
                    <a:ext uri="{9D8B030D-6E8A-4147-A177-3AD203B41FA5}">
                      <a16:colId xmlns:a16="http://schemas.microsoft.com/office/drawing/2014/main" xmlns="" val="20001"/>
                    </a:ext>
                  </a:extLst>
                </a:gridCol>
                <a:gridCol w="2045669">
                  <a:extLst>
                    <a:ext uri="{9D8B030D-6E8A-4147-A177-3AD203B41FA5}">
                      <a16:colId xmlns:a16="http://schemas.microsoft.com/office/drawing/2014/main" xmlns="" val="20002"/>
                    </a:ext>
                  </a:extLst>
                </a:gridCol>
              </a:tblGrid>
              <a:tr h="288032">
                <a:tc>
                  <a:txBody>
                    <a:bodyPr/>
                    <a:lstStyle/>
                    <a:p>
                      <a:pPr algn="ctr" latinLnBrk="1"/>
                      <a:r>
                        <a:rPr lang="en-US" altLang="ko-KR" sz="1600" b="0" dirty="0">
                          <a:solidFill>
                            <a:schemeClr val="tx1"/>
                          </a:solidFill>
                          <a:latin typeface="Cambria" panose="02040503050406030204" pitchFamily="18" charset="0"/>
                        </a:rPr>
                        <a:t>F1</a:t>
                      </a:r>
                      <a:endParaRPr lang="ko-KR" altLang="en-US"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Cambria" panose="02040503050406030204" pitchFamily="18" charset="0"/>
                        </a:rPr>
                        <a:t>F2</a:t>
                      </a:r>
                      <a:endParaRPr lang="ko-KR" altLang="en-US"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Cambria" panose="02040503050406030204" pitchFamily="18" charset="0"/>
                        </a:rPr>
                        <a:t>…</a:t>
                      </a:r>
                      <a:endParaRPr lang="ko-KR" altLang="en-US"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6" name="TextBox 5"/>
          <p:cNvSpPr txBox="1"/>
          <p:nvPr/>
        </p:nvSpPr>
        <p:spPr>
          <a:xfrm>
            <a:off x="708344" y="2960394"/>
            <a:ext cx="1071127" cy="307777"/>
          </a:xfrm>
          <a:prstGeom prst="rect">
            <a:avLst/>
          </a:prstGeom>
          <a:noFill/>
        </p:spPr>
        <p:txBody>
          <a:bodyPr wrap="none" rtlCol="0">
            <a:spAutoFit/>
          </a:bodyPr>
          <a:lstStyle/>
          <a:p>
            <a:pPr algn="r"/>
            <a:r>
              <a:rPr lang="en-US" altLang="ko-KR" sz="1400" dirty="0"/>
              <a:t>Functions: </a:t>
            </a:r>
            <a:endParaRPr lang="ko-KR" altLang="en-US" sz="1400" dirty="0"/>
          </a:p>
        </p:txBody>
      </p:sp>
      <p:cxnSp>
        <p:nvCxnSpPr>
          <p:cNvPr id="7" name="직선 화살표 연결선 6"/>
          <p:cNvCxnSpPr/>
          <p:nvPr/>
        </p:nvCxnSpPr>
        <p:spPr>
          <a:xfrm flipV="1">
            <a:off x="4310204" y="2732707"/>
            <a:ext cx="175098" cy="3826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3646379" y="2412467"/>
            <a:ext cx="1744178" cy="307777"/>
          </a:xfrm>
          <a:prstGeom prst="rect">
            <a:avLst/>
          </a:prstGeom>
          <a:noFill/>
        </p:spPr>
        <p:txBody>
          <a:bodyPr wrap="square" rtlCol="0">
            <a:spAutoFit/>
          </a:bodyPr>
          <a:lstStyle/>
          <a:p>
            <a:pPr algn="ctr"/>
            <a:r>
              <a:rPr lang="en-US" altLang="ko-KR" sz="1400" dirty="0">
                <a:solidFill>
                  <a:schemeClr val="accent2"/>
                </a:solidFill>
              </a:rPr>
              <a:t>Largest function</a:t>
            </a:r>
            <a:endParaRPr lang="ko-KR" altLang="en-US" sz="1400" dirty="0">
              <a:solidFill>
                <a:schemeClr val="accent2"/>
              </a:solidFill>
            </a:endParaRPr>
          </a:p>
        </p:txBody>
      </p:sp>
      <p:cxnSp>
        <p:nvCxnSpPr>
          <p:cNvPr id="11" name="직선 화살표 연결선 10"/>
          <p:cNvCxnSpPr/>
          <p:nvPr/>
        </p:nvCxnSpPr>
        <p:spPr>
          <a:xfrm flipV="1">
            <a:off x="6005806" y="2732707"/>
            <a:ext cx="175098" cy="3826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5443988" y="2407070"/>
            <a:ext cx="1662530" cy="307777"/>
          </a:xfrm>
          <a:prstGeom prst="rect">
            <a:avLst/>
          </a:prstGeom>
          <a:noFill/>
        </p:spPr>
        <p:txBody>
          <a:bodyPr wrap="square" rtlCol="0">
            <a:spAutoFit/>
          </a:bodyPr>
          <a:lstStyle/>
          <a:p>
            <a:pPr algn="ctr"/>
            <a:r>
              <a:rPr lang="en-US" altLang="ko-KR" sz="1400" dirty="0">
                <a:solidFill>
                  <a:schemeClr val="accent2"/>
                </a:solidFill>
              </a:rPr>
              <a:t>Smallest function</a:t>
            </a:r>
            <a:endParaRPr lang="ko-KR" altLang="en-US" sz="1400" dirty="0">
              <a:solidFill>
                <a:schemeClr val="accent2"/>
              </a:solidFill>
            </a:endParaRPr>
          </a:p>
        </p:txBody>
      </p:sp>
      <p:graphicFrame>
        <p:nvGraphicFramePr>
          <p:cNvPr id="14" name="표 13"/>
          <p:cNvGraphicFramePr>
            <a:graphicFrameLocks noGrp="1"/>
          </p:cNvGraphicFramePr>
          <p:nvPr>
            <p:extLst/>
          </p:nvPr>
        </p:nvGraphicFramePr>
        <p:xfrm>
          <a:off x="1843588" y="3867047"/>
          <a:ext cx="3456383" cy="335280"/>
        </p:xfrm>
        <a:graphic>
          <a:graphicData uri="http://schemas.openxmlformats.org/drawingml/2006/table">
            <a:tbl>
              <a:tblPr firstRow="1" bandRow="1">
                <a:tableStyleId>{5C22544A-7EE6-4342-B048-85BDC9FD1C3A}</a:tableStyleId>
              </a:tblPr>
              <a:tblGrid>
                <a:gridCol w="3456383">
                  <a:extLst>
                    <a:ext uri="{9D8B030D-6E8A-4147-A177-3AD203B41FA5}">
                      <a16:colId xmlns:a16="http://schemas.microsoft.com/office/drawing/2014/main" xmlns="" val="20000"/>
                    </a:ext>
                  </a:extLst>
                </a:gridCol>
              </a:tblGrid>
              <a:tr h="288032">
                <a:tc>
                  <a:txBody>
                    <a:bodyPr/>
                    <a:lstStyle/>
                    <a:p>
                      <a:pPr algn="ctr" latinLnBrk="1"/>
                      <a:endParaRPr lang="ko-KR" altLang="en-US"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UpDiag">
                      <a:fgClr>
                        <a:schemeClr val="bg1">
                          <a:lumMod val="65000"/>
                        </a:schemeClr>
                      </a:fgClr>
                      <a:bgClr>
                        <a:schemeClr val="bg1"/>
                      </a:bgClr>
                    </a:pattFill>
                  </a:tcPr>
                </a:tc>
                <a:extLst>
                  <a:ext uri="{0D108BD9-81ED-4DB2-BD59-A6C34878D82A}">
                    <a16:rowId xmlns:a16="http://schemas.microsoft.com/office/drawing/2014/main" xmlns="" val="10000"/>
                  </a:ext>
                </a:extLst>
              </a:tr>
            </a:tbl>
          </a:graphicData>
        </a:graphic>
      </p:graphicFrame>
      <p:graphicFrame>
        <p:nvGraphicFramePr>
          <p:cNvPr id="16" name="표 15"/>
          <p:cNvGraphicFramePr>
            <a:graphicFrameLocks noGrp="1"/>
          </p:cNvGraphicFramePr>
          <p:nvPr>
            <p:extLst/>
          </p:nvPr>
        </p:nvGraphicFramePr>
        <p:xfrm>
          <a:off x="1843588" y="4993343"/>
          <a:ext cx="3930995" cy="335280"/>
        </p:xfrm>
        <a:graphic>
          <a:graphicData uri="http://schemas.openxmlformats.org/drawingml/2006/table">
            <a:tbl>
              <a:tblPr firstRow="1" bandRow="1">
                <a:tableStyleId>{5C22544A-7EE6-4342-B048-85BDC9FD1C3A}</a:tableStyleId>
              </a:tblPr>
              <a:tblGrid>
                <a:gridCol w="3930995">
                  <a:extLst>
                    <a:ext uri="{9D8B030D-6E8A-4147-A177-3AD203B41FA5}">
                      <a16:colId xmlns:a16="http://schemas.microsoft.com/office/drawing/2014/main" xmlns="" val="20000"/>
                    </a:ext>
                  </a:extLst>
                </a:gridCol>
              </a:tblGrid>
              <a:tr h="288032">
                <a:tc>
                  <a:txBody>
                    <a:bodyPr/>
                    <a:lstStyle/>
                    <a:p>
                      <a:pPr algn="ctr" latinLnBrk="1"/>
                      <a:endParaRPr lang="ko-KR" altLang="en-US"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UpDiag">
                      <a:fgClr>
                        <a:schemeClr val="bg1">
                          <a:lumMod val="65000"/>
                        </a:schemeClr>
                      </a:fgClr>
                      <a:bgClr>
                        <a:schemeClr val="bg1"/>
                      </a:bgClr>
                    </a:pattFill>
                  </a:tcPr>
                </a:tc>
                <a:extLst>
                  <a:ext uri="{0D108BD9-81ED-4DB2-BD59-A6C34878D82A}">
                    <a16:rowId xmlns:a16="http://schemas.microsoft.com/office/drawing/2014/main" xmlns="" val="10000"/>
                  </a:ext>
                </a:extLst>
              </a:tr>
            </a:tbl>
          </a:graphicData>
        </a:graphic>
      </p:graphicFrame>
      <p:graphicFrame>
        <p:nvGraphicFramePr>
          <p:cNvPr id="17" name="표 16"/>
          <p:cNvGraphicFramePr>
            <a:graphicFrameLocks noGrp="1"/>
          </p:cNvGraphicFramePr>
          <p:nvPr>
            <p:extLst/>
          </p:nvPr>
        </p:nvGraphicFramePr>
        <p:xfrm>
          <a:off x="1843588" y="4429029"/>
          <a:ext cx="4651075" cy="335280"/>
        </p:xfrm>
        <a:graphic>
          <a:graphicData uri="http://schemas.openxmlformats.org/drawingml/2006/table">
            <a:tbl>
              <a:tblPr firstRow="1" bandRow="1">
                <a:tableStyleId>{5C22544A-7EE6-4342-B048-85BDC9FD1C3A}</a:tableStyleId>
              </a:tblPr>
              <a:tblGrid>
                <a:gridCol w="4651075">
                  <a:extLst>
                    <a:ext uri="{9D8B030D-6E8A-4147-A177-3AD203B41FA5}">
                      <a16:colId xmlns:a16="http://schemas.microsoft.com/office/drawing/2014/main" xmlns="" val="20000"/>
                    </a:ext>
                  </a:extLst>
                </a:gridCol>
              </a:tblGrid>
              <a:tr h="288032">
                <a:tc>
                  <a:txBody>
                    <a:bodyPr/>
                    <a:lstStyle/>
                    <a:p>
                      <a:pPr algn="ctr" latinLnBrk="1"/>
                      <a:endParaRPr lang="ko-KR" altLang="en-US"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UpDiag">
                      <a:fgClr>
                        <a:schemeClr val="bg1">
                          <a:lumMod val="65000"/>
                        </a:schemeClr>
                      </a:fgClr>
                      <a:bgClr>
                        <a:schemeClr val="bg1"/>
                      </a:bgClr>
                    </a:pattFill>
                  </a:tcPr>
                </a:tc>
                <a:extLst>
                  <a:ext uri="{0D108BD9-81ED-4DB2-BD59-A6C34878D82A}">
                    <a16:rowId xmlns:a16="http://schemas.microsoft.com/office/drawing/2014/main" xmlns="" val="10000"/>
                  </a:ext>
                </a:extLst>
              </a:tr>
            </a:tbl>
          </a:graphicData>
        </a:graphic>
      </p:graphicFrame>
      <p:sp>
        <p:nvSpPr>
          <p:cNvPr id="18" name="TextBox 17"/>
          <p:cNvSpPr txBox="1"/>
          <p:nvPr/>
        </p:nvSpPr>
        <p:spPr>
          <a:xfrm>
            <a:off x="367032" y="4286032"/>
            <a:ext cx="1343638" cy="623697"/>
          </a:xfrm>
          <a:prstGeom prst="rect">
            <a:avLst/>
          </a:prstGeom>
          <a:noFill/>
        </p:spPr>
        <p:txBody>
          <a:bodyPr wrap="none" rtlCol="0">
            <a:spAutoFit/>
          </a:bodyPr>
          <a:lstStyle/>
          <a:p>
            <a:pPr algn="r">
              <a:lnSpc>
                <a:spcPct val="130000"/>
              </a:lnSpc>
            </a:pPr>
            <a:r>
              <a:rPr lang="en-US" altLang="ko-KR" sz="1400" dirty="0"/>
              <a:t>Configurations</a:t>
            </a:r>
          </a:p>
          <a:p>
            <a:pPr algn="r">
              <a:lnSpc>
                <a:spcPct val="130000"/>
              </a:lnSpc>
            </a:pPr>
            <a:r>
              <a:rPr lang="en-US" altLang="ko-KR" sz="1400" dirty="0"/>
              <a:t>(SPM Size)</a:t>
            </a:r>
            <a:endParaRPr lang="ko-KR" altLang="en-US" sz="1400" dirty="0"/>
          </a:p>
        </p:txBody>
      </p:sp>
      <p:cxnSp>
        <p:nvCxnSpPr>
          <p:cNvPr id="19" name="직선 연결선 18"/>
          <p:cNvCxnSpPr/>
          <p:nvPr/>
        </p:nvCxnSpPr>
        <p:spPr>
          <a:xfrm>
            <a:off x="631063" y="3566153"/>
            <a:ext cx="7909269"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p:nvPr/>
        </p:nvCxnSpPr>
        <p:spPr>
          <a:xfrm>
            <a:off x="5163552" y="4038061"/>
            <a:ext cx="518808" cy="0"/>
          </a:xfrm>
          <a:prstGeom prst="straightConnector1">
            <a:avLst/>
          </a:prstGeom>
          <a:ln>
            <a:solidFill>
              <a:schemeClr val="accent4"/>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a:xfrm>
            <a:off x="5588004" y="3867047"/>
            <a:ext cx="2952328" cy="372410"/>
          </a:xfrm>
          <a:prstGeom prst="rect">
            <a:avLst/>
          </a:prstGeom>
          <a:noFill/>
        </p:spPr>
        <p:txBody>
          <a:bodyPr wrap="square" rtlCol="0">
            <a:spAutoFit/>
          </a:bodyPr>
          <a:lstStyle/>
          <a:p>
            <a:pPr algn="ctr">
              <a:lnSpc>
                <a:spcPct val="130000"/>
              </a:lnSpc>
            </a:pPr>
            <a:r>
              <a:rPr lang="en-US" altLang="ko-KR" sz="1400" dirty="0">
                <a:solidFill>
                  <a:schemeClr val="accent4"/>
                </a:solidFill>
              </a:rPr>
              <a:t>1-region: </a:t>
            </a:r>
            <a:r>
              <a:rPr lang="en-US" altLang="ko-KR" sz="1400" dirty="0"/>
              <a:t>original + has one region</a:t>
            </a:r>
            <a:endParaRPr lang="ko-KR" altLang="en-US" sz="1400" dirty="0"/>
          </a:p>
        </p:txBody>
      </p:sp>
      <p:cxnSp>
        <p:nvCxnSpPr>
          <p:cNvPr id="26" name="직선 화살표 연결선 25"/>
          <p:cNvCxnSpPr/>
          <p:nvPr/>
        </p:nvCxnSpPr>
        <p:spPr>
          <a:xfrm>
            <a:off x="6246565" y="4595780"/>
            <a:ext cx="518808" cy="0"/>
          </a:xfrm>
          <a:prstGeom prst="straightConnector1">
            <a:avLst/>
          </a:prstGeom>
          <a:ln>
            <a:solidFill>
              <a:schemeClr val="accent4"/>
            </a:solidFill>
            <a:tailEnd type="triangle"/>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a:xfrm>
            <a:off x="6719249" y="4272024"/>
            <a:ext cx="2029215" cy="1212640"/>
          </a:xfrm>
          <a:prstGeom prst="rect">
            <a:avLst/>
          </a:prstGeom>
          <a:noFill/>
        </p:spPr>
        <p:txBody>
          <a:bodyPr wrap="square" rtlCol="0">
            <a:spAutoFit/>
          </a:bodyPr>
          <a:lstStyle/>
          <a:p>
            <a:pPr algn="ctr">
              <a:lnSpc>
                <a:spcPct val="130000"/>
              </a:lnSpc>
            </a:pPr>
            <a:r>
              <a:rPr lang="en-US" altLang="ko-KR" sz="1400" dirty="0">
                <a:solidFill>
                  <a:schemeClr val="accent4"/>
                </a:solidFill>
              </a:rPr>
              <a:t>2-regions: </a:t>
            </a:r>
            <a:r>
              <a:rPr lang="en-US" altLang="ko-KR" sz="1400" dirty="0"/>
              <a:t>increase SPM size of 1-region to have two regions (original) </a:t>
            </a:r>
            <a:endParaRPr lang="ko-KR" altLang="en-US" sz="1400" dirty="0"/>
          </a:p>
        </p:txBody>
      </p:sp>
      <p:cxnSp>
        <p:nvCxnSpPr>
          <p:cNvPr id="28" name="직선 화살표 연결선 27"/>
          <p:cNvCxnSpPr/>
          <p:nvPr/>
        </p:nvCxnSpPr>
        <p:spPr>
          <a:xfrm>
            <a:off x="5636964" y="5159985"/>
            <a:ext cx="337226" cy="376136"/>
          </a:xfrm>
          <a:prstGeom prst="straightConnector1">
            <a:avLst/>
          </a:prstGeom>
          <a:ln>
            <a:solidFill>
              <a:schemeClr val="accent4"/>
            </a:solidFill>
            <a:tailEnd type="triangle"/>
          </a:ln>
        </p:spPr>
        <p:style>
          <a:lnRef idx="1">
            <a:schemeClr val="accent2"/>
          </a:lnRef>
          <a:fillRef idx="0">
            <a:schemeClr val="accent2"/>
          </a:fillRef>
          <a:effectRef idx="0">
            <a:schemeClr val="accent2"/>
          </a:effectRef>
          <a:fontRef idx="minor">
            <a:schemeClr val="tx1"/>
          </a:fontRef>
        </p:style>
      </p:cxnSp>
      <p:sp>
        <p:nvSpPr>
          <p:cNvPr id="29" name="TextBox 28"/>
          <p:cNvSpPr txBox="1"/>
          <p:nvPr/>
        </p:nvSpPr>
        <p:spPr>
          <a:xfrm>
            <a:off x="5299971" y="5517232"/>
            <a:ext cx="3394721" cy="652486"/>
          </a:xfrm>
          <a:prstGeom prst="rect">
            <a:avLst/>
          </a:prstGeom>
          <a:noFill/>
        </p:spPr>
        <p:txBody>
          <a:bodyPr wrap="square" rtlCol="0">
            <a:spAutoFit/>
          </a:bodyPr>
          <a:lstStyle/>
          <a:p>
            <a:pPr algn="ctr">
              <a:lnSpc>
                <a:spcPct val="130000"/>
              </a:lnSpc>
            </a:pPr>
            <a:r>
              <a:rPr lang="en-US" altLang="ko-KR" sz="1400" dirty="0">
                <a:solidFill>
                  <a:schemeClr val="accent4"/>
                </a:solidFill>
              </a:rPr>
              <a:t>Ours:</a:t>
            </a:r>
            <a:r>
              <a:rPr lang="en-US" altLang="ko-KR" sz="1400" dirty="0">
                <a:solidFill>
                  <a:schemeClr val="accent2"/>
                </a:solidFill>
              </a:rPr>
              <a:t> </a:t>
            </a:r>
            <a:r>
              <a:rPr lang="en-US" altLang="ko-KR" sz="1400" dirty="0"/>
              <a:t>has two regions after the splitting (optimized)</a:t>
            </a:r>
            <a:endParaRPr lang="ko-KR" altLang="en-US" sz="1400" dirty="0"/>
          </a:p>
        </p:txBody>
      </p:sp>
      <p:graphicFrame>
        <p:nvGraphicFramePr>
          <p:cNvPr id="31" name="표 30"/>
          <p:cNvGraphicFramePr>
            <a:graphicFrameLocks noGrp="1"/>
          </p:cNvGraphicFramePr>
          <p:nvPr>
            <p:extLst>
              <p:ext uri="{D42A27DB-BD31-4B8C-83A1-F6EECF244321}">
                <p14:modId xmlns:p14="http://schemas.microsoft.com/office/powerpoint/2010/main" val="1110648987"/>
              </p:ext>
            </p:extLst>
          </p:nvPr>
        </p:nvGraphicFramePr>
        <p:xfrm>
          <a:off x="1843588" y="2946643"/>
          <a:ext cx="6696744" cy="335280"/>
        </p:xfrm>
        <a:graphic>
          <a:graphicData uri="http://schemas.openxmlformats.org/drawingml/2006/table">
            <a:tbl>
              <a:tblPr firstRow="1" bandRow="1">
                <a:tableStyleId>{5C22544A-7EE6-4342-B048-85BDC9FD1C3A}</a:tableStyleId>
              </a:tblPr>
              <a:tblGrid>
                <a:gridCol w="3452561">
                  <a:extLst>
                    <a:ext uri="{9D8B030D-6E8A-4147-A177-3AD203B41FA5}">
                      <a16:colId xmlns:a16="http://schemas.microsoft.com/office/drawing/2014/main" xmlns="" val="20000"/>
                    </a:ext>
                  </a:extLst>
                </a:gridCol>
                <a:gridCol w="504651">
                  <a:extLst>
                    <a:ext uri="{9D8B030D-6E8A-4147-A177-3AD203B41FA5}">
                      <a16:colId xmlns:a16="http://schemas.microsoft.com/office/drawing/2014/main" xmlns="" val="3475273458"/>
                    </a:ext>
                  </a:extLst>
                </a:gridCol>
                <a:gridCol w="2739532">
                  <a:extLst>
                    <a:ext uri="{9D8B030D-6E8A-4147-A177-3AD203B41FA5}">
                      <a16:colId xmlns:a16="http://schemas.microsoft.com/office/drawing/2014/main" xmlns="" val="20002"/>
                    </a:ext>
                  </a:extLst>
                </a:gridCol>
              </a:tblGrid>
              <a:tr h="288032">
                <a:tc>
                  <a:txBody>
                    <a:bodyPr/>
                    <a:lstStyle/>
                    <a:p>
                      <a:pPr algn="ctr" latinLnBrk="1"/>
                      <a:r>
                        <a:rPr lang="en-US" altLang="ko-KR" sz="1600" b="0" dirty="0">
                          <a:solidFill>
                            <a:schemeClr val="tx1"/>
                          </a:solidFill>
                          <a:latin typeface="Cambria" panose="02040503050406030204" pitchFamily="18" charset="0"/>
                        </a:rPr>
                        <a:t>F1</a:t>
                      </a:r>
                      <a:endParaRPr lang="ko-KR" altLang="en-US"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Cambria" panose="02040503050406030204" pitchFamily="18" charset="0"/>
                        </a:rPr>
                        <a:t>g0</a:t>
                      </a:r>
                      <a:endParaRPr lang="ko-KR" altLang="en-US"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Cambria" panose="02040503050406030204" pitchFamily="18" charset="0"/>
                        </a:rPr>
                        <a:t>…</a:t>
                      </a:r>
                      <a:endParaRPr lang="ko-KR" altLang="en-US" sz="1600" b="0" dirty="0">
                        <a:solidFill>
                          <a:schemeClr val="tx1"/>
                        </a:solidFill>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32" name="TextBox 31"/>
          <p:cNvSpPr txBox="1"/>
          <p:nvPr/>
        </p:nvSpPr>
        <p:spPr>
          <a:xfrm>
            <a:off x="299579" y="2852673"/>
            <a:ext cx="1479892" cy="523220"/>
          </a:xfrm>
          <a:prstGeom prst="rect">
            <a:avLst/>
          </a:prstGeom>
          <a:noFill/>
        </p:spPr>
        <p:txBody>
          <a:bodyPr wrap="none" rtlCol="0">
            <a:spAutoFit/>
          </a:bodyPr>
          <a:lstStyle/>
          <a:p>
            <a:pPr algn="r"/>
            <a:r>
              <a:rPr lang="en-US" altLang="ko-KR" sz="1400" dirty="0"/>
              <a:t>Functions:</a:t>
            </a:r>
            <a:br>
              <a:rPr lang="en-US" altLang="ko-KR" sz="1400" dirty="0"/>
            </a:br>
            <a:r>
              <a:rPr lang="en-US" altLang="ko-KR" sz="1400" dirty="0"/>
              <a:t>(</a:t>
            </a:r>
            <a:r>
              <a:rPr lang="en-US" altLang="ko-KR" sz="1400" dirty="0">
                <a:solidFill>
                  <a:schemeClr val="accent2"/>
                </a:solidFill>
              </a:rPr>
              <a:t>after splitting</a:t>
            </a:r>
            <a:r>
              <a:rPr lang="en-US" altLang="ko-KR" sz="1400" dirty="0"/>
              <a:t>)</a:t>
            </a:r>
            <a:endParaRPr lang="ko-KR" altLang="en-US" sz="1400" dirty="0"/>
          </a:p>
        </p:txBody>
      </p:sp>
      <p:cxnSp>
        <p:nvCxnSpPr>
          <p:cNvPr id="33" name="직선 화살표 연결선 32"/>
          <p:cNvCxnSpPr/>
          <p:nvPr/>
        </p:nvCxnSpPr>
        <p:spPr>
          <a:xfrm flipV="1">
            <a:off x="4310204" y="2732707"/>
            <a:ext cx="175098" cy="3826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TextBox 33"/>
          <p:cNvSpPr txBox="1"/>
          <p:nvPr/>
        </p:nvSpPr>
        <p:spPr>
          <a:xfrm>
            <a:off x="3646379" y="2412467"/>
            <a:ext cx="1744178" cy="307777"/>
          </a:xfrm>
          <a:prstGeom prst="rect">
            <a:avLst/>
          </a:prstGeom>
          <a:noFill/>
        </p:spPr>
        <p:txBody>
          <a:bodyPr wrap="square" rtlCol="0">
            <a:spAutoFit/>
          </a:bodyPr>
          <a:lstStyle/>
          <a:p>
            <a:pPr algn="ctr"/>
            <a:r>
              <a:rPr lang="en-US" altLang="ko-KR" sz="1400" dirty="0">
                <a:solidFill>
                  <a:schemeClr val="accent2"/>
                </a:solidFill>
              </a:rPr>
              <a:t>Largest function</a:t>
            </a:r>
            <a:endParaRPr lang="ko-KR" altLang="en-US" sz="1400" dirty="0">
              <a:solidFill>
                <a:schemeClr val="accent2"/>
              </a:solidFill>
            </a:endParaRPr>
          </a:p>
        </p:txBody>
      </p:sp>
      <p:cxnSp>
        <p:nvCxnSpPr>
          <p:cNvPr id="35" name="직선 화살표 연결선 34"/>
          <p:cNvCxnSpPr/>
          <p:nvPr/>
        </p:nvCxnSpPr>
        <p:spPr>
          <a:xfrm flipV="1">
            <a:off x="5725370" y="2732707"/>
            <a:ext cx="175098" cy="3826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6" name="TextBox 35"/>
          <p:cNvSpPr txBox="1"/>
          <p:nvPr/>
        </p:nvSpPr>
        <p:spPr>
          <a:xfrm>
            <a:off x="5163552" y="2407070"/>
            <a:ext cx="1662530" cy="307777"/>
          </a:xfrm>
          <a:prstGeom prst="rect">
            <a:avLst/>
          </a:prstGeom>
          <a:noFill/>
        </p:spPr>
        <p:txBody>
          <a:bodyPr wrap="square" rtlCol="0">
            <a:spAutoFit/>
          </a:bodyPr>
          <a:lstStyle/>
          <a:p>
            <a:pPr algn="ctr"/>
            <a:r>
              <a:rPr lang="en-US" altLang="ko-KR" sz="1400" dirty="0">
                <a:solidFill>
                  <a:schemeClr val="accent2"/>
                </a:solidFill>
              </a:rPr>
              <a:t>Smallest function</a:t>
            </a:r>
            <a:endParaRPr lang="ko-KR" altLang="en-US" sz="1400" dirty="0">
              <a:solidFill>
                <a:schemeClr val="accent2"/>
              </a:solidFill>
            </a:endParaRPr>
          </a:p>
        </p:txBody>
      </p:sp>
    </p:spTree>
    <p:extLst>
      <p:ext uri="{BB962C8B-B14F-4D97-AF65-F5344CB8AC3E}">
        <p14:creationId xmlns:p14="http://schemas.microsoft.com/office/powerpoint/2010/main" val="18387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5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25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25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25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25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25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25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25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25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250"/>
                                        <p:tgtEl>
                                          <p:spTgt spid="5"/>
                                        </p:tgtEl>
                                      </p:cBhvr>
                                    </p:animEffect>
                                    <p:set>
                                      <p:cBhvr>
                                        <p:cTn id="51" dur="1" fill="hold">
                                          <p:stCondLst>
                                            <p:cond delay="249"/>
                                          </p:stCondLst>
                                        </p:cTn>
                                        <p:tgtEl>
                                          <p:spTgt spid="5"/>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250"/>
                                        <p:tgtEl>
                                          <p:spTgt spid="6"/>
                                        </p:tgtEl>
                                      </p:cBhvr>
                                    </p:animEffect>
                                    <p:set>
                                      <p:cBhvr>
                                        <p:cTn id="54" dur="1" fill="hold">
                                          <p:stCondLst>
                                            <p:cond delay="249"/>
                                          </p:stCondLst>
                                        </p:cTn>
                                        <p:tgtEl>
                                          <p:spTgt spid="6"/>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250"/>
                                        <p:tgtEl>
                                          <p:spTgt spid="7"/>
                                        </p:tgtEl>
                                      </p:cBhvr>
                                    </p:animEffect>
                                    <p:set>
                                      <p:cBhvr>
                                        <p:cTn id="57" dur="1" fill="hold">
                                          <p:stCondLst>
                                            <p:cond delay="249"/>
                                          </p:stCondLst>
                                        </p:cTn>
                                        <p:tgtEl>
                                          <p:spTgt spid="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50"/>
                                        <p:tgtEl>
                                          <p:spTgt spid="8"/>
                                        </p:tgtEl>
                                      </p:cBhvr>
                                    </p:animEffect>
                                    <p:set>
                                      <p:cBhvr>
                                        <p:cTn id="60" dur="1" fill="hold">
                                          <p:stCondLst>
                                            <p:cond delay="249"/>
                                          </p:stCondLst>
                                        </p:cTn>
                                        <p:tgtEl>
                                          <p:spTgt spid="8"/>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250"/>
                                        <p:tgtEl>
                                          <p:spTgt spid="11"/>
                                        </p:tgtEl>
                                      </p:cBhvr>
                                    </p:animEffect>
                                    <p:set>
                                      <p:cBhvr>
                                        <p:cTn id="63" dur="1" fill="hold">
                                          <p:stCondLst>
                                            <p:cond delay="249"/>
                                          </p:stCondLst>
                                        </p:cTn>
                                        <p:tgtEl>
                                          <p:spTgt spid="11"/>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250"/>
                                        <p:tgtEl>
                                          <p:spTgt spid="12"/>
                                        </p:tgtEl>
                                      </p:cBhvr>
                                    </p:animEffect>
                                    <p:set>
                                      <p:cBhvr>
                                        <p:cTn id="66" dur="1" fill="hold">
                                          <p:stCondLst>
                                            <p:cond delay="249"/>
                                          </p:stCondLst>
                                        </p:cTn>
                                        <p:tgtEl>
                                          <p:spTgt spid="12"/>
                                        </p:tgtEl>
                                        <p:attrNameLst>
                                          <p:attrName>style.visibility</p:attrName>
                                        </p:attrNameLst>
                                      </p:cBhvr>
                                      <p:to>
                                        <p:strVal val="hidden"/>
                                      </p:to>
                                    </p:set>
                                  </p:childTnLst>
                                </p:cTn>
                              </p:par>
                            </p:childTnLst>
                          </p:cTn>
                        </p:par>
                        <p:par>
                          <p:cTn id="67" fill="hold">
                            <p:stCondLst>
                              <p:cond delay="250"/>
                            </p:stCondLst>
                            <p:childTnLst>
                              <p:par>
                                <p:cTn id="68" presetID="10" presetClass="entr" presetSubtype="0" fill="hold" nodeType="after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250"/>
                                        <p:tgtEl>
                                          <p:spTgt spid="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250"/>
                                        <p:tgtEl>
                                          <p:spTgt spid="32"/>
                                        </p:tgtEl>
                                      </p:cBhvr>
                                    </p:animEffect>
                                  </p:childTnLst>
                                </p:cTn>
                              </p:par>
                              <p:par>
                                <p:cTn id="74" presetID="10" presetClass="entr" presetSubtype="0" fill="hold"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250"/>
                                        <p:tgtEl>
                                          <p:spTgt spid="3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25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250"/>
                                        <p:tgtEl>
                                          <p:spTgt spid="3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25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250"/>
                                        <p:tgtEl>
                                          <p:spTgt spid="16"/>
                                        </p:tgtEl>
                                      </p:cBhvr>
                                    </p:animEffect>
                                  </p:childTnLst>
                                </p:cTn>
                              </p:par>
                              <p:par>
                                <p:cTn id="91" presetID="10" presetClass="entr" presetSubtype="0"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250"/>
                                        <p:tgtEl>
                                          <p:spTgt spid="2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12" grpId="0"/>
      <p:bldP spid="12" grpId="1"/>
      <p:bldP spid="18" grpId="0"/>
      <p:bldP spid="22" grpId="0"/>
      <p:bldP spid="27" grpId="0"/>
      <p:bldP spid="29" grpId="0"/>
      <p:bldP spid="32" grpId="0"/>
      <p:bldP spid="34" grpId="0"/>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Ours vs. 1-region</a:t>
            </a:r>
            <a:endParaRPr lang="ko-KR" altLang="en-US" dirty="0"/>
          </a:p>
        </p:txBody>
      </p:sp>
      <p:sp>
        <p:nvSpPr>
          <p:cNvPr id="4" name="텍스트 개체 틀 3"/>
          <p:cNvSpPr>
            <a:spLocks noGrp="1"/>
          </p:cNvSpPr>
          <p:nvPr>
            <p:ph type="body" sz="quarter" idx="13"/>
          </p:nvPr>
        </p:nvSpPr>
        <p:spPr/>
        <p:txBody>
          <a:bodyPr>
            <a:normAutofit fontScale="92500" lnSpcReduction="20000"/>
          </a:bodyPr>
          <a:lstStyle/>
          <a:p>
            <a:r>
              <a:rPr lang="en-US" altLang="ko-KR" dirty="0"/>
              <a:t>Evaluation</a:t>
            </a:r>
            <a:endParaRPr lang="ko-KR" altLang="en-US" dirty="0"/>
          </a:p>
        </p:txBody>
      </p:sp>
      <p:sp>
        <p:nvSpPr>
          <p:cNvPr id="5" name="텍스트 개체 틀 4"/>
          <p:cNvSpPr>
            <a:spLocks noGrp="1"/>
          </p:cNvSpPr>
          <p:nvPr>
            <p:ph type="body" sz="quarter" idx="14"/>
          </p:nvPr>
        </p:nvSpPr>
        <p:spPr>
          <a:xfrm>
            <a:off x="323528" y="1124745"/>
            <a:ext cx="8208912" cy="5040559"/>
          </a:xfrm>
        </p:spPr>
        <p:txBody>
          <a:bodyPr>
            <a:normAutofit/>
          </a:bodyPr>
          <a:lstStyle/>
          <a:p>
            <a:r>
              <a:rPr lang="en-US" altLang="ko-KR" sz="2400" dirty="0">
                <a:solidFill>
                  <a:schemeClr val="accent2"/>
                </a:solidFill>
              </a:rPr>
              <a:t>16% performance improvement </a:t>
            </a:r>
            <a:r>
              <a:rPr lang="en-US" altLang="ko-KR" sz="2400" dirty="0"/>
              <a:t>on average</a:t>
            </a:r>
          </a:p>
          <a:p>
            <a:r>
              <a:rPr lang="en-US" altLang="ko-KR" sz="2400" dirty="0"/>
              <a:t>DMAs are almost eliminated in most cases</a:t>
            </a:r>
          </a:p>
          <a:p>
            <a:r>
              <a:rPr lang="en-US" altLang="ko-KR" sz="2400" dirty="0"/>
              <a:t>Benchmarks like </a:t>
            </a:r>
            <a:r>
              <a:rPr lang="en-US" altLang="ko-KR" sz="2400" dirty="0" err="1">
                <a:latin typeface="Consolas" panose="020B0609020204030204" pitchFamily="49" charset="0"/>
              </a:rPr>
              <a:t>rijndael.decode</a:t>
            </a:r>
            <a:endParaRPr lang="en-US" altLang="ko-KR" sz="2400" dirty="0">
              <a:latin typeface="+mn-lt"/>
            </a:endParaRPr>
          </a:p>
          <a:p>
            <a:pPr lvl="1"/>
            <a:r>
              <a:rPr lang="en-US" altLang="ko-KR" sz="2000" dirty="0"/>
              <a:t>Call </a:t>
            </a:r>
            <a:r>
              <a:rPr lang="en-US" altLang="ko-KR" sz="2000" dirty="0">
                <a:solidFill>
                  <a:schemeClr val="accent4"/>
                </a:solidFill>
              </a:rPr>
              <a:t>large function </a:t>
            </a:r>
            <a:r>
              <a:rPr lang="en-US" altLang="ko-KR" sz="2000" dirty="0"/>
              <a:t>repeatedly in a </a:t>
            </a:r>
            <a:r>
              <a:rPr lang="en-US" altLang="ko-KR" sz="2000" dirty="0">
                <a:solidFill>
                  <a:schemeClr val="accent4"/>
                </a:solidFill>
              </a:rPr>
              <a:t>small loop </a:t>
            </a:r>
          </a:p>
          <a:p>
            <a:pPr lvl="2"/>
            <a:r>
              <a:rPr lang="en-US" altLang="ko-KR" sz="1800" dirty="0">
                <a:solidFill>
                  <a:schemeClr val="accent2"/>
                </a:solidFill>
              </a:rPr>
              <a:t>DMA</a:t>
            </a:r>
            <a:r>
              <a:rPr lang="en-US" altLang="ko-KR" sz="1800" dirty="0"/>
              <a:t> takes a large portion of the execution time</a:t>
            </a:r>
          </a:p>
          <a:p>
            <a:r>
              <a:rPr lang="en-US" altLang="ko-KR" sz="2400" dirty="0"/>
              <a:t>Benchmarks like </a:t>
            </a:r>
            <a:r>
              <a:rPr lang="en-US" altLang="ko-KR" sz="2400" dirty="0" err="1">
                <a:latin typeface="Consolas" panose="020B0609020204030204" pitchFamily="49" charset="0"/>
              </a:rPr>
              <a:t>adpcm</a:t>
            </a:r>
            <a:endParaRPr lang="en-US" altLang="ko-KR" sz="2400" dirty="0">
              <a:latin typeface="Consolas" panose="020B0609020204030204" pitchFamily="49" charset="0"/>
            </a:endParaRPr>
          </a:p>
          <a:p>
            <a:pPr lvl="1"/>
            <a:r>
              <a:rPr lang="en-US" altLang="ko-KR" sz="2000" dirty="0"/>
              <a:t>Computation contributes </a:t>
            </a:r>
            <a:br>
              <a:rPr lang="en-US" altLang="ko-KR" sz="2000" dirty="0"/>
            </a:br>
            <a:r>
              <a:rPr lang="en-US" altLang="ko-KR" sz="2000" dirty="0"/>
              <a:t>to most of execution time</a:t>
            </a:r>
          </a:p>
        </p:txBody>
      </p:sp>
      <p:sp>
        <p:nvSpPr>
          <p:cNvPr id="7" name="TextBox 6"/>
          <p:cNvSpPr txBox="1"/>
          <p:nvPr/>
        </p:nvSpPr>
        <p:spPr>
          <a:xfrm>
            <a:off x="683568" y="5758352"/>
            <a:ext cx="3324161" cy="276999"/>
          </a:xfrm>
          <a:prstGeom prst="rect">
            <a:avLst/>
          </a:prstGeom>
          <a:noFill/>
        </p:spPr>
        <p:txBody>
          <a:bodyPr wrap="square" rtlCol="0">
            <a:spAutoFit/>
          </a:bodyPr>
          <a:lstStyle/>
          <a:p>
            <a:pPr algn="r"/>
            <a:r>
              <a:rPr lang="en-US" altLang="ko-KR" sz="1200" kern="1200" dirty="0"/>
              <a:t>Fig 1. Comparison between </a:t>
            </a:r>
            <a:r>
              <a:rPr lang="en-US" altLang="ko-KR" sz="1200" kern="1200" dirty="0">
                <a:solidFill>
                  <a:schemeClr val="accent4"/>
                </a:solidFill>
              </a:rPr>
              <a:t>ours</a:t>
            </a:r>
            <a:r>
              <a:rPr lang="en-US" altLang="ko-KR" sz="1200" kern="1200" dirty="0"/>
              <a:t> and </a:t>
            </a:r>
            <a:r>
              <a:rPr lang="en-US" altLang="ko-KR" sz="1200" kern="1200" dirty="0">
                <a:solidFill>
                  <a:schemeClr val="accent4"/>
                </a:solidFill>
              </a:rPr>
              <a:t>1-region</a:t>
            </a:r>
            <a:endParaRPr lang="ko-KR" altLang="en-US" sz="1200" kern="1200" dirty="0">
              <a:solidFill>
                <a:schemeClr val="accent4"/>
              </a:solidFill>
            </a:endParaRPr>
          </a:p>
        </p:txBody>
      </p:sp>
      <p:cxnSp>
        <p:nvCxnSpPr>
          <p:cNvPr id="8" name="직선 화살표 연결선 7"/>
          <p:cNvCxnSpPr/>
          <p:nvPr/>
        </p:nvCxnSpPr>
        <p:spPr>
          <a:xfrm flipV="1">
            <a:off x="6141396" y="2537906"/>
            <a:ext cx="230804" cy="205294"/>
          </a:xfrm>
          <a:prstGeom prst="straightConnector1">
            <a:avLst/>
          </a:prstGeom>
          <a:ln>
            <a:solidFill>
              <a:schemeClr val="accent4"/>
            </a:solidFill>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6150829" y="2148800"/>
            <a:ext cx="1944216" cy="652486"/>
          </a:xfrm>
          <a:prstGeom prst="rect">
            <a:avLst/>
          </a:prstGeom>
          <a:noFill/>
        </p:spPr>
        <p:txBody>
          <a:bodyPr wrap="square" rtlCol="0">
            <a:spAutoFit/>
          </a:bodyPr>
          <a:lstStyle/>
          <a:p>
            <a:pPr algn="ctr">
              <a:lnSpc>
                <a:spcPct val="130000"/>
              </a:lnSpc>
            </a:pPr>
            <a:r>
              <a:rPr lang="en-US" altLang="ko-KR" sz="1400" dirty="0">
                <a:solidFill>
                  <a:schemeClr val="accent4"/>
                </a:solidFill>
              </a:rPr>
              <a:t>Structure showing the largest benefits</a:t>
            </a:r>
            <a:endParaRPr lang="ko-KR" altLang="en-US" sz="1400" dirty="0"/>
          </a:p>
        </p:txBody>
      </p:sp>
      <p:graphicFrame>
        <p:nvGraphicFramePr>
          <p:cNvPr id="10" name="차트 9"/>
          <p:cNvGraphicFramePr>
            <a:graphicFrameLocks/>
          </p:cNvGraphicFramePr>
          <p:nvPr>
            <p:extLst>
              <p:ext uri="{D42A27DB-BD31-4B8C-83A1-F6EECF244321}">
                <p14:modId xmlns:p14="http://schemas.microsoft.com/office/powerpoint/2010/main" val="2279984930"/>
              </p:ext>
            </p:extLst>
          </p:nvPr>
        </p:nvGraphicFramePr>
        <p:xfrm>
          <a:off x="4211961" y="3501008"/>
          <a:ext cx="4536504" cy="26307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57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5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5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25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25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25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25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5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50"/>
                                        <p:tgtEl>
                                          <p:spTgt spid="5">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25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Ours vs. 2-regions</a:t>
            </a:r>
            <a:endParaRPr lang="ko-KR" altLang="en-US" dirty="0"/>
          </a:p>
        </p:txBody>
      </p:sp>
      <p:sp>
        <p:nvSpPr>
          <p:cNvPr id="4" name="텍스트 개체 틀 3"/>
          <p:cNvSpPr>
            <a:spLocks noGrp="1"/>
          </p:cNvSpPr>
          <p:nvPr>
            <p:ph type="body" sz="quarter" idx="13"/>
          </p:nvPr>
        </p:nvSpPr>
        <p:spPr/>
        <p:txBody>
          <a:bodyPr>
            <a:normAutofit fontScale="92500" lnSpcReduction="20000"/>
          </a:bodyPr>
          <a:lstStyle/>
          <a:p>
            <a:r>
              <a:rPr lang="en-US" altLang="ko-KR" dirty="0"/>
              <a:t>Evaluation</a:t>
            </a:r>
            <a:endParaRPr lang="ko-KR" altLang="en-US" dirty="0"/>
          </a:p>
        </p:txBody>
      </p:sp>
      <p:sp>
        <p:nvSpPr>
          <p:cNvPr id="5" name="텍스트 개체 틀 4"/>
          <p:cNvSpPr>
            <a:spLocks noGrp="1"/>
          </p:cNvSpPr>
          <p:nvPr>
            <p:ph type="body" sz="quarter" idx="14"/>
          </p:nvPr>
        </p:nvSpPr>
        <p:spPr>
          <a:xfrm>
            <a:off x="214045" y="1124745"/>
            <a:ext cx="8640960" cy="5040559"/>
          </a:xfrm>
        </p:spPr>
        <p:txBody>
          <a:bodyPr>
            <a:normAutofit/>
          </a:bodyPr>
          <a:lstStyle/>
          <a:p>
            <a:r>
              <a:rPr lang="en-US" altLang="ko-KR" sz="2400" dirty="0"/>
              <a:t>Ours reduces the </a:t>
            </a:r>
            <a:r>
              <a:rPr lang="en-US" altLang="ko-KR" sz="2400" dirty="0">
                <a:solidFill>
                  <a:schemeClr val="accent2"/>
                </a:solidFill>
              </a:rPr>
              <a:t>size requirement by 20% </a:t>
            </a:r>
            <a:r>
              <a:rPr lang="en-US" altLang="ko-KR" sz="2400" dirty="0"/>
              <a:t>at the cost of </a:t>
            </a:r>
            <a:r>
              <a:rPr lang="en-US" altLang="ko-KR" sz="2400" dirty="0">
                <a:solidFill>
                  <a:schemeClr val="accent4"/>
                </a:solidFill>
              </a:rPr>
              <a:t>performance overhead by 2.4%</a:t>
            </a:r>
            <a:r>
              <a:rPr lang="en-US" altLang="ko-KR" sz="2400" dirty="0"/>
              <a:t> on average</a:t>
            </a:r>
          </a:p>
          <a:p>
            <a:r>
              <a:rPr lang="en-US" altLang="ko-KR" sz="2400" dirty="0"/>
              <a:t>Benefits are dependent on applications</a:t>
            </a:r>
          </a:p>
          <a:p>
            <a:pPr lvl="1"/>
            <a:r>
              <a:rPr lang="en-US" altLang="ko-KR" sz="2000" dirty="0">
                <a:latin typeface="Consolas" panose="020B0609020204030204" pitchFamily="49" charset="0"/>
              </a:rPr>
              <a:t>FFT, </a:t>
            </a:r>
            <a:r>
              <a:rPr lang="en-US" altLang="ko-KR" sz="2000" dirty="0" err="1">
                <a:latin typeface="Consolas" panose="020B0609020204030204" pitchFamily="49" charset="0"/>
              </a:rPr>
              <a:t>adpcm</a:t>
            </a:r>
            <a:r>
              <a:rPr lang="en-US" altLang="ko-KR" sz="2000" dirty="0"/>
              <a:t>: mapping algorithm generated optimal mapping by exploiting split function</a:t>
            </a:r>
          </a:p>
          <a:p>
            <a:pPr lvl="1"/>
            <a:r>
              <a:rPr lang="en-US" altLang="ko-KR" sz="2000" dirty="0" err="1">
                <a:latin typeface="Consolas" panose="020B0609020204030204" pitchFamily="49" charset="0"/>
              </a:rPr>
              <a:t>basicmath</a:t>
            </a:r>
            <a:r>
              <a:rPr lang="en-US" altLang="ko-KR" sz="2000" dirty="0"/>
              <a:t>: </a:t>
            </a:r>
            <a:r>
              <a:rPr lang="en-US" altLang="ko-KR" sz="2000" dirty="0">
                <a:solidFill>
                  <a:schemeClr val="accent2"/>
                </a:solidFill>
              </a:rPr>
              <a:t>more choice to trade-off </a:t>
            </a:r>
            <a:r>
              <a:rPr lang="en-US" altLang="ko-KR" sz="2000" dirty="0"/>
              <a:t>size and performance</a:t>
            </a:r>
          </a:p>
          <a:p>
            <a:pPr lvl="2"/>
            <a:r>
              <a:rPr lang="en-US" altLang="ko-KR" sz="1600" dirty="0"/>
              <a:t>25% size reduction with</a:t>
            </a:r>
            <a:br>
              <a:rPr lang="en-US" altLang="ko-KR" sz="1600" dirty="0"/>
            </a:br>
            <a:r>
              <a:rPr lang="en-US" altLang="ko-KR" sz="1600" dirty="0"/>
              <a:t>3% performance overhead</a:t>
            </a:r>
          </a:p>
        </p:txBody>
      </p:sp>
      <p:sp>
        <p:nvSpPr>
          <p:cNvPr id="7" name="TextBox 6"/>
          <p:cNvSpPr txBox="1"/>
          <p:nvPr/>
        </p:nvSpPr>
        <p:spPr>
          <a:xfrm>
            <a:off x="539552" y="5805264"/>
            <a:ext cx="3528392" cy="276999"/>
          </a:xfrm>
          <a:prstGeom prst="rect">
            <a:avLst/>
          </a:prstGeom>
          <a:noFill/>
        </p:spPr>
        <p:txBody>
          <a:bodyPr wrap="square" rtlCol="0">
            <a:spAutoFit/>
          </a:bodyPr>
          <a:lstStyle/>
          <a:p>
            <a:pPr algn="r"/>
            <a:r>
              <a:rPr lang="en-US" altLang="ko-KR" sz="1200" kern="1200" dirty="0"/>
              <a:t>Fig 2. Comparison between </a:t>
            </a:r>
            <a:r>
              <a:rPr lang="en-US" altLang="ko-KR" sz="1200" kern="1200" dirty="0">
                <a:solidFill>
                  <a:schemeClr val="accent4"/>
                </a:solidFill>
              </a:rPr>
              <a:t>ours</a:t>
            </a:r>
            <a:r>
              <a:rPr lang="en-US" altLang="ko-KR" sz="1200" kern="1200" dirty="0"/>
              <a:t> and </a:t>
            </a:r>
            <a:r>
              <a:rPr lang="en-US" altLang="ko-KR" sz="1200" kern="1200" dirty="0">
                <a:solidFill>
                  <a:schemeClr val="accent4"/>
                </a:solidFill>
              </a:rPr>
              <a:t>2-regions</a:t>
            </a:r>
            <a:endParaRPr lang="ko-KR" altLang="en-US" sz="1200" kern="1200" dirty="0">
              <a:solidFill>
                <a:schemeClr val="accent4"/>
              </a:solidFill>
            </a:endParaRPr>
          </a:p>
        </p:txBody>
      </p:sp>
      <p:graphicFrame>
        <p:nvGraphicFramePr>
          <p:cNvPr id="8" name="차트 7"/>
          <p:cNvGraphicFramePr>
            <a:graphicFrameLocks/>
          </p:cNvGraphicFramePr>
          <p:nvPr>
            <p:extLst>
              <p:ext uri="{D42A27DB-BD31-4B8C-83A1-F6EECF244321}">
                <p14:modId xmlns:p14="http://schemas.microsoft.com/office/powerpoint/2010/main" val="569090357"/>
              </p:ext>
            </p:extLst>
          </p:nvPr>
        </p:nvGraphicFramePr>
        <p:xfrm>
          <a:off x="4067944" y="3789040"/>
          <a:ext cx="4973622" cy="23762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2419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dirty="0"/>
              <a:t>Outline</a:t>
            </a:r>
            <a:endParaRPr lang="ko-KR" altLang="en-US" dirty="0"/>
          </a:p>
        </p:txBody>
      </p:sp>
      <p:sp>
        <p:nvSpPr>
          <p:cNvPr id="8" name="텍스트 개체 틀 7"/>
          <p:cNvSpPr>
            <a:spLocks noGrp="1"/>
          </p:cNvSpPr>
          <p:nvPr>
            <p:ph type="body" sz="quarter" idx="13"/>
          </p:nvPr>
        </p:nvSpPr>
        <p:spPr/>
        <p:txBody>
          <a:bodyPr>
            <a:normAutofit fontScale="92500" lnSpcReduction="20000"/>
          </a:bodyPr>
          <a:lstStyle/>
          <a:p>
            <a:endParaRPr lang="ko-KR" altLang="en-US" dirty="0"/>
          </a:p>
        </p:txBody>
      </p:sp>
      <p:sp>
        <p:nvSpPr>
          <p:cNvPr id="9" name="텍스트 개체 틀 8"/>
          <p:cNvSpPr>
            <a:spLocks noGrp="1"/>
          </p:cNvSpPr>
          <p:nvPr>
            <p:ph type="body" sz="quarter" idx="14"/>
          </p:nvPr>
        </p:nvSpPr>
        <p:spPr/>
        <p:txBody>
          <a:bodyPr/>
          <a:lstStyle/>
          <a:p>
            <a:r>
              <a:rPr lang="en-US" altLang="ko-KR" dirty="0"/>
              <a:t>Background</a:t>
            </a:r>
          </a:p>
          <a:p>
            <a:r>
              <a:rPr lang="en-US" altLang="ko-KR" dirty="0"/>
              <a:t>Our Approach: Function Splitting</a:t>
            </a:r>
          </a:p>
          <a:p>
            <a:r>
              <a:rPr lang="en-US" altLang="ko-KR" dirty="0"/>
              <a:t>Evaluation</a:t>
            </a:r>
          </a:p>
          <a:p>
            <a:r>
              <a:rPr lang="en-US" altLang="ko-KR" dirty="0"/>
              <a:t>Conclusion</a:t>
            </a:r>
            <a:endParaRPr lang="ko-KR" altLang="en-US" dirty="0"/>
          </a:p>
        </p:txBody>
      </p:sp>
    </p:spTree>
    <p:extLst>
      <p:ext uri="{BB962C8B-B14F-4D97-AF65-F5344CB8AC3E}">
        <p14:creationId xmlns:p14="http://schemas.microsoft.com/office/powerpoint/2010/main" val="223211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9">
                                            <p:txEl>
                                              <p:pRg st="1" end="1"/>
                                            </p:txEl>
                                          </p:spTgt>
                                        </p:tgtEl>
                                        <p:attrNameLst>
                                          <p:attrName>style.color</p:attrName>
                                        </p:attrNameLst>
                                      </p:cBhvr>
                                      <p:to>
                                        <a:srgbClr val="7F7F7F"/>
                                      </p:to>
                                    </p:animClr>
                                  </p:childTnLst>
                                </p:cTn>
                              </p:par>
                              <p:par>
                                <p:cTn id="7" presetID="3" presetClass="emph" presetSubtype="2" fill="hold" nodeType="withEffect">
                                  <p:stCondLst>
                                    <p:cond delay="0"/>
                                  </p:stCondLst>
                                  <p:childTnLst>
                                    <p:animClr clrSpc="rgb" dir="cw">
                                      <p:cBhvr override="childStyle">
                                        <p:cTn id="8" dur="10" fill="hold"/>
                                        <p:tgtEl>
                                          <p:spTgt spid="9">
                                            <p:txEl>
                                              <p:pRg st="2" end="2"/>
                                            </p:txEl>
                                          </p:spTgt>
                                        </p:tgtEl>
                                        <p:attrNameLst>
                                          <p:attrName>style.color</p:attrName>
                                        </p:attrNameLst>
                                      </p:cBhvr>
                                      <p:to>
                                        <a:srgbClr val="7F7F7F"/>
                                      </p:to>
                                    </p:animClr>
                                  </p:childTnLst>
                                </p:cTn>
                              </p:par>
                              <p:par>
                                <p:cTn id="9" presetID="3" presetClass="emph" presetSubtype="2" fill="hold" nodeType="withEffect">
                                  <p:stCondLst>
                                    <p:cond delay="0"/>
                                  </p:stCondLst>
                                  <p:childTnLst>
                                    <p:animClr clrSpc="rgb" dir="cw">
                                      <p:cBhvr override="childStyle">
                                        <p:cTn id="10" dur="10" fill="hold"/>
                                        <p:tgtEl>
                                          <p:spTgt spid="9">
                                            <p:txEl>
                                              <p:pRg st="3" end="3"/>
                                            </p:txEl>
                                          </p:spTgt>
                                        </p:tgtEl>
                                        <p:attrNameLst>
                                          <p:attrName>style.color</p:attrName>
                                        </p:attrNameLst>
                                      </p:cBhvr>
                                      <p:to>
                                        <a:srgbClr val="7F7F7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Scalability</a:t>
            </a:r>
            <a:endParaRPr lang="ko-KR" altLang="en-US" dirty="0"/>
          </a:p>
        </p:txBody>
      </p:sp>
      <p:sp>
        <p:nvSpPr>
          <p:cNvPr id="4" name="텍스트 개체 틀 3"/>
          <p:cNvSpPr>
            <a:spLocks noGrp="1"/>
          </p:cNvSpPr>
          <p:nvPr>
            <p:ph type="body" sz="quarter" idx="13"/>
          </p:nvPr>
        </p:nvSpPr>
        <p:spPr/>
        <p:txBody>
          <a:bodyPr>
            <a:normAutofit fontScale="92500" lnSpcReduction="20000"/>
          </a:bodyPr>
          <a:lstStyle/>
          <a:p>
            <a:r>
              <a:rPr lang="en-US" altLang="ko-KR" dirty="0"/>
              <a:t>Evaluation</a:t>
            </a:r>
            <a:endParaRPr lang="ko-KR" altLang="en-US" dirty="0"/>
          </a:p>
        </p:txBody>
      </p:sp>
      <p:sp>
        <p:nvSpPr>
          <p:cNvPr id="5" name="텍스트 개체 틀 4"/>
          <p:cNvSpPr>
            <a:spLocks noGrp="1"/>
          </p:cNvSpPr>
          <p:nvPr>
            <p:ph type="body" sz="quarter" idx="14"/>
          </p:nvPr>
        </p:nvSpPr>
        <p:spPr>
          <a:xfrm>
            <a:off x="467544" y="1052737"/>
            <a:ext cx="8208912" cy="5040559"/>
          </a:xfrm>
        </p:spPr>
        <p:txBody>
          <a:bodyPr>
            <a:normAutofit/>
          </a:bodyPr>
          <a:lstStyle/>
          <a:p>
            <a:r>
              <a:rPr lang="en-US" altLang="ko-KR" sz="2400" dirty="0"/>
              <a:t>The optimization doesn’t degrade the performance </a:t>
            </a:r>
            <a:r>
              <a:rPr lang="en-US" altLang="ko-KR" sz="2400" dirty="0">
                <a:solidFill>
                  <a:schemeClr val="accent4"/>
                </a:solidFill>
              </a:rPr>
              <a:t>with larger SPM</a:t>
            </a:r>
            <a:r>
              <a:rPr lang="en-US" altLang="ko-KR" sz="2400" dirty="0"/>
              <a:t> in most cases</a:t>
            </a:r>
          </a:p>
        </p:txBody>
      </p:sp>
      <p:sp>
        <p:nvSpPr>
          <p:cNvPr id="8" name="TextBox 7"/>
          <p:cNvSpPr txBox="1"/>
          <p:nvPr/>
        </p:nvSpPr>
        <p:spPr>
          <a:xfrm>
            <a:off x="2411760" y="6282456"/>
            <a:ext cx="6423519" cy="276999"/>
          </a:xfrm>
          <a:prstGeom prst="rect">
            <a:avLst/>
          </a:prstGeom>
          <a:noFill/>
        </p:spPr>
        <p:txBody>
          <a:bodyPr wrap="square" rtlCol="0">
            <a:spAutoFit/>
          </a:bodyPr>
          <a:lstStyle/>
          <a:p>
            <a:pPr algn="r"/>
            <a:r>
              <a:rPr lang="en-US" altLang="ko-KR" sz="1200" kern="1200" dirty="0"/>
              <a:t>Fig 3. </a:t>
            </a:r>
            <a:r>
              <a:rPr lang="en-US" altLang="ko-KR" sz="1200" dirty="0"/>
              <a:t>Performance improvement from function splitting when various SPM sizes are given</a:t>
            </a:r>
            <a:endParaRPr lang="ko-KR" altLang="en-US" sz="1200" kern="1200" dirty="0">
              <a:solidFill>
                <a:schemeClr val="accent4"/>
              </a:solidFill>
            </a:endParaRPr>
          </a:p>
        </p:txBody>
      </p:sp>
      <p:cxnSp>
        <p:nvCxnSpPr>
          <p:cNvPr id="9" name="직선 화살표 연결선 8"/>
          <p:cNvCxnSpPr/>
          <p:nvPr/>
        </p:nvCxnSpPr>
        <p:spPr>
          <a:xfrm flipH="1" flipV="1">
            <a:off x="1429977" y="2743201"/>
            <a:ext cx="1083013" cy="2399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91301" y="2211429"/>
            <a:ext cx="1483800" cy="1169551"/>
          </a:xfrm>
          <a:prstGeom prst="rect">
            <a:avLst/>
          </a:prstGeom>
          <a:noFill/>
        </p:spPr>
        <p:txBody>
          <a:bodyPr wrap="square" rtlCol="0">
            <a:spAutoFit/>
          </a:bodyPr>
          <a:lstStyle/>
          <a:p>
            <a:pPr algn="r"/>
            <a:r>
              <a:rPr lang="en-US" altLang="ko-KR" sz="1400" dirty="0">
                <a:solidFill>
                  <a:schemeClr val="accent2"/>
                </a:solidFill>
              </a:rPr>
              <a:t>Showing performance improvement with all SPM sizes</a:t>
            </a:r>
            <a:endParaRPr lang="ko-KR" altLang="en-US" sz="1400" dirty="0">
              <a:solidFill>
                <a:schemeClr val="accent2"/>
              </a:solidFill>
            </a:endParaRPr>
          </a:p>
        </p:txBody>
      </p:sp>
      <p:cxnSp>
        <p:nvCxnSpPr>
          <p:cNvPr id="13" name="직선 화살표 연결선 12"/>
          <p:cNvCxnSpPr/>
          <p:nvPr/>
        </p:nvCxnSpPr>
        <p:spPr>
          <a:xfrm flipH="1" flipV="1">
            <a:off x="1313245" y="4615288"/>
            <a:ext cx="856035" cy="2853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60477" y="4258352"/>
            <a:ext cx="1231708" cy="954107"/>
          </a:xfrm>
          <a:prstGeom prst="rect">
            <a:avLst/>
          </a:prstGeom>
          <a:noFill/>
        </p:spPr>
        <p:txBody>
          <a:bodyPr wrap="square" rtlCol="0">
            <a:spAutoFit/>
          </a:bodyPr>
          <a:lstStyle/>
          <a:p>
            <a:pPr algn="r"/>
            <a:r>
              <a:rPr lang="en-US" altLang="ko-KR" sz="1400" dirty="0">
                <a:solidFill>
                  <a:schemeClr val="accent2"/>
                </a:solidFill>
              </a:rPr>
              <a:t>Benchmarks are not sensitive to the SPM size</a:t>
            </a:r>
            <a:endParaRPr lang="ko-KR" altLang="en-US" sz="1400" dirty="0">
              <a:solidFill>
                <a:schemeClr val="accent2"/>
              </a:solidFill>
            </a:endParaRPr>
          </a:p>
        </p:txBody>
      </p:sp>
      <p:cxnSp>
        <p:nvCxnSpPr>
          <p:cNvPr id="18" name="직선 화살표 연결선 17"/>
          <p:cNvCxnSpPr/>
          <p:nvPr/>
        </p:nvCxnSpPr>
        <p:spPr>
          <a:xfrm flipV="1">
            <a:off x="7765384" y="3870960"/>
            <a:ext cx="311816" cy="4429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7765384" y="2900672"/>
            <a:ext cx="1507992" cy="954107"/>
          </a:xfrm>
          <a:prstGeom prst="rect">
            <a:avLst/>
          </a:prstGeom>
          <a:noFill/>
        </p:spPr>
        <p:txBody>
          <a:bodyPr wrap="square" rtlCol="0">
            <a:spAutoFit/>
          </a:bodyPr>
          <a:lstStyle/>
          <a:p>
            <a:r>
              <a:rPr lang="en-US" altLang="ko-KR" sz="1400" dirty="0">
                <a:solidFill>
                  <a:schemeClr val="accent2"/>
                </a:solidFill>
              </a:rPr>
              <a:t>Splitting is beneficial only when the SPM size is small</a:t>
            </a:r>
            <a:endParaRPr lang="ko-KR" altLang="en-US" sz="1400" dirty="0">
              <a:solidFill>
                <a:schemeClr val="accent2"/>
              </a:solidFill>
            </a:endParaRPr>
          </a:p>
        </p:txBody>
      </p:sp>
      <p:graphicFrame>
        <p:nvGraphicFramePr>
          <p:cNvPr id="15" name="차트 14"/>
          <p:cNvGraphicFramePr>
            <a:graphicFrameLocks/>
          </p:cNvGraphicFramePr>
          <p:nvPr>
            <p:extLst>
              <p:ext uri="{D42A27DB-BD31-4B8C-83A1-F6EECF244321}">
                <p14:modId xmlns:p14="http://schemas.microsoft.com/office/powerpoint/2010/main" val="3435601840"/>
              </p:ext>
            </p:extLst>
          </p:nvPr>
        </p:nvGraphicFramePr>
        <p:xfrm>
          <a:off x="1462770" y="2088815"/>
          <a:ext cx="6349590" cy="19352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차트 15"/>
          <p:cNvGraphicFramePr>
            <a:graphicFrameLocks/>
          </p:cNvGraphicFramePr>
          <p:nvPr>
            <p:extLst>
              <p:ext uri="{D42A27DB-BD31-4B8C-83A1-F6EECF244321}">
                <p14:modId xmlns:p14="http://schemas.microsoft.com/office/powerpoint/2010/main" val="1223963250"/>
              </p:ext>
            </p:extLst>
          </p:nvPr>
        </p:nvGraphicFramePr>
        <p:xfrm>
          <a:off x="1059353" y="4038600"/>
          <a:ext cx="3300778" cy="22147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차트 16"/>
          <p:cNvGraphicFramePr>
            <a:graphicFrameLocks/>
          </p:cNvGraphicFramePr>
          <p:nvPr>
            <p:extLst>
              <p:ext uri="{D42A27DB-BD31-4B8C-83A1-F6EECF244321}">
                <p14:modId xmlns:p14="http://schemas.microsoft.com/office/powerpoint/2010/main" val="2819325021"/>
              </p:ext>
            </p:extLst>
          </p:nvPr>
        </p:nvGraphicFramePr>
        <p:xfrm>
          <a:off x="4153073" y="4038600"/>
          <a:ext cx="4206240" cy="221471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9665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5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25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25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25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Graphic spid="16" grpId="0">
        <p:bldAsOne/>
      </p:bldGraphic>
      <p:bldGraphic spid="17"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dirty="0"/>
              <a:t>Outline</a:t>
            </a:r>
            <a:endParaRPr lang="ko-KR" altLang="en-US" dirty="0"/>
          </a:p>
        </p:txBody>
      </p:sp>
      <p:sp>
        <p:nvSpPr>
          <p:cNvPr id="8" name="텍스트 개체 틀 7"/>
          <p:cNvSpPr>
            <a:spLocks noGrp="1"/>
          </p:cNvSpPr>
          <p:nvPr>
            <p:ph type="body" sz="quarter" idx="13"/>
          </p:nvPr>
        </p:nvSpPr>
        <p:spPr/>
        <p:txBody>
          <a:bodyPr>
            <a:normAutofit fontScale="92500" lnSpcReduction="20000"/>
          </a:bodyPr>
          <a:lstStyle/>
          <a:p>
            <a:endParaRPr lang="ko-KR" altLang="en-US" dirty="0"/>
          </a:p>
        </p:txBody>
      </p:sp>
      <p:sp>
        <p:nvSpPr>
          <p:cNvPr id="9" name="텍스트 개체 틀 8"/>
          <p:cNvSpPr>
            <a:spLocks noGrp="1"/>
          </p:cNvSpPr>
          <p:nvPr>
            <p:ph type="body" sz="quarter" idx="14"/>
          </p:nvPr>
        </p:nvSpPr>
        <p:spPr/>
        <p:txBody>
          <a:bodyPr/>
          <a:lstStyle/>
          <a:p>
            <a:r>
              <a:rPr lang="en-US" altLang="ko-KR" dirty="0">
                <a:solidFill>
                  <a:schemeClr val="bg1">
                    <a:lumMod val="50000"/>
                  </a:schemeClr>
                </a:solidFill>
              </a:rPr>
              <a:t>Background</a:t>
            </a:r>
          </a:p>
          <a:p>
            <a:r>
              <a:rPr lang="en-US" altLang="ko-KR" dirty="0">
                <a:solidFill>
                  <a:schemeClr val="bg1">
                    <a:lumMod val="50000"/>
                  </a:schemeClr>
                </a:solidFill>
              </a:rPr>
              <a:t>Our Approach: Function Splitting</a:t>
            </a:r>
          </a:p>
          <a:p>
            <a:r>
              <a:rPr lang="en-US" altLang="ko-KR" dirty="0">
                <a:solidFill>
                  <a:schemeClr val="bg1">
                    <a:lumMod val="50000"/>
                  </a:schemeClr>
                </a:solidFill>
              </a:rPr>
              <a:t>Evaluation</a:t>
            </a:r>
          </a:p>
          <a:p>
            <a:r>
              <a:rPr lang="en-US" altLang="ko-KR" dirty="0"/>
              <a:t>Conclusion</a:t>
            </a:r>
            <a:endParaRPr lang="ko-KR" altLang="en-US" dirty="0"/>
          </a:p>
        </p:txBody>
      </p:sp>
    </p:spTree>
    <p:extLst>
      <p:ext uri="{BB962C8B-B14F-4D97-AF65-F5344CB8AC3E}">
        <p14:creationId xmlns:p14="http://schemas.microsoft.com/office/powerpoint/2010/main" val="1983075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Conclusion</a:t>
            </a:r>
            <a:endParaRPr lang="ko-KR" altLang="en-US" dirty="0"/>
          </a:p>
        </p:txBody>
      </p:sp>
      <p:sp>
        <p:nvSpPr>
          <p:cNvPr id="4" name="텍스트 개체 틀 3"/>
          <p:cNvSpPr>
            <a:spLocks noGrp="1"/>
          </p:cNvSpPr>
          <p:nvPr>
            <p:ph type="body" sz="quarter" idx="13"/>
          </p:nvPr>
        </p:nvSpPr>
        <p:spPr/>
        <p:txBody>
          <a:bodyPr>
            <a:normAutofit fontScale="92500" lnSpcReduction="20000"/>
          </a:bodyPr>
          <a:lstStyle/>
          <a:p>
            <a:endParaRPr lang="ko-KR" altLang="en-US"/>
          </a:p>
        </p:txBody>
      </p:sp>
      <p:sp>
        <p:nvSpPr>
          <p:cNvPr id="5" name="텍스트 개체 틀 4"/>
          <p:cNvSpPr>
            <a:spLocks noGrp="1"/>
          </p:cNvSpPr>
          <p:nvPr>
            <p:ph type="body" sz="quarter" idx="14"/>
          </p:nvPr>
        </p:nvSpPr>
        <p:spPr/>
        <p:txBody>
          <a:bodyPr>
            <a:normAutofit/>
          </a:bodyPr>
          <a:lstStyle/>
          <a:p>
            <a:r>
              <a:rPr lang="en-US" altLang="ko-KR" sz="2400" dirty="0"/>
              <a:t>In function-level code management, quality of the mapping determines the performance</a:t>
            </a:r>
          </a:p>
          <a:p>
            <a:r>
              <a:rPr lang="en-US" altLang="ko-KR" sz="2400" dirty="0"/>
              <a:t>This paper proposed a technique to </a:t>
            </a:r>
            <a:r>
              <a:rPr lang="en-US" altLang="ko-KR" sz="2400" dirty="0">
                <a:solidFill>
                  <a:schemeClr val="accent2"/>
                </a:solidFill>
              </a:rPr>
              <a:t>split functions</a:t>
            </a:r>
            <a:r>
              <a:rPr lang="en-US" altLang="ko-KR" sz="2400" dirty="0"/>
              <a:t> that can result in a better mapping while </a:t>
            </a:r>
            <a:r>
              <a:rPr lang="en-US" altLang="ko-KR" sz="2400" dirty="0">
                <a:solidFill>
                  <a:schemeClr val="accent4"/>
                </a:solidFill>
              </a:rPr>
              <a:t>fully exploiting</a:t>
            </a:r>
            <a:r>
              <a:rPr lang="en-US" altLang="ko-KR" sz="2400" dirty="0"/>
              <a:t> previous mapping algorithms</a:t>
            </a:r>
          </a:p>
          <a:p>
            <a:r>
              <a:rPr lang="en-US" altLang="ko-KR" sz="2400" dirty="0"/>
              <a:t>The optimization gives </a:t>
            </a:r>
            <a:r>
              <a:rPr lang="en-US" altLang="ko-KR" sz="2400" dirty="0">
                <a:solidFill>
                  <a:schemeClr val="accent2"/>
                </a:solidFill>
              </a:rPr>
              <a:t>16% performance improvement</a:t>
            </a:r>
            <a:r>
              <a:rPr lang="en-US" altLang="ko-KR" sz="2400" dirty="0"/>
              <a:t> on average (compared to 1-region)</a:t>
            </a:r>
          </a:p>
          <a:p>
            <a:pPr lvl="1"/>
            <a:r>
              <a:rPr lang="en-US" altLang="ko-KR" sz="2000" dirty="0"/>
              <a:t>To achieve </a:t>
            </a:r>
            <a:r>
              <a:rPr lang="en-US" altLang="ko-KR" sz="2000" dirty="0">
                <a:solidFill>
                  <a:schemeClr val="accent4"/>
                </a:solidFill>
              </a:rPr>
              <a:t>comparable performance without optimization</a:t>
            </a:r>
            <a:r>
              <a:rPr lang="en-US" altLang="ko-KR" sz="2000" dirty="0"/>
              <a:t>, SPM size have to be 20% larger</a:t>
            </a:r>
            <a:endParaRPr lang="ko-KR" altLang="en-US" sz="2000" dirty="0"/>
          </a:p>
        </p:txBody>
      </p:sp>
    </p:spTree>
    <p:extLst>
      <p:ext uri="{BB962C8B-B14F-4D97-AF65-F5344CB8AC3E}">
        <p14:creationId xmlns:p14="http://schemas.microsoft.com/office/powerpoint/2010/main" val="385299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25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5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2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Scratchpad Memory</a:t>
            </a:r>
            <a:endParaRPr lang="ko-KR" altLang="en-US" dirty="0"/>
          </a:p>
        </p:txBody>
      </p:sp>
      <p:sp>
        <p:nvSpPr>
          <p:cNvPr id="3" name="텍스트 개체 틀 2"/>
          <p:cNvSpPr>
            <a:spLocks noGrp="1"/>
          </p:cNvSpPr>
          <p:nvPr>
            <p:ph type="body" sz="quarter" idx="13"/>
          </p:nvPr>
        </p:nvSpPr>
        <p:spPr/>
        <p:txBody>
          <a:bodyPr>
            <a:normAutofit fontScale="92500" lnSpcReduction="20000"/>
          </a:bodyPr>
          <a:lstStyle/>
          <a:p>
            <a:r>
              <a:rPr lang="en-US" altLang="ko-KR" dirty="0"/>
              <a:t>Background</a:t>
            </a:r>
            <a:endParaRPr lang="ko-KR" altLang="en-US" dirty="0"/>
          </a:p>
        </p:txBody>
      </p:sp>
      <p:sp>
        <p:nvSpPr>
          <p:cNvPr id="4" name="텍스트 개체 틀 3"/>
          <p:cNvSpPr>
            <a:spLocks noGrp="1"/>
          </p:cNvSpPr>
          <p:nvPr>
            <p:ph type="body" sz="quarter" idx="14"/>
          </p:nvPr>
        </p:nvSpPr>
        <p:spPr/>
        <p:txBody>
          <a:bodyPr/>
          <a:lstStyle/>
          <a:p>
            <a:r>
              <a:rPr lang="en-US" altLang="ko-KR" sz="2400" dirty="0">
                <a:solidFill>
                  <a:schemeClr val="accent4"/>
                </a:solidFill>
              </a:rPr>
              <a:t>Scaling cache</a:t>
            </a:r>
            <a:r>
              <a:rPr lang="en-US" altLang="ko-KR" sz="2400" dirty="0"/>
              <a:t> in multi/many-core architecture is getting more difficult</a:t>
            </a:r>
          </a:p>
          <a:p>
            <a:r>
              <a:rPr lang="en-US" altLang="ko-KR" sz="2400" dirty="0">
                <a:solidFill>
                  <a:schemeClr val="accent2"/>
                </a:solidFill>
              </a:rPr>
              <a:t>Scratchpad memory (SPM)</a:t>
            </a:r>
            <a:r>
              <a:rPr lang="en-US" altLang="ko-KR" sz="2400" dirty="0"/>
              <a:t> is popular among modern processors as an alternative to the cache</a:t>
            </a:r>
          </a:p>
          <a:p>
            <a:pPr lvl="1"/>
            <a:r>
              <a:rPr lang="en-US" altLang="ko-KR" sz="2000" dirty="0"/>
              <a:t>Software-managed on-chip SRAM memory</a:t>
            </a:r>
            <a:endParaRPr lang="en-US" altLang="ko-KR" dirty="0"/>
          </a:p>
          <a:p>
            <a:pPr lvl="1"/>
            <a:r>
              <a:rPr lang="en-US" altLang="ko-KR" sz="2000" dirty="0">
                <a:solidFill>
                  <a:schemeClr val="accent4"/>
                </a:solidFill>
              </a:rPr>
              <a:t>Good</a:t>
            </a:r>
            <a:r>
              <a:rPr lang="en-US" altLang="ko-KR" sz="2000" dirty="0"/>
              <a:t>: performance, energy/area efficiency, predictability</a:t>
            </a:r>
          </a:p>
          <a:p>
            <a:pPr lvl="1"/>
            <a:r>
              <a:rPr lang="en-US" altLang="ko-KR" sz="2000" dirty="0">
                <a:solidFill>
                  <a:schemeClr val="accent2"/>
                </a:solidFill>
              </a:rPr>
              <a:t>Challenge</a:t>
            </a:r>
            <a:r>
              <a:rPr lang="en-US" altLang="ko-KR" sz="2000" dirty="0"/>
              <a:t>: data movement between SPM and memory should be explicitly managed (by DMA)</a:t>
            </a:r>
          </a:p>
        </p:txBody>
      </p:sp>
      <p:grpSp>
        <p:nvGrpSpPr>
          <p:cNvPr id="15" name="그룹 14"/>
          <p:cNvGrpSpPr/>
          <p:nvPr/>
        </p:nvGrpSpPr>
        <p:grpSpPr>
          <a:xfrm>
            <a:off x="2145429" y="4941168"/>
            <a:ext cx="4853141" cy="747683"/>
            <a:chOff x="1691482" y="5157192"/>
            <a:chExt cx="5141371" cy="792088"/>
          </a:xfrm>
        </p:grpSpPr>
        <p:sp>
          <p:nvSpPr>
            <p:cNvPr id="5" name="직사각형 4"/>
            <p:cNvSpPr/>
            <p:nvPr/>
          </p:nvSpPr>
          <p:spPr>
            <a:xfrm>
              <a:off x="1835497" y="5301208"/>
              <a:ext cx="1108923"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dirty="0"/>
                <a:t>CPU</a:t>
              </a:r>
              <a:endParaRPr lang="ko-KR" altLang="en-US" dirty="0"/>
            </a:p>
          </p:txBody>
        </p:sp>
        <p:sp>
          <p:nvSpPr>
            <p:cNvPr id="6" name="직사각형 5"/>
            <p:cNvSpPr/>
            <p:nvPr/>
          </p:nvSpPr>
          <p:spPr>
            <a:xfrm>
              <a:off x="3347666" y="5301208"/>
              <a:ext cx="1108923"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dirty="0"/>
                <a:t>SPM</a:t>
              </a:r>
              <a:endParaRPr lang="ko-KR" altLang="en-US" dirty="0"/>
            </a:p>
          </p:txBody>
        </p:sp>
        <p:sp>
          <p:nvSpPr>
            <p:cNvPr id="7" name="직사각형 6"/>
            <p:cNvSpPr/>
            <p:nvPr/>
          </p:nvSpPr>
          <p:spPr>
            <a:xfrm>
              <a:off x="5723930" y="5301209"/>
              <a:ext cx="1108923"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ko-KR" dirty="0"/>
                <a:t>Memory</a:t>
              </a:r>
              <a:endParaRPr lang="ko-KR" altLang="en-US" dirty="0"/>
            </a:p>
          </p:txBody>
        </p:sp>
        <p:cxnSp>
          <p:nvCxnSpPr>
            <p:cNvPr id="9" name="직선 연결선 8"/>
            <p:cNvCxnSpPr>
              <a:stCxn id="5" idx="3"/>
              <a:endCxn id="6" idx="1"/>
            </p:cNvCxnSpPr>
            <p:nvPr/>
          </p:nvCxnSpPr>
          <p:spPr>
            <a:xfrm>
              <a:off x="2944420" y="5553236"/>
              <a:ext cx="403246"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a:stCxn id="6" idx="3"/>
              <a:endCxn id="7" idx="1"/>
            </p:cNvCxnSpPr>
            <p:nvPr/>
          </p:nvCxnSpPr>
          <p:spPr>
            <a:xfrm>
              <a:off x="4456589" y="5553235"/>
              <a:ext cx="1267340" cy="1"/>
            </a:xfrm>
            <a:prstGeom prst="straightConnector1">
              <a:avLst/>
            </a:prstGeom>
            <a:ln w="190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1691482" y="5157192"/>
              <a:ext cx="2952328" cy="792088"/>
            </a:xfrm>
            <a:prstGeom prst="rect">
              <a:avLst/>
            </a:prstGeom>
            <a:noFill/>
            <a:ln>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4826404" y="5245459"/>
              <a:ext cx="527709" cy="307777"/>
            </a:xfrm>
            <a:prstGeom prst="rect">
              <a:avLst/>
            </a:prstGeom>
            <a:noFill/>
          </p:spPr>
          <p:txBody>
            <a:bodyPr wrap="none" rtlCol="0">
              <a:spAutoFit/>
            </a:bodyPr>
            <a:lstStyle/>
            <a:p>
              <a:r>
                <a:rPr lang="en-US" altLang="ko-KR" sz="1400" dirty="0">
                  <a:solidFill>
                    <a:schemeClr val="accent2"/>
                  </a:solidFill>
                </a:rPr>
                <a:t>DMA</a:t>
              </a:r>
              <a:endParaRPr lang="ko-KR" altLang="en-US" sz="1400" dirty="0">
                <a:solidFill>
                  <a:schemeClr val="accent2"/>
                </a:solidFill>
              </a:endParaRPr>
            </a:p>
          </p:txBody>
        </p:sp>
      </p:grpSp>
    </p:spTree>
    <p:extLst>
      <p:ext uri="{BB962C8B-B14F-4D97-AF65-F5344CB8AC3E}">
        <p14:creationId xmlns:p14="http://schemas.microsoft.com/office/powerpoint/2010/main" val="37661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25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25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5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25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2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Need for Data Management on SPM</a:t>
            </a:r>
            <a:endParaRPr lang="ko-KR" altLang="en-US" dirty="0"/>
          </a:p>
        </p:txBody>
      </p:sp>
      <p:sp>
        <p:nvSpPr>
          <p:cNvPr id="4" name="텍스트 개체 틀 3"/>
          <p:cNvSpPr>
            <a:spLocks noGrp="1"/>
          </p:cNvSpPr>
          <p:nvPr>
            <p:ph type="body" sz="quarter" idx="13"/>
          </p:nvPr>
        </p:nvSpPr>
        <p:spPr/>
        <p:txBody>
          <a:bodyPr>
            <a:normAutofit fontScale="92500" lnSpcReduction="20000"/>
          </a:bodyPr>
          <a:lstStyle/>
          <a:p>
            <a:r>
              <a:rPr lang="en-US" altLang="ko-KR" dirty="0"/>
              <a:t>Background</a:t>
            </a:r>
            <a:endParaRPr lang="ko-KR" altLang="en-US" dirty="0"/>
          </a:p>
        </p:txBody>
      </p:sp>
      <p:sp>
        <p:nvSpPr>
          <p:cNvPr id="5" name="텍스트 개체 틀 4"/>
          <p:cNvSpPr>
            <a:spLocks noGrp="1"/>
          </p:cNvSpPr>
          <p:nvPr>
            <p:ph type="body" sz="quarter" idx="14"/>
          </p:nvPr>
        </p:nvSpPr>
        <p:spPr/>
        <p:txBody>
          <a:bodyPr>
            <a:normAutofit/>
          </a:bodyPr>
          <a:lstStyle/>
          <a:p>
            <a:r>
              <a:rPr lang="en-US" altLang="ko-KR" sz="2400" dirty="0"/>
              <a:t>Program size &gt; SPM size</a:t>
            </a:r>
          </a:p>
          <a:p>
            <a:pPr lvl="1"/>
            <a:r>
              <a:rPr lang="en-US" altLang="ko-KR" sz="2000" dirty="0">
                <a:solidFill>
                  <a:schemeClr val="accent2"/>
                </a:solidFill>
              </a:rPr>
              <a:t>Only part of data</a:t>
            </a:r>
            <a:r>
              <a:rPr lang="en-US" altLang="ko-KR" sz="2000" dirty="0"/>
              <a:t> can be loaded on the SPM</a:t>
            </a:r>
          </a:p>
          <a:p>
            <a:pPr lvl="1"/>
            <a:r>
              <a:rPr lang="en-US" altLang="ko-KR" sz="2000" dirty="0">
                <a:solidFill>
                  <a:schemeClr val="accent2"/>
                </a:solidFill>
              </a:rPr>
              <a:t>Explicit data movement before the memory access </a:t>
            </a:r>
            <a:r>
              <a:rPr lang="en-US" altLang="ko-KR" sz="2000" dirty="0"/>
              <a:t>is required</a:t>
            </a:r>
          </a:p>
          <a:p>
            <a:r>
              <a:rPr lang="en-US" altLang="ko-KR" sz="2400" dirty="0"/>
              <a:t>Manage each memory region separately</a:t>
            </a:r>
          </a:p>
          <a:p>
            <a:pPr lvl="1"/>
            <a:r>
              <a:rPr lang="en-US" altLang="ko-KR" sz="2000" dirty="0"/>
              <a:t>Each region has its own access pattern to exploit</a:t>
            </a:r>
          </a:p>
          <a:p>
            <a:pPr lvl="1"/>
            <a:r>
              <a:rPr lang="en-US" altLang="ko-KR" sz="2000" dirty="0"/>
              <a:t>Our work targets optimizing </a:t>
            </a:r>
            <a:r>
              <a:rPr lang="en-US" altLang="ko-KR" sz="2000" dirty="0">
                <a:solidFill>
                  <a:schemeClr val="accent4"/>
                </a:solidFill>
              </a:rPr>
              <a:t>code management</a:t>
            </a:r>
          </a:p>
          <a:p>
            <a:r>
              <a:rPr lang="en-US" altLang="ko-KR" sz="2400" dirty="0">
                <a:solidFill>
                  <a:schemeClr val="accent4"/>
                </a:solidFill>
              </a:rPr>
              <a:t>Function-to-region mapping </a:t>
            </a:r>
            <a:r>
              <a:rPr lang="en-US" altLang="ko-KR" sz="2400" dirty="0"/>
              <a:t>technique is</a:t>
            </a:r>
            <a:br>
              <a:rPr lang="en-US" altLang="ko-KR" sz="2400" dirty="0"/>
            </a:br>
            <a:r>
              <a:rPr lang="en-US" altLang="ko-KR" sz="2400" dirty="0"/>
              <a:t>widely studied previous approach</a:t>
            </a:r>
            <a:br>
              <a:rPr lang="en-US" altLang="ko-KR" sz="2400" dirty="0"/>
            </a:br>
            <a:r>
              <a:rPr lang="en-US" altLang="ko-KR" sz="2400" dirty="0"/>
              <a:t> for the code management</a:t>
            </a:r>
          </a:p>
        </p:txBody>
      </p:sp>
      <p:graphicFrame>
        <p:nvGraphicFramePr>
          <p:cNvPr id="3" name="표 2"/>
          <p:cNvGraphicFramePr>
            <a:graphicFrameLocks noGrp="1"/>
          </p:cNvGraphicFramePr>
          <p:nvPr>
            <p:extLst>
              <p:ext uri="{D42A27DB-BD31-4B8C-83A1-F6EECF244321}">
                <p14:modId xmlns:p14="http://schemas.microsoft.com/office/powerpoint/2010/main" val="3505234183"/>
              </p:ext>
            </p:extLst>
          </p:nvPr>
        </p:nvGraphicFramePr>
        <p:xfrm>
          <a:off x="7308304" y="2780928"/>
          <a:ext cx="1224136" cy="3023395"/>
        </p:xfrm>
        <a:graphic>
          <a:graphicData uri="http://schemas.openxmlformats.org/drawingml/2006/table">
            <a:tbl>
              <a:tblPr firstRow="1" bandRow="1">
                <a:tableStyleId>{5940675A-B579-460E-94D1-54222C63F5DA}</a:tableStyleId>
              </a:tblPr>
              <a:tblGrid>
                <a:gridCol w="1224136">
                  <a:extLst>
                    <a:ext uri="{9D8B030D-6E8A-4147-A177-3AD203B41FA5}">
                      <a16:colId xmlns:a16="http://schemas.microsoft.com/office/drawing/2014/main" xmlns="" val="20000"/>
                    </a:ext>
                  </a:extLst>
                </a:gridCol>
              </a:tblGrid>
              <a:tr h="310232">
                <a:tc>
                  <a:txBody>
                    <a:bodyPr/>
                    <a:lstStyle/>
                    <a:p>
                      <a:pPr algn="ctr" latinLnBrk="1"/>
                      <a:r>
                        <a:rPr lang="en-US" altLang="ko-KR" sz="1200" dirty="0"/>
                        <a:t>…</a:t>
                      </a:r>
                      <a:endParaRPr lang="ko-KR" altLang="en-US" sz="1200" dirty="0"/>
                    </a:p>
                  </a:txBody>
                  <a:tcPr anchor="ctr"/>
                </a:tc>
                <a:extLst>
                  <a:ext uri="{0D108BD9-81ED-4DB2-BD59-A6C34878D82A}">
                    <a16:rowId xmlns:a16="http://schemas.microsoft.com/office/drawing/2014/main" xmlns="" val="10000"/>
                  </a:ext>
                </a:extLst>
              </a:tr>
              <a:tr h="310232">
                <a:tc>
                  <a:txBody>
                    <a:bodyPr/>
                    <a:lstStyle/>
                    <a:p>
                      <a:pPr algn="ctr" latinLnBrk="1"/>
                      <a:r>
                        <a:rPr lang="en-US" altLang="ko-KR" sz="1200" dirty="0"/>
                        <a:t>Stack</a:t>
                      </a:r>
                      <a:endParaRPr lang="ko-KR" altLang="en-US" sz="1200" dirty="0"/>
                    </a:p>
                  </a:txBody>
                  <a:tcPr anchor="ctr"/>
                </a:tc>
                <a:extLst>
                  <a:ext uri="{0D108BD9-81ED-4DB2-BD59-A6C34878D82A}">
                    <a16:rowId xmlns:a16="http://schemas.microsoft.com/office/drawing/2014/main" xmlns="" val="10001"/>
                  </a:ext>
                </a:extLst>
              </a:tr>
              <a:tr h="704803">
                <a:tc>
                  <a:txBody>
                    <a:bodyPr/>
                    <a:lstStyle/>
                    <a:p>
                      <a:pPr algn="ctr" latinLnBrk="1"/>
                      <a:r>
                        <a:rPr lang="en-US" altLang="ko-KR" sz="1200" dirty="0"/>
                        <a:t>Unallocated</a:t>
                      </a:r>
                    </a:p>
                  </a:txBody>
                  <a:tcPr anchor="ctr">
                    <a:pattFill prst="wdUpDiag">
                      <a:fgClr>
                        <a:schemeClr val="bg1">
                          <a:lumMod val="95000"/>
                        </a:schemeClr>
                      </a:fgClr>
                      <a:bgClr>
                        <a:schemeClr val="bg1"/>
                      </a:bgClr>
                    </a:pattFill>
                  </a:tcPr>
                </a:tc>
                <a:extLst>
                  <a:ext uri="{0D108BD9-81ED-4DB2-BD59-A6C34878D82A}">
                    <a16:rowId xmlns:a16="http://schemas.microsoft.com/office/drawing/2014/main" xmlns="" val="10002"/>
                  </a:ext>
                </a:extLst>
              </a:tr>
              <a:tr h="310232">
                <a:tc>
                  <a:txBody>
                    <a:bodyPr/>
                    <a:lstStyle/>
                    <a:p>
                      <a:pPr algn="ctr" latinLnBrk="1"/>
                      <a:r>
                        <a:rPr lang="en-US" altLang="ko-KR" sz="1200" dirty="0"/>
                        <a:t>Heap</a:t>
                      </a:r>
                      <a:endParaRPr lang="ko-KR" altLang="en-US" sz="1200" dirty="0"/>
                    </a:p>
                  </a:txBody>
                  <a:tcPr anchor="ctr"/>
                </a:tc>
                <a:extLst>
                  <a:ext uri="{0D108BD9-81ED-4DB2-BD59-A6C34878D82A}">
                    <a16:rowId xmlns:a16="http://schemas.microsoft.com/office/drawing/2014/main" xmlns="" val="10003"/>
                  </a:ext>
                </a:extLst>
              </a:tr>
              <a:tr h="382478">
                <a:tc>
                  <a:txBody>
                    <a:bodyPr/>
                    <a:lstStyle/>
                    <a:p>
                      <a:pPr algn="ctr" latinLnBrk="1"/>
                      <a:r>
                        <a:rPr lang="en-US" altLang="ko-KR" sz="1200" dirty="0"/>
                        <a:t>Uninitialized data</a:t>
                      </a:r>
                      <a:endParaRPr lang="ko-KR" altLang="en-US" sz="1200" dirty="0"/>
                    </a:p>
                  </a:txBody>
                  <a:tcPr anchor="ctr"/>
                </a:tc>
                <a:extLst>
                  <a:ext uri="{0D108BD9-81ED-4DB2-BD59-A6C34878D82A}">
                    <a16:rowId xmlns:a16="http://schemas.microsoft.com/office/drawing/2014/main" xmlns="" val="10004"/>
                  </a:ext>
                </a:extLst>
              </a:tr>
              <a:tr h="310232">
                <a:tc>
                  <a:txBody>
                    <a:bodyPr/>
                    <a:lstStyle/>
                    <a:p>
                      <a:pPr algn="ctr" latinLnBrk="1"/>
                      <a:r>
                        <a:rPr lang="en-US" altLang="ko-KR" sz="1200" dirty="0"/>
                        <a:t>Initialized data</a:t>
                      </a:r>
                      <a:endParaRPr lang="ko-KR" altLang="en-US" sz="1200" dirty="0"/>
                    </a:p>
                  </a:txBody>
                  <a:tcPr anchor="ctr"/>
                </a:tc>
                <a:extLst>
                  <a:ext uri="{0D108BD9-81ED-4DB2-BD59-A6C34878D82A}">
                    <a16:rowId xmlns:a16="http://schemas.microsoft.com/office/drawing/2014/main" xmlns="" val="10005"/>
                  </a:ext>
                </a:extLst>
              </a:tr>
              <a:tr h="310232">
                <a:tc>
                  <a:txBody>
                    <a:bodyPr/>
                    <a:lstStyle/>
                    <a:p>
                      <a:pPr algn="ctr" latinLnBrk="1"/>
                      <a:r>
                        <a:rPr lang="en-US" altLang="ko-KR" sz="1200" dirty="0"/>
                        <a:t>Code</a:t>
                      </a:r>
                      <a:endParaRPr lang="ko-KR" altLang="en-US" sz="1200" dirty="0"/>
                    </a:p>
                  </a:txBody>
                  <a:tcPr anchor="ctr"/>
                </a:tc>
                <a:extLst>
                  <a:ext uri="{0D108BD9-81ED-4DB2-BD59-A6C34878D82A}">
                    <a16:rowId xmlns:a16="http://schemas.microsoft.com/office/drawing/2014/main" xmlns="" val="10006"/>
                  </a:ext>
                </a:extLst>
              </a:tr>
              <a:tr h="310232">
                <a:tc>
                  <a:txBody>
                    <a:bodyPr/>
                    <a:lstStyle/>
                    <a:p>
                      <a:pPr algn="ctr" latinLnBrk="1"/>
                      <a:r>
                        <a:rPr lang="en-US" altLang="ko-KR" sz="1200" dirty="0"/>
                        <a:t>…</a:t>
                      </a:r>
                      <a:endParaRPr lang="ko-KR" altLang="en-US" sz="1200" dirty="0"/>
                    </a:p>
                  </a:txBody>
                  <a:tcPr anchor="ctr"/>
                </a:tc>
                <a:extLst>
                  <a:ext uri="{0D108BD9-81ED-4DB2-BD59-A6C34878D82A}">
                    <a16:rowId xmlns:a16="http://schemas.microsoft.com/office/drawing/2014/main" xmlns="" val="10007"/>
                  </a:ext>
                </a:extLst>
              </a:tr>
            </a:tbl>
          </a:graphicData>
        </a:graphic>
      </p:graphicFrame>
      <p:cxnSp>
        <p:nvCxnSpPr>
          <p:cNvPr id="7" name="직선 화살표 연결선 6"/>
          <p:cNvCxnSpPr/>
          <p:nvPr/>
        </p:nvCxnSpPr>
        <p:spPr>
          <a:xfrm>
            <a:off x="7936834" y="3391055"/>
            <a:ext cx="0"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p:nvPr/>
        </p:nvCxnSpPr>
        <p:spPr>
          <a:xfrm flipV="1">
            <a:off x="7936834" y="3881730"/>
            <a:ext cx="0"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7307704" y="5191018"/>
            <a:ext cx="1221699" cy="29538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1749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25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250"/>
                                        <p:tgtEl>
                                          <p:spTgt spid="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250"/>
                                        <p:tgtEl>
                                          <p:spTgt spid="5">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5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25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Code Management: Function-to-Region Mapping</a:t>
            </a:r>
            <a:endParaRPr lang="ko-KR" altLang="en-US" sz="2800" dirty="0"/>
          </a:p>
        </p:txBody>
      </p:sp>
      <p:sp>
        <p:nvSpPr>
          <p:cNvPr id="4" name="텍스트 개체 틀 3"/>
          <p:cNvSpPr>
            <a:spLocks noGrp="1"/>
          </p:cNvSpPr>
          <p:nvPr>
            <p:ph type="body" sz="quarter" idx="13"/>
          </p:nvPr>
        </p:nvSpPr>
        <p:spPr/>
        <p:txBody>
          <a:bodyPr>
            <a:normAutofit fontScale="92500" lnSpcReduction="20000"/>
          </a:bodyPr>
          <a:lstStyle/>
          <a:p>
            <a:r>
              <a:rPr lang="en-US" altLang="ko-KR" dirty="0"/>
              <a:t>Background</a:t>
            </a:r>
            <a:endParaRPr lang="ko-KR" altLang="en-US" dirty="0"/>
          </a:p>
        </p:txBody>
      </p:sp>
      <p:grpSp>
        <p:nvGrpSpPr>
          <p:cNvPr id="15" name="그룹 14"/>
          <p:cNvGrpSpPr/>
          <p:nvPr/>
        </p:nvGrpSpPr>
        <p:grpSpPr>
          <a:xfrm>
            <a:off x="719147" y="2824769"/>
            <a:ext cx="1957849" cy="2160240"/>
            <a:chOff x="2609718" y="1867969"/>
            <a:chExt cx="2356383" cy="2599974"/>
          </a:xfrm>
        </p:grpSpPr>
        <p:sp>
          <p:nvSpPr>
            <p:cNvPr id="16" name="타원 15"/>
            <p:cNvSpPr/>
            <p:nvPr/>
          </p:nvSpPr>
          <p:spPr>
            <a:xfrm>
              <a:off x="3287898" y="1867969"/>
              <a:ext cx="1021080" cy="617221"/>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main</a:t>
              </a:r>
            </a:p>
          </p:txBody>
        </p:sp>
        <p:sp>
          <p:nvSpPr>
            <p:cNvPr id="17" name="타원 16"/>
            <p:cNvSpPr/>
            <p:nvPr/>
          </p:nvSpPr>
          <p:spPr>
            <a:xfrm>
              <a:off x="2609718" y="2859346"/>
              <a:ext cx="1021080" cy="617221"/>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F0</a:t>
              </a:r>
            </a:p>
          </p:txBody>
        </p:sp>
        <p:sp>
          <p:nvSpPr>
            <p:cNvPr id="18" name="직사각형 17"/>
            <p:cNvSpPr/>
            <p:nvPr/>
          </p:nvSpPr>
          <p:spPr>
            <a:xfrm>
              <a:off x="3971691" y="2859348"/>
              <a:ext cx="967740" cy="617220"/>
            </a:xfrm>
            <a:prstGeom prst="rect">
              <a:avLst/>
            </a:prstGeom>
            <a:solidFill>
              <a:srgbClr val="E7E6E6"/>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loop 1</a:t>
              </a:r>
              <a:endParaRPr kumimoji="0" lang="ko-KR" altLang="en-US" sz="14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sp>
          <p:nvSpPr>
            <p:cNvPr id="19" name="타원 18"/>
            <p:cNvSpPr/>
            <p:nvPr/>
          </p:nvSpPr>
          <p:spPr>
            <a:xfrm>
              <a:off x="3945021" y="3850722"/>
              <a:ext cx="1021080" cy="617221"/>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F1</a:t>
              </a:r>
            </a:p>
          </p:txBody>
        </p:sp>
        <p:cxnSp>
          <p:nvCxnSpPr>
            <p:cNvPr id="20" name="직선 화살표 연결선 19"/>
            <p:cNvCxnSpPr>
              <a:stCxn id="16" idx="4"/>
              <a:endCxn id="17" idx="0"/>
            </p:cNvCxnSpPr>
            <p:nvPr/>
          </p:nvCxnSpPr>
          <p:spPr>
            <a:xfrm flipH="1">
              <a:off x="3120258" y="2485190"/>
              <a:ext cx="678180" cy="374156"/>
            </a:xfrm>
            <a:prstGeom prst="straightConnector1">
              <a:avLst/>
            </a:prstGeom>
            <a:noFill/>
            <a:ln w="12700" cap="flat" cmpd="sng" algn="ctr">
              <a:solidFill>
                <a:srgbClr val="E7E6E6">
                  <a:lumMod val="50000"/>
                </a:srgbClr>
              </a:solidFill>
              <a:prstDash val="solid"/>
              <a:miter lim="800000"/>
              <a:tailEnd type="triangle"/>
            </a:ln>
            <a:effectLst/>
          </p:spPr>
        </p:cxnSp>
        <p:cxnSp>
          <p:nvCxnSpPr>
            <p:cNvPr id="21" name="직선 화살표 연결선 20"/>
            <p:cNvCxnSpPr>
              <a:stCxn id="16" idx="4"/>
              <a:endCxn id="18" idx="0"/>
            </p:cNvCxnSpPr>
            <p:nvPr/>
          </p:nvCxnSpPr>
          <p:spPr>
            <a:xfrm>
              <a:off x="3798438" y="2485190"/>
              <a:ext cx="657123" cy="374158"/>
            </a:xfrm>
            <a:prstGeom prst="straightConnector1">
              <a:avLst/>
            </a:prstGeom>
            <a:noFill/>
            <a:ln w="12700" cap="flat" cmpd="sng" algn="ctr">
              <a:solidFill>
                <a:srgbClr val="E7E6E6">
                  <a:lumMod val="50000"/>
                </a:srgbClr>
              </a:solidFill>
              <a:prstDash val="solid"/>
              <a:miter lim="800000"/>
              <a:tailEnd type="triangle"/>
            </a:ln>
            <a:effectLst/>
          </p:spPr>
        </p:cxnSp>
        <p:cxnSp>
          <p:nvCxnSpPr>
            <p:cNvPr id="22" name="직선 화살표 연결선 21"/>
            <p:cNvCxnSpPr>
              <a:stCxn id="18" idx="2"/>
              <a:endCxn id="19" idx="0"/>
            </p:cNvCxnSpPr>
            <p:nvPr/>
          </p:nvCxnSpPr>
          <p:spPr>
            <a:xfrm>
              <a:off x="4455561" y="3476568"/>
              <a:ext cx="0" cy="374154"/>
            </a:xfrm>
            <a:prstGeom prst="straightConnector1">
              <a:avLst/>
            </a:prstGeom>
            <a:noFill/>
            <a:ln w="12700" cap="flat" cmpd="sng" algn="ctr">
              <a:solidFill>
                <a:srgbClr val="E7E6E6">
                  <a:lumMod val="50000"/>
                </a:srgbClr>
              </a:solidFill>
              <a:prstDash val="solid"/>
              <a:miter lim="800000"/>
              <a:tailEnd type="triangle"/>
            </a:ln>
            <a:effectLst/>
          </p:spPr>
        </p:cxnSp>
      </p:grpSp>
      <p:sp>
        <p:nvSpPr>
          <p:cNvPr id="23" name="직사각형 22"/>
          <p:cNvSpPr/>
          <p:nvPr/>
        </p:nvSpPr>
        <p:spPr>
          <a:xfrm>
            <a:off x="698707" y="5367103"/>
            <a:ext cx="1978289" cy="288032"/>
          </a:xfrm>
          <a:prstGeom prst="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ambria" panose="02040503050406030204" pitchFamily="18" charset="0"/>
              </a:rPr>
              <a:t>SPM</a:t>
            </a:r>
            <a:endParaRPr lang="ko-KR" altLang="en-US" sz="1400" dirty="0">
              <a:solidFill>
                <a:schemeClr val="tx1"/>
              </a:solidFill>
              <a:latin typeface="Cambria" panose="02040503050406030204" pitchFamily="18" charset="0"/>
            </a:endParaRPr>
          </a:p>
        </p:txBody>
      </p:sp>
      <p:cxnSp>
        <p:nvCxnSpPr>
          <p:cNvPr id="25" name="직선 연결선 24"/>
          <p:cNvCxnSpPr/>
          <p:nvPr/>
        </p:nvCxnSpPr>
        <p:spPr>
          <a:xfrm>
            <a:off x="698707" y="5123599"/>
            <a:ext cx="201622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698707" y="2636912"/>
            <a:ext cx="201622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9" name="그룹 28"/>
          <p:cNvGrpSpPr/>
          <p:nvPr/>
        </p:nvGrpSpPr>
        <p:grpSpPr>
          <a:xfrm>
            <a:off x="719147" y="1228788"/>
            <a:ext cx="1296144" cy="1019918"/>
            <a:chOff x="6372200" y="2492896"/>
            <a:chExt cx="1296144" cy="1019918"/>
          </a:xfrm>
        </p:grpSpPr>
        <p:sp>
          <p:nvSpPr>
            <p:cNvPr id="6" name="모서리가 둥근 직사각형 5"/>
            <p:cNvSpPr/>
            <p:nvPr/>
          </p:nvSpPr>
          <p:spPr>
            <a:xfrm>
              <a:off x="6372200" y="2492896"/>
              <a:ext cx="648072" cy="288032"/>
            </a:xfrm>
            <a:prstGeom prst="roundRect">
              <a:avLst>
                <a:gd name="adj" fmla="val 12164"/>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latin typeface="Cambria" panose="02040503050406030204" pitchFamily="18" charset="0"/>
                </a:rPr>
                <a:t>main</a:t>
              </a:r>
              <a:endParaRPr lang="ko-KR" altLang="en-US" sz="1400" dirty="0">
                <a:solidFill>
                  <a:schemeClr val="tx1"/>
                </a:solidFill>
                <a:latin typeface="Cambria" panose="02040503050406030204" pitchFamily="18" charset="0"/>
              </a:endParaRPr>
            </a:p>
          </p:txBody>
        </p:sp>
        <p:sp>
          <p:nvSpPr>
            <p:cNvPr id="27" name="모서리가 둥근 직사각형 26"/>
            <p:cNvSpPr/>
            <p:nvPr/>
          </p:nvSpPr>
          <p:spPr>
            <a:xfrm>
              <a:off x="6372200" y="2858238"/>
              <a:ext cx="1296144" cy="288032"/>
            </a:xfrm>
            <a:prstGeom prst="roundRect">
              <a:avLst>
                <a:gd name="adj" fmla="val 12164"/>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latin typeface="Cambria" panose="02040503050406030204" pitchFamily="18" charset="0"/>
                </a:rPr>
                <a:t>F0</a:t>
              </a:r>
              <a:endParaRPr lang="ko-KR" altLang="en-US" sz="1400" dirty="0">
                <a:solidFill>
                  <a:schemeClr val="tx1"/>
                </a:solidFill>
                <a:latin typeface="Cambria" panose="02040503050406030204" pitchFamily="18" charset="0"/>
              </a:endParaRPr>
            </a:p>
          </p:txBody>
        </p:sp>
        <p:sp>
          <p:nvSpPr>
            <p:cNvPr id="28" name="모서리가 둥근 직사각형 27"/>
            <p:cNvSpPr/>
            <p:nvPr/>
          </p:nvSpPr>
          <p:spPr>
            <a:xfrm>
              <a:off x="6372200" y="3224782"/>
              <a:ext cx="936104" cy="288032"/>
            </a:xfrm>
            <a:prstGeom prst="roundRect">
              <a:avLst>
                <a:gd name="adj" fmla="val 12164"/>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dirty="0">
                  <a:solidFill>
                    <a:schemeClr val="tx1"/>
                  </a:solidFill>
                  <a:latin typeface="Cambria" panose="02040503050406030204" pitchFamily="18" charset="0"/>
                </a:rPr>
                <a:t>F1</a:t>
              </a:r>
              <a:endParaRPr lang="ko-KR" altLang="en-US" sz="1400" dirty="0">
                <a:solidFill>
                  <a:schemeClr val="tx1"/>
                </a:solidFill>
                <a:latin typeface="Cambria" panose="02040503050406030204" pitchFamily="18" charset="0"/>
              </a:endParaRPr>
            </a:p>
          </p:txBody>
        </p:sp>
      </p:grpSp>
      <p:sp>
        <p:nvSpPr>
          <p:cNvPr id="30" name="TextBox 29"/>
          <p:cNvSpPr txBox="1"/>
          <p:nvPr/>
        </p:nvSpPr>
        <p:spPr>
          <a:xfrm>
            <a:off x="611560" y="4767945"/>
            <a:ext cx="508473" cy="307777"/>
          </a:xfrm>
          <a:prstGeom prst="rect">
            <a:avLst/>
          </a:prstGeom>
          <a:noFill/>
        </p:spPr>
        <p:txBody>
          <a:bodyPr wrap="none" rtlCol="0">
            <a:spAutoFit/>
          </a:bodyPr>
          <a:lstStyle/>
          <a:p>
            <a:r>
              <a:rPr lang="en-US" altLang="ko-KR" sz="1400" dirty="0">
                <a:solidFill>
                  <a:schemeClr val="accent2"/>
                </a:solidFill>
              </a:rPr>
              <a:t>CFG</a:t>
            </a:r>
            <a:endParaRPr lang="ko-KR" altLang="en-US" sz="1400" dirty="0">
              <a:solidFill>
                <a:schemeClr val="accent2"/>
              </a:solidFill>
            </a:endParaRPr>
          </a:p>
        </p:txBody>
      </p:sp>
      <p:sp>
        <p:nvSpPr>
          <p:cNvPr id="31" name="TextBox 30"/>
          <p:cNvSpPr txBox="1"/>
          <p:nvPr/>
        </p:nvSpPr>
        <p:spPr>
          <a:xfrm>
            <a:off x="611560" y="2295953"/>
            <a:ext cx="1311578" cy="307777"/>
          </a:xfrm>
          <a:prstGeom prst="rect">
            <a:avLst/>
          </a:prstGeom>
          <a:noFill/>
        </p:spPr>
        <p:txBody>
          <a:bodyPr wrap="none" rtlCol="0">
            <a:spAutoFit/>
          </a:bodyPr>
          <a:lstStyle/>
          <a:p>
            <a:r>
              <a:rPr lang="en-US" altLang="ko-KR" sz="1400" dirty="0">
                <a:solidFill>
                  <a:schemeClr val="accent2"/>
                </a:solidFill>
              </a:rPr>
              <a:t>Function sizes</a:t>
            </a:r>
            <a:endParaRPr lang="ko-KR" altLang="en-US" sz="1400" dirty="0">
              <a:solidFill>
                <a:schemeClr val="accent2"/>
              </a:solidFill>
            </a:endParaRPr>
          </a:p>
        </p:txBody>
      </p:sp>
      <p:sp>
        <p:nvSpPr>
          <p:cNvPr id="32" name="TextBox 31"/>
          <p:cNvSpPr txBox="1"/>
          <p:nvPr/>
        </p:nvSpPr>
        <p:spPr>
          <a:xfrm>
            <a:off x="611560" y="5729959"/>
            <a:ext cx="857927" cy="307777"/>
          </a:xfrm>
          <a:prstGeom prst="rect">
            <a:avLst/>
          </a:prstGeom>
          <a:noFill/>
        </p:spPr>
        <p:txBody>
          <a:bodyPr wrap="none" rtlCol="0">
            <a:spAutoFit/>
          </a:bodyPr>
          <a:lstStyle/>
          <a:p>
            <a:r>
              <a:rPr lang="en-US" altLang="ko-KR" sz="1400" dirty="0">
                <a:solidFill>
                  <a:schemeClr val="accent2"/>
                </a:solidFill>
              </a:rPr>
              <a:t>SPM size</a:t>
            </a:r>
            <a:endParaRPr lang="ko-KR" altLang="en-US" sz="1400" dirty="0">
              <a:solidFill>
                <a:schemeClr val="accent2"/>
              </a:solidFill>
            </a:endParaRPr>
          </a:p>
        </p:txBody>
      </p:sp>
      <p:sp>
        <p:nvSpPr>
          <p:cNvPr id="33" name="오른쪽 대괄호 32"/>
          <p:cNvSpPr/>
          <p:nvPr/>
        </p:nvSpPr>
        <p:spPr>
          <a:xfrm>
            <a:off x="2854218" y="1594130"/>
            <a:ext cx="386257" cy="3916989"/>
          </a:xfrm>
          <a:prstGeom prst="righ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cxnSp>
        <p:nvCxnSpPr>
          <p:cNvPr id="36" name="직선 화살표 연결선 35"/>
          <p:cNvCxnSpPr>
            <a:stCxn id="33" idx="2"/>
            <a:endCxn id="38" idx="1"/>
          </p:cNvCxnSpPr>
          <p:nvPr/>
        </p:nvCxnSpPr>
        <p:spPr>
          <a:xfrm flipV="1">
            <a:off x="3240475" y="3552624"/>
            <a:ext cx="40920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4429667" y="1228788"/>
            <a:ext cx="4119695" cy="46921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직사각형 37"/>
          <p:cNvSpPr/>
          <p:nvPr/>
        </p:nvSpPr>
        <p:spPr>
          <a:xfrm>
            <a:off x="3649676" y="3282391"/>
            <a:ext cx="999238" cy="5404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ko-KR" sz="1400" dirty="0">
                <a:solidFill>
                  <a:schemeClr val="tx1"/>
                </a:solidFill>
              </a:rPr>
              <a:t>Mapping Algorithm</a:t>
            </a:r>
            <a:endParaRPr lang="ko-KR" altLang="en-US" sz="1400" dirty="0">
              <a:solidFill>
                <a:schemeClr val="tx1"/>
              </a:solidFill>
            </a:endParaRPr>
          </a:p>
        </p:txBody>
      </p:sp>
      <p:graphicFrame>
        <p:nvGraphicFramePr>
          <p:cNvPr id="57" name="표 56"/>
          <p:cNvGraphicFramePr>
            <a:graphicFrameLocks noGrp="1"/>
          </p:cNvGraphicFramePr>
          <p:nvPr>
            <p:extLst>
              <p:ext uri="{D42A27DB-BD31-4B8C-83A1-F6EECF244321}">
                <p14:modId xmlns:p14="http://schemas.microsoft.com/office/powerpoint/2010/main" val="2567284860"/>
              </p:ext>
            </p:extLst>
          </p:nvPr>
        </p:nvGraphicFramePr>
        <p:xfrm>
          <a:off x="4718578" y="2790178"/>
          <a:ext cx="3590119" cy="924138"/>
        </p:xfrm>
        <a:graphic>
          <a:graphicData uri="http://schemas.openxmlformats.org/drawingml/2006/table">
            <a:tbl>
              <a:tblPr firstRow="1" bandRow="1"/>
              <a:tblGrid>
                <a:gridCol w="1196706">
                  <a:extLst>
                    <a:ext uri="{9D8B030D-6E8A-4147-A177-3AD203B41FA5}">
                      <a16:colId xmlns:a16="http://schemas.microsoft.com/office/drawing/2014/main" xmlns="" val="20000"/>
                    </a:ext>
                  </a:extLst>
                </a:gridCol>
                <a:gridCol w="1196707">
                  <a:extLst>
                    <a:ext uri="{9D8B030D-6E8A-4147-A177-3AD203B41FA5}">
                      <a16:colId xmlns:a16="http://schemas.microsoft.com/office/drawing/2014/main" xmlns="" val="20001"/>
                    </a:ext>
                  </a:extLst>
                </a:gridCol>
                <a:gridCol w="1196706">
                  <a:extLst>
                    <a:ext uri="{9D8B030D-6E8A-4147-A177-3AD203B41FA5}">
                      <a16:colId xmlns:a16="http://schemas.microsoft.com/office/drawing/2014/main" xmlns="" val="20002"/>
                    </a:ext>
                  </a:extLst>
                </a:gridCol>
              </a:tblGrid>
              <a:tr h="308046">
                <a:tc gridSpan="2">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Region 1</a:t>
                      </a:r>
                      <a:endParaRPr lang="ko-KR" altLang="en-US" sz="1400" dirty="0">
                        <a:latin typeface="Cambria" panose="02040503050406030204" pitchFamily="18" charset="0"/>
                      </a:endParaRPr>
                    </a:p>
                  </a:txBody>
                  <a:tcPr>
                    <a:lnL w="12700" cap="flat" cmpd="sng" algn="ctr">
                      <a:solidFill>
                        <a:srgbClr val="E7E6E6">
                          <a:lumMod val="50000"/>
                        </a:srgb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rgbClr val="E7E6E6">
                          <a:lumMod val="50000"/>
                        </a:srgb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hMerge="1">
                  <a:txBody>
                    <a:bodyPr/>
                    <a:lstStyle/>
                    <a:p>
                      <a:pPr algn="ctr" latinLnBrk="1"/>
                      <a:endParaRPr lang="ko-KR" altLang="en-US" sz="1400" dirty="0">
                        <a:latin typeface="Cambria" panose="02040503050406030204"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Region 2</a:t>
                      </a:r>
                      <a:endParaRPr lang="ko-KR" altLang="en-US" sz="14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rgbClr val="E7E6E6">
                          <a:lumMod val="50000"/>
                        </a:srgbClr>
                      </a:solidFill>
                      <a:prstDash val="solid"/>
                      <a:round/>
                      <a:headEnd type="none" w="med" len="med"/>
                      <a:tailEnd type="none" w="med" len="med"/>
                    </a:lnR>
                    <a:lnT w="12700" cap="flat" cmpd="sng" algn="ctr">
                      <a:solidFill>
                        <a:srgbClr val="E7E6E6">
                          <a:lumMod val="50000"/>
                        </a:srgb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xmlns="" val="10000"/>
                  </a:ext>
                </a:extLst>
              </a:tr>
              <a:tr h="308046">
                <a:tc gridSpan="2">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F0</a:t>
                      </a:r>
                      <a:endParaRPr lang="ko-KR" altLang="en-US" sz="1400" dirty="0">
                        <a:latin typeface="Cambria" panose="020405030504060302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4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main</a:t>
                      </a:r>
                      <a:endParaRPr lang="ko-KR" altLang="en-US" sz="14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08046">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F1</a:t>
                      </a:r>
                      <a:endParaRPr lang="ko-KR" altLang="en-US" sz="1400" dirty="0">
                        <a:latin typeface="Cambria" panose="020405030504060302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rgbClr val="E7E6E6">
                          <a:lumMod val="50000"/>
                        </a:srgb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endParaRPr lang="ko-KR" altLang="en-US" sz="1400" dirty="0">
                        <a:latin typeface="Cambria" panose="02040503050406030204" pitchFamily="18" charset="0"/>
                      </a:endParaRPr>
                    </a:p>
                  </a:txBody>
                  <a:tcPr>
                    <a:lnL w="12700" cap="flat" cmpd="sng" algn="ctr">
                      <a:solidFill>
                        <a:srgbClr val="E7E6E6">
                          <a:lumMod val="50000"/>
                        </a:srgb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rgbClr val="E7E6E6">
                          <a:lumMod val="50000"/>
                        </a:srgb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endParaRPr lang="ko-KR" altLang="en-US" sz="14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rgbClr val="E7E6E6">
                          <a:lumMod val="50000"/>
                        </a:srgb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rgbClr val="E7E6E6">
                          <a:lumMod val="50000"/>
                        </a:srgb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xmlns="" val="10002"/>
                  </a:ext>
                </a:extLst>
              </a:tr>
            </a:tbl>
          </a:graphicData>
        </a:graphic>
      </p:graphicFrame>
      <p:sp>
        <p:nvSpPr>
          <p:cNvPr id="62" name="TextBox 61"/>
          <p:cNvSpPr txBox="1"/>
          <p:nvPr/>
        </p:nvSpPr>
        <p:spPr>
          <a:xfrm>
            <a:off x="4644008" y="1274215"/>
            <a:ext cx="3334567" cy="379527"/>
          </a:xfrm>
          <a:prstGeom prst="rect">
            <a:avLst/>
          </a:prstGeom>
          <a:noFill/>
        </p:spPr>
        <p:txBody>
          <a:bodyPr wrap="none" rtlCol="0">
            <a:spAutoFit/>
          </a:bodyPr>
          <a:lstStyle/>
          <a:p>
            <a:pPr>
              <a:lnSpc>
                <a:spcPct val="130000"/>
              </a:lnSpc>
            </a:pPr>
            <a:r>
              <a:rPr lang="en-US" altLang="ko-KR" sz="1600" dirty="0"/>
              <a:t>1. Split the given SPM into regions</a:t>
            </a:r>
          </a:p>
        </p:txBody>
      </p:sp>
      <p:graphicFrame>
        <p:nvGraphicFramePr>
          <p:cNvPr id="63" name="표 62"/>
          <p:cNvGraphicFramePr>
            <a:graphicFrameLocks noGrp="1"/>
          </p:cNvGraphicFramePr>
          <p:nvPr>
            <p:extLst>
              <p:ext uri="{D42A27DB-BD31-4B8C-83A1-F6EECF244321}">
                <p14:modId xmlns:p14="http://schemas.microsoft.com/office/powerpoint/2010/main" val="2096687983"/>
              </p:ext>
            </p:extLst>
          </p:nvPr>
        </p:nvGraphicFramePr>
        <p:xfrm>
          <a:off x="4718578" y="1715098"/>
          <a:ext cx="3590119" cy="308046"/>
        </p:xfrm>
        <a:graphic>
          <a:graphicData uri="http://schemas.openxmlformats.org/drawingml/2006/table">
            <a:tbl>
              <a:tblPr firstRow="1" bandRow="1"/>
              <a:tblGrid>
                <a:gridCol w="2393413">
                  <a:extLst>
                    <a:ext uri="{9D8B030D-6E8A-4147-A177-3AD203B41FA5}">
                      <a16:colId xmlns:a16="http://schemas.microsoft.com/office/drawing/2014/main" xmlns="" val="20000"/>
                    </a:ext>
                  </a:extLst>
                </a:gridCol>
                <a:gridCol w="1196706">
                  <a:extLst>
                    <a:ext uri="{9D8B030D-6E8A-4147-A177-3AD203B41FA5}">
                      <a16:colId xmlns:a16="http://schemas.microsoft.com/office/drawing/2014/main" xmlns="" val="20001"/>
                    </a:ext>
                  </a:extLst>
                </a:gridCol>
              </a:tblGrid>
              <a:tr h="308046">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Region 1</a:t>
                      </a:r>
                      <a:endParaRPr lang="ko-KR" altLang="en-US" sz="1400" dirty="0">
                        <a:latin typeface="Cambria" panose="020405030504060302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Region 2</a:t>
                      </a:r>
                      <a:endParaRPr lang="ko-KR" altLang="en-US" sz="14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xmlns="" val="10000"/>
                  </a:ext>
                </a:extLst>
              </a:tr>
            </a:tbl>
          </a:graphicData>
        </a:graphic>
      </p:graphicFrame>
      <p:sp>
        <p:nvSpPr>
          <p:cNvPr id="65" name="TextBox 64"/>
          <p:cNvSpPr txBox="1"/>
          <p:nvPr/>
        </p:nvSpPr>
        <p:spPr>
          <a:xfrm>
            <a:off x="4644008" y="2354889"/>
            <a:ext cx="3355406" cy="379527"/>
          </a:xfrm>
          <a:prstGeom prst="rect">
            <a:avLst/>
          </a:prstGeom>
          <a:noFill/>
        </p:spPr>
        <p:txBody>
          <a:bodyPr wrap="none" rtlCol="0">
            <a:spAutoFit/>
          </a:bodyPr>
          <a:lstStyle/>
          <a:p>
            <a:pPr>
              <a:lnSpc>
                <a:spcPct val="130000"/>
              </a:lnSpc>
            </a:pPr>
            <a:r>
              <a:rPr lang="en-US" altLang="ko-KR" sz="1600" dirty="0"/>
              <a:t>2. Map each function into a region</a:t>
            </a:r>
          </a:p>
        </p:txBody>
      </p:sp>
      <p:sp>
        <p:nvSpPr>
          <p:cNvPr id="34" name="TextBox 33"/>
          <p:cNvSpPr txBox="1"/>
          <p:nvPr/>
        </p:nvSpPr>
        <p:spPr>
          <a:xfrm>
            <a:off x="4644008" y="4156030"/>
            <a:ext cx="3409908" cy="699615"/>
          </a:xfrm>
          <a:prstGeom prst="rect">
            <a:avLst/>
          </a:prstGeom>
          <a:noFill/>
        </p:spPr>
        <p:txBody>
          <a:bodyPr wrap="none" rtlCol="0">
            <a:spAutoFit/>
          </a:bodyPr>
          <a:lstStyle/>
          <a:p>
            <a:pPr>
              <a:lnSpc>
                <a:spcPct val="130000"/>
              </a:lnSpc>
            </a:pPr>
            <a:r>
              <a:rPr lang="en-US" altLang="ko-KR" sz="1600" dirty="0"/>
              <a:t>3. Insert management instructions </a:t>
            </a:r>
            <a:br>
              <a:rPr lang="en-US" altLang="ko-KR" sz="1600" dirty="0"/>
            </a:br>
            <a:r>
              <a:rPr lang="en-US" altLang="ko-KR" sz="1600" dirty="0"/>
              <a:t>before the every function calls</a:t>
            </a:r>
          </a:p>
        </p:txBody>
      </p:sp>
      <p:graphicFrame>
        <p:nvGraphicFramePr>
          <p:cNvPr id="8" name="표 7"/>
          <p:cNvGraphicFramePr>
            <a:graphicFrameLocks noGrp="1"/>
          </p:cNvGraphicFramePr>
          <p:nvPr>
            <p:extLst>
              <p:ext uri="{D42A27DB-BD31-4B8C-83A1-F6EECF244321}">
                <p14:modId xmlns:p14="http://schemas.microsoft.com/office/powerpoint/2010/main" val="3884486302"/>
              </p:ext>
            </p:extLst>
          </p:nvPr>
        </p:nvGraphicFramePr>
        <p:xfrm>
          <a:off x="4612266" y="4862379"/>
          <a:ext cx="3812986" cy="923842"/>
        </p:xfrm>
        <a:graphic>
          <a:graphicData uri="http://schemas.openxmlformats.org/drawingml/2006/table">
            <a:tbl>
              <a:tblPr firstRow="1" bandRow="1">
                <a:tableStyleId>{2D5ABB26-0587-4C30-8999-92F81FD0307C}</a:tableStyleId>
              </a:tblPr>
              <a:tblGrid>
                <a:gridCol w="1470804">
                  <a:extLst>
                    <a:ext uri="{9D8B030D-6E8A-4147-A177-3AD203B41FA5}">
                      <a16:colId xmlns:a16="http://schemas.microsoft.com/office/drawing/2014/main" xmlns="" val="20000"/>
                    </a:ext>
                  </a:extLst>
                </a:gridCol>
                <a:gridCol w="2342182">
                  <a:extLst>
                    <a:ext uri="{9D8B030D-6E8A-4147-A177-3AD203B41FA5}">
                      <a16:colId xmlns:a16="http://schemas.microsoft.com/office/drawing/2014/main" xmlns="" val="20001"/>
                    </a:ext>
                  </a:extLst>
                </a:gridCol>
              </a:tblGrid>
              <a:tr h="259081">
                <a:tc>
                  <a:txBody>
                    <a:bodyPr/>
                    <a:lstStyle/>
                    <a:p>
                      <a:pPr latinLnBrk="1"/>
                      <a:r>
                        <a:rPr lang="en-US" altLang="ko-KR" sz="1400" dirty="0">
                          <a:latin typeface="Cambria" panose="02040503050406030204" pitchFamily="18" charset="0"/>
                        </a:rPr>
                        <a:t>…</a:t>
                      </a:r>
                      <a:endParaRPr lang="ko-KR" altLang="en-US" sz="1400" dirty="0">
                        <a:latin typeface="Cambria" panose="02040503050406030204" pitchFamily="18" charset="0"/>
                      </a:endParaRPr>
                    </a:p>
                  </a:txBody>
                  <a:tcPr/>
                </a:tc>
                <a:tc>
                  <a:txBody>
                    <a:bodyPr/>
                    <a:lstStyle/>
                    <a:p>
                      <a:pPr latinLnBrk="1"/>
                      <a:r>
                        <a:rPr lang="en-US" altLang="ko-KR" sz="1400" dirty="0">
                          <a:solidFill>
                            <a:schemeClr val="accent2"/>
                          </a:solidFill>
                          <a:latin typeface="Cambria" panose="02040503050406030204" pitchFamily="18" charset="0"/>
                        </a:rPr>
                        <a:t>Check</a:t>
                      </a:r>
                      <a:r>
                        <a:rPr lang="en-US" altLang="ko-KR" sz="1400" baseline="0" dirty="0">
                          <a:solidFill>
                            <a:schemeClr val="accent2"/>
                          </a:solidFill>
                          <a:latin typeface="Cambria" panose="02040503050406030204" pitchFamily="18" charset="0"/>
                        </a:rPr>
                        <a:t> </a:t>
                      </a:r>
                      <a:r>
                        <a:rPr lang="en-US" altLang="ko-KR" sz="1400" baseline="0" dirty="0">
                          <a:solidFill>
                            <a:schemeClr val="accent2"/>
                          </a:solidFill>
                          <a:latin typeface="Consolas" panose="020B0609020204030204" pitchFamily="49" charset="0"/>
                        </a:rPr>
                        <a:t>Region 1</a:t>
                      </a:r>
                      <a:endParaRPr lang="ko-KR" altLang="en-US" sz="1400" dirty="0">
                        <a:solidFill>
                          <a:schemeClr val="accent2"/>
                        </a:solidFill>
                        <a:latin typeface="Consolas" panose="020B0609020204030204" pitchFamily="49" charset="0"/>
                      </a:endParaRPr>
                    </a:p>
                  </a:txBody>
                  <a:tcPr/>
                </a:tc>
                <a:extLst>
                  <a:ext uri="{0D108BD9-81ED-4DB2-BD59-A6C34878D82A}">
                    <a16:rowId xmlns:a16="http://schemas.microsoft.com/office/drawing/2014/main" xmlns="" val="10000"/>
                  </a:ext>
                </a:extLst>
              </a:tr>
              <a:tr h="259081">
                <a:tc>
                  <a:txBody>
                    <a:bodyPr/>
                    <a:lstStyle/>
                    <a:p>
                      <a:pPr latinLnBrk="1"/>
                      <a:r>
                        <a:rPr lang="en-US" altLang="ko-KR" sz="1400" dirty="0">
                          <a:solidFill>
                            <a:schemeClr val="accent4"/>
                          </a:solidFill>
                          <a:latin typeface="Cambria" panose="02040503050406030204" pitchFamily="18" charset="0"/>
                        </a:rPr>
                        <a:t>Call </a:t>
                      </a:r>
                      <a:r>
                        <a:rPr lang="en-US" altLang="ko-KR" sz="1400" dirty="0">
                          <a:solidFill>
                            <a:schemeClr val="accent4"/>
                          </a:solidFill>
                          <a:latin typeface="Consolas" panose="020B0609020204030204" pitchFamily="49" charset="0"/>
                        </a:rPr>
                        <a:t>F0</a:t>
                      </a:r>
                      <a:endParaRPr lang="ko-KR" altLang="en-US" sz="1400" dirty="0">
                        <a:solidFill>
                          <a:schemeClr val="accent4"/>
                        </a:solidFill>
                        <a:latin typeface="Consolas" panose="020B0609020204030204" pitchFamily="49" charset="0"/>
                      </a:endParaRPr>
                    </a:p>
                  </a:txBody>
                  <a:tcPr/>
                </a:tc>
                <a:tc>
                  <a:txBody>
                    <a:bodyPr/>
                    <a:lstStyle/>
                    <a:p>
                      <a:pPr latinLnBrk="1"/>
                      <a:r>
                        <a:rPr lang="en-US" altLang="ko-KR" sz="1400" dirty="0">
                          <a:solidFill>
                            <a:schemeClr val="accent2"/>
                          </a:solidFill>
                          <a:latin typeface="Cambria" panose="02040503050406030204" pitchFamily="18" charset="0"/>
                        </a:rPr>
                        <a:t>If</a:t>
                      </a:r>
                      <a:r>
                        <a:rPr lang="en-US" altLang="ko-KR" sz="1400" baseline="0" dirty="0">
                          <a:solidFill>
                            <a:schemeClr val="accent2"/>
                          </a:solidFill>
                          <a:latin typeface="Cambria" panose="02040503050406030204" pitchFamily="18" charset="0"/>
                        </a:rPr>
                        <a:t> </a:t>
                      </a:r>
                      <a:r>
                        <a:rPr lang="en-US" altLang="ko-KR" sz="1400" baseline="0" dirty="0">
                          <a:solidFill>
                            <a:schemeClr val="accent2"/>
                          </a:solidFill>
                          <a:latin typeface="Consolas" panose="020B0609020204030204" pitchFamily="49" charset="0"/>
                        </a:rPr>
                        <a:t>F0</a:t>
                      </a:r>
                      <a:r>
                        <a:rPr lang="en-US" altLang="ko-KR" sz="1400" baseline="0" dirty="0">
                          <a:solidFill>
                            <a:schemeClr val="accent2"/>
                          </a:solidFill>
                          <a:latin typeface="Cambria" panose="02040503050406030204" pitchFamily="18" charset="0"/>
                        </a:rPr>
                        <a:t> is not loaded: load </a:t>
                      </a:r>
                      <a:r>
                        <a:rPr lang="en-US" altLang="ko-KR" sz="1400" baseline="0" dirty="0">
                          <a:solidFill>
                            <a:schemeClr val="accent2"/>
                          </a:solidFill>
                          <a:latin typeface="Consolas" panose="020B0609020204030204" pitchFamily="49" charset="0"/>
                        </a:rPr>
                        <a:t>F0</a:t>
                      </a:r>
                      <a:endParaRPr lang="ko-KR" altLang="en-US" sz="1400" dirty="0">
                        <a:solidFill>
                          <a:schemeClr val="accent2"/>
                        </a:solidFill>
                        <a:latin typeface="Consolas" panose="020B0609020204030204" pitchFamily="49" charset="0"/>
                      </a:endParaRPr>
                    </a:p>
                  </a:txBody>
                  <a:tcPr/>
                </a:tc>
                <a:extLst>
                  <a:ext uri="{0D108BD9-81ED-4DB2-BD59-A6C34878D82A}">
                    <a16:rowId xmlns:a16="http://schemas.microsoft.com/office/drawing/2014/main" xmlns="" val="10001"/>
                  </a:ext>
                </a:extLst>
              </a:tr>
              <a:tr h="314242">
                <a:tc>
                  <a:txBody>
                    <a:bodyPr/>
                    <a:lstStyle/>
                    <a:p>
                      <a:pPr latinLnBrk="1"/>
                      <a:r>
                        <a:rPr lang="en-US" altLang="ko-KR" sz="1400" dirty="0">
                          <a:latin typeface="Cambria" panose="02040503050406030204" pitchFamily="18" charset="0"/>
                        </a:rPr>
                        <a:t>…</a:t>
                      </a:r>
                      <a:endParaRPr lang="ko-KR" altLang="en-US" sz="1400" dirty="0">
                        <a:latin typeface="Cambria" panose="02040503050406030204" pitchFamily="18" charset="0"/>
                      </a:endParaRPr>
                    </a:p>
                  </a:txBody>
                  <a:tcPr/>
                </a:tc>
                <a:tc>
                  <a:txBody>
                    <a:bodyPr/>
                    <a:lstStyle/>
                    <a:p>
                      <a:pPr latinLnBrk="1"/>
                      <a:r>
                        <a:rPr lang="en-US" altLang="ko-KR" sz="1400" dirty="0">
                          <a:solidFill>
                            <a:schemeClr val="accent4"/>
                          </a:solidFill>
                          <a:latin typeface="Cambria" panose="02040503050406030204" pitchFamily="18" charset="0"/>
                        </a:rPr>
                        <a:t>Call </a:t>
                      </a:r>
                      <a:r>
                        <a:rPr lang="en-US" altLang="ko-KR" sz="1400" dirty="0">
                          <a:solidFill>
                            <a:schemeClr val="accent4"/>
                          </a:solidFill>
                          <a:latin typeface="Consolas" panose="020B0609020204030204" pitchFamily="49" charset="0"/>
                        </a:rPr>
                        <a:t>F0</a:t>
                      </a:r>
                      <a:endParaRPr lang="ko-KR" altLang="en-US" sz="1400" dirty="0">
                        <a:solidFill>
                          <a:schemeClr val="accent4"/>
                        </a:solidFill>
                        <a:latin typeface="Consolas" panose="020B0609020204030204" pitchFamily="49" charset="0"/>
                      </a:endParaRPr>
                    </a:p>
                  </a:txBody>
                  <a:tcPr/>
                </a:tc>
                <a:extLst>
                  <a:ext uri="{0D108BD9-81ED-4DB2-BD59-A6C34878D82A}">
                    <a16:rowId xmlns:a16="http://schemas.microsoft.com/office/drawing/2014/main" xmlns="" val="10002"/>
                  </a:ext>
                </a:extLst>
              </a:tr>
            </a:tbl>
          </a:graphicData>
        </a:graphic>
      </p:graphicFrame>
      <p:cxnSp>
        <p:nvCxnSpPr>
          <p:cNvPr id="10" name="직선 화살표 연결선 9"/>
          <p:cNvCxnSpPr/>
          <p:nvPr/>
        </p:nvCxnSpPr>
        <p:spPr>
          <a:xfrm>
            <a:off x="5519380" y="5255702"/>
            <a:ext cx="5374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432790" y="3776537"/>
            <a:ext cx="2992461" cy="400110"/>
          </a:xfrm>
          <a:prstGeom prst="rect">
            <a:avLst/>
          </a:prstGeom>
          <a:noFill/>
        </p:spPr>
        <p:txBody>
          <a:bodyPr wrap="square" rtlCol="0">
            <a:spAutoFit/>
          </a:bodyPr>
          <a:lstStyle/>
          <a:p>
            <a:pPr algn="r"/>
            <a:r>
              <a:rPr lang="en-US" altLang="ko-KR" sz="1000" dirty="0">
                <a:solidFill>
                  <a:schemeClr val="accent4"/>
                </a:solidFill>
              </a:rPr>
              <a:t>*Only one function can be loaded on each region at the same time</a:t>
            </a:r>
            <a:endParaRPr lang="ko-KR" altLang="en-US" sz="1000" dirty="0">
              <a:solidFill>
                <a:schemeClr val="accent4"/>
              </a:solidFill>
            </a:endParaRPr>
          </a:p>
        </p:txBody>
      </p:sp>
    </p:spTree>
    <p:extLst>
      <p:ext uri="{BB962C8B-B14F-4D97-AF65-F5344CB8AC3E}">
        <p14:creationId xmlns:p14="http://schemas.microsoft.com/office/powerpoint/2010/main" val="367761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25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25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25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25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250"/>
                                        <p:tgtEl>
                                          <p:spTgt spid="62"/>
                                        </p:tgtEl>
                                      </p:cBhvr>
                                    </p:animEffect>
                                  </p:childTnLst>
                                </p:cTn>
                              </p:par>
                              <p:par>
                                <p:cTn id="20" presetID="10" presetClass="entr" presetSubtype="0"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25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250"/>
                                        <p:tgtEl>
                                          <p:spTgt spid="65"/>
                                        </p:tgtEl>
                                      </p:cBhvr>
                                    </p:animEffect>
                                  </p:childTnLst>
                                </p:cTn>
                              </p:par>
                              <p:par>
                                <p:cTn id="28" presetID="10" presetClass="entr" presetSubtype="0" fill="hold"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25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25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250"/>
                                        <p:tgtEl>
                                          <p:spTgt spid="34"/>
                                        </p:tgtEl>
                                      </p:cBhvr>
                                    </p:animEffect>
                                  </p:childTnLst>
                                </p:cTn>
                              </p:par>
                              <p:par>
                                <p:cTn id="39" presetID="10"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250"/>
                                        <p:tgtEl>
                                          <p:spTgt spid="8"/>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animBg="1"/>
      <p:bldP spid="38" grpId="0" animBg="1"/>
      <p:bldP spid="62" grpId="0"/>
      <p:bldP spid="65" grpId="0"/>
      <p:bldP spid="3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What makes good mapping?</a:t>
            </a:r>
            <a:endParaRPr lang="ko-KR" altLang="en-US" dirty="0"/>
          </a:p>
        </p:txBody>
      </p:sp>
      <p:sp>
        <p:nvSpPr>
          <p:cNvPr id="4" name="텍스트 개체 틀 3"/>
          <p:cNvSpPr>
            <a:spLocks noGrp="1"/>
          </p:cNvSpPr>
          <p:nvPr>
            <p:ph type="body" sz="quarter" idx="13"/>
          </p:nvPr>
        </p:nvSpPr>
        <p:spPr/>
        <p:txBody>
          <a:bodyPr>
            <a:normAutofit fontScale="92500" lnSpcReduction="20000"/>
          </a:bodyPr>
          <a:lstStyle/>
          <a:p>
            <a:r>
              <a:rPr lang="en-US" altLang="ko-KR" dirty="0"/>
              <a:t>Background</a:t>
            </a:r>
            <a:endParaRPr lang="ko-KR" altLang="en-US" dirty="0"/>
          </a:p>
        </p:txBody>
      </p:sp>
      <p:graphicFrame>
        <p:nvGraphicFramePr>
          <p:cNvPr id="25" name="표 24"/>
          <p:cNvGraphicFramePr>
            <a:graphicFrameLocks noGrp="1"/>
          </p:cNvGraphicFramePr>
          <p:nvPr>
            <p:extLst>
              <p:ext uri="{D42A27DB-BD31-4B8C-83A1-F6EECF244321}">
                <p14:modId xmlns:p14="http://schemas.microsoft.com/office/powerpoint/2010/main" val="2249540812"/>
              </p:ext>
            </p:extLst>
          </p:nvPr>
        </p:nvGraphicFramePr>
        <p:xfrm>
          <a:off x="3807223" y="1543816"/>
          <a:ext cx="2894047" cy="1082040"/>
        </p:xfrm>
        <a:graphic>
          <a:graphicData uri="http://schemas.openxmlformats.org/drawingml/2006/table">
            <a:tbl>
              <a:tblPr firstRow="1" bandRow="1"/>
              <a:tblGrid>
                <a:gridCol w="964682">
                  <a:extLst>
                    <a:ext uri="{9D8B030D-6E8A-4147-A177-3AD203B41FA5}">
                      <a16:colId xmlns:a16="http://schemas.microsoft.com/office/drawing/2014/main" xmlns="" val="20000"/>
                    </a:ext>
                  </a:extLst>
                </a:gridCol>
                <a:gridCol w="964683">
                  <a:extLst>
                    <a:ext uri="{9D8B030D-6E8A-4147-A177-3AD203B41FA5}">
                      <a16:colId xmlns:a16="http://schemas.microsoft.com/office/drawing/2014/main" xmlns="" val="20001"/>
                    </a:ext>
                  </a:extLst>
                </a:gridCol>
                <a:gridCol w="964682">
                  <a:extLst>
                    <a:ext uri="{9D8B030D-6E8A-4147-A177-3AD203B41FA5}">
                      <a16:colId xmlns:a16="http://schemas.microsoft.com/office/drawing/2014/main" xmlns="" val="20002"/>
                    </a:ext>
                  </a:extLst>
                </a:gridCol>
              </a:tblGrid>
              <a:tr h="136919">
                <a:tc gridSpan="2">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endParaRPr lang="ko-KR" altLang="en-US" sz="1100" dirty="0">
                        <a:latin typeface="Cambria" panose="02040503050406030204" pitchFamily="18" charset="0"/>
                      </a:endParaRPr>
                    </a:p>
                  </a:txBody>
                  <a:tcPr>
                    <a:lnL w="12700" cap="flat" cmpd="sng" algn="ctr">
                      <a:solidFill>
                        <a:sysClr val="windowText" lastClr="000000"/>
                      </a:solidFill>
                      <a:prstDash val="sysDot"/>
                      <a:round/>
                      <a:headEnd type="none" w="med" len="med"/>
                      <a:tailEnd type="none" w="med" len="med"/>
                    </a:lnL>
                    <a:lnR w="12700" cap="flat" cmpd="sng" algn="ctr">
                      <a:solidFill>
                        <a:sysClr val="windowText" lastClr="000000"/>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rgbClr val="E7E6E6">
                          <a:lumMod val="50000"/>
                        </a:srgb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400" dirty="0">
                        <a:latin typeface="Cambria" panose="02040503050406030204" pitchFamily="18" charset="0"/>
                      </a:endParaRP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endParaRPr lang="ko-KR" altLang="en-US" sz="1100" dirty="0">
                        <a:latin typeface="Cambria" panose="02040503050406030204" pitchFamily="18" charset="0"/>
                      </a:endParaRPr>
                    </a:p>
                  </a:txBody>
                  <a:tcPr>
                    <a:lnL w="12700" cap="flat" cmpd="sng" algn="ctr">
                      <a:solidFill>
                        <a:sysClr val="windowText" lastClr="000000"/>
                      </a:solidFill>
                      <a:prstDash val="sysDot"/>
                      <a:round/>
                      <a:headEnd type="none" w="med" len="med"/>
                      <a:tailEnd type="none" w="med" len="med"/>
                    </a:lnL>
                    <a:lnR w="12700" cap="flat" cmpd="sng" algn="ctr">
                      <a:solidFill>
                        <a:sysClr val="windowText" lastClr="000000"/>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rgbClr val="E7E6E6">
                          <a:lumMod val="50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144973">
                <a:tc gridSpan="2">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Region 1</a:t>
                      </a:r>
                      <a:endParaRPr lang="ko-KR" altLang="en-US" sz="1200" dirty="0">
                        <a:latin typeface="Cambria" panose="02040503050406030204" pitchFamily="18" charset="0"/>
                      </a:endParaRPr>
                    </a:p>
                  </a:txBody>
                  <a:tcPr>
                    <a:lnL w="12700" cap="flat" cmpd="sng" algn="ctr">
                      <a:solidFill>
                        <a:srgbClr val="E7E6E6">
                          <a:lumMod val="50000"/>
                        </a:srgb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rgbClr val="E7E6E6">
                          <a:lumMod val="50000"/>
                        </a:srgb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hMerge="1">
                  <a:txBody>
                    <a:bodyPr/>
                    <a:lstStyle/>
                    <a:p>
                      <a:pPr algn="ctr" latinLnBrk="1"/>
                      <a:endParaRPr lang="ko-KR" altLang="en-US" sz="1400" dirty="0">
                        <a:latin typeface="Cambria" panose="02040503050406030204" pitchFamily="18" charset="0"/>
                      </a:endParaRP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Region 2</a:t>
                      </a:r>
                      <a:endParaRPr lang="ko-KR" altLang="en-US" sz="12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rgbClr val="E7E6E6">
                          <a:lumMod val="50000"/>
                        </a:srgbClr>
                      </a:solidFill>
                      <a:prstDash val="solid"/>
                      <a:round/>
                      <a:headEnd type="none" w="med" len="med"/>
                      <a:tailEnd type="none" w="med" len="med"/>
                    </a:lnR>
                    <a:lnT w="12700" cap="flat" cmpd="sng" algn="ctr">
                      <a:solidFill>
                        <a:srgbClr val="E7E6E6">
                          <a:lumMod val="50000"/>
                        </a:srgb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xmlns="" val="10001"/>
                  </a:ext>
                </a:extLst>
              </a:tr>
              <a:tr h="144973">
                <a:tc gridSpan="2">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main</a:t>
                      </a:r>
                      <a:endParaRPr lang="ko-KR" altLang="en-US" sz="1200" dirty="0">
                        <a:latin typeface="Cambria" panose="020405030504060302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latinLnBrk="1"/>
                      <a:endParaRPr lang="ko-KR" altLang="en-US" sz="14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F0</a:t>
                      </a:r>
                      <a:endParaRPr lang="ko-KR" altLang="en-US" sz="12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144973">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F1</a:t>
                      </a:r>
                      <a:endParaRPr lang="ko-KR" altLang="en-US" sz="1200" dirty="0">
                        <a:latin typeface="Cambria" panose="020405030504060302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rgbClr val="E7E6E6">
                          <a:lumMod val="50000"/>
                        </a:srgb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endParaRPr lang="ko-KR" altLang="en-US" sz="1200" dirty="0">
                        <a:latin typeface="Cambria" panose="02040503050406030204" pitchFamily="18" charset="0"/>
                      </a:endParaRPr>
                    </a:p>
                  </a:txBody>
                  <a:tcPr>
                    <a:lnL w="12700" cap="flat" cmpd="sng" algn="ctr">
                      <a:solidFill>
                        <a:srgbClr val="E7E6E6">
                          <a:lumMod val="50000"/>
                        </a:srgb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rgbClr val="E7E6E6">
                          <a:lumMod val="50000"/>
                        </a:srgb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endParaRPr lang="ko-KR" altLang="en-US" sz="12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rgbClr val="E7E6E6">
                          <a:lumMod val="50000"/>
                        </a:srgb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rgbClr val="E7E6E6">
                          <a:lumMod val="50000"/>
                        </a:srgb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xmlns="" val="10003"/>
                  </a:ext>
                </a:extLst>
              </a:tr>
            </a:tbl>
          </a:graphicData>
        </a:graphic>
      </p:graphicFrame>
      <p:cxnSp>
        <p:nvCxnSpPr>
          <p:cNvPr id="26" name="직선 화살표 연결선 25"/>
          <p:cNvCxnSpPr/>
          <p:nvPr/>
        </p:nvCxnSpPr>
        <p:spPr>
          <a:xfrm>
            <a:off x="3807223" y="3795454"/>
            <a:ext cx="2894047" cy="0"/>
          </a:xfrm>
          <a:prstGeom prst="straightConnector1">
            <a:avLst/>
          </a:prstGeom>
          <a:noFill/>
          <a:ln w="12700" cap="flat" cmpd="sng" algn="ctr">
            <a:solidFill>
              <a:sysClr val="windowText" lastClr="000000"/>
            </a:solidFill>
            <a:prstDash val="solid"/>
            <a:miter lim="800000"/>
            <a:headEnd type="triangle"/>
            <a:tailEnd type="triangle"/>
          </a:ln>
          <a:effectLst/>
        </p:spPr>
      </p:cxnSp>
      <p:sp>
        <p:nvSpPr>
          <p:cNvPr id="27" name="직사각형 26"/>
          <p:cNvSpPr/>
          <p:nvPr/>
        </p:nvSpPr>
        <p:spPr>
          <a:xfrm>
            <a:off x="4636818" y="3854818"/>
            <a:ext cx="1338626" cy="261610"/>
          </a:xfrm>
          <a:prstGeom prst="rect">
            <a:avLst/>
          </a:prstGeom>
        </p:spPr>
        <p:txBody>
          <a:bodyPr wrap="square">
            <a:spAutoFit/>
          </a:bodyPr>
          <a:lstStyle/>
          <a:p>
            <a:pPr algn="ctr"/>
            <a:r>
              <a:rPr lang="en-US" altLang="ko-KR" sz="1100" dirty="0">
                <a:solidFill>
                  <a:prstClr val="black"/>
                </a:solidFill>
                <a:latin typeface="Cambria" panose="02040503050406030204" pitchFamily="18" charset="0"/>
                <a:ea typeface="맑은 고딕" panose="020B0503020000020004" pitchFamily="50" charset="-127"/>
              </a:rPr>
              <a:t>SPM size: 192 KB</a:t>
            </a:r>
            <a:endParaRPr lang="ko-KR" altLang="en-US" sz="1100" dirty="0">
              <a:solidFill>
                <a:prstClr val="black"/>
              </a:solidFill>
              <a:latin typeface="Cambria" panose="02040503050406030204" pitchFamily="18" charset="0"/>
              <a:ea typeface="맑은 고딕" panose="020B0503020000020004" pitchFamily="50" charset="-127"/>
            </a:endParaRPr>
          </a:p>
        </p:txBody>
      </p:sp>
      <p:graphicFrame>
        <p:nvGraphicFramePr>
          <p:cNvPr id="28" name="표 27"/>
          <p:cNvGraphicFramePr>
            <a:graphicFrameLocks noGrp="1"/>
          </p:cNvGraphicFramePr>
          <p:nvPr>
            <p:extLst>
              <p:ext uri="{D42A27DB-BD31-4B8C-83A1-F6EECF244321}">
                <p14:modId xmlns:p14="http://schemas.microsoft.com/office/powerpoint/2010/main" val="1495007968"/>
              </p:ext>
            </p:extLst>
          </p:nvPr>
        </p:nvGraphicFramePr>
        <p:xfrm>
          <a:off x="3807223" y="2803990"/>
          <a:ext cx="2894048" cy="822960"/>
        </p:xfrm>
        <a:graphic>
          <a:graphicData uri="http://schemas.openxmlformats.org/drawingml/2006/table">
            <a:tbl>
              <a:tblPr firstRow="1" bandRow="1"/>
              <a:tblGrid>
                <a:gridCol w="1929366">
                  <a:extLst>
                    <a:ext uri="{9D8B030D-6E8A-4147-A177-3AD203B41FA5}">
                      <a16:colId xmlns:a16="http://schemas.microsoft.com/office/drawing/2014/main" xmlns="" val="20000"/>
                    </a:ext>
                  </a:extLst>
                </a:gridCol>
                <a:gridCol w="964682">
                  <a:extLst>
                    <a:ext uri="{9D8B030D-6E8A-4147-A177-3AD203B41FA5}">
                      <a16:colId xmlns:a16="http://schemas.microsoft.com/office/drawing/2014/main" xmlns="" val="20001"/>
                    </a:ext>
                  </a:extLst>
                </a:gridCol>
              </a:tblGrid>
              <a:tr h="144973">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Region 1</a:t>
                      </a:r>
                      <a:endParaRPr lang="ko-KR" altLang="en-US" sz="1200" dirty="0">
                        <a:latin typeface="Cambria" panose="02040503050406030204" pitchFamily="18" charset="0"/>
                      </a:endParaRPr>
                    </a:p>
                  </a:txBody>
                  <a:tcPr>
                    <a:lnL w="12700" cap="flat" cmpd="sng" algn="ctr">
                      <a:solidFill>
                        <a:srgbClr val="E7E6E6">
                          <a:lumMod val="50000"/>
                        </a:srgb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rgbClr val="E7E6E6">
                          <a:lumMod val="50000"/>
                        </a:srgb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Region 2</a:t>
                      </a:r>
                      <a:endParaRPr lang="ko-KR" altLang="en-US" sz="12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rgbClr val="E7E6E6">
                          <a:lumMod val="50000"/>
                        </a:srgbClr>
                      </a:solidFill>
                      <a:prstDash val="solid"/>
                      <a:round/>
                      <a:headEnd type="none" w="med" len="med"/>
                      <a:tailEnd type="none" w="med" len="med"/>
                    </a:lnR>
                    <a:lnT w="12700" cap="flat" cmpd="sng" algn="ctr">
                      <a:solidFill>
                        <a:srgbClr val="E7E6E6">
                          <a:lumMod val="50000"/>
                        </a:srgb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xmlns="" val="10000"/>
                  </a:ext>
                </a:extLst>
              </a:tr>
              <a:tr h="144973">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main</a:t>
                      </a:r>
                      <a:endParaRPr lang="ko-KR" altLang="en-US" sz="1200" dirty="0">
                        <a:latin typeface="Cambria" panose="020405030504060302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F0</a:t>
                      </a:r>
                      <a:endParaRPr lang="ko-KR" altLang="en-US" sz="12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144973">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endParaRPr lang="ko-KR" altLang="en-US" sz="1200" dirty="0">
                        <a:latin typeface="Cambria" panose="02040503050406030204" pitchFamily="18" charset="0"/>
                      </a:endParaRPr>
                    </a:p>
                  </a:txBody>
                  <a:tcPr>
                    <a:lnL w="12700" cap="flat" cmpd="sng" algn="ctr">
                      <a:solidFill>
                        <a:srgbClr val="E7E6E6">
                          <a:lumMod val="50000"/>
                        </a:srgb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rgbClr val="E7E6E6">
                          <a:lumMod val="50000"/>
                        </a:srgb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F1</a:t>
                      </a:r>
                      <a:endParaRPr lang="ko-KR" altLang="en-US" sz="12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cxnSp>
        <p:nvCxnSpPr>
          <p:cNvPr id="29" name="직선 화살표 연결선 28"/>
          <p:cNvCxnSpPr/>
          <p:nvPr/>
        </p:nvCxnSpPr>
        <p:spPr>
          <a:xfrm>
            <a:off x="3833847" y="1672819"/>
            <a:ext cx="1861390" cy="0"/>
          </a:xfrm>
          <a:prstGeom prst="straightConnector1">
            <a:avLst/>
          </a:prstGeom>
          <a:noFill/>
          <a:ln w="12700" cap="flat" cmpd="sng" algn="ctr">
            <a:solidFill>
              <a:sysClr val="windowText" lastClr="000000"/>
            </a:solidFill>
            <a:prstDash val="solid"/>
            <a:miter lim="800000"/>
            <a:headEnd type="triangle"/>
            <a:tailEnd type="triangle"/>
          </a:ln>
          <a:effectLst/>
        </p:spPr>
      </p:cxnSp>
      <p:cxnSp>
        <p:nvCxnSpPr>
          <p:cNvPr id="30" name="직선 화살표 연결선 29"/>
          <p:cNvCxnSpPr/>
          <p:nvPr/>
        </p:nvCxnSpPr>
        <p:spPr>
          <a:xfrm>
            <a:off x="5764119" y="1674567"/>
            <a:ext cx="910164" cy="0"/>
          </a:xfrm>
          <a:prstGeom prst="straightConnector1">
            <a:avLst/>
          </a:prstGeom>
          <a:noFill/>
          <a:ln w="12700" cap="flat" cmpd="sng" algn="ctr">
            <a:solidFill>
              <a:sysClr val="windowText" lastClr="000000"/>
            </a:solidFill>
            <a:prstDash val="solid"/>
            <a:miter lim="800000"/>
            <a:headEnd type="triangle"/>
            <a:tailEnd type="triangle"/>
          </a:ln>
          <a:effectLst/>
        </p:spPr>
      </p:cxnSp>
      <p:sp>
        <p:nvSpPr>
          <p:cNvPr id="31" name="직사각형 30"/>
          <p:cNvSpPr/>
          <p:nvPr/>
        </p:nvSpPr>
        <p:spPr>
          <a:xfrm>
            <a:off x="5924305" y="1413011"/>
            <a:ext cx="589792" cy="261610"/>
          </a:xfrm>
          <a:prstGeom prst="rect">
            <a:avLst/>
          </a:prstGeom>
        </p:spPr>
        <p:txBody>
          <a:bodyPr wrap="square">
            <a:spAutoFit/>
          </a:bodyPr>
          <a:lstStyle/>
          <a:p>
            <a:pPr algn="ctr"/>
            <a:r>
              <a:rPr lang="en-US" altLang="ko-KR" sz="1100" dirty="0">
                <a:solidFill>
                  <a:prstClr val="black"/>
                </a:solidFill>
                <a:latin typeface="Cambria" panose="02040503050406030204" pitchFamily="18" charset="0"/>
                <a:ea typeface="맑은 고딕" panose="020B0503020000020004" pitchFamily="50" charset="-127"/>
              </a:rPr>
              <a:t>64 KB</a:t>
            </a:r>
            <a:endParaRPr lang="ko-KR" altLang="en-US" sz="1100" dirty="0">
              <a:solidFill>
                <a:prstClr val="black"/>
              </a:solidFill>
              <a:latin typeface="Cambria" panose="02040503050406030204" pitchFamily="18" charset="0"/>
              <a:ea typeface="맑은 고딕" panose="020B0503020000020004" pitchFamily="50" charset="-127"/>
            </a:endParaRPr>
          </a:p>
        </p:txBody>
      </p:sp>
      <p:sp>
        <p:nvSpPr>
          <p:cNvPr id="32" name="직사각형 31"/>
          <p:cNvSpPr/>
          <p:nvPr/>
        </p:nvSpPr>
        <p:spPr>
          <a:xfrm>
            <a:off x="4408966" y="1413011"/>
            <a:ext cx="711151" cy="261610"/>
          </a:xfrm>
          <a:prstGeom prst="rect">
            <a:avLst/>
          </a:prstGeom>
        </p:spPr>
        <p:txBody>
          <a:bodyPr wrap="square">
            <a:spAutoFit/>
          </a:bodyPr>
          <a:lstStyle/>
          <a:p>
            <a:pPr algn="ctr"/>
            <a:r>
              <a:rPr lang="en-US" altLang="ko-KR" sz="1100" dirty="0">
                <a:solidFill>
                  <a:prstClr val="black"/>
                </a:solidFill>
                <a:latin typeface="Cambria" panose="02040503050406030204" pitchFamily="18" charset="0"/>
                <a:ea typeface="맑은 고딕" panose="020B0503020000020004" pitchFamily="50" charset="-127"/>
              </a:rPr>
              <a:t>128 KB</a:t>
            </a:r>
            <a:endParaRPr lang="ko-KR" altLang="en-US" sz="1100" dirty="0">
              <a:solidFill>
                <a:prstClr val="black"/>
              </a:solidFill>
              <a:latin typeface="Cambria" panose="02040503050406030204" pitchFamily="18" charset="0"/>
              <a:ea typeface="맑은 고딕" panose="020B0503020000020004" pitchFamily="50" charset="-127"/>
            </a:endParaRPr>
          </a:p>
        </p:txBody>
      </p:sp>
      <p:sp>
        <p:nvSpPr>
          <p:cNvPr id="34" name="타원 33"/>
          <p:cNvSpPr/>
          <p:nvPr/>
        </p:nvSpPr>
        <p:spPr>
          <a:xfrm>
            <a:off x="1505107" y="1702254"/>
            <a:ext cx="768593" cy="464598"/>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main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128 KB</a:t>
            </a:r>
            <a:endParaRPr kumimoji="0" lang="ko-KR" altLang="en-US" sz="9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sp>
        <p:nvSpPr>
          <p:cNvPr id="35" name="타원 34"/>
          <p:cNvSpPr/>
          <p:nvPr/>
        </p:nvSpPr>
        <p:spPr>
          <a:xfrm>
            <a:off x="994623" y="2448488"/>
            <a:ext cx="768593" cy="464598"/>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F0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64 KB</a:t>
            </a:r>
            <a:endParaRPr kumimoji="0" lang="ko-KR" altLang="en-US" sz="9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sp>
        <p:nvSpPr>
          <p:cNvPr id="36" name="직사각형 35"/>
          <p:cNvSpPr/>
          <p:nvPr/>
        </p:nvSpPr>
        <p:spPr>
          <a:xfrm>
            <a:off x="2019815" y="2448490"/>
            <a:ext cx="728443" cy="464597"/>
          </a:xfrm>
          <a:prstGeom prst="rect">
            <a:avLst/>
          </a:prstGeom>
          <a:solidFill>
            <a:srgbClr val="E7E6E6"/>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loop 1</a:t>
            </a:r>
            <a:endParaRPr kumimoji="0" lang="ko-KR" altLang="en-US"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sp>
        <p:nvSpPr>
          <p:cNvPr id="37" name="타원 36"/>
          <p:cNvSpPr/>
          <p:nvPr/>
        </p:nvSpPr>
        <p:spPr>
          <a:xfrm>
            <a:off x="1999740" y="3194722"/>
            <a:ext cx="768593" cy="464598"/>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F1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rPr>
              <a:t>64 KB</a:t>
            </a:r>
            <a:endParaRPr kumimoji="0" lang="ko-KR" altLang="en-US" sz="900" b="0" i="0" u="none" strike="noStrike" kern="0" cap="none" spc="0" normalizeH="0" baseline="0" noProof="0" dirty="0">
              <a:ln>
                <a:noFill/>
              </a:ln>
              <a:solidFill>
                <a:prstClr val="black"/>
              </a:solidFill>
              <a:effectLst/>
              <a:uLnTx/>
              <a:uFillTx/>
              <a:latin typeface="Cambria" panose="02040503050406030204" pitchFamily="18" charset="0"/>
              <a:ea typeface="맑은 고딕" panose="020B0503020000020004" pitchFamily="50" charset="-127"/>
              <a:cs typeface="+mn-cs"/>
            </a:endParaRPr>
          </a:p>
        </p:txBody>
      </p:sp>
      <p:cxnSp>
        <p:nvCxnSpPr>
          <p:cNvPr id="38" name="직선 화살표 연결선 37"/>
          <p:cNvCxnSpPr>
            <a:stCxn id="34" idx="4"/>
            <a:endCxn id="35" idx="0"/>
          </p:cNvCxnSpPr>
          <p:nvPr/>
        </p:nvCxnSpPr>
        <p:spPr>
          <a:xfrm flipH="1">
            <a:off x="1378920" y="2166852"/>
            <a:ext cx="510484" cy="281637"/>
          </a:xfrm>
          <a:prstGeom prst="straightConnector1">
            <a:avLst/>
          </a:prstGeom>
          <a:noFill/>
          <a:ln w="12700" cap="flat" cmpd="sng" algn="ctr">
            <a:solidFill>
              <a:srgbClr val="E7E6E6">
                <a:lumMod val="50000"/>
              </a:srgbClr>
            </a:solidFill>
            <a:prstDash val="solid"/>
            <a:miter lim="800000"/>
            <a:tailEnd type="triangle"/>
          </a:ln>
          <a:effectLst/>
        </p:spPr>
      </p:cxnSp>
      <p:cxnSp>
        <p:nvCxnSpPr>
          <p:cNvPr id="39" name="직선 화살표 연결선 38"/>
          <p:cNvCxnSpPr>
            <a:stCxn id="34" idx="4"/>
            <a:endCxn id="36" idx="0"/>
          </p:cNvCxnSpPr>
          <p:nvPr/>
        </p:nvCxnSpPr>
        <p:spPr>
          <a:xfrm>
            <a:off x="1889403" y="2166852"/>
            <a:ext cx="494633" cy="281638"/>
          </a:xfrm>
          <a:prstGeom prst="straightConnector1">
            <a:avLst/>
          </a:prstGeom>
          <a:noFill/>
          <a:ln w="12700" cap="flat" cmpd="sng" algn="ctr">
            <a:solidFill>
              <a:srgbClr val="E7E6E6">
                <a:lumMod val="50000"/>
              </a:srgbClr>
            </a:solidFill>
            <a:prstDash val="solid"/>
            <a:miter lim="800000"/>
            <a:tailEnd type="triangle"/>
          </a:ln>
          <a:effectLst/>
        </p:spPr>
      </p:cxnSp>
      <p:cxnSp>
        <p:nvCxnSpPr>
          <p:cNvPr id="40" name="직선 화살표 연결선 39"/>
          <p:cNvCxnSpPr>
            <a:stCxn id="36" idx="2"/>
            <a:endCxn id="37" idx="0"/>
          </p:cNvCxnSpPr>
          <p:nvPr/>
        </p:nvCxnSpPr>
        <p:spPr>
          <a:xfrm>
            <a:off x="2384036" y="2913087"/>
            <a:ext cx="0" cy="281635"/>
          </a:xfrm>
          <a:prstGeom prst="straightConnector1">
            <a:avLst/>
          </a:prstGeom>
          <a:noFill/>
          <a:ln w="12700" cap="flat" cmpd="sng" algn="ctr">
            <a:solidFill>
              <a:srgbClr val="E7E6E6">
                <a:lumMod val="50000"/>
              </a:srgbClr>
            </a:solidFill>
            <a:prstDash val="solid"/>
            <a:miter lim="800000"/>
            <a:tailEnd type="triangle"/>
          </a:ln>
          <a:effectLst/>
        </p:spPr>
      </p:cxnSp>
      <p:sp>
        <p:nvSpPr>
          <p:cNvPr id="43" name="오른쪽 화살표 42"/>
          <p:cNvSpPr/>
          <p:nvPr/>
        </p:nvSpPr>
        <p:spPr>
          <a:xfrm>
            <a:off x="3012181" y="2562135"/>
            <a:ext cx="368152" cy="237304"/>
          </a:xfrm>
          <a:prstGeom prst="rightArrow">
            <a:avLst/>
          </a:prstGeom>
          <a:solidFill>
            <a:srgbClr val="E7E6E6">
              <a:lumMod val="5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6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3" name="TextBox 52"/>
          <p:cNvSpPr txBox="1"/>
          <p:nvPr/>
        </p:nvSpPr>
        <p:spPr>
          <a:xfrm>
            <a:off x="3352666" y="2051964"/>
            <a:ext cx="470000" cy="307777"/>
          </a:xfrm>
          <a:prstGeom prst="rect">
            <a:avLst/>
          </a:prstGeom>
          <a:noFill/>
        </p:spPr>
        <p:txBody>
          <a:bodyPr wrap="none" rtlCol="0">
            <a:spAutoFit/>
          </a:bodyPr>
          <a:lstStyle/>
          <a:p>
            <a:pPr algn="r"/>
            <a:r>
              <a:rPr lang="en-US" altLang="ko-KR" sz="1400" dirty="0">
                <a:solidFill>
                  <a:schemeClr val="accent2"/>
                </a:solidFill>
                <a:latin typeface="Cambria" panose="02040503050406030204" pitchFamily="18" charset="0"/>
              </a:rPr>
              <a:t>M1 </a:t>
            </a:r>
            <a:endParaRPr lang="ko-KR" altLang="en-US" sz="1400" dirty="0">
              <a:solidFill>
                <a:schemeClr val="accent2"/>
              </a:solidFill>
              <a:latin typeface="Cambria" panose="02040503050406030204" pitchFamily="18" charset="0"/>
            </a:endParaRPr>
          </a:p>
        </p:txBody>
      </p:sp>
      <p:sp>
        <p:nvSpPr>
          <p:cNvPr id="54" name="TextBox 53"/>
          <p:cNvSpPr txBox="1"/>
          <p:nvPr/>
        </p:nvSpPr>
        <p:spPr>
          <a:xfrm>
            <a:off x="3352666" y="3067258"/>
            <a:ext cx="470000" cy="307777"/>
          </a:xfrm>
          <a:prstGeom prst="rect">
            <a:avLst/>
          </a:prstGeom>
          <a:noFill/>
        </p:spPr>
        <p:txBody>
          <a:bodyPr wrap="none" rtlCol="0">
            <a:spAutoFit/>
          </a:bodyPr>
          <a:lstStyle/>
          <a:p>
            <a:pPr algn="r"/>
            <a:r>
              <a:rPr lang="en-US" altLang="ko-KR" sz="1400" dirty="0">
                <a:solidFill>
                  <a:schemeClr val="accent2"/>
                </a:solidFill>
                <a:latin typeface="Cambria" panose="02040503050406030204" pitchFamily="18" charset="0"/>
              </a:rPr>
              <a:t>M2 </a:t>
            </a:r>
            <a:endParaRPr lang="ko-KR" altLang="en-US" sz="1400" dirty="0">
              <a:solidFill>
                <a:schemeClr val="accent2"/>
              </a:solidFill>
              <a:latin typeface="Cambria" panose="02040503050406030204" pitchFamily="18" charset="0"/>
            </a:endParaRPr>
          </a:p>
        </p:txBody>
      </p:sp>
      <p:graphicFrame>
        <p:nvGraphicFramePr>
          <p:cNvPr id="55" name="표 54"/>
          <p:cNvGraphicFramePr>
            <a:graphicFrameLocks noGrp="1"/>
          </p:cNvGraphicFramePr>
          <p:nvPr>
            <p:extLst>
              <p:ext uri="{D42A27DB-BD31-4B8C-83A1-F6EECF244321}">
                <p14:modId xmlns:p14="http://schemas.microsoft.com/office/powerpoint/2010/main" val="4215095376"/>
              </p:ext>
            </p:extLst>
          </p:nvPr>
        </p:nvGraphicFramePr>
        <p:xfrm>
          <a:off x="959588" y="4661207"/>
          <a:ext cx="2894047" cy="308046"/>
        </p:xfrm>
        <a:graphic>
          <a:graphicData uri="http://schemas.openxmlformats.org/drawingml/2006/table">
            <a:tbl>
              <a:tblPr firstRow="1" bandRow="1"/>
              <a:tblGrid>
                <a:gridCol w="1929365">
                  <a:extLst>
                    <a:ext uri="{9D8B030D-6E8A-4147-A177-3AD203B41FA5}">
                      <a16:colId xmlns:a16="http://schemas.microsoft.com/office/drawing/2014/main" xmlns="" val="20000"/>
                    </a:ext>
                  </a:extLst>
                </a:gridCol>
                <a:gridCol w="964682">
                  <a:extLst>
                    <a:ext uri="{9D8B030D-6E8A-4147-A177-3AD203B41FA5}">
                      <a16:colId xmlns:a16="http://schemas.microsoft.com/office/drawing/2014/main" xmlns="" val="20001"/>
                    </a:ext>
                  </a:extLst>
                </a:gridCol>
              </a:tblGrid>
              <a:tr h="308046">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Region 1</a:t>
                      </a:r>
                      <a:endParaRPr lang="ko-KR" altLang="en-US" sz="1200" dirty="0">
                        <a:latin typeface="Cambria" panose="020405030504060302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Region 2</a:t>
                      </a:r>
                      <a:endParaRPr lang="ko-KR" altLang="en-US" sz="12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xmlns="" val="10000"/>
                  </a:ext>
                </a:extLst>
              </a:tr>
            </a:tbl>
          </a:graphicData>
        </a:graphic>
      </p:graphicFrame>
      <p:graphicFrame>
        <p:nvGraphicFramePr>
          <p:cNvPr id="57" name="표 56"/>
          <p:cNvGraphicFramePr>
            <a:graphicFrameLocks noGrp="1"/>
          </p:cNvGraphicFramePr>
          <p:nvPr>
            <p:extLst>
              <p:ext uri="{D42A27DB-BD31-4B8C-83A1-F6EECF244321}">
                <p14:modId xmlns:p14="http://schemas.microsoft.com/office/powerpoint/2010/main" val="68601976"/>
              </p:ext>
            </p:extLst>
          </p:nvPr>
        </p:nvGraphicFramePr>
        <p:xfrm>
          <a:off x="959587" y="4661205"/>
          <a:ext cx="1929365" cy="308048"/>
        </p:xfrm>
        <a:graphic>
          <a:graphicData uri="http://schemas.openxmlformats.org/drawingml/2006/table">
            <a:tbl>
              <a:tblPr firstRow="1" bandRow="1"/>
              <a:tblGrid>
                <a:gridCol w="1929365">
                  <a:extLst>
                    <a:ext uri="{9D8B030D-6E8A-4147-A177-3AD203B41FA5}">
                      <a16:colId xmlns:a16="http://schemas.microsoft.com/office/drawing/2014/main" xmlns="" val="20000"/>
                    </a:ext>
                  </a:extLst>
                </a:gridCol>
              </a:tblGrid>
              <a:tr h="308048">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main</a:t>
                      </a:r>
                      <a:endParaRPr lang="ko-KR"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59" name="표 58"/>
          <p:cNvGraphicFramePr>
            <a:graphicFrameLocks noGrp="1"/>
          </p:cNvGraphicFramePr>
          <p:nvPr>
            <p:extLst>
              <p:ext uri="{D42A27DB-BD31-4B8C-83A1-F6EECF244321}">
                <p14:modId xmlns:p14="http://schemas.microsoft.com/office/powerpoint/2010/main" val="4022035448"/>
              </p:ext>
            </p:extLst>
          </p:nvPr>
        </p:nvGraphicFramePr>
        <p:xfrm>
          <a:off x="959588" y="4661204"/>
          <a:ext cx="936542" cy="308048"/>
        </p:xfrm>
        <a:graphic>
          <a:graphicData uri="http://schemas.openxmlformats.org/drawingml/2006/table">
            <a:tbl>
              <a:tblPr firstRow="1" bandRow="1"/>
              <a:tblGrid>
                <a:gridCol w="936542">
                  <a:extLst>
                    <a:ext uri="{9D8B030D-6E8A-4147-A177-3AD203B41FA5}">
                      <a16:colId xmlns:a16="http://schemas.microsoft.com/office/drawing/2014/main" xmlns="" val="20000"/>
                    </a:ext>
                  </a:extLst>
                </a:gridCol>
              </a:tblGrid>
              <a:tr h="308048">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F1</a:t>
                      </a:r>
                      <a:endParaRPr lang="ko-KR"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60" name="표 59"/>
          <p:cNvGraphicFramePr>
            <a:graphicFrameLocks noGrp="1"/>
          </p:cNvGraphicFramePr>
          <p:nvPr>
            <p:extLst>
              <p:ext uri="{D42A27DB-BD31-4B8C-83A1-F6EECF244321}">
                <p14:modId xmlns:p14="http://schemas.microsoft.com/office/powerpoint/2010/main" val="3834183592"/>
              </p:ext>
            </p:extLst>
          </p:nvPr>
        </p:nvGraphicFramePr>
        <p:xfrm>
          <a:off x="2884405" y="4661204"/>
          <a:ext cx="969229" cy="308048"/>
        </p:xfrm>
        <a:graphic>
          <a:graphicData uri="http://schemas.openxmlformats.org/drawingml/2006/table">
            <a:tbl>
              <a:tblPr firstRow="1" bandRow="1"/>
              <a:tblGrid>
                <a:gridCol w="969229">
                  <a:extLst>
                    <a:ext uri="{9D8B030D-6E8A-4147-A177-3AD203B41FA5}">
                      <a16:colId xmlns:a16="http://schemas.microsoft.com/office/drawing/2014/main" xmlns="" val="20000"/>
                    </a:ext>
                  </a:extLst>
                </a:gridCol>
              </a:tblGrid>
              <a:tr h="308048">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F0</a:t>
                      </a:r>
                      <a:endParaRPr lang="ko-KR"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61" name="표 60"/>
          <p:cNvGraphicFramePr>
            <a:graphicFrameLocks noGrp="1"/>
          </p:cNvGraphicFramePr>
          <p:nvPr>
            <p:extLst>
              <p:ext uri="{D42A27DB-BD31-4B8C-83A1-F6EECF244321}">
                <p14:modId xmlns:p14="http://schemas.microsoft.com/office/powerpoint/2010/main" val="40828533"/>
              </p:ext>
            </p:extLst>
          </p:nvPr>
        </p:nvGraphicFramePr>
        <p:xfrm>
          <a:off x="959588" y="5135364"/>
          <a:ext cx="2894047" cy="308046"/>
        </p:xfrm>
        <a:graphic>
          <a:graphicData uri="http://schemas.openxmlformats.org/drawingml/2006/table">
            <a:tbl>
              <a:tblPr firstRow="1" bandRow="1"/>
              <a:tblGrid>
                <a:gridCol w="1929365">
                  <a:extLst>
                    <a:ext uri="{9D8B030D-6E8A-4147-A177-3AD203B41FA5}">
                      <a16:colId xmlns:a16="http://schemas.microsoft.com/office/drawing/2014/main" xmlns="" val="20000"/>
                    </a:ext>
                  </a:extLst>
                </a:gridCol>
                <a:gridCol w="964682">
                  <a:extLst>
                    <a:ext uri="{9D8B030D-6E8A-4147-A177-3AD203B41FA5}">
                      <a16:colId xmlns:a16="http://schemas.microsoft.com/office/drawing/2014/main" xmlns="" val="20001"/>
                    </a:ext>
                  </a:extLst>
                </a:gridCol>
              </a:tblGrid>
              <a:tr h="308046">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Region 1</a:t>
                      </a:r>
                      <a:endParaRPr lang="ko-KR" altLang="en-US" sz="1200" dirty="0">
                        <a:latin typeface="Cambria" panose="02040503050406030204" pitchFamily="18" charset="0"/>
                      </a:endParaRPr>
                    </a:p>
                  </a:txBody>
                  <a:tcPr>
                    <a:lnL w="12700" cap="flat" cmpd="sng" algn="ctr">
                      <a:solidFill>
                        <a:schemeClr val="bg1">
                          <a:lumMod val="50000"/>
                        </a:scheme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Region 2</a:t>
                      </a:r>
                      <a:endParaRPr lang="ko-KR" altLang="en-US" sz="12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xmlns="" val="10000"/>
                  </a:ext>
                </a:extLst>
              </a:tr>
            </a:tbl>
          </a:graphicData>
        </a:graphic>
      </p:graphicFrame>
      <p:graphicFrame>
        <p:nvGraphicFramePr>
          <p:cNvPr id="62" name="표 61"/>
          <p:cNvGraphicFramePr>
            <a:graphicFrameLocks noGrp="1"/>
          </p:cNvGraphicFramePr>
          <p:nvPr>
            <p:extLst>
              <p:ext uri="{D42A27DB-BD31-4B8C-83A1-F6EECF244321}">
                <p14:modId xmlns:p14="http://schemas.microsoft.com/office/powerpoint/2010/main" val="1517125456"/>
              </p:ext>
            </p:extLst>
          </p:nvPr>
        </p:nvGraphicFramePr>
        <p:xfrm>
          <a:off x="959587" y="5135362"/>
          <a:ext cx="1929365" cy="308048"/>
        </p:xfrm>
        <a:graphic>
          <a:graphicData uri="http://schemas.openxmlformats.org/drawingml/2006/table">
            <a:tbl>
              <a:tblPr firstRow="1" bandRow="1"/>
              <a:tblGrid>
                <a:gridCol w="1929365">
                  <a:extLst>
                    <a:ext uri="{9D8B030D-6E8A-4147-A177-3AD203B41FA5}">
                      <a16:colId xmlns:a16="http://schemas.microsoft.com/office/drawing/2014/main" xmlns="" val="20000"/>
                    </a:ext>
                  </a:extLst>
                </a:gridCol>
              </a:tblGrid>
              <a:tr h="308048">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main</a:t>
                      </a:r>
                      <a:endParaRPr lang="ko-KR"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63" name="표 62"/>
          <p:cNvGraphicFramePr>
            <a:graphicFrameLocks noGrp="1"/>
          </p:cNvGraphicFramePr>
          <p:nvPr>
            <p:extLst>
              <p:ext uri="{D42A27DB-BD31-4B8C-83A1-F6EECF244321}">
                <p14:modId xmlns:p14="http://schemas.microsoft.com/office/powerpoint/2010/main" val="758752326"/>
              </p:ext>
            </p:extLst>
          </p:nvPr>
        </p:nvGraphicFramePr>
        <p:xfrm>
          <a:off x="2884406" y="5135361"/>
          <a:ext cx="969228" cy="308048"/>
        </p:xfrm>
        <a:graphic>
          <a:graphicData uri="http://schemas.openxmlformats.org/drawingml/2006/table">
            <a:tbl>
              <a:tblPr firstRow="1" bandRow="1"/>
              <a:tblGrid>
                <a:gridCol w="969228">
                  <a:extLst>
                    <a:ext uri="{9D8B030D-6E8A-4147-A177-3AD203B41FA5}">
                      <a16:colId xmlns:a16="http://schemas.microsoft.com/office/drawing/2014/main" xmlns="" val="20000"/>
                    </a:ext>
                  </a:extLst>
                </a:gridCol>
              </a:tblGrid>
              <a:tr h="308048">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F1</a:t>
                      </a:r>
                      <a:endParaRPr lang="ko-KR"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64" name="표 63"/>
          <p:cNvGraphicFramePr>
            <a:graphicFrameLocks noGrp="1"/>
          </p:cNvGraphicFramePr>
          <p:nvPr>
            <p:extLst>
              <p:ext uri="{D42A27DB-BD31-4B8C-83A1-F6EECF244321}">
                <p14:modId xmlns:p14="http://schemas.microsoft.com/office/powerpoint/2010/main" val="57021043"/>
              </p:ext>
            </p:extLst>
          </p:nvPr>
        </p:nvGraphicFramePr>
        <p:xfrm>
          <a:off x="2884404" y="5135361"/>
          <a:ext cx="969229" cy="308048"/>
        </p:xfrm>
        <a:graphic>
          <a:graphicData uri="http://schemas.openxmlformats.org/drawingml/2006/table">
            <a:tbl>
              <a:tblPr firstRow="1" bandRow="1"/>
              <a:tblGrid>
                <a:gridCol w="969229">
                  <a:extLst>
                    <a:ext uri="{9D8B030D-6E8A-4147-A177-3AD203B41FA5}">
                      <a16:colId xmlns:a16="http://schemas.microsoft.com/office/drawing/2014/main" xmlns="" val="20000"/>
                    </a:ext>
                  </a:extLst>
                </a:gridCol>
              </a:tblGrid>
              <a:tr h="308048">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200" dirty="0">
                          <a:latin typeface="Cambria" panose="02040503050406030204" pitchFamily="18" charset="0"/>
                        </a:rPr>
                        <a:t>F0</a:t>
                      </a:r>
                      <a:endParaRPr lang="ko-KR" altLang="en-US" sz="1200" dirty="0">
                        <a:latin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bl>
          </a:graphicData>
        </a:graphic>
      </p:graphicFrame>
      <p:graphicFrame>
        <p:nvGraphicFramePr>
          <p:cNvPr id="65" name="표 64"/>
          <p:cNvGraphicFramePr>
            <a:graphicFrameLocks noGrp="1"/>
          </p:cNvGraphicFramePr>
          <p:nvPr>
            <p:extLst>
              <p:ext uri="{D42A27DB-BD31-4B8C-83A1-F6EECF244321}">
                <p14:modId xmlns:p14="http://schemas.microsoft.com/office/powerpoint/2010/main" val="1094223361"/>
              </p:ext>
            </p:extLst>
          </p:nvPr>
        </p:nvGraphicFramePr>
        <p:xfrm>
          <a:off x="4203724" y="4218906"/>
          <a:ext cx="4400724" cy="1224504"/>
        </p:xfrm>
        <a:graphic>
          <a:graphicData uri="http://schemas.openxmlformats.org/drawingml/2006/table">
            <a:tbl>
              <a:tblPr firstRow="1" bandRow="1">
                <a:tableStyleId>{2D5ABB26-0587-4C30-8999-92F81FD0307C}</a:tableStyleId>
              </a:tblPr>
              <a:tblGrid>
                <a:gridCol w="900153">
                  <a:extLst>
                    <a:ext uri="{9D8B030D-6E8A-4147-A177-3AD203B41FA5}">
                      <a16:colId xmlns:a16="http://schemas.microsoft.com/office/drawing/2014/main" xmlns="" val="20000"/>
                    </a:ext>
                  </a:extLst>
                </a:gridCol>
                <a:gridCol w="3500571">
                  <a:extLst>
                    <a:ext uri="{9D8B030D-6E8A-4147-A177-3AD203B41FA5}">
                      <a16:colId xmlns:a16="http://schemas.microsoft.com/office/drawing/2014/main" xmlns="" val="20001"/>
                    </a:ext>
                  </a:extLst>
                </a:gridCol>
              </a:tblGrid>
              <a:tr h="408168">
                <a:tc>
                  <a:txBody>
                    <a:bodyPr/>
                    <a:lstStyle/>
                    <a:p>
                      <a:pPr algn="ctr" latinLnBrk="1"/>
                      <a:r>
                        <a:rPr lang="en-US" altLang="ko-KR" sz="1200" dirty="0">
                          <a:latin typeface="Cambria" panose="02040503050406030204" pitchFamily="18" charset="0"/>
                        </a:rPr>
                        <a:t># of DMA</a:t>
                      </a:r>
                      <a:endParaRPr lang="ko-KR" altLang="en-US" sz="1200" dirty="0">
                        <a:latin typeface="Cambria" panose="02040503050406030204" pitchFamily="18"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latin typeface="Cambria" panose="02040503050406030204" pitchFamily="18" charset="0"/>
                        </a:rPr>
                        <a:t>Total</a:t>
                      </a:r>
                      <a:r>
                        <a:rPr lang="en-US" altLang="ko-KR" sz="1200" baseline="0" dirty="0">
                          <a:latin typeface="Cambria" panose="02040503050406030204" pitchFamily="18" charset="0"/>
                        </a:rPr>
                        <a:t> DMA size (KB)</a:t>
                      </a:r>
                      <a:endParaRPr lang="ko-KR" altLang="en-US"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08168">
                <a:tc>
                  <a:txBody>
                    <a:bodyPr/>
                    <a:lstStyle/>
                    <a:p>
                      <a:pPr algn="ctr" latinLnBrk="1"/>
                      <a:endParaRPr lang="ko-KR" altLang="en-US" sz="1200" dirty="0">
                        <a:latin typeface="Cambria" panose="02040503050406030204" pitchFamily="18"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latinLnBrk="1"/>
                      <a:endParaRPr lang="ko-KR" altLang="en-US"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408168">
                <a:tc>
                  <a:txBody>
                    <a:bodyPr/>
                    <a:lstStyle/>
                    <a:p>
                      <a:pPr algn="ctr" latinLnBrk="1"/>
                      <a:endParaRPr lang="ko-KR" altLang="en-US" sz="1200" dirty="0">
                        <a:latin typeface="Cambria" panose="02040503050406030204" pitchFamily="18" charset="0"/>
                      </a:endParaRPr>
                    </a:p>
                  </a:txBody>
                  <a:tcPr anchor="ctr">
                    <a:lnR w="12700" cap="flat" cmpd="sng" algn="ctr">
                      <a:solidFill>
                        <a:schemeClr val="tx1"/>
                      </a:solidFill>
                      <a:prstDash val="solid"/>
                      <a:round/>
                      <a:headEnd type="none" w="med" len="med"/>
                      <a:tailEnd type="none" w="med" len="med"/>
                    </a:lnR>
                  </a:tcPr>
                </a:tc>
                <a:tc>
                  <a:txBody>
                    <a:bodyPr/>
                    <a:lstStyle/>
                    <a:p>
                      <a:pPr algn="ctr" latinLnBrk="1"/>
                      <a:endParaRPr lang="ko-KR" altLang="en-US" sz="1200"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xmlns="" val="10002"/>
                  </a:ext>
                </a:extLst>
              </a:tr>
            </a:tbl>
          </a:graphicData>
        </a:graphic>
      </p:graphicFrame>
      <p:sp>
        <p:nvSpPr>
          <p:cNvPr id="66" name="TextBox 65"/>
          <p:cNvSpPr txBox="1"/>
          <p:nvPr/>
        </p:nvSpPr>
        <p:spPr>
          <a:xfrm>
            <a:off x="428120" y="4660709"/>
            <a:ext cx="470000" cy="307777"/>
          </a:xfrm>
          <a:prstGeom prst="rect">
            <a:avLst/>
          </a:prstGeom>
          <a:noFill/>
        </p:spPr>
        <p:txBody>
          <a:bodyPr wrap="none" rtlCol="0">
            <a:spAutoFit/>
          </a:bodyPr>
          <a:lstStyle/>
          <a:p>
            <a:pPr algn="r"/>
            <a:r>
              <a:rPr lang="en-US" altLang="ko-KR" sz="1400" dirty="0">
                <a:solidFill>
                  <a:schemeClr val="accent2"/>
                </a:solidFill>
                <a:latin typeface="Cambria" panose="02040503050406030204" pitchFamily="18" charset="0"/>
              </a:rPr>
              <a:t>M1 </a:t>
            </a:r>
            <a:endParaRPr lang="ko-KR" altLang="en-US" sz="1400" dirty="0">
              <a:solidFill>
                <a:schemeClr val="accent2"/>
              </a:solidFill>
              <a:latin typeface="Cambria" panose="02040503050406030204" pitchFamily="18" charset="0"/>
            </a:endParaRPr>
          </a:p>
        </p:txBody>
      </p:sp>
      <p:sp>
        <p:nvSpPr>
          <p:cNvPr id="67" name="TextBox 66"/>
          <p:cNvSpPr txBox="1"/>
          <p:nvPr/>
        </p:nvSpPr>
        <p:spPr>
          <a:xfrm>
            <a:off x="428120" y="5137653"/>
            <a:ext cx="470000" cy="307777"/>
          </a:xfrm>
          <a:prstGeom prst="rect">
            <a:avLst/>
          </a:prstGeom>
          <a:noFill/>
        </p:spPr>
        <p:txBody>
          <a:bodyPr wrap="none" rtlCol="0">
            <a:spAutoFit/>
          </a:bodyPr>
          <a:lstStyle/>
          <a:p>
            <a:pPr algn="r"/>
            <a:r>
              <a:rPr lang="en-US" altLang="ko-KR" sz="1400" dirty="0">
                <a:solidFill>
                  <a:schemeClr val="accent2"/>
                </a:solidFill>
                <a:latin typeface="Cambria" panose="02040503050406030204" pitchFamily="18" charset="0"/>
              </a:rPr>
              <a:t>M2 </a:t>
            </a:r>
            <a:endParaRPr lang="ko-KR" altLang="en-US" sz="1400" dirty="0">
              <a:solidFill>
                <a:schemeClr val="accent2"/>
              </a:solidFill>
              <a:latin typeface="Cambria" panose="02040503050406030204" pitchFamily="18" charset="0"/>
            </a:endParaRPr>
          </a:p>
        </p:txBody>
      </p:sp>
      <mc:AlternateContent xmlns:mc="http://schemas.openxmlformats.org/markup-compatibility/2006" xmlns:a14="http://schemas.microsoft.com/office/drawing/2010/main">
        <mc:Choice Requires="a14">
          <p:sp>
            <p:nvSpPr>
              <p:cNvPr id="68" name="TextBox 67"/>
              <p:cNvSpPr txBox="1"/>
              <p:nvPr/>
            </p:nvSpPr>
            <p:spPr>
              <a:xfrm>
                <a:off x="5196546" y="4738825"/>
                <a:ext cx="30136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128</m:t>
                      </m:r>
                    </m:oMath>
                  </m:oMathPara>
                </a14:m>
                <a:endParaRPr lang="ko-KR" altLang="en-US" sz="1200" dirty="0"/>
              </a:p>
            </p:txBody>
          </p:sp>
        </mc:Choice>
        <mc:Fallback xmlns="">
          <p:sp>
            <p:nvSpPr>
              <p:cNvPr id="68" name="TextBox 67"/>
              <p:cNvSpPr txBox="1">
                <a:spLocks noRot="1" noChangeAspect="1" noMove="1" noResize="1" noEditPoints="1" noAdjustHandles="1" noChangeArrowheads="1" noChangeShapeType="1" noTextEdit="1"/>
              </p:cNvSpPr>
              <p:nvPr/>
            </p:nvSpPr>
            <p:spPr>
              <a:xfrm>
                <a:off x="5196546" y="4738825"/>
                <a:ext cx="301365" cy="184666"/>
              </a:xfrm>
              <a:prstGeom prst="rect">
                <a:avLst/>
              </a:prstGeom>
              <a:blipFill>
                <a:blip r:embed="rId3"/>
                <a:stretch>
                  <a:fillRect l="-10000" r="-10000" b="-64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5196546" y="5157022"/>
                <a:ext cx="30136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128</m:t>
                      </m:r>
                    </m:oMath>
                  </m:oMathPara>
                </a14:m>
                <a:endParaRPr lang="ko-KR" altLang="en-US" sz="1200" dirty="0"/>
              </a:p>
            </p:txBody>
          </p:sp>
        </mc:Choice>
        <mc:Fallback xmlns="">
          <p:sp>
            <p:nvSpPr>
              <p:cNvPr id="69" name="TextBox 68"/>
              <p:cNvSpPr txBox="1">
                <a:spLocks noRot="1" noChangeAspect="1" noMove="1" noResize="1" noEditPoints="1" noAdjustHandles="1" noChangeArrowheads="1" noChangeShapeType="1" noTextEdit="1"/>
              </p:cNvSpPr>
              <p:nvPr/>
            </p:nvSpPr>
            <p:spPr>
              <a:xfrm>
                <a:off x="5196546" y="5157022"/>
                <a:ext cx="301365" cy="184666"/>
              </a:xfrm>
              <a:prstGeom prst="rect">
                <a:avLst/>
              </a:prstGeom>
              <a:blipFill>
                <a:blip r:embed="rId3"/>
                <a:stretch>
                  <a:fillRect l="-10000" r="-10000" b="-1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5461021" y="4738825"/>
                <a:ext cx="33182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+64</m:t>
                      </m:r>
                    </m:oMath>
                  </m:oMathPara>
                </a14:m>
                <a:endParaRPr lang="ko-KR" altLang="en-US" sz="1200" dirty="0"/>
              </a:p>
            </p:txBody>
          </p:sp>
        </mc:Choice>
        <mc:Fallback xmlns="">
          <p:sp>
            <p:nvSpPr>
              <p:cNvPr id="70" name="TextBox 69"/>
              <p:cNvSpPr txBox="1">
                <a:spLocks noRot="1" noChangeAspect="1" noMove="1" noResize="1" noEditPoints="1" noAdjustHandles="1" noChangeArrowheads="1" noChangeShapeType="1" noTextEdit="1"/>
              </p:cNvSpPr>
              <p:nvPr/>
            </p:nvSpPr>
            <p:spPr>
              <a:xfrm>
                <a:off x="5461021" y="4738825"/>
                <a:ext cx="331822" cy="184666"/>
              </a:xfrm>
              <a:prstGeom prst="rect">
                <a:avLst/>
              </a:prstGeom>
              <a:blipFill>
                <a:blip r:embed="rId4"/>
                <a:stretch>
                  <a:fillRect l="-9259" r="-11111" b="-96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5461021" y="5157022"/>
                <a:ext cx="33182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+64</m:t>
                      </m:r>
                    </m:oMath>
                  </m:oMathPara>
                </a14:m>
                <a:endParaRPr lang="ko-KR" altLang="en-US" sz="1200" dirty="0"/>
              </a:p>
            </p:txBody>
          </p:sp>
        </mc:Choice>
        <mc:Fallback xmlns="">
          <p:sp>
            <p:nvSpPr>
              <p:cNvPr id="71" name="TextBox 70"/>
              <p:cNvSpPr txBox="1">
                <a:spLocks noRot="1" noChangeAspect="1" noMove="1" noResize="1" noEditPoints="1" noAdjustHandles="1" noChangeArrowheads="1" noChangeShapeType="1" noTextEdit="1"/>
              </p:cNvSpPr>
              <p:nvPr/>
            </p:nvSpPr>
            <p:spPr>
              <a:xfrm>
                <a:off x="5461021" y="5157022"/>
                <a:ext cx="331822" cy="184666"/>
              </a:xfrm>
              <a:prstGeom prst="rect">
                <a:avLst/>
              </a:prstGeom>
              <a:blipFill>
                <a:blip r:embed="rId5"/>
                <a:stretch>
                  <a:fillRect l="-9259" r="-11111" b="-1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5755953" y="4738825"/>
                <a:ext cx="33182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+64</m:t>
                      </m:r>
                    </m:oMath>
                  </m:oMathPara>
                </a14:m>
                <a:endParaRPr lang="ko-KR" altLang="en-US" sz="1200" dirty="0"/>
              </a:p>
            </p:txBody>
          </p:sp>
        </mc:Choice>
        <mc:Fallback xmlns="">
          <p:sp>
            <p:nvSpPr>
              <p:cNvPr id="72" name="TextBox 71"/>
              <p:cNvSpPr txBox="1">
                <a:spLocks noRot="1" noChangeAspect="1" noMove="1" noResize="1" noEditPoints="1" noAdjustHandles="1" noChangeArrowheads="1" noChangeShapeType="1" noTextEdit="1"/>
              </p:cNvSpPr>
              <p:nvPr/>
            </p:nvSpPr>
            <p:spPr>
              <a:xfrm>
                <a:off x="5755953" y="4738825"/>
                <a:ext cx="331822" cy="184666"/>
              </a:xfrm>
              <a:prstGeom prst="rect">
                <a:avLst/>
              </a:prstGeom>
              <a:blipFill>
                <a:blip r:embed="rId6"/>
                <a:stretch>
                  <a:fillRect l="-7273" r="-9091" b="-96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5755953" y="5157022"/>
                <a:ext cx="33182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+64</m:t>
                      </m:r>
                    </m:oMath>
                  </m:oMathPara>
                </a14:m>
                <a:endParaRPr lang="ko-KR" altLang="en-US" sz="1200" dirty="0"/>
              </a:p>
            </p:txBody>
          </p:sp>
        </mc:Choice>
        <mc:Fallback xmlns="">
          <p:sp>
            <p:nvSpPr>
              <p:cNvPr id="73" name="TextBox 72"/>
              <p:cNvSpPr txBox="1">
                <a:spLocks noRot="1" noChangeAspect="1" noMove="1" noResize="1" noEditPoints="1" noAdjustHandles="1" noChangeArrowheads="1" noChangeShapeType="1" noTextEdit="1"/>
              </p:cNvSpPr>
              <p:nvPr/>
            </p:nvSpPr>
            <p:spPr>
              <a:xfrm>
                <a:off x="5755953" y="5157022"/>
                <a:ext cx="331822" cy="184666"/>
              </a:xfrm>
              <a:prstGeom prst="rect">
                <a:avLst/>
              </a:prstGeom>
              <a:blipFill>
                <a:blip r:embed="rId7"/>
                <a:stretch>
                  <a:fillRect l="-7273" r="-9091" b="-1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6050885" y="4738825"/>
                <a:ext cx="41678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+128</m:t>
                      </m:r>
                    </m:oMath>
                  </m:oMathPara>
                </a14:m>
                <a:endParaRPr lang="ko-KR" altLang="en-US" sz="1200" dirty="0"/>
              </a:p>
            </p:txBody>
          </p:sp>
        </mc:Choice>
        <mc:Fallback xmlns="">
          <p:sp>
            <p:nvSpPr>
              <p:cNvPr id="75" name="TextBox 74"/>
              <p:cNvSpPr txBox="1">
                <a:spLocks noRot="1" noChangeAspect="1" noMove="1" noResize="1" noEditPoints="1" noAdjustHandles="1" noChangeArrowheads="1" noChangeShapeType="1" noTextEdit="1"/>
              </p:cNvSpPr>
              <p:nvPr/>
            </p:nvSpPr>
            <p:spPr>
              <a:xfrm>
                <a:off x="6050885" y="4738825"/>
                <a:ext cx="416781" cy="184666"/>
              </a:xfrm>
              <a:prstGeom prst="rect">
                <a:avLst/>
              </a:prstGeom>
              <a:blipFill>
                <a:blip r:embed="rId8"/>
                <a:stretch>
                  <a:fillRect l="-7353" r="-8824" b="-96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6430776" y="4738825"/>
                <a:ext cx="33182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+64</m:t>
                      </m:r>
                    </m:oMath>
                  </m:oMathPara>
                </a14:m>
                <a:endParaRPr lang="ko-KR" altLang="en-US" sz="1200" dirty="0"/>
              </a:p>
            </p:txBody>
          </p:sp>
        </mc:Choice>
        <mc:Fallback xmlns="">
          <p:sp>
            <p:nvSpPr>
              <p:cNvPr id="76" name="TextBox 75"/>
              <p:cNvSpPr txBox="1">
                <a:spLocks noRot="1" noChangeAspect="1" noMove="1" noResize="1" noEditPoints="1" noAdjustHandles="1" noChangeArrowheads="1" noChangeShapeType="1" noTextEdit="1"/>
              </p:cNvSpPr>
              <p:nvPr/>
            </p:nvSpPr>
            <p:spPr>
              <a:xfrm>
                <a:off x="6430776" y="4738825"/>
                <a:ext cx="331822" cy="184666"/>
              </a:xfrm>
              <a:prstGeom prst="rect">
                <a:avLst/>
              </a:prstGeom>
              <a:blipFill>
                <a:blip r:embed="rId4"/>
                <a:stretch>
                  <a:fillRect l="-9259" r="-11111" b="-96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6725708" y="4738825"/>
                <a:ext cx="41678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+128</m:t>
                      </m:r>
                    </m:oMath>
                  </m:oMathPara>
                </a14:m>
                <a:endParaRPr lang="ko-KR" altLang="en-US" sz="1200" dirty="0"/>
              </a:p>
            </p:txBody>
          </p:sp>
        </mc:Choice>
        <mc:Fallback xmlns="">
          <p:sp>
            <p:nvSpPr>
              <p:cNvPr id="77" name="TextBox 76"/>
              <p:cNvSpPr txBox="1">
                <a:spLocks noRot="1" noChangeAspect="1" noMove="1" noResize="1" noEditPoints="1" noAdjustHandles="1" noChangeArrowheads="1" noChangeShapeType="1" noTextEdit="1"/>
              </p:cNvSpPr>
              <p:nvPr/>
            </p:nvSpPr>
            <p:spPr>
              <a:xfrm>
                <a:off x="6725708" y="4738825"/>
                <a:ext cx="416781" cy="184666"/>
              </a:xfrm>
              <a:prstGeom prst="rect">
                <a:avLst/>
              </a:prstGeom>
              <a:blipFill>
                <a:blip r:embed="rId9"/>
                <a:stretch>
                  <a:fillRect l="-5797" r="-7246" b="-96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7105599" y="4738825"/>
                <a:ext cx="331822"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+64</m:t>
                      </m:r>
                    </m:oMath>
                  </m:oMathPara>
                </a14:m>
                <a:endParaRPr lang="ko-KR" altLang="en-US" sz="1200" dirty="0"/>
              </a:p>
            </p:txBody>
          </p:sp>
        </mc:Choice>
        <mc:Fallback xmlns="">
          <p:sp>
            <p:nvSpPr>
              <p:cNvPr id="78" name="TextBox 77"/>
              <p:cNvSpPr txBox="1">
                <a:spLocks noRot="1" noChangeAspect="1" noMove="1" noResize="1" noEditPoints="1" noAdjustHandles="1" noChangeArrowheads="1" noChangeShapeType="1" noTextEdit="1"/>
              </p:cNvSpPr>
              <p:nvPr/>
            </p:nvSpPr>
            <p:spPr>
              <a:xfrm>
                <a:off x="7105599" y="4738825"/>
                <a:ext cx="331822" cy="184666"/>
              </a:xfrm>
              <a:prstGeom prst="rect">
                <a:avLst/>
              </a:prstGeom>
              <a:blipFill>
                <a:blip r:embed="rId4"/>
                <a:stretch>
                  <a:fillRect l="-9259" r="-11111" b="-96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7400531" y="4738825"/>
                <a:ext cx="41678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+128</m:t>
                      </m:r>
                    </m:oMath>
                  </m:oMathPara>
                </a14:m>
                <a:endParaRPr lang="ko-KR" altLang="en-US" sz="1200" dirty="0"/>
              </a:p>
            </p:txBody>
          </p:sp>
        </mc:Choice>
        <mc:Fallback xmlns="">
          <p:sp>
            <p:nvSpPr>
              <p:cNvPr id="79" name="TextBox 78"/>
              <p:cNvSpPr txBox="1">
                <a:spLocks noRot="1" noChangeAspect="1" noMove="1" noResize="1" noEditPoints="1" noAdjustHandles="1" noChangeArrowheads="1" noChangeShapeType="1" noTextEdit="1"/>
              </p:cNvSpPr>
              <p:nvPr/>
            </p:nvSpPr>
            <p:spPr>
              <a:xfrm>
                <a:off x="7400531" y="4738825"/>
                <a:ext cx="416781" cy="184666"/>
              </a:xfrm>
              <a:prstGeom prst="rect">
                <a:avLst/>
              </a:prstGeom>
              <a:blipFill>
                <a:blip r:embed="rId8"/>
                <a:stretch>
                  <a:fillRect l="-7353" r="-8824" b="-96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7811855" y="4738825"/>
                <a:ext cx="45954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r>
                        <a:rPr lang="en-US" altLang="ko-KR" sz="1200" b="0" i="1" smtClean="0">
                          <a:solidFill>
                            <a:schemeClr val="accent2"/>
                          </a:solidFill>
                          <a:latin typeface="Cambria Math" panose="02040503050406030204" pitchFamily="18" charset="0"/>
                        </a:rPr>
                        <m:t>768</m:t>
                      </m:r>
                    </m:oMath>
                  </m:oMathPara>
                </a14:m>
                <a:endParaRPr lang="ko-KR" altLang="en-US" sz="1200" dirty="0">
                  <a:solidFill>
                    <a:schemeClr val="accent2"/>
                  </a:solidFill>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7811855" y="4738825"/>
                <a:ext cx="459549" cy="184666"/>
              </a:xfrm>
              <a:prstGeom prst="rect">
                <a:avLst/>
              </a:prstGeom>
              <a:blipFill>
                <a:blip r:embed="rId10"/>
                <a:stretch>
                  <a:fillRect l="-2632" r="-6579" b="-64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6081425" y="5157022"/>
                <a:ext cx="45954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r>
                        <a:rPr lang="en-US" altLang="ko-KR" sz="1200" b="0" i="1" smtClean="0">
                          <a:solidFill>
                            <a:schemeClr val="tx1"/>
                          </a:solidFill>
                          <a:latin typeface="Cambria Math" panose="02040503050406030204" pitchFamily="18" charset="0"/>
                        </a:rPr>
                        <m:t>256</m:t>
                      </m:r>
                    </m:oMath>
                  </m:oMathPara>
                </a14:m>
                <a:endParaRPr lang="ko-KR" altLang="en-US" sz="1200" dirty="0">
                  <a:solidFill>
                    <a:schemeClr val="tx1"/>
                  </a:solidFill>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6081425" y="5157022"/>
                <a:ext cx="459549" cy="184666"/>
              </a:xfrm>
              <a:prstGeom prst="rect">
                <a:avLst/>
              </a:prstGeom>
              <a:blipFill>
                <a:blip r:embed="rId11"/>
                <a:stretch>
                  <a:fillRect l="-2667" r="-8000" b="-1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4559170" y="4738825"/>
                <a:ext cx="131446"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rPr>
                        <m:t>0</m:t>
                      </m:r>
                    </m:oMath>
                  </m:oMathPara>
                </a14:m>
                <a:endParaRPr lang="ko-KR" altLang="en-US" sz="1200" dirty="0"/>
              </a:p>
            </p:txBody>
          </p:sp>
        </mc:Choice>
        <mc:Fallback xmlns="">
          <p:sp>
            <p:nvSpPr>
              <p:cNvPr id="83" name="TextBox 82"/>
              <p:cNvSpPr txBox="1">
                <a:spLocks noRot="1" noChangeAspect="1" noMove="1" noResize="1" noEditPoints="1" noAdjustHandles="1" noChangeArrowheads="1" noChangeShapeType="1" noTextEdit="1"/>
              </p:cNvSpPr>
              <p:nvPr/>
            </p:nvSpPr>
            <p:spPr>
              <a:xfrm>
                <a:off x="4559170" y="4738825"/>
                <a:ext cx="131446" cy="184666"/>
              </a:xfrm>
              <a:prstGeom prst="rect">
                <a:avLst/>
              </a:prstGeom>
              <a:blipFill>
                <a:blip r:embed="rId12"/>
                <a:stretch>
                  <a:fillRect l="-23810" r="-28571" b="-64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4559170" y="5157915"/>
                <a:ext cx="131446"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rPr>
                        <m:t>0</m:t>
                      </m:r>
                    </m:oMath>
                  </m:oMathPara>
                </a14:m>
                <a:endParaRPr lang="ko-KR" altLang="en-US" sz="1200" dirty="0"/>
              </a:p>
            </p:txBody>
          </p:sp>
        </mc:Choice>
        <mc:Fallback xmlns="">
          <p:sp>
            <p:nvSpPr>
              <p:cNvPr id="84" name="TextBox 83"/>
              <p:cNvSpPr txBox="1">
                <a:spLocks noRot="1" noChangeAspect="1" noMove="1" noResize="1" noEditPoints="1" noAdjustHandles="1" noChangeArrowheads="1" noChangeShapeType="1" noTextEdit="1"/>
              </p:cNvSpPr>
              <p:nvPr/>
            </p:nvSpPr>
            <p:spPr>
              <a:xfrm>
                <a:off x="4559170" y="5157915"/>
                <a:ext cx="131446" cy="184666"/>
              </a:xfrm>
              <a:prstGeom prst="rect">
                <a:avLst/>
              </a:prstGeom>
              <a:blipFill>
                <a:blip r:embed="rId12"/>
                <a:stretch>
                  <a:fillRect l="-23810" r="-28571" b="-1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4559170" y="4732946"/>
                <a:ext cx="131446"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rPr>
                        <m:t>1</m:t>
                      </m:r>
                    </m:oMath>
                  </m:oMathPara>
                </a14:m>
                <a:endParaRPr lang="ko-KR" altLang="en-US" sz="1200" dirty="0"/>
              </a:p>
            </p:txBody>
          </p:sp>
        </mc:Choice>
        <mc:Fallback xmlns="">
          <p:sp>
            <p:nvSpPr>
              <p:cNvPr id="85" name="TextBox 84"/>
              <p:cNvSpPr txBox="1">
                <a:spLocks noRot="1" noChangeAspect="1" noMove="1" noResize="1" noEditPoints="1" noAdjustHandles="1" noChangeArrowheads="1" noChangeShapeType="1" noTextEdit="1"/>
              </p:cNvSpPr>
              <p:nvPr/>
            </p:nvSpPr>
            <p:spPr>
              <a:xfrm>
                <a:off x="4559170" y="4732946"/>
                <a:ext cx="131446" cy="184666"/>
              </a:xfrm>
              <a:prstGeom prst="rect">
                <a:avLst/>
              </a:prstGeom>
              <a:blipFill>
                <a:blip r:embed="rId13"/>
                <a:stretch>
                  <a:fillRect l="-23810" r="-28571" b="-64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559170" y="4745453"/>
                <a:ext cx="131446"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rPr>
                        <m:t>2</m:t>
                      </m:r>
                    </m:oMath>
                  </m:oMathPara>
                </a14:m>
                <a:endParaRPr lang="ko-KR" altLang="en-US" sz="1200" dirty="0"/>
              </a:p>
            </p:txBody>
          </p:sp>
        </mc:Choice>
        <mc:Fallback xmlns="">
          <p:sp>
            <p:nvSpPr>
              <p:cNvPr id="93" name="TextBox 92"/>
              <p:cNvSpPr txBox="1">
                <a:spLocks noRot="1" noChangeAspect="1" noMove="1" noResize="1" noEditPoints="1" noAdjustHandles="1" noChangeArrowheads="1" noChangeShapeType="1" noTextEdit="1"/>
              </p:cNvSpPr>
              <p:nvPr/>
            </p:nvSpPr>
            <p:spPr>
              <a:xfrm>
                <a:off x="4559170" y="4745453"/>
                <a:ext cx="131446" cy="184666"/>
              </a:xfrm>
              <a:prstGeom prst="rect">
                <a:avLst/>
              </a:prstGeom>
              <a:blipFill>
                <a:blip r:embed="rId14"/>
                <a:stretch>
                  <a:fillRect l="-23810" r="-28571" b="-64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4559170" y="4732946"/>
                <a:ext cx="131446"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rPr>
                        <m:t>3</m:t>
                      </m:r>
                    </m:oMath>
                  </m:oMathPara>
                </a14:m>
                <a:endParaRPr lang="ko-KR" altLang="en-US" sz="1200" dirty="0"/>
              </a:p>
            </p:txBody>
          </p:sp>
        </mc:Choice>
        <mc:Fallback xmlns="">
          <p:sp>
            <p:nvSpPr>
              <p:cNvPr id="94" name="TextBox 93"/>
              <p:cNvSpPr txBox="1">
                <a:spLocks noRot="1" noChangeAspect="1" noMove="1" noResize="1" noEditPoints="1" noAdjustHandles="1" noChangeArrowheads="1" noChangeShapeType="1" noTextEdit="1"/>
              </p:cNvSpPr>
              <p:nvPr/>
            </p:nvSpPr>
            <p:spPr>
              <a:xfrm>
                <a:off x="4559170" y="4732946"/>
                <a:ext cx="131446" cy="184666"/>
              </a:xfrm>
              <a:prstGeom prst="rect">
                <a:avLst/>
              </a:prstGeom>
              <a:blipFill>
                <a:blip r:embed="rId15"/>
                <a:stretch>
                  <a:fillRect l="-23810" r="-28571" b="-64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4559170" y="4738825"/>
                <a:ext cx="131446"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rPr>
                        <m:t>4</m:t>
                      </m:r>
                    </m:oMath>
                  </m:oMathPara>
                </a14:m>
                <a:endParaRPr lang="ko-KR" altLang="en-US" sz="1200" dirty="0"/>
              </a:p>
            </p:txBody>
          </p:sp>
        </mc:Choice>
        <mc:Fallback xmlns="">
          <p:sp>
            <p:nvSpPr>
              <p:cNvPr id="95" name="TextBox 94"/>
              <p:cNvSpPr txBox="1">
                <a:spLocks noRot="1" noChangeAspect="1" noMove="1" noResize="1" noEditPoints="1" noAdjustHandles="1" noChangeArrowheads="1" noChangeShapeType="1" noTextEdit="1"/>
              </p:cNvSpPr>
              <p:nvPr/>
            </p:nvSpPr>
            <p:spPr>
              <a:xfrm>
                <a:off x="4559170" y="4738825"/>
                <a:ext cx="131446" cy="184666"/>
              </a:xfrm>
              <a:prstGeom prst="rect">
                <a:avLst/>
              </a:prstGeom>
              <a:blipFill>
                <a:blip r:embed="rId16"/>
                <a:stretch>
                  <a:fillRect l="-23810" r="-28571" b="-64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4554218" y="4745453"/>
                <a:ext cx="131446"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rPr>
                        <m:t>5</m:t>
                      </m:r>
                    </m:oMath>
                  </m:oMathPara>
                </a14:m>
                <a:endParaRPr lang="ko-KR" altLang="en-US" sz="1200" dirty="0"/>
              </a:p>
            </p:txBody>
          </p:sp>
        </mc:Choice>
        <mc:Fallback xmlns="">
          <p:sp>
            <p:nvSpPr>
              <p:cNvPr id="96" name="TextBox 95"/>
              <p:cNvSpPr txBox="1">
                <a:spLocks noRot="1" noChangeAspect="1" noMove="1" noResize="1" noEditPoints="1" noAdjustHandles="1" noChangeArrowheads="1" noChangeShapeType="1" noTextEdit="1"/>
              </p:cNvSpPr>
              <p:nvPr/>
            </p:nvSpPr>
            <p:spPr>
              <a:xfrm>
                <a:off x="4554218" y="4745453"/>
                <a:ext cx="131446" cy="184666"/>
              </a:xfrm>
              <a:prstGeom prst="rect">
                <a:avLst/>
              </a:prstGeom>
              <a:blipFill>
                <a:blip r:embed="rId17"/>
                <a:stretch>
                  <a:fillRect l="-22727" r="-27273" b="-967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4559170" y="4732946"/>
                <a:ext cx="131446"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rPr>
                        <m:t>6</m:t>
                      </m:r>
                    </m:oMath>
                  </m:oMathPara>
                </a14:m>
                <a:endParaRPr lang="ko-KR" altLang="en-US" sz="1200" dirty="0"/>
              </a:p>
            </p:txBody>
          </p:sp>
        </mc:Choice>
        <mc:Fallback xmlns="">
          <p:sp>
            <p:nvSpPr>
              <p:cNvPr id="97" name="TextBox 96"/>
              <p:cNvSpPr txBox="1">
                <a:spLocks noRot="1" noChangeAspect="1" noMove="1" noResize="1" noEditPoints="1" noAdjustHandles="1" noChangeArrowheads="1" noChangeShapeType="1" noTextEdit="1"/>
              </p:cNvSpPr>
              <p:nvPr/>
            </p:nvSpPr>
            <p:spPr>
              <a:xfrm>
                <a:off x="4559170" y="4732946"/>
                <a:ext cx="131446" cy="184666"/>
              </a:xfrm>
              <a:prstGeom prst="rect">
                <a:avLst/>
              </a:prstGeom>
              <a:blipFill>
                <a:blip r:embed="rId18"/>
                <a:stretch>
                  <a:fillRect l="-23810" r="-28571" b="-64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4572000" y="4751006"/>
                <a:ext cx="131446"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rPr>
                        <m:t>7</m:t>
                      </m:r>
                    </m:oMath>
                  </m:oMathPara>
                </a14:m>
                <a:endParaRPr lang="ko-KR" altLang="en-US" sz="1200" dirty="0"/>
              </a:p>
            </p:txBody>
          </p:sp>
        </mc:Choice>
        <mc:Fallback xmlns="">
          <p:sp>
            <p:nvSpPr>
              <p:cNvPr id="98" name="TextBox 97"/>
              <p:cNvSpPr txBox="1">
                <a:spLocks noRot="1" noChangeAspect="1" noMove="1" noResize="1" noEditPoints="1" noAdjustHandles="1" noChangeArrowheads="1" noChangeShapeType="1" noTextEdit="1"/>
              </p:cNvSpPr>
              <p:nvPr/>
            </p:nvSpPr>
            <p:spPr>
              <a:xfrm>
                <a:off x="4572000" y="4751006"/>
                <a:ext cx="131446" cy="184666"/>
              </a:xfrm>
              <a:prstGeom prst="rect">
                <a:avLst/>
              </a:prstGeom>
              <a:blipFill>
                <a:blip r:embed="rId19"/>
                <a:stretch>
                  <a:fillRect l="-22727" r="-22727" b="-64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4564122" y="4745127"/>
                <a:ext cx="131446"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ko-KR" sz="1200" b="0" i="1" smtClean="0">
                          <a:solidFill>
                            <a:schemeClr val="accent2"/>
                          </a:solidFill>
                          <a:latin typeface="Cambria Math" panose="02040503050406030204" pitchFamily="18" charset="0"/>
                        </a:rPr>
                        <m:t>8</m:t>
                      </m:r>
                    </m:oMath>
                  </m:oMathPara>
                </a14:m>
                <a:endParaRPr lang="ko-KR" altLang="en-US" sz="1200" dirty="0">
                  <a:solidFill>
                    <a:schemeClr val="accent2"/>
                  </a:solidFill>
                </a:endParaRPr>
              </a:p>
            </p:txBody>
          </p:sp>
        </mc:Choice>
        <mc:Fallback xmlns="">
          <p:sp>
            <p:nvSpPr>
              <p:cNvPr id="99" name="TextBox 98"/>
              <p:cNvSpPr txBox="1">
                <a:spLocks noRot="1" noChangeAspect="1" noMove="1" noResize="1" noEditPoints="1" noAdjustHandles="1" noChangeArrowheads="1" noChangeShapeType="1" noTextEdit="1"/>
              </p:cNvSpPr>
              <p:nvPr/>
            </p:nvSpPr>
            <p:spPr>
              <a:xfrm>
                <a:off x="4564122" y="4745127"/>
                <a:ext cx="131446" cy="184666"/>
              </a:xfrm>
              <a:prstGeom prst="rect">
                <a:avLst/>
              </a:prstGeom>
              <a:blipFill>
                <a:blip r:embed="rId20"/>
                <a:stretch>
                  <a:fillRect l="-23810" r="-28571" b="-645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4554218" y="5152036"/>
                <a:ext cx="131446"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rPr>
                        <m:t>1</m:t>
                      </m:r>
                    </m:oMath>
                  </m:oMathPara>
                </a14:m>
                <a:endParaRPr lang="ko-KR" altLang="en-US" sz="12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554218" y="5152036"/>
                <a:ext cx="131446" cy="184666"/>
              </a:xfrm>
              <a:prstGeom prst="rect">
                <a:avLst/>
              </a:prstGeom>
              <a:blipFill>
                <a:blip r:embed="rId13"/>
                <a:stretch>
                  <a:fillRect l="-22727" r="-22727" b="-1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4554218" y="5156397"/>
                <a:ext cx="131446"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rPr>
                        <m:t>2</m:t>
                      </m:r>
                    </m:oMath>
                  </m:oMathPara>
                </a14:m>
                <a:endParaRPr lang="ko-KR" altLang="en-US" sz="1200" dirty="0"/>
              </a:p>
            </p:txBody>
          </p:sp>
        </mc:Choice>
        <mc:Fallback xmlns="">
          <p:sp>
            <p:nvSpPr>
              <p:cNvPr id="102" name="TextBox 101"/>
              <p:cNvSpPr txBox="1">
                <a:spLocks noRot="1" noChangeAspect="1" noMove="1" noResize="1" noEditPoints="1" noAdjustHandles="1" noChangeArrowheads="1" noChangeShapeType="1" noTextEdit="1"/>
              </p:cNvSpPr>
              <p:nvPr/>
            </p:nvSpPr>
            <p:spPr>
              <a:xfrm>
                <a:off x="4554218" y="5156397"/>
                <a:ext cx="131446" cy="184666"/>
              </a:xfrm>
              <a:prstGeom prst="rect">
                <a:avLst/>
              </a:prstGeom>
              <a:blipFill>
                <a:blip r:embed="rId14"/>
                <a:stretch>
                  <a:fillRect l="-22727" r="-22727" b="-1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4554218" y="5156397"/>
                <a:ext cx="131446" cy="18466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n-US" altLang="ko-KR" sz="1200" b="0" i="1" smtClean="0">
                          <a:latin typeface="Cambria Math" panose="02040503050406030204" pitchFamily="18" charset="0"/>
                        </a:rPr>
                        <m:t>3</m:t>
                      </m:r>
                    </m:oMath>
                  </m:oMathPara>
                </a14:m>
                <a:endParaRPr lang="ko-KR" altLang="en-US" sz="1200" dirty="0"/>
              </a:p>
            </p:txBody>
          </p:sp>
        </mc:Choice>
        <mc:Fallback xmlns="">
          <p:sp>
            <p:nvSpPr>
              <p:cNvPr id="103" name="TextBox 102"/>
              <p:cNvSpPr txBox="1">
                <a:spLocks noRot="1" noChangeAspect="1" noMove="1" noResize="1" noEditPoints="1" noAdjustHandles="1" noChangeArrowheads="1" noChangeShapeType="1" noTextEdit="1"/>
              </p:cNvSpPr>
              <p:nvPr/>
            </p:nvSpPr>
            <p:spPr>
              <a:xfrm>
                <a:off x="4554218" y="5156397"/>
                <a:ext cx="131446" cy="184666"/>
              </a:xfrm>
              <a:prstGeom prst="rect">
                <a:avLst/>
              </a:prstGeom>
              <a:blipFill>
                <a:blip r:embed="rId15"/>
                <a:stretch>
                  <a:fillRect l="-22727" r="-22727" b="-10000"/>
                </a:stretch>
              </a:blipFill>
            </p:spPr>
            <p:txBody>
              <a:bodyPr/>
              <a:lstStyle/>
              <a:p>
                <a:r>
                  <a:rPr lang="ko-KR" altLang="en-US">
                    <a:noFill/>
                  </a:rPr>
                  <a:t> </a:t>
                </a:r>
              </a:p>
            </p:txBody>
          </p:sp>
        </mc:Fallback>
      </mc:AlternateContent>
      <p:cxnSp>
        <p:nvCxnSpPr>
          <p:cNvPr id="105" name="직선 화살표 연결선 104"/>
          <p:cNvCxnSpPr/>
          <p:nvPr/>
        </p:nvCxnSpPr>
        <p:spPr>
          <a:xfrm>
            <a:off x="6804248" y="3213452"/>
            <a:ext cx="30135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6" name="TextBox 105"/>
          <p:cNvSpPr txBox="1"/>
          <p:nvPr/>
        </p:nvSpPr>
        <p:spPr>
          <a:xfrm>
            <a:off x="7105599" y="3059563"/>
            <a:ext cx="1428596" cy="307777"/>
          </a:xfrm>
          <a:prstGeom prst="rect">
            <a:avLst/>
          </a:prstGeom>
          <a:noFill/>
        </p:spPr>
        <p:txBody>
          <a:bodyPr wrap="none" rtlCol="0">
            <a:spAutoFit/>
          </a:bodyPr>
          <a:lstStyle/>
          <a:p>
            <a:r>
              <a:rPr lang="en-US" altLang="ko-KR" sz="1400" dirty="0">
                <a:solidFill>
                  <a:schemeClr val="accent2"/>
                </a:solidFill>
              </a:rPr>
              <a:t>Better mapping</a:t>
            </a:r>
            <a:endParaRPr lang="ko-KR" altLang="en-US" sz="1400" dirty="0">
              <a:solidFill>
                <a:schemeClr val="accent2"/>
              </a:solidFill>
            </a:endParaRPr>
          </a:p>
        </p:txBody>
      </p:sp>
      <p:sp>
        <p:nvSpPr>
          <p:cNvPr id="3" name="Rectangle 2"/>
          <p:cNvSpPr/>
          <p:nvPr/>
        </p:nvSpPr>
        <p:spPr>
          <a:xfrm>
            <a:off x="0" y="5905692"/>
            <a:ext cx="9144000" cy="9570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It is important to separate functions which frequently call each other!</a:t>
            </a:r>
          </a:p>
        </p:txBody>
      </p:sp>
      <p:sp>
        <p:nvSpPr>
          <p:cNvPr id="6" name="TextBox 5"/>
          <p:cNvSpPr txBox="1"/>
          <p:nvPr/>
        </p:nvSpPr>
        <p:spPr>
          <a:xfrm>
            <a:off x="-1444892" y="1305289"/>
            <a:ext cx="184731" cy="369332"/>
          </a:xfrm>
          <a:prstGeom prst="rect">
            <a:avLst/>
          </a:prstGeom>
          <a:noFill/>
        </p:spPr>
        <p:txBody>
          <a:bodyPr wrap="none" rtlCol="0">
            <a:spAutoFit/>
          </a:bodyPr>
          <a:lstStyle/>
          <a:p>
            <a:endParaRPr lang="en-US" dirty="0"/>
          </a:p>
        </p:txBody>
      </p:sp>
      <p:cxnSp>
        <p:nvCxnSpPr>
          <p:cNvPr id="9" name="Straight Arrow Connector 8"/>
          <p:cNvCxnSpPr/>
          <p:nvPr/>
        </p:nvCxnSpPr>
        <p:spPr>
          <a:xfrm flipH="1">
            <a:off x="4460318" y="2166852"/>
            <a:ext cx="39674" cy="349166"/>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50371" y="3172345"/>
            <a:ext cx="417660" cy="327874"/>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4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5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5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25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25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5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5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250"/>
                                        <p:tgtEl>
                                          <p:spTgt spid="43"/>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25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25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25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25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250"/>
                                        <p:tgtEl>
                                          <p:spTgt spid="55"/>
                                        </p:tgtEl>
                                      </p:cBhvr>
                                    </p:animEffect>
                                  </p:childTnLst>
                                </p:cTn>
                              </p:par>
                              <p:par>
                                <p:cTn id="43" presetID="10"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250"/>
                                        <p:tgtEl>
                                          <p:spTgt spid="61"/>
                                        </p:tgtEl>
                                      </p:cBhvr>
                                    </p:animEffect>
                                  </p:childTnLst>
                                </p:cTn>
                              </p:par>
                              <p:par>
                                <p:cTn id="46" presetID="10" presetClass="entr" presetSubtype="0" fill="hold"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250"/>
                                        <p:tgtEl>
                                          <p:spTgt spid="6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fade">
                                      <p:cBhvr>
                                        <p:cTn id="51" dur="250"/>
                                        <p:tgtEl>
                                          <p:spTgt spid="6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250"/>
                                        <p:tgtEl>
                                          <p:spTgt spid="67"/>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fade">
                                      <p:cBhvr>
                                        <p:cTn id="57" dur="250"/>
                                        <p:tgtEl>
                                          <p:spTgt spid="83"/>
                                        </p:tgtEl>
                                      </p:cBhvr>
                                    </p:animEffect>
                                  </p:childTnLst>
                                </p:cTn>
                              </p:par>
                              <p:par>
                                <p:cTn id="58" presetID="10" presetClass="entr" presetSubtype="0" fill="hold" grpId="1"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250"/>
                                        <p:tgtEl>
                                          <p:spTgt spid="84"/>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250" fill="hold"/>
                                        <p:tgtEl>
                                          <p:spTgt spid="34"/>
                                        </p:tgtEl>
                                        <p:attrNameLst>
                                          <p:attrName>fillcolor</p:attrName>
                                        </p:attrNameLst>
                                      </p:cBhvr>
                                      <p:to>
                                        <a:srgbClr val="FD8A8A"/>
                                      </p:to>
                                    </p:animClr>
                                    <p:set>
                                      <p:cBhvr>
                                        <p:cTn id="65" dur="250" fill="hold"/>
                                        <p:tgtEl>
                                          <p:spTgt spid="34"/>
                                        </p:tgtEl>
                                        <p:attrNameLst>
                                          <p:attrName>fill.type</p:attrName>
                                        </p:attrNameLst>
                                      </p:cBhvr>
                                      <p:to>
                                        <p:strVal val="solid"/>
                                      </p:to>
                                    </p:set>
                                    <p:set>
                                      <p:cBhvr>
                                        <p:cTn id="66" dur="250" fill="hold"/>
                                        <p:tgtEl>
                                          <p:spTgt spid="34"/>
                                        </p:tgtEl>
                                        <p:attrNameLst>
                                          <p:attrName>fill.on</p:attrName>
                                        </p:attrNameLst>
                                      </p:cBhvr>
                                      <p:to>
                                        <p:strVal val="true"/>
                                      </p:to>
                                    </p:set>
                                  </p:childTnLst>
                                </p:cTn>
                              </p:par>
                              <p:par>
                                <p:cTn id="67" presetID="47" presetClass="entr" presetSubtype="0" fill="hold" nodeType="with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fade">
                                      <p:cBhvr>
                                        <p:cTn id="69" dur="250"/>
                                        <p:tgtEl>
                                          <p:spTgt spid="57"/>
                                        </p:tgtEl>
                                      </p:cBhvr>
                                    </p:animEffect>
                                    <p:anim calcmode="lin" valueType="num">
                                      <p:cBhvr>
                                        <p:cTn id="70" dur="250" fill="hold"/>
                                        <p:tgtEl>
                                          <p:spTgt spid="57"/>
                                        </p:tgtEl>
                                        <p:attrNameLst>
                                          <p:attrName>ppt_x</p:attrName>
                                        </p:attrNameLst>
                                      </p:cBhvr>
                                      <p:tavLst>
                                        <p:tav tm="0">
                                          <p:val>
                                            <p:strVal val="#ppt_x"/>
                                          </p:val>
                                        </p:tav>
                                        <p:tav tm="100000">
                                          <p:val>
                                            <p:strVal val="#ppt_x"/>
                                          </p:val>
                                        </p:tav>
                                      </p:tavLst>
                                    </p:anim>
                                    <p:anim calcmode="lin" valueType="num">
                                      <p:cBhvr>
                                        <p:cTn id="71" dur="250" fill="hold"/>
                                        <p:tgtEl>
                                          <p:spTgt spid="57"/>
                                        </p:tgtEl>
                                        <p:attrNameLst>
                                          <p:attrName>ppt_y</p:attrName>
                                        </p:attrNameLst>
                                      </p:cBhvr>
                                      <p:tavLst>
                                        <p:tav tm="0">
                                          <p:val>
                                            <p:strVal val="#ppt_y-.1"/>
                                          </p:val>
                                        </p:tav>
                                        <p:tav tm="100000">
                                          <p:val>
                                            <p:strVal val="#ppt_y"/>
                                          </p:val>
                                        </p:tav>
                                      </p:tavLst>
                                    </p:anim>
                                  </p:childTnLst>
                                </p:cTn>
                              </p:par>
                              <p:par>
                                <p:cTn id="72" presetID="47" presetClass="entr" presetSubtype="0" fill="hold" nodeType="with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fade">
                                      <p:cBhvr>
                                        <p:cTn id="74" dur="250"/>
                                        <p:tgtEl>
                                          <p:spTgt spid="62"/>
                                        </p:tgtEl>
                                      </p:cBhvr>
                                    </p:animEffect>
                                    <p:anim calcmode="lin" valueType="num">
                                      <p:cBhvr>
                                        <p:cTn id="75" dur="250" fill="hold"/>
                                        <p:tgtEl>
                                          <p:spTgt spid="62"/>
                                        </p:tgtEl>
                                        <p:attrNameLst>
                                          <p:attrName>ppt_x</p:attrName>
                                        </p:attrNameLst>
                                      </p:cBhvr>
                                      <p:tavLst>
                                        <p:tav tm="0">
                                          <p:val>
                                            <p:strVal val="#ppt_x"/>
                                          </p:val>
                                        </p:tav>
                                        <p:tav tm="100000">
                                          <p:val>
                                            <p:strVal val="#ppt_x"/>
                                          </p:val>
                                        </p:tav>
                                      </p:tavLst>
                                    </p:anim>
                                    <p:anim calcmode="lin" valueType="num">
                                      <p:cBhvr>
                                        <p:cTn id="76" dur="250" fill="hold"/>
                                        <p:tgtEl>
                                          <p:spTgt spid="62"/>
                                        </p:tgtEl>
                                        <p:attrNameLst>
                                          <p:attrName>ppt_y</p:attrName>
                                        </p:attrNameLst>
                                      </p:cBhvr>
                                      <p:tavLst>
                                        <p:tav tm="0">
                                          <p:val>
                                            <p:strVal val="#ppt_y-.1"/>
                                          </p:val>
                                        </p:tav>
                                        <p:tav tm="100000">
                                          <p:val>
                                            <p:strVal val="#ppt_y"/>
                                          </p:val>
                                        </p:tav>
                                      </p:tavLst>
                                    </p:anim>
                                  </p:childTnLst>
                                </p:cTn>
                              </p:par>
                              <p:par>
                                <p:cTn id="77" presetID="10" presetClass="entr" presetSubtype="0"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fade">
                                      <p:cBhvr>
                                        <p:cTn id="79" dur="250"/>
                                        <p:tgtEl>
                                          <p:spTgt spid="6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250"/>
                                        <p:tgtEl>
                                          <p:spTgt spid="69"/>
                                        </p:tgtEl>
                                      </p:cBhvr>
                                    </p:animEffect>
                                  </p:childTnLst>
                                </p:cTn>
                              </p:par>
                              <p:par>
                                <p:cTn id="83" presetID="10" presetClass="exit" presetSubtype="0" fill="hold" grpId="0" nodeType="withEffect">
                                  <p:stCondLst>
                                    <p:cond delay="0"/>
                                  </p:stCondLst>
                                  <p:childTnLst>
                                    <p:animEffect transition="out" filter="fade">
                                      <p:cBhvr>
                                        <p:cTn id="84" dur="250"/>
                                        <p:tgtEl>
                                          <p:spTgt spid="83"/>
                                        </p:tgtEl>
                                      </p:cBhvr>
                                    </p:animEffect>
                                    <p:set>
                                      <p:cBhvr>
                                        <p:cTn id="85" dur="1" fill="hold">
                                          <p:stCondLst>
                                            <p:cond delay="249"/>
                                          </p:stCondLst>
                                        </p:cTn>
                                        <p:tgtEl>
                                          <p:spTgt spid="83"/>
                                        </p:tgtEl>
                                        <p:attrNameLst>
                                          <p:attrName>style.visibility</p:attrName>
                                        </p:attrNameLst>
                                      </p:cBhvr>
                                      <p:to>
                                        <p:strVal val="hidden"/>
                                      </p:to>
                                    </p:set>
                                  </p:childTnLst>
                                </p:cTn>
                              </p:par>
                              <p:par>
                                <p:cTn id="86" presetID="10" presetClass="entr" presetSubtype="0" fill="hold" grpId="0" nodeType="withEffect">
                                  <p:stCondLst>
                                    <p:cond delay="0"/>
                                  </p:stCondLst>
                                  <p:childTnLst>
                                    <p:set>
                                      <p:cBhvr>
                                        <p:cTn id="87" dur="1" fill="hold">
                                          <p:stCondLst>
                                            <p:cond delay="0"/>
                                          </p:stCondLst>
                                        </p:cTn>
                                        <p:tgtEl>
                                          <p:spTgt spid="85"/>
                                        </p:tgtEl>
                                        <p:attrNameLst>
                                          <p:attrName>style.visibility</p:attrName>
                                        </p:attrNameLst>
                                      </p:cBhvr>
                                      <p:to>
                                        <p:strVal val="visible"/>
                                      </p:to>
                                    </p:set>
                                    <p:animEffect transition="in" filter="fade">
                                      <p:cBhvr>
                                        <p:cTn id="88" dur="250"/>
                                        <p:tgtEl>
                                          <p:spTgt spid="85"/>
                                        </p:tgtEl>
                                      </p:cBhvr>
                                    </p:animEffect>
                                  </p:childTnLst>
                                </p:cTn>
                              </p:par>
                              <p:par>
                                <p:cTn id="89" presetID="10" presetClass="exit" presetSubtype="0" fill="hold" grpId="0" nodeType="withEffect">
                                  <p:stCondLst>
                                    <p:cond delay="0"/>
                                  </p:stCondLst>
                                  <p:childTnLst>
                                    <p:animEffect transition="out" filter="fade">
                                      <p:cBhvr>
                                        <p:cTn id="90" dur="250"/>
                                        <p:tgtEl>
                                          <p:spTgt spid="84"/>
                                        </p:tgtEl>
                                      </p:cBhvr>
                                    </p:animEffect>
                                    <p:set>
                                      <p:cBhvr>
                                        <p:cTn id="91" dur="1" fill="hold">
                                          <p:stCondLst>
                                            <p:cond delay="249"/>
                                          </p:stCondLst>
                                        </p:cTn>
                                        <p:tgtEl>
                                          <p:spTgt spid="84"/>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01"/>
                                        </p:tgtEl>
                                        <p:attrNameLst>
                                          <p:attrName>style.visibility</p:attrName>
                                        </p:attrNameLst>
                                      </p:cBhvr>
                                      <p:to>
                                        <p:strVal val="visible"/>
                                      </p:to>
                                    </p:set>
                                    <p:animEffect transition="in" filter="fade">
                                      <p:cBhvr>
                                        <p:cTn id="94" dur="250"/>
                                        <p:tgtEl>
                                          <p:spTgt spid="101"/>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mph" presetSubtype="2" fill="hold" nodeType="clickEffect">
                                  <p:stCondLst>
                                    <p:cond delay="0"/>
                                  </p:stCondLst>
                                  <p:childTnLst>
                                    <p:animClr clrSpc="rgb" dir="cw">
                                      <p:cBhvr>
                                        <p:cTn id="98" dur="250" fill="hold"/>
                                        <p:tgtEl>
                                          <p:spTgt spid="34"/>
                                        </p:tgtEl>
                                        <p:attrNameLst>
                                          <p:attrName>fillcolor</p:attrName>
                                        </p:attrNameLst>
                                      </p:cBhvr>
                                      <p:to>
                                        <a:srgbClr val="FFFFFF"/>
                                      </p:to>
                                    </p:animClr>
                                    <p:set>
                                      <p:cBhvr>
                                        <p:cTn id="99" dur="250" fill="hold"/>
                                        <p:tgtEl>
                                          <p:spTgt spid="34"/>
                                        </p:tgtEl>
                                        <p:attrNameLst>
                                          <p:attrName>fill.type</p:attrName>
                                        </p:attrNameLst>
                                      </p:cBhvr>
                                      <p:to>
                                        <p:strVal val="solid"/>
                                      </p:to>
                                    </p:set>
                                    <p:set>
                                      <p:cBhvr>
                                        <p:cTn id="100" dur="250" fill="hold"/>
                                        <p:tgtEl>
                                          <p:spTgt spid="34"/>
                                        </p:tgtEl>
                                        <p:attrNameLst>
                                          <p:attrName>fill.on</p:attrName>
                                        </p:attrNameLst>
                                      </p:cBhvr>
                                      <p:to>
                                        <p:strVal val="true"/>
                                      </p:to>
                                    </p:set>
                                  </p:childTnLst>
                                </p:cTn>
                              </p:par>
                              <p:par>
                                <p:cTn id="101" presetID="1" presetClass="emph" presetSubtype="2" fill="hold" nodeType="withEffect">
                                  <p:stCondLst>
                                    <p:cond delay="0"/>
                                  </p:stCondLst>
                                  <p:childTnLst>
                                    <p:animClr clrSpc="rgb" dir="cw">
                                      <p:cBhvr>
                                        <p:cTn id="102" dur="250" fill="hold"/>
                                        <p:tgtEl>
                                          <p:spTgt spid="35"/>
                                        </p:tgtEl>
                                        <p:attrNameLst>
                                          <p:attrName>fillcolor</p:attrName>
                                        </p:attrNameLst>
                                      </p:cBhvr>
                                      <p:to>
                                        <a:srgbClr val="FD8A8A"/>
                                      </p:to>
                                    </p:animClr>
                                    <p:set>
                                      <p:cBhvr>
                                        <p:cTn id="103" dur="250" fill="hold"/>
                                        <p:tgtEl>
                                          <p:spTgt spid="35"/>
                                        </p:tgtEl>
                                        <p:attrNameLst>
                                          <p:attrName>fill.type</p:attrName>
                                        </p:attrNameLst>
                                      </p:cBhvr>
                                      <p:to>
                                        <p:strVal val="solid"/>
                                      </p:to>
                                    </p:set>
                                    <p:set>
                                      <p:cBhvr>
                                        <p:cTn id="104" dur="250" fill="hold"/>
                                        <p:tgtEl>
                                          <p:spTgt spid="35"/>
                                        </p:tgtEl>
                                        <p:attrNameLst>
                                          <p:attrName>fill.on</p:attrName>
                                        </p:attrNameLst>
                                      </p:cBhvr>
                                      <p:to>
                                        <p:strVal val="true"/>
                                      </p:to>
                                    </p:set>
                                  </p:childTnLst>
                                </p:cTn>
                              </p:par>
                              <p:par>
                                <p:cTn id="105" presetID="47" presetClass="entr" presetSubtype="0" fill="hold" nodeType="withEffect">
                                  <p:stCondLst>
                                    <p:cond delay="0"/>
                                  </p:stCondLst>
                                  <p:childTnLst>
                                    <p:set>
                                      <p:cBhvr>
                                        <p:cTn id="106" dur="1" fill="hold">
                                          <p:stCondLst>
                                            <p:cond delay="0"/>
                                          </p:stCondLst>
                                        </p:cTn>
                                        <p:tgtEl>
                                          <p:spTgt spid="60"/>
                                        </p:tgtEl>
                                        <p:attrNameLst>
                                          <p:attrName>style.visibility</p:attrName>
                                        </p:attrNameLst>
                                      </p:cBhvr>
                                      <p:to>
                                        <p:strVal val="visible"/>
                                      </p:to>
                                    </p:set>
                                    <p:animEffect transition="in" filter="fade">
                                      <p:cBhvr>
                                        <p:cTn id="107" dur="250"/>
                                        <p:tgtEl>
                                          <p:spTgt spid="60"/>
                                        </p:tgtEl>
                                      </p:cBhvr>
                                    </p:animEffect>
                                    <p:anim calcmode="lin" valueType="num">
                                      <p:cBhvr>
                                        <p:cTn id="108" dur="250" fill="hold"/>
                                        <p:tgtEl>
                                          <p:spTgt spid="60"/>
                                        </p:tgtEl>
                                        <p:attrNameLst>
                                          <p:attrName>ppt_x</p:attrName>
                                        </p:attrNameLst>
                                      </p:cBhvr>
                                      <p:tavLst>
                                        <p:tav tm="0">
                                          <p:val>
                                            <p:strVal val="#ppt_x"/>
                                          </p:val>
                                        </p:tav>
                                        <p:tav tm="100000">
                                          <p:val>
                                            <p:strVal val="#ppt_x"/>
                                          </p:val>
                                        </p:tav>
                                      </p:tavLst>
                                    </p:anim>
                                    <p:anim calcmode="lin" valueType="num">
                                      <p:cBhvr>
                                        <p:cTn id="109" dur="250" fill="hold"/>
                                        <p:tgtEl>
                                          <p:spTgt spid="60"/>
                                        </p:tgtEl>
                                        <p:attrNameLst>
                                          <p:attrName>ppt_y</p:attrName>
                                        </p:attrNameLst>
                                      </p:cBhvr>
                                      <p:tavLst>
                                        <p:tav tm="0">
                                          <p:val>
                                            <p:strVal val="#ppt_y-.1"/>
                                          </p:val>
                                        </p:tav>
                                        <p:tav tm="100000">
                                          <p:val>
                                            <p:strVal val="#ppt_y"/>
                                          </p:val>
                                        </p:tav>
                                      </p:tavLst>
                                    </p:anim>
                                  </p:childTnLst>
                                </p:cTn>
                              </p:par>
                              <p:par>
                                <p:cTn id="110" presetID="47" presetClass="entr" presetSubtype="0" fill="hold" nodeType="with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fade">
                                      <p:cBhvr>
                                        <p:cTn id="112" dur="250"/>
                                        <p:tgtEl>
                                          <p:spTgt spid="64"/>
                                        </p:tgtEl>
                                      </p:cBhvr>
                                    </p:animEffect>
                                    <p:anim calcmode="lin" valueType="num">
                                      <p:cBhvr>
                                        <p:cTn id="113" dur="250" fill="hold"/>
                                        <p:tgtEl>
                                          <p:spTgt spid="64"/>
                                        </p:tgtEl>
                                        <p:attrNameLst>
                                          <p:attrName>ppt_x</p:attrName>
                                        </p:attrNameLst>
                                      </p:cBhvr>
                                      <p:tavLst>
                                        <p:tav tm="0">
                                          <p:val>
                                            <p:strVal val="#ppt_x"/>
                                          </p:val>
                                        </p:tav>
                                        <p:tav tm="100000">
                                          <p:val>
                                            <p:strVal val="#ppt_x"/>
                                          </p:val>
                                        </p:tav>
                                      </p:tavLst>
                                    </p:anim>
                                    <p:anim calcmode="lin" valueType="num">
                                      <p:cBhvr>
                                        <p:cTn id="114" dur="250" fill="hold"/>
                                        <p:tgtEl>
                                          <p:spTgt spid="64"/>
                                        </p:tgtEl>
                                        <p:attrNameLst>
                                          <p:attrName>ppt_y</p:attrName>
                                        </p:attrNameLst>
                                      </p:cBhvr>
                                      <p:tavLst>
                                        <p:tav tm="0">
                                          <p:val>
                                            <p:strVal val="#ppt_y-.1"/>
                                          </p:val>
                                        </p:tav>
                                        <p:tav tm="100000">
                                          <p:val>
                                            <p:strVal val="#ppt_y"/>
                                          </p:val>
                                        </p:tav>
                                      </p:tavLst>
                                    </p:anim>
                                  </p:childTnLst>
                                </p:cTn>
                              </p:par>
                              <p:par>
                                <p:cTn id="115" presetID="10"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250"/>
                                        <p:tgtEl>
                                          <p:spTgt spid="7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1"/>
                                        </p:tgtEl>
                                        <p:attrNameLst>
                                          <p:attrName>style.visibility</p:attrName>
                                        </p:attrNameLst>
                                      </p:cBhvr>
                                      <p:to>
                                        <p:strVal val="visible"/>
                                      </p:to>
                                    </p:set>
                                    <p:animEffect transition="in" filter="fade">
                                      <p:cBhvr>
                                        <p:cTn id="120" dur="250"/>
                                        <p:tgtEl>
                                          <p:spTgt spid="71"/>
                                        </p:tgtEl>
                                      </p:cBhvr>
                                    </p:animEffect>
                                  </p:childTnLst>
                                </p:cTn>
                              </p:par>
                              <p:par>
                                <p:cTn id="121" presetID="10" presetClass="exit" presetSubtype="0" fill="hold" grpId="1" nodeType="withEffect">
                                  <p:stCondLst>
                                    <p:cond delay="0"/>
                                  </p:stCondLst>
                                  <p:childTnLst>
                                    <p:animEffect transition="out" filter="fade">
                                      <p:cBhvr>
                                        <p:cTn id="122" dur="250"/>
                                        <p:tgtEl>
                                          <p:spTgt spid="85"/>
                                        </p:tgtEl>
                                      </p:cBhvr>
                                    </p:animEffect>
                                    <p:set>
                                      <p:cBhvr>
                                        <p:cTn id="123" dur="1" fill="hold">
                                          <p:stCondLst>
                                            <p:cond delay="249"/>
                                          </p:stCondLst>
                                        </p:cTn>
                                        <p:tgtEl>
                                          <p:spTgt spid="85"/>
                                        </p:tgtEl>
                                        <p:attrNameLst>
                                          <p:attrName>style.visibility</p:attrName>
                                        </p:attrNameLst>
                                      </p:cBhvr>
                                      <p:to>
                                        <p:strVal val="hidden"/>
                                      </p:to>
                                    </p:set>
                                  </p:childTnLst>
                                </p:cTn>
                              </p:par>
                              <p:par>
                                <p:cTn id="124" presetID="10" presetClass="entr" presetSubtype="0" fill="hold" grpId="0" nodeType="withEffect">
                                  <p:stCondLst>
                                    <p:cond delay="0"/>
                                  </p:stCondLst>
                                  <p:childTnLst>
                                    <p:set>
                                      <p:cBhvr>
                                        <p:cTn id="125" dur="1" fill="hold">
                                          <p:stCondLst>
                                            <p:cond delay="0"/>
                                          </p:stCondLst>
                                        </p:cTn>
                                        <p:tgtEl>
                                          <p:spTgt spid="93"/>
                                        </p:tgtEl>
                                        <p:attrNameLst>
                                          <p:attrName>style.visibility</p:attrName>
                                        </p:attrNameLst>
                                      </p:cBhvr>
                                      <p:to>
                                        <p:strVal val="visible"/>
                                      </p:to>
                                    </p:set>
                                    <p:animEffect transition="in" filter="fade">
                                      <p:cBhvr>
                                        <p:cTn id="126" dur="250"/>
                                        <p:tgtEl>
                                          <p:spTgt spid="93"/>
                                        </p:tgtEl>
                                      </p:cBhvr>
                                    </p:animEffect>
                                  </p:childTnLst>
                                </p:cTn>
                              </p:par>
                              <p:par>
                                <p:cTn id="127" presetID="10" presetClass="exit" presetSubtype="0" fill="hold" grpId="1" nodeType="withEffect">
                                  <p:stCondLst>
                                    <p:cond delay="0"/>
                                  </p:stCondLst>
                                  <p:childTnLst>
                                    <p:animEffect transition="out" filter="fade">
                                      <p:cBhvr>
                                        <p:cTn id="128" dur="250"/>
                                        <p:tgtEl>
                                          <p:spTgt spid="101"/>
                                        </p:tgtEl>
                                      </p:cBhvr>
                                    </p:animEffect>
                                    <p:set>
                                      <p:cBhvr>
                                        <p:cTn id="129" dur="1" fill="hold">
                                          <p:stCondLst>
                                            <p:cond delay="249"/>
                                          </p:stCondLst>
                                        </p:cTn>
                                        <p:tgtEl>
                                          <p:spTgt spid="101"/>
                                        </p:tgtEl>
                                        <p:attrNameLst>
                                          <p:attrName>style.visibility</p:attrName>
                                        </p:attrNameLst>
                                      </p:cBhvr>
                                      <p:to>
                                        <p:strVal val="hidden"/>
                                      </p:to>
                                    </p:set>
                                  </p:childTnLst>
                                </p:cTn>
                              </p:par>
                              <p:par>
                                <p:cTn id="130" presetID="10" presetClass="entr" presetSubtype="0" fill="hold" grpId="0" nodeType="withEffect">
                                  <p:stCondLst>
                                    <p:cond delay="0"/>
                                  </p:stCondLst>
                                  <p:childTnLst>
                                    <p:set>
                                      <p:cBhvr>
                                        <p:cTn id="131" dur="1" fill="hold">
                                          <p:stCondLst>
                                            <p:cond delay="0"/>
                                          </p:stCondLst>
                                        </p:cTn>
                                        <p:tgtEl>
                                          <p:spTgt spid="102"/>
                                        </p:tgtEl>
                                        <p:attrNameLst>
                                          <p:attrName>style.visibility</p:attrName>
                                        </p:attrNameLst>
                                      </p:cBhvr>
                                      <p:to>
                                        <p:strVal val="visible"/>
                                      </p:to>
                                    </p:set>
                                    <p:animEffect transition="in" filter="fade">
                                      <p:cBhvr>
                                        <p:cTn id="132" dur="250"/>
                                        <p:tgtEl>
                                          <p:spTgt spid="102"/>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mph" presetSubtype="2" fill="hold" nodeType="clickEffect">
                                  <p:stCondLst>
                                    <p:cond delay="0"/>
                                  </p:stCondLst>
                                  <p:childTnLst>
                                    <p:animClr clrSpc="rgb" dir="cw">
                                      <p:cBhvr>
                                        <p:cTn id="136" dur="250" fill="hold"/>
                                        <p:tgtEl>
                                          <p:spTgt spid="34"/>
                                        </p:tgtEl>
                                        <p:attrNameLst>
                                          <p:attrName>fillcolor</p:attrName>
                                        </p:attrNameLst>
                                      </p:cBhvr>
                                      <p:to>
                                        <a:srgbClr val="FD8A8A"/>
                                      </p:to>
                                    </p:animClr>
                                    <p:set>
                                      <p:cBhvr>
                                        <p:cTn id="137" dur="250" fill="hold"/>
                                        <p:tgtEl>
                                          <p:spTgt spid="34"/>
                                        </p:tgtEl>
                                        <p:attrNameLst>
                                          <p:attrName>fill.type</p:attrName>
                                        </p:attrNameLst>
                                      </p:cBhvr>
                                      <p:to>
                                        <p:strVal val="solid"/>
                                      </p:to>
                                    </p:set>
                                    <p:set>
                                      <p:cBhvr>
                                        <p:cTn id="138" dur="250" fill="hold"/>
                                        <p:tgtEl>
                                          <p:spTgt spid="34"/>
                                        </p:tgtEl>
                                        <p:attrNameLst>
                                          <p:attrName>fill.on</p:attrName>
                                        </p:attrNameLst>
                                      </p:cBhvr>
                                      <p:to>
                                        <p:strVal val="true"/>
                                      </p:to>
                                    </p:set>
                                  </p:childTnLst>
                                </p:cTn>
                              </p:par>
                              <p:par>
                                <p:cTn id="139" presetID="1" presetClass="emph" presetSubtype="2" fill="hold" nodeType="withEffect">
                                  <p:stCondLst>
                                    <p:cond delay="0"/>
                                  </p:stCondLst>
                                  <p:childTnLst>
                                    <p:animClr clrSpc="rgb" dir="cw">
                                      <p:cBhvr>
                                        <p:cTn id="140" dur="250" fill="hold"/>
                                        <p:tgtEl>
                                          <p:spTgt spid="35"/>
                                        </p:tgtEl>
                                        <p:attrNameLst>
                                          <p:attrName>fillcolor</p:attrName>
                                        </p:attrNameLst>
                                      </p:cBhvr>
                                      <p:to>
                                        <a:srgbClr val="FFFFFF"/>
                                      </p:to>
                                    </p:animClr>
                                    <p:set>
                                      <p:cBhvr>
                                        <p:cTn id="141" dur="250" fill="hold"/>
                                        <p:tgtEl>
                                          <p:spTgt spid="35"/>
                                        </p:tgtEl>
                                        <p:attrNameLst>
                                          <p:attrName>fill.type</p:attrName>
                                        </p:attrNameLst>
                                      </p:cBhvr>
                                      <p:to>
                                        <p:strVal val="solid"/>
                                      </p:to>
                                    </p:set>
                                    <p:set>
                                      <p:cBhvr>
                                        <p:cTn id="142" dur="250" fill="hold"/>
                                        <p:tgtEl>
                                          <p:spTgt spid="35"/>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2" fill="hold" nodeType="clickEffect">
                                  <p:stCondLst>
                                    <p:cond delay="0"/>
                                  </p:stCondLst>
                                  <p:childTnLst>
                                    <p:animClr clrSpc="rgb" dir="cw">
                                      <p:cBhvr>
                                        <p:cTn id="146" dur="250" fill="hold"/>
                                        <p:tgtEl>
                                          <p:spTgt spid="34"/>
                                        </p:tgtEl>
                                        <p:attrNameLst>
                                          <p:attrName>fillcolor</p:attrName>
                                        </p:attrNameLst>
                                      </p:cBhvr>
                                      <p:to>
                                        <a:srgbClr val="FFFFFF"/>
                                      </p:to>
                                    </p:animClr>
                                    <p:set>
                                      <p:cBhvr>
                                        <p:cTn id="147" dur="250" fill="hold"/>
                                        <p:tgtEl>
                                          <p:spTgt spid="34"/>
                                        </p:tgtEl>
                                        <p:attrNameLst>
                                          <p:attrName>fill.type</p:attrName>
                                        </p:attrNameLst>
                                      </p:cBhvr>
                                      <p:to>
                                        <p:strVal val="solid"/>
                                      </p:to>
                                    </p:set>
                                    <p:set>
                                      <p:cBhvr>
                                        <p:cTn id="148" dur="250" fill="hold"/>
                                        <p:tgtEl>
                                          <p:spTgt spid="34"/>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250" fill="hold"/>
                                        <p:tgtEl>
                                          <p:spTgt spid="37"/>
                                        </p:tgtEl>
                                        <p:attrNameLst>
                                          <p:attrName>fillcolor</p:attrName>
                                        </p:attrNameLst>
                                      </p:cBhvr>
                                      <p:to>
                                        <a:srgbClr val="FD8A8A"/>
                                      </p:to>
                                    </p:animClr>
                                    <p:set>
                                      <p:cBhvr>
                                        <p:cTn id="151" dur="250" fill="hold"/>
                                        <p:tgtEl>
                                          <p:spTgt spid="37"/>
                                        </p:tgtEl>
                                        <p:attrNameLst>
                                          <p:attrName>fill.type</p:attrName>
                                        </p:attrNameLst>
                                      </p:cBhvr>
                                      <p:to>
                                        <p:strVal val="solid"/>
                                      </p:to>
                                    </p:set>
                                    <p:set>
                                      <p:cBhvr>
                                        <p:cTn id="152" dur="250" fill="hold"/>
                                        <p:tgtEl>
                                          <p:spTgt spid="37"/>
                                        </p:tgtEl>
                                        <p:attrNameLst>
                                          <p:attrName>fill.on</p:attrName>
                                        </p:attrNameLst>
                                      </p:cBhvr>
                                      <p:to>
                                        <p:strVal val="true"/>
                                      </p:to>
                                    </p:set>
                                  </p:childTnLst>
                                </p:cTn>
                              </p:par>
                              <p:par>
                                <p:cTn id="153" presetID="47" presetClass="entr" presetSubtype="0" fill="hold" nodeType="withEffect">
                                  <p:stCondLst>
                                    <p:cond delay="0"/>
                                  </p:stCondLst>
                                  <p:childTnLst>
                                    <p:set>
                                      <p:cBhvr>
                                        <p:cTn id="154" dur="1" fill="hold">
                                          <p:stCondLst>
                                            <p:cond delay="0"/>
                                          </p:stCondLst>
                                        </p:cTn>
                                        <p:tgtEl>
                                          <p:spTgt spid="59"/>
                                        </p:tgtEl>
                                        <p:attrNameLst>
                                          <p:attrName>style.visibility</p:attrName>
                                        </p:attrNameLst>
                                      </p:cBhvr>
                                      <p:to>
                                        <p:strVal val="visible"/>
                                      </p:to>
                                    </p:set>
                                    <p:animEffect transition="in" filter="fade">
                                      <p:cBhvr>
                                        <p:cTn id="155" dur="250"/>
                                        <p:tgtEl>
                                          <p:spTgt spid="59"/>
                                        </p:tgtEl>
                                      </p:cBhvr>
                                    </p:animEffect>
                                    <p:anim calcmode="lin" valueType="num">
                                      <p:cBhvr>
                                        <p:cTn id="156" dur="250" fill="hold"/>
                                        <p:tgtEl>
                                          <p:spTgt spid="59"/>
                                        </p:tgtEl>
                                        <p:attrNameLst>
                                          <p:attrName>ppt_x</p:attrName>
                                        </p:attrNameLst>
                                      </p:cBhvr>
                                      <p:tavLst>
                                        <p:tav tm="0">
                                          <p:val>
                                            <p:strVal val="#ppt_x"/>
                                          </p:val>
                                        </p:tav>
                                        <p:tav tm="100000">
                                          <p:val>
                                            <p:strVal val="#ppt_x"/>
                                          </p:val>
                                        </p:tav>
                                      </p:tavLst>
                                    </p:anim>
                                    <p:anim calcmode="lin" valueType="num">
                                      <p:cBhvr>
                                        <p:cTn id="157" dur="250" fill="hold"/>
                                        <p:tgtEl>
                                          <p:spTgt spid="59"/>
                                        </p:tgtEl>
                                        <p:attrNameLst>
                                          <p:attrName>ppt_y</p:attrName>
                                        </p:attrNameLst>
                                      </p:cBhvr>
                                      <p:tavLst>
                                        <p:tav tm="0">
                                          <p:val>
                                            <p:strVal val="#ppt_y-.1"/>
                                          </p:val>
                                        </p:tav>
                                        <p:tav tm="100000">
                                          <p:val>
                                            <p:strVal val="#ppt_y"/>
                                          </p:val>
                                        </p:tav>
                                      </p:tavLst>
                                    </p:anim>
                                  </p:childTnLst>
                                </p:cTn>
                              </p:par>
                              <p:par>
                                <p:cTn id="158" presetID="42" presetClass="exit" presetSubtype="0" fill="hold" nodeType="withEffect">
                                  <p:stCondLst>
                                    <p:cond delay="0"/>
                                  </p:stCondLst>
                                  <p:childTnLst>
                                    <p:animEffect transition="out" filter="fade">
                                      <p:cBhvr>
                                        <p:cTn id="159" dur="250"/>
                                        <p:tgtEl>
                                          <p:spTgt spid="57"/>
                                        </p:tgtEl>
                                      </p:cBhvr>
                                    </p:animEffect>
                                    <p:anim calcmode="lin" valueType="num">
                                      <p:cBhvr>
                                        <p:cTn id="160" dur="250"/>
                                        <p:tgtEl>
                                          <p:spTgt spid="57"/>
                                        </p:tgtEl>
                                        <p:attrNameLst>
                                          <p:attrName>ppt_x</p:attrName>
                                        </p:attrNameLst>
                                      </p:cBhvr>
                                      <p:tavLst>
                                        <p:tav tm="0">
                                          <p:val>
                                            <p:strVal val="ppt_x"/>
                                          </p:val>
                                        </p:tav>
                                        <p:tav tm="100000">
                                          <p:val>
                                            <p:strVal val="ppt_x"/>
                                          </p:val>
                                        </p:tav>
                                      </p:tavLst>
                                    </p:anim>
                                    <p:anim calcmode="lin" valueType="num">
                                      <p:cBhvr>
                                        <p:cTn id="161" dur="250"/>
                                        <p:tgtEl>
                                          <p:spTgt spid="57"/>
                                        </p:tgtEl>
                                        <p:attrNameLst>
                                          <p:attrName>ppt_y</p:attrName>
                                        </p:attrNameLst>
                                      </p:cBhvr>
                                      <p:tavLst>
                                        <p:tav tm="0">
                                          <p:val>
                                            <p:strVal val="ppt_y"/>
                                          </p:val>
                                        </p:tav>
                                        <p:tav tm="100000">
                                          <p:val>
                                            <p:strVal val="ppt_y+.1"/>
                                          </p:val>
                                        </p:tav>
                                      </p:tavLst>
                                    </p:anim>
                                    <p:set>
                                      <p:cBhvr>
                                        <p:cTn id="162" dur="1" fill="hold">
                                          <p:stCondLst>
                                            <p:cond delay="249"/>
                                          </p:stCondLst>
                                        </p:cTn>
                                        <p:tgtEl>
                                          <p:spTgt spid="57"/>
                                        </p:tgtEl>
                                        <p:attrNameLst>
                                          <p:attrName>style.visibility</p:attrName>
                                        </p:attrNameLst>
                                      </p:cBhvr>
                                      <p:to>
                                        <p:strVal val="hidden"/>
                                      </p:to>
                                    </p:set>
                                  </p:childTnLst>
                                </p:cTn>
                              </p:par>
                              <p:par>
                                <p:cTn id="163" presetID="47" presetClass="entr" presetSubtype="0" fill="hold" nodeType="withEffect">
                                  <p:stCondLst>
                                    <p:cond delay="0"/>
                                  </p:stCondLst>
                                  <p:childTnLst>
                                    <p:set>
                                      <p:cBhvr>
                                        <p:cTn id="164" dur="1" fill="hold">
                                          <p:stCondLst>
                                            <p:cond delay="0"/>
                                          </p:stCondLst>
                                        </p:cTn>
                                        <p:tgtEl>
                                          <p:spTgt spid="63"/>
                                        </p:tgtEl>
                                        <p:attrNameLst>
                                          <p:attrName>style.visibility</p:attrName>
                                        </p:attrNameLst>
                                      </p:cBhvr>
                                      <p:to>
                                        <p:strVal val="visible"/>
                                      </p:to>
                                    </p:set>
                                    <p:animEffect transition="in" filter="fade">
                                      <p:cBhvr>
                                        <p:cTn id="165" dur="250"/>
                                        <p:tgtEl>
                                          <p:spTgt spid="63"/>
                                        </p:tgtEl>
                                      </p:cBhvr>
                                    </p:animEffect>
                                    <p:anim calcmode="lin" valueType="num">
                                      <p:cBhvr>
                                        <p:cTn id="166" dur="250" fill="hold"/>
                                        <p:tgtEl>
                                          <p:spTgt spid="63"/>
                                        </p:tgtEl>
                                        <p:attrNameLst>
                                          <p:attrName>ppt_x</p:attrName>
                                        </p:attrNameLst>
                                      </p:cBhvr>
                                      <p:tavLst>
                                        <p:tav tm="0">
                                          <p:val>
                                            <p:strVal val="#ppt_x"/>
                                          </p:val>
                                        </p:tav>
                                        <p:tav tm="100000">
                                          <p:val>
                                            <p:strVal val="#ppt_x"/>
                                          </p:val>
                                        </p:tav>
                                      </p:tavLst>
                                    </p:anim>
                                    <p:anim calcmode="lin" valueType="num">
                                      <p:cBhvr>
                                        <p:cTn id="167" dur="250" fill="hold"/>
                                        <p:tgtEl>
                                          <p:spTgt spid="63"/>
                                        </p:tgtEl>
                                        <p:attrNameLst>
                                          <p:attrName>ppt_y</p:attrName>
                                        </p:attrNameLst>
                                      </p:cBhvr>
                                      <p:tavLst>
                                        <p:tav tm="0">
                                          <p:val>
                                            <p:strVal val="#ppt_y-.1"/>
                                          </p:val>
                                        </p:tav>
                                        <p:tav tm="100000">
                                          <p:val>
                                            <p:strVal val="#ppt_y"/>
                                          </p:val>
                                        </p:tav>
                                      </p:tavLst>
                                    </p:anim>
                                  </p:childTnLst>
                                </p:cTn>
                              </p:par>
                              <p:par>
                                <p:cTn id="168" presetID="42" presetClass="exit" presetSubtype="0" fill="hold" nodeType="withEffect">
                                  <p:stCondLst>
                                    <p:cond delay="0"/>
                                  </p:stCondLst>
                                  <p:childTnLst>
                                    <p:animEffect transition="out" filter="fade">
                                      <p:cBhvr>
                                        <p:cTn id="169" dur="250"/>
                                        <p:tgtEl>
                                          <p:spTgt spid="64"/>
                                        </p:tgtEl>
                                      </p:cBhvr>
                                    </p:animEffect>
                                    <p:anim calcmode="lin" valueType="num">
                                      <p:cBhvr>
                                        <p:cTn id="170" dur="250"/>
                                        <p:tgtEl>
                                          <p:spTgt spid="64"/>
                                        </p:tgtEl>
                                        <p:attrNameLst>
                                          <p:attrName>ppt_x</p:attrName>
                                        </p:attrNameLst>
                                      </p:cBhvr>
                                      <p:tavLst>
                                        <p:tav tm="0">
                                          <p:val>
                                            <p:strVal val="ppt_x"/>
                                          </p:val>
                                        </p:tav>
                                        <p:tav tm="100000">
                                          <p:val>
                                            <p:strVal val="ppt_x"/>
                                          </p:val>
                                        </p:tav>
                                      </p:tavLst>
                                    </p:anim>
                                    <p:anim calcmode="lin" valueType="num">
                                      <p:cBhvr>
                                        <p:cTn id="171" dur="250"/>
                                        <p:tgtEl>
                                          <p:spTgt spid="64"/>
                                        </p:tgtEl>
                                        <p:attrNameLst>
                                          <p:attrName>ppt_y</p:attrName>
                                        </p:attrNameLst>
                                      </p:cBhvr>
                                      <p:tavLst>
                                        <p:tav tm="0">
                                          <p:val>
                                            <p:strVal val="ppt_y"/>
                                          </p:val>
                                        </p:tav>
                                        <p:tav tm="100000">
                                          <p:val>
                                            <p:strVal val="ppt_y+.1"/>
                                          </p:val>
                                        </p:tav>
                                      </p:tavLst>
                                    </p:anim>
                                    <p:set>
                                      <p:cBhvr>
                                        <p:cTn id="172" dur="1" fill="hold">
                                          <p:stCondLst>
                                            <p:cond delay="249"/>
                                          </p:stCondLst>
                                        </p:cTn>
                                        <p:tgtEl>
                                          <p:spTgt spid="64"/>
                                        </p:tgtEl>
                                        <p:attrNameLst>
                                          <p:attrName>style.visibility</p:attrName>
                                        </p:attrNameLst>
                                      </p:cBhvr>
                                      <p:to>
                                        <p:strVal val="hidden"/>
                                      </p:to>
                                    </p:set>
                                  </p:childTnLst>
                                </p:cTn>
                              </p:par>
                              <p:par>
                                <p:cTn id="173" presetID="10" presetClass="entr" presetSubtype="0" fill="hold" grpId="0" nodeType="withEffect">
                                  <p:stCondLst>
                                    <p:cond delay="0"/>
                                  </p:stCondLst>
                                  <p:childTnLst>
                                    <p:set>
                                      <p:cBhvr>
                                        <p:cTn id="174" dur="1" fill="hold">
                                          <p:stCondLst>
                                            <p:cond delay="0"/>
                                          </p:stCondLst>
                                        </p:cTn>
                                        <p:tgtEl>
                                          <p:spTgt spid="72"/>
                                        </p:tgtEl>
                                        <p:attrNameLst>
                                          <p:attrName>style.visibility</p:attrName>
                                        </p:attrNameLst>
                                      </p:cBhvr>
                                      <p:to>
                                        <p:strVal val="visible"/>
                                      </p:to>
                                    </p:set>
                                    <p:animEffect transition="in" filter="fade">
                                      <p:cBhvr>
                                        <p:cTn id="175" dur="250"/>
                                        <p:tgtEl>
                                          <p:spTgt spid="72"/>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73"/>
                                        </p:tgtEl>
                                        <p:attrNameLst>
                                          <p:attrName>style.visibility</p:attrName>
                                        </p:attrNameLst>
                                      </p:cBhvr>
                                      <p:to>
                                        <p:strVal val="visible"/>
                                      </p:to>
                                    </p:set>
                                    <p:animEffect transition="in" filter="fade">
                                      <p:cBhvr>
                                        <p:cTn id="178" dur="250"/>
                                        <p:tgtEl>
                                          <p:spTgt spid="73"/>
                                        </p:tgtEl>
                                      </p:cBhvr>
                                    </p:animEffect>
                                  </p:childTnLst>
                                </p:cTn>
                              </p:par>
                              <p:par>
                                <p:cTn id="179" presetID="10" presetClass="exit" presetSubtype="0" fill="hold" grpId="1" nodeType="withEffect">
                                  <p:stCondLst>
                                    <p:cond delay="0"/>
                                  </p:stCondLst>
                                  <p:childTnLst>
                                    <p:animEffect transition="out" filter="fade">
                                      <p:cBhvr>
                                        <p:cTn id="180" dur="250"/>
                                        <p:tgtEl>
                                          <p:spTgt spid="93"/>
                                        </p:tgtEl>
                                      </p:cBhvr>
                                    </p:animEffect>
                                    <p:set>
                                      <p:cBhvr>
                                        <p:cTn id="181" dur="1" fill="hold">
                                          <p:stCondLst>
                                            <p:cond delay="249"/>
                                          </p:stCondLst>
                                        </p:cTn>
                                        <p:tgtEl>
                                          <p:spTgt spid="93"/>
                                        </p:tgtEl>
                                        <p:attrNameLst>
                                          <p:attrName>style.visibility</p:attrName>
                                        </p:attrNameLst>
                                      </p:cBhvr>
                                      <p:to>
                                        <p:strVal val="hidden"/>
                                      </p:to>
                                    </p:set>
                                  </p:childTnLst>
                                </p:cTn>
                              </p:par>
                              <p:par>
                                <p:cTn id="182" presetID="10" presetClass="entr" presetSubtype="0" fill="hold" grpId="0" nodeType="withEffect">
                                  <p:stCondLst>
                                    <p:cond delay="0"/>
                                  </p:stCondLst>
                                  <p:childTnLst>
                                    <p:set>
                                      <p:cBhvr>
                                        <p:cTn id="183" dur="1" fill="hold">
                                          <p:stCondLst>
                                            <p:cond delay="0"/>
                                          </p:stCondLst>
                                        </p:cTn>
                                        <p:tgtEl>
                                          <p:spTgt spid="94"/>
                                        </p:tgtEl>
                                        <p:attrNameLst>
                                          <p:attrName>style.visibility</p:attrName>
                                        </p:attrNameLst>
                                      </p:cBhvr>
                                      <p:to>
                                        <p:strVal val="visible"/>
                                      </p:to>
                                    </p:set>
                                    <p:animEffect transition="in" filter="fade">
                                      <p:cBhvr>
                                        <p:cTn id="184" dur="250"/>
                                        <p:tgtEl>
                                          <p:spTgt spid="94"/>
                                        </p:tgtEl>
                                      </p:cBhvr>
                                    </p:animEffect>
                                  </p:childTnLst>
                                </p:cTn>
                              </p:par>
                              <p:par>
                                <p:cTn id="185" presetID="10" presetClass="exit" presetSubtype="0" fill="hold" grpId="1" nodeType="withEffect">
                                  <p:stCondLst>
                                    <p:cond delay="0"/>
                                  </p:stCondLst>
                                  <p:childTnLst>
                                    <p:animEffect transition="out" filter="fade">
                                      <p:cBhvr>
                                        <p:cTn id="186" dur="250"/>
                                        <p:tgtEl>
                                          <p:spTgt spid="102"/>
                                        </p:tgtEl>
                                      </p:cBhvr>
                                    </p:animEffect>
                                    <p:set>
                                      <p:cBhvr>
                                        <p:cTn id="187" dur="1" fill="hold">
                                          <p:stCondLst>
                                            <p:cond delay="249"/>
                                          </p:stCondLst>
                                        </p:cTn>
                                        <p:tgtEl>
                                          <p:spTgt spid="102"/>
                                        </p:tgtEl>
                                        <p:attrNameLst>
                                          <p:attrName>style.visibility</p:attrName>
                                        </p:attrNameLst>
                                      </p:cBhvr>
                                      <p:to>
                                        <p:strVal val="hidden"/>
                                      </p:to>
                                    </p:set>
                                  </p:childTnLst>
                                </p:cTn>
                              </p:par>
                              <p:par>
                                <p:cTn id="188" presetID="10" presetClass="entr" presetSubtype="0" fill="hold" grpId="0" nodeType="withEffect">
                                  <p:stCondLst>
                                    <p:cond delay="0"/>
                                  </p:stCondLst>
                                  <p:childTnLst>
                                    <p:set>
                                      <p:cBhvr>
                                        <p:cTn id="189" dur="1" fill="hold">
                                          <p:stCondLst>
                                            <p:cond delay="0"/>
                                          </p:stCondLst>
                                        </p:cTn>
                                        <p:tgtEl>
                                          <p:spTgt spid="103"/>
                                        </p:tgtEl>
                                        <p:attrNameLst>
                                          <p:attrName>style.visibility</p:attrName>
                                        </p:attrNameLst>
                                      </p:cBhvr>
                                      <p:to>
                                        <p:strVal val="visible"/>
                                      </p:to>
                                    </p:set>
                                    <p:animEffect transition="in" filter="fade">
                                      <p:cBhvr>
                                        <p:cTn id="190" dur="250"/>
                                        <p:tgtEl>
                                          <p:spTgt spid="103"/>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mph" presetSubtype="2" fill="hold" nodeType="clickEffect">
                                  <p:stCondLst>
                                    <p:cond delay="0"/>
                                  </p:stCondLst>
                                  <p:childTnLst>
                                    <p:animClr clrSpc="rgb" dir="cw">
                                      <p:cBhvr>
                                        <p:cTn id="194" dur="250" fill="hold"/>
                                        <p:tgtEl>
                                          <p:spTgt spid="34"/>
                                        </p:tgtEl>
                                        <p:attrNameLst>
                                          <p:attrName>fillcolor</p:attrName>
                                        </p:attrNameLst>
                                      </p:cBhvr>
                                      <p:to>
                                        <a:srgbClr val="FD8A8A"/>
                                      </p:to>
                                    </p:animClr>
                                    <p:set>
                                      <p:cBhvr>
                                        <p:cTn id="195" dur="250" fill="hold"/>
                                        <p:tgtEl>
                                          <p:spTgt spid="34"/>
                                        </p:tgtEl>
                                        <p:attrNameLst>
                                          <p:attrName>fill.type</p:attrName>
                                        </p:attrNameLst>
                                      </p:cBhvr>
                                      <p:to>
                                        <p:strVal val="solid"/>
                                      </p:to>
                                    </p:set>
                                    <p:set>
                                      <p:cBhvr>
                                        <p:cTn id="196" dur="250" fill="hold"/>
                                        <p:tgtEl>
                                          <p:spTgt spid="34"/>
                                        </p:tgtEl>
                                        <p:attrNameLst>
                                          <p:attrName>fill.on</p:attrName>
                                        </p:attrNameLst>
                                      </p:cBhvr>
                                      <p:to>
                                        <p:strVal val="true"/>
                                      </p:to>
                                    </p:set>
                                  </p:childTnLst>
                                </p:cTn>
                              </p:par>
                              <p:par>
                                <p:cTn id="197" presetID="1" presetClass="emph" presetSubtype="2" fill="hold" nodeType="withEffect">
                                  <p:stCondLst>
                                    <p:cond delay="0"/>
                                  </p:stCondLst>
                                  <p:childTnLst>
                                    <p:animClr clrSpc="rgb" dir="cw">
                                      <p:cBhvr>
                                        <p:cTn id="198" dur="250" fill="hold"/>
                                        <p:tgtEl>
                                          <p:spTgt spid="37"/>
                                        </p:tgtEl>
                                        <p:attrNameLst>
                                          <p:attrName>fillcolor</p:attrName>
                                        </p:attrNameLst>
                                      </p:cBhvr>
                                      <p:to>
                                        <a:srgbClr val="FFFFFF"/>
                                      </p:to>
                                    </p:animClr>
                                    <p:set>
                                      <p:cBhvr>
                                        <p:cTn id="199" dur="250" fill="hold"/>
                                        <p:tgtEl>
                                          <p:spTgt spid="37"/>
                                        </p:tgtEl>
                                        <p:attrNameLst>
                                          <p:attrName>fill.type</p:attrName>
                                        </p:attrNameLst>
                                      </p:cBhvr>
                                      <p:to>
                                        <p:strVal val="solid"/>
                                      </p:to>
                                    </p:set>
                                    <p:set>
                                      <p:cBhvr>
                                        <p:cTn id="200" dur="250" fill="hold"/>
                                        <p:tgtEl>
                                          <p:spTgt spid="37"/>
                                        </p:tgtEl>
                                        <p:attrNameLst>
                                          <p:attrName>fill.on</p:attrName>
                                        </p:attrNameLst>
                                      </p:cBhvr>
                                      <p:to>
                                        <p:strVal val="true"/>
                                      </p:to>
                                    </p:set>
                                  </p:childTnLst>
                                </p:cTn>
                              </p:par>
                              <p:par>
                                <p:cTn id="201" presetID="42" presetClass="exit" presetSubtype="0" fill="hold" nodeType="withEffect">
                                  <p:stCondLst>
                                    <p:cond delay="0"/>
                                  </p:stCondLst>
                                  <p:childTnLst>
                                    <p:animEffect transition="out" filter="fade">
                                      <p:cBhvr>
                                        <p:cTn id="202" dur="250"/>
                                        <p:tgtEl>
                                          <p:spTgt spid="59"/>
                                        </p:tgtEl>
                                      </p:cBhvr>
                                    </p:animEffect>
                                    <p:anim calcmode="lin" valueType="num">
                                      <p:cBhvr>
                                        <p:cTn id="203" dur="250"/>
                                        <p:tgtEl>
                                          <p:spTgt spid="59"/>
                                        </p:tgtEl>
                                        <p:attrNameLst>
                                          <p:attrName>ppt_x</p:attrName>
                                        </p:attrNameLst>
                                      </p:cBhvr>
                                      <p:tavLst>
                                        <p:tav tm="0">
                                          <p:val>
                                            <p:strVal val="ppt_x"/>
                                          </p:val>
                                        </p:tav>
                                        <p:tav tm="100000">
                                          <p:val>
                                            <p:strVal val="ppt_x"/>
                                          </p:val>
                                        </p:tav>
                                      </p:tavLst>
                                    </p:anim>
                                    <p:anim calcmode="lin" valueType="num">
                                      <p:cBhvr>
                                        <p:cTn id="204" dur="250"/>
                                        <p:tgtEl>
                                          <p:spTgt spid="59"/>
                                        </p:tgtEl>
                                        <p:attrNameLst>
                                          <p:attrName>ppt_y</p:attrName>
                                        </p:attrNameLst>
                                      </p:cBhvr>
                                      <p:tavLst>
                                        <p:tav tm="0">
                                          <p:val>
                                            <p:strVal val="ppt_y"/>
                                          </p:val>
                                        </p:tav>
                                        <p:tav tm="100000">
                                          <p:val>
                                            <p:strVal val="ppt_y+.1"/>
                                          </p:val>
                                        </p:tav>
                                      </p:tavLst>
                                    </p:anim>
                                    <p:set>
                                      <p:cBhvr>
                                        <p:cTn id="205" dur="1" fill="hold">
                                          <p:stCondLst>
                                            <p:cond delay="249"/>
                                          </p:stCondLst>
                                        </p:cTn>
                                        <p:tgtEl>
                                          <p:spTgt spid="59"/>
                                        </p:tgtEl>
                                        <p:attrNameLst>
                                          <p:attrName>style.visibility</p:attrName>
                                        </p:attrNameLst>
                                      </p:cBhvr>
                                      <p:to>
                                        <p:strVal val="hidden"/>
                                      </p:to>
                                    </p:set>
                                  </p:childTnLst>
                                </p:cTn>
                              </p:par>
                              <p:par>
                                <p:cTn id="206" presetID="47" presetClass="entr" presetSubtype="0" fill="hold" nodeType="withEffect">
                                  <p:stCondLst>
                                    <p:cond delay="0"/>
                                  </p:stCondLst>
                                  <p:childTnLst>
                                    <p:set>
                                      <p:cBhvr>
                                        <p:cTn id="207" dur="1" fill="hold">
                                          <p:stCondLst>
                                            <p:cond delay="0"/>
                                          </p:stCondLst>
                                        </p:cTn>
                                        <p:tgtEl>
                                          <p:spTgt spid="57"/>
                                        </p:tgtEl>
                                        <p:attrNameLst>
                                          <p:attrName>style.visibility</p:attrName>
                                        </p:attrNameLst>
                                      </p:cBhvr>
                                      <p:to>
                                        <p:strVal val="visible"/>
                                      </p:to>
                                    </p:set>
                                    <p:animEffect transition="in" filter="fade">
                                      <p:cBhvr>
                                        <p:cTn id="208" dur="250"/>
                                        <p:tgtEl>
                                          <p:spTgt spid="57"/>
                                        </p:tgtEl>
                                      </p:cBhvr>
                                    </p:animEffect>
                                    <p:anim calcmode="lin" valueType="num">
                                      <p:cBhvr>
                                        <p:cTn id="209" dur="250" fill="hold"/>
                                        <p:tgtEl>
                                          <p:spTgt spid="57"/>
                                        </p:tgtEl>
                                        <p:attrNameLst>
                                          <p:attrName>ppt_x</p:attrName>
                                        </p:attrNameLst>
                                      </p:cBhvr>
                                      <p:tavLst>
                                        <p:tav tm="0">
                                          <p:val>
                                            <p:strVal val="#ppt_x"/>
                                          </p:val>
                                        </p:tav>
                                        <p:tav tm="100000">
                                          <p:val>
                                            <p:strVal val="#ppt_x"/>
                                          </p:val>
                                        </p:tav>
                                      </p:tavLst>
                                    </p:anim>
                                    <p:anim calcmode="lin" valueType="num">
                                      <p:cBhvr>
                                        <p:cTn id="210" dur="250" fill="hold"/>
                                        <p:tgtEl>
                                          <p:spTgt spid="57"/>
                                        </p:tgtEl>
                                        <p:attrNameLst>
                                          <p:attrName>ppt_y</p:attrName>
                                        </p:attrNameLst>
                                      </p:cBhvr>
                                      <p:tavLst>
                                        <p:tav tm="0">
                                          <p:val>
                                            <p:strVal val="#ppt_y-.1"/>
                                          </p:val>
                                        </p:tav>
                                        <p:tav tm="100000">
                                          <p:val>
                                            <p:strVal val="#ppt_y"/>
                                          </p:val>
                                        </p:tav>
                                      </p:tavLst>
                                    </p:anim>
                                  </p:childTnLst>
                                </p:cTn>
                              </p:par>
                              <p:par>
                                <p:cTn id="211" presetID="10" presetClass="entr" presetSubtype="0" fill="hold" grpId="0" nodeType="withEffect">
                                  <p:stCondLst>
                                    <p:cond delay="0"/>
                                  </p:stCondLst>
                                  <p:childTnLst>
                                    <p:set>
                                      <p:cBhvr>
                                        <p:cTn id="212" dur="1" fill="hold">
                                          <p:stCondLst>
                                            <p:cond delay="0"/>
                                          </p:stCondLst>
                                        </p:cTn>
                                        <p:tgtEl>
                                          <p:spTgt spid="75"/>
                                        </p:tgtEl>
                                        <p:attrNameLst>
                                          <p:attrName>style.visibility</p:attrName>
                                        </p:attrNameLst>
                                      </p:cBhvr>
                                      <p:to>
                                        <p:strVal val="visible"/>
                                      </p:to>
                                    </p:set>
                                    <p:animEffect transition="in" filter="fade">
                                      <p:cBhvr>
                                        <p:cTn id="213" dur="250"/>
                                        <p:tgtEl>
                                          <p:spTgt spid="75"/>
                                        </p:tgtEl>
                                      </p:cBhvr>
                                    </p:animEffect>
                                  </p:childTnLst>
                                </p:cTn>
                              </p:par>
                              <p:par>
                                <p:cTn id="214" presetID="10" presetClass="exit" presetSubtype="0" fill="hold" grpId="1" nodeType="withEffect">
                                  <p:stCondLst>
                                    <p:cond delay="0"/>
                                  </p:stCondLst>
                                  <p:childTnLst>
                                    <p:animEffect transition="out" filter="fade">
                                      <p:cBhvr>
                                        <p:cTn id="215" dur="250"/>
                                        <p:tgtEl>
                                          <p:spTgt spid="94"/>
                                        </p:tgtEl>
                                      </p:cBhvr>
                                    </p:animEffect>
                                    <p:set>
                                      <p:cBhvr>
                                        <p:cTn id="216" dur="1" fill="hold">
                                          <p:stCondLst>
                                            <p:cond delay="249"/>
                                          </p:stCondLst>
                                        </p:cTn>
                                        <p:tgtEl>
                                          <p:spTgt spid="94"/>
                                        </p:tgtEl>
                                        <p:attrNameLst>
                                          <p:attrName>style.visibility</p:attrName>
                                        </p:attrNameLst>
                                      </p:cBhvr>
                                      <p:to>
                                        <p:strVal val="hidden"/>
                                      </p:to>
                                    </p:set>
                                  </p:childTnLst>
                                </p:cTn>
                              </p:par>
                              <p:par>
                                <p:cTn id="217" presetID="10" presetClass="entr" presetSubtype="0" fill="hold" grpId="0" nodeType="withEffect">
                                  <p:stCondLst>
                                    <p:cond delay="0"/>
                                  </p:stCondLst>
                                  <p:childTnLst>
                                    <p:set>
                                      <p:cBhvr>
                                        <p:cTn id="218" dur="1" fill="hold">
                                          <p:stCondLst>
                                            <p:cond delay="0"/>
                                          </p:stCondLst>
                                        </p:cTn>
                                        <p:tgtEl>
                                          <p:spTgt spid="95"/>
                                        </p:tgtEl>
                                        <p:attrNameLst>
                                          <p:attrName>style.visibility</p:attrName>
                                        </p:attrNameLst>
                                      </p:cBhvr>
                                      <p:to>
                                        <p:strVal val="visible"/>
                                      </p:to>
                                    </p:set>
                                    <p:animEffect transition="in" filter="fade">
                                      <p:cBhvr>
                                        <p:cTn id="219" dur="250"/>
                                        <p:tgtEl>
                                          <p:spTgt spid="95"/>
                                        </p:tgtEl>
                                      </p:cBhvr>
                                    </p:animEffect>
                                  </p:childTnLst>
                                </p:cTn>
                              </p:par>
                            </p:childTnLst>
                          </p:cTn>
                        </p:par>
                      </p:childTnLst>
                    </p:cTn>
                  </p:par>
                  <p:par>
                    <p:cTn id="220" fill="hold">
                      <p:stCondLst>
                        <p:cond delay="indefinite"/>
                      </p:stCondLst>
                      <p:childTnLst>
                        <p:par>
                          <p:cTn id="221" fill="hold">
                            <p:stCondLst>
                              <p:cond delay="0"/>
                            </p:stCondLst>
                            <p:childTnLst>
                              <p:par>
                                <p:cTn id="222" presetID="1" presetClass="emph" presetSubtype="2" fill="hold" nodeType="clickEffect">
                                  <p:stCondLst>
                                    <p:cond delay="0"/>
                                  </p:stCondLst>
                                  <p:childTnLst>
                                    <p:animClr clrSpc="rgb" dir="cw">
                                      <p:cBhvr>
                                        <p:cTn id="223" dur="250" fill="hold"/>
                                        <p:tgtEl>
                                          <p:spTgt spid="34"/>
                                        </p:tgtEl>
                                        <p:attrNameLst>
                                          <p:attrName>fillcolor</p:attrName>
                                        </p:attrNameLst>
                                      </p:cBhvr>
                                      <p:to>
                                        <a:srgbClr val="FFFFFF"/>
                                      </p:to>
                                    </p:animClr>
                                    <p:set>
                                      <p:cBhvr>
                                        <p:cTn id="224" dur="250" fill="hold"/>
                                        <p:tgtEl>
                                          <p:spTgt spid="34"/>
                                        </p:tgtEl>
                                        <p:attrNameLst>
                                          <p:attrName>fill.type</p:attrName>
                                        </p:attrNameLst>
                                      </p:cBhvr>
                                      <p:to>
                                        <p:strVal val="solid"/>
                                      </p:to>
                                    </p:set>
                                    <p:set>
                                      <p:cBhvr>
                                        <p:cTn id="225" dur="250" fill="hold"/>
                                        <p:tgtEl>
                                          <p:spTgt spid="34"/>
                                        </p:tgtEl>
                                        <p:attrNameLst>
                                          <p:attrName>fill.on</p:attrName>
                                        </p:attrNameLst>
                                      </p:cBhvr>
                                      <p:to>
                                        <p:strVal val="true"/>
                                      </p:to>
                                    </p:set>
                                  </p:childTnLst>
                                </p:cTn>
                              </p:par>
                              <p:par>
                                <p:cTn id="226" presetID="1" presetClass="emph" presetSubtype="2" fill="hold" nodeType="withEffect">
                                  <p:stCondLst>
                                    <p:cond delay="0"/>
                                  </p:stCondLst>
                                  <p:childTnLst>
                                    <p:animClr clrSpc="rgb" dir="cw">
                                      <p:cBhvr>
                                        <p:cTn id="227" dur="250" fill="hold"/>
                                        <p:tgtEl>
                                          <p:spTgt spid="37"/>
                                        </p:tgtEl>
                                        <p:attrNameLst>
                                          <p:attrName>fillcolor</p:attrName>
                                        </p:attrNameLst>
                                      </p:cBhvr>
                                      <p:to>
                                        <a:srgbClr val="FD8A8A"/>
                                      </p:to>
                                    </p:animClr>
                                    <p:set>
                                      <p:cBhvr>
                                        <p:cTn id="228" dur="250" fill="hold"/>
                                        <p:tgtEl>
                                          <p:spTgt spid="37"/>
                                        </p:tgtEl>
                                        <p:attrNameLst>
                                          <p:attrName>fill.type</p:attrName>
                                        </p:attrNameLst>
                                      </p:cBhvr>
                                      <p:to>
                                        <p:strVal val="solid"/>
                                      </p:to>
                                    </p:set>
                                    <p:set>
                                      <p:cBhvr>
                                        <p:cTn id="229" dur="250" fill="hold"/>
                                        <p:tgtEl>
                                          <p:spTgt spid="37"/>
                                        </p:tgtEl>
                                        <p:attrNameLst>
                                          <p:attrName>fill.on</p:attrName>
                                        </p:attrNameLst>
                                      </p:cBhvr>
                                      <p:to>
                                        <p:strVal val="true"/>
                                      </p:to>
                                    </p:set>
                                  </p:childTnLst>
                                </p:cTn>
                              </p:par>
                              <p:par>
                                <p:cTn id="230" presetID="42" presetClass="exit" presetSubtype="0" fill="hold" nodeType="withEffect">
                                  <p:stCondLst>
                                    <p:cond delay="0"/>
                                  </p:stCondLst>
                                  <p:childTnLst>
                                    <p:animEffect transition="out" filter="fade">
                                      <p:cBhvr>
                                        <p:cTn id="231" dur="250"/>
                                        <p:tgtEl>
                                          <p:spTgt spid="57"/>
                                        </p:tgtEl>
                                      </p:cBhvr>
                                    </p:animEffect>
                                    <p:anim calcmode="lin" valueType="num">
                                      <p:cBhvr>
                                        <p:cTn id="232" dur="250"/>
                                        <p:tgtEl>
                                          <p:spTgt spid="57"/>
                                        </p:tgtEl>
                                        <p:attrNameLst>
                                          <p:attrName>ppt_x</p:attrName>
                                        </p:attrNameLst>
                                      </p:cBhvr>
                                      <p:tavLst>
                                        <p:tav tm="0">
                                          <p:val>
                                            <p:strVal val="ppt_x"/>
                                          </p:val>
                                        </p:tav>
                                        <p:tav tm="100000">
                                          <p:val>
                                            <p:strVal val="ppt_x"/>
                                          </p:val>
                                        </p:tav>
                                      </p:tavLst>
                                    </p:anim>
                                    <p:anim calcmode="lin" valueType="num">
                                      <p:cBhvr>
                                        <p:cTn id="233" dur="250"/>
                                        <p:tgtEl>
                                          <p:spTgt spid="57"/>
                                        </p:tgtEl>
                                        <p:attrNameLst>
                                          <p:attrName>ppt_y</p:attrName>
                                        </p:attrNameLst>
                                      </p:cBhvr>
                                      <p:tavLst>
                                        <p:tav tm="0">
                                          <p:val>
                                            <p:strVal val="ppt_y"/>
                                          </p:val>
                                        </p:tav>
                                        <p:tav tm="100000">
                                          <p:val>
                                            <p:strVal val="ppt_y+.1"/>
                                          </p:val>
                                        </p:tav>
                                      </p:tavLst>
                                    </p:anim>
                                    <p:set>
                                      <p:cBhvr>
                                        <p:cTn id="234" dur="1" fill="hold">
                                          <p:stCondLst>
                                            <p:cond delay="249"/>
                                          </p:stCondLst>
                                        </p:cTn>
                                        <p:tgtEl>
                                          <p:spTgt spid="57"/>
                                        </p:tgtEl>
                                        <p:attrNameLst>
                                          <p:attrName>style.visibility</p:attrName>
                                        </p:attrNameLst>
                                      </p:cBhvr>
                                      <p:to>
                                        <p:strVal val="hidden"/>
                                      </p:to>
                                    </p:set>
                                  </p:childTnLst>
                                </p:cTn>
                              </p:par>
                              <p:par>
                                <p:cTn id="235" presetID="47" presetClass="entr" presetSubtype="0" fill="hold" nodeType="withEffect">
                                  <p:stCondLst>
                                    <p:cond delay="0"/>
                                  </p:stCondLst>
                                  <p:childTnLst>
                                    <p:set>
                                      <p:cBhvr>
                                        <p:cTn id="236" dur="1" fill="hold">
                                          <p:stCondLst>
                                            <p:cond delay="0"/>
                                          </p:stCondLst>
                                        </p:cTn>
                                        <p:tgtEl>
                                          <p:spTgt spid="59"/>
                                        </p:tgtEl>
                                        <p:attrNameLst>
                                          <p:attrName>style.visibility</p:attrName>
                                        </p:attrNameLst>
                                      </p:cBhvr>
                                      <p:to>
                                        <p:strVal val="visible"/>
                                      </p:to>
                                    </p:set>
                                    <p:animEffect transition="in" filter="fade">
                                      <p:cBhvr>
                                        <p:cTn id="237" dur="250"/>
                                        <p:tgtEl>
                                          <p:spTgt spid="59"/>
                                        </p:tgtEl>
                                      </p:cBhvr>
                                    </p:animEffect>
                                    <p:anim calcmode="lin" valueType="num">
                                      <p:cBhvr>
                                        <p:cTn id="238" dur="250" fill="hold"/>
                                        <p:tgtEl>
                                          <p:spTgt spid="59"/>
                                        </p:tgtEl>
                                        <p:attrNameLst>
                                          <p:attrName>ppt_x</p:attrName>
                                        </p:attrNameLst>
                                      </p:cBhvr>
                                      <p:tavLst>
                                        <p:tav tm="0">
                                          <p:val>
                                            <p:strVal val="#ppt_x"/>
                                          </p:val>
                                        </p:tav>
                                        <p:tav tm="100000">
                                          <p:val>
                                            <p:strVal val="#ppt_x"/>
                                          </p:val>
                                        </p:tav>
                                      </p:tavLst>
                                    </p:anim>
                                    <p:anim calcmode="lin" valueType="num">
                                      <p:cBhvr>
                                        <p:cTn id="239" dur="250" fill="hold"/>
                                        <p:tgtEl>
                                          <p:spTgt spid="59"/>
                                        </p:tgtEl>
                                        <p:attrNameLst>
                                          <p:attrName>ppt_y</p:attrName>
                                        </p:attrNameLst>
                                      </p:cBhvr>
                                      <p:tavLst>
                                        <p:tav tm="0">
                                          <p:val>
                                            <p:strVal val="#ppt_y-.1"/>
                                          </p:val>
                                        </p:tav>
                                        <p:tav tm="100000">
                                          <p:val>
                                            <p:strVal val="#ppt_y"/>
                                          </p:val>
                                        </p:tav>
                                      </p:tavLst>
                                    </p:anim>
                                  </p:childTnLst>
                                </p:cTn>
                              </p:par>
                              <p:par>
                                <p:cTn id="240" presetID="10" presetClass="entr" presetSubtype="0" fill="hold" grpId="0" nodeType="withEffect">
                                  <p:stCondLst>
                                    <p:cond delay="0"/>
                                  </p:stCondLst>
                                  <p:childTnLst>
                                    <p:set>
                                      <p:cBhvr>
                                        <p:cTn id="241" dur="1" fill="hold">
                                          <p:stCondLst>
                                            <p:cond delay="0"/>
                                          </p:stCondLst>
                                        </p:cTn>
                                        <p:tgtEl>
                                          <p:spTgt spid="76"/>
                                        </p:tgtEl>
                                        <p:attrNameLst>
                                          <p:attrName>style.visibility</p:attrName>
                                        </p:attrNameLst>
                                      </p:cBhvr>
                                      <p:to>
                                        <p:strVal val="visible"/>
                                      </p:to>
                                    </p:set>
                                    <p:animEffect transition="in" filter="fade">
                                      <p:cBhvr>
                                        <p:cTn id="242" dur="250"/>
                                        <p:tgtEl>
                                          <p:spTgt spid="76"/>
                                        </p:tgtEl>
                                      </p:cBhvr>
                                    </p:animEffect>
                                  </p:childTnLst>
                                </p:cTn>
                              </p:par>
                              <p:par>
                                <p:cTn id="243" presetID="10" presetClass="exit" presetSubtype="0" fill="hold" grpId="1" nodeType="withEffect">
                                  <p:stCondLst>
                                    <p:cond delay="0"/>
                                  </p:stCondLst>
                                  <p:childTnLst>
                                    <p:animEffect transition="out" filter="fade">
                                      <p:cBhvr>
                                        <p:cTn id="244" dur="250"/>
                                        <p:tgtEl>
                                          <p:spTgt spid="95"/>
                                        </p:tgtEl>
                                      </p:cBhvr>
                                    </p:animEffect>
                                    <p:set>
                                      <p:cBhvr>
                                        <p:cTn id="245" dur="1" fill="hold">
                                          <p:stCondLst>
                                            <p:cond delay="249"/>
                                          </p:stCondLst>
                                        </p:cTn>
                                        <p:tgtEl>
                                          <p:spTgt spid="95"/>
                                        </p:tgtEl>
                                        <p:attrNameLst>
                                          <p:attrName>style.visibility</p:attrName>
                                        </p:attrNameLst>
                                      </p:cBhvr>
                                      <p:to>
                                        <p:strVal val="hidden"/>
                                      </p:to>
                                    </p:set>
                                  </p:childTnLst>
                                </p:cTn>
                              </p:par>
                              <p:par>
                                <p:cTn id="246" presetID="10" presetClass="entr" presetSubtype="0" fill="hold" grpId="0" nodeType="withEffect">
                                  <p:stCondLst>
                                    <p:cond delay="0"/>
                                  </p:stCondLst>
                                  <p:childTnLst>
                                    <p:set>
                                      <p:cBhvr>
                                        <p:cTn id="247" dur="1" fill="hold">
                                          <p:stCondLst>
                                            <p:cond delay="0"/>
                                          </p:stCondLst>
                                        </p:cTn>
                                        <p:tgtEl>
                                          <p:spTgt spid="96"/>
                                        </p:tgtEl>
                                        <p:attrNameLst>
                                          <p:attrName>style.visibility</p:attrName>
                                        </p:attrNameLst>
                                      </p:cBhvr>
                                      <p:to>
                                        <p:strVal val="visible"/>
                                      </p:to>
                                    </p:set>
                                    <p:animEffect transition="in" filter="fade">
                                      <p:cBhvr>
                                        <p:cTn id="248" dur="250"/>
                                        <p:tgtEl>
                                          <p:spTgt spid="96"/>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mph" presetSubtype="2" fill="hold" nodeType="clickEffect">
                                  <p:stCondLst>
                                    <p:cond delay="0"/>
                                  </p:stCondLst>
                                  <p:childTnLst>
                                    <p:animClr clrSpc="rgb" dir="cw">
                                      <p:cBhvr>
                                        <p:cTn id="252" dur="250" fill="hold"/>
                                        <p:tgtEl>
                                          <p:spTgt spid="34"/>
                                        </p:tgtEl>
                                        <p:attrNameLst>
                                          <p:attrName>fillcolor</p:attrName>
                                        </p:attrNameLst>
                                      </p:cBhvr>
                                      <p:to>
                                        <a:srgbClr val="FD8A8A"/>
                                      </p:to>
                                    </p:animClr>
                                    <p:set>
                                      <p:cBhvr>
                                        <p:cTn id="253" dur="250" fill="hold"/>
                                        <p:tgtEl>
                                          <p:spTgt spid="34"/>
                                        </p:tgtEl>
                                        <p:attrNameLst>
                                          <p:attrName>fill.type</p:attrName>
                                        </p:attrNameLst>
                                      </p:cBhvr>
                                      <p:to>
                                        <p:strVal val="solid"/>
                                      </p:to>
                                    </p:set>
                                    <p:set>
                                      <p:cBhvr>
                                        <p:cTn id="254" dur="250" fill="hold"/>
                                        <p:tgtEl>
                                          <p:spTgt spid="34"/>
                                        </p:tgtEl>
                                        <p:attrNameLst>
                                          <p:attrName>fill.on</p:attrName>
                                        </p:attrNameLst>
                                      </p:cBhvr>
                                      <p:to>
                                        <p:strVal val="true"/>
                                      </p:to>
                                    </p:set>
                                  </p:childTnLst>
                                </p:cTn>
                              </p:par>
                              <p:par>
                                <p:cTn id="255" presetID="1" presetClass="emph" presetSubtype="2" fill="hold" nodeType="withEffect">
                                  <p:stCondLst>
                                    <p:cond delay="0"/>
                                  </p:stCondLst>
                                  <p:childTnLst>
                                    <p:animClr clrSpc="rgb" dir="cw">
                                      <p:cBhvr>
                                        <p:cTn id="256" dur="250" fill="hold"/>
                                        <p:tgtEl>
                                          <p:spTgt spid="37"/>
                                        </p:tgtEl>
                                        <p:attrNameLst>
                                          <p:attrName>fillcolor</p:attrName>
                                        </p:attrNameLst>
                                      </p:cBhvr>
                                      <p:to>
                                        <a:srgbClr val="FFFFFF"/>
                                      </p:to>
                                    </p:animClr>
                                    <p:set>
                                      <p:cBhvr>
                                        <p:cTn id="257" dur="250" fill="hold"/>
                                        <p:tgtEl>
                                          <p:spTgt spid="37"/>
                                        </p:tgtEl>
                                        <p:attrNameLst>
                                          <p:attrName>fill.type</p:attrName>
                                        </p:attrNameLst>
                                      </p:cBhvr>
                                      <p:to>
                                        <p:strVal val="solid"/>
                                      </p:to>
                                    </p:set>
                                    <p:set>
                                      <p:cBhvr>
                                        <p:cTn id="258" dur="250" fill="hold"/>
                                        <p:tgtEl>
                                          <p:spTgt spid="37"/>
                                        </p:tgtEl>
                                        <p:attrNameLst>
                                          <p:attrName>fill.on</p:attrName>
                                        </p:attrNameLst>
                                      </p:cBhvr>
                                      <p:to>
                                        <p:strVal val="true"/>
                                      </p:to>
                                    </p:set>
                                  </p:childTnLst>
                                </p:cTn>
                              </p:par>
                              <p:par>
                                <p:cTn id="259" presetID="47" presetClass="entr" presetSubtype="0" fill="hold" nodeType="withEffect">
                                  <p:stCondLst>
                                    <p:cond delay="0"/>
                                  </p:stCondLst>
                                  <p:childTnLst>
                                    <p:set>
                                      <p:cBhvr>
                                        <p:cTn id="260" dur="1" fill="hold">
                                          <p:stCondLst>
                                            <p:cond delay="0"/>
                                          </p:stCondLst>
                                        </p:cTn>
                                        <p:tgtEl>
                                          <p:spTgt spid="57"/>
                                        </p:tgtEl>
                                        <p:attrNameLst>
                                          <p:attrName>style.visibility</p:attrName>
                                        </p:attrNameLst>
                                      </p:cBhvr>
                                      <p:to>
                                        <p:strVal val="visible"/>
                                      </p:to>
                                    </p:set>
                                    <p:animEffect transition="in" filter="fade">
                                      <p:cBhvr>
                                        <p:cTn id="261" dur="250"/>
                                        <p:tgtEl>
                                          <p:spTgt spid="57"/>
                                        </p:tgtEl>
                                      </p:cBhvr>
                                    </p:animEffect>
                                    <p:anim calcmode="lin" valueType="num">
                                      <p:cBhvr>
                                        <p:cTn id="262" dur="250" fill="hold"/>
                                        <p:tgtEl>
                                          <p:spTgt spid="57"/>
                                        </p:tgtEl>
                                        <p:attrNameLst>
                                          <p:attrName>ppt_x</p:attrName>
                                        </p:attrNameLst>
                                      </p:cBhvr>
                                      <p:tavLst>
                                        <p:tav tm="0">
                                          <p:val>
                                            <p:strVal val="#ppt_x"/>
                                          </p:val>
                                        </p:tav>
                                        <p:tav tm="100000">
                                          <p:val>
                                            <p:strVal val="#ppt_x"/>
                                          </p:val>
                                        </p:tav>
                                      </p:tavLst>
                                    </p:anim>
                                    <p:anim calcmode="lin" valueType="num">
                                      <p:cBhvr>
                                        <p:cTn id="263" dur="250" fill="hold"/>
                                        <p:tgtEl>
                                          <p:spTgt spid="57"/>
                                        </p:tgtEl>
                                        <p:attrNameLst>
                                          <p:attrName>ppt_y</p:attrName>
                                        </p:attrNameLst>
                                      </p:cBhvr>
                                      <p:tavLst>
                                        <p:tav tm="0">
                                          <p:val>
                                            <p:strVal val="#ppt_y-.1"/>
                                          </p:val>
                                        </p:tav>
                                        <p:tav tm="100000">
                                          <p:val>
                                            <p:strVal val="#ppt_y"/>
                                          </p:val>
                                        </p:tav>
                                      </p:tavLst>
                                    </p:anim>
                                  </p:childTnLst>
                                </p:cTn>
                              </p:par>
                              <p:par>
                                <p:cTn id="264" presetID="42" presetClass="exit" presetSubtype="0" fill="hold" nodeType="withEffect">
                                  <p:stCondLst>
                                    <p:cond delay="0"/>
                                  </p:stCondLst>
                                  <p:childTnLst>
                                    <p:animEffect transition="out" filter="fade">
                                      <p:cBhvr>
                                        <p:cTn id="265" dur="250"/>
                                        <p:tgtEl>
                                          <p:spTgt spid="59"/>
                                        </p:tgtEl>
                                      </p:cBhvr>
                                    </p:animEffect>
                                    <p:anim calcmode="lin" valueType="num">
                                      <p:cBhvr>
                                        <p:cTn id="266" dur="250"/>
                                        <p:tgtEl>
                                          <p:spTgt spid="59"/>
                                        </p:tgtEl>
                                        <p:attrNameLst>
                                          <p:attrName>ppt_x</p:attrName>
                                        </p:attrNameLst>
                                      </p:cBhvr>
                                      <p:tavLst>
                                        <p:tav tm="0">
                                          <p:val>
                                            <p:strVal val="ppt_x"/>
                                          </p:val>
                                        </p:tav>
                                        <p:tav tm="100000">
                                          <p:val>
                                            <p:strVal val="ppt_x"/>
                                          </p:val>
                                        </p:tav>
                                      </p:tavLst>
                                    </p:anim>
                                    <p:anim calcmode="lin" valueType="num">
                                      <p:cBhvr>
                                        <p:cTn id="267" dur="250"/>
                                        <p:tgtEl>
                                          <p:spTgt spid="59"/>
                                        </p:tgtEl>
                                        <p:attrNameLst>
                                          <p:attrName>ppt_y</p:attrName>
                                        </p:attrNameLst>
                                      </p:cBhvr>
                                      <p:tavLst>
                                        <p:tav tm="0">
                                          <p:val>
                                            <p:strVal val="ppt_y"/>
                                          </p:val>
                                        </p:tav>
                                        <p:tav tm="100000">
                                          <p:val>
                                            <p:strVal val="ppt_y+.1"/>
                                          </p:val>
                                        </p:tav>
                                      </p:tavLst>
                                    </p:anim>
                                    <p:set>
                                      <p:cBhvr>
                                        <p:cTn id="268" dur="1" fill="hold">
                                          <p:stCondLst>
                                            <p:cond delay="249"/>
                                          </p:stCondLst>
                                        </p:cTn>
                                        <p:tgtEl>
                                          <p:spTgt spid="59"/>
                                        </p:tgtEl>
                                        <p:attrNameLst>
                                          <p:attrName>style.visibility</p:attrName>
                                        </p:attrNameLst>
                                      </p:cBhvr>
                                      <p:to>
                                        <p:strVal val="hidden"/>
                                      </p:to>
                                    </p:set>
                                  </p:childTnLst>
                                </p:cTn>
                              </p:par>
                              <p:par>
                                <p:cTn id="269" presetID="10" presetClass="entr" presetSubtype="0" fill="hold" grpId="0" nodeType="withEffect">
                                  <p:stCondLst>
                                    <p:cond delay="0"/>
                                  </p:stCondLst>
                                  <p:childTnLst>
                                    <p:set>
                                      <p:cBhvr>
                                        <p:cTn id="270" dur="1" fill="hold">
                                          <p:stCondLst>
                                            <p:cond delay="0"/>
                                          </p:stCondLst>
                                        </p:cTn>
                                        <p:tgtEl>
                                          <p:spTgt spid="77"/>
                                        </p:tgtEl>
                                        <p:attrNameLst>
                                          <p:attrName>style.visibility</p:attrName>
                                        </p:attrNameLst>
                                      </p:cBhvr>
                                      <p:to>
                                        <p:strVal val="visible"/>
                                      </p:to>
                                    </p:set>
                                    <p:animEffect transition="in" filter="fade">
                                      <p:cBhvr>
                                        <p:cTn id="271" dur="250"/>
                                        <p:tgtEl>
                                          <p:spTgt spid="77"/>
                                        </p:tgtEl>
                                      </p:cBhvr>
                                    </p:animEffect>
                                  </p:childTnLst>
                                </p:cTn>
                              </p:par>
                              <p:par>
                                <p:cTn id="272" presetID="10" presetClass="exit" presetSubtype="0" fill="hold" grpId="1" nodeType="withEffect">
                                  <p:stCondLst>
                                    <p:cond delay="0"/>
                                  </p:stCondLst>
                                  <p:childTnLst>
                                    <p:animEffect transition="out" filter="fade">
                                      <p:cBhvr>
                                        <p:cTn id="273" dur="250"/>
                                        <p:tgtEl>
                                          <p:spTgt spid="96"/>
                                        </p:tgtEl>
                                      </p:cBhvr>
                                    </p:animEffect>
                                    <p:set>
                                      <p:cBhvr>
                                        <p:cTn id="274" dur="1" fill="hold">
                                          <p:stCondLst>
                                            <p:cond delay="249"/>
                                          </p:stCondLst>
                                        </p:cTn>
                                        <p:tgtEl>
                                          <p:spTgt spid="96"/>
                                        </p:tgtEl>
                                        <p:attrNameLst>
                                          <p:attrName>style.visibility</p:attrName>
                                        </p:attrNameLst>
                                      </p:cBhvr>
                                      <p:to>
                                        <p:strVal val="hidden"/>
                                      </p:to>
                                    </p:set>
                                  </p:childTnLst>
                                </p:cTn>
                              </p:par>
                              <p:par>
                                <p:cTn id="275" presetID="10" presetClass="entr" presetSubtype="0" fill="hold" grpId="0" nodeType="withEffect">
                                  <p:stCondLst>
                                    <p:cond delay="0"/>
                                  </p:stCondLst>
                                  <p:childTnLst>
                                    <p:set>
                                      <p:cBhvr>
                                        <p:cTn id="276" dur="1" fill="hold">
                                          <p:stCondLst>
                                            <p:cond delay="0"/>
                                          </p:stCondLst>
                                        </p:cTn>
                                        <p:tgtEl>
                                          <p:spTgt spid="97"/>
                                        </p:tgtEl>
                                        <p:attrNameLst>
                                          <p:attrName>style.visibility</p:attrName>
                                        </p:attrNameLst>
                                      </p:cBhvr>
                                      <p:to>
                                        <p:strVal val="visible"/>
                                      </p:to>
                                    </p:set>
                                    <p:animEffect transition="in" filter="fade">
                                      <p:cBhvr>
                                        <p:cTn id="277" dur="250"/>
                                        <p:tgtEl>
                                          <p:spTgt spid="97"/>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50" fill="hold"/>
                                        <p:tgtEl>
                                          <p:spTgt spid="34"/>
                                        </p:tgtEl>
                                        <p:attrNameLst>
                                          <p:attrName>fillcolor</p:attrName>
                                        </p:attrNameLst>
                                      </p:cBhvr>
                                      <p:to>
                                        <a:srgbClr val="FFFFFF"/>
                                      </p:to>
                                    </p:animClr>
                                    <p:set>
                                      <p:cBhvr>
                                        <p:cTn id="282" dur="250" fill="hold"/>
                                        <p:tgtEl>
                                          <p:spTgt spid="34"/>
                                        </p:tgtEl>
                                        <p:attrNameLst>
                                          <p:attrName>fill.type</p:attrName>
                                        </p:attrNameLst>
                                      </p:cBhvr>
                                      <p:to>
                                        <p:strVal val="solid"/>
                                      </p:to>
                                    </p:set>
                                    <p:set>
                                      <p:cBhvr>
                                        <p:cTn id="283" dur="250" fill="hold"/>
                                        <p:tgtEl>
                                          <p:spTgt spid="34"/>
                                        </p:tgtEl>
                                        <p:attrNameLst>
                                          <p:attrName>fill.on</p:attrName>
                                        </p:attrNameLst>
                                      </p:cBhvr>
                                      <p:to>
                                        <p:strVal val="true"/>
                                      </p:to>
                                    </p:set>
                                  </p:childTnLst>
                                </p:cTn>
                              </p:par>
                              <p:par>
                                <p:cTn id="284" presetID="1" presetClass="emph" presetSubtype="2" fill="hold" nodeType="withEffect">
                                  <p:stCondLst>
                                    <p:cond delay="0"/>
                                  </p:stCondLst>
                                  <p:childTnLst>
                                    <p:animClr clrSpc="rgb" dir="cw">
                                      <p:cBhvr>
                                        <p:cTn id="285" dur="250" fill="hold"/>
                                        <p:tgtEl>
                                          <p:spTgt spid="37"/>
                                        </p:tgtEl>
                                        <p:attrNameLst>
                                          <p:attrName>fillcolor</p:attrName>
                                        </p:attrNameLst>
                                      </p:cBhvr>
                                      <p:to>
                                        <a:srgbClr val="FD8A8A"/>
                                      </p:to>
                                    </p:animClr>
                                    <p:set>
                                      <p:cBhvr>
                                        <p:cTn id="286" dur="250" fill="hold"/>
                                        <p:tgtEl>
                                          <p:spTgt spid="37"/>
                                        </p:tgtEl>
                                        <p:attrNameLst>
                                          <p:attrName>fill.type</p:attrName>
                                        </p:attrNameLst>
                                      </p:cBhvr>
                                      <p:to>
                                        <p:strVal val="solid"/>
                                      </p:to>
                                    </p:set>
                                    <p:set>
                                      <p:cBhvr>
                                        <p:cTn id="287" dur="250" fill="hold"/>
                                        <p:tgtEl>
                                          <p:spTgt spid="37"/>
                                        </p:tgtEl>
                                        <p:attrNameLst>
                                          <p:attrName>fill.on</p:attrName>
                                        </p:attrNameLst>
                                      </p:cBhvr>
                                      <p:to>
                                        <p:strVal val="true"/>
                                      </p:to>
                                    </p:set>
                                  </p:childTnLst>
                                </p:cTn>
                              </p:par>
                              <p:par>
                                <p:cTn id="288" presetID="42" presetClass="exit" presetSubtype="0" fill="hold" nodeType="withEffect">
                                  <p:stCondLst>
                                    <p:cond delay="0"/>
                                  </p:stCondLst>
                                  <p:childTnLst>
                                    <p:animEffect transition="out" filter="fade">
                                      <p:cBhvr>
                                        <p:cTn id="289" dur="250"/>
                                        <p:tgtEl>
                                          <p:spTgt spid="57"/>
                                        </p:tgtEl>
                                      </p:cBhvr>
                                    </p:animEffect>
                                    <p:anim calcmode="lin" valueType="num">
                                      <p:cBhvr>
                                        <p:cTn id="290" dur="250"/>
                                        <p:tgtEl>
                                          <p:spTgt spid="57"/>
                                        </p:tgtEl>
                                        <p:attrNameLst>
                                          <p:attrName>ppt_x</p:attrName>
                                        </p:attrNameLst>
                                      </p:cBhvr>
                                      <p:tavLst>
                                        <p:tav tm="0">
                                          <p:val>
                                            <p:strVal val="ppt_x"/>
                                          </p:val>
                                        </p:tav>
                                        <p:tav tm="100000">
                                          <p:val>
                                            <p:strVal val="ppt_x"/>
                                          </p:val>
                                        </p:tav>
                                      </p:tavLst>
                                    </p:anim>
                                    <p:anim calcmode="lin" valueType="num">
                                      <p:cBhvr>
                                        <p:cTn id="291" dur="250"/>
                                        <p:tgtEl>
                                          <p:spTgt spid="57"/>
                                        </p:tgtEl>
                                        <p:attrNameLst>
                                          <p:attrName>ppt_y</p:attrName>
                                        </p:attrNameLst>
                                      </p:cBhvr>
                                      <p:tavLst>
                                        <p:tav tm="0">
                                          <p:val>
                                            <p:strVal val="ppt_y"/>
                                          </p:val>
                                        </p:tav>
                                        <p:tav tm="100000">
                                          <p:val>
                                            <p:strVal val="ppt_y+.1"/>
                                          </p:val>
                                        </p:tav>
                                      </p:tavLst>
                                    </p:anim>
                                    <p:set>
                                      <p:cBhvr>
                                        <p:cTn id="292" dur="1" fill="hold">
                                          <p:stCondLst>
                                            <p:cond delay="249"/>
                                          </p:stCondLst>
                                        </p:cTn>
                                        <p:tgtEl>
                                          <p:spTgt spid="57"/>
                                        </p:tgtEl>
                                        <p:attrNameLst>
                                          <p:attrName>style.visibility</p:attrName>
                                        </p:attrNameLst>
                                      </p:cBhvr>
                                      <p:to>
                                        <p:strVal val="hidden"/>
                                      </p:to>
                                    </p:set>
                                  </p:childTnLst>
                                </p:cTn>
                              </p:par>
                              <p:par>
                                <p:cTn id="293" presetID="47" presetClass="entr" presetSubtype="0" fill="hold" nodeType="withEffect">
                                  <p:stCondLst>
                                    <p:cond delay="0"/>
                                  </p:stCondLst>
                                  <p:childTnLst>
                                    <p:set>
                                      <p:cBhvr>
                                        <p:cTn id="294" dur="1" fill="hold">
                                          <p:stCondLst>
                                            <p:cond delay="0"/>
                                          </p:stCondLst>
                                        </p:cTn>
                                        <p:tgtEl>
                                          <p:spTgt spid="59"/>
                                        </p:tgtEl>
                                        <p:attrNameLst>
                                          <p:attrName>style.visibility</p:attrName>
                                        </p:attrNameLst>
                                      </p:cBhvr>
                                      <p:to>
                                        <p:strVal val="visible"/>
                                      </p:to>
                                    </p:set>
                                    <p:animEffect transition="in" filter="fade">
                                      <p:cBhvr>
                                        <p:cTn id="295" dur="250"/>
                                        <p:tgtEl>
                                          <p:spTgt spid="59"/>
                                        </p:tgtEl>
                                      </p:cBhvr>
                                    </p:animEffect>
                                    <p:anim calcmode="lin" valueType="num">
                                      <p:cBhvr>
                                        <p:cTn id="296" dur="250" fill="hold"/>
                                        <p:tgtEl>
                                          <p:spTgt spid="59"/>
                                        </p:tgtEl>
                                        <p:attrNameLst>
                                          <p:attrName>ppt_x</p:attrName>
                                        </p:attrNameLst>
                                      </p:cBhvr>
                                      <p:tavLst>
                                        <p:tav tm="0">
                                          <p:val>
                                            <p:strVal val="#ppt_x"/>
                                          </p:val>
                                        </p:tav>
                                        <p:tav tm="100000">
                                          <p:val>
                                            <p:strVal val="#ppt_x"/>
                                          </p:val>
                                        </p:tav>
                                      </p:tavLst>
                                    </p:anim>
                                    <p:anim calcmode="lin" valueType="num">
                                      <p:cBhvr>
                                        <p:cTn id="297" dur="250" fill="hold"/>
                                        <p:tgtEl>
                                          <p:spTgt spid="59"/>
                                        </p:tgtEl>
                                        <p:attrNameLst>
                                          <p:attrName>ppt_y</p:attrName>
                                        </p:attrNameLst>
                                      </p:cBhvr>
                                      <p:tavLst>
                                        <p:tav tm="0">
                                          <p:val>
                                            <p:strVal val="#ppt_y-.1"/>
                                          </p:val>
                                        </p:tav>
                                        <p:tav tm="100000">
                                          <p:val>
                                            <p:strVal val="#ppt_y"/>
                                          </p:val>
                                        </p:tav>
                                      </p:tavLst>
                                    </p:anim>
                                  </p:childTnLst>
                                </p:cTn>
                              </p:par>
                              <p:par>
                                <p:cTn id="298" presetID="10" presetClass="entr" presetSubtype="0" fill="hold" grpId="0" nodeType="withEffect">
                                  <p:stCondLst>
                                    <p:cond delay="0"/>
                                  </p:stCondLst>
                                  <p:childTnLst>
                                    <p:set>
                                      <p:cBhvr>
                                        <p:cTn id="299" dur="1" fill="hold">
                                          <p:stCondLst>
                                            <p:cond delay="0"/>
                                          </p:stCondLst>
                                        </p:cTn>
                                        <p:tgtEl>
                                          <p:spTgt spid="78"/>
                                        </p:tgtEl>
                                        <p:attrNameLst>
                                          <p:attrName>style.visibility</p:attrName>
                                        </p:attrNameLst>
                                      </p:cBhvr>
                                      <p:to>
                                        <p:strVal val="visible"/>
                                      </p:to>
                                    </p:set>
                                    <p:animEffect transition="in" filter="fade">
                                      <p:cBhvr>
                                        <p:cTn id="300" dur="250"/>
                                        <p:tgtEl>
                                          <p:spTgt spid="78"/>
                                        </p:tgtEl>
                                      </p:cBhvr>
                                    </p:animEffect>
                                  </p:childTnLst>
                                </p:cTn>
                              </p:par>
                              <p:par>
                                <p:cTn id="301" presetID="10" presetClass="exit" presetSubtype="0" fill="hold" grpId="1" nodeType="withEffect">
                                  <p:stCondLst>
                                    <p:cond delay="0"/>
                                  </p:stCondLst>
                                  <p:childTnLst>
                                    <p:animEffect transition="out" filter="fade">
                                      <p:cBhvr>
                                        <p:cTn id="302" dur="250"/>
                                        <p:tgtEl>
                                          <p:spTgt spid="97"/>
                                        </p:tgtEl>
                                      </p:cBhvr>
                                    </p:animEffect>
                                    <p:set>
                                      <p:cBhvr>
                                        <p:cTn id="303" dur="1" fill="hold">
                                          <p:stCondLst>
                                            <p:cond delay="249"/>
                                          </p:stCondLst>
                                        </p:cTn>
                                        <p:tgtEl>
                                          <p:spTgt spid="97"/>
                                        </p:tgtEl>
                                        <p:attrNameLst>
                                          <p:attrName>style.visibility</p:attrName>
                                        </p:attrNameLst>
                                      </p:cBhvr>
                                      <p:to>
                                        <p:strVal val="hidden"/>
                                      </p:to>
                                    </p:set>
                                  </p:childTnLst>
                                </p:cTn>
                              </p:par>
                              <p:par>
                                <p:cTn id="304" presetID="10" presetClass="entr" presetSubtype="0" fill="hold" grpId="0" nodeType="withEffect">
                                  <p:stCondLst>
                                    <p:cond delay="0"/>
                                  </p:stCondLst>
                                  <p:childTnLst>
                                    <p:set>
                                      <p:cBhvr>
                                        <p:cTn id="305" dur="1" fill="hold">
                                          <p:stCondLst>
                                            <p:cond delay="0"/>
                                          </p:stCondLst>
                                        </p:cTn>
                                        <p:tgtEl>
                                          <p:spTgt spid="98"/>
                                        </p:tgtEl>
                                        <p:attrNameLst>
                                          <p:attrName>style.visibility</p:attrName>
                                        </p:attrNameLst>
                                      </p:cBhvr>
                                      <p:to>
                                        <p:strVal val="visible"/>
                                      </p:to>
                                    </p:set>
                                    <p:animEffect transition="in" filter="fade">
                                      <p:cBhvr>
                                        <p:cTn id="306" dur="250"/>
                                        <p:tgtEl>
                                          <p:spTgt spid="98"/>
                                        </p:tgtEl>
                                      </p:cBhvr>
                                    </p:animEffect>
                                  </p:childTnLst>
                                </p:cTn>
                              </p:par>
                            </p:childTnLst>
                          </p:cTn>
                        </p:par>
                      </p:childTnLst>
                    </p:cTn>
                  </p:par>
                  <p:par>
                    <p:cTn id="307" fill="hold">
                      <p:stCondLst>
                        <p:cond delay="indefinite"/>
                      </p:stCondLst>
                      <p:childTnLst>
                        <p:par>
                          <p:cTn id="308" fill="hold">
                            <p:stCondLst>
                              <p:cond delay="0"/>
                            </p:stCondLst>
                            <p:childTnLst>
                              <p:par>
                                <p:cTn id="309" presetID="1" presetClass="emph" presetSubtype="2" fill="hold" nodeType="clickEffect">
                                  <p:stCondLst>
                                    <p:cond delay="0"/>
                                  </p:stCondLst>
                                  <p:childTnLst>
                                    <p:animClr clrSpc="rgb" dir="cw">
                                      <p:cBhvr>
                                        <p:cTn id="310" dur="250" fill="hold"/>
                                        <p:tgtEl>
                                          <p:spTgt spid="34"/>
                                        </p:tgtEl>
                                        <p:attrNameLst>
                                          <p:attrName>fillcolor</p:attrName>
                                        </p:attrNameLst>
                                      </p:cBhvr>
                                      <p:to>
                                        <a:srgbClr val="FD8A8A"/>
                                      </p:to>
                                    </p:animClr>
                                    <p:set>
                                      <p:cBhvr>
                                        <p:cTn id="311" dur="250" fill="hold"/>
                                        <p:tgtEl>
                                          <p:spTgt spid="34"/>
                                        </p:tgtEl>
                                        <p:attrNameLst>
                                          <p:attrName>fill.type</p:attrName>
                                        </p:attrNameLst>
                                      </p:cBhvr>
                                      <p:to>
                                        <p:strVal val="solid"/>
                                      </p:to>
                                    </p:set>
                                    <p:set>
                                      <p:cBhvr>
                                        <p:cTn id="312" dur="250" fill="hold"/>
                                        <p:tgtEl>
                                          <p:spTgt spid="34"/>
                                        </p:tgtEl>
                                        <p:attrNameLst>
                                          <p:attrName>fill.on</p:attrName>
                                        </p:attrNameLst>
                                      </p:cBhvr>
                                      <p:to>
                                        <p:strVal val="true"/>
                                      </p:to>
                                    </p:set>
                                  </p:childTnLst>
                                </p:cTn>
                              </p:par>
                              <p:par>
                                <p:cTn id="313" presetID="1" presetClass="emph" presetSubtype="2" fill="hold" nodeType="withEffect">
                                  <p:stCondLst>
                                    <p:cond delay="0"/>
                                  </p:stCondLst>
                                  <p:childTnLst>
                                    <p:animClr clrSpc="rgb" dir="cw">
                                      <p:cBhvr>
                                        <p:cTn id="314" dur="250" fill="hold"/>
                                        <p:tgtEl>
                                          <p:spTgt spid="37"/>
                                        </p:tgtEl>
                                        <p:attrNameLst>
                                          <p:attrName>fillcolor</p:attrName>
                                        </p:attrNameLst>
                                      </p:cBhvr>
                                      <p:to>
                                        <a:srgbClr val="FFFFFF"/>
                                      </p:to>
                                    </p:animClr>
                                    <p:set>
                                      <p:cBhvr>
                                        <p:cTn id="315" dur="250" fill="hold"/>
                                        <p:tgtEl>
                                          <p:spTgt spid="37"/>
                                        </p:tgtEl>
                                        <p:attrNameLst>
                                          <p:attrName>fill.type</p:attrName>
                                        </p:attrNameLst>
                                      </p:cBhvr>
                                      <p:to>
                                        <p:strVal val="solid"/>
                                      </p:to>
                                    </p:set>
                                    <p:set>
                                      <p:cBhvr>
                                        <p:cTn id="316" dur="250" fill="hold"/>
                                        <p:tgtEl>
                                          <p:spTgt spid="37"/>
                                        </p:tgtEl>
                                        <p:attrNameLst>
                                          <p:attrName>fill.on</p:attrName>
                                        </p:attrNameLst>
                                      </p:cBhvr>
                                      <p:to>
                                        <p:strVal val="true"/>
                                      </p:to>
                                    </p:set>
                                  </p:childTnLst>
                                </p:cTn>
                              </p:par>
                              <p:par>
                                <p:cTn id="317" presetID="47" presetClass="entr" presetSubtype="0" fill="hold" nodeType="withEffect">
                                  <p:stCondLst>
                                    <p:cond delay="0"/>
                                  </p:stCondLst>
                                  <p:childTnLst>
                                    <p:set>
                                      <p:cBhvr>
                                        <p:cTn id="318" dur="1" fill="hold">
                                          <p:stCondLst>
                                            <p:cond delay="0"/>
                                          </p:stCondLst>
                                        </p:cTn>
                                        <p:tgtEl>
                                          <p:spTgt spid="57"/>
                                        </p:tgtEl>
                                        <p:attrNameLst>
                                          <p:attrName>style.visibility</p:attrName>
                                        </p:attrNameLst>
                                      </p:cBhvr>
                                      <p:to>
                                        <p:strVal val="visible"/>
                                      </p:to>
                                    </p:set>
                                    <p:animEffect transition="in" filter="fade">
                                      <p:cBhvr>
                                        <p:cTn id="319" dur="250"/>
                                        <p:tgtEl>
                                          <p:spTgt spid="57"/>
                                        </p:tgtEl>
                                      </p:cBhvr>
                                    </p:animEffect>
                                    <p:anim calcmode="lin" valueType="num">
                                      <p:cBhvr>
                                        <p:cTn id="320" dur="250" fill="hold"/>
                                        <p:tgtEl>
                                          <p:spTgt spid="57"/>
                                        </p:tgtEl>
                                        <p:attrNameLst>
                                          <p:attrName>ppt_x</p:attrName>
                                        </p:attrNameLst>
                                      </p:cBhvr>
                                      <p:tavLst>
                                        <p:tav tm="0">
                                          <p:val>
                                            <p:strVal val="#ppt_x"/>
                                          </p:val>
                                        </p:tav>
                                        <p:tav tm="100000">
                                          <p:val>
                                            <p:strVal val="#ppt_x"/>
                                          </p:val>
                                        </p:tav>
                                      </p:tavLst>
                                    </p:anim>
                                    <p:anim calcmode="lin" valueType="num">
                                      <p:cBhvr>
                                        <p:cTn id="321" dur="250" fill="hold"/>
                                        <p:tgtEl>
                                          <p:spTgt spid="57"/>
                                        </p:tgtEl>
                                        <p:attrNameLst>
                                          <p:attrName>ppt_y</p:attrName>
                                        </p:attrNameLst>
                                      </p:cBhvr>
                                      <p:tavLst>
                                        <p:tav tm="0">
                                          <p:val>
                                            <p:strVal val="#ppt_y-.1"/>
                                          </p:val>
                                        </p:tav>
                                        <p:tav tm="100000">
                                          <p:val>
                                            <p:strVal val="#ppt_y"/>
                                          </p:val>
                                        </p:tav>
                                      </p:tavLst>
                                    </p:anim>
                                  </p:childTnLst>
                                </p:cTn>
                              </p:par>
                              <p:par>
                                <p:cTn id="322" presetID="42" presetClass="exit" presetSubtype="0" fill="hold" nodeType="withEffect">
                                  <p:stCondLst>
                                    <p:cond delay="0"/>
                                  </p:stCondLst>
                                  <p:childTnLst>
                                    <p:animEffect transition="out" filter="fade">
                                      <p:cBhvr>
                                        <p:cTn id="323" dur="250"/>
                                        <p:tgtEl>
                                          <p:spTgt spid="59"/>
                                        </p:tgtEl>
                                      </p:cBhvr>
                                    </p:animEffect>
                                    <p:anim calcmode="lin" valueType="num">
                                      <p:cBhvr>
                                        <p:cTn id="324" dur="250"/>
                                        <p:tgtEl>
                                          <p:spTgt spid="59"/>
                                        </p:tgtEl>
                                        <p:attrNameLst>
                                          <p:attrName>ppt_x</p:attrName>
                                        </p:attrNameLst>
                                      </p:cBhvr>
                                      <p:tavLst>
                                        <p:tav tm="0">
                                          <p:val>
                                            <p:strVal val="ppt_x"/>
                                          </p:val>
                                        </p:tav>
                                        <p:tav tm="100000">
                                          <p:val>
                                            <p:strVal val="ppt_x"/>
                                          </p:val>
                                        </p:tav>
                                      </p:tavLst>
                                    </p:anim>
                                    <p:anim calcmode="lin" valueType="num">
                                      <p:cBhvr>
                                        <p:cTn id="325" dur="250"/>
                                        <p:tgtEl>
                                          <p:spTgt spid="59"/>
                                        </p:tgtEl>
                                        <p:attrNameLst>
                                          <p:attrName>ppt_y</p:attrName>
                                        </p:attrNameLst>
                                      </p:cBhvr>
                                      <p:tavLst>
                                        <p:tav tm="0">
                                          <p:val>
                                            <p:strVal val="ppt_y"/>
                                          </p:val>
                                        </p:tav>
                                        <p:tav tm="100000">
                                          <p:val>
                                            <p:strVal val="ppt_y+.1"/>
                                          </p:val>
                                        </p:tav>
                                      </p:tavLst>
                                    </p:anim>
                                    <p:set>
                                      <p:cBhvr>
                                        <p:cTn id="326" dur="1" fill="hold">
                                          <p:stCondLst>
                                            <p:cond delay="249"/>
                                          </p:stCondLst>
                                        </p:cTn>
                                        <p:tgtEl>
                                          <p:spTgt spid="59"/>
                                        </p:tgtEl>
                                        <p:attrNameLst>
                                          <p:attrName>style.visibility</p:attrName>
                                        </p:attrNameLst>
                                      </p:cBhvr>
                                      <p:to>
                                        <p:strVal val="hidden"/>
                                      </p:to>
                                    </p:set>
                                  </p:childTnLst>
                                </p:cTn>
                              </p:par>
                              <p:par>
                                <p:cTn id="327" presetID="10" presetClass="entr" presetSubtype="0" fill="hold" grpId="0" nodeType="withEffect">
                                  <p:stCondLst>
                                    <p:cond delay="0"/>
                                  </p:stCondLst>
                                  <p:childTnLst>
                                    <p:set>
                                      <p:cBhvr>
                                        <p:cTn id="328" dur="1" fill="hold">
                                          <p:stCondLst>
                                            <p:cond delay="0"/>
                                          </p:stCondLst>
                                        </p:cTn>
                                        <p:tgtEl>
                                          <p:spTgt spid="79"/>
                                        </p:tgtEl>
                                        <p:attrNameLst>
                                          <p:attrName>style.visibility</p:attrName>
                                        </p:attrNameLst>
                                      </p:cBhvr>
                                      <p:to>
                                        <p:strVal val="visible"/>
                                      </p:to>
                                    </p:set>
                                    <p:animEffect transition="in" filter="fade">
                                      <p:cBhvr>
                                        <p:cTn id="329" dur="250"/>
                                        <p:tgtEl>
                                          <p:spTgt spid="79"/>
                                        </p:tgtEl>
                                      </p:cBhvr>
                                    </p:animEffect>
                                  </p:childTnLst>
                                </p:cTn>
                              </p:par>
                              <p:par>
                                <p:cTn id="330" presetID="10" presetClass="entr" presetSubtype="0" fill="hold" grpId="0" nodeType="withEffect">
                                  <p:stCondLst>
                                    <p:cond delay="0"/>
                                  </p:stCondLst>
                                  <p:childTnLst>
                                    <p:set>
                                      <p:cBhvr>
                                        <p:cTn id="331" dur="1" fill="hold">
                                          <p:stCondLst>
                                            <p:cond delay="0"/>
                                          </p:stCondLst>
                                        </p:cTn>
                                        <p:tgtEl>
                                          <p:spTgt spid="80"/>
                                        </p:tgtEl>
                                        <p:attrNameLst>
                                          <p:attrName>style.visibility</p:attrName>
                                        </p:attrNameLst>
                                      </p:cBhvr>
                                      <p:to>
                                        <p:strVal val="visible"/>
                                      </p:to>
                                    </p:set>
                                    <p:animEffect transition="in" filter="fade">
                                      <p:cBhvr>
                                        <p:cTn id="332" dur="250"/>
                                        <p:tgtEl>
                                          <p:spTgt spid="80"/>
                                        </p:tgtEl>
                                      </p:cBhvr>
                                    </p:animEffect>
                                  </p:childTnLst>
                                </p:cTn>
                              </p:par>
                              <p:par>
                                <p:cTn id="333" presetID="10" presetClass="entr" presetSubtype="0" fill="hold" grpId="0" nodeType="withEffect">
                                  <p:stCondLst>
                                    <p:cond delay="0"/>
                                  </p:stCondLst>
                                  <p:childTnLst>
                                    <p:set>
                                      <p:cBhvr>
                                        <p:cTn id="334" dur="1" fill="hold">
                                          <p:stCondLst>
                                            <p:cond delay="0"/>
                                          </p:stCondLst>
                                        </p:cTn>
                                        <p:tgtEl>
                                          <p:spTgt spid="82"/>
                                        </p:tgtEl>
                                        <p:attrNameLst>
                                          <p:attrName>style.visibility</p:attrName>
                                        </p:attrNameLst>
                                      </p:cBhvr>
                                      <p:to>
                                        <p:strVal val="visible"/>
                                      </p:to>
                                    </p:set>
                                    <p:animEffect transition="in" filter="fade">
                                      <p:cBhvr>
                                        <p:cTn id="335" dur="250"/>
                                        <p:tgtEl>
                                          <p:spTgt spid="82"/>
                                        </p:tgtEl>
                                      </p:cBhvr>
                                    </p:animEffect>
                                  </p:childTnLst>
                                </p:cTn>
                              </p:par>
                              <p:par>
                                <p:cTn id="336" presetID="10" presetClass="exit" presetSubtype="0" fill="hold" grpId="1" nodeType="withEffect">
                                  <p:stCondLst>
                                    <p:cond delay="0"/>
                                  </p:stCondLst>
                                  <p:childTnLst>
                                    <p:animEffect transition="out" filter="fade">
                                      <p:cBhvr>
                                        <p:cTn id="337" dur="250"/>
                                        <p:tgtEl>
                                          <p:spTgt spid="98"/>
                                        </p:tgtEl>
                                      </p:cBhvr>
                                    </p:animEffect>
                                    <p:set>
                                      <p:cBhvr>
                                        <p:cTn id="338" dur="1" fill="hold">
                                          <p:stCondLst>
                                            <p:cond delay="249"/>
                                          </p:stCondLst>
                                        </p:cTn>
                                        <p:tgtEl>
                                          <p:spTgt spid="98"/>
                                        </p:tgtEl>
                                        <p:attrNameLst>
                                          <p:attrName>style.visibility</p:attrName>
                                        </p:attrNameLst>
                                      </p:cBhvr>
                                      <p:to>
                                        <p:strVal val="hidden"/>
                                      </p:to>
                                    </p:set>
                                  </p:childTnLst>
                                </p:cTn>
                              </p:par>
                              <p:par>
                                <p:cTn id="339" presetID="10" presetClass="entr" presetSubtype="0" fill="hold" grpId="0" nodeType="withEffect">
                                  <p:stCondLst>
                                    <p:cond delay="0"/>
                                  </p:stCondLst>
                                  <p:childTnLst>
                                    <p:set>
                                      <p:cBhvr>
                                        <p:cTn id="340" dur="1" fill="hold">
                                          <p:stCondLst>
                                            <p:cond delay="0"/>
                                          </p:stCondLst>
                                        </p:cTn>
                                        <p:tgtEl>
                                          <p:spTgt spid="99"/>
                                        </p:tgtEl>
                                        <p:attrNameLst>
                                          <p:attrName>style.visibility</p:attrName>
                                        </p:attrNameLst>
                                      </p:cBhvr>
                                      <p:to>
                                        <p:strVal val="visible"/>
                                      </p:to>
                                    </p:set>
                                    <p:animEffect transition="in" filter="fade">
                                      <p:cBhvr>
                                        <p:cTn id="341" dur="250"/>
                                        <p:tgtEl>
                                          <p:spTgt spid="99"/>
                                        </p:tgtEl>
                                      </p:cBhvr>
                                    </p:animEffect>
                                  </p:childTnLst>
                                </p:cTn>
                              </p:par>
                            </p:childTnLst>
                          </p:cTn>
                        </p:par>
                      </p:childTnLst>
                    </p:cTn>
                  </p:par>
                  <p:par>
                    <p:cTn id="342" fill="hold">
                      <p:stCondLst>
                        <p:cond delay="indefinite"/>
                      </p:stCondLst>
                      <p:childTnLst>
                        <p:par>
                          <p:cTn id="343" fill="hold">
                            <p:stCondLst>
                              <p:cond delay="0"/>
                            </p:stCondLst>
                            <p:childTnLst>
                              <p:par>
                                <p:cTn id="344" presetID="10" presetClass="entr" presetSubtype="0" fill="hold" nodeType="clickEffect">
                                  <p:stCondLst>
                                    <p:cond delay="0"/>
                                  </p:stCondLst>
                                  <p:childTnLst>
                                    <p:set>
                                      <p:cBhvr>
                                        <p:cTn id="345" dur="1" fill="hold">
                                          <p:stCondLst>
                                            <p:cond delay="0"/>
                                          </p:stCondLst>
                                        </p:cTn>
                                        <p:tgtEl>
                                          <p:spTgt spid="105"/>
                                        </p:tgtEl>
                                        <p:attrNameLst>
                                          <p:attrName>style.visibility</p:attrName>
                                        </p:attrNameLst>
                                      </p:cBhvr>
                                      <p:to>
                                        <p:strVal val="visible"/>
                                      </p:to>
                                    </p:set>
                                    <p:animEffect transition="in" filter="fade">
                                      <p:cBhvr>
                                        <p:cTn id="346" dur="250"/>
                                        <p:tgtEl>
                                          <p:spTgt spid="105"/>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06"/>
                                        </p:tgtEl>
                                        <p:attrNameLst>
                                          <p:attrName>style.visibility</p:attrName>
                                        </p:attrNameLst>
                                      </p:cBhvr>
                                      <p:to>
                                        <p:strVal val="visible"/>
                                      </p:to>
                                    </p:set>
                                    <p:animEffect transition="in" filter="fade">
                                      <p:cBhvr>
                                        <p:cTn id="349" dur="250"/>
                                        <p:tgtEl>
                                          <p:spTgt spid="106"/>
                                        </p:tgtEl>
                                      </p:cBhvr>
                                    </p:animEffect>
                                  </p:childTnLst>
                                </p:cTn>
                              </p:par>
                            </p:childTnLst>
                          </p:cTn>
                        </p:par>
                      </p:childTnLst>
                    </p:cTn>
                  </p:par>
                  <p:par>
                    <p:cTn id="350" fill="hold">
                      <p:stCondLst>
                        <p:cond delay="indefinite"/>
                      </p:stCondLst>
                      <p:childTnLst>
                        <p:par>
                          <p:cTn id="351" fill="hold">
                            <p:stCondLst>
                              <p:cond delay="0"/>
                            </p:stCondLst>
                            <p:childTnLst>
                              <p:par>
                                <p:cTn id="352" presetID="2" presetClass="entr" presetSubtype="4" fill="hold" grpId="0" nodeType="clickEffect">
                                  <p:stCondLst>
                                    <p:cond delay="0"/>
                                  </p:stCondLst>
                                  <p:childTnLst>
                                    <p:set>
                                      <p:cBhvr>
                                        <p:cTn id="353" dur="1" fill="hold">
                                          <p:stCondLst>
                                            <p:cond delay="0"/>
                                          </p:stCondLst>
                                        </p:cTn>
                                        <p:tgtEl>
                                          <p:spTgt spid="3"/>
                                        </p:tgtEl>
                                        <p:attrNameLst>
                                          <p:attrName>style.visibility</p:attrName>
                                        </p:attrNameLst>
                                      </p:cBhvr>
                                      <p:to>
                                        <p:strVal val="visible"/>
                                      </p:to>
                                    </p:set>
                                    <p:anim calcmode="lin" valueType="num">
                                      <p:cBhvr additive="base">
                                        <p:cTn id="354" dur="500" fill="hold"/>
                                        <p:tgtEl>
                                          <p:spTgt spid="3"/>
                                        </p:tgtEl>
                                        <p:attrNameLst>
                                          <p:attrName>ppt_x</p:attrName>
                                        </p:attrNameLst>
                                      </p:cBhvr>
                                      <p:tavLst>
                                        <p:tav tm="0">
                                          <p:val>
                                            <p:strVal val="#ppt_x"/>
                                          </p:val>
                                        </p:tav>
                                        <p:tav tm="100000">
                                          <p:val>
                                            <p:strVal val="#ppt_x"/>
                                          </p:val>
                                        </p:tav>
                                      </p:tavLst>
                                    </p:anim>
                                    <p:anim calcmode="lin" valueType="num">
                                      <p:cBhvr additive="base">
                                        <p:cTn id="355" dur="500" fill="hold"/>
                                        <p:tgtEl>
                                          <p:spTgt spid="3"/>
                                        </p:tgtEl>
                                        <p:attrNameLst>
                                          <p:attrName>ppt_y</p:attrName>
                                        </p:attrNameLst>
                                      </p:cBhvr>
                                      <p:tavLst>
                                        <p:tav tm="0">
                                          <p:val>
                                            <p:strVal val="1+#ppt_h/2"/>
                                          </p:val>
                                        </p:tav>
                                        <p:tav tm="100000">
                                          <p:val>
                                            <p:strVal val="#ppt_y"/>
                                          </p:val>
                                        </p:tav>
                                      </p:tavLst>
                                    </p:anim>
                                  </p:childTnLst>
                                </p:cTn>
                              </p:par>
                              <p:par>
                                <p:cTn id="356" presetID="10" presetClass="entr" presetSubtype="0" fill="hold" nodeType="withEffect">
                                  <p:stCondLst>
                                    <p:cond delay="0"/>
                                  </p:stCondLst>
                                  <p:childTnLst>
                                    <p:set>
                                      <p:cBhvr>
                                        <p:cTn id="357" dur="1" fill="hold">
                                          <p:stCondLst>
                                            <p:cond delay="0"/>
                                          </p:stCondLst>
                                        </p:cTn>
                                        <p:tgtEl>
                                          <p:spTgt spid="9"/>
                                        </p:tgtEl>
                                        <p:attrNameLst>
                                          <p:attrName>style.visibility</p:attrName>
                                        </p:attrNameLst>
                                      </p:cBhvr>
                                      <p:to>
                                        <p:strVal val="visible"/>
                                      </p:to>
                                    </p:set>
                                    <p:animEffect transition="in" filter="fade">
                                      <p:cBhvr>
                                        <p:cTn id="358" dur="250"/>
                                        <p:tgtEl>
                                          <p:spTgt spid="9"/>
                                        </p:tgtEl>
                                      </p:cBhvr>
                                    </p:animEffect>
                                  </p:childTnLst>
                                </p:cTn>
                              </p:par>
                              <p:par>
                                <p:cTn id="359" presetID="10" presetClass="entr" presetSubtype="0" fill="hold" nodeType="withEffect">
                                  <p:stCondLst>
                                    <p:cond delay="0"/>
                                  </p:stCondLst>
                                  <p:childTnLst>
                                    <p:set>
                                      <p:cBhvr>
                                        <p:cTn id="360" dur="1" fill="hold">
                                          <p:stCondLst>
                                            <p:cond delay="0"/>
                                          </p:stCondLst>
                                        </p:cTn>
                                        <p:tgtEl>
                                          <p:spTgt spid="74"/>
                                        </p:tgtEl>
                                        <p:attrNameLst>
                                          <p:attrName>style.visibility</p:attrName>
                                        </p:attrNameLst>
                                      </p:cBhvr>
                                      <p:to>
                                        <p:strVal val="visible"/>
                                      </p:to>
                                    </p:set>
                                    <p:animEffect transition="in" filter="fade">
                                      <p:cBhvr>
                                        <p:cTn id="361" dur="2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P spid="32" grpId="0"/>
      <p:bldP spid="43" grpId="0" animBg="1"/>
      <p:bldP spid="53" grpId="0"/>
      <p:bldP spid="54" grpId="0"/>
      <p:bldP spid="66" grpId="0"/>
      <p:bldP spid="67" grpId="0"/>
      <p:bldP spid="68" grpId="0"/>
      <p:bldP spid="69" grpId="0"/>
      <p:bldP spid="70" grpId="0"/>
      <p:bldP spid="71" grpId="0"/>
      <p:bldP spid="72" grpId="0"/>
      <p:bldP spid="73" grpId="0"/>
      <p:bldP spid="75" grpId="0"/>
      <p:bldP spid="76" grpId="0"/>
      <p:bldP spid="77" grpId="0"/>
      <p:bldP spid="78" grpId="0"/>
      <p:bldP spid="79" grpId="0"/>
      <p:bldP spid="80" grpId="0"/>
      <p:bldP spid="82" grpId="0"/>
      <p:bldP spid="83" grpId="0"/>
      <p:bldP spid="83" grpId="1"/>
      <p:bldP spid="84" grpId="0"/>
      <p:bldP spid="84" grpId="1"/>
      <p:bldP spid="85" grpId="0"/>
      <p:bldP spid="85" grpId="1"/>
      <p:bldP spid="93" grpId="0"/>
      <p:bldP spid="93" grpId="1"/>
      <p:bldP spid="94" grpId="0"/>
      <p:bldP spid="94" grpId="1"/>
      <p:bldP spid="95" grpId="0"/>
      <p:bldP spid="95" grpId="1"/>
      <p:bldP spid="96" grpId="0"/>
      <p:bldP spid="96" grpId="1"/>
      <p:bldP spid="97" grpId="0"/>
      <p:bldP spid="97" grpId="1"/>
      <p:bldP spid="98" grpId="0"/>
      <p:bldP spid="98" grpId="1"/>
      <p:bldP spid="99" grpId="0"/>
      <p:bldP spid="101" grpId="0"/>
      <p:bldP spid="101" grpId="1"/>
      <p:bldP spid="102" grpId="0"/>
      <p:bldP spid="102" grpId="1"/>
      <p:bldP spid="103" grpId="0"/>
      <p:bldP spid="106"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Related Works on the Mapping Algorithms</a:t>
            </a:r>
            <a:endParaRPr lang="ko-KR" altLang="en-US" dirty="0"/>
          </a:p>
        </p:txBody>
      </p:sp>
      <p:sp>
        <p:nvSpPr>
          <p:cNvPr id="3" name="텍스트 개체 틀 2"/>
          <p:cNvSpPr>
            <a:spLocks noGrp="1"/>
          </p:cNvSpPr>
          <p:nvPr>
            <p:ph type="body" sz="quarter" idx="13"/>
          </p:nvPr>
        </p:nvSpPr>
        <p:spPr/>
        <p:txBody>
          <a:bodyPr>
            <a:normAutofit fontScale="92500" lnSpcReduction="20000"/>
          </a:bodyPr>
          <a:lstStyle/>
          <a:p>
            <a:r>
              <a:rPr lang="en-US" altLang="ko-KR" dirty="0"/>
              <a:t>Background</a:t>
            </a:r>
            <a:endParaRPr lang="ko-KR" altLang="en-US" dirty="0"/>
          </a:p>
        </p:txBody>
      </p:sp>
      <p:sp>
        <p:nvSpPr>
          <p:cNvPr id="4" name="텍스트 개체 틀 3"/>
          <p:cNvSpPr>
            <a:spLocks noGrp="1"/>
          </p:cNvSpPr>
          <p:nvPr>
            <p:ph type="body" sz="quarter" idx="14"/>
          </p:nvPr>
        </p:nvSpPr>
        <p:spPr/>
        <p:txBody>
          <a:bodyPr/>
          <a:lstStyle/>
          <a:p>
            <a:r>
              <a:rPr lang="en-US" altLang="ko-KR" dirty="0"/>
              <a:t>There were many efforts to </a:t>
            </a:r>
            <a:r>
              <a:rPr lang="en-US" altLang="ko-KR" dirty="0">
                <a:solidFill>
                  <a:schemeClr val="accent2"/>
                </a:solidFill>
              </a:rPr>
              <a:t>make mapping algorithms</a:t>
            </a:r>
            <a:r>
              <a:rPr lang="en-US" altLang="ko-KR" dirty="0"/>
              <a:t> which generates efficient mapping</a:t>
            </a:r>
          </a:p>
          <a:p>
            <a:pPr lvl="1"/>
            <a:r>
              <a:rPr lang="en-US" altLang="ko-KR" dirty="0"/>
              <a:t>Pabalkar</a:t>
            </a:r>
            <a:r>
              <a:rPr lang="en-US" altLang="ko-KR" baseline="30000" dirty="0">
                <a:solidFill>
                  <a:schemeClr val="tx1">
                    <a:lumMod val="50000"/>
                    <a:lumOff val="50000"/>
                  </a:schemeClr>
                </a:solidFill>
              </a:rPr>
              <a:t>1</a:t>
            </a:r>
            <a:r>
              <a:rPr lang="en-US" altLang="ko-KR" dirty="0"/>
              <a:t>, Jung</a:t>
            </a:r>
            <a:r>
              <a:rPr lang="en-US" altLang="ko-KR" baseline="30000" dirty="0">
                <a:solidFill>
                  <a:schemeClr val="tx1">
                    <a:lumMod val="50000"/>
                    <a:lumOff val="50000"/>
                  </a:schemeClr>
                </a:solidFill>
              </a:rPr>
              <a:t>2</a:t>
            </a:r>
            <a:r>
              <a:rPr lang="en-US" altLang="ko-KR" dirty="0"/>
              <a:t>, Baker</a:t>
            </a:r>
            <a:r>
              <a:rPr lang="en-US" altLang="ko-KR" baseline="30000" dirty="0">
                <a:solidFill>
                  <a:schemeClr val="tx1">
                    <a:lumMod val="50000"/>
                    <a:lumOff val="50000"/>
                  </a:schemeClr>
                </a:solidFill>
              </a:rPr>
              <a:t>3</a:t>
            </a:r>
            <a:r>
              <a:rPr lang="en-US" altLang="ko-KR" dirty="0"/>
              <a:t>, and Jang</a:t>
            </a:r>
            <a:r>
              <a:rPr lang="en-US" altLang="ko-KR" baseline="30000" dirty="0">
                <a:solidFill>
                  <a:schemeClr val="tx1">
                    <a:lumMod val="50000"/>
                    <a:lumOff val="50000"/>
                  </a:schemeClr>
                </a:solidFill>
              </a:rPr>
              <a:t>4</a:t>
            </a:r>
          </a:p>
          <a:p>
            <a:pPr lvl="1"/>
            <a:r>
              <a:rPr lang="en-US" altLang="ko-KR" dirty="0"/>
              <a:t>Key component: function estimating the DMA costs of the given mapping</a:t>
            </a:r>
          </a:p>
          <a:p>
            <a:pPr lvl="1"/>
            <a:r>
              <a:rPr lang="en-US" altLang="ko-KR" dirty="0"/>
              <a:t>CMSM</a:t>
            </a:r>
            <a:r>
              <a:rPr lang="en-US" altLang="ko-KR" baseline="30000" dirty="0">
                <a:solidFill>
                  <a:schemeClr val="tx1">
                    <a:lumMod val="50000"/>
                    <a:lumOff val="50000"/>
                  </a:schemeClr>
                </a:solidFill>
              </a:rPr>
              <a:t>5</a:t>
            </a:r>
            <a:r>
              <a:rPr lang="en-US" altLang="ko-KR" dirty="0"/>
              <a:t> is the most recent technique for the code management</a:t>
            </a:r>
          </a:p>
          <a:p>
            <a:pPr lvl="2"/>
            <a:r>
              <a:rPr lang="en-US" altLang="ko-KR" dirty="0"/>
              <a:t>Improved the performance by 12% by accurate cost calculation and considering branches</a:t>
            </a:r>
            <a:endParaRPr lang="ko-KR" altLang="en-US" dirty="0"/>
          </a:p>
        </p:txBody>
      </p:sp>
      <p:sp>
        <p:nvSpPr>
          <p:cNvPr id="5" name="TextBox 4"/>
          <p:cNvSpPr txBox="1"/>
          <p:nvPr/>
        </p:nvSpPr>
        <p:spPr>
          <a:xfrm>
            <a:off x="0" y="5618360"/>
            <a:ext cx="8892768" cy="925831"/>
          </a:xfrm>
          <a:prstGeom prst="rect">
            <a:avLst/>
          </a:prstGeom>
          <a:noFill/>
        </p:spPr>
        <p:txBody>
          <a:bodyPr wrap="square" rtlCol="0">
            <a:spAutoFit/>
          </a:bodyPr>
          <a:lstStyle/>
          <a:p>
            <a:pPr algn="r">
              <a:lnSpc>
                <a:spcPct val="110000"/>
              </a:lnSpc>
            </a:pPr>
            <a:r>
              <a:rPr lang="en-US" altLang="ko-KR" sz="1000" baseline="30000" dirty="0">
                <a:solidFill>
                  <a:schemeClr val="bg1">
                    <a:lumMod val="50000"/>
                  </a:schemeClr>
                </a:solidFill>
              </a:rPr>
              <a:t>1</a:t>
            </a:r>
            <a:r>
              <a:rPr lang="en-US" altLang="ko-KR" sz="1000" dirty="0">
                <a:solidFill>
                  <a:schemeClr val="bg1">
                    <a:lumMod val="50000"/>
                  </a:schemeClr>
                </a:solidFill>
              </a:rPr>
              <a:t>Pabalkar, Amit, et al. “SDRM: simultaneous determination of regions and function-to-region mapping for scratchpad memories”, HPC, 2008</a:t>
            </a:r>
          </a:p>
          <a:p>
            <a:pPr algn="r">
              <a:lnSpc>
                <a:spcPct val="110000"/>
              </a:lnSpc>
            </a:pPr>
            <a:r>
              <a:rPr lang="en-US" altLang="ko-KR" sz="1000" baseline="30000" dirty="0">
                <a:solidFill>
                  <a:schemeClr val="bg1">
                    <a:lumMod val="50000"/>
                  </a:schemeClr>
                </a:solidFill>
              </a:rPr>
              <a:t>2</a:t>
            </a:r>
            <a:r>
              <a:rPr lang="en-US" altLang="ko-KR" sz="1000" dirty="0">
                <a:solidFill>
                  <a:schemeClr val="bg1">
                    <a:lumMod val="50000"/>
                  </a:schemeClr>
                </a:solidFill>
              </a:rPr>
              <a:t>chul Jung, </a:t>
            </a:r>
            <a:r>
              <a:rPr lang="en-US" altLang="ko-KR" sz="1000" dirty="0" err="1">
                <a:solidFill>
                  <a:schemeClr val="bg1">
                    <a:lumMod val="50000"/>
                  </a:schemeClr>
                </a:solidFill>
              </a:rPr>
              <a:t>Seung</a:t>
            </a:r>
            <a:r>
              <a:rPr lang="en-US" altLang="ko-KR" sz="1000" dirty="0">
                <a:solidFill>
                  <a:schemeClr val="bg1">
                    <a:lumMod val="50000"/>
                  </a:schemeClr>
                </a:solidFill>
              </a:rPr>
              <a:t>, </a:t>
            </a:r>
            <a:r>
              <a:rPr lang="en-US" altLang="ko-KR" sz="1000" dirty="0" err="1">
                <a:solidFill>
                  <a:schemeClr val="bg1">
                    <a:lumMod val="50000"/>
                  </a:schemeClr>
                </a:solidFill>
              </a:rPr>
              <a:t>Aviral</a:t>
            </a:r>
            <a:r>
              <a:rPr lang="en-US" altLang="ko-KR" sz="1000" dirty="0">
                <a:solidFill>
                  <a:schemeClr val="bg1">
                    <a:lumMod val="50000"/>
                  </a:schemeClr>
                </a:solidFill>
              </a:rPr>
              <a:t> </a:t>
            </a:r>
            <a:r>
              <a:rPr lang="en-US" altLang="ko-KR" sz="1000" dirty="0" err="1">
                <a:solidFill>
                  <a:schemeClr val="bg1">
                    <a:lumMod val="50000"/>
                  </a:schemeClr>
                </a:solidFill>
              </a:rPr>
              <a:t>Shrivastava</a:t>
            </a:r>
            <a:r>
              <a:rPr lang="en-US" altLang="ko-KR" sz="1000" dirty="0">
                <a:solidFill>
                  <a:schemeClr val="bg1">
                    <a:lumMod val="50000"/>
                  </a:schemeClr>
                </a:solidFill>
              </a:rPr>
              <a:t>, and </a:t>
            </a:r>
            <a:r>
              <a:rPr lang="en-US" altLang="ko-KR" sz="1000" dirty="0" err="1">
                <a:solidFill>
                  <a:schemeClr val="bg1">
                    <a:lumMod val="50000"/>
                  </a:schemeClr>
                </a:solidFill>
              </a:rPr>
              <a:t>Ke</a:t>
            </a:r>
            <a:r>
              <a:rPr lang="en-US" altLang="ko-KR" sz="1000" dirty="0">
                <a:solidFill>
                  <a:schemeClr val="bg1">
                    <a:lumMod val="50000"/>
                  </a:schemeClr>
                </a:solidFill>
              </a:rPr>
              <a:t> Bai. “Dynamic code mapping for limited local memory systems”, ASAP, 2010</a:t>
            </a:r>
          </a:p>
          <a:p>
            <a:pPr algn="r">
              <a:lnSpc>
                <a:spcPct val="110000"/>
              </a:lnSpc>
            </a:pPr>
            <a:r>
              <a:rPr lang="en-US" altLang="ko-KR" sz="1000" baseline="30000" dirty="0">
                <a:solidFill>
                  <a:schemeClr val="bg1">
                    <a:lumMod val="50000"/>
                  </a:schemeClr>
                </a:solidFill>
              </a:rPr>
              <a:t>3</a:t>
            </a:r>
            <a:r>
              <a:rPr lang="en-US" altLang="ko-KR" sz="1000" dirty="0">
                <a:solidFill>
                  <a:schemeClr val="bg1">
                    <a:lumMod val="50000"/>
                  </a:schemeClr>
                </a:solidFill>
              </a:rPr>
              <a:t>Baker, Michael A., et al. “A performance model and code overlay generator for scratchpad enhanced embedded processors”,  CODES+ISSS, 2010</a:t>
            </a:r>
          </a:p>
          <a:p>
            <a:pPr algn="r">
              <a:lnSpc>
                <a:spcPct val="110000"/>
              </a:lnSpc>
            </a:pPr>
            <a:r>
              <a:rPr lang="en-US" altLang="ko-KR" sz="1000" baseline="30000" dirty="0">
                <a:solidFill>
                  <a:schemeClr val="bg1">
                    <a:lumMod val="50000"/>
                  </a:schemeClr>
                </a:solidFill>
              </a:rPr>
              <a:t>4</a:t>
            </a:r>
            <a:r>
              <a:rPr lang="en-US" altLang="ko-KR" sz="1000" dirty="0">
                <a:solidFill>
                  <a:schemeClr val="bg1">
                    <a:lumMod val="50000"/>
                  </a:schemeClr>
                </a:solidFill>
              </a:rPr>
              <a:t>Jang, </a:t>
            </a:r>
            <a:r>
              <a:rPr lang="en-US" altLang="ko-KR" sz="1000" dirty="0" err="1">
                <a:solidFill>
                  <a:schemeClr val="bg1">
                    <a:lumMod val="50000"/>
                  </a:schemeClr>
                </a:solidFill>
              </a:rPr>
              <a:t>Choonki</a:t>
            </a:r>
            <a:r>
              <a:rPr lang="en-US" altLang="ko-KR" sz="1000" dirty="0">
                <a:solidFill>
                  <a:schemeClr val="bg1">
                    <a:lumMod val="50000"/>
                  </a:schemeClr>
                </a:solidFill>
              </a:rPr>
              <a:t>, et al. “Automatic code overlay generation and partially redundant code fetch elimination”, TACO, 2012</a:t>
            </a:r>
            <a:endParaRPr lang="en-US" altLang="ko-KR" sz="1000" kern="1200" dirty="0">
              <a:solidFill>
                <a:schemeClr val="bg1">
                  <a:lumMod val="50000"/>
                </a:schemeClr>
              </a:solidFill>
            </a:endParaRPr>
          </a:p>
          <a:p>
            <a:pPr algn="r">
              <a:lnSpc>
                <a:spcPct val="110000"/>
              </a:lnSpc>
            </a:pPr>
            <a:r>
              <a:rPr lang="en-US" altLang="ko-KR" sz="1000" baseline="30000" dirty="0">
                <a:solidFill>
                  <a:schemeClr val="bg1">
                    <a:lumMod val="50000"/>
                  </a:schemeClr>
                </a:solidFill>
              </a:rPr>
              <a:t>5</a:t>
            </a:r>
            <a:r>
              <a:rPr lang="en-US" altLang="ko-KR" sz="1000" kern="1200" dirty="0">
                <a:solidFill>
                  <a:schemeClr val="bg1">
                    <a:lumMod val="50000"/>
                  </a:schemeClr>
                </a:solidFill>
              </a:rPr>
              <a:t>Bai, </a:t>
            </a:r>
            <a:r>
              <a:rPr lang="en-US" altLang="ko-KR" sz="1000" kern="1200" dirty="0" err="1">
                <a:solidFill>
                  <a:schemeClr val="bg1">
                    <a:lumMod val="50000"/>
                  </a:schemeClr>
                </a:solidFill>
              </a:rPr>
              <a:t>Ke</a:t>
            </a:r>
            <a:r>
              <a:rPr lang="en-US" altLang="ko-KR" sz="1000" dirty="0">
                <a:solidFill>
                  <a:schemeClr val="bg1">
                    <a:lumMod val="50000"/>
                  </a:schemeClr>
                </a:solidFill>
              </a:rPr>
              <a:t>, et al. “CMSM: an efficient and effective code management for software managed multicores”, CODES+ISSS,  </a:t>
            </a:r>
            <a:r>
              <a:rPr lang="en-US" altLang="ko-KR" sz="1000" kern="1200" dirty="0">
                <a:solidFill>
                  <a:schemeClr val="bg1">
                    <a:lumMod val="50000"/>
                  </a:schemeClr>
                </a:solidFill>
              </a:rPr>
              <a:t>2013</a:t>
            </a:r>
            <a:endParaRPr lang="ko-KR" altLang="en-US" sz="1000" kern="1200" dirty="0">
              <a:solidFill>
                <a:schemeClr val="bg1">
                  <a:lumMod val="50000"/>
                </a:schemeClr>
              </a:solidFill>
            </a:endParaRPr>
          </a:p>
        </p:txBody>
      </p:sp>
    </p:spTree>
    <p:extLst>
      <p:ext uri="{BB962C8B-B14F-4D97-AF65-F5344CB8AC3E}">
        <p14:creationId xmlns:p14="http://schemas.microsoft.com/office/powerpoint/2010/main" val="273043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25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250"/>
                                        <p:tgtEl>
                                          <p:spTgt spid="4">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2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dirty="0"/>
              <a:t>Outline</a:t>
            </a:r>
            <a:endParaRPr lang="ko-KR" altLang="en-US" dirty="0"/>
          </a:p>
        </p:txBody>
      </p:sp>
      <p:sp>
        <p:nvSpPr>
          <p:cNvPr id="8" name="텍스트 개체 틀 7"/>
          <p:cNvSpPr>
            <a:spLocks noGrp="1"/>
          </p:cNvSpPr>
          <p:nvPr>
            <p:ph type="body" sz="quarter" idx="13"/>
          </p:nvPr>
        </p:nvSpPr>
        <p:spPr/>
        <p:txBody>
          <a:bodyPr>
            <a:normAutofit fontScale="92500" lnSpcReduction="20000"/>
          </a:bodyPr>
          <a:lstStyle/>
          <a:p>
            <a:endParaRPr lang="ko-KR" altLang="en-US" dirty="0"/>
          </a:p>
        </p:txBody>
      </p:sp>
      <p:sp>
        <p:nvSpPr>
          <p:cNvPr id="9" name="텍스트 개체 틀 8"/>
          <p:cNvSpPr>
            <a:spLocks noGrp="1"/>
          </p:cNvSpPr>
          <p:nvPr>
            <p:ph type="body" sz="quarter" idx="14"/>
          </p:nvPr>
        </p:nvSpPr>
        <p:spPr/>
        <p:txBody>
          <a:bodyPr/>
          <a:lstStyle/>
          <a:p>
            <a:r>
              <a:rPr lang="en-US" altLang="ko-KR" dirty="0">
                <a:solidFill>
                  <a:schemeClr val="bg1">
                    <a:lumMod val="50000"/>
                  </a:schemeClr>
                </a:solidFill>
              </a:rPr>
              <a:t>Background</a:t>
            </a:r>
          </a:p>
          <a:p>
            <a:r>
              <a:rPr lang="en-US" altLang="ko-KR" dirty="0"/>
              <a:t>Our Approach: Function Splitting</a:t>
            </a:r>
          </a:p>
          <a:p>
            <a:r>
              <a:rPr lang="en-US" altLang="ko-KR" dirty="0">
                <a:solidFill>
                  <a:schemeClr val="bg1">
                    <a:lumMod val="50000"/>
                  </a:schemeClr>
                </a:solidFill>
              </a:rPr>
              <a:t>Evaluation</a:t>
            </a:r>
          </a:p>
          <a:p>
            <a:r>
              <a:rPr lang="en-US" altLang="ko-KR" dirty="0">
                <a:solidFill>
                  <a:schemeClr val="bg1">
                    <a:lumMod val="50000"/>
                  </a:schemeClr>
                </a:solidFill>
              </a:rPr>
              <a:t>Conclusion</a:t>
            </a:r>
            <a:endParaRPr lang="ko-KR" altLang="en-US" dirty="0">
              <a:solidFill>
                <a:schemeClr val="bg1">
                  <a:lumMod val="50000"/>
                </a:schemeClr>
              </a:solidFill>
            </a:endParaRPr>
          </a:p>
        </p:txBody>
      </p:sp>
    </p:spTree>
    <p:extLst>
      <p:ext uri="{BB962C8B-B14F-4D97-AF65-F5344CB8AC3E}">
        <p14:creationId xmlns:p14="http://schemas.microsoft.com/office/powerpoint/2010/main" val="1996098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Limitation of Function-to-Region Mapping</a:t>
            </a:r>
            <a:endParaRPr lang="ko-KR" altLang="en-US" dirty="0"/>
          </a:p>
        </p:txBody>
      </p:sp>
      <p:sp>
        <p:nvSpPr>
          <p:cNvPr id="4" name="텍스트 개체 틀 3"/>
          <p:cNvSpPr>
            <a:spLocks noGrp="1"/>
          </p:cNvSpPr>
          <p:nvPr>
            <p:ph type="body" sz="quarter" idx="13"/>
          </p:nvPr>
        </p:nvSpPr>
        <p:spPr/>
        <p:txBody>
          <a:bodyPr>
            <a:normAutofit fontScale="92500" lnSpcReduction="20000"/>
          </a:bodyPr>
          <a:lstStyle/>
          <a:p>
            <a:r>
              <a:rPr lang="en-US" altLang="ko-KR" dirty="0"/>
              <a:t>Function Splitting</a:t>
            </a:r>
            <a:endParaRPr lang="ko-KR" altLang="en-US" dirty="0"/>
          </a:p>
        </p:txBody>
      </p:sp>
      <p:sp>
        <p:nvSpPr>
          <p:cNvPr id="5" name="텍스트 개체 틀 4"/>
          <p:cNvSpPr>
            <a:spLocks noGrp="1"/>
          </p:cNvSpPr>
          <p:nvPr>
            <p:ph type="body" sz="quarter" idx="14"/>
          </p:nvPr>
        </p:nvSpPr>
        <p:spPr/>
        <p:txBody>
          <a:bodyPr>
            <a:normAutofit/>
          </a:bodyPr>
          <a:lstStyle/>
          <a:p>
            <a:r>
              <a:rPr lang="en-US" altLang="ko-KR" sz="2400" dirty="0"/>
              <a:t>Performance is highly dependent on the mapping</a:t>
            </a:r>
          </a:p>
          <a:p>
            <a:r>
              <a:rPr lang="en-US" altLang="ko-KR" sz="2400" dirty="0"/>
              <a:t>However, the quality of a mapping is fundamentally limited by </a:t>
            </a:r>
            <a:r>
              <a:rPr lang="en-US" altLang="ko-KR" sz="2400" dirty="0">
                <a:solidFill>
                  <a:schemeClr val="accent2"/>
                </a:solidFill>
              </a:rPr>
              <a:t>the size of functions </a:t>
            </a:r>
            <a:r>
              <a:rPr lang="en-US" altLang="ko-KR" sz="2400" dirty="0"/>
              <a:t>and </a:t>
            </a:r>
            <a:r>
              <a:rPr lang="en-US" altLang="ko-KR" sz="2400" dirty="0">
                <a:solidFill>
                  <a:schemeClr val="accent2"/>
                </a:solidFill>
              </a:rPr>
              <a:t>their call patterns</a:t>
            </a:r>
          </a:p>
          <a:p>
            <a:r>
              <a:rPr lang="en-US" altLang="ko-KR" sz="2400" dirty="0">
                <a:solidFill>
                  <a:schemeClr val="accent4"/>
                </a:solidFill>
              </a:rPr>
              <a:t>Splitting functions </a:t>
            </a:r>
            <a:r>
              <a:rPr lang="en-US" altLang="ko-KR" sz="2400" dirty="0"/>
              <a:t>can mitigate these limitations</a:t>
            </a:r>
            <a:endParaRPr lang="ko-KR" altLang="en-US" sz="2400" dirty="0"/>
          </a:p>
        </p:txBody>
      </p:sp>
      <p:sp>
        <p:nvSpPr>
          <p:cNvPr id="8" name="직사각형 7"/>
          <p:cNvSpPr/>
          <p:nvPr/>
        </p:nvSpPr>
        <p:spPr>
          <a:xfrm>
            <a:off x="797075" y="3732658"/>
            <a:ext cx="1186249" cy="1655804"/>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caller() {</a:t>
            </a:r>
          </a:p>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for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callee()</a:t>
            </a:r>
          </a:p>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p:txBody>
      </p:sp>
      <p:sp>
        <p:nvSpPr>
          <p:cNvPr id="15" name="직사각형 14"/>
          <p:cNvSpPr/>
          <p:nvPr/>
        </p:nvSpPr>
        <p:spPr>
          <a:xfrm>
            <a:off x="2669283" y="3305599"/>
            <a:ext cx="1260387" cy="1136825"/>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caller'() {</a:t>
            </a:r>
          </a:p>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g0()</a:t>
            </a:r>
          </a:p>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p:txBody>
      </p:sp>
      <p:sp>
        <p:nvSpPr>
          <p:cNvPr id="16" name="직사각형 15"/>
          <p:cNvSpPr/>
          <p:nvPr/>
        </p:nvSpPr>
        <p:spPr>
          <a:xfrm>
            <a:off x="2669284" y="4738398"/>
            <a:ext cx="1260387" cy="1136825"/>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g0()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for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callee()</a:t>
            </a:r>
          </a:p>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sz="1200" b="0" i="0" u="none" strike="noStrike" kern="0" cap="none" spc="0" normalizeH="0" baseline="0" noProof="0" dirty="0">
                <a:ln>
                  <a:noFill/>
                </a:ln>
                <a:solidFill>
                  <a:prstClr val="white"/>
                </a:solidFill>
                <a:effectLst/>
                <a:uLnTx/>
                <a:uFillTx/>
                <a:latin typeface="Consolas" panose="020B0609020204030204" pitchFamily="49" charset="0"/>
                <a:ea typeface="맑은 고딕" panose="020B0503020000020004" pitchFamily="50" charset="-127"/>
                <a:cs typeface="+mn-cs"/>
              </a:rPr>
              <a:t>  </a:t>
            </a: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rPr>
              <a:t>}</a:t>
            </a:r>
            <a:endParaRPr kumimoji="0" lang="ko-KR" altLang="en-US" sz="1200" b="0" i="0" u="none" strike="noStrike" kern="0" cap="none" spc="0" normalizeH="0" baseline="0" noProof="0" dirty="0">
              <a:ln>
                <a:noFill/>
              </a:ln>
              <a:solidFill>
                <a:srgbClr val="000000"/>
              </a:solidFill>
              <a:effectLst/>
              <a:uLnTx/>
              <a:uFillTx/>
              <a:latin typeface="Consolas" panose="020B0609020204030204" pitchFamily="49" charset="0"/>
              <a:ea typeface="맑은 고딕" panose="020B0503020000020004" pitchFamily="50" charset="-127"/>
              <a:cs typeface="+mn-cs"/>
            </a:endParaRPr>
          </a:p>
        </p:txBody>
      </p:sp>
      <p:cxnSp>
        <p:nvCxnSpPr>
          <p:cNvPr id="19" name="직선 화살표 연결선 18"/>
          <p:cNvCxnSpPr/>
          <p:nvPr/>
        </p:nvCxnSpPr>
        <p:spPr>
          <a:xfrm>
            <a:off x="2217021" y="4970561"/>
            <a:ext cx="270679" cy="47521"/>
          </a:xfrm>
          <a:prstGeom prst="straightConnector1">
            <a:avLst/>
          </a:prstGeom>
          <a:noFill/>
          <a:ln w="38100" cap="flat" cmpd="sng" algn="ctr">
            <a:solidFill>
              <a:sysClr val="windowText" lastClr="000000"/>
            </a:solidFill>
            <a:prstDash val="solid"/>
            <a:miter lim="800000"/>
            <a:tailEnd type="triangle"/>
          </a:ln>
          <a:effectLst/>
        </p:spPr>
      </p:cxnSp>
      <p:cxnSp>
        <p:nvCxnSpPr>
          <p:cNvPr id="20" name="직선 화살표 연결선 19"/>
          <p:cNvCxnSpPr/>
          <p:nvPr/>
        </p:nvCxnSpPr>
        <p:spPr>
          <a:xfrm flipV="1">
            <a:off x="2204896" y="4041250"/>
            <a:ext cx="248363" cy="137227"/>
          </a:xfrm>
          <a:prstGeom prst="straightConnector1">
            <a:avLst/>
          </a:prstGeom>
          <a:noFill/>
          <a:ln w="38100" cap="flat" cmpd="sng" algn="ctr">
            <a:solidFill>
              <a:sysClr val="windowText" lastClr="000000"/>
            </a:solidFill>
            <a:prstDash val="solid"/>
            <a:miter lim="800000"/>
            <a:tailEnd type="triangle"/>
          </a:ln>
          <a:effectLst/>
        </p:spPr>
      </p:cxnSp>
      <p:sp>
        <p:nvSpPr>
          <p:cNvPr id="23" name="직사각형 22"/>
          <p:cNvSpPr/>
          <p:nvPr/>
        </p:nvSpPr>
        <p:spPr>
          <a:xfrm>
            <a:off x="1003805" y="4288057"/>
            <a:ext cx="914401" cy="568411"/>
          </a:xfrm>
          <a:prstGeom prst="rect">
            <a:avLst/>
          </a:prstGeom>
          <a:noFill/>
          <a:ln w="12700" cap="flat" cmpd="sng" algn="ctr">
            <a:solidFill>
              <a:schemeClr val="accent2"/>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dirty="0">
              <a:ln>
                <a:noFill/>
              </a:ln>
              <a:solidFill>
                <a:prstClr val="white"/>
              </a:solidFill>
              <a:effectLst/>
              <a:uLnTx/>
              <a:uFillTx/>
              <a:latin typeface="맑은 고딕" panose="020F0502020204030204"/>
              <a:ea typeface="맑은 고딕" panose="020B0503020000020004" pitchFamily="50" charset="-127"/>
              <a:cs typeface="+mn-cs"/>
            </a:endParaRPr>
          </a:p>
        </p:txBody>
      </p:sp>
      <p:cxnSp>
        <p:nvCxnSpPr>
          <p:cNvPr id="24" name="꺾인 연결선 23"/>
          <p:cNvCxnSpPr>
            <a:stCxn id="23" idx="3"/>
            <a:endCxn id="16" idx="0"/>
          </p:cNvCxnSpPr>
          <p:nvPr/>
        </p:nvCxnSpPr>
        <p:spPr>
          <a:xfrm>
            <a:off x="1918206" y="4572263"/>
            <a:ext cx="1381272" cy="166135"/>
          </a:xfrm>
          <a:prstGeom prst="bentConnector2">
            <a:avLst/>
          </a:prstGeom>
          <a:noFill/>
          <a:ln w="12700" cap="flat" cmpd="sng" algn="ctr">
            <a:solidFill>
              <a:schemeClr val="accent2"/>
            </a:solidFill>
            <a:prstDash val="dash"/>
            <a:miter lim="800000"/>
            <a:tailEnd type="triangle"/>
          </a:ln>
          <a:effectLst/>
        </p:spPr>
      </p:cxnSp>
      <p:cxnSp>
        <p:nvCxnSpPr>
          <p:cNvPr id="31" name="직선 화살표 연결선 30"/>
          <p:cNvCxnSpPr/>
          <p:nvPr/>
        </p:nvCxnSpPr>
        <p:spPr>
          <a:xfrm>
            <a:off x="6371824" y="4482503"/>
            <a:ext cx="0" cy="227869"/>
          </a:xfrm>
          <a:prstGeom prst="straightConnector1">
            <a:avLst/>
          </a:prstGeom>
          <a:noFill/>
          <a:ln w="38100" cap="flat" cmpd="sng" algn="ctr">
            <a:solidFill>
              <a:sysClr val="windowText" lastClr="000000"/>
            </a:solidFill>
            <a:prstDash val="solid"/>
            <a:miter lim="800000"/>
            <a:tailEnd type="triangle"/>
          </a:ln>
          <a:effectLst/>
        </p:spPr>
      </p:cxnSp>
      <p:graphicFrame>
        <p:nvGraphicFramePr>
          <p:cNvPr id="36" name="표 35"/>
          <p:cNvGraphicFramePr>
            <a:graphicFrameLocks noGrp="1"/>
          </p:cNvGraphicFramePr>
          <p:nvPr>
            <p:extLst/>
          </p:nvPr>
        </p:nvGraphicFramePr>
        <p:xfrm>
          <a:off x="4401719" y="3462531"/>
          <a:ext cx="3940209" cy="914400"/>
        </p:xfrm>
        <a:graphic>
          <a:graphicData uri="http://schemas.openxmlformats.org/drawingml/2006/table">
            <a:tbl>
              <a:tblPr firstRow="1" bandRow="1"/>
              <a:tblGrid>
                <a:gridCol w="1968844">
                  <a:extLst>
                    <a:ext uri="{9D8B030D-6E8A-4147-A177-3AD203B41FA5}">
                      <a16:colId xmlns:a16="http://schemas.microsoft.com/office/drawing/2014/main" xmlns="" val="20000"/>
                    </a:ext>
                  </a:extLst>
                </a:gridCol>
                <a:gridCol w="1523496">
                  <a:extLst>
                    <a:ext uri="{9D8B030D-6E8A-4147-A177-3AD203B41FA5}">
                      <a16:colId xmlns:a16="http://schemas.microsoft.com/office/drawing/2014/main" xmlns="" val="20001"/>
                    </a:ext>
                  </a:extLst>
                </a:gridCol>
                <a:gridCol w="447869">
                  <a:extLst>
                    <a:ext uri="{9D8B030D-6E8A-4147-A177-3AD203B41FA5}">
                      <a16:colId xmlns:a16="http://schemas.microsoft.com/office/drawing/2014/main" xmlns="" val="20002"/>
                    </a:ext>
                  </a:extLst>
                </a:gridCol>
              </a:tblGrid>
              <a:tr h="252626">
                <a:tc gridSpan="2">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Region 1</a:t>
                      </a:r>
                      <a:endParaRPr lang="ko-KR" altLang="en-US" sz="1400" dirty="0">
                        <a:latin typeface="Cambria" panose="02040503050406030204" pitchFamily="18" charset="0"/>
                      </a:endParaRPr>
                    </a:p>
                  </a:txBody>
                  <a:tcPr>
                    <a:lnL w="12700" cap="flat" cmpd="sng" algn="ctr">
                      <a:solidFill>
                        <a:srgbClr val="E7E6E6">
                          <a:lumMod val="50000"/>
                        </a:srgb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rgbClr val="E7E6E6">
                          <a:lumMod val="50000"/>
                        </a:srgb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hMerge="1">
                  <a:txBody>
                    <a:bodyPr/>
                    <a:lstStyle/>
                    <a:p>
                      <a:pPr latinLnBrk="1"/>
                      <a:endParaRPr lang="ko-KR" altLang="en-US"/>
                    </a:p>
                  </a:txBody>
                  <a:tcPr/>
                </a:tc>
                <a:tc rowSpan="3">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endParaRPr lang="ko-KR" altLang="en-US" sz="1400" kern="1200" dirty="0">
                        <a:solidFill>
                          <a:schemeClr val="tx1"/>
                        </a:solidFill>
                        <a:latin typeface="Cambria" panose="02040503050406030204" pitchFamily="18" charset="0"/>
                        <a:ea typeface="+mn-ea"/>
                        <a:cs typeface="+mn-cs"/>
                      </a:endParaRPr>
                    </a:p>
                  </a:txBody>
                  <a:tcPr>
                    <a:lnL w="12700" cap="flat" cmpd="sng" algn="ctr">
                      <a:solidFill>
                        <a:sysClr val="windowText" lastClr="000000"/>
                      </a:solidFill>
                      <a:prstDash val="dash"/>
                      <a:round/>
                      <a:headEnd type="none" w="med" len="med"/>
                      <a:tailEnd type="none" w="med" len="med"/>
                    </a:lnL>
                    <a:lnR w="12700" cap="flat" cmpd="sng" algn="ctr">
                      <a:solidFill>
                        <a:srgbClr val="E7E6E6">
                          <a:lumMod val="50000"/>
                        </a:srgbClr>
                      </a:solidFill>
                      <a:prstDash val="solid"/>
                      <a:round/>
                      <a:headEnd type="none" w="med" len="med"/>
                      <a:tailEnd type="none" w="med" len="med"/>
                    </a:lnR>
                    <a:lnT w="12700" cap="flat" cmpd="sng" algn="ctr">
                      <a:solidFill>
                        <a:srgbClr val="E7E6E6">
                          <a:lumMod val="50000"/>
                        </a:srgbClr>
                      </a:solidFill>
                      <a:prstDash val="solid"/>
                      <a:round/>
                      <a:headEnd type="none" w="med" len="med"/>
                      <a:tailEnd type="none" w="med" len="med"/>
                    </a:lnT>
                    <a:lnB w="12700" cap="flat" cmpd="sng" algn="ctr">
                      <a:solidFill>
                        <a:srgbClr val="E7E6E6">
                          <a:lumMod val="50000"/>
                        </a:srgbClr>
                      </a:solidFill>
                      <a:prstDash val="solid"/>
                      <a:round/>
                      <a:headEnd type="none" w="med" len="med"/>
                      <a:tailEnd type="none" w="med" len="med"/>
                    </a:lnB>
                    <a:lnTlToBr w="12700" cmpd="sng">
                      <a:noFill/>
                      <a:prstDash val="solid"/>
                    </a:lnTlToBr>
                    <a:lnBlToTr w="12700" cmpd="sng">
                      <a:noFill/>
                      <a:prstDash val="solid"/>
                    </a:lnBlToTr>
                    <a:pattFill prst="wdDnDiag">
                      <a:fgClr>
                        <a:srgbClr val="E7E6E6"/>
                      </a:fgClr>
                      <a:bgClr>
                        <a:sysClr val="window" lastClr="FFFFFF"/>
                      </a:bgClr>
                    </a:pattFill>
                  </a:tcPr>
                </a:tc>
                <a:extLst>
                  <a:ext uri="{0D108BD9-81ED-4DB2-BD59-A6C34878D82A}">
                    <a16:rowId xmlns:a16="http://schemas.microsoft.com/office/drawing/2014/main" xmlns="" val="10000"/>
                  </a:ext>
                </a:extLst>
              </a:tr>
              <a:tr h="252626">
                <a:tc gridSpan="2">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caller</a:t>
                      </a:r>
                      <a:endParaRPr lang="ko-KR" altLang="en-US" sz="1400" dirty="0">
                        <a:latin typeface="Cambria" panose="020405030504060302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tc vMerge="1">
                  <a:txBody>
                    <a:bodyPr/>
                    <a:lstStyle/>
                    <a:p>
                      <a:pPr algn="ctr" latinLnBrk="1"/>
                      <a:endParaRPr lang="ko-KR" altLang="en-US" sz="1400" dirty="0">
                        <a:latin typeface="Cambria" panose="020405030504060302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52626">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callee</a:t>
                      </a:r>
                      <a:endParaRPr lang="ko-KR" altLang="en-US" sz="1400" dirty="0">
                        <a:latin typeface="Cambria" panose="020405030504060302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endParaRPr lang="ko-KR" altLang="en-US" sz="1400" dirty="0">
                        <a:latin typeface="Cambria" panose="020405030504060302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rgbClr val="E7E6E6">
                          <a:lumMod val="50000"/>
                        </a:srgb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vMerge="1">
                  <a:txBody>
                    <a:bodyPr/>
                    <a:lstStyle/>
                    <a:p>
                      <a:pPr algn="ctr" latinLnBrk="1"/>
                      <a:endParaRPr lang="ko-KR" altLang="en-US" sz="1400" dirty="0">
                        <a:latin typeface="Cambria" panose="020405030504060302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37" name="표 36"/>
          <p:cNvGraphicFramePr>
            <a:graphicFrameLocks noGrp="1"/>
          </p:cNvGraphicFramePr>
          <p:nvPr>
            <p:extLst/>
          </p:nvPr>
        </p:nvGraphicFramePr>
        <p:xfrm>
          <a:off x="4401721" y="4892383"/>
          <a:ext cx="3940207" cy="914400"/>
        </p:xfrm>
        <a:graphic>
          <a:graphicData uri="http://schemas.openxmlformats.org/drawingml/2006/table">
            <a:tbl>
              <a:tblPr firstRow="1" bandRow="1"/>
              <a:tblGrid>
                <a:gridCol w="1968842">
                  <a:extLst>
                    <a:ext uri="{9D8B030D-6E8A-4147-A177-3AD203B41FA5}">
                      <a16:colId xmlns:a16="http://schemas.microsoft.com/office/drawing/2014/main" xmlns="" val="20000"/>
                    </a:ext>
                  </a:extLst>
                </a:gridCol>
                <a:gridCol w="1087395">
                  <a:extLst>
                    <a:ext uri="{9D8B030D-6E8A-4147-A177-3AD203B41FA5}">
                      <a16:colId xmlns:a16="http://schemas.microsoft.com/office/drawing/2014/main" xmlns="" val="20001"/>
                    </a:ext>
                  </a:extLst>
                </a:gridCol>
                <a:gridCol w="883970">
                  <a:extLst>
                    <a:ext uri="{9D8B030D-6E8A-4147-A177-3AD203B41FA5}">
                      <a16:colId xmlns:a16="http://schemas.microsoft.com/office/drawing/2014/main" xmlns="" val="20002"/>
                    </a:ext>
                  </a:extLst>
                </a:gridCol>
              </a:tblGrid>
              <a:tr h="252626">
                <a:tc gridSpan="2">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Region 1</a:t>
                      </a:r>
                      <a:endParaRPr lang="ko-KR" altLang="en-US" sz="1400" dirty="0">
                        <a:latin typeface="Cambria" panose="02040503050406030204" pitchFamily="18" charset="0"/>
                      </a:endParaRPr>
                    </a:p>
                  </a:txBody>
                  <a:tcPr>
                    <a:lnL w="12700" cap="flat" cmpd="sng" algn="ctr">
                      <a:solidFill>
                        <a:srgbClr val="E7E6E6">
                          <a:lumMod val="50000"/>
                        </a:srgbClr>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rgbClr val="E7E6E6">
                          <a:lumMod val="50000"/>
                        </a:srgb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hMerge="1">
                  <a:txBody>
                    <a:bodyPr/>
                    <a:lstStyle/>
                    <a:p>
                      <a:pPr latinLnBrk="1"/>
                      <a:endParaRPr lang="ko-KR" altLang="en-US"/>
                    </a:p>
                  </a:txBody>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Region</a:t>
                      </a:r>
                      <a:r>
                        <a:rPr lang="en-US" altLang="ko-KR" sz="1400" baseline="0" dirty="0">
                          <a:latin typeface="Cambria" panose="02040503050406030204" pitchFamily="18" charset="0"/>
                        </a:rPr>
                        <a:t> </a:t>
                      </a:r>
                      <a:r>
                        <a:rPr lang="en-US" altLang="ko-KR" sz="1400" dirty="0">
                          <a:latin typeface="Cambria" panose="02040503050406030204" pitchFamily="18" charset="0"/>
                        </a:rPr>
                        <a:t>2</a:t>
                      </a:r>
                      <a:endParaRPr lang="ko-KR" altLang="en-US" sz="14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rgbClr val="E7E6E6">
                          <a:lumMod val="50000"/>
                        </a:srgbClr>
                      </a:solidFill>
                      <a:prstDash val="solid"/>
                      <a:round/>
                      <a:headEnd type="none" w="med" len="med"/>
                      <a:tailEnd type="none" w="med" len="med"/>
                    </a:lnR>
                    <a:lnT w="12700" cap="flat" cmpd="sng" algn="ctr">
                      <a:solidFill>
                        <a:srgbClr val="E7E6E6">
                          <a:lumMod val="50000"/>
                        </a:srgb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xmlns="" val="10000"/>
                  </a:ext>
                </a:extLst>
              </a:tr>
              <a:tr h="252626">
                <a:tc gridSpan="2">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caller'</a:t>
                      </a:r>
                      <a:endParaRPr lang="ko-KR" altLang="en-US" sz="1400" dirty="0">
                        <a:latin typeface="Cambria" panose="020405030504060302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latin typeface="Cambria" panose="02040503050406030204" pitchFamily="18" charset="0"/>
                      </a:endParaRPr>
                    </a:p>
                  </a:txBody>
                  <a:tcPr>
                    <a:lnR w="12700" cap="flat" cmpd="sng" algn="ctr">
                      <a:solidFill>
                        <a:schemeClr val="tx1"/>
                      </a:solidFill>
                      <a:prstDash val="dash"/>
                      <a:round/>
                      <a:headEnd type="none" w="med" len="med"/>
                      <a:tailEnd type="none" w="med" len="med"/>
                    </a:lnR>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g0</a:t>
                      </a:r>
                      <a:endParaRPr lang="ko-KR" altLang="en-US" sz="14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52626">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r>
                        <a:rPr lang="en-US" altLang="ko-KR" sz="1400" dirty="0">
                          <a:latin typeface="Cambria" panose="02040503050406030204" pitchFamily="18" charset="0"/>
                        </a:rPr>
                        <a:t>callee</a:t>
                      </a:r>
                      <a:endParaRPr lang="ko-KR" altLang="en-US" sz="1400" dirty="0">
                        <a:latin typeface="Cambria" panose="020405030504060302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endParaRPr lang="ko-KR" altLang="en-US" sz="1400" dirty="0">
                        <a:latin typeface="Cambria" panose="02040503050406030204"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dash"/>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rgbClr val="E7E6E6">
                          <a:lumMod val="50000"/>
                        </a:srgb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lvl1pPr marL="0" algn="l" defTabSz="914400" rtl="0" eaLnBrk="1" latinLnBrk="1" hangingPunct="1">
                        <a:defRPr sz="1800" kern="1200">
                          <a:solidFill>
                            <a:schemeClr val="tx1"/>
                          </a:solidFill>
                          <a:latin typeface="맑은 고딕" panose="020F0502020204030204"/>
                        </a:defRPr>
                      </a:lvl1pPr>
                      <a:lvl2pPr marL="457200" algn="l" defTabSz="914400" rtl="0" eaLnBrk="1" latinLnBrk="1" hangingPunct="1">
                        <a:defRPr sz="1800" kern="1200">
                          <a:solidFill>
                            <a:schemeClr val="tx1"/>
                          </a:solidFill>
                          <a:latin typeface="맑은 고딕" panose="020F0502020204030204"/>
                        </a:defRPr>
                      </a:lvl2pPr>
                      <a:lvl3pPr marL="914400" algn="l" defTabSz="914400" rtl="0" eaLnBrk="1" latinLnBrk="1" hangingPunct="1">
                        <a:defRPr sz="1800" kern="1200">
                          <a:solidFill>
                            <a:schemeClr val="tx1"/>
                          </a:solidFill>
                          <a:latin typeface="맑은 고딕" panose="020F0502020204030204"/>
                        </a:defRPr>
                      </a:lvl3pPr>
                      <a:lvl4pPr marL="1371600" algn="l" defTabSz="914400" rtl="0" eaLnBrk="1" latinLnBrk="1" hangingPunct="1">
                        <a:defRPr sz="1800" kern="1200">
                          <a:solidFill>
                            <a:schemeClr val="tx1"/>
                          </a:solidFill>
                          <a:latin typeface="맑은 고딕" panose="020F0502020204030204"/>
                        </a:defRPr>
                      </a:lvl4pPr>
                      <a:lvl5pPr marL="1828800" algn="l" defTabSz="914400" rtl="0" eaLnBrk="1" latinLnBrk="1" hangingPunct="1">
                        <a:defRPr sz="1800" kern="1200">
                          <a:solidFill>
                            <a:schemeClr val="tx1"/>
                          </a:solidFill>
                          <a:latin typeface="맑은 고딕" panose="020F0502020204030204"/>
                        </a:defRPr>
                      </a:lvl5pPr>
                      <a:lvl6pPr marL="2286000" algn="l" defTabSz="914400" rtl="0" eaLnBrk="1" latinLnBrk="1" hangingPunct="1">
                        <a:defRPr sz="1800" kern="1200">
                          <a:solidFill>
                            <a:schemeClr val="tx1"/>
                          </a:solidFill>
                          <a:latin typeface="맑은 고딕" panose="020F0502020204030204"/>
                        </a:defRPr>
                      </a:lvl6pPr>
                      <a:lvl7pPr marL="2743200" algn="l" defTabSz="914400" rtl="0" eaLnBrk="1" latinLnBrk="1" hangingPunct="1">
                        <a:defRPr sz="1800" kern="1200">
                          <a:solidFill>
                            <a:schemeClr val="tx1"/>
                          </a:solidFill>
                          <a:latin typeface="맑은 고딕" panose="020F0502020204030204"/>
                        </a:defRPr>
                      </a:lvl7pPr>
                      <a:lvl8pPr marL="3200400" algn="l" defTabSz="914400" rtl="0" eaLnBrk="1" latinLnBrk="1" hangingPunct="1">
                        <a:defRPr sz="1800" kern="1200">
                          <a:solidFill>
                            <a:schemeClr val="tx1"/>
                          </a:solidFill>
                          <a:latin typeface="맑은 고딕" panose="020F0502020204030204"/>
                        </a:defRPr>
                      </a:lvl8pPr>
                      <a:lvl9pPr marL="3657600" algn="l" defTabSz="914400" rtl="0" eaLnBrk="1" latinLnBrk="1" hangingPunct="1">
                        <a:defRPr sz="1800" kern="1200">
                          <a:solidFill>
                            <a:schemeClr val="tx1"/>
                          </a:solidFill>
                          <a:latin typeface="맑은 고딕" panose="020F0502020204030204"/>
                        </a:defRPr>
                      </a:lvl9pPr>
                    </a:lstStyle>
                    <a:p>
                      <a:pPr algn="ctr" latinLnBrk="1"/>
                      <a:endParaRPr lang="ko-KR" altLang="en-US" sz="1400" dirty="0">
                        <a:latin typeface="Cambria" panose="02040503050406030204" pitchFamily="18" charset="0"/>
                      </a:endParaRPr>
                    </a:p>
                  </a:txBody>
                  <a:tcPr>
                    <a:lnL w="12700" cap="flat" cmpd="sng" algn="ctr">
                      <a:solidFill>
                        <a:sysClr val="windowText" lastClr="000000"/>
                      </a:solidFill>
                      <a:prstDash val="dash"/>
                      <a:round/>
                      <a:headEnd type="none" w="med" len="med"/>
                      <a:tailEnd type="none" w="med" len="med"/>
                    </a:lnL>
                    <a:lnR w="12700" cap="flat" cmpd="sng" algn="ctr">
                      <a:solidFill>
                        <a:srgbClr val="E7E6E6">
                          <a:lumMod val="50000"/>
                        </a:srgbClr>
                      </a:solidFill>
                      <a:prstDash val="solid"/>
                      <a:round/>
                      <a:headEnd type="none" w="med" len="med"/>
                      <a:tailEnd type="none" w="med" len="med"/>
                    </a:lnR>
                    <a:lnT w="12700" cmpd="sng">
                      <a:solidFill>
                        <a:sysClr val="windowText" lastClr="000000"/>
                      </a:solidFill>
                    </a:lnT>
                    <a:lnB w="12700" cap="flat" cmpd="sng" algn="ctr">
                      <a:solidFill>
                        <a:srgbClr val="E7E6E6">
                          <a:lumMod val="50000"/>
                        </a:srgbClr>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xmlns="" val="10002"/>
                  </a:ext>
                </a:extLst>
              </a:tr>
            </a:tbl>
          </a:graphicData>
        </a:graphic>
      </p:graphicFrame>
      <p:cxnSp>
        <p:nvCxnSpPr>
          <p:cNvPr id="39" name="직선 화살표 연결선 38"/>
          <p:cNvCxnSpPr/>
          <p:nvPr/>
        </p:nvCxnSpPr>
        <p:spPr>
          <a:xfrm>
            <a:off x="4498969" y="3865081"/>
            <a:ext cx="0" cy="41461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5961148" y="3124931"/>
            <a:ext cx="2380780" cy="307777"/>
          </a:xfrm>
          <a:prstGeom prst="rect">
            <a:avLst/>
          </a:prstGeom>
          <a:noFill/>
        </p:spPr>
        <p:txBody>
          <a:bodyPr wrap="none" rtlCol="0">
            <a:spAutoFit/>
          </a:bodyPr>
          <a:lstStyle/>
          <a:p>
            <a:pPr algn="r"/>
            <a:r>
              <a:rPr lang="en-US" altLang="ko-KR" sz="1400" dirty="0">
                <a:solidFill>
                  <a:schemeClr val="accent4"/>
                </a:solidFill>
              </a:rPr>
              <a:t>*Frequently call each other</a:t>
            </a:r>
            <a:endParaRPr lang="ko-KR" altLang="en-US" sz="1400" dirty="0">
              <a:solidFill>
                <a:schemeClr val="accent4"/>
              </a:solidFill>
            </a:endParaRPr>
          </a:p>
        </p:txBody>
      </p:sp>
      <p:cxnSp>
        <p:nvCxnSpPr>
          <p:cNvPr id="49" name="직선 화살표 연결선 48"/>
          <p:cNvCxnSpPr/>
          <p:nvPr/>
        </p:nvCxnSpPr>
        <p:spPr>
          <a:xfrm flipH="1">
            <a:off x="6757253" y="3874011"/>
            <a:ext cx="151078" cy="149996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p:nvPr/>
        </p:nvCxnSpPr>
        <p:spPr>
          <a:xfrm>
            <a:off x="7091905" y="3874011"/>
            <a:ext cx="657939" cy="142985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p:cNvCxnSpPr/>
          <p:nvPr/>
        </p:nvCxnSpPr>
        <p:spPr>
          <a:xfrm flipH="1">
            <a:off x="6183443" y="5343993"/>
            <a:ext cx="1446550" cy="299804"/>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943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25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25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25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25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250"/>
                                        <p:tgtEl>
                                          <p:spTgt spid="5">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25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250"/>
                                        <p:tgtEl>
                                          <p:spTgt spid="24"/>
                                        </p:tgtEl>
                                      </p:cBhvr>
                                    </p:animEffect>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25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25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250"/>
                                        <p:tgtEl>
                                          <p:spTgt spid="16"/>
                                        </p:tgtEl>
                                      </p:cBhvr>
                                    </p:animEffect>
                                  </p:childTnLst>
                                </p:cTn>
                              </p:par>
                              <p:par>
                                <p:cTn id="46" presetID="10"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25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250"/>
                                        <p:tgtEl>
                                          <p:spTgt spid="31"/>
                                        </p:tgtEl>
                                      </p:cBhvr>
                                    </p:animEffect>
                                  </p:childTnLst>
                                </p:cTn>
                              </p:par>
                              <p:par>
                                <p:cTn id="54" presetID="10" presetClass="entr" presetSubtype="0"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fade">
                                      <p:cBhvr>
                                        <p:cTn id="56" dur="250"/>
                                        <p:tgtEl>
                                          <p:spTgt spid="37"/>
                                        </p:tgtEl>
                                      </p:cBhvr>
                                    </p:animEffect>
                                  </p:childTnLst>
                                </p:cTn>
                              </p:par>
                              <p:par>
                                <p:cTn id="57" presetID="10"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250"/>
                                        <p:tgtEl>
                                          <p:spTgt spid="49"/>
                                        </p:tgtEl>
                                      </p:cBhvr>
                                    </p:animEffect>
                                  </p:childTnLst>
                                </p:cTn>
                              </p:par>
                              <p:par>
                                <p:cTn id="60" presetID="10" presetClass="entr" presetSubtype="0" fill="hold"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250"/>
                                        <p:tgtEl>
                                          <p:spTgt spid="50"/>
                                        </p:tgtEl>
                                      </p:cBhvr>
                                    </p:animEffect>
                                  </p:childTnLst>
                                </p:cTn>
                              </p:par>
                              <p:par>
                                <p:cTn id="63" presetID="10"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2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23" grpId="0" animBg="1"/>
      <p:bldP spid="40" grpId="0"/>
    </p:bldLst>
  </p:timing>
</p:sld>
</file>

<file path=ppt/theme/theme1.xml><?xml version="1.0" encoding="utf-8"?>
<a:theme xmlns:a="http://schemas.openxmlformats.org/drawingml/2006/main" name="DCLabTemplete">
  <a:themeElements>
    <a:clrScheme name="사용자 지정 3">
      <a:dk1>
        <a:sysClr val="windowText" lastClr="000000"/>
      </a:dk1>
      <a:lt1>
        <a:sysClr val="window" lastClr="FFFFFF"/>
      </a:lt1>
      <a:dk2>
        <a:srgbClr val="1F497D"/>
      </a:dk2>
      <a:lt2>
        <a:srgbClr val="EEECE1"/>
      </a:lt2>
      <a:accent1>
        <a:srgbClr val="6A8FE2"/>
      </a:accent1>
      <a:accent2>
        <a:srgbClr val="D30303"/>
      </a:accent2>
      <a:accent3>
        <a:srgbClr val="8CC63E"/>
      </a:accent3>
      <a:accent4>
        <a:srgbClr val="123BAE"/>
      </a:accent4>
      <a:accent5>
        <a:srgbClr val="389612"/>
      </a:accent5>
      <a:accent6>
        <a:srgbClr val="FCB040"/>
      </a:accent6>
      <a:hlink>
        <a:srgbClr val="0000FF"/>
      </a:hlink>
      <a:folHlink>
        <a:srgbClr val="800080"/>
      </a:folHlink>
    </a:clrScheme>
    <a:fontScheme name="나눔고딕 &amp; Trebuchet MS">
      <a:majorFont>
        <a:latin typeface="Trebuchet MS"/>
        <a:ea typeface="나눔고딕"/>
        <a:cs typeface=""/>
      </a:majorFont>
      <a:minorFont>
        <a:latin typeface="Trebuchet MS"/>
        <a:ea typeface="나눔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DCLabTemplete</Template>
  <TotalTime>38429</TotalTime>
  <Words>4368</Words>
  <Application>Microsoft Office PowerPoint</Application>
  <PresentationFormat>화면 슬라이드 쇼(4:3)</PresentationFormat>
  <Paragraphs>483</Paragraphs>
  <Slides>22</Slides>
  <Notes>22</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22</vt:i4>
      </vt:variant>
    </vt:vector>
  </HeadingPairs>
  <TitlesOfParts>
    <vt:vector size="33" baseType="lpstr">
      <vt:lpstr>YonseiLogo</vt:lpstr>
      <vt:lpstr>나눔고딕</vt:lpstr>
      <vt:lpstr>맑은 고딕</vt:lpstr>
      <vt:lpstr>연세소제목체</vt:lpstr>
      <vt:lpstr>Arial</vt:lpstr>
      <vt:lpstr>Cambria</vt:lpstr>
      <vt:lpstr>Cambria Math</vt:lpstr>
      <vt:lpstr>Consolas</vt:lpstr>
      <vt:lpstr>Trebuchet MS</vt:lpstr>
      <vt:lpstr>Wingdings</vt:lpstr>
      <vt:lpstr>DCLabTemplete</vt:lpstr>
      <vt:lpstr>Splitting Functions in Code Management on Scratchpad Memories</vt:lpstr>
      <vt:lpstr>Outline</vt:lpstr>
      <vt:lpstr>Scratchpad Memory</vt:lpstr>
      <vt:lpstr>Need for Data Management on SPM</vt:lpstr>
      <vt:lpstr>Code Management: Function-to-Region Mapping</vt:lpstr>
      <vt:lpstr>What makes good mapping?</vt:lpstr>
      <vt:lpstr>Related Works on the Mapping Algorithms</vt:lpstr>
      <vt:lpstr>Outline</vt:lpstr>
      <vt:lpstr>Limitation of Function-to-Region Mapping</vt:lpstr>
      <vt:lpstr>Our Approach: Optimization by Splitting Function</vt:lpstr>
      <vt:lpstr>Deciding Where to Split</vt:lpstr>
      <vt:lpstr>Implementation of Function Splitting</vt:lpstr>
      <vt:lpstr>Deciding Which loop to split</vt:lpstr>
      <vt:lpstr>Splitting Algorithm</vt:lpstr>
      <vt:lpstr>Outline</vt:lpstr>
      <vt:lpstr>Experimental Setup</vt:lpstr>
      <vt:lpstr>Experiment Configurations</vt:lpstr>
      <vt:lpstr>Ours vs. 1-region</vt:lpstr>
      <vt:lpstr>Ours vs. 2-regions</vt:lpstr>
      <vt:lpstr>Scalability</vt:lpstr>
      <vt:lpstr>Outline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DCLab Templete</dc:title>
  <dc:creator>kyoung</dc:creator>
  <cp:lastModifiedBy>Youngbin Kim</cp:lastModifiedBy>
  <cp:revision>808</cp:revision>
  <cp:lastPrinted>2012-08-09T17:45:12Z</cp:lastPrinted>
  <dcterms:created xsi:type="dcterms:W3CDTF">2012-01-04T05:21:43Z</dcterms:created>
  <dcterms:modified xsi:type="dcterms:W3CDTF">2017-02-15T03:42:57Z</dcterms:modified>
</cp:coreProperties>
</file>