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84" r:id="rId2"/>
    <p:sldMasterId id="2147483672" r:id="rId3"/>
  </p:sldMasterIdLst>
  <p:notesMasterIdLst>
    <p:notesMasterId r:id="rId37"/>
  </p:notesMasterIdLst>
  <p:handoutMasterIdLst>
    <p:handoutMasterId r:id="rId38"/>
  </p:handoutMasterIdLst>
  <p:sldIdLst>
    <p:sldId id="337" r:id="rId4"/>
    <p:sldId id="350" r:id="rId5"/>
    <p:sldId id="353" r:id="rId6"/>
    <p:sldId id="355" r:id="rId7"/>
    <p:sldId id="351" r:id="rId8"/>
    <p:sldId id="356" r:id="rId9"/>
    <p:sldId id="357" r:id="rId10"/>
    <p:sldId id="385" r:id="rId11"/>
    <p:sldId id="387" r:id="rId12"/>
    <p:sldId id="352" r:id="rId13"/>
    <p:sldId id="358" r:id="rId14"/>
    <p:sldId id="359" r:id="rId15"/>
    <p:sldId id="363" r:id="rId16"/>
    <p:sldId id="368" r:id="rId17"/>
    <p:sldId id="369" r:id="rId18"/>
    <p:sldId id="379" r:id="rId19"/>
    <p:sldId id="365" r:id="rId20"/>
    <p:sldId id="370" r:id="rId21"/>
    <p:sldId id="371" r:id="rId22"/>
    <p:sldId id="372" r:id="rId23"/>
    <p:sldId id="383" r:id="rId24"/>
    <p:sldId id="373" r:id="rId25"/>
    <p:sldId id="374" r:id="rId26"/>
    <p:sldId id="375" r:id="rId27"/>
    <p:sldId id="376" r:id="rId28"/>
    <p:sldId id="377" r:id="rId29"/>
    <p:sldId id="378" r:id="rId30"/>
    <p:sldId id="386" r:id="rId31"/>
    <p:sldId id="366" r:id="rId32"/>
    <p:sldId id="382" r:id="rId33"/>
    <p:sldId id="360" r:id="rId34"/>
    <p:sldId id="381" r:id="rId35"/>
    <p:sldId id="38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/>
    <p:restoredTop sz="96224" autoAdjust="0"/>
  </p:normalViewPr>
  <p:slideViewPr>
    <p:cSldViewPr snapToGrid="0" snapToObjects="1">
      <p:cViewPr>
        <p:scale>
          <a:sx n="67" d="100"/>
          <a:sy n="67" d="100"/>
        </p:scale>
        <p:origin x="1592" y="1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D84AC-4932-044F-A03B-51D5BBFFD5F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21269-46E2-144C-8EB8-4FF79010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7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ADC6-5C7F-9344-A41B-364EE434118C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A4B8A-1CFA-1B43-A347-C44FA983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9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</a:t>
            </a:r>
            <a:r>
              <a:rPr lang="en-US" baseline="0" dirty="0" err="1" smtClean="0"/>
              <a:t>imact</a:t>
            </a:r>
            <a:r>
              <a:rPr lang="en-US" baseline="0" dirty="0" smtClean="0"/>
              <a:t> causes what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cbc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</a:t>
            </a:r>
            <a:r>
              <a:rPr lang="en-US" baseline="0" dirty="0" err="1" smtClean="0"/>
              <a:t>Scalabiliy</a:t>
            </a:r>
            <a:r>
              <a:rPr lang="en-US" baseline="0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0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evaluation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3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contributions!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 - what I did. </a:t>
            </a:r>
          </a:p>
          <a:p>
            <a:r>
              <a:rPr lang="en-US" baseline="0" dirty="0" smtClean="0"/>
              <a:t>spend more time in overview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A4B8A-1CFA-1B43-A347-C44FA983D3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480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05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89" y="6441773"/>
            <a:ext cx="3678259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9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60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49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151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25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8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4242" y="6441773"/>
            <a:ext cx="2051383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89" y="6441773"/>
            <a:ext cx="3678259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562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Intel Onsite Interview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Yooseong Kim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4213" indent="-334963">
              <a:defRPr/>
            </a:lvl2pPr>
            <a:lvl3pPr marL="976313" indent="-292100">
              <a:defRPr sz="2400"/>
            </a:lvl3pPr>
            <a:lvl4pPr marL="1255713" indent="-279400">
              <a:defRPr sz="2400"/>
            </a:lvl4pPr>
            <a:lvl5pPr marL="1549400" indent="-293688"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Intel Onsite Interview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8906" y="6356350"/>
            <a:ext cx="3516654" cy="365125"/>
          </a:xfrm>
        </p:spPr>
        <p:txBody>
          <a:bodyPr/>
          <a:lstStyle/>
          <a:p>
            <a:r>
              <a:rPr lang="en-US" dirty="0" smtClean="0"/>
              <a:t>Yooseong Kim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5A6A067-8FF8-E94C-8687-81C244DD1F56}" type="slidenum">
              <a:rPr lang="en-US" smtClean="0"/>
              <a:pPr/>
              <a:t>‹#›</a:t>
            </a:fld>
            <a:r>
              <a:rPr lang="en-US" smtClean="0"/>
              <a:t>/X</a:t>
            </a:r>
            <a:endParaRPr lang="en-US" dirty="0" smtClean="0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1" y="1019638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080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67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5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1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1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334" y="6644271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045" y="170562"/>
            <a:ext cx="8694171" cy="83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045" y="1121938"/>
            <a:ext cx="8694171" cy="514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080389" y="6423485"/>
            <a:ext cx="704743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389" y="6441773"/>
            <a:ext cx="3678259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PhD Defense                              01/10/2017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4242" y="6441773"/>
            <a:ext cx="2051383" cy="347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 dirty="0" smtClean="0"/>
              <a:t>Yooseong Kim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8"/>
          <a:stretch/>
        </p:blipFill>
        <p:spPr>
          <a:xfrm>
            <a:off x="8155734" y="6296358"/>
            <a:ext cx="991552" cy="567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alphaModFix amt="50000"/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" y="6341446"/>
            <a:ext cx="991553" cy="47698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061024" y="6461621"/>
            <a:ext cx="1094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45A3FC0-3D08-734A-B449-2694AF7A1675}" type="slidenum">
              <a:rPr lang="en-US" sz="140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1400" baseline="0" dirty="0" smtClean="0">
                <a:solidFill>
                  <a:schemeClr val="bg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7463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spcBef>
          <a:spcPct val="0"/>
        </a:spcBef>
        <a:buNone/>
        <a:defRPr sz="3600" b="1" kern="1200" spc="-100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9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282"/>
            <a:ext cx="8229600" cy="492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Intel Onsite Interview 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A067-8FF8-E94C-8687-81C244DD1F5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8"/>
          <a:stretch/>
        </p:blipFill>
        <p:spPr>
          <a:xfrm>
            <a:off x="1" y="6290836"/>
            <a:ext cx="991552" cy="567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screen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1553" cy="4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15A6A067-8FF8-E94C-8687-81C244DD1F5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r>
              <a:rPr lang="en-US" smtClean="0"/>
              <a:t>Intel Onsite Interview Presentation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8"/>
          <a:stretch/>
        </p:blipFill>
        <p:spPr>
          <a:xfrm>
            <a:off x="1" y="6290836"/>
            <a:ext cx="991552" cy="56716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4" cstate="screen">
            <a:alphaModFix amt="5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1553" cy="47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764" y="779490"/>
            <a:ext cx="8424472" cy="2519336"/>
          </a:xfrm>
        </p:spPr>
        <p:txBody>
          <a:bodyPr/>
          <a:lstStyle/>
          <a:p>
            <a:r>
              <a:rPr lang="en-US" dirty="0" smtClean="0"/>
              <a:t>WCET-Aware </a:t>
            </a:r>
            <a:br>
              <a:rPr lang="en-US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dirty="0" smtClean="0"/>
              <a:t>Scratchpad Memory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dirty="0" smtClean="0"/>
              <a:t>Management for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Hard Real-Time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05199"/>
            <a:ext cx="6400800" cy="2236033"/>
          </a:xfrm>
        </p:spPr>
        <p:txBody>
          <a:bodyPr>
            <a:normAutofit/>
          </a:bodyPr>
          <a:lstStyle/>
          <a:p>
            <a:r>
              <a:rPr lang="en-US" dirty="0" smtClean="0"/>
              <a:t>Yooseong Kim</a:t>
            </a:r>
          </a:p>
          <a:p>
            <a:endParaRPr lang="en-US" dirty="0" smtClean="0"/>
          </a:p>
          <a:p>
            <a:r>
              <a:rPr lang="en-US" dirty="0" smtClean="0"/>
              <a:t>PhD Dissertation Defense</a:t>
            </a:r>
          </a:p>
          <a:p>
            <a:r>
              <a:rPr lang="en-US" dirty="0" smtClean="0"/>
              <a:t>Jan 10</a:t>
            </a:r>
            <a:r>
              <a:rPr lang="en-US" baseline="30000" dirty="0" smtClean="0"/>
              <a:t>th</a:t>
            </a:r>
            <a:r>
              <a:rPr lang="en-US" dirty="0" smtClean="0"/>
              <a:t>, 2017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PhD Defense                              01/10/2017</a:t>
            </a:r>
          </a:p>
        </p:txBody>
      </p:sp>
    </p:spTree>
    <p:extLst>
      <p:ext uri="{BB962C8B-B14F-4D97-AF65-F5344CB8AC3E}">
        <p14:creationId xmlns:p14="http://schemas.microsoft.com/office/powerpoint/2010/main" val="9585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Scratchpads (SPM): </a:t>
            </a:r>
            <a:r>
              <a:rPr lang="en-US" dirty="0"/>
              <a:t>A </a:t>
            </a:r>
            <a:r>
              <a:rPr lang="en-US" dirty="0" smtClean="0"/>
              <a:t>Promising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Raw directly-addressable SRAM</a:t>
            </a:r>
          </a:p>
          <a:p>
            <a:endParaRPr lang="en-US" dirty="0" smtClean="0"/>
          </a:p>
          <a:p>
            <a:r>
              <a:rPr lang="en-US" dirty="0" smtClean="0"/>
              <a:t>Predictable timing through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explicit and controlled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space sharing</a:t>
            </a:r>
          </a:p>
          <a:p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Develop management </a:t>
            </a:r>
            <a:br>
              <a:rPr lang="en-US" dirty="0" smtClean="0"/>
            </a:br>
            <a:r>
              <a:rPr lang="en-US" dirty="0" smtClean="0"/>
              <a:t>techniques for improving</a:t>
            </a:r>
            <a:br>
              <a:rPr lang="en-US" dirty="0" smtClean="0"/>
            </a:br>
            <a:r>
              <a:rPr lang="en-US" dirty="0" smtClean="0"/>
              <a:t>the WCET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27531" y="1435979"/>
            <a:ext cx="3429103" cy="2550369"/>
            <a:chOff x="5534076" y="1292424"/>
            <a:chExt cx="3179818" cy="3265049"/>
          </a:xfrm>
        </p:grpSpPr>
        <p:sp>
          <p:nvSpPr>
            <p:cNvPr id="7" name="Rectangle 6"/>
            <p:cNvSpPr/>
            <p:nvPr/>
          </p:nvSpPr>
          <p:spPr>
            <a:xfrm>
              <a:off x="7601132" y="1896984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Notched Right Arrow 7"/>
            <p:cNvSpPr/>
            <p:nvPr/>
          </p:nvSpPr>
          <p:spPr>
            <a:xfrm rot="5400000">
              <a:off x="6600024" y="2909931"/>
              <a:ext cx="1367818" cy="238341"/>
            </a:xfrm>
            <a:prstGeom prst="notchedRightArrow">
              <a:avLst/>
            </a:prstGeom>
            <a:gradFill flip="none" rotWithShape="1">
              <a:gsLst>
                <a:gs pos="0">
                  <a:sysClr val="windowText" lastClr="000000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57513" y="1896984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01131" y="1589207"/>
              <a:ext cx="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57513" y="1591069"/>
              <a:ext cx="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01132" y="2545288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57513" y="2545288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01131" y="3181497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7512" y="3181497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1132" y="3786572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9BBB59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57513" y="3786572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01131" y="1292424"/>
              <a:ext cx="1112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534076" y="1896984"/>
              <a:ext cx="1474076" cy="2660489"/>
              <a:chOff x="6127056" y="1996599"/>
              <a:chExt cx="1474076" cy="266048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27056" y="2019607"/>
                <a:ext cx="1474076" cy="241904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Document 20"/>
              <p:cNvSpPr/>
              <p:nvPr/>
            </p:nvSpPr>
            <p:spPr>
              <a:xfrm>
                <a:off x="6127056" y="1996599"/>
                <a:ext cx="1356238" cy="2660489"/>
              </a:xfrm>
              <a:prstGeom prst="flowChartDocumen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788628" y="4336652"/>
            <a:ext cx="4192568" cy="1846773"/>
            <a:chOff x="971033" y="4077877"/>
            <a:chExt cx="6262239" cy="2586114"/>
          </a:xfrm>
        </p:grpSpPr>
        <p:sp>
          <p:nvSpPr>
            <p:cNvPr id="23" name="Rectangle 22"/>
            <p:cNvSpPr/>
            <p:nvPr/>
          </p:nvSpPr>
          <p:spPr>
            <a:xfrm>
              <a:off x="1130318" y="5471549"/>
              <a:ext cx="1671562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801880" y="5745918"/>
              <a:ext cx="124580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47689" y="6020287"/>
              <a:ext cx="1100667" cy="274369"/>
            </a:xfrm>
            <a:prstGeom prst="rect">
              <a:avLst/>
            </a:prstGeom>
            <a:gradFill flip="none" rotWithShape="1">
              <a:gsLst>
                <a:gs pos="0">
                  <a:srgbClr val="9BBB59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09575" y="5471549"/>
              <a:ext cx="1144210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48356" y="5745918"/>
              <a:ext cx="56121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130318" y="6281500"/>
              <a:ext cx="6102954" cy="1315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6029336" y="6294658"/>
              <a:ext cx="109055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ghtning Bolt 29"/>
            <p:cNvSpPr/>
            <p:nvPr/>
          </p:nvSpPr>
          <p:spPr>
            <a:xfrm>
              <a:off x="4302897" y="5126835"/>
              <a:ext cx="665239" cy="689428"/>
            </a:xfrm>
            <a:prstGeom prst="lightningBol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033" y="4077877"/>
              <a:ext cx="4177324" cy="90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Can completely avoid preemption delay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ghtning Bolt 31"/>
            <p:cNvSpPr/>
            <p:nvPr/>
          </p:nvSpPr>
          <p:spPr>
            <a:xfrm>
              <a:off x="4815736" y="4782121"/>
              <a:ext cx="665239" cy="689428"/>
            </a:xfrm>
            <a:prstGeom prst="lightningBol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- Architecture-awareness in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5" y="1202780"/>
            <a:ext cx="5915095" cy="4997022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0432FF"/>
                </a:solidFill>
              </a:rPr>
              <a:t>Software-managed memory hierarchy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WCET-aware scratchpad memory management </a:t>
            </a:r>
            <a:r>
              <a:rPr lang="en-US" sz="2200" dirty="0" smtClean="0"/>
              <a:t>[1-7]</a:t>
            </a:r>
          </a:p>
          <a:p>
            <a:pPr lvl="1"/>
            <a:endParaRPr lang="en-US" sz="2200" dirty="0" smtClean="0"/>
          </a:p>
          <a:p>
            <a:r>
              <a:rPr lang="en-US" sz="2200" dirty="0" smtClean="0">
                <a:solidFill>
                  <a:srgbClr val="0432FF"/>
                </a:solidFill>
              </a:rPr>
              <a:t>Software Branch Hinting</a:t>
            </a:r>
          </a:p>
          <a:p>
            <a:pPr lvl="1"/>
            <a:r>
              <a:rPr lang="en-US" sz="2200" dirty="0" smtClean="0"/>
              <a:t>20% branch penalty reduction in CELL BE over a heuristic in GCC [9]</a:t>
            </a:r>
          </a:p>
          <a:p>
            <a:pPr lvl="1"/>
            <a:endParaRPr lang="en-US" sz="2200" dirty="0" smtClean="0"/>
          </a:p>
          <a:p>
            <a:r>
              <a:rPr lang="en-US" sz="2200" dirty="0" smtClean="0">
                <a:solidFill>
                  <a:srgbClr val="0432FF"/>
                </a:solidFill>
              </a:rPr>
              <a:t>Programming GPGPUs</a:t>
            </a:r>
          </a:p>
          <a:p>
            <a:pPr lvl="1"/>
            <a:r>
              <a:rPr lang="en-US" sz="2200" dirty="0" smtClean="0"/>
              <a:t>Analytical CUDA memory performance model with over 90% accuracy [8, 10]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0838" y="1202780"/>
            <a:ext cx="2760277" cy="4373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>
                <a:solidFill>
                  <a:srgbClr val="0432FF"/>
                </a:solidFill>
              </a:rPr>
              <a:t>Publications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TECS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TACO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DAC17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DATE17 (accepted)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ICCAD16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RTAS14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ESLSyn13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TECS11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CODES+ISSS11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DAC11</a:t>
            </a:r>
            <a:endParaRPr lang="en-US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6622" y="3561435"/>
            <a:ext cx="5194958" cy="699024"/>
          </a:xfrm>
          <a:prstGeom prst="rect">
            <a:avLst/>
          </a:prstGeom>
          <a:noFill/>
          <a:ln w="254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57045" y="1438675"/>
            <a:ext cx="5915095" cy="4817020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88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Code management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WCET analysis [1,6]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292934"/>
                </a:solidFill>
              </a:rPr>
              <a:t>Optimal </a:t>
            </a:r>
            <a:r>
              <a:rPr lang="en-US" sz="2000" dirty="0">
                <a:solidFill>
                  <a:srgbClr val="292934"/>
                </a:solidFill>
              </a:rPr>
              <a:t>function-to-region allocation [1,6]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Optimal region-free allocation [1]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Splitting functions into partitions [2,5]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Comparison with other management granularities [2]</a:t>
            </a:r>
          </a:p>
          <a:p>
            <a:pPr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endParaRPr lang="en-US" sz="2200" dirty="0">
              <a:solidFill>
                <a:srgbClr val="292934"/>
              </a:solidFill>
            </a:endParaRPr>
          </a:p>
          <a:p>
            <a:pPr marL="18288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Stack management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WCET analysis [3]</a:t>
            </a:r>
          </a:p>
          <a:p>
            <a:pPr lvl="1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000" dirty="0">
                <a:solidFill>
                  <a:srgbClr val="292934"/>
                </a:solidFill>
              </a:rPr>
              <a:t>Optimal stack management scheduling [3]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1470" y="1007788"/>
            <a:ext cx="43062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2200" dirty="0" smtClean="0"/>
              <a:t>WCET-Aware </a:t>
            </a:r>
            <a:r>
              <a:rPr lang="en-US" sz="2200" dirty="0"/>
              <a:t>SPM Management</a:t>
            </a:r>
          </a:p>
        </p:txBody>
      </p:sp>
    </p:spTree>
    <p:extLst>
      <p:ext uri="{BB962C8B-B14F-4D97-AF65-F5344CB8AC3E}">
        <p14:creationId xmlns:p14="http://schemas.microsoft.com/office/powerpoint/2010/main" val="5214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1" build="allAtOnce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5" y="1121938"/>
            <a:ext cx="4792432" cy="5146506"/>
          </a:xfrm>
        </p:spPr>
        <p:txBody>
          <a:bodyPr>
            <a:noAutofit/>
          </a:bodyPr>
          <a:lstStyle/>
          <a:p>
            <a:r>
              <a:rPr lang="en-US" dirty="0" smtClean="0"/>
              <a:t>Load a function before it’s called</a:t>
            </a:r>
          </a:p>
          <a:p>
            <a:r>
              <a:rPr lang="en-US" dirty="0" smtClean="0"/>
              <a:t>Good for large applications</a:t>
            </a:r>
          </a:p>
          <a:p>
            <a:endParaRPr lang="en-US" dirty="0" smtClean="0"/>
          </a:p>
          <a:p>
            <a:r>
              <a:rPr lang="en-US" dirty="0" smtClean="0"/>
              <a:t>Key question is </a:t>
            </a:r>
            <a:r>
              <a:rPr lang="en-US" dirty="0" smtClean="0">
                <a:solidFill>
                  <a:srgbClr val="FF0000"/>
                </a:solidFill>
              </a:rPr>
              <a:t>SPM space allocation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Optimal allocation reduces the WCETs by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7997475" y="3261657"/>
            <a:ext cx="953741" cy="1448749"/>
            <a:chOff x="6536985" y="2590941"/>
            <a:chExt cx="848640" cy="1670568"/>
          </a:xfrm>
        </p:grpSpPr>
        <p:sp>
          <p:nvSpPr>
            <p:cNvPr id="18" name="TextBox 17"/>
            <p:cNvSpPr txBox="1"/>
            <p:nvPr/>
          </p:nvSpPr>
          <p:spPr>
            <a:xfrm>
              <a:off x="6536985" y="2590941"/>
              <a:ext cx="84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SPM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36985" y="2943283"/>
              <a:ext cx="846290" cy="35284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36985" y="3286634"/>
              <a:ext cx="846290" cy="62036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36985" y="3913277"/>
              <a:ext cx="846290" cy="3482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96315" y="3111634"/>
            <a:ext cx="2142356" cy="1938933"/>
            <a:chOff x="4361914" y="4053753"/>
            <a:chExt cx="2300236" cy="1938933"/>
          </a:xfrm>
        </p:grpSpPr>
        <p:grpSp>
          <p:nvGrpSpPr>
            <p:cNvPr id="24" name="Group 23"/>
            <p:cNvGrpSpPr/>
            <p:nvPr/>
          </p:nvGrpSpPr>
          <p:grpSpPr>
            <a:xfrm>
              <a:off x="4421874" y="4445521"/>
              <a:ext cx="2240276" cy="1406010"/>
              <a:chOff x="3126203" y="2665703"/>
              <a:chExt cx="2540854" cy="1990370"/>
            </a:xfrm>
          </p:grpSpPr>
          <p:sp>
            <p:nvSpPr>
              <p:cNvPr id="14" name="Oval 13"/>
              <p:cNvSpPr/>
              <p:nvPr/>
            </p:nvSpPr>
            <p:spPr>
              <a:xfrm rot="12763396" flipV="1">
                <a:off x="3184964" y="3062527"/>
                <a:ext cx="746048" cy="148765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 rot="12763396" flipV="1">
                <a:off x="3812097" y="3894798"/>
                <a:ext cx="840645" cy="76127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 rot="8016232" flipV="1">
                <a:off x="4531087" y="3122600"/>
                <a:ext cx="706310" cy="1565631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18598" y="2665703"/>
                <a:ext cx="1431845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Functions</a:t>
                </a:r>
                <a:endParaRPr lang="en-US" sz="1600" dirty="0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427070" y="3296963"/>
                <a:ext cx="521273" cy="4612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F1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26203" y="3806630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F2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362969" y="3382802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F4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982259" y="4009567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F3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29372" y="3844049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F5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361914" y="4393612"/>
              <a:ext cx="2166190" cy="15990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34682" y="4053753"/>
              <a:ext cx="1620654" cy="3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Main memory</a:t>
              </a:r>
              <a:endParaRPr lang="en-US" sz="1600" dirty="0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7217715" y="4081101"/>
            <a:ext cx="695524" cy="25369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8489" y="1055263"/>
            <a:ext cx="29000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(F1 not loaded)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load F1;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update SPM status;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call F1;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7524" y="3755302"/>
            <a:ext cx="929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DMA</a:t>
            </a:r>
            <a:endParaRPr lang="en-US" sz="1600" dirty="0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775813" y="5053751"/>
            <a:ext cx="7884827" cy="1014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10% avg., up to 96% compared to previous techniques</a:t>
            </a:r>
          </a:p>
          <a:p>
            <a:r>
              <a:rPr lang="en-US" sz="2400" dirty="0" smtClean="0"/>
              <a:t>39% avg., up to 87% compared to the static analysis results for LRU caches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133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5" y="1121938"/>
            <a:ext cx="6224268" cy="5146506"/>
          </a:xfrm>
        </p:spPr>
        <p:txBody>
          <a:bodyPr>
            <a:noAutofit/>
          </a:bodyPr>
          <a:lstStyle/>
          <a:p>
            <a:r>
              <a:rPr lang="en-US" dirty="0" smtClean="0"/>
              <a:t>To avoid stack overflow, evict the stack frames in the SPM before a call and restore afterwards</a:t>
            </a:r>
          </a:p>
          <a:p>
            <a:endParaRPr lang="en-US" dirty="0" smtClean="0"/>
          </a:p>
          <a:p>
            <a:r>
              <a:rPr lang="en-US" dirty="0" smtClean="0"/>
              <a:t>Key question is </a:t>
            </a:r>
            <a:r>
              <a:rPr lang="en-US" dirty="0" smtClean="0">
                <a:solidFill>
                  <a:srgbClr val="FF0000"/>
                </a:solidFill>
              </a:rPr>
              <a:t>to decide when (where) to evict and restore</a:t>
            </a:r>
          </a:p>
          <a:p>
            <a:pPr lvl="1"/>
            <a:r>
              <a:rPr lang="en-US" dirty="0" smtClean="0"/>
              <a:t>Optimal solutions reduces the WCETs by:</a:t>
            </a:r>
          </a:p>
          <a:p>
            <a:pPr lvl="2"/>
            <a:r>
              <a:rPr lang="en-US" sz="2400" dirty="0" smtClean="0"/>
              <a:t>7% avg., up to 49% compared to the static analysis for caches </a:t>
            </a:r>
          </a:p>
          <a:p>
            <a:pPr lvl="2"/>
            <a:r>
              <a:rPr lang="en-US" sz="2400" dirty="0" smtClean="0"/>
              <a:t>9% avg., up to 48% compared to previous techniques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1016" y="1121938"/>
            <a:ext cx="3000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Evict stack frames;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call F1;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Restore stack frames;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14351" y="3408629"/>
            <a:ext cx="2717797" cy="2390891"/>
            <a:chOff x="5958481" y="3521505"/>
            <a:chExt cx="2903221" cy="2390891"/>
          </a:xfrm>
        </p:grpSpPr>
        <p:sp>
          <p:nvSpPr>
            <p:cNvPr id="20" name="Rectangle 19"/>
            <p:cNvSpPr/>
            <p:nvPr/>
          </p:nvSpPr>
          <p:spPr>
            <a:xfrm>
              <a:off x="7908960" y="4407076"/>
              <a:ext cx="752002" cy="84296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25440" y="4806462"/>
              <a:ext cx="752002" cy="421491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main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856463" y="4461322"/>
              <a:ext cx="5239" cy="6286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6425440" y="4174837"/>
              <a:ext cx="752002" cy="6000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F1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908960" y="4415401"/>
              <a:ext cx="752002" cy="6000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F2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58481" y="5299657"/>
              <a:ext cx="1685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dirty="0" smtClean="0">
                  <a:solidFill>
                    <a:prstClr val="black"/>
                  </a:solidFill>
                  <a:latin typeface="Calibri" panose="020F0502020204030204"/>
                </a:rPr>
                <a:t>Main </a:t>
              </a:r>
              <a:r>
                <a:rPr lang="en-US" sz="1600" dirty="0" smtClean="0">
                  <a:solidFill>
                    <a:prstClr val="black"/>
                  </a:solidFill>
                  <a:latin typeface="Calibri" panose="020F0502020204030204"/>
                </a:rPr>
                <a:t>memory stack</a:t>
              </a:r>
              <a:endParaRPr lang="en-U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33012" y="5327621"/>
              <a:ext cx="752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dirty="0" smtClean="0">
                  <a:solidFill>
                    <a:prstClr val="black"/>
                  </a:solidFill>
                  <a:latin typeface="Calibri" panose="020F0502020204030204"/>
                </a:rPr>
                <a:t>SPM stack</a:t>
              </a:r>
              <a:endParaRPr lang="en-U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2425" y="3833959"/>
              <a:ext cx="719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1600" smtClean="0">
                  <a:solidFill>
                    <a:prstClr val="black"/>
                  </a:solidFill>
                  <a:latin typeface="Calibri" panose="020F0502020204030204"/>
                </a:rPr>
                <a:t>DMA</a:t>
              </a:r>
              <a:endParaRPr lang="en-US" sz="16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25440" y="3521505"/>
              <a:ext cx="752002" cy="600075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2" name="Left-Right Arrow 31"/>
            <p:cNvSpPr/>
            <p:nvPr/>
          </p:nvSpPr>
          <p:spPr>
            <a:xfrm rot="2984946">
              <a:off x="7256085" y="4290053"/>
              <a:ext cx="640440" cy="247449"/>
            </a:xfrm>
            <a:prstGeom prst="leftRightArrow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78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849" y="2945567"/>
            <a:ext cx="7848600" cy="1927225"/>
          </a:xfrm>
        </p:spPr>
        <p:txBody>
          <a:bodyPr/>
          <a:lstStyle/>
          <a:p>
            <a:r>
              <a:rPr lang="en-US" dirty="0" smtClean="0"/>
              <a:t>A Comparison of </a:t>
            </a:r>
            <a:br>
              <a:rPr lang="en-US" dirty="0" smtClean="0"/>
            </a:br>
            <a:r>
              <a:rPr lang="en-US" dirty="0" smtClean="0"/>
              <a:t>Code Management Techniques with </a:t>
            </a:r>
            <a:br>
              <a:rPr lang="en-US" dirty="0" smtClean="0"/>
            </a:br>
            <a:r>
              <a:rPr lang="en-US" dirty="0" smtClean="0"/>
              <a:t>Different Management Granularities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literature on code management is divided into two domains according to their </a:t>
            </a:r>
            <a:r>
              <a:rPr lang="en-US" dirty="0" smtClean="0">
                <a:solidFill>
                  <a:srgbClr val="0432FF"/>
                </a:solidFill>
              </a:rPr>
              <a:t>granularities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comparison has been done between them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00995" y="2639477"/>
            <a:ext cx="3474720" cy="3210215"/>
            <a:chOff x="1779337" y="2523417"/>
            <a:chExt cx="2217447" cy="3918356"/>
          </a:xfrm>
        </p:grpSpPr>
        <p:sp>
          <p:nvSpPr>
            <p:cNvPr id="6" name="Oval 5"/>
            <p:cNvSpPr/>
            <p:nvPr/>
          </p:nvSpPr>
          <p:spPr>
            <a:xfrm>
              <a:off x="1779337" y="2947640"/>
              <a:ext cx="2217447" cy="349413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Steinke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[ISSS02, DATE02]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Janapsatya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[ASPDAC06]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err="1" smtClean="0">
                  <a:solidFill>
                    <a:srgbClr val="0432FF"/>
                  </a:solidFill>
                </a:rPr>
                <a:t>Puaut</a:t>
              </a:r>
              <a:r>
                <a:rPr lang="en-US" sz="1600" dirty="0" smtClean="0">
                  <a:solidFill>
                    <a:srgbClr val="0432FF"/>
                  </a:solidFill>
                </a:rPr>
                <a:t> and </a:t>
              </a:r>
              <a:r>
                <a:rPr lang="en-US" sz="1600" dirty="0" err="1" smtClean="0">
                  <a:solidFill>
                    <a:srgbClr val="0432FF"/>
                  </a:solidFill>
                </a:rPr>
                <a:t>Pais</a:t>
              </a:r>
              <a:r>
                <a:rPr lang="en-US" sz="1600" dirty="0" smtClean="0">
                  <a:solidFill>
                    <a:srgbClr val="0432FF"/>
                  </a:solidFill>
                </a:rPr>
                <a:t>* [DATE07]</a:t>
              </a:r>
            </a:p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Falk et al* [DAC09]</a:t>
              </a:r>
              <a:endParaRPr lang="en-US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432FF"/>
                  </a:solidFill>
                </a:rPr>
                <a:t>Wu </a:t>
              </a:r>
              <a:r>
                <a:rPr lang="en-US" sz="1600" i="1" dirty="0" smtClean="0">
                  <a:solidFill>
                    <a:srgbClr val="0432FF"/>
                  </a:solidFill>
                </a:rPr>
                <a:t>et al.</a:t>
              </a:r>
              <a:r>
                <a:rPr lang="en-US" sz="1600" dirty="0" smtClean="0">
                  <a:solidFill>
                    <a:srgbClr val="0432FF"/>
                  </a:solidFill>
                </a:rPr>
                <a:t>* [EMSOFT10]</a:t>
              </a:r>
            </a:p>
            <a:p>
              <a:pPr algn="ctr"/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Prakash</a:t>
              </a:r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600" i="1" dirty="0" smtClean="0">
                  <a:solidFill>
                    <a:schemeClr val="bg1">
                      <a:lumMod val="65000"/>
                    </a:schemeClr>
                  </a:solidFill>
                </a:rPr>
                <a:t>et al.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* [DATE12]</a:t>
              </a:r>
            </a:p>
            <a:p>
              <a:pPr algn="ctr"/>
              <a:r>
                <a:rPr lang="en-US" sz="1600" i="1" dirty="0" err="1" smtClean="0">
                  <a:solidFill>
                    <a:schemeClr val="bg1">
                      <a:lumMod val="65000"/>
                    </a:schemeClr>
                  </a:solidFill>
                </a:rPr>
                <a:t>Luppold</a:t>
              </a:r>
              <a:r>
                <a:rPr lang="en-US" sz="1600" i="1" dirty="0" smtClean="0">
                  <a:solidFill>
                    <a:schemeClr val="bg1">
                      <a:lumMod val="65000"/>
                    </a:schemeClr>
                  </a:solidFill>
                </a:rPr>
                <a:t> et al.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* [SCOPES16]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9337" y="2523417"/>
              <a:ext cx="221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Basic-block-level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3115" y="2598304"/>
            <a:ext cx="3474720" cy="3243948"/>
            <a:chOff x="5519076" y="2482243"/>
            <a:chExt cx="2217449" cy="3959530"/>
          </a:xfrm>
        </p:grpSpPr>
        <p:sp>
          <p:nvSpPr>
            <p:cNvPr id="7" name="Oval 6"/>
            <p:cNvSpPr/>
            <p:nvPr/>
          </p:nvSpPr>
          <p:spPr>
            <a:xfrm>
              <a:off x="5519078" y="2947641"/>
              <a:ext cx="2217447" cy="34941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Pabalkar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 </a:t>
              </a:r>
              <a:r>
                <a:rPr lang="en-US" sz="1600" dirty="0" smtClean="0">
                  <a:solidFill>
                    <a:schemeClr val="tx1"/>
                  </a:solidFill>
                </a:rPr>
                <a:t>[HiPC08]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Jung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 </a:t>
              </a:r>
              <a:r>
                <a:rPr lang="en-US" sz="1600" dirty="0" smtClean="0">
                  <a:solidFill>
                    <a:schemeClr val="tx1"/>
                  </a:solidFill>
                </a:rPr>
                <a:t>[ASAP10]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Baker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 </a:t>
              </a:r>
              <a:r>
                <a:rPr lang="en-US" sz="1600" dirty="0" smtClean="0">
                  <a:solidFill>
                    <a:schemeClr val="tx1"/>
                  </a:solidFill>
                </a:rPr>
                <a:t>[CODES+ISSS10]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Bai </a:t>
              </a:r>
              <a:r>
                <a:rPr lang="en-US" sz="1600" i="1" dirty="0" smtClean="0">
                  <a:solidFill>
                    <a:schemeClr val="tx1"/>
                  </a:solidFill>
                </a:rPr>
                <a:t>et al. </a:t>
              </a:r>
              <a:r>
                <a:rPr lang="en-US" sz="1600" dirty="0" smtClean="0">
                  <a:solidFill>
                    <a:schemeClr val="tx1"/>
                  </a:solidFill>
                </a:rPr>
                <a:t>[</a:t>
              </a:r>
              <a:r>
                <a:rPr lang="en-US" sz="1600" dirty="0">
                  <a:solidFill>
                    <a:schemeClr val="tx1"/>
                  </a:solidFill>
                </a:rPr>
                <a:t>CODES+ISSS</a:t>
              </a:r>
              <a:r>
                <a:rPr lang="en-US" sz="1600" dirty="0" smtClean="0">
                  <a:solidFill>
                    <a:schemeClr val="tx1"/>
                  </a:solidFill>
                </a:rPr>
                <a:t>13]</a:t>
              </a:r>
              <a:endParaRPr lang="en-US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600" dirty="0" smtClean="0">
                  <a:solidFill>
                    <a:srgbClr val="0432FF"/>
                  </a:solidFill>
                </a:rPr>
                <a:t>Kim </a:t>
              </a:r>
              <a:r>
                <a:rPr lang="en-US" sz="1600" i="1" dirty="0" smtClean="0">
                  <a:solidFill>
                    <a:srgbClr val="0432FF"/>
                  </a:solidFill>
                </a:rPr>
                <a:t>et al.</a:t>
              </a:r>
              <a:r>
                <a:rPr lang="en-US" sz="1600" dirty="0" smtClean="0">
                  <a:solidFill>
                    <a:srgbClr val="0432FF"/>
                  </a:solidFill>
                </a:rPr>
                <a:t>* </a:t>
              </a:r>
              <a:r>
                <a:rPr lang="en-US" sz="1600" dirty="0" smtClean="0">
                  <a:solidFill>
                    <a:srgbClr val="0432FF"/>
                  </a:solidFill>
                </a:rPr>
                <a:t>[RTAS14]</a:t>
              </a:r>
              <a:endParaRPr lang="en-US" sz="1600" dirty="0" smtClean="0">
                <a:solidFill>
                  <a:srgbClr val="0432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19076" y="2482243"/>
              <a:ext cx="2217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Function-level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29965" y="6015581"/>
            <a:ext cx="387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* WCET-optimizing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7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three different granularities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651566" y="2706240"/>
            <a:ext cx="1120702" cy="2640824"/>
            <a:chOff x="745845" y="3170935"/>
            <a:chExt cx="1120702" cy="2640824"/>
          </a:xfrm>
        </p:grpSpPr>
        <p:sp>
          <p:nvSpPr>
            <p:cNvPr id="6" name="Rectangle 5"/>
            <p:cNvSpPr/>
            <p:nvPr/>
          </p:nvSpPr>
          <p:spPr>
            <a:xfrm>
              <a:off x="1109460" y="3726602"/>
              <a:ext cx="457200" cy="40473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bb2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5845" y="4295690"/>
              <a:ext cx="457200" cy="40473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bb3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09347" y="4295690"/>
              <a:ext cx="457200" cy="404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bb4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09460" y="4851357"/>
              <a:ext cx="457200" cy="40473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bb5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459" y="3170935"/>
              <a:ext cx="457200" cy="404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bb1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459" y="5407025"/>
              <a:ext cx="457200" cy="404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bb5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0" idx="2"/>
              <a:endCxn id="6" idx="0"/>
            </p:cNvCxnSpPr>
            <p:nvPr/>
          </p:nvCxnSpPr>
          <p:spPr>
            <a:xfrm>
              <a:off x="1338059" y="3575669"/>
              <a:ext cx="1" cy="150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7" idx="0"/>
            </p:cNvCxnSpPr>
            <p:nvPr/>
          </p:nvCxnSpPr>
          <p:spPr>
            <a:xfrm flipH="1">
              <a:off x="974445" y="4131336"/>
              <a:ext cx="363615" cy="164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8" idx="0"/>
            </p:cNvCxnSpPr>
            <p:nvPr/>
          </p:nvCxnSpPr>
          <p:spPr>
            <a:xfrm>
              <a:off x="1338060" y="4131336"/>
              <a:ext cx="299887" cy="1643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2"/>
              <a:endCxn id="9" idx="0"/>
            </p:cNvCxnSpPr>
            <p:nvPr/>
          </p:nvCxnSpPr>
          <p:spPr>
            <a:xfrm>
              <a:off x="974445" y="4700424"/>
              <a:ext cx="363615" cy="150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2"/>
              <a:endCxn id="9" idx="0"/>
            </p:cNvCxnSpPr>
            <p:nvPr/>
          </p:nvCxnSpPr>
          <p:spPr>
            <a:xfrm flipH="1">
              <a:off x="1338060" y="4700424"/>
              <a:ext cx="299887" cy="1509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9" idx="2"/>
              <a:endCxn id="11" idx="0"/>
            </p:cNvCxnSpPr>
            <p:nvPr/>
          </p:nvCxnSpPr>
          <p:spPr>
            <a:xfrm flipH="1">
              <a:off x="1338059" y="5256091"/>
              <a:ext cx="1" cy="150934"/>
            </a:xfrm>
            <a:prstGeom prst="straightConnector1">
              <a:avLst/>
            </a:prstGeom>
            <a:ln w="23241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9" idx="1"/>
              <a:endCxn id="6" idx="1"/>
            </p:cNvCxnSpPr>
            <p:nvPr/>
          </p:nvCxnSpPr>
          <p:spPr>
            <a:xfrm rot="10800000">
              <a:off x="1109460" y="3928970"/>
              <a:ext cx="12700" cy="1124755"/>
            </a:xfrm>
            <a:prstGeom prst="curvedConnector3">
              <a:avLst>
                <a:gd name="adj1" fmla="val 416066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2865208" y="3120107"/>
            <a:ext cx="2098624" cy="1831356"/>
            <a:chOff x="3477717" y="3575669"/>
            <a:chExt cx="1901201" cy="1452338"/>
          </a:xfrm>
        </p:grpSpPr>
        <p:sp>
          <p:nvSpPr>
            <p:cNvPr id="65" name="Oval 64"/>
            <p:cNvSpPr/>
            <p:nvPr/>
          </p:nvSpPr>
          <p:spPr>
            <a:xfrm>
              <a:off x="4206849" y="3575669"/>
              <a:ext cx="494676" cy="3533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F1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08048" y="4147335"/>
              <a:ext cx="494676" cy="35330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F2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604130" y="4147335"/>
              <a:ext cx="494676" cy="353300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F3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477717" y="4674707"/>
              <a:ext cx="494676" cy="353300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F4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138380" y="4674707"/>
              <a:ext cx="494676" cy="3533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F5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884242" y="4666019"/>
              <a:ext cx="494676" cy="3533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F6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>
              <a:stCxn id="65" idx="4"/>
              <a:endCxn id="79" idx="0"/>
            </p:cNvCxnSpPr>
            <p:nvPr/>
          </p:nvCxnSpPr>
          <p:spPr>
            <a:xfrm flipH="1">
              <a:off x="4055386" y="3928969"/>
              <a:ext cx="398801" cy="2183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5" idx="4"/>
              <a:endCxn id="80" idx="0"/>
            </p:cNvCxnSpPr>
            <p:nvPr/>
          </p:nvCxnSpPr>
          <p:spPr>
            <a:xfrm>
              <a:off x="4454187" y="3928969"/>
              <a:ext cx="397281" cy="2183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9" idx="4"/>
              <a:endCxn id="81" idx="0"/>
            </p:cNvCxnSpPr>
            <p:nvPr/>
          </p:nvCxnSpPr>
          <p:spPr>
            <a:xfrm flipH="1">
              <a:off x="3725055" y="4500635"/>
              <a:ext cx="330331" cy="1740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9" idx="4"/>
              <a:endCxn id="82" idx="0"/>
            </p:cNvCxnSpPr>
            <p:nvPr/>
          </p:nvCxnSpPr>
          <p:spPr>
            <a:xfrm>
              <a:off x="4055386" y="4500635"/>
              <a:ext cx="330332" cy="1740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0" idx="4"/>
              <a:endCxn id="83" idx="0"/>
            </p:cNvCxnSpPr>
            <p:nvPr/>
          </p:nvCxnSpPr>
          <p:spPr>
            <a:xfrm>
              <a:off x="4851468" y="4500635"/>
              <a:ext cx="280112" cy="1653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6056772" y="3106502"/>
            <a:ext cx="2607145" cy="1835828"/>
            <a:chOff x="6151051" y="3571197"/>
            <a:chExt cx="2607145" cy="1835828"/>
          </a:xfrm>
        </p:grpSpPr>
        <p:sp>
          <p:nvSpPr>
            <p:cNvPr id="115" name="Oval 114"/>
            <p:cNvSpPr/>
            <p:nvPr/>
          </p:nvSpPr>
          <p:spPr>
            <a:xfrm>
              <a:off x="6955897" y="3575669"/>
              <a:ext cx="546044" cy="4455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F1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1</a:t>
              </a:r>
              <a:endParaRPr lang="en-US" sz="10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6515684" y="4296523"/>
              <a:ext cx="546044" cy="44550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F2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7653069" y="4296523"/>
              <a:ext cx="546044" cy="44550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F3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6151051" y="4961524"/>
              <a:ext cx="546044" cy="445501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F4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6880318" y="4961524"/>
              <a:ext cx="546044" cy="445501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F5</a:t>
              </a:r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7517973" y="4961369"/>
              <a:ext cx="546044" cy="445501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F6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1</a:t>
              </a:r>
              <a:endParaRPr lang="en-US" sz="1000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H="1">
              <a:off x="6788706" y="4021170"/>
              <a:ext cx="440213" cy="2753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26" idx="4"/>
              <a:endCxn id="117" idx="0"/>
            </p:cNvCxnSpPr>
            <p:nvPr/>
          </p:nvCxnSpPr>
          <p:spPr>
            <a:xfrm>
              <a:off x="7926091" y="4016698"/>
              <a:ext cx="0" cy="2798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424073" y="4742024"/>
              <a:ext cx="364633" cy="219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6788706" y="4742024"/>
              <a:ext cx="364634" cy="2195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7" idx="4"/>
            </p:cNvCxnSpPr>
            <p:nvPr/>
          </p:nvCxnSpPr>
          <p:spPr>
            <a:xfrm flipH="1">
              <a:off x="7805985" y="4742024"/>
              <a:ext cx="120106" cy="219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7653069" y="3571197"/>
              <a:ext cx="546044" cy="4455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F1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2</a:t>
              </a:r>
              <a:endParaRPr lang="en-US" sz="1000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9" name="Straight Arrow Connector 128"/>
            <p:cNvCxnSpPr>
              <a:stCxn id="115" idx="6"/>
              <a:endCxn id="126" idx="2"/>
            </p:cNvCxnSpPr>
            <p:nvPr/>
          </p:nvCxnSpPr>
          <p:spPr>
            <a:xfrm flipV="1">
              <a:off x="7501941" y="3793948"/>
              <a:ext cx="151128" cy="4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8212152" y="4961369"/>
              <a:ext cx="546044" cy="4455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F6</a:t>
              </a:r>
              <a:r>
                <a:rPr lang="en-US" sz="1000" baseline="-25000" dirty="0" smtClean="0">
                  <a:solidFill>
                    <a:schemeClr val="tx1"/>
                  </a:solidFill>
                </a:rPr>
                <a:t>2</a:t>
              </a:r>
              <a:endParaRPr lang="en-US" sz="1000" baseline="-25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5" name="Straight Arrow Connector 134"/>
            <p:cNvCxnSpPr>
              <a:endCxn id="132" idx="2"/>
            </p:cNvCxnSpPr>
            <p:nvPr/>
          </p:nvCxnSpPr>
          <p:spPr>
            <a:xfrm>
              <a:off x="8079007" y="5184120"/>
              <a:ext cx="1331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/>
          <p:nvPr/>
        </p:nvSpPr>
        <p:spPr>
          <a:xfrm>
            <a:off x="2524259" y="2189084"/>
            <a:ext cx="283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113583" y="2189084"/>
            <a:ext cx="2837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Regions</a:t>
            </a:r>
          </a:p>
          <a:p>
            <a:pPr algn="ctr"/>
            <a:r>
              <a:rPr lang="en-US" i="1" dirty="0" smtClean="0"/>
              <a:t>with function-splitting</a:t>
            </a:r>
            <a:endParaRPr lang="en-US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-175037" y="2189084"/>
            <a:ext cx="283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Basic blocks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2154890" y="3875965"/>
            <a:ext cx="6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vs.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5272831" y="3875965"/>
            <a:ext cx="692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5" y="1121938"/>
            <a:ext cx="7852634" cy="51465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WCET impact of different instruction memories</a:t>
            </a:r>
          </a:p>
          <a:p>
            <a:pPr lvl="1"/>
            <a:r>
              <a:rPr lang="en-US" dirty="0" err="1" smtClean="0"/>
              <a:t>Wehmeyer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Marwedel</a:t>
            </a:r>
            <a:r>
              <a:rPr lang="en-US" dirty="0" smtClean="0"/>
              <a:t> [DATE05]</a:t>
            </a:r>
          </a:p>
          <a:p>
            <a:pPr lvl="2"/>
            <a:r>
              <a:rPr lang="en-US" u="sng" dirty="0" smtClean="0"/>
              <a:t>Static SPM</a:t>
            </a:r>
            <a:r>
              <a:rPr lang="en-US" dirty="0" smtClean="0"/>
              <a:t> vs. cache (</a:t>
            </a:r>
            <a:r>
              <a:rPr lang="en-US" dirty="0" err="1" smtClean="0"/>
              <a:t>dm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Metzlaff</a:t>
            </a:r>
            <a:r>
              <a:rPr lang="en-US" dirty="0"/>
              <a:t> and </a:t>
            </a:r>
            <a:r>
              <a:rPr lang="en-US" dirty="0" err="1"/>
              <a:t>Ungerer</a:t>
            </a:r>
            <a:r>
              <a:rPr lang="en-US" dirty="0"/>
              <a:t> </a:t>
            </a:r>
            <a:r>
              <a:rPr lang="en-US" dirty="0" smtClean="0"/>
              <a:t>[JSA14]</a:t>
            </a:r>
          </a:p>
          <a:p>
            <a:pPr lvl="2"/>
            <a:r>
              <a:rPr lang="en-US" dirty="0" smtClean="0"/>
              <a:t>Static SPM vs. </a:t>
            </a:r>
            <a:r>
              <a:rPr lang="en-US" u="sng" dirty="0" smtClean="0"/>
              <a:t>D-ISP</a:t>
            </a:r>
            <a:r>
              <a:rPr lang="en-US" dirty="0" smtClean="0"/>
              <a:t> vs. cache (fa, LRU)</a:t>
            </a:r>
          </a:p>
          <a:p>
            <a:pPr lvl="1"/>
            <a:r>
              <a:rPr lang="en-US" dirty="0" err="1"/>
              <a:t>Whitham</a:t>
            </a:r>
            <a:r>
              <a:rPr lang="en-US" dirty="0"/>
              <a:t> and </a:t>
            </a:r>
            <a:r>
              <a:rPr lang="en-US" dirty="0" err="1"/>
              <a:t>Schoeberl</a:t>
            </a:r>
            <a:r>
              <a:rPr lang="en-US" dirty="0"/>
              <a:t> </a:t>
            </a:r>
            <a:r>
              <a:rPr lang="en-US" dirty="0" smtClean="0"/>
              <a:t>[ISORC14</a:t>
            </a:r>
            <a:r>
              <a:rPr lang="en-US" dirty="0"/>
              <a:t>]</a:t>
            </a:r>
            <a:endParaRPr lang="en-US" dirty="0" smtClean="0"/>
          </a:p>
          <a:p>
            <a:pPr lvl="2"/>
            <a:r>
              <a:rPr lang="en-US" u="sng" dirty="0" smtClean="0"/>
              <a:t>Dynamic SPM </a:t>
            </a:r>
            <a:r>
              <a:rPr lang="en-US" dirty="0" smtClean="0"/>
              <a:t>vs. Method cache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0432FF"/>
                </a:solidFill>
              </a:rPr>
              <a:t>Program partitioning </a:t>
            </a:r>
          </a:p>
          <a:p>
            <a:pPr lvl="1"/>
            <a:r>
              <a:rPr lang="en-US" dirty="0" err="1"/>
              <a:t>Whitham</a:t>
            </a:r>
            <a:r>
              <a:rPr lang="en-US" dirty="0"/>
              <a:t> and </a:t>
            </a:r>
            <a:r>
              <a:rPr lang="en-US" dirty="0" err="1"/>
              <a:t>Audsley</a:t>
            </a:r>
            <a:r>
              <a:rPr lang="en-US" dirty="0"/>
              <a:t> [ECRTS12]</a:t>
            </a:r>
          </a:p>
          <a:p>
            <a:pPr lvl="2"/>
            <a:r>
              <a:rPr lang="en-US" dirty="0" smtClean="0"/>
              <a:t>Optimal for one nominal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BL: Basic-Block-Level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fetch from </a:t>
            </a:r>
            <a:r>
              <a:rPr lang="en-US" dirty="0" smtClean="0">
                <a:solidFill>
                  <a:srgbClr val="FF0000"/>
                </a:solidFill>
              </a:rPr>
              <a:t>both SPM and main memory</a:t>
            </a:r>
          </a:p>
          <a:p>
            <a:pPr lvl="1"/>
            <a:r>
              <a:rPr lang="en-US" dirty="0" smtClean="0"/>
              <a:t>Non-loop basic blocks </a:t>
            </a:r>
            <a:r>
              <a:rPr lang="mr-IN" dirty="0" smtClean="0"/>
              <a:t>–</a:t>
            </a:r>
            <a:r>
              <a:rPr lang="en-US" dirty="0" smtClean="0"/>
              <a:t> main memory</a:t>
            </a:r>
          </a:p>
          <a:p>
            <a:pPr lvl="1"/>
            <a:r>
              <a:rPr lang="en-US" dirty="0" smtClean="0"/>
              <a:t>Selected loop basic blocks - SPM</a:t>
            </a:r>
          </a:p>
          <a:p>
            <a:pPr lvl="2"/>
            <a:r>
              <a:rPr lang="en-US" dirty="0" smtClean="0"/>
              <a:t>Loaded at loop pre-header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How to select the basic blocks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be loaded?</a:t>
            </a:r>
          </a:p>
          <a:p>
            <a:pPr lvl="1"/>
            <a:r>
              <a:rPr lang="en-US" dirty="0" smtClean="0"/>
              <a:t>Heuristic from </a:t>
            </a:r>
            <a:br>
              <a:rPr lang="en-US" dirty="0" smtClean="0"/>
            </a:br>
            <a:r>
              <a:rPr lang="en-US" dirty="0" err="1" smtClean="0"/>
              <a:t>Puaut</a:t>
            </a:r>
            <a:r>
              <a:rPr lang="en-US" dirty="0" smtClean="0"/>
              <a:t> and </a:t>
            </a:r>
            <a:r>
              <a:rPr lang="en-US" dirty="0" err="1" smtClean="0"/>
              <a:t>Pais</a:t>
            </a:r>
            <a:r>
              <a:rPr lang="en-US" dirty="0" smtClean="0"/>
              <a:t> [DATE07]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683317" y="3816543"/>
            <a:ext cx="457200" cy="404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bb2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9702" y="4385631"/>
            <a:ext cx="457200" cy="404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bb3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83204" y="4385631"/>
            <a:ext cx="457200" cy="4047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bb4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3317" y="4941298"/>
            <a:ext cx="457200" cy="404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bb5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83316" y="3260876"/>
            <a:ext cx="457200" cy="4047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bb1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83316" y="5496966"/>
            <a:ext cx="457200" cy="40473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bb5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5" idx="2"/>
            <a:endCxn id="11" idx="0"/>
          </p:cNvCxnSpPr>
          <p:nvPr/>
        </p:nvCxnSpPr>
        <p:spPr>
          <a:xfrm>
            <a:off x="6911916" y="3665610"/>
            <a:ext cx="1" cy="150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flipH="1">
            <a:off x="6548302" y="4221277"/>
            <a:ext cx="363615" cy="164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6911917" y="4221277"/>
            <a:ext cx="299887" cy="164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>
            <a:off x="6548302" y="4790365"/>
            <a:ext cx="363615" cy="150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 flipH="1">
            <a:off x="6911917" y="4790365"/>
            <a:ext cx="299887" cy="150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 flipH="1">
            <a:off x="6911916" y="5346032"/>
            <a:ext cx="1" cy="150934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4" idx="1"/>
            <a:endCxn id="11" idx="1"/>
          </p:cNvCxnSpPr>
          <p:nvPr/>
        </p:nvCxnSpPr>
        <p:spPr>
          <a:xfrm rot="10800000">
            <a:off x="6683317" y="4018911"/>
            <a:ext cx="12700" cy="1124755"/>
          </a:xfrm>
          <a:prstGeom prst="curvedConnector3">
            <a:avLst>
              <a:gd name="adj1" fmla="val 41606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79286" y="2821672"/>
            <a:ext cx="163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load bb2,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bb3,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bb5</a:t>
            </a:r>
            <a:endParaRPr lang="en-US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11804" y="3260876"/>
            <a:ext cx="493140" cy="2618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04944" y="4668085"/>
            <a:ext cx="1246273" cy="1506828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 Assume that SPM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only hold 3 basic blocks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3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FL: Function-Level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only from the SPM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>
                <a:solidFill>
                  <a:srgbClr val="FF0000"/>
                </a:solidFill>
              </a:rPr>
              <a:t> loading </a:t>
            </a:r>
            <a:r>
              <a:rPr lang="en-US" dirty="0" smtClean="0"/>
              <a:t>operation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How to allocate functions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to the SPM space?</a:t>
            </a:r>
          </a:p>
          <a:p>
            <a:pPr lvl="1"/>
            <a:r>
              <a:rPr lang="en-US" dirty="0" smtClean="0"/>
              <a:t>Heuristic from [RTAS14]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7289" y="1182593"/>
            <a:ext cx="29000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(F1 not loaded)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load F1;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update SPM status;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call F1;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97475" y="4018543"/>
            <a:ext cx="953741" cy="1448749"/>
            <a:chOff x="6536985" y="2590941"/>
            <a:chExt cx="848640" cy="1670568"/>
          </a:xfrm>
        </p:grpSpPr>
        <p:sp>
          <p:nvSpPr>
            <p:cNvPr id="8" name="TextBox 7"/>
            <p:cNvSpPr txBox="1"/>
            <p:nvPr/>
          </p:nvSpPr>
          <p:spPr>
            <a:xfrm>
              <a:off x="6536985" y="2590941"/>
              <a:ext cx="84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SPM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36985" y="2943283"/>
              <a:ext cx="846290" cy="352848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36985" y="3286634"/>
              <a:ext cx="846290" cy="62036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36985" y="3913277"/>
              <a:ext cx="846290" cy="348232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96315" y="3868520"/>
            <a:ext cx="2142356" cy="1938933"/>
            <a:chOff x="4361914" y="4053753"/>
            <a:chExt cx="2300236" cy="1938933"/>
          </a:xfrm>
        </p:grpSpPr>
        <p:grpSp>
          <p:nvGrpSpPr>
            <p:cNvPr id="13" name="Group 12"/>
            <p:cNvGrpSpPr/>
            <p:nvPr/>
          </p:nvGrpSpPr>
          <p:grpSpPr>
            <a:xfrm>
              <a:off x="4421874" y="4445521"/>
              <a:ext cx="2240276" cy="1406010"/>
              <a:chOff x="3126203" y="2665703"/>
              <a:chExt cx="2540854" cy="1990370"/>
            </a:xfrm>
          </p:grpSpPr>
          <p:sp>
            <p:nvSpPr>
              <p:cNvPr id="16" name="Oval 15"/>
              <p:cNvSpPr/>
              <p:nvPr/>
            </p:nvSpPr>
            <p:spPr>
              <a:xfrm rot="12763396" flipV="1">
                <a:off x="3184964" y="3062527"/>
                <a:ext cx="746048" cy="1487658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rot="12763396" flipV="1">
                <a:off x="3812097" y="3894798"/>
                <a:ext cx="840645" cy="76127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 rot="8016232" flipV="1">
                <a:off x="4531087" y="3122600"/>
                <a:ext cx="706310" cy="1565631"/>
              </a:xfrm>
              <a:prstGeom prst="ellipse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418598" y="2665703"/>
                <a:ext cx="1431845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Functions</a:t>
                </a:r>
                <a:endParaRPr lang="en-US" sz="1600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427070" y="3296963"/>
                <a:ext cx="521273" cy="46124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F1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126203" y="3806630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F2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62969" y="3382802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smtClean="0">
                    <a:solidFill>
                      <a:schemeClr val="tx1"/>
                    </a:solidFill>
                  </a:rPr>
                  <a:t>F4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982259" y="4009567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F3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729372" y="3844049"/>
                <a:ext cx="521273" cy="46124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F5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361914" y="4393612"/>
              <a:ext cx="2166190" cy="159907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34682" y="4053753"/>
              <a:ext cx="1620654" cy="310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Main memory</a:t>
              </a:r>
              <a:endParaRPr lang="en-US" sz="1600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7217715" y="4837987"/>
            <a:ext cx="695524" cy="25369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67524" y="4512188"/>
            <a:ext cx="929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DMA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87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Real-time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5" y="1121938"/>
            <a:ext cx="8694171" cy="514650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Strict timing constraints</a:t>
            </a:r>
          </a:p>
          <a:p>
            <a:pPr lvl="1"/>
            <a:r>
              <a:rPr lang="en-US" dirty="0" smtClean="0"/>
              <a:t>Tasks have deadlines to finish execution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Timing determines </a:t>
            </a: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, not just performance</a:t>
            </a:r>
          </a:p>
          <a:p>
            <a:r>
              <a:rPr lang="en-US" dirty="0" smtClean="0"/>
              <a:t>Missing a deadline can be catastrophic!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PhD Defense                              01/10/2017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40755" y="5036696"/>
            <a:ext cx="2078388" cy="1447433"/>
            <a:chOff x="4884242" y="3091920"/>
            <a:chExt cx="3751758" cy="31864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4645" y="3091920"/>
              <a:ext cx="3351355" cy="281381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84242" y="5905741"/>
              <a:ext cx="3751758" cy="37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457200"/>
              <a:r>
                <a:rPr lang="en-US" sz="500" dirty="0">
                  <a:solidFill>
                    <a:srgbClr val="292934"/>
                  </a:solidFill>
                </a:rPr>
                <a:t>Image credit: </a:t>
              </a:r>
              <a:r>
                <a:rPr lang="en-US" sz="500" dirty="0" err="1">
                  <a:solidFill>
                    <a:srgbClr val="292934"/>
                  </a:solidFill>
                </a:rPr>
                <a:t>JasonParis@Flickr</a:t>
              </a:r>
              <a:endParaRPr lang="en-US" sz="500" dirty="0">
                <a:solidFill>
                  <a:srgbClr val="292934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01335" y="2339321"/>
            <a:ext cx="4364744" cy="1698332"/>
            <a:chOff x="2695900" y="2177651"/>
            <a:chExt cx="4364744" cy="1544353"/>
          </a:xfrm>
        </p:grpSpPr>
        <p:sp>
          <p:nvSpPr>
            <p:cNvPr id="23" name="Oval 22"/>
            <p:cNvSpPr/>
            <p:nvPr/>
          </p:nvSpPr>
          <p:spPr>
            <a:xfrm>
              <a:off x="2695900" y="2177651"/>
              <a:ext cx="1523763" cy="13878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90882" y="2617682"/>
              <a:ext cx="933799" cy="585020"/>
            </a:xfrm>
            <a:prstGeom prst="rect">
              <a:avLst/>
            </a:prstGeom>
          </p:spPr>
        </p:pic>
        <p:sp>
          <p:nvSpPr>
            <p:cNvPr id="26" name="Oval 25"/>
            <p:cNvSpPr/>
            <p:nvPr/>
          </p:nvSpPr>
          <p:spPr>
            <a:xfrm>
              <a:off x="5536881" y="2177651"/>
              <a:ext cx="1523763" cy="138783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6333" y="2559976"/>
              <a:ext cx="1302740" cy="642726"/>
            </a:xfrm>
            <a:prstGeom prst="rect">
              <a:avLst/>
            </a:prstGeom>
          </p:spPr>
        </p:pic>
        <p:sp>
          <p:nvSpPr>
            <p:cNvPr id="28" name="Right Arrow 27"/>
            <p:cNvSpPr/>
            <p:nvPr/>
          </p:nvSpPr>
          <p:spPr>
            <a:xfrm>
              <a:off x="4211570" y="3379875"/>
              <a:ext cx="1327750" cy="342129"/>
            </a:xfrm>
            <a:prstGeom prst="rightArrow">
              <a:avLst/>
            </a:prstGeom>
            <a:gradFill flip="none" rotWithShape="1"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Actuation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4211570" y="2206585"/>
              <a:ext cx="1327750" cy="342129"/>
            </a:xfrm>
            <a:prstGeom prst="leftArrow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Sensing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547089" y="2552551"/>
              <a:ext cx="699036" cy="84889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533561" y="2832006"/>
              <a:ext cx="273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Deadlines!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8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RL: Region-Level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Function-level approach with </a:t>
            </a:r>
            <a:r>
              <a:rPr lang="en-US" dirty="0" smtClean="0">
                <a:solidFill>
                  <a:srgbClr val="FF0000"/>
                </a:solidFill>
              </a:rPr>
              <a:t>function-splitting</a:t>
            </a:r>
          </a:p>
          <a:p>
            <a:pPr lvl="1"/>
            <a:r>
              <a:rPr lang="en-US" dirty="0"/>
              <a:t>Not optimal, only to demonstrate the granularity between basic blocks and </a:t>
            </a:r>
            <a:r>
              <a:rPr lang="en-US" dirty="0" smtClean="0"/>
              <a:t>functions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432FF"/>
                </a:solidFill>
              </a:rPr>
              <a:t>Which functions to split?</a:t>
            </a:r>
          </a:p>
          <a:p>
            <a:pPr lvl="1"/>
            <a:r>
              <a:rPr lang="en-US" dirty="0" smtClean="0"/>
              <a:t>Starting from the largest function, split each function. Roll back if the WCET increases.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How to split a function?</a:t>
            </a:r>
          </a:p>
          <a:p>
            <a:pPr lvl="1"/>
            <a:r>
              <a:rPr lang="en-US" dirty="0"/>
              <a:t>Make each loop level </a:t>
            </a:r>
            <a:br>
              <a:rPr lang="en-US" dirty="0"/>
            </a:br>
            <a:r>
              <a:rPr lang="en-US" dirty="0" smtClean="0"/>
              <a:t>into </a:t>
            </a:r>
            <a:r>
              <a:rPr lang="en-US" dirty="0"/>
              <a:t>a partition </a:t>
            </a:r>
            <a:br>
              <a:rPr lang="en-US" dirty="0"/>
            </a:br>
            <a:r>
              <a:rPr lang="en-US" dirty="0" smtClean="0"/>
              <a:t>≈ loop outlining or </a:t>
            </a:r>
            <a:br>
              <a:rPr lang="en-US" dirty="0" smtClean="0"/>
            </a:br>
            <a:r>
              <a:rPr lang="en-US" dirty="0" smtClean="0"/>
              <a:t>   loop extraction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328109" y="3798887"/>
            <a:ext cx="3215031" cy="2556221"/>
            <a:chOff x="5404313" y="3689240"/>
            <a:chExt cx="2874335" cy="2314719"/>
          </a:xfrm>
        </p:grpSpPr>
        <p:sp>
          <p:nvSpPr>
            <p:cNvPr id="51" name="Rectangle 50"/>
            <p:cNvSpPr/>
            <p:nvPr/>
          </p:nvSpPr>
          <p:spPr>
            <a:xfrm>
              <a:off x="5673919" y="3689240"/>
              <a:ext cx="338234" cy="23774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73919" y="4104635"/>
              <a:ext cx="338234" cy="23774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B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673919" y="4520030"/>
              <a:ext cx="338234" cy="23774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C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73919" y="4935425"/>
              <a:ext cx="338234" cy="23774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673919" y="5350820"/>
              <a:ext cx="338234" cy="23774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E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5843036" y="3926983"/>
              <a:ext cx="0" cy="17765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>
            <a:xfrm>
              <a:off x="5843036" y="4342378"/>
              <a:ext cx="0" cy="17765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>
            <a:xfrm>
              <a:off x="5843036" y="4757773"/>
              <a:ext cx="0" cy="17765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>
            <a:xfrm>
              <a:off x="5843036" y="5173168"/>
              <a:ext cx="0" cy="17765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60" name="Curved Connector 59"/>
            <p:cNvCxnSpPr/>
            <p:nvPr/>
          </p:nvCxnSpPr>
          <p:spPr>
            <a:xfrm rot="10800000">
              <a:off x="5673919" y="4223508"/>
              <a:ext cx="12700" cy="1246185"/>
            </a:xfrm>
            <a:prstGeom prst="curvedConnector3">
              <a:avLst>
                <a:gd name="adj1" fmla="val 2388205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61" name="Curved Connector 60"/>
            <p:cNvCxnSpPr/>
            <p:nvPr/>
          </p:nvCxnSpPr>
          <p:spPr>
            <a:xfrm rot="10800000">
              <a:off x="5673919" y="4638903"/>
              <a:ext cx="12700" cy="415395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5673919" y="5766216"/>
              <a:ext cx="338234" cy="23774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F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843036" y="5588563"/>
              <a:ext cx="0" cy="177653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>
            <a:xfrm>
              <a:off x="5404313" y="3975470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ysDash"/>
              <a:tailEnd type="none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>
            <a:xfrm>
              <a:off x="5404313" y="4383882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ysDash"/>
              <a:tailEnd type="none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>
            <a:xfrm>
              <a:off x="5404313" y="5211630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ysDash"/>
              <a:tailEnd type="none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>
            <a:xfrm>
              <a:off x="5404313" y="5630722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ysDash"/>
              <a:tailEnd type="none"/>
            </a:ln>
            <a:effectLst/>
          </p:spPr>
        </p:cxnSp>
        <p:sp>
          <p:nvSpPr>
            <p:cNvPr id="68" name="TextBox 67"/>
            <p:cNvSpPr txBox="1"/>
            <p:nvPr/>
          </p:nvSpPr>
          <p:spPr>
            <a:xfrm>
              <a:off x="6460719" y="4096721"/>
              <a:ext cx="114146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Calibri" panose="020F0502020204030204"/>
                </a:rPr>
                <a:t>Partition 1</a:t>
              </a:r>
              <a:endParaRPr lang="en-US" sz="1600" kern="0" baseline="-2500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602180" y="4069885"/>
              <a:ext cx="338234" cy="3284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A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40414" y="4069885"/>
              <a:ext cx="338234" cy="3284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F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602180" y="4679307"/>
              <a:ext cx="338234" cy="328461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B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940414" y="4679307"/>
              <a:ext cx="338234" cy="328461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460719" y="4703144"/>
              <a:ext cx="114146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Calibri" panose="020F0502020204030204"/>
                </a:rPr>
                <a:t>Partition 2</a:t>
              </a:r>
              <a:endParaRPr lang="en-US" sz="1600" kern="0" baseline="-2500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602180" y="5288730"/>
              <a:ext cx="338234" cy="32846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C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7940414" y="5288730"/>
              <a:ext cx="338234" cy="32846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D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60719" y="5314461"/>
              <a:ext cx="114146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Calibri" panose="020F0502020204030204"/>
                </a:rPr>
                <a:t>Partition 3</a:t>
              </a:r>
              <a:endParaRPr lang="en-US" sz="1600" kern="0" baseline="-2500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7" name="Right Arrow 76"/>
            <p:cNvSpPr/>
            <p:nvPr/>
          </p:nvSpPr>
          <p:spPr>
            <a:xfrm>
              <a:off x="6239887" y="4729667"/>
              <a:ext cx="241391" cy="219961"/>
            </a:xfrm>
            <a:prstGeom prst="rightArrow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1600" kern="0" dirty="0" smtClean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09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</a:t>
            </a:r>
            <a:r>
              <a:rPr lang="en-US" dirty="0" smtClean="0"/>
              <a:t>Comparison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47" y="1121938"/>
            <a:ext cx="4764658" cy="5146506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Timing-Predictability</a:t>
            </a:r>
          </a:p>
          <a:p>
            <a:pPr lvl="1"/>
            <a:r>
              <a:rPr lang="en-US" dirty="0" smtClean="0"/>
              <a:t>BL </a:t>
            </a:r>
            <a:r>
              <a:rPr lang="mr-IN" dirty="0" smtClean="0"/>
              <a:t>–</a:t>
            </a:r>
            <a:r>
              <a:rPr lang="en-US" dirty="0" smtClean="0"/>
              <a:t> Fully deterministic</a:t>
            </a:r>
          </a:p>
          <a:p>
            <a:pPr lvl="1"/>
            <a:r>
              <a:rPr lang="en-US" dirty="0" smtClean="0"/>
              <a:t>FL/RL </a:t>
            </a:r>
            <a:r>
              <a:rPr lang="mr-IN" dirty="0" smtClean="0"/>
              <a:t>–</a:t>
            </a:r>
            <a:r>
              <a:rPr lang="en-US" dirty="0" smtClean="0"/>
              <a:t> Requires </a:t>
            </a:r>
            <a:r>
              <a:rPr lang="en-US" dirty="0" smtClean="0">
                <a:solidFill>
                  <a:srgbClr val="0432FF"/>
                </a:solidFill>
              </a:rPr>
              <a:t>separate static analyses</a:t>
            </a:r>
          </a:p>
          <a:p>
            <a:pPr lvl="1"/>
            <a:endParaRPr lang="en-US" dirty="0" smtClean="0"/>
          </a:p>
          <a:p>
            <a:pPr marL="51435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SPM Size Limitations</a:t>
            </a:r>
          </a:p>
          <a:p>
            <a:pPr lvl="1"/>
            <a:r>
              <a:rPr lang="en-US" dirty="0" smtClean="0"/>
              <a:t>FL/RL </a:t>
            </a:r>
            <a:r>
              <a:rPr lang="mr-IN" dirty="0"/>
              <a:t>–</a:t>
            </a:r>
            <a:r>
              <a:rPr lang="en-US" dirty="0" smtClean="0"/>
              <a:t> The SPM must be at least as large as the </a:t>
            </a:r>
            <a:r>
              <a:rPr lang="en-US" dirty="0" smtClean="0">
                <a:solidFill>
                  <a:srgbClr val="0432FF"/>
                </a:solidFill>
              </a:rPr>
              <a:t>largest function (partition)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9683" y="1181117"/>
            <a:ext cx="29000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main() {</a:t>
            </a: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(F1 not loaded)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load F1;</a:t>
            </a:r>
          </a:p>
          <a:p>
            <a:pPr defTabSz="228600"/>
            <a:r>
              <a:rPr lang="en-US" sz="16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update SPM status;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call F1;</a:t>
            </a:r>
          </a:p>
          <a:p>
            <a:pPr defTabSz="228600"/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16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  <a:endParaRPr lang="en-US" sz="1600" dirty="0" smtClean="0">
              <a:latin typeface="Consolas" charset="0"/>
              <a:ea typeface="Consolas" charset="0"/>
              <a:cs typeface="Consolas" charset="0"/>
            </a:endParaRPr>
          </a:p>
          <a:p>
            <a:pPr defTabSz="228600"/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1001" y="1977477"/>
            <a:ext cx="2023672" cy="629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31076" y="4039580"/>
            <a:ext cx="2409097" cy="25226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F1 (3kB)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31076" y="4931213"/>
            <a:ext cx="1644599" cy="36874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SPM (2kB)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430510" y="4344307"/>
            <a:ext cx="100896" cy="566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412925" y="4483547"/>
            <a:ext cx="182880" cy="182880"/>
            <a:chOff x="7914807" y="3669592"/>
            <a:chExt cx="182880" cy="18288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914807" y="3672590"/>
              <a:ext cx="179882" cy="179882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914807" y="3669592"/>
              <a:ext cx="182880" cy="182880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935623" y="4412416"/>
            <a:ext cx="19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be 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Qualitative Comparison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smtClean="0">
                <a:solidFill>
                  <a:srgbClr val="FF0000"/>
                </a:solidFill>
              </a:rPr>
              <a:t>Management Efficiency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BL </a:t>
            </a:r>
            <a:r>
              <a:rPr lang="mr-IN" dirty="0" smtClean="0"/>
              <a:t>–</a:t>
            </a:r>
            <a:r>
              <a:rPr lang="en-US" dirty="0" smtClean="0"/>
              <a:t> Struggles with </a:t>
            </a:r>
            <a:r>
              <a:rPr lang="en-US" dirty="0" smtClean="0">
                <a:solidFill>
                  <a:srgbClr val="0432FF"/>
                </a:solidFill>
              </a:rPr>
              <a:t>large loops</a:t>
            </a:r>
          </a:p>
          <a:p>
            <a:pPr lvl="2"/>
            <a:r>
              <a:rPr lang="en-US" dirty="0" smtClean="0"/>
              <a:t>Some loop basic blocks can</a:t>
            </a:r>
            <a:br>
              <a:rPr lang="en-US" dirty="0" smtClean="0"/>
            </a:br>
            <a:r>
              <a:rPr lang="en-US" dirty="0" smtClean="0"/>
              <a:t>be left in the main memory</a:t>
            </a:r>
            <a:endParaRPr lang="en-US" dirty="0"/>
          </a:p>
          <a:p>
            <a:pPr lvl="1"/>
            <a:r>
              <a:rPr lang="en-US" dirty="0" smtClean="0"/>
              <a:t>FL </a:t>
            </a:r>
            <a:r>
              <a:rPr lang="mr-IN" dirty="0" smtClean="0"/>
              <a:t>–</a:t>
            </a:r>
            <a:r>
              <a:rPr lang="en-US" dirty="0" smtClean="0"/>
              <a:t> Struggles with </a:t>
            </a:r>
            <a:r>
              <a:rPr lang="en-US" dirty="0" smtClean="0">
                <a:solidFill>
                  <a:srgbClr val="0432FF"/>
                </a:solidFill>
              </a:rPr>
              <a:t>large functions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6533345" y="1015046"/>
            <a:ext cx="2431518" cy="2325717"/>
            <a:chOff x="1080389" y="2914013"/>
            <a:chExt cx="2444221" cy="2491257"/>
          </a:xfrm>
        </p:grpSpPr>
        <p:sp>
          <p:nvSpPr>
            <p:cNvPr id="30" name="Rectangle 29"/>
            <p:cNvSpPr/>
            <p:nvPr/>
          </p:nvSpPr>
          <p:spPr>
            <a:xfrm>
              <a:off x="1280377" y="3117556"/>
              <a:ext cx="940904" cy="3468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Load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A,B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80377" y="3659575"/>
              <a:ext cx="940904" cy="540522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…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86726" y="4341485"/>
              <a:ext cx="940904" cy="346841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…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86726" y="4829714"/>
              <a:ext cx="940904" cy="346841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s-I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…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cxnSp>
          <p:nvCxnSpPr>
            <p:cNvPr id="34" name="Straight Arrow Connector 33"/>
            <p:cNvCxnSpPr>
              <a:stCxn id="33" idx="2"/>
              <a:endCxn id="35" idx="0"/>
            </p:cNvCxnSpPr>
            <p:nvPr/>
          </p:nvCxnSpPr>
          <p:spPr>
            <a:xfrm>
              <a:off x="1750829" y="3464397"/>
              <a:ext cx="0" cy="19517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35" idx="2"/>
              <a:endCxn id="37" idx="0"/>
            </p:cNvCxnSpPr>
            <p:nvPr/>
          </p:nvCxnSpPr>
          <p:spPr>
            <a:xfrm>
              <a:off x="1750829" y="4200097"/>
              <a:ext cx="6349" cy="1413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37" idx="2"/>
            </p:cNvCxnSpPr>
            <p:nvPr/>
          </p:nvCxnSpPr>
          <p:spPr>
            <a:xfrm>
              <a:off x="1757178" y="4688326"/>
              <a:ext cx="0" cy="14138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Curved Connector 36"/>
            <p:cNvCxnSpPr>
              <a:endCxn id="35" idx="0"/>
            </p:cNvCxnSpPr>
            <p:nvPr/>
          </p:nvCxnSpPr>
          <p:spPr>
            <a:xfrm rot="5400000" flipH="1">
              <a:off x="995514" y="4414891"/>
              <a:ext cx="1516980" cy="6349"/>
            </a:xfrm>
            <a:prstGeom prst="curvedConnector5">
              <a:avLst>
                <a:gd name="adj1" fmla="val -8687"/>
                <a:gd name="adj2" fmla="val 13823878"/>
                <a:gd name="adj3" fmla="val 109971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>
            <a:xfrm>
              <a:off x="1743462" y="2950075"/>
              <a:ext cx="1016" cy="167483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>
            <a:xfrm>
              <a:off x="1763528" y="5176557"/>
              <a:ext cx="0" cy="18861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Rectangle 40"/>
            <p:cNvSpPr/>
            <p:nvPr/>
          </p:nvSpPr>
          <p:spPr>
            <a:xfrm>
              <a:off x="1080389" y="3656402"/>
              <a:ext cx="193639" cy="54687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A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80389" y="4338310"/>
              <a:ext cx="199987" cy="3531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80389" y="4828014"/>
              <a:ext cx="192620" cy="34049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C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831376" y="3191175"/>
              <a:ext cx="597353" cy="270880"/>
              <a:chOff x="2392043" y="692545"/>
              <a:chExt cx="597355" cy="27088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392043" y="692545"/>
                <a:ext cx="310737" cy="27088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rPr>
                  <a:t>A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678661" y="692545"/>
                <a:ext cx="310737" cy="27088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"/>
                    <a:cs typeface=""/>
                  </a:rPr>
                  <a:t>B</a:t>
                </a: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2819317" y="2914013"/>
              <a:ext cx="597353" cy="2664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SPM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2317230" y="3315363"/>
              <a:ext cx="374503" cy="1359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sm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2223441" y="4609222"/>
              <a:ext cx="1301169" cy="79604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"/>
                  <a:cs typeface=""/>
                </a:rPr>
                <a:t>NOT loaded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</p:grpSp>
      <p:sp>
        <p:nvSpPr>
          <p:cNvPr id="153" name="Rounded Rectangle 152"/>
          <p:cNvSpPr/>
          <p:nvPr/>
        </p:nvSpPr>
        <p:spPr>
          <a:xfrm>
            <a:off x="2945207" y="4136285"/>
            <a:ext cx="1993276" cy="1588754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6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548306" y="4125018"/>
            <a:ext cx="392381" cy="23409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548306" y="4516441"/>
            <a:ext cx="392381" cy="23409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1548306" y="5690708"/>
            <a:ext cx="392381" cy="234098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E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2127376" y="4907863"/>
            <a:ext cx="392381" cy="234098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127376" y="5299286"/>
            <a:ext cx="392381" cy="234098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</a:t>
            </a:r>
          </a:p>
        </p:txBody>
      </p:sp>
      <p:cxnSp>
        <p:nvCxnSpPr>
          <p:cNvPr id="159" name="Straight Arrow Connector 158"/>
          <p:cNvCxnSpPr/>
          <p:nvPr/>
        </p:nvCxnSpPr>
        <p:spPr>
          <a:xfrm>
            <a:off x="1744497" y="4359115"/>
            <a:ext cx="0" cy="15732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160" name="Straight Arrow Connector 159"/>
          <p:cNvCxnSpPr/>
          <p:nvPr/>
        </p:nvCxnSpPr>
        <p:spPr>
          <a:xfrm>
            <a:off x="1744497" y="4750538"/>
            <a:ext cx="579071" cy="15732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161" name="Straight Arrow Connector 160"/>
          <p:cNvCxnSpPr/>
          <p:nvPr/>
        </p:nvCxnSpPr>
        <p:spPr>
          <a:xfrm>
            <a:off x="2323568" y="5141962"/>
            <a:ext cx="0" cy="15732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162" name="Straight Arrow Connector 161"/>
          <p:cNvCxnSpPr/>
          <p:nvPr/>
        </p:nvCxnSpPr>
        <p:spPr>
          <a:xfrm flipH="1">
            <a:off x="1744497" y="5533385"/>
            <a:ext cx="579071" cy="1573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 w="med" len="med"/>
          </a:ln>
          <a:effectLst/>
        </p:spPr>
      </p:cxnSp>
      <p:cxnSp>
        <p:nvCxnSpPr>
          <p:cNvPr id="163" name="Curved Connector 162"/>
          <p:cNvCxnSpPr/>
          <p:nvPr/>
        </p:nvCxnSpPr>
        <p:spPr>
          <a:xfrm rot="10800000">
            <a:off x="1548306" y="4633490"/>
            <a:ext cx="14418" cy="1174267"/>
          </a:xfrm>
          <a:prstGeom prst="curvedConnector3">
            <a:avLst>
              <a:gd name="adj1" fmla="val 180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 w="med" len="med"/>
          </a:ln>
          <a:effectLst/>
        </p:spPr>
      </p:cxnSp>
      <p:grpSp>
        <p:nvGrpSpPr>
          <p:cNvPr id="164" name="Group 163"/>
          <p:cNvGrpSpPr/>
          <p:nvPr/>
        </p:nvGrpSpPr>
        <p:grpSpPr>
          <a:xfrm>
            <a:off x="3157395" y="4420821"/>
            <a:ext cx="1569525" cy="236110"/>
            <a:chOff x="3068102" y="4408957"/>
            <a:chExt cx="1382516" cy="235972"/>
          </a:xfrm>
        </p:grpSpPr>
        <p:sp>
          <p:nvSpPr>
            <p:cNvPr id="165" name="Rectangle 164"/>
            <p:cNvSpPr/>
            <p:nvPr/>
          </p:nvSpPr>
          <p:spPr>
            <a:xfrm>
              <a:off x="3068102" y="4408962"/>
              <a:ext cx="345629" cy="23396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413731" y="4408957"/>
              <a:ext cx="345629" cy="23396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759361" y="4408962"/>
              <a:ext cx="345629" cy="233960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104989" y="4408968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68414" y="4410962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417710" y="4410968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760736" y="4410966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3157752" y="4855644"/>
            <a:ext cx="1571252" cy="234098"/>
            <a:chOff x="3068415" y="4943246"/>
            <a:chExt cx="1384037" cy="233961"/>
          </a:xfrm>
        </p:grpSpPr>
        <p:sp>
          <p:nvSpPr>
            <p:cNvPr id="173" name="Rectangle 172"/>
            <p:cNvSpPr/>
            <p:nvPr/>
          </p:nvSpPr>
          <p:spPr>
            <a:xfrm>
              <a:off x="3069936" y="4943246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415565" y="4943246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760736" y="4943246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106823" y="4943246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068415" y="4943246"/>
              <a:ext cx="343483" cy="233961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13731" y="4943246"/>
              <a:ext cx="343483" cy="233961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57752" y="5340973"/>
            <a:ext cx="1571252" cy="234143"/>
            <a:chOff x="3068415" y="5475524"/>
            <a:chExt cx="1384037" cy="234006"/>
          </a:xfrm>
        </p:grpSpPr>
        <p:sp>
          <p:nvSpPr>
            <p:cNvPr id="180" name="Rectangle 179"/>
            <p:cNvSpPr/>
            <p:nvPr/>
          </p:nvSpPr>
          <p:spPr>
            <a:xfrm>
              <a:off x="3069936" y="5475529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415565" y="5475529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761194" y="5475529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106823" y="5475529"/>
              <a:ext cx="345629" cy="233961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3068415" y="5475524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3413731" y="5475561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760736" y="5475569"/>
              <a:ext cx="345317" cy="233961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5479304" y="4423593"/>
            <a:ext cx="1569525" cy="234098"/>
            <a:chOff x="5185735" y="1777904"/>
            <a:chExt cx="1636505" cy="299028"/>
          </a:xfrm>
        </p:grpSpPr>
        <p:sp>
          <p:nvSpPr>
            <p:cNvPr id="188" name="Rectangle 187"/>
            <p:cNvSpPr/>
            <p:nvPr/>
          </p:nvSpPr>
          <p:spPr>
            <a:xfrm>
              <a:off x="5594861" y="1777904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5185735" y="1777904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413114" y="1777904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03988" y="1777904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185735" y="1777904"/>
              <a:ext cx="408757" cy="299028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A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479304" y="4879361"/>
            <a:ext cx="1571087" cy="234098"/>
            <a:chOff x="5185735" y="2360087"/>
            <a:chExt cx="1638134" cy="299028"/>
          </a:xfrm>
        </p:grpSpPr>
        <p:sp>
          <p:nvSpPr>
            <p:cNvPr id="194" name="Rectangle 193"/>
            <p:cNvSpPr/>
            <p:nvPr/>
          </p:nvSpPr>
          <p:spPr>
            <a:xfrm>
              <a:off x="5185735" y="2360087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596490" y="2360087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005617" y="2360087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414743" y="2360087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185735" y="2360087"/>
              <a:ext cx="408757" cy="299028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5594861" y="2360087"/>
              <a:ext cx="408757" cy="299028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5479304" y="5339671"/>
            <a:ext cx="1571087" cy="235061"/>
            <a:chOff x="5185735" y="2948070"/>
            <a:chExt cx="1638134" cy="300258"/>
          </a:xfrm>
        </p:grpSpPr>
        <p:sp>
          <p:nvSpPr>
            <p:cNvPr id="201" name="Rectangle 200"/>
            <p:cNvSpPr/>
            <p:nvPr/>
          </p:nvSpPr>
          <p:spPr>
            <a:xfrm>
              <a:off x="5185735" y="2948070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5596490" y="2948070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005616" y="2948070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414743" y="2948070"/>
              <a:ext cx="409126" cy="299028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185735" y="2949300"/>
              <a:ext cx="408757" cy="299028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B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5594861" y="2949300"/>
              <a:ext cx="408757" cy="299028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E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005986" y="2949300"/>
              <a:ext cx="406586" cy="29902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417283" y="2949300"/>
              <a:ext cx="406586" cy="29902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09" name="Oval 208"/>
          <p:cNvSpPr/>
          <p:nvPr/>
        </p:nvSpPr>
        <p:spPr>
          <a:xfrm>
            <a:off x="1434906" y="3884295"/>
            <a:ext cx="622570" cy="2169562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600" i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2009657" y="4572138"/>
            <a:ext cx="622570" cy="1232237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ysDash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600" i="1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562724" y="3517192"/>
            <a:ext cx="380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F1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2127376" y="4205036"/>
            <a:ext cx="380255" cy="33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F2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5268636" y="4132402"/>
            <a:ext cx="1993276" cy="1588754"/>
          </a:xfrm>
          <a:prstGeom prst="round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1600" kern="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828418" y="3791393"/>
            <a:ext cx="2231714" cy="2650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Before function splitting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5150308" y="3787896"/>
            <a:ext cx="2227516" cy="26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After function splitting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16" name="Straight Arrow Connector 215"/>
          <p:cNvCxnSpPr/>
          <p:nvPr/>
        </p:nvCxnSpPr>
        <p:spPr>
          <a:xfrm>
            <a:off x="6264067" y="4678979"/>
            <a:ext cx="0" cy="1745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cxnSp>
        <p:nvCxnSpPr>
          <p:cNvPr id="217" name="Straight Arrow Connector 216"/>
          <p:cNvCxnSpPr/>
          <p:nvPr/>
        </p:nvCxnSpPr>
        <p:spPr>
          <a:xfrm>
            <a:off x="6269648" y="5139288"/>
            <a:ext cx="0" cy="1745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2945207" y="4125018"/>
            <a:ext cx="1992912" cy="2650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SPM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267609" y="4130448"/>
            <a:ext cx="1992912" cy="2650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  <a:latin typeface="Calibri" panose="020F0502020204030204"/>
              </a:rPr>
              <a:t>SPM</a:t>
            </a:r>
            <a:endParaRPr lang="en-US" sz="1600" kern="0" baseline="-250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0" name="Curved Connector 219"/>
          <p:cNvCxnSpPr/>
          <p:nvPr/>
        </p:nvCxnSpPr>
        <p:spPr>
          <a:xfrm rot="5400000" flipH="1">
            <a:off x="6272890" y="5468135"/>
            <a:ext cx="235061" cy="1218"/>
          </a:xfrm>
          <a:prstGeom prst="curvedConnector5">
            <a:avLst>
              <a:gd name="adj1" fmla="val -66032"/>
              <a:gd name="adj2" fmla="val -68126841"/>
              <a:gd name="adj3" fmla="val 19284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cxnSp>
        <p:nvCxnSpPr>
          <p:cNvPr id="221" name="Straight Arrow Connector 220"/>
          <p:cNvCxnSpPr/>
          <p:nvPr/>
        </p:nvCxnSpPr>
        <p:spPr>
          <a:xfrm>
            <a:off x="3933377" y="4679365"/>
            <a:ext cx="0" cy="1745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cxnSp>
        <p:nvCxnSpPr>
          <p:cNvPr id="222" name="Straight Arrow Connector 221"/>
          <p:cNvCxnSpPr/>
          <p:nvPr/>
        </p:nvCxnSpPr>
        <p:spPr>
          <a:xfrm>
            <a:off x="3933377" y="5124347"/>
            <a:ext cx="0" cy="17455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cxnSp>
        <p:nvCxnSpPr>
          <p:cNvPr id="223" name="Curved Connector 222"/>
          <p:cNvCxnSpPr/>
          <p:nvPr/>
        </p:nvCxnSpPr>
        <p:spPr>
          <a:xfrm rot="5400000" flipH="1">
            <a:off x="3724526" y="5211977"/>
            <a:ext cx="719473" cy="6808"/>
          </a:xfrm>
          <a:prstGeom prst="curvedConnector5">
            <a:avLst>
              <a:gd name="adj1" fmla="val -25953"/>
              <a:gd name="adj2" fmla="val -11932366"/>
              <a:gd name="adj3" fmla="val 123034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/>
        </p:spPr>
      </p:cxnSp>
      <p:sp>
        <p:nvSpPr>
          <p:cNvPr id="235" name="Rectangle 234"/>
          <p:cNvSpPr/>
          <p:nvPr/>
        </p:nvSpPr>
        <p:spPr>
          <a:xfrm>
            <a:off x="2820281" y="5755801"/>
            <a:ext cx="2161833" cy="7431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Reload F1 and F2 in every iteration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118760" y="5801907"/>
            <a:ext cx="2161833" cy="74315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No reloading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7371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209" grpId="0" animBg="1"/>
      <p:bldP spid="210" grpId="0" animBg="1"/>
      <p:bldP spid="211" grpId="0"/>
      <p:bldP spid="212" grpId="0"/>
      <p:bldP spid="213" grpId="0" animBg="1"/>
      <p:bldP spid="214" grpId="0"/>
      <p:bldP spid="215" grpId="0"/>
      <p:bldP spid="218" grpId="0"/>
      <p:bldP spid="219" grpId="0"/>
      <p:bldP spid="235" grpId="0"/>
      <p:bldP spid="2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Comparison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Benchmarks </a:t>
            </a:r>
          </a:p>
          <a:p>
            <a:pPr lvl="1"/>
            <a:r>
              <a:rPr lang="en-US" dirty="0" smtClean="0"/>
              <a:t>5 from WCET suite, 2 from </a:t>
            </a:r>
            <a:r>
              <a:rPr lang="en-US" dirty="0" err="1" smtClean="0"/>
              <a:t>MiBench</a:t>
            </a:r>
            <a:r>
              <a:rPr lang="en-US" dirty="0" smtClean="0"/>
              <a:t> suite, and 3 proprietary </a:t>
            </a:r>
            <a:r>
              <a:rPr lang="en-US" dirty="0" smtClean="0">
                <a:solidFill>
                  <a:srgbClr val="0432FF"/>
                </a:solidFill>
              </a:rPr>
              <a:t>real-world</a:t>
            </a:r>
            <a:r>
              <a:rPr lang="en-US" dirty="0" smtClean="0"/>
              <a:t> control applications</a:t>
            </a:r>
          </a:p>
          <a:p>
            <a:pPr lvl="1"/>
            <a:r>
              <a:rPr lang="en-US" dirty="0" smtClean="0"/>
              <a:t>CFGs are constructed from ARMv4 binaries</a:t>
            </a:r>
          </a:p>
          <a:p>
            <a:r>
              <a:rPr lang="en-US" dirty="0" smtClean="0"/>
              <a:t>All mem accesses </a:t>
            </a:r>
            <a:r>
              <a:rPr lang="en-US" dirty="0"/>
              <a:t>except instruction </a:t>
            </a:r>
            <a:r>
              <a:rPr lang="en-US" dirty="0" smtClean="0"/>
              <a:t>fetches </a:t>
            </a:r>
            <a:br>
              <a:rPr lang="en-US" dirty="0" smtClean="0"/>
            </a:br>
            <a:r>
              <a:rPr lang="en-US" dirty="0" smtClean="0"/>
              <a:t>take 1 cycle (no stall cycle)</a:t>
            </a:r>
          </a:p>
          <a:p>
            <a:r>
              <a:rPr lang="en-US" dirty="0" smtClean="0"/>
              <a:t>WCETs are statically calculated</a:t>
            </a:r>
          </a:p>
          <a:p>
            <a:r>
              <a:rPr lang="en-US" dirty="0" smtClean="0"/>
              <a:t>DMA cost for loading x bytes: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30" y="4536564"/>
            <a:ext cx="2765183" cy="614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0967" y="5398477"/>
            <a:ext cx="138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 cost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4137" y="5398477"/>
            <a:ext cx="1307693" cy="3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14282" y="4991328"/>
            <a:ext cx="370339" cy="4071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698029" y="5040322"/>
            <a:ext cx="469184" cy="2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Baseline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SPM Size: 40% of code </a:t>
                </a:r>
                <a:r>
                  <a:rPr lang="en-US" dirty="0"/>
                  <a:t>size </a:t>
                </a:r>
                <a:endParaRPr lang="en-US" dirty="0" smtClean="0"/>
              </a:p>
              <a:p>
                <a:r>
                  <a:rPr lang="en-US" dirty="0" smtClean="0"/>
                  <a:t>DMA cost: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0+ ⌈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⌉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83220" y="1181117"/>
            <a:ext cx="25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Stress testing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81953" y="1652114"/>
            <a:ext cx="3070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 typical embedded microprocessors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134708" y="1365783"/>
            <a:ext cx="1055077" cy="4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03571" y="2005956"/>
            <a:ext cx="1055077" cy="40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5525"/>
            <a:ext cx="9144000" cy="23805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7325" y="5200375"/>
            <a:ext cx="295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 suffers from large loops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7325" y="4815979"/>
            <a:ext cx="337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 suffers from size limitations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60616" y="4815979"/>
            <a:ext cx="498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BL’s greedy heuristic </a:t>
            </a:r>
            <a:r>
              <a:rPr lang="en-US" smtClean="0"/>
              <a:t>stops prematurely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53996" y="5200375"/>
            <a:ext cx="509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FL/RL: reloading in loops</a:t>
            </a:r>
          </a:p>
          <a:p>
            <a:r>
              <a:rPr lang="en-US" dirty="0" smtClean="0"/>
              <a:t>BL: small loop bodies can entirely fit in the SPM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45702" y="4078361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70245" y="4072373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26643" y="4072373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178235" y="4066027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15075" y="4078360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95063" y="4075366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035057" y="4077538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857417" y="4101564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712587" y="4085913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53996" y="5906644"/>
            <a:ext cx="509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FL/RL: high overhead with SPM state checking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344589" y="4059110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7325" y="5595910"/>
            <a:ext cx="350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Best-case scenario for all: Small function with a loop with a high iteration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3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0" grpId="0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43" grpId="1" animBg="1"/>
      <p:bldP spid="43" grpId="2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6" grpId="2" animBg="1"/>
      <p:bldP spid="46" grpId="3" animBg="1"/>
      <p:bldP spid="47" grpId="0" animBg="1"/>
      <p:bldP spid="47" grpId="1" animBg="1"/>
      <p:bldP spid="49" grpId="0"/>
      <p:bldP spid="50" grpId="0" animBg="1"/>
      <p:bldP spid="50" grpId="3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Memory Access Times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68" y="1616167"/>
            <a:ext cx="6488724" cy="37686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7045" y="1121938"/>
            <a:ext cx="8694171" cy="514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Modeling different types of processors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2242" y="52792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Small microcontroller with a slow </a:t>
            </a:r>
            <a:r>
              <a:rPr lang="en-US" dirty="0"/>
              <a:t>core clock (&lt;100 MHz) and on-chip main memory based on SRAM or flash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54506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More advanced system with faster core speed and off-chip DRAM main memory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08140" y="4443505"/>
            <a:ext cx="1713029" cy="835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478892" y="4463383"/>
            <a:ext cx="908970" cy="930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52973" y="1633751"/>
            <a:ext cx="869373" cy="138178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65004" y="1460423"/>
            <a:ext cx="17513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 3 real-world applications,</a:t>
            </a:r>
          </a:p>
          <a:p>
            <a:r>
              <a:rPr lang="en-US" dirty="0" smtClean="0"/>
              <a:t>RL greatly outperforms 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5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Memory Organizations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9387"/>
            <a:ext cx="9111908" cy="237392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7045" y="1121938"/>
            <a:ext cx="8694171" cy="514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BL vs. RL </a:t>
            </a:r>
            <a:r>
              <a:rPr lang="en-US" dirty="0" smtClean="0">
                <a:solidFill>
                  <a:srgbClr val="0432FF"/>
                </a:solidFill>
              </a:rPr>
              <a:t>when both SPM and cache are present</a:t>
            </a:r>
          </a:p>
          <a:p>
            <a:pPr lvl="1"/>
            <a:r>
              <a:rPr lang="en-US" dirty="0" smtClean="0"/>
              <a:t>Fetches from main memory in BL are now cached</a:t>
            </a:r>
          </a:p>
          <a:p>
            <a:pPr lvl="1"/>
            <a:r>
              <a:rPr lang="en-US" dirty="0" smtClean="0"/>
              <a:t>4-way LRU, 32B lines, miss latency of 20 cycle</a:t>
            </a:r>
          </a:p>
          <a:p>
            <a:pPr lvl="1"/>
            <a:r>
              <a:rPr lang="en-US" dirty="0" smtClean="0"/>
              <a:t>Static cache analysis from </a:t>
            </a:r>
            <a:r>
              <a:rPr lang="en-US" dirty="0" err="1" smtClean="0"/>
              <a:t>Cullmann</a:t>
            </a:r>
            <a:r>
              <a:rPr lang="en-US" dirty="0" smtClean="0"/>
              <a:t> [TECS13]</a:t>
            </a:r>
          </a:p>
        </p:txBody>
      </p:sp>
      <p:sp>
        <p:nvSpPr>
          <p:cNvPr id="8" name="Rectangle 7"/>
          <p:cNvSpPr/>
          <p:nvPr/>
        </p:nvSpPr>
        <p:spPr>
          <a:xfrm>
            <a:off x="96353" y="5358689"/>
            <a:ext cx="5020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75" lvl="1" indent="-227013">
              <a:buFont typeface="Arial" charset="0"/>
              <a:buChar char="•"/>
            </a:pPr>
            <a:r>
              <a:rPr lang="en-US" dirty="0"/>
              <a:t>Different ratios of SPM and caches like in NVIDIA </a:t>
            </a:r>
            <a:r>
              <a:rPr lang="en-US" dirty="0" smtClean="0"/>
              <a:t>GPUs</a:t>
            </a:r>
          </a:p>
          <a:p>
            <a:pPr marL="468313" lvl="2" indent="-173038">
              <a:buFont typeface="Arial" charset="0"/>
              <a:buChar char="•"/>
            </a:pPr>
            <a:r>
              <a:rPr lang="en-US" dirty="0" smtClean="0"/>
              <a:t>C1S3 is overall the best configuration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4001" y="5431129"/>
            <a:ext cx="4097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Loading a basic block </a:t>
            </a:r>
            <a:r>
              <a:rPr lang="en-US" smtClean="0"/>
              <a:t>can increase cache misses in another basic block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29567" y="5100645"/>
            <a:ext cx="869373" cy="227495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Allocation granularity</a:t>
            </a:r>
          </a:p>
          <a:p>
            <a:pPr lvl="1"/>
            <a:r>
              <a:rPr lang="en-US" sz="2400" dirty="0" smtClean="0"/>
              <a:t>Regions performed the best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Management scheme</a:t>
            </a:r>
          </a:p>
          <a:p>
            <a:pPr lvl="1"/>
            <a:r>
              <a:rPr lang="en-US" sz="2400" dirty="0" smtClean="0"/>
              <a:t>Cache-like sophistication can increase management efficiency while still being predictable</a:t>
            </a:r>
            <a:endParaRPr lang="en-US" sz="2400" dirty="0"/>
          </a:p>
          <a:p>
            <a:r>
              <a:rPr lang="en-US" dirty="0" smtClean="0">
                <a:solidFill>
                  <a:srgbClr val="0432FF"/>
                </a:solidFill>
              </a:rPr>
              <a:t>Memory organization</a:t>
            </a:r>
          </a:p>
          <a:p>
            <a:pPr lvl="1"/>
            <a:r>
              <a:rPr lang="en-US" sz="2400" dirty="0" smtClean="0"/>
              <a:t>Using both SPMs and caches can be helpful if</a:t>
            </a:r>
          </a:p>
          <a:p>
            <a:pPr lvl="2"/>
            <a:r>
              <a:rPr lang="en-US" sz="2400" dirty="0" smtClean="0"/>
              <a:t>Inter-task conflicts can be managed</a:t>
            </a:r>
          </a:p>
          <a:p>
            <a:pPr lvl="2"/>
            <a:r>
              <a:rPr lang="en-US" sz="2400" dirty="0"/>
              <a:t>Management technique is </a:t>
            </a:r>
            <a:r>
              <a:rPr lang="en-US" sz="2400" dirty="0" smtClean="0"/>
              <a:t>cache-aware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Significance of 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Significant WCET Reductions (vs. Caches)</a:t>
            </a:r>
          </a:p>
          <a:p>
            <a:pPr lvl="1"/>
            <a:r>
              <a:rPr lang="en-US" sz="2400" dirty="0" smtClean="0"/>
              <a:t>39% for code and 9% for stack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Based on Static Analysis</a:t>
            </a:r>
          </a:p>
          <a:p>
            <a:pPr lvl="1"/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 smtClean="0">
                <a:solidFill>
                  <a:srgbClr val="FF0000"/>
                </a:solidFill>
              </a:rPr>
              <a:t>Scalability </a:t>
            </a:r>
            <a:r>
              <a:rPr lang="en-US" sz="2400" dirty="0" smtClean="0"/>
              <a:t>for Large Applications</a:t>
            </a:r>
          </a:p>
          <a:p>
            <a:pPr lvl="1"/>
            <a:r>
              <a:rPr lang="en-US" sz="2400" dirty="0" smtClean="0"/>
              <a:t>SPMs provide per-task access privatizations </a:t>
            </a:r>
            <a:br>
              <a:rPr lang="en-US" sz="2400" dirty="0" smtClean="0"/>
            </a:br>
            <a:r>
              <a:rPr lang="en-US" sz="2400" dirty="0" smtClean="0">
                <a:sym typeface="Wingdings"/>
              </a:rPr>
              <a:t> No preemption delays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07808" y="1699812"/>
            <a:ext cx="2769442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Reduced Cost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0388" y="2190076"/>
            <a:ext cx="3403981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Scheduling </a:t>
            </a:r>
            <a:r>
              <a:rPr lang="en-US" dirty="0" smtClean="0">
                <a:solidFill>
                  <a:schemeClr val="tx1"/>
                </a:solidFill>
              </a:rPr>
              <a:t>Flexibility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7808" y="2680340"/>
            <a:ext cx="2769442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Improved Performance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0388" y="3910632"/>
            <a:ext cx="3403981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Guaranteed Timing correctness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3"/>
            <a:endCxn id="6" idx="1"/>
          </p:cNvCxnSpPr>
          <p:nvPr/>
        </p:nvCxnSpPr>
        <p:spPr>
          <a:xfrm flipV="1">
            <a:off x="4484369" y="1962279"/>
            <a:ext cx="1223439" cy="490264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484369" y="2452543"/>
            <a:ext cx="1223439" cy="490264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07808" y="3609338"/>
            <a:ext cx="2769442" cy="112751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Correct-by-Construction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System Design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0" idx="3"/>
            <a:endCxn id="18" idx="1"/>
          </p:cNvCxnSpPr>
          <p:nvPr/>
        </p:nvCxnSpPr>
        <p:spPr>
          <a:xfrm flipV="1">
            <a:off x="4484369" y="4173098"/>
            <a:ext cx="1223439" cy="1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12" y="1065033"/>
            <a:ext cx="5915095" cy="5146506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Code management</a:t>
            </a:r>
          </a:p>
          <a:p>
            <a:pPr lvl="1"/>
            <a:r>
              <a:rPr lang="en-US" sz="2400" dirty="0" smtClean="0"/>
              <a:t>WCET analysis [1,6]</a:t>
            </a:r>
          </a:p>
          <a:p>
            <a:pPr lvl="1"/>
            <a:r>
              <a:rPr lang="en-US" sz="2400" dirty="0" smtClean="0"/>
              <a:t>Optimal function-to-region allocation [1,6]</a:t>
            </a:r>
          </a:p>
          <a:p>
            <a:pPr lvl="1"/>
            <a:r>
              <a:rPr lang="en-US" sz="2400" dirty="0" smtClean="0"/>
              <a:t>Optimal region-free allocation [1]</a:t>
            </a:r>
          </a:p>
          <a:p>
            <a:pPr lvl="1"/>
            <a:r>
              <a:rPr lang="en-US" sz="2400" dirty="0" smtClean="0"/>
              <a:t>Splitting functions into partitions [2,5]</a:t>
            </a:r>
          </a:p>
          <a:p>
            <a:pPr lvl="1"/>
            <a:r>
              <a:rPr lang="en-US" sz="2400" dirty="0" smtClean="0"/>
              <a:t>Management overhead reduction [4]</a:t>
            </a:r>
          </a:p>
          <a:p>
            <a:pPr lvl="1"/>
            <a:r>
              <a:rPr lang="en-US" sz="2400" dirty="0" smtClean="0"/>
              <a:t>Comparison with other management granularities [2]</a:t>
            </a:r>
          </a:p>
          <a:p>
            <a:pPr lvl="1"/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Stack management</a:t>
            </a:r>
          </a:p>
          <a:p>
            <a:pPr lvl="1"/>
            <a:r>
              <a:rPr lang="en-US" sz="2400" dirty="0" smtClean="0"/>
              <a:t>WCET analysis [3]</a:t>
            </a:r>
          </a:p>
          <a:p>
            <a:pPr lvl="1"/>
            <a:r>
              <a:rPr lang="en-US" sz="2400" dirty="0" smtClean="0"/>
              <a:t>Optimal stack management scheduling [3]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40838" y="1022778"/>
            <a:ext cx="2760277" cy="4373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smtClean="0">
                <a:solidFill>
                  <a:srgbClr val="0432FF"/>
                </a:solidFill>
              </a:rPr>
              <a:t>Publications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TECS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TACO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DAC17 (under review)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DATE17 (accepted)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ICCAD16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RTAS14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dirty="0" smtClean="0"/>
              <a:t>ESLSyn13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</a:rPr>
              <a:t>TECS11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</a:rPr>
              <a:t>CODES+ISSS11</a:t>
            </a:r>
          </a:p>
          <a:p>
            <a:pPr marL="295275" indent="-295275">
              <a:buFont typeface="+mj-lt"/>
              <a:buAutoNum type="arabicPeriod"/>
            </a:pPr>
            <a:r>
              <a:rPr lang="en-US" sz="1800" i="1" dirty="0" smtClean="0">
                <a:solidFill>
                  <a:schemeClr val="bg1">
                    <a:lumMod val="65000"/>
                  </a:schemeClr>
                </a:solidFill>
              </a:rPr>
              <a:t>DAC11</a:t>
            </a:r>
            <a:endParaRPr lang="en-US" sz="1800" i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Ensuring Timing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 the absence of missed deadlines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Worst-case execution time (WCET)</a:t>
            </a:r>
            <a:r>
              <a:rPr lang="en-US" dirty="0" smtClean="0"/>
              <a:t> analysis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How?</a:t>
            </a:r>
          </a:p>
          <a:p>
            <a:pPr lvl="2"/>
            <a:r>
              <a:rPr lang="en-US" dirty="0" smtClean="0"/>
              <a:t>Testing based on measurement</a:t>
            </a:r>
          </a:p>
          <a:p>
            <a:pPr lvl="2"/>
            <a:r>
              <a:rPr lang="en-US" dirty="0" smtClean="0"/>
              <a:t>Static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503056" y="2540351"/>
            <a:ext cx="0" cy="197575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>
            <a:off x="1372428" y="4287509"/>
            <a:ext cx="50000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V="1">
            <a:off x="1911264" y="4042580"/>
            <a:ext cx="0" cy="244929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 flipV="1">
            <a:off x="2040567" y="3797652"/>
            <a:ext cx="0" cy="489857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2169870" y="3552724"/>
            <a:ext cx="0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 flipV="1">
            <a:off x="2299173" y="3373109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V="1">
            <a:off x="2428476" y="3190229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V="1">
            <a:off x="2557779" y="3190229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 flipV="1">
            <a:off x="2687082" y="3281669"/>
            <a:ext cx="0" cy="10058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flipV="1">
            <a:off x="2816385" y="3464549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flipV="1">
            <a:off x="2945688" y="4287509"/>
            <a:ext cx="0" cy="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V="1">
            <a:off x="3138982" y="3647429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3771996" y="3647429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V="1">
            <a:off x="3907831" y="3647429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 flipV="1">
            <a:off x="4043666" y="3647429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4179501" y="3555989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4315336" y="3464549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2" name="Straight Connector 31"/>
          <p:cNvCxnSpPr/>
          <p:nvPr/>
        </p:nvCxnSpPr>
        <p:spPr>
          <a:xfrm flipV="1">
            <a:off x="4451171" y="3373109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 flipV="1">
            <a:off x="4587006" y="3373109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4" name="Straight Connector 33"/>
          <p:cNvCxnSpPr/>
          <p:nvPr/>
        </p:nvCxnSpPr>
        <p:spPr>
          <a:xfrm flipV="1">
            <a:off x="4722841" y="3098789"/>
            <a:ext cx="0" cy="11887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5" name="Straight Connector 34"/>
          <p:cNvCxnSpPr/>
          <p:nvPr/>
        </p:nvCxnSpPr>
        <p:spPr>
          <a:xfrm flipV="1">
            <a:off x="4858676" y="3555989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 flipV="1">
            <a:off x="4994511" y="3555989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V="1">
            <a:off x="5130346" y="3647429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 flipV="1">
            <a:off x="5266181" y="3921749"/>
            <a:ext cx="0" cy="3657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9" name="Straight Connector 38"/>
          <p:cNvCxnSpPr/>
          <p:nvPr/>
        </p:nvCxnSpPr>
        <p:spPr>
          <a:xfrm flipV="1">
            <a:off x="5402012" y="4196069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40" name="Straight Connector 39"/>
          <p:cNvCxnSpPr/>
          <p:nvPr/>
        </p:nvCxnSpPr>
        <p:spPr>
          <a:xfrm flipV="1">
            <a:off x="2960688" y="3464549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5335700" y="4338309"/>
            <a:ext cx="8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Calibri" panose="020F0502020204030204"/>
              </a:rPr>
              <a:t>WCET</a:t>
            </a:r>
            <a:endParaRPr lang="en-US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77315" y="4287509"/>
            <a:ext cx="17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Execution Times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7233" y="3179887"/>
            <a:ext cx="25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Frequency of occurrence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344160" y="3552724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45" name="Straight Connector 44"/>
          <p:cNvCxnSpPr/>
          <p:nvPr/>
        </p:nvCxnSpPr>
        <p:spPr>
          <a:xfrm flipV="1">
            <a:off x="3520493" y="3552724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51" name="Straight Connector 50"/>
          <p:cNvCxnSpPr/>
          <p:nvPr/>
        </p:nvCxnSpPr>
        <p:spPr>
          <a:xfrm flipV="1">
            <a:off x="5464357" y="4196069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52" name="Straight Connector 51"/>
          <p:cNvCxnSpPr/>
          <p:nvPr/>
        </p:nvCxnSpPr>
        <p:spPr>
          <a:xfrm flipV="1">
            <a:off x="5616757" y="4196069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54" name="5-Point Star 53"/>
          <p:cNvSpPr/>
          <p:nvPr/>
        </p:nvSpPr>
        <p:spPr>
          <a:xfrm>
            <a:off x="5599952" y="4250661"/>
            <a:ext cx="91440" cy="91440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4542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5" y="478472"/>
            <a:ext cx="8694171" cy="514650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 End of the presentation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vs. Dynamic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32FF"/>
                </a:solidFill>
              </a:rPr>
              <a:t>Static management</a:t>
            </a:r>
          </a:p>
          <a:p>
            <a:pPr lvl="1"/>
            <a:r>
              <a:rPr lang="en-US" dirty="0" smtClean="0"/>
              <a:t>Load only at loading time before execution</a:t>
            </a:r>
          </a:p>
          <a:p>
            <a:pPr lvl="1"/>
            <a:r>
              <a:rPr lang="en-US" dirty="0" smtClean="0"/>
              <a:t>Good: When everything fits in the SPM</a:t>
            </a:r>
          </a:p>
          <a:p>
            <a:pPr lvl="1"/>
            <a:r>
              <a:rPr lang="en-US" dirty="0" smtClean="0"/>
              <a:t>Bad: When it doesn’t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432FF"/>
                </a:solidFill>
              </a:rPr>
              <a:t>Dynamic management</a:t>
            </a:r>
          </a:p>
          <a:p>
            <a:pPr lvl="1"/>
            <a:r>
              <a:rPr lang="en-US" dirty="0" smtClean="0"/>
              <a:t>Load on demand at runtime</a:t>
            </a:r>
          </a:p>
          <a:p>
            <a:pPr lvl="1"/>
            <a:r>
              <a:rPr lang="en-US" dirty="0" smtClean="0"/>
              <a:t>Good: Able to exploit locality better</a:t>
            </a:r>
          </a:p>
          <a:p>
            <a:pPr lvl="1"/>
            <a:r>
              <a:rPr lang="en-US" dirty="0" smtClean="0"/>
              <a:t>Bad: Runtime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Non-loop Code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i="1" dirty="0" smtClean="0"/>
              <a:t>single-entry and single-exit </a:t>
            </a:r>
            <a:r>
              <a:rPr lang="en-US" dirty="0" smtClean="0"/>
              <a:t>regions</a:t>
            </a:r>
          </a:p>
          <a:p>
            <a:pPr lvl="1"/>
            <a:r>
              <a:rPr lang="en-US" dirty="0" smtClean="0"/>
              <a:t>To form a function-like code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083826" y="2624667"/>
            <a:ext cx="5040608" cy="3262820"/>
            <a:chOff x="4962113" y="4194614"/>
            <a:chExt cx="3662620" cy="1748883"/>
          </a:xfrm>
        </p:grpSpPr>
        <p:sp>
          <p:nvSpPr>
            <p:cNvPr id="6" name="Rectangle 5"/>
            <p:cNvSpPr/>
            <p:nvPr/>
          </p:nvSpPr>
          <p:spPr>
            <a:xfrm>
              <a:off x="5250196" y="4318276"/>
              <a:ext cx="338234" cy="23774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250196" y="4725757"/>
              <a:ext cx="338234" cy="23774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0196" y="5152835"/>
              <a:ext cx="338234" cy="23774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0196" y="5564460"/>
              <a:ext cx="338234" cy="23774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Arial"/>
                </a:rPr>
                <a:t>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419313" y="4556019"/>
              <a:ext cx="0" cy="169738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>
            <a:xfrm>
              <a:off x="5419313" y="4963500"/>
              <a:ext cx="0" cy="18933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5419313" y="5390578"/>
              <a:ext cx="0" cy="17388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" name="Curved Connector 12"/>
            <p:cNvCxnSpPr/>
            <p:nvPr/>
          </p:nvCxnSpPr>
          <p:spPr>
            <a:xfrm>
              <a:off x="5588430" y="4437148"/>
              <a:ext cx="12700" cy="834559"/>
            </a:xfrm>
            <a:prstGeom prst="curvedConnector3">
              <a:avLst>
                <a:gd name="adj1" fmla="val 180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>
              <a:off x="5419313" y="4194614"/>
              <a:ext cx="0" cy="123662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5419313" y="5802203"/>
              <a:ext cx="0" cy="141294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4962113" y="5446259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sysDash"/>
              <a:tailEnd type="none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>
              <a:off x="4962113" y="4604506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ysDash"/>
              <a:tailEnd type="none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>
              <a:off x="4962113" y="5012918"/>
              <a:ext cx="914400" cy="0"/>
            </a:xfrm>
            <a:prstGeom prst="line">
              <a:avLst/>
            </a:prstGeom>
            <a:noFill/>
            <a:ln w="6350" cap="flat" cmpd="sng" algn="ctr">
              <a:solidFill>
                <a:srgbClr val="E7E6E6">
                  <a:lumMod val="75000"/>
                </a:srgbClr>
              </a:solidFill>
              <a:prstDash val="sysDash"/>
              <a:tailEnd type="none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6159113" y="4552240"/>
              <a:ext cx="2463388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Calibri" panose="020F0502020204030204"/>
                </a:rPr>
                <a:t>Splitting points that do not make SESE partitions</a:t>
              </a:r>
              <a:endParaRPr lang="en-US" sz="1600" kern="0" baseline="-2500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939364" y="4604507"/>
              <a:ext cx="219749" cy="16002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sm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>
            <a:xfrm flipV="1">
              <a:off x="5939364" y="4820918"/>
              <a:ext cx="219749" cy="19200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sm" len="med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>
            <a:xfrm flipV="1">
              <a:off x="5939364" y="5358703"/>
              <a:ext cx="258206" cy="8275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sm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6161345" y="5189282"/>
              <a:ext cx="2463388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defRPr/>
              </a:pPr>
              <a:r>
                <a:rPr lang="en-US" sz="1600" kern="0" dirty="0" smtClean="0">
                  <a:solidFill>
                    <a:prstClr val="black"/>
                  </a:solidFill>
                  <a:latin typeface="Calibri" panose="020F0502020204030204"/>
                </a:rPr>
                <a:t>Splitting point that makes SESE partitions</a:t>
              </a:r>
              <a:endParaRPr lang="en-US" sz="1600" kern="0" baseline="-25000" dirty="0" smtClea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35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Larger SPM Sizes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4" y="1892388"/>
            <a:ext cx="9153704" cy="2971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58517" y="5200377"/>
            <a:ext cx="2954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larger SPM, partitions from RL can be better allocated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7045" y="1121938"/>
            <a:ext cx="8694171" cy="514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SPM Size: 80% of code </a:t>
            </a:r>
            <a:r>
              <a:rPr lang="en-US" dirty="0"/>
              <a:t>size </a:t>
            </a: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610533" y="4078361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79906" y="4078360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94352" y="4057346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563725" y="4057345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221272" y="4083090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533" y="5449972"/>
            <a:ext cx="343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BL loads almost all loop code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174819" y="4068936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97158" y="4083090"/>
            <a:ext cx="869373" cy="595671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4" grpId="0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WCET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Incomprehensive </a:t>
            </a:r>
            <a:r>
              <a:rPr lang="en-US" dirty="0" smtClean="0">
                <a:solidFill>
                  <a:srgbClr val="292934"/>
                </a:solidFill>
              </a:rPr>
              <a:t>testing (underestimation)</a:t>
            </a:r>
            <a:endParaRPr lang="en-US" dirty="0">
              <a:solidFill>
                <a:srgbClr val="292934"/>
              </a:solidFill>
            </a:endParaRPr>
          </a:p>
          <a:p>
            <a:pPr marL="514350" lvl="0" indent="-514350">
              <a:buClr>
                <a:srgbClr val="FF0000"/>
              </a:buClr>
              <a:buFont typeface="+mj-lt"/>
              <a:buAutoNum type="arabicPeriod"/>
            </a:pPr>
            <a:r>
              <a:rPr lang="en-US" dirty="0">
                <a:solidFill>
                  <a:srgbClr val="292934"/>
                </a:solidFill>
              </a:rPr>
              <a:t>Pessimistic static timing </a:t>
            </a:r>
            <a:r>
              <a:rPr lang="en-US" dirty="0" smtClean="0">
                <a:solidFill>
                  <a:srgbClr val="292934"/>
                </a:solidFill>
              </a:rPr>
              <a:t>analyses (overestimation)</a:t>
            </a:r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87985" y="3841998"/>
            <a:ext cx="0" cy="197575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757357" y="5589156"/>
            <a:ext cx="674482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 flipV="1">
            <a:off x="1296193" y="5344227"/>
            <a:ext cx="0" cy="244929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 flipV="1">
            <a:off x="1425496" y="5099299"/>
            <a:ext cx="0" cy="489857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 flipV="1">
            <a:off x="1554799" y="4854371"/>
            <a:ext cx="0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 flipV="1">
            <a:off x="1684102" y="4674756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1" name="Straight Connector 60"/>
          <p:cNvCxnSpPr/>
          <p:nvPr/>
        </p:nvCxnSpPr>
        <p:spPr>
          <a:xfrm flipV="1">
            <a:off x="1813405" y="4491876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2" name="Straight Connector 61"/>
          <p:cNvCxnSpPr/>
          <p:nvPr/>
        </p:nvCxnSpPr>
        <p:spPr>
          <a:xfrm flipV="1">
            <a:off x="1942708" y="4491876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3" name="Straight Connector 62"/>
          <p:cNvCxnSpPr/>
          <p:nvPr/>
        </p:nvCxnSpPr>
        <p:spPr>
          <a:xfrm flipV="1">
            <a:off x="2072011" y="4583316"/>
            <a:ext cx="0" cy="10058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4" name="Straight Connector 63"/>
          <p:cNvCxnSpPr/>
          <p:nvPr/>
        </p:nvCxnSpPr>
        <p:spPr>
          <a:xfrm flipV="1">
            <a:off x="2201314" y="4766196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5" name="Straight Connector 64"/>
          <p:cNvCxnSpPr/>
          <p:nvPr/>
        </p:nvCxnSpPr>
        <p:spPr>
          <a:xfrm flipV="1">
            <a:off x="2330617" y="5589156"/>
            <a:ext cx="0" cy="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6" name="Straight Connector 65"/>
          <p:cNvCxnSpPr/>
          <p:nvPr/>
        </p:nvCxnSpPr>
        <p:spPr>
          <a:xfrm flipV="1">
            <a:off x="2523911" y="4949076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7" name="Straight Connector 66"/>
          <p:cNvCxnSpPr/>
          <p:nvPr/>
        </p:nvCxnSpPr>
        <p:spPr>
          <a:xfrm flipV="1">
            <a:off x="3156925" y="4949076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8" name="Straight Connector 67"/>
          <p:cNvCxnSpPr/>
          <p:nvPr/>
        </p:nvCxnSpPr>
        <p:spPr>
          <a:xfrm flipV="1">
            <a:off x="3292760" y="4949076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69" name="Straight Connector 68"/>
          <p:cNvCxnSpPr/>
          <p:nvPr/>
        </p:nvCxnSpPr>
        <p:spPr>
          <a:xfrm flipV="1">
            <a:off x="3428595" y="4949076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 flipV="1">
            <a:off x="3564430" y="4857636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 flipV="1">
            <a:off x="3700265" y="4766196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 flipV="1">
            <a:off x="3836100" y="4674756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 flipV="1">
            <a:off x="3971935" y="4674756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 flipV="1">
            <a:off x="4107770" y="4400436"/>
            <a:ext cx="0" cy="11887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 flipV="1">
            <a:off x="4243605" y="4857636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 flipV="1">
            <a:off x="4379440" y="4857636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 flipV="1">
            <a:off x="4515275" y="4949076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 flipV="1">
            <a:off x="4651110" y="5223396"/>
            <a:ext cx="0" cy="3657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79" name="Straight Connector 78"/>
          <p:cNvCxnSpPr/>
          <p:nvPr/>
        </p:nvCxnSpPr>
        <p:spPr>
          <a:xfrm flipV="1">
            <a:off x="4786941" y="5497716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80" name="Straight Connector 79"/>
          <p:cNvCxnSpPr/>
          <p:nvPr/>
        </p:nvCxnSpPr>
        <p:spPr>
          <a:xfrm flipV="1">
            <a:off x="2345617" y="4766196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4720629" y="5639956"/>
            <a:ext cx="8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WCET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94721" y="5213057"/>
            <a:ext cx="17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Execution Times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-642304" y="4481534"/>
            <a:ext cx="25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Frequency of occurrence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2729089" y="4854371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85" name="Straight Connector 84"/>
          <p:cNvCxnSpPr/>
          <p:nvPr/>
        </p:nvCxnSpPr>
        <p:spPr>
          <a:xfrm flipV="1">
            <a:off x="2905422" y="4854371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787750" y="5589156"/>
            <a:ext cx="185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WCET calculated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by static analysis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5030601" y="4231991"/>
            <a:ext cx="0" cy="13571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 flipH="1">
            <a:off x="6539139" y="4238759"/>
            <a:ext cx="0" cy="1357165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 flipH="1">
            <a:off x="5049015" y="4908938"/>
            <a:ext cx="1490124" cy="93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013609" y="5622113"/>
            <a:ext cx="1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WCET observed by testing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849286" y="5497716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92" name="Straight Connector 91"/>
          <p:cNvCxnSpPr/>
          <p:nvPr/>
        </p:nvCxnSpPr>
        <p:spPr>
          <a:xfrm flipV="1">
            <a:off x="5001686" y="5497716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93" name="5-Point Star 92"/>
          <p:cNvSpPr/>
          <p:nvPr/>
        </p:nvSpPr>
        <p:spPr>
          <a:xfrm>
            <a:off x="4201225" y="5552308"/>
            <a:ext cx="91440" cy="91440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4" name="5-Point Star 93"/>
          <p:cNvSpPr/>
          <p:nvPr/>
        </p:nvSpPr>
        <p:spPr>
          <a:xfrm>
            <a:off x="4984881" y="5552308"/>
            <a:ext cx="91440" cy="91440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5" name="5-Point Star 94"/>
          <p:cNvSpPr/>
          <p:nvPr/>
        </p:nvSpPr>
        <p:spPr>
          <a:xfrm>
            <a:off x="6493028" y="5552308"/>
            <a:ext cx="91440" cy="91440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108184" y="4162460"/>
            <a:ext cx="13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i="1" dirty="0" smtClean="0">
                <a:solidFill>
                  <a:prstClr val="black"/>
                </a:solidFill>
                <a:latin typeface="Calibri" panose="020F0502020204030204"/>
              </a:rPr>
              <a:t>Analysis pessimism</a:t>
            </a:r>
            <a:endParaRPr lang="en-US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006380" y="2541779"/>
            <a:ext cx="2367778" cy="29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 execution scenarios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Cloud 97"/>
          <p:cNvSpPr/>
          <p:nvPr/>
        </p:nvSpPr>
        <p:spPr>
          <a:xfrm>
            <a:off x="3292760" y="2426267"/>
            <a:ext cx="3501961" cy="1548091"/>
          </a:xfrm>
          <a:prstGeom prst="cloud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9" name="5-Point Star 98"/>
          <p:cNvSpPr/>
          <p:nvPr/>
        </p:nvSpPr>
        <p:spPr>
          <a:xfrm>
            <a:off x="5325902" y="3675433"/>
            <a:ext cx="155706" cy="141517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0" name="Cloud 99"/>
          <p:cNvSpPr/>
          <p:nvPr/>
        </p:nvSpPr>
        <p:spPr>
          <a:xfrm>
            <a:off x="3658093" y="2827810"/>
            <a:ext cx="2716066" cy="828062"/>
          </a:xfrm>
          <a:prstGeom prst="cloud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68537" y="3072934"/>
            <a:ext cx="2038996" cy="29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Observed by testing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268658" y="3816950"/>
            <a:ext cx="1000848" cy="1680766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 w="sm" len="sm"/>
          </a:ln>
          <a:effectLst/>
        </p:spPr>
      </p:cxnSp>
      <p:cxnSp>
        <p:nvCxnSpPr>
          <p:cNvPr id="103" name="Straight Arrow Connector 102"/>
          <p:cNvCxnSpPr/>
          <p:nvPr/>
        </p:nvCxnSpPr>
        <p:spPr>
          <a:xfrm flipH="1">
            <a:off x="2729091" y="3429420"/>
            <a:ext cx="1493848" cy="12629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21030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  <p:bldP spid="93" grpId="0" animBg="1"/>
      <p:bldP spid="95" grpId="0" animBg="1"/>
      <p:bldP spid="96" grpId="0"/>
      <p:bldP spid="97" grpId="0"/>
      <p:bldP spid="98" grpId="0" animBg="1"/>
      <p:bldP spid="99" grpId="0" animBg="1"/>
      <p:bldP spid="100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the Pessimism?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Software </a:t>
            </a:r>
            <a:r>
              <a:rPr lang="en-US" dirty="0" smtClean="0"/>
              <a:t>uncertainties</a:t>
            </a:r>
          </a:p>
          <a:p>
            <a:pPr lvl="1"/>
            <a:r>
              <a:rPr lang="en-US" dirty="0" smtClean="0"/>
              <a:t>Loop bounds, branch directions, pointer resolutions,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Becoming </a:t>
            </a:r>
            <a:r>
              <a:rPr lang="en-US" dirty="0" smtClean="0">
                <a:solidFill>
                  <a:srgbClr val="FF0000"/>
                </a:solidFill>
              </a:rPr>
              <a:t>less significant</a:t>
            </a:r>
            <a:r>
              <a:rPr lang="en-US" dirty="0" smtClean="0"/>
              <a:t> thanks to </a:t>
            </a:r>
          </a:p>
          <a:p>
            <a:pPr lvl="2"/>
            <a:r>
              <a:rPr lang="en-US" dirty="0" smtClean="0"/>
              <a:t>User annotations</a:t>
            </a:r>
          </a:p>
          <a:p>
            <a:pPr lvl="2"/>
            <a:r>
              <a:rPr lang="en-US" altLang="ko-KR" dirty="0" smtClean="0"/>
              <a:t>Safety standards and coding guidelines</a:t>
            </a:r>
          </a:p>
          <a:p>
            <a:pPr lvl="3"/>
            <a:r>
              <a:rPr lang="en-US" altLang="ko-KR" dirty="0" smtClean="0"/>
              <a:t>e.g. MISRA-C, DO-178C, ISO26262</a:t>
            </a:r>
          </a:p>
          <a:p>
            <a:pPr lvl="4"/>
            <a:r>
              <a:rPr lang="en-US" altLang="ko-KR" dirty="0" smtClean="0"/>
              <a:t>Limit recursions, pointer arithmetic, </a:t>
            </a:r>
            <a:br>
              <a:rPr lang="en-US" altLang="ko-KR" dirty="0" smtClean="0"/>
            </a:br>
            <a:r>
              <a:rPr lang="en-US" altLang="ko-KR" dirty="0" smtClean="0"/>
              <a:t>dynamic memory allocation, </a:t>
            </a:r>
            <a:r>
              <a:rPr lang="mr-IN" altLang="ko-KR" dirty="0" smtClean="0"/>
              <a:t>…</a:t>
            </a:r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682237" y="3362027"/>
            <a:ext cx="17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Significance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7911311" y="1394201"/>
            <a:ext cx="449705" cy="4601980"/>
          </a:xfrm>
          <a:prstGeom prst="downArrow">
            <a:avLst/>
          </a:prstGeom>
          <a:gradFill>
            <a:gsLst>
              <a:gs pos="0">
                <a:srgbClr val="FF0000"/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6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the Pessimism?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3A299"/>
              </a:buClr>
            </a:pPr>
            <a:r>
              <a:rPr lang="en-US" dirty="0" smtClean="0">
                <a:solidFill>
                  <a:srgbClr val="FF0000"/>
                </a:solidFill>
              </a:rPr>
              <a:t>Microarchitectural state </a:t>
            </a:r>
            <a:r>
              <a:rPr lang="en-US" dirty="0" smtClean="0">
                <a:solidFill>
                  <a:srgbClr val="292934"/>
                </a:solidFill>
              </a:rPr>
              <a:t>uncertainties</a:t>
            </a:r>
            <a:endParaRPr lang="en-US" dirty="0">
              <a:solidFill>
                <a:srgbClr val="292934"/>
              </a:solidFill>
            </a:endParaRPr>
          </a:p>
          <a:p>
            <a:pPr lvl="1"/>
            <a:r>
              <a:rPr lang="en-US" dirty="0" smtClean="0"/>
              <a:t>Cache, branch predictors, pipelines,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Becoming </a:t>
            </a:r>
            <a:r>
              <a:rPr lang="en-US" dirty="0" smtClean="0">
                <a:solidFill>
                  <a:srgbClr val="FF0000"/>
                </a:solidFill>
              </a:rPr>
              <a:t>more significant </a:t>
            </a:r>
            <a:r>
              <a:rPr lang="en-US" dirty="0" smtClean="0"/>
              <a:t>due to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Complex modern hardware </a:t>
            </a:r>
            <a:br>
              <a:rPr lang="en-US" dirty="0" smtClean="0"/>
            </a:br>
            <a:r>
              <a:rPr lang="en-US" dirty="0" smtClean="0"/>
              <a:t>highly-optimized to the average case</a:t>
            </a:r>
          </a:p>
          <a:p>
            <a:pPr lvl="3"/>
            <a:r>
              <a:rPr lang="en-US" dirty="0" smtClean="0"/>
              <a:t>Growing </a:t>
            </a:r>
            <a:r>
              <a:rPr lang="en-US" dirty="0"/>
              <a:t>gap between the average-case</a:t>
            </a:r>
            <a:br>
              <a:rPr lang="en-US" dirty="0"/>
            </a:br>
            <a:r>
              <a:rPr lang="en-US" dirty="0"/>
              <a:t>and the worst-case </a:t>
            </a:r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Resource sharing in multi-cores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Memory access times</a:t>
            </a:r>
            <a:r>
              <a:rPr lang="en-US" dirty="0" smtClean="0"/>
              <a:t> are especially important</a:t>
            </a:r>
            <a:br>
              <a:rPr lang="en-US" dirty="0" smtClean="0"/>
            </a:br>
            <a:r>
              <a:rPr lang="en-US" dirty="0" smtClean="0"/>
              <a:t>in memory-bound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7682237" y="3362027"/>
            <a:ext cx="17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Significance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7911311" y="1394201"/>
            <a:ext cx="449705" cy="4601980"/>
          </a:xfrm>
          <a:prstGeom prst="downArrow">
            <a:avLst/>
          </a:prstGeom>
          <a:gradFill>
            <a:gsLst>
              <a:gs pos="0">
                <a:schemeClr val="bg1"/>
              </a:gs>
              <a:gs pos="91000">
                <a:srgbClr val="FF0000"/>
              </a:gs>
            </a:gsLst>
            <a:lin ang="5400000" scaled="0"/>
          </a:gra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" y="1657350"/>
            <a:ext cx="1085850" cy="514350"/>
          </a:xfrm>
          <a:prstGeom prst="rect">
            <a:avLst/>
          </a:prstGeom>
          <a:noFill/>
          <a:ln w="25400">
            <a:solidFill>
              <a:srgbClr val="0432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of Caches on the WCET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High impact</a:t>
            </a:r>
          </a:p>
          <a:p>
            <a:pPr lvl="1"/>
            <a:r>
              <a:rPr lang="en-US" dirty="0" smtClean="0"/>
              <a:t>Accessed by every instruction execution</a:t>
            </a:r>
          </a:p>
          <a:p>
            <a:pPr lvl="1"/>
            <a:r>
              <a:rPr lang="en-US" dirty="0" smtClean="0"/>
              <a:t>Growing gap between core and memory speed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Pessimistic analysis</a:t>
            </a:r>
          </a:p>
          <a:p>
            <a:pPr lvl="1"/>
            <a:r>
              <a:rPr lang="en-US" dirty="0" smtClean="0"/>
              <a:t>Implicit, uncontrolled space sharing</a:t>
            </a:r>
          </a:p>
          <a:p>
            <a:pPr lvl="1"/>
            <a:r>
              <a:rPr lang="en-US" dirty="0"/>
              <a:t>Especially </a:t>
            </a:r>
            <a:r>
              <a:rPr lang="en-US" dirty="0" smtClean="0"/>
              <a:t>hard for </a:t>
            </a:r>
            <a:r>
              <a:rPr lang="en-US" dirty="0"/>
              <a:t>non-LRU or multi-level caches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9" y="4336652"/>
            <a:ext cx="4241800" cy="17399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788627" y="4336652"/>
            <a:ext cx="4192569" cy="1846773"/>
            <a:chOff x="971032" y="4077877"/>
            <a:chExt cx="6262240" cy="2586114"/>
          </a:xfrm>
        </p:grpSpPr>
        <p:sp>
          <p:nvSpPr>
            <p:cNvPr id="33" name="Rectangle 32"/>
            <p:cNvSpPr/>
            <p:nvPr/>
          </p:nvSpPr>
          <p:spPr>
            <a:xfrm>
              <a:off x="1130318" y="5471549"/>
              <a:ext cx="1671562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801880" y="5745918"/>
              <a:ext cx="124580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047689" y="6020287"/>
              <a:ext cx="1100667" cy="274369"/>
            </a:xfrm>
            <a:prstGeom prst="rect">
              <a:avLst/>
            </a:prstGeom>
            <a:gradFill flip="none" rotWithShape="1">
              <a:gsLst>
                <a:gs pos="0">
                  <a:srgbClr val="9BBB59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09575" y="5471549"/>
              <a:ext cx="1144210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48356" y="5745918"/>
              <a:ext cx="56121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130318" y="6281500"/>
              <a:ext cx="6102954" cy="1315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6029336" y="6294658"/>
              <a:ext cx="109055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ghtning Bolt 39"/>
            <p:cNvSpPr/>
            <p:nvPr/>
          </p:nvSpPr>
          <p:spPr>
            <a:xfrm>
              <a:off x="4302897" y="5126835"/>
              <a:ext cx="665239" cy="689428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71032" y="4077877"/>
              <a:ext cx="5341956" cy="51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Un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predictable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preemption </a:t>
              </a:r>
              <a:r>
                <a:rPr lang="en-US" kern="0" dirty="0" smtClean="0">
                  <a:solidFill>
                    <a:sysClr val="windowText" lastClr="000000"/>
                  </a:solidFill>
                </a:rPr>
                <a:t>delays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ghtning Bolt 41"/>
            <p:cNvSpPr/>
            <p:nvPr/>
          </p:nvSpPr>
          <p:spPr>
            <a:xfrm>
              <a:off x="4815736" y="4782121"/>
              <a:ext cx="665239" cy="689428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7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Implications of the Pessimism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Relying on </a:t>
            </a:r>
            <a:r>
              <a:rPr lang="en-US" dirty="0" smtClean="0">
                <a:solidFill>
                  <a:srgbClr val="0432FF"/>
                </a:solidFill>
              </a:rPr>
              <a:t>testing</a:t>
            </a:r>
            <a:r>
              <a:rPr lang="en-US" dirty="0" smtClean="0"/>
              <a:t> with an arbitrary safety-margin </a:t>
            </a:r>
          </a:p>
          <a:p>
            <a:pPr lvl="1"/>
            <a:r>
              <a:rPr lang="en-US" dirty="0" smtClean="0"/>
              <a:t>Typically of 20% </a:t>
            </a:r>
            <a:r>
              <a:rPr lang="en-US" baseline="30000" dirty="0" smtClean="0"/>
              <a:t>*</a:t>
            </a:r>
            <a:r>
              <a:rPr lang="en-US" dirty="0" smtClean="0"/>
              <a:t>  			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</a:t>
            </a:r>
            <a:r>
              <a:rPr lang="en-US" sz="1800" dirty="0" err="1" smtClean="0"/>
              <a:t>Wartel</a:t>
            </a:r>
            <a:r>
              <a:rPr lang="en-US" sz="1800" dirty="0" smtClean="0"/>
              <a:t> </a:t>
            </a:r>
            <a:r>
              <a:rPr lang="en-US" sz="1800" i="1" dirty="0" smtClean="0"/>
              <a:t>et al.</a:t>
            </a:r>
            <a:r>
              <a:rPr lang="en-US" sz="1800" dirty="0" smtClean="0"/>
              <a:t> [SIES13]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safety-guarantee</a:t>
            </a:r>
            <a:r>
              <a:rPr lang="en-US" dirty="0" smtClean="0"/>
              <a:t>!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Using pessimistic </a:t>
            </a:r>
            <a:r>
              <a:rPr lang="en-US" dirty="0" smtClean="0">
                <a:solidFill>
                  <a:srgbClr val="0432FF"/>
                </a:solidFill>
              </a:rPr>
              <a:t>analysis</a:t>
            </a:r>
          </a:p>
          <a:p>
            <a:pPr lvl="1"/>
            <a:r>
              <a:rPr lang="en-US" dirty="0" smtClean="0"/>
              <a:t>Limited HW utilization </a:t>
            </a:r>
            <a:br>
              <a:rPr lang="en-US" dirty="0" smtClean="0"/>
            </a:b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Poor performance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and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high-cost</a:t>
            </a:r>
            <a:r>
              <a:rPr lang="en-US" dirty="0" smtClean="0">
                <a:sym typeface="Wingdings"/>
              </a:rPr>
              <a:t> system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24710" y="4107707"/>
            <a:ext cx="0" cy="173736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>
          <a:xfrm>
            <a:off x="907707" y="5694985"/>
            <a:ext cx="7138526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>
          <a:xfrm flipV="1">
            <a:off x="1446543" y="5450056"/>
            <a:ext cx="0" cy="244929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9" name="Straight Connector 8"/>
          <p:cNvCxnSpPr/>
          <p:nvPr/>
        </p:nvCxnSpPr>
        <p:spPr>
          <a:xfrm flipV="1">
            <a:off x="1575846" y="5205128"/>
            <a:ext cx="0" cy="489857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0" name="Straight Connector 9"/>
          <p:cNvCxnSpPr/>
          <p:nvPr/>
        </p:nvCxnSpPr>
        <p:spPr>
          <a:xfrm flipV="1">
            <a:off x="1705149" y="4960200"/>
            <a:ext cx="0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1" name="Straight Connector 10"/>
          <p:cNvCxnSpPr/>
          <p:nvPr/>
        </p:nvCxnSpPr>
        <p:spPr>
          <a:xfrm flipV="1">
            <a:off x="1834452" y="4780585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V="1">
            <a:off x="1963755" y="4597705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3" name="Straight Connector 12"/>
          <p:cNvCxnSpPr/>
          <p:nvPr/>
        </p:nvCxnSpPr>
        <p:spPr>
          <a:xfrm flipV="1">
            <a:off x="2093058" y="4597705"/>
            <a:ext cx="0" cy="10972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4" name="Straight Connector 13"/>
          <p:cNvCxnSpPr/>
          <p:nvPr/>
        </p:nvCxnSpPr>
        <p:spPr>
          <a:xfrm flipV="1">
            <a:off x="2222361" y="4689145"/>
            <a:ext cx="0" cy="10058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5" name="Straight Connector 14"/>
          <p:cNvCxnSpPr/>
          <p:nvPr/>
        </p:nvCxnSpPr>
        <p:spPr>
          <a:xfrm flipV="1">
            <a:off x="2351664" y="4872025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6" name="Straight Connector 15"/>
          <p:cNvCxnSpPr/>
          <p:nvPr/>
        </p:nvCxnSpPr>
        <p:spPr>
          <a:xfrm flipV="1">
            <a:off x="2480967" y="5694985"/>
            <a:ext cx="0" cy="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7" name="Straight Connector 16"/>
          <p:cNvCxnSpPr/>
          <p:nvPr/>
        </p:nvCxnSpPr>
        <p:spPr>
          <a:xfrm flipV="1">
            <a:off x="2674261" y="5054905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8" name="Straight Connector 17"/>
          <p:cNvCxnSpPr/>
          <p:nvPr/>
        </p:nvCxnSpPr>
        <p:spPr>
          <a:xfrm flipV="1">
            <a:off x="3307275" y="5054905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V="1">
            <a:off x="3443110" y="5054905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0" name="Straight Connector 19"/>
          <p:cNvCxnSpPr/>
          <p:nvPr/>
        </p:nvCxnSpPr>
        <p:spPr>
          <a:xfrm flipV="1">
            <a:off x="3578945" y="5054905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V="1">
            <a:off x="3714780" y="4963465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2" name="Straight Connector 21"/>
          <p:cNvCxnSpPr/>
          <p:nvPr/>
        </p:nvCxnSpPr>
        <p:spPr>
          <a:xfrm flipV="1">
            <a:off x="3850615" y="4872025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3" name="Straight Connector 22"/>
          <p:cNvCxnSpPr/>
          <p:nvPr/>
        </p:nvCxnSpPr>
        <p:spPr>
          <a:xfrm flipV="1">
            <a:off x="3986450" y="4780585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4" name="Straight Connector 23"/>
          <p:cNvCxnSpPr/>
          <p:nvPr/>
        </p:nvCxnSpPr>
        <p:spPr>
          <a:xfrm flipV="1">
            <a:off x="4122285" y="4780585"/>
            <a:ext cx="0" cy="91440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 flipV="1">
            <a:off x="4258120" y="4506265"/>
            <a:ext cx="0" cy="11887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6" name="Straight Connector 25"/>
          <p:cNvCxnSpPr/>
          <p:nvPr/>
        </p:nvCxnSpPr>
        <p:spPr>
          <a:xfrm flipV="1">
            <a:off x="4393955" y="4963465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7" name="Straight Connector 26"/>
          <p:cNvCxnSpPr/>
          <p:nvPr/>
        </p:nvCxnSpPr>
        <p:spPr>
          <a:xfrm flipV="1">
            <a:off x="4529790" y="4963465"/>
            <a:ext cx="0" cy="73152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8" name="Straight Connector 27"/>
          <p:cNvCxnSpPr/>
          <p:nvPr/>
        </p:nvCxnSpPr>
        <p:spPr>
          <a:xfrm flipV="1">
            <a:off x="4665625" y="5054905"/>
            <a:ext cx="0" cy="64008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29" name="Straight Connector 28"/>
          <p:cNvCxnSpPr/>
          <p:nvPr/>
        </p:nvCxnSpPr>
        <p:spPr>
          <a:xfrm flipV="1">
            <a:off x="4801460" y="5329225"/>
            <a:ext cx="0" cy="3657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0" name="Straight Connector 29"/>
          <p:cNvCxnSpPr/>
          <p:nvPr/>
        </p:nvCxnSpPr>
        <p:spPr>
          <a:xfrm flipV="1">
            <a:off x="4937291" y="5603545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1" name="Straight Connector 30"/>
          <p:cNvCxnSpPr/>
          <p:nvPr/>
        </p:nvCxnSpPr>
        <p:spPr>
          <a:xfrm flipV="1">
            <a:off x="2495967" y="4872025"/>
            <a:ext cx="0" cy="82296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870979" y="5745785"/>
            <a:ext cx="81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b="1" dirty="0" smtClean="0">
                <a:solidFill>
                  <a:srgbClr val="FF0000"/>
                </a:solidFill>
                <a:latin typeface="Calibri" panose="020F0502020204030204"/>
              </a:rPr>
              <a:t>WCET</a:t>
            </a:r>
            <a:endParaRPr lang="en-US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11985" y="5694985"/>
            <a:ext cx="172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mtClean="0">
                <a:solidFill>
                  <a:prstClr val="black"/>
                </a:solidFill>
                <a:latin typeface="Calibri" panose="020F0502020204030204"/>
              </a:rPr>
              <a:t>Execution Times</a:t>
            </a: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TextBox 33"/>
          <p:cNvSpPr txBox="1"/>
          <p:nvPr/>
        </p:nvSpPr>
        <p:spPr>
          <a:xfrm rot="16200000">
            <a:off x="-253285" y="4563984"/>
            <a:ext cx="1719956" cy="65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Frequency of occurrence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2879439" y="4960200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6" name="Straight Connector 35"/>
          <p:cNvCxnSpPr/>
          <p:nvPr/>
        </p:nvCxnSpPr>
        <p:spPr>
          <a:xfrm flipV="1">
            <a:off x="3055772" y="4960200"/>
            <a:ext cx="4025" cy="734785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7" name="Straight Connector 36"/>
          <p:cNvCxnSpPr/>
          <p:nvPr/>
        </p:nvCxnSpPr>
        <p:spPr>
          <a:xfrm flipV="1">
            <a:off x="4999636" y="5603545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cxnSp>
        <p:nvCxnSpPr>
          <p:cNvPr id="38" name="Straight Connector 37"/>
          <p:cNvCxnSpPr/>
          <p:nvPr/>
        </p:nvCxnSpPr>
        <p:spPr>
          <a:xfrm flipV="1">
            <a:off x="5152036" y="5603545"/>
            <a:ext cx="0" cy="91440"/>
          </a:xfrm>
          <a:prstGeom prst="line">
            <a:avLst/>
          </a:prstGeom>
          <a:noFill/>
          <a:ln w="3175" cap="flat" cmpd="sng" algn="ctr">
            <a:solidFill>
              <a:srgbClr val="4472C4"/>
            </a:solidFill>
            <a:prstDash val="sysDash"/>
            <a:miter lim="800000"/>
          </a:ln>
          <a:effectLst/>
        </p:spPr>
      </p:cxnSp>
      <p:sp>
        <p:nvSpPr>
          <p:cNvPr id="39" name="5-Point Star 38"/>
          <p:cNvSpPr/>
          <p:nvPr/>
        </p:nvSpPr>
        <p:spPr>
          <a:xfrm>
            <a:off x="5135231" y="5658137"/>
            <a:ext cx="91440" cy="91440"/>
          </a:xfrm>
          <a:prstGeom prst="star5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65977" y="5736263"/>
            <a:ext cx="180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WCET observed by testing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4353593" y="5666458"/>
            <a:ext cx="91440" cy="91440"/>
          </a:xfrm>
          <a:prstGeom prst="star5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43" name="5-Point Star 42"/>
          <p:cNvSpPr/>
          <p:nvPr/>
        </p:nvSpPr>
        <p:spPr>
          <a:xfrm>
            <a:off x="5040573" y="5661589"/>
            <a:ext cx="91440" cy="91440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2844" y="4131129"/>
            <a:ext cx="1499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Unsafe WCET estimate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5" name="Straight Arrow Connector 44"/>
          <p:cNvCxnSpPr>
            <a:stCxn id="44" idx="1"/>
          </p:cNvCxnSpPr>
          <p:nvPr/>
        </p:nvCxnSpPr>
        <p:spPr>
          <a:xfrm flipH="1">
            <a:off x="5040574" y="4454295"/>
            <a:ext cx="272270" cy="114925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 w="sm" len="sm"/>
          </a:ln>
          <a:effectLst/>
        </p:spPr>
      </p:cxnSp>
      <p:sp>
        <p:nvSpPr>
          <p:cNvPr id="49" name="5-Point Star 48"/>
          <p:cNvSpPr/>
          <p:nvPr/>
        </p:nvSpPr>
        <p:spPr>
          <a:xfrm>
            <a:off x="6998655" y="5654345"/>
            <a:ext cx="91440" cy="91440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42070" y="4558797"/>
            <a:ext cx="1609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 panose="020F0502020204030204"/>
              </a:rPr>
              <a:t>Pessimistic WCET estimate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2" name="Straight Arrow Connector 51"/>
          <p:cNvCxnSpPr>
            <a:stCxn id="50" idx="1"/>
          </p:cNvCxnSpPr>
          <p:nvPr/>
        </p:nvCxnSpPr>
        <p:spPr>
          <a:xfrm flipH="1">
            <a:off x="7090095" y="4881963"/>
            <a:ext cx="251975" cy="65582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arrow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6337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Objective of My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WCET Reduction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Based on Static Analysis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Scalability</a:t>
            </a:r>
            <a:r>
              <a:rPr lang="en-US" dirty="0" smtClean="0"/>
              <a:t> for Large Applications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smtClean="0"/>
              <a:t>Yooseong Kim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PhD Defense                              01/10/2017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77179" y="2617798"/>
            <a:ext cx="2943553" cy="75273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Improve Performance or Service Quality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759" y="3108062"/>
            <a:ext cx="3403981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432FF"/>
                </a:solidFill>
              </a:rPr>
              <a:t>Scheduling </a:t>
            </a:r>
            <a:r>
              <a:rPr lang="en-US" dirty="0" smtClean="0">
                <a:solidFill>
                  <a:srgbClr val="0432FF"/>
                </a:solidFill>
              </a:rPr>
              <a:t>Flexibility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7179" y="3560226"/>
            <a:ext cx="2943553" cy="7519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Low Cost System Design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9759" y="4881351"/>
            <a:ext cx="3403981" cy="52493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432FF"/>
                </a:solidFill>
              </a:rPr>
              <a:t>Timing Correctness Guarantee</a:t>
            </a:r>
            <a:endParaRPr lang="en-US" dirty="0">
              <a:solidFill>
                <a:srgbClr val="0432FF"/>
              </a:solidFill>
            </a:endParaRPr>
          </a:p>
        </p:txBody>
      </p:sp>
      <p:cxnSp>
        <p:nvCxnSpPr>
          <p:cNvPr id="10" name="Straight Arrow Connector 9"/>
          <p:cNvCxnSpPr>
            <a:stCxn id="11" idx="3"/>
            <a:endCxn id="10" idx="1"/>
          </p:cNvCxnSpPr>
          <p:nvPr/>
        </p:nvCxnSpPr>
        <p:spPr>
          <a:xfrm flipV="1">
            <a:off x="4353740" y="2880265"/>
            <a:ext cx="1223439" cy="490264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1" idx="3"/>
          </p:cNvCxnSpPr>
          <p:nvPr/>
        </p:nvCxnSpPr>
        <p:spPr>
          <a:xfrm>
            <a:off x="4353740" y="3370529"/>
            <a:ext cx="1223439" cy="490264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77179" y="4730703"/>
            <a:ext cx="2943553" cy="82622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Correct-by-Construction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System Design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353740" y="5143817"/>
            <a:ext cx="1223439" cy="1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4005" y="2213299"/>
            <a:ext cx="1859358" cy="211119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7045" y="1934153"/>
            <a:ext cx="8514422" cy="0"/>
          </a:xfrm>
          <a:prstGeom prst="straightConnector1">
            <a:avLst/>
          </a:prstGeom>
          <a:ln w="23241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2400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630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4859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6089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318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8548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9777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1007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2236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3466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4695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925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7154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98384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96135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08430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20732" y="1809369"/>
            <a:ext cx="0" cy="254000"/>
          </a:xfrm>
          <a:prstGeom prst="line">
            <a:avLst/>
          </a:prstGeom>
          <a:ln w="23241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373185" y="2216622"/>
            <a:ext cx="1859358" cy="211119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22365" y="2223268"/>
            <a:ext cx="1859358" cy="211119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7864" y="2213299"/>
            <a:ext cx="1859358" cy="211119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16732" y="1489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4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65912" y="14896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15092" y="1493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364272" y="14904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682775" y="19341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24004" y="2224808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73185" y="2224808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2365" y="2230284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1545" y="2224808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48595" y="2213299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397775" y="2213299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446955" y="2213299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496135" y="2213299"/>
            <a:ext cx="822960" cy="212808"/>
          </a:xfrm>
          <a:prstGeom prst="rect">
            <a:avLst/>
          </a:prstGeom>
          <a:solidFill>
            <a:srgbClr val="00FA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2" name="Left Arrow 51"/>
          <p:cNvSpPr/>
          <p:nvPr/>
        </p:nvSpPr>
        <p:spPr>
          <a:xfrm>
            <a:off x="1219505" y="2111725"/>
            <a:ext cx="914400" cy="380015"/>
          </a:xfrm>
          <a:prstGeom prst="leftArrow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3" name="Left Arrow 52"/>
          <p:cNvSpPr/>
          <p:nvPr/>
        </p:nvSpPr>
        <p:spPr>
          <a:xfrm>
            <a:off x="3268684" y="2111725"/>
            <a:ext cx="914400" cy="380015"/>
          </a:xfrm>
          <a:prstGeom prst="leftArrow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4" name="Left Arrow 53"/>
          <p:cNvSpPr/>
          <p:nvPr/>
        </p:nvSpPr>
        <p:spPr>
          <a:xfrm>
            <a:off x="5329673" y="2111725"/>
            <a:ext cx="914400" cy="380015"/>
          </a:xfrm>
          <a:prstGeom prst="leftArrow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5" name="Left Arrow 54"/>
          <p:cNvSpPr/>
          <p:nvPr/>
        </p:nvSpPr>
        <p:spPr>
          <a:xfrm>
            <a:off x="7385172" y="2111725"/>
            <a:ext cx="914400" cy="380015"/>
          </a:xfrm>
          <a:prstGeom prst="leftArrow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348595" y="2217655"/>
            <a:ext cx="822960" cy="21280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97775" y="2217655"/>
            <a:ext cx="822960" cy="21280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46955" y="2217655"/>
            <a:ext cx="822960" cy="21280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96135" y="2217655"/>
            <a:ext cx="822960" cy="212808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7552" y="14931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7" grpId="0" animBg="1"/>
      <p:bldP spid="17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3241"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3E1B28E4-C495-4B65-89CF-88CB25BC6D3A}" vid="{BF18475B-EE2B-46C2-AA0B-C677578A7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23319</TotalTime>
  <Words>1821</Words>
  <Application>Microsoft Macintosh PowerPoint</Application>
  <PresentationFormat>On-screen Show (4:3)</PresentationFormat>
  <Paragraphs>598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Bookman Old Style</vt:lpstr>
      <vt:lpstr>Calibri</vt:lpstr>
      <vt:lpstr>Cambria Math</vt:lpstr>
      <vt:lpstr>Candara</vt:lpstr>
      <vt:lpstr>Comic Sans MS</vt:lpstr>
      <vt:lpstr>Consolas</vt:lpstr>
      <vt:lpstr>Gill Sans MT</vt:lpstr>
      <vt:lpstr>Mangal</vt:lpstr>
      <vt:lpstr>Times New Roman</vt:lpstr>
      <vt:lpstr>Wingdings</vt:lpstr>
      <vt:lpstr>Wingdings 3</vt:lpstr>
      <vt:lpstr>돋움</vt:lpstr>
      <vt:lpstr>Arial</vt:lpstr>
      <vt:lpstr>Clarity</vt:lpstr>
      <vt:lpstr>Office Theme</vt:lpstr>
      <vt:lpstr>CML</vt:lpstr>
      <vt:lpstr>WCET-Aware    Scratchpad Memory      Management for        Hard Real-Time Systems</vt:lpstr>
      <vt:lpstr>Hard Real-time Systems</vt:lpstr>
      <vt:lpstr>Ensuring Timing Correctness</vt:lpstr>
      <vt:lpstr>Challenges in WCET Analysis</vt:lpstr>
      <vt:lpstr>What Causes the Pessimism? (1/2)</vt:lpstr>
      <vt:lpstr>What Causes the Pessimism? (2/2)</vt:lpstr>
      <vt:lpstr>The Impact of Caches on the WCET</vt:lpstr>
      <vt:lpstr>The Implications of the Pessimism</vt:lpstr>
      <vt:lpstr>The Objective of My Research</vt:lpstr>
      <vt:lpstr>Scratchpads (SPM): A Promising Alternative</vt:lpstr>
      <vt:lpstr>Overview - Architecture-awareness in SW</vt:lpstr>
      <vt:lpstr>Code Management</vt:lpstr>
      <vt:lpstr>Stack Management</vt:lpstr>
      <vt:lpstr>A Comparison of  Code Management Techniques with  Different Management Granularities</vt:lpstr>
      <vt:lpstr>Motivation</vt:lpstr>
      <vt:lpstr>Overview</vt:lpstr>
      <vt:lpstr>Related Work</vt:lpstr>
      <vt:lpstr>BL: Basic-Block-Level</vt:lpstr>
      <vt:lpstr>FL: Function-Level</vt:lpstr>
      <vt:lpstr>RL: Region-Level</vt:lpstr>
      <vt:lpstr>Qualitative Comparison (1/2)</vt:lpstr>
      <vt:lpstr>Qualitative Comparison (2/2)</vt:lpstr>
      <vt:lpstr>Quantitative Comparison Setup</vt:lpstr>
      <vt:lpstr>Baseline Results</vt:lpstr>
      <vt:lpstr>Changing Memory Access Times</vt:lpstr>
      <vt:lpstr>Changing Memory Organizations</vt:lpstr>
      <vt:lpstr>Summary </vt:lpstr>
      <vt:lpstr>The Significance of My Research</vt:lpstr>
      <vt:lpstr>Overview</vt:lpstr>
      <vt:lpstr>PowerPoint Presentation</vt:lpstr>
      <vt:lpstr>Static vs. Dynamic Management</vt:lpstr>
      <vt:lpstr>Splitting Non-loop Code Region</vt:lpstr>
      <vt:lpstr>Larger SPM Sizes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Mathworks_0829</dc:title>
  <dc:subject/>
  <dc:creator>Yooseong Kim</dc:creator>
  <cp:keywords/>
  <dc:description/>
  <cp:lastModifiedBy>Yooseong Kim (Student)</cp:lastModifiedBy>
  <cp:revision>513</cp:revision>
  <cp:lastPrinted>2017-01-10T00:15:57Z</cp:lastPrinted>
  <dcterms:created xsi:type="dcterms:W3CDTF">2015-05-10T21:13:10Z</dcterms:created>
  <dcterms:modified xsi:type="dcterms:W3CDTF">2017-01-10T05:36:07Z</dcterms:modified>
  <cp:category/>
</cp:coreProperties>
</file>