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8" r:id="rId3"/>
    <p:sldId id="282" r:id="rId4"/>
    <p:sldId id="283" r:id="rId5"/>
    <p:sldId id="289" r:id="rId6"/>
    <p:sldId id="259" r:id="rId7"/>
    <p:sldId id="260" r:id="rId8"/>
    <p:sldId id="296" r:id="rId9"/>
    <p:sldId id="262" r:id="rId10"/>
    <p:sldId id="263" r:id="rId11"/>
    <p:sldId id="284" r:id="rId12"/>
    <p:sldId id="266" r:id="rId13"/>
    <p:sldId id="285" r:id="rId14"/>
    <p:sldId id="269" r:id="rId15"/>
    <p:sldId id="268" r:id="rId16"/>
    <p:sldId id="286" r:id="rId17"/>
    <p:sldId id="270" r:id="rId18"/>
    <p:sldId id="272" r:id="rId19"/>
    <p:sldId id="297" r:id="rId20"/>
    <p:sldId id="287" r:id="rId21"/>
    <p:sldId id="274" r:id="rId22"/>
    <p:sldId id="277" r:id="rId23"/>
    <p:sldId id="278" r:id="rId24"/>
    <p:sldId id="295" r:id="rId25"/>
    <p:sldId id="288" r:id="rId26"/>
    <p:sldId id="279" r:id="rId27"/>
    <p:sldId id="294" r:id="rId28"/>
  </p:sldIdLst>
  <p:sldSz cx="12192000" cy="6858000"/>
  <p:notesSz cx="6669088"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41" autoAdjust="0"/>
    <p:restoredTop sz="75918" autoAdjust="0"/>
  </p:normalViewPr>
  <p:slideViewPr>
    <p:cSldViewPr>
      <p:cViewPr varScale="1">
        <p:scale>
          <a:sx n="95" d="100"/>
          <a:sy n="95" d="100"/>
        </p:scale>
        <p:origin x="2288" y="192"/>
      </p:cViewPr>
      <p:guideLst>
        <p:guide orient="horz" pos="2160"/>
        <p:guide pos="3840"/>
      </p:guideLst>
    </p:cSldViewPr>
  </p:slideViewPr>
  <p:outlineViewPr>
    <p:cViewPr>
      <p:scale>
        <a:sx n="33" d="100"/>
        <a:sy n="33" d="100"/>
      </p:scale>
      <p:origin x="0" y="-1734"/>
    </p:cViewPr>
  </p:outlineViewPr>
  <p:notesTextViewPr>
    <p:cViewPr>
      <p:scale>
        <a:sx n="125" d="100"/>
        <a:sy n="125" d="100"/>
      </p:scale>
      <p:origin x="0" y="0"/>
    </p:cViewPr>
  </p:notesTextViewPr>
  <p:notesViewPr>
    <p:cSldViewPr>
      <p:cViewPr varScale="1">
        <p:scale>
          <a:sx n="146" d="100"/>
          <a:sy n="146" d="100"/>
        </p:scale>
        <p:origin x="7176" y="192"/>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ngbin Kim" userId="99649005_tp_dropbox" providerId="OAuth2" clId="{A81AC3FD-CFB1-C746-AD66-9C94E99BB463}"/>
    <pc:docChg chg="undo custSel modSld">
      <pc:chgData name="Youngbin Kim" userId="99649005_tp_dropbox" providerId="OAuth2" clId="{A81AC3FD-CFB1-C746-AD66-9C94E99BB463}" dt="2019-11-19T05:18:40.073" v="8537" actId="20577"/>
      <pc:docMkLst>
        <pc:docMk/>
      </pc:docMkLst>
      <pc:sldChg chg="modNotesTx">
        <pc:chgData name="Youngbin Kim" userId="99649005_tp_dropbox" providerId="OAuth2" clId="{A81AC3FD-CFB1-C746-AD66-9C94E99BB463}" dt="2019-11-18T09:54:56.375" v="6453" actId="20577"/>
        <pc:sldMkLst>
          <pc:docMk/>
          <pc:sldMk cId="2159503446" sldId="256"/>
        </pc:sldMkLst>
      </pc:sldChg>
      <pc:sldChg chg="modSp modNotesTx">
        <pc:chgData name="Youngbin Kim" userId="99649005_tp_dropbox" providerId="OAuth2" clId="{A81AC3FD-CFB1-C746-AD66-9C94E99BB463}" dt="2019-11-18T09:56:38.350" v="6552" actId="20577"/>
        <pc:sldMkLst>
          <pc:docMk/>
          <pc:sldMk cId="4281567488" sldId="258"/>
        </pc:sldMkLst>
        <pc:spChg chg="mod">
          <ac:chgData name="Youngbin Kim" userId="99649005_tp_dropbox" providerId="OAuth2" clId="{A81AC3FD-CFB1-C746-AD66-9C94E99BB463}" dt="2019-11-18T07:37:13.812" v="2720" actId="20577"/>
          <ac:spMkLst>
            <pc:docMk/>
            <pc:sldMk cId="4281567488" sldId="258"/>
            <ac:spMk id="2" creationId="{EDA7B35C-9243-2140-B0FF-E1238A80B0B2}"/>
          </ac:spMkLst>
        </pc:spChg>
        <pc:spChg chg="mod">
          <ac:chgData name="Youngbin Kim" userId="99649005_tp_dropbox" providerId="OAuth2" clId="{A81AC3FD-CFB1-C746-AD66-9C94E99BB463}" dt="2019-11-18T04:52:03.826" v="2044" actId="20577"/>
          <ac:spMkLst>
            <pc:docMk/>
            <pc:sldMk cId="4281567488" sldId="258"/>
            <ac:spMk id="5" creationId="{FD0B7CF5-8F67-D04A-8A8C-676A317A845D}"/>
          </ac:spMkLst>
        </pc:spChg>
      </pc:sldChg>
      <pc:sldChg chg="modNotesTx">
        <pc:chgData name="Youngbin Kim" userId="99649005_tp_dropbox" providerId="OAuth2" clId="{A81AC3FD-CFB1-C746-AD66-9C94E99BB463}" dt="2019-11-18T14:04:38.550" v="7704" actId="20577"/>
        <pc:sldMkLst>
          <pc:docMk/>
          <pc:sldMk cId="1957311194" sldId="259"/>
        </pc:sldMkLst>
      </pc:sldChg>
      <pc:sldChg chg="modNotesTx">
        <pc:chgData name="Youngbin Kim" userId="99649005_tp_dropbox" providerId="OAuth2" clId="{A81AC3FD-CFB1-C746-AD66-9C94E99BB463}" dt="2019-11-18T14:06:26.639" v="7714" actId="20577"/>
        <pc:sldMkLst>
          <pc:docMk/>
          <pc:sldMk cId="2748052742" sldId="260"/>
        </pc:sldMkLst>
      </pc:sldChg>
      <pc:sldChg chg="modNotesTx">
        <pc:chgData name="Youngbin Kim" userId="99649005_tp_dropbox" providerId="OAuth2" clId="{A81AC3FD-CFB1-C746-AD66-9C94E99BB463}" dt="2019-11-18T13:57:16.407" v="7666" actId="20577"/>
        <pc:sldMkLst>
          <pc:docMk/>
          <pc:sldMk cId="1137781597" sldId="261"/>
        </pc:sldMkLst>
      </pc:sldChg>
      <pc:sldChg chg="modNotesTx">
        <pc:chgData name="Youngbin Kim" userId="99649005_tp_dropbox" providerId="OAuth2" clId="{A81AC3FD-CFB1-C746-AD66-9C94E99BB463}" dt="2019-11-18T13:58:31.358" v="7690" actId="20577"/>
        <pc:sldMkLst>
          <pc:docMk/>
          <pc:sldMk cId="3325414069" sldId="262"/>
        </pc:sldMkLst>
      </pc:sldChg>
      <pc:sldChg chg="modNotesTx">
        <pc:chgData name="Youngbin Kim" userId="99649005_tp_dropbox" providerId="OAuth2" clId="{A81AC3FD-CFB1-C746-AD66-9C94E99BB463}" dt="2019-11-16T09:57:39.014" v="973" actId="20577"/>
        <pc:sldMkLst>
          <pc:docMk/>
          <pc:sldMk cId="2802984619" sldId="265"/>
        </pc:sldMkLst>
      </pc:sldChg>
      <pc:sldChg chg="modSp modNotesTx">
        <pc:chgData name="Youngbin Kim" userId="99649005_tp_dropbox" providerId="OAuth2" clId="{A81AC3FD-CFB1-C746-AD66-9C94E99BB463}" dt="2019-11-18T16:10:14.471" v="8260" actId="20577"/>
        <pc:sldMkLst>
          <pc:docMk/>
          <pc:sldMk cId="2715893853" sldId="266"/>
        </pc:sldMkLst>
        <pc:spChg chg="mod">
          <ac:chgData name="Youngbin Kim" userId="99649005_tp_dropbox" providerId="OAuth2" clId="{A81AC3FD-CFB1-C746-AD66-9C94E99BB463}" dt="2019-11-18T08:04:26.390" v="3931" actId="20577"/>
          <ac:spMkLst>
            <pc:docMk/>
            <pc:sldMk cId="2715893853" sldId="266"/>
            <ac:spMk id="5" creationId="{281D460F-8761-3644-A602-EB9CDC9326B1}"/>
          </ac:spMkLst>
        </pc:spChg>
      </pc:sldChg>
      <pc:sldChg chg="modSp addAnim delAnim modNotesTx">
        <pc:chgData name="Youngbin Kim" userId="99649005_tp_dropbox" providerId="OAuth2" clId="{A81AC3FD-CFB1-C746-AD66-9C94E99BB463}" dt="2019-11-18T16:15:55.764" v="8404" actId="20577"/>
        <pc:sldMkLst>
          <pc:docMk/>
          <pc:sldMk cId="3707639692" sldId="268"/>
        </pc:sldMkLst>
        <pc:spChg chg="mod">
          <ac:chgData name="Youngbin Kim" userId="99649005_tp_dropbox" providerId="OAuth2" clId="{A81AC3FD-CFB1-C746-AD66-9C94E99BB463}" dt="2019-11-18T16:15:55.764" v="8404" actId="20577"/>
          <ac:spMkLst>
            <pc:docMk/>
            <pc:sldMk cId="3707639692" sldId="268"/>
            <ac:spMk id="5" creationId="{EDFBDDF4-2D26-B54F-B593-EA18DB5CD979}"/>
          </ac:spMkLst>
        </pc:spChg>
      </pc:sldChg>
      <pc:sldChg chg="modNotesTx">
        <pc:chgData name="Youngbin Kim" userId="99649005_tp_dropbox" providerId="OAuth2" clId="{A81AC3FD-CFB1-C746-AD66-9C94E99BB463}" dt="2019-11-18T16:14:01.228" v="8295" actId="20577"/>
        <pc:sldMkLst>
          <pc:docMk/>
          <pc:sldMk cId="2124337994" sldId="269"/>
        </pc:sldMkLst>
      </pc:sldChg>
      <pc:sldChg chg="modSp addAnim delAnim modNotesTx">
        <pc:chgData name="Youngbin Kim" userId="99649005_tp_dropbox" providerId="OAuth2" clId="{A81AC3FD-CFB1-C746-AD66-9C94E99BB463}" dt="2019-11-19T05:18:40.073" v="8537" actId="20577"/>
        <pc:sldMkLst>
          <pc:docMk/>
          <pc:sldMk cId="59776137" sldId="270"/>
        </pc:sldMkLst>
        <pc:spChg chg="mod">
          <ac:chgData name="Youngbin Kim" userId="99649005_tp_dropbox" providerId="OAuth2" clId="{A81AC3FD-CFB1-C746-AD66-9C94E99BB463}" dt="2019-11-18T15:54:12.476" v="8080" actId="20577"/>
          <ac:spMkLst>
            <pc:docMk/>
            <pc:sldMk cId="59776137" sldId="270"/>
            <ac:spMk id="5" creationId="{C3DB8A94-CEB2-1147-A8A0-6E34265BF2C9}"/>
          </ac:spMkLst>
        </pc:spChg>
      </pc:sldChg>
      <pc:sldChg chg="modNotesTx">
        <pc:chgData name="Youngbin Kim" userId="99649005_tp_dropbox" providerId="OAuth2" clId="{A81AC3FD-CFB1-C746-AD66-9C94E99BB463}" dt="2019-11-18T16:20:38.212" v="8526" actId="20577"/>
        <pc:sldMkLst>
          <pc:docMk/>
          <pc:sldMk cId="1368741552" sldId="272"/>
        </pc:sldMkLst>
      </pc:sldChg>
      <pc:sldChg chg="modNotesTx">
        <pc:chgData name="Youngbin Kim" userId="99649005_tp_dropbox" providerId="OAuth2" clId="{A81AC3FD-CFB1-C746-AD66-9C94E99BB463}" dt="2019-11-18T08:37:59.509" v="4445" actId="20577"/>
        <pc:sldMkLst>
          <pc:docMk/>
          <pc:sldMk cId="3203667338" sldId="273"/>
        </pc:sldMkLst>
      </pc:sldChg>
      <pc:sldChg chg="modNotesTx">
        <pc:chgData name="Youngbin Kim" userId="99649005_tp_dropbox" providerId="OAuth2" clId="{A81AC3FD-CFB1-C746-AD66-9C94E99BB463}" dt="2019-11-18T09:43:26.482" v="5969" actId="20577"/>
        <pc:sldMkLst>
          <pc:docMk/>
          <pc:sldMk cId="4070882804" sldId="274"/>
        </pc:sldMkLst>
      </pc:sldChg>
      <pc:sldChg chg="modNotesTx">
        <pc:chgData name="Youngbin Kim" userId="99649005_tp_dropbox" providerId="OAuth2" clId="{A81AC3FD-CFB1-C746-AD66-9C94E99BB463}" dt="2019-11-18T09:46:02.900" v="6155" actId="20577"/>
        <pc:sldMkLst>
          <pc:docMk/>
          <pc:sldMk cId="2755386868" sldId="276"/>
        </pc:sldMkLst>
      </pc:sldChg>
      <pc:sldChg chg="modSp modNotesTx">
        <pc:chgData name="Youngbin Kim" userId="99649005_tp_dropbox" providerId="OAuth2" clId="{A81AC3FD-CFB1-C746-AD66-9C94E99BB463}" dt="2019-11-18T09:51:36.288" v="6452" actId="20577"/>
        <pc:sldMkLst>
          <pc:docMk/>
          <pc:sldMk cId="3327110615" sldId="277"/>
        </pc:sldMkLst>
        <pc:spChg chg="mod">
          <ac:chgData name="Youngbin Kim" userId="99649005_tp_dropbox" providerId="OAuth2" clId="{A81AC3FD-CFB1-C746-AD66-9C94E99BB463}" dt="2019-11-18T09:50:59.535" v="6284" actId="20577"/>
          <ac:spMkLst>
            <pc:docMk/>
            <pc:sldMk cId="3327110615" sldId="277"/>
            <ac:spMk id="2" creationId="{358AA440-22AA-3442-A910-8ABDD8205D59}"/>
          </ac:spMkLst>
        </pc:spChg>
      </pc:sldChg>
      <pc:sldChg chg="modNotesTx">
        <pc:chgData name="Youngbin Kim" userId="99649005_tp_dropbox" providerId="OAuth2" clId="{A81AC3FD-CFB1-C746-AD66-9C94E99BB463}" dt="2019-11-16T10:04:34.388" v="1649" actId="20577"/>
        <pc:sldMkLst>
          <pc:docMk/>
          <pc:sldMk cId="878698368" sldId="280"/>
        </pc:sldMkLst>
      </pc:sldChg>
      <pc:sldChg chg="modNotesTx">
        <pc:chgData name="Youngbin Kim" userId="99649005_tp_dropbox" providerId="OAuth2" clId="{A81AC3FD-CFB1-C746-AD66-9C94E99BB463}" dt="2019-11-18T08:41:25.338" v="5036" actId="20577"/>
        <pc:sldMkLst>
          <pc:docMk/>
          <pc:sldMk cId="2306091975" sldId="281"/>
        </pc:sldMkLst>
      </pc:sldChg>
      <pc:sldChg chg="modSp">
        <pc:chgData name="Youngbin Kim" userId="99649005_tp_dropbox" providerId="OAuth2" clId="{A81AC3FD-CFB1-C746-AD66-9C94E99BB463}" dt="2019-11-18T08:03:02.525" v="3860" actId="207"/>
        <pc:sldMkLst>
          <pc:docMk/>
          <pc:sldMk cId="2930878785" sldId="283"/>
        </pc:sldMkLst>
        <pc:spChg chg="mod">
          <ac:chgData name="Youngbin Kim" userId="99649005_tp_dropbox" providerId="OAuth2" clId="{A81AC3FD-CFB1-C746-AD66-9C94E99BB463}" dt="2019-11-18T08:03:02.525" v="3860" actId="207"/>
          <ac:spMkLst>
            <pc:docMk/>
            <pc:sldMk cId="2930878785" sldId="283"/>
            <ac:spMk id="5" creationId="{2B12A351-B2B1-3942-B43E-D841D71BE940}"/>
          </ac:spMkLst>
        </pc:spChg>
      </pc:sldChg>
      <pc:sldChg chg="modSp modNotesTx">
        <pc:chgData name="Youngbin Kim" userId="99649005_tp_dropbox" providerId="OAuth2" clId="{A81AC3FD-CFB1-C746-AD66-9C94E99BB463}" dt="2019-11-18T14:03:02.986" v="7699" actId="20577"/>
        <pc:sldMkLst>
          <pc:docMk/>
          <pc:sldMk cId="2344743293" sldId="289"/>
        </pc:sldMkLst>
        <pc:spChg chg="mod">
          <ac:chgData name="Youngbin Kim" userId="99649005_tp_dropbox" providerId="OAuth2" clId="{A81AC3FD-CFB1-C746-AD66-9C94E99BB463}" dt="2019-11-18T13:50:43.297" v="7414" actId="207"/>
          <ac:spMkLst>
            <pc:docMk/>
            <pc:sldMk cId="2344743293" sldId="289"/>
            <ac:spMk id="5" creationId="{E3595A99-3C58-EF4B-A408-DDEBA17E6C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889938" cy="496332"/>
          </a:xfrm>
          <a:prstGeom prst="rect">
            <a:avLst/>
          </a:prstGeom>
        </p:spPr>
        <p:txBody>
          <a:bodyPr vert="horz" lIns="90736" tIns="45368" rIns="90736" bIns="45368" rtlCol="0"/>
          <a:lstStyle>
            <a:lvl1pPr algn="l">
              <a:defRPr sz="1200"/>
            </a:lvl1pPr>
          </a:lstStyle>
          <a:p>
            <a:endParaRPr lang="ko-KR" altLang="en-US"/>
          </a:p>
        </p:txBody>
      </p:sp>
      <p:sp>
        <p:nvSpPr>
          <p:cNvPr id="3" name="날짜 개체 틀 2"/>
          <p:cNvSpPr>
            <a:spLocks noGrp="1"/>
          </p:cNvSpPr>
          <p:nvPr>
            <p:ph type="dt" idx="1"/>
          </p:nvPr>
        </p:nvSpPr>
        <p:spPr>
          <a:xfrm>
            <a:off x="3777607" y="0"/>
            <a:ext cx="2889938" cy="496332"/>
          </a:xfrm>
          <a:prstGeom prst="rect">
            <a:avLst/>
          </a:prstGeom>
        </p:spPr>
        <p:txBody>
          <a:bodyPr vert="horz" lIns="90736" tIns="45368" rIns="90736" bIns="45368" rtlCol="0"/>
          <a:lstStyle>
            <a:lvl1pPr algn="r">
              <a:defRPr sz="1200"/>
            </a:lvl1pPr>
          </a:lstStyle>
          <a:p>
            <a:fld id="{BC3F445E-F584-4D49-993C-E4F5FC14EBF5}" type="datetimeFigureOut">
              <a:rPr lang="ko-KR" altLang="en-US" smtClean="0"/>
              <a:t>2019. 11. 19.</a:t>
            </a:fld>
            <a:endParaRPr lang="ko-KR" altLang="en-US"/>
          </a:p>
        </p:txBody>
      </p:sp>
      <p:sp>
        <p:nvSpPr>
          <p:cNvPr id="4" name="슬라이드 이미지 개체 틀 3"/>
          <p:cNvSpPr>
            <a:spLocks noGrp="1" noRot="1" noChangeAspect="1"/>
          </p:cNvSpPr>
          <p:nvPr>
            <p:ph type="sldImg" idx="2"/>
          </p:nvPr>
        </p:nvSpPr>
        <p:spPr>
          <a:xfrm>
            <a:off x="26988" y="744538"/>
            <a:ext cx="6616700" cy="3722687"/>
          </a:xfrm>
          <a:prstGeom prst="rect">
            <a:avLst/>
          </a:prstGeom>
          <a:noFill/>
          <a:ln w="12700">
            <a:solidFill>
              <a:prstClr val="black"/>
            </a:solidFill>
          </a:ln>
        </p:spPr>
        <p:txBody>
          <a:bodyPr vert="horz" lIns="90736" tIns="45368" rIns="90736" bIns="45368" rtlCol="0" anchor="ctr"/>
          <a:lstStyle/>
          <a:p>
            <a:endParaRPr lang="ko-KR" altLang="en-US"/>
          </a:p>
        </p:txBody>
      </p:sp>
      <p:sp>
        <p:nvSpPr>
          <p:cNvPr id="5" name="슬라이드 노트 개체 틀 4"/>
          <p:cNvSpPr>
            <a:spLocks noGrp="1"/>
          </p:cNvSpPr>
          <p:nvPr>
            <p:ph type="body" sz="quarter" idx="3"/>
          </p:nvPr>
        </p:nvSpPr>
        <p:spPr>
          <a:xfrm>
            <a:off x="666909" y="4715154"/>
            <a:ext cx="5335270" cy="4466987"/>
          </a:xfrm>
          <a:prstGeom prst="rect">
            <a:avLst/>
          </a:prstGeom>
        </p:spPr>
        <p:txBody>
          <a:bodyPr vert="horz" lIns="90736" tIns="45368" rIns="90736" bIns="45368"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4"/>
            <a:ext cx="2889938" cy="496332"/>
          </a:xfrm>
          <a:prstGeom prst="rect">
            <a:avLst/>
          </a:prstGeom>
        </p:spPr>
        <p:txBody>
          <a:bodyPr vert="horz" lIns="90736" tIns="45368" rIns="90736" bIns="45368"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777607" y="9428584"/>
            <a:ext cx="2889938" cy="496332"/>
          </a:xfrm>
          <a:prstGeom prst="rect">
            <a:avLst/>
          </a:prstGeom>
        </p:spPr>
        <p:txBody>
          <a:bodyPr vert="horz" lIns="90736" tIns="45368" rIns="90736" bIns="45368" rtlCol="0" anchor="b"/>
          <a:lstStyle>
            <a:lvl1pPr algn="r">
              <a:defRPr sz="1200"/>
            </a:lvl1pPr>
          </a:lstStyle>
          <a:p>
            <a:fld id="{BA912F3D-FE3C-499D-9ED3-407FD3066269}" type="slidenum">
              <a:rPr lang="ko-KR" altLang="en-US" smtClean="0"/>
              <a:t>‹#›</a:t>
            </a:fld>
            <a:endParaRPr lang="ko-KR" altLang="en-US"/>
          </a:p>
        </p:txBody>
      </p:sp>
    </p:spTree>
    <p:extLst>
      <p:ext uri="{BB962C8B-B14F-4D97-AF65-F5344CB8AC3E}">
        <p14:creationId xmlns:p14="http://schemas.microsoft.com/office/powerpoint/2010/main" val="403235002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Good morning.</a:t>
            </a:r>
          </a:p>
          <a:p>
            <a:r>
              <a:rPr lang="en-US" altLang="ko-KR" dirty="0"/>
              <a:t>Thank you for attending.</a:t>
            </a:r>
          </a:p>
          <a:p>
            <a:r>
              <a:rPr lang="en-US" altLang="ko-KR" dirty="0"/>
              <a:t>I’m </a:t>
            </a:r>
            <a:r>
              <a:rPr lang="en-US" altLang="ko-KR" dirty="0" err="1"/>
              <a:t>Youngbin</a:t>
            </a:r>
            <a:r>
              <a:rPr lang="en-US" altLang="ko-KR" dirty="0"/>
              <a:t> Kim from Yonsei university, Korea.</a:t>
            </a:r>
          </a:p>
          <a:p>
            <a:r>
              <a:rPr lang="en-US" altLang="ko-KR" dirty="0"/>
              <a:t>The title of the talk is “Static Function Prefetching for Efficient Code Management on Scratchpad Memory”.</a:t>
            </a:r>
            <a:endParaRPr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1</a:t>
            </a:fld>
            <a:endParaRPr lang="ko-KR" altLang="en-US"/>
          </a:p>
        </p:txBody>
      </p:sp>
    </p:spTree>
    <p:extLst>
      <p:ext uri="{BB962C8B-B14F-4D97-AF65-F5344CB8AC3E}">
        <p14:creationId xmlns:p14="http://schemas.microsoft.com/office/powerpoint/2010/main" val="965396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So, where is the best place to insert prefetch instructions for a function f mapped to the region R?</a:t>
            </a:r>
          </a:p>
          <a:p>
            <a:r>
              <a:rPr kumimoji="1" lang="en-US" altLang="ko-KR" dirty="0"/>
              <a:t>*</a:t>
            </a:r>
          </a:p>
          <a:p>
            <a:r>
              <a:rPr kumimoji="1" lang="en-US" altLang="ko-KR" dirty="0"/>
              <a:t>First, to maximize the efficiency, it is better to be placed right after R is freed.</a:t>
            </a:r>
          </a:p>
          <a:p>
            <a:r>
              <a:rPr kumimoji="1" lang="en-US" altLang="ko-KR" dirty="0"/>
              <a:t>*</a:t>
            </a:r>
          </a:p>
          <a:p>
            <a:r>
              <a:rPr kumimoji="1" lang="en-US" altLang="ko-KR" dirty="0"/>
              <a:t>Second, it should be guaranteed that no function will use R before calling F.</a:t>
            </a:r>
          </a:p>
          <a:p>
            <a:r>
              <a:rPr kumimoji="1" lang="en-US" altLang="ko-KR" dirty="0"/>
              <a:t>*</a:t>
            </a:r>
          </a:p>
          <a:p>
            <a:r>
              <a:rPr kumimoji="1" lang="en-US" altLang="ko-KR" dirty="0"/>
              <a:t>Finally, it should cover every control paths so that the correct function can be executed regardless of the control paths.</a:t>
            </a:r>
          </a:p>
          <a:p>
            <a:endParaRPr kumimoji="1" lang="en-US" altLang="ko-KR" dirty="0"/>
          </a:p>
          <a:p>
            <a:r>
              <a:rPr kumimoji="1" lang="en-US" altLang="ko-KR" dirty="0"/>
              <a:t>*</a:t>
            </a:r>
          </a:p>
          <a:p>
            <a:r>
              <a:rPr kumimoji="1" lang="en-US" altLang="ko-KR" dirty="0"/>
              <a:t>Based on these intuitions, our basic idea is that </a:t>
            </a:r>
          </a:p>
          <a:p>
            <a:r>
              <a:rPr kumimoji="1" lang="en-US" altLang="ko-KR" dirty="0"/>
              <a:t>*</a:t>
            </a:r>
          </a:p>
          <a:p>
            <a:r>
              <a:rPr kumimoji="1" lang="en-US" altLang="ko-KR" dirty="0"/>
              <a:t>starting from the call, recursively visit its parents until meeting a call instruction using the same region.</a:t>
            </a:r>
          </a:p>
          <a:p>
            <a:r>
              <a:rPr kumimoji="1" lang="en-US" altLang="ko-KR" dirty="0"/>
              <a:t>*</a:t>
            </a:r>
          </a:p>
          <a:p>
            <a:r>
              <a:rPr kumimoji="1" lang="en-US" altLang="ko-KR" dirty="0"/>
              <a:t>For example,</a:t>
            </a:r>
            <a:r>
              <a:rPr kumimoji="1" lang="ko-KR" altLang="en-US" dirty="0"/>
              <a:t> </a:t>
            </a:r>
            <a:r>
              <a:rPr kumimoji="1" lang="en-US" altLang="ko-KR" dirty="0"/>
              <a:t>in this program, we start from the call instruction here. (</a:t>
            </a:r>
            <a:r>
              <a:rPr kumimoji="1" lang="ko-KR" altLang="en-US" dirty="0"/>
              <a:t>강조 넣기</a:t>
            </a:r>
            <a:r>
              <a:rPr kumimoji="1" lang="en-US" altLang="ko-KR" dirty="0"/>
              <a:t>)</a:t>
            </a:r>
          </a:p>
          <a:p>
            <a:r>
              <a:rPr kumimoji="1" lang="ko-KR" altLang="en-US" dirty="0"/>
              <a:t>*</a:t>
            </a:r>
            <a:endParaRPr kumimoji="1" lang="en-US" altLang="ko-KR" dirty="0"/>
          </a:p>
          <a:p>
            <a:r>
              <a:rPr kumimoji="1" lang="en-US" altLang="ko-KR" dirty="0"/>
              <a:t>We can skip the first block since it does not have any function call.</a:t>
            </a:r>
          </a:p>
          <a:p>
            <a:r>
              <a:rPr kumimoji="1" lang="ko-KR" altLang="en-US" dirty="0"/>
              <a:t>*</a:t>
            </a:r>
            <a:endParaRPr kumimoji="1" lang="en-US" altLang="ko-KR" dirty="0"/>
          </a:p>
          <a:p>
            <a:r>
              <a:rPr kumimoji="1" lang="en-US" altLang="ko-KR" dirty="0"/>
              <a:t>However, when we meet call g2, we cannot go further since f and g2 are in the same region.</a:t>
            </a:r>
          </a:p>
          <a:p>
            <a:r>
              <a:rPr kumimoji="1" lang="en-US" altLang="ko-KR" dirty="0"/>
              <a:t>If we load f earlier than this block, g2 will overwrite the region.</a:t>
            </a:r>
          </a:p>
          <a:p>
            <a:r>
              <a:rPr kumimoji="1" lang="ko-KR" altLang="en-US" dirty="0"/>
              <a:t>*</a:t>
            </a:r>
            <a:endParaRPr kumimoji="1" lang="en-US" altLang="ko-KR" dirty="0"/>
          </a:p>
          <a:p>
            <a:r>
              <a:rPr kumimoji="1" lang="en-US" altLang="ko-KR" dirty="0"/>
              <a:t>So we should stop here and insert DMA after the call instruction.</a:t>
            </a:r>
          </a:p>
          <a:p>
            <a:r>
              <a:rPr kumimoji="1" lang="ko-KR" altLang="en-US" dirty="0"/>
              <a:t>*</a:t>
            </a:r>
            <a:endParaRPr kumimoji="1" lang="en-US" altLang="ko-KR" dirty="0"/>
          </a:p>
          <a:p>
            <a:r>
              <a:rPr kumimoji="1" lang="en-US" altLang="ko-KR" dirty="0"/>
              <a:t>In the second path, we can skip the block having call g1 since f and g1 are mapped to the different regions.</a:t>
            </a:r>
          </a:p>
          <a:p>
            <a:r>
              <a:rPr kumimoji="1" lang="ko-KR" altLang="en-US" dirty="0"/>
              <a:t>**</a:t>
            </a:r>
            <a:endParaRPr kumimoji="1" lang="en-US" altLang="ko-KR" dirty="0"/>
          </a:p>
          <a:p>
            <a:r>
              <a:rPr kumimoji="1" lang="en-US" altLang="ko-KR" dirty="0"/>
              <a:t>So, the final prefetch location should be here.</a:t>
            </a:r>
          </a:p>
          <a:p>
            <a:endParaRPr kumimoji="1" lang="en-US" altLang="ko-KR" dirty="0"/>
          </a:p>
          <a:p>
            <a:r>
              <a:rPr kumimoji="1" lang="ko-KR" altLang="en-US" dirty="0"/>
              <a:t>*</a:t>
            </a:r>
            <a:endParaRPr kumimoji="1" lang="en-US" altLang="ko-KR" dirty="0"/>
          </a:p>
          <a:p>
            <a:r>
              <a:rPr kumimoji="1" lang="en-US" altLang="ko-KR" dirty="0"/>
              <a:t>Once we find all the load locations, we will insert the proper management instructions depending on the context.</a:t>
            </a:r>
          </a:p>
          <a:p>
            <a:endParaRPr kumimoji="1" lang="en-US" altLang="ko-KR" dirty="0"/>
          </a:p>
          <a:p>
            <a:r>
              <a:rPr kumimoji="1" lang="en-US" altLang="ko-KR" dirty="0"/>
              <a:t>These are the two major steps of our technique.</a:t>
            </a:r>
          </a:p>
          <a:p>
            <a:r>
              <a:rPr kumimoji="1" lang="en-US" altLang="ko-KR" dirty="0"/>
              <a:t>Let's first look at the first step.</a:t>
            </a:r>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12</a:t>
            </a:fld>
            <a:endParaRPr lang="ko-KR" altLang="en-US"/>
          </a:p>
        </p:txBody>
      </p:sp>
    </p:spTree>
    <p:extLst>
      <p:ext uri="{BB962C8B-B14F-4D97-AF65-F5344CB8AC3E}">
        <p14:creationId xmlns:p14="http://schemas.microsoft.com/office/powerpoint/2010/main" val="53358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As introduced in the previous slide, to find the load locations, we need the stop conditions telling whether we stop or pass the current block.</a:t>
            </a:r>
          </a:p>
          <a:p>
            <a:r>
              <a:rPr kumimoji="1" lang="en-US" altLang="ko-KR" dirty="0"/>
              <a:t>*</a:t>
            </a:r>
          </a:p>
          <a:p>
            <a:r>
              <a:rPr kumimoji="1" lang="en-US" altLang="ko-KR" dirty="0"/>
              <a:t>The most intuitive condition is when f and g are mapped to the same region, as shown in the previous slide.</a:t>
            </a:r>
          </a:p>
          <a:p>
            <a:r>
              <a:rPr kumimoji="1" lang="en-US" altLang="ko-KR" dirty="0"/>
              <a:t>*</a:t>
            </a:r>
          </a:p>
          <a:p>
            <a:r>
              <a:rPr kumimoji="1" lang="en-US" altLang="ko-KR" dirty="0"/>
              <a:t>However, even if they are not in the same region, it is possible that during the execution of g, </a:t>
            </a:r>
            <a:r>
              <a:rPr kumimoji="1" lang="en-US" altLang="ko-KR" dirty="0" err="1"/>
              <a:t>R_f</a:t>
            </a:r>
            <a:r>
              <a:rPr kumimoji="1" lang="en-US" altLang="ko-KR" dirty="0"/>
              <a:t> may be overwritten. </a:t>
            </a:r>
          </a:p>
          <a:p>
            <a:r>
              <a:rPr kumimoji="1" lang="en-US" altLang="ko-KR" dirty="0"/>
              <a:t>*</a:t>
            </a:r>
          </a:p>
          <a:p>
            <a:r>
              <a:rPr kumimoji="1" lang="en-US" altLang="ko-KR" dirty="0"/>
              <a:t>To describe this situation, we introduce footprint F for a function g.</a:t>
            </a:r>
          </a:p>
          <a:p>
            <a:r>
              <a:rPr kumimoji="1" lang="en-US" altLang="ko-KR" dirty="0"/>
              <a:t>*</a:t>
            </a:r>
          </a:p>
          <a:p>
            <a:r>
              <a:rPr kumimoji="1" lang="en-US" altLang="ko-KR" dirty="0"/>
              <a:t>This represents the regions that can be used when g executes.</a:t>
            </a:r>
          </a:p>
          <a:p>
            <a:r>
              <a:rPr kumimoji="1" lang="en-US" altLang="ko-KR" dirty="0"/>
              <a:t>*</a:t>
            </a:r>
          </a:p>
          <a:p>
            <a:r>
              <a:rPr kumimoji="1" lang="en-US" altLang="ko-KR" dirty="0"/>
              <a:t>For example, if function main calls g1 and g2, the regions of g1 and g2 are in the footprint of main. </a:t>
            </a:r>
          </a:p>
          <a:p>
            <a:r>
              <a:rPr kumimoji="1" lang="en-US" altLang="ko-KR" dirty="0"/>
              <a:t>*</a:t>
            </a:r>
          </a:p>
          <a:p>
            <a:r>
              <a:rPr kumimoji="1" lang="en-US" altLang="ko-KR" dirty="0"/>
              <a:t>In addition, since g1 and g2 also can call other functions, we need to add the footprints of these functions too.</a:t>
            </a:r>
          </a:p>
          <a:p>
            <a:r>
              <a:rPr kumimoji="1" lang="en-US" altLang="ko-KR" dirty="0"/>
              <a:t>*</a:t>
            </a:r>
          </a:p>
          <a:p>
            <a:r>
              <a:rPr kumimoji="1" lang="en-US" altLang="ko-KR" dirty="0"/>
              <a:t>This can be represented in general form like this and it is an important information when we find the load locations.</a:t>
            </a:r>
          </a:p>
          <a:p>
            <a:r>
              <a:rPr kumimoji="1" lang="en-US" altLang="ko-KR" dirty="0"/>
              <a:t>*</a:t>
            </a:r>
          </a:p>
          <a:p>
            <a:r>
              <a:rPr kumimoji="1" lang="en-US" altLang="ko-KR" dirty="0"/>
              <a:t>Finally, if f and main are mapped to the same region, we should stop here because the control will eventually return to the main, which implies that the region is overwritten by function main.</a:t>
            </a:r>
            <a:endParaRPr kumimoji="1"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14</a:t>
            </a:fld>
            <a:endParaRPr lang="ko-KR" altLang="en-US"/>
          </a:p>
        </p:txBody>
      </p:sp>
    </p:spTree>
    <p:extLst>
      <p:ext uri="{BB962C8B-B14F-4D97-AF65-F5344CB8AC3E}">
        <p14:creationId xmlns:p14="http://schemas.microsoft.com/office/powerpoint/2010/main" val="1118257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Using these stop conditions, we developed an algorithm to find load locations for a call instruction in a program.</a:t>
            </a:r>
          </a:p>
          <a:p>
            <a:r>
              <a:rPr kumimoji="1" lang="en-US" altLang="ko-KR" dirty="0"/>
              <a:t>*</a:t>
            </a:r>
          </a:p>
          <a:p>
            <a:r>
              <a:rPr kumimoji="1" lang="en-US" altLang="ko-KR" dirty="0"/>
              <a:t>We first set target basic block </a:t>
            </a:r>
            <a:r>
              <a:rPr kumimoji="1" lang="en-US" altLang="ko-KR" dirty="0" err="1"/>
              <a:t>T_c</a:t>
            </a:r>
            <a:r>
              <a:rPr kumimoji="1" lang="en-US" altLang="ko-KR" dirty="0"/>
              <a:t> which represents the desired load location for the call instruction.</a:t>
            </a:r>
          </a:p>
          <a:p>
            <a:r>
              <a:rPr kumimoji="1" lang="en-US" altLang="ko-KR" dirty="0"/>
              <a:t>*</a:t>
            </a:r>
          </a:p>
          <a:p>
            <a:r>
              <a:rPr kumimoji="1" lang="en-US" altLang="ko-KR" dirty="0"/>
              <a:t>For example, if c is in a loop, </a:t>
            </a:r>
            <a:r>
              <a:rPr kumimoji="1" lang="en-US" altLang="ko-KR" dirty="0" err="1"/>
              <a:t>T_c</a:t>
            </a:r>
            <a:r>
              <a:rPr kumimoji="1" lang="en-US" altLang="ko-KR" dirty="0"/>
              <a:t> is set to the </a:t>
            </a:r>
            <a:r>
              <a:rPr kumimoji="1" lang="en-US" altLang="ko-KR" dirty="0" err="1"/>
              <a:t>predecssor</a:t>
            </a:r>
            <a:r>
              <a:rPr kumimoji="1" lang="en-US" altLang="ko-KR" dirty="0"/>
              <a:t> of the loop header.</a:t>
            </a:r>
          </a:p>
          <a:p>
            <a:r>
              <a:rPr kumimoji="1" lang="en-US" altLang="ko-KR" dirty="0"/>
              <a:t>*</a:t>
            </a:r>
          </a:p>
          <a:p>
            <a:r>
              <a:rPr kumimoji="1" lang="en-US" altLang="ko-KR" dirty="0"/>
              <a:t>Once the target block is set, we recursively visits parents until </a:t>
            </a:r>
          </a:p>
          <a:p>
            <a:r>
              <a:rPr kumimoji="1" lang="en-US" altLang="ko-KR" dirty="0"/>
              <a:t>*</a:t>
            </a:r>
          </a:p>
          <a:p>
            <a:r>
              <a:rPr kumimoji="1" lang="en-US" altLang="ko-KR" dirty="0"/>
              <a:t>the algorithm reaches </a:t>
            </a:r>
            <a:r>
              <a:rPr kumimoji="1" lang="en-US" altLang="ko-KR" dirty="0" err="1"/>
              <a:t>T_c</a:t>
            </a:r>
            <a:r>
              <a:rPr kumimoji="1" lang="en-US" altLang="ko-KR" dirty="0"/>
              <a:t> or </a:t>
            </a:r>
          </a:p>
          <a:p>
            <a:r>
              <a:rPr kumimoji="1" lang="en-US" altLang="ko-KR" dirty="0"/>
              <a:t>*</a:t>
            </a:r>
          </a:p>
          <a:p>
            <a:r>
              <a:rPr kumimoji="1" lang="en-US" altLang="ko-KR" dirty="0"/>
              <a:t>one of the stop conditions are met.</a:t>
            </a:r>
          </a:p>
          <a:p>
            <a:r>
              <a:rPr kumimoji="1" lang="en-US" altLang="ko-KR" dirty="0"/>
              <a:t>We apply this algorithm for every call instruction in the program to find the complete load locations.</a:t>
            </a:r>
            <a:endParaRPr kumimoji="1"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15</a:t>
            </a:fld>
            <a:endParaRPr lang="ko-KR" altLang="en-US"/>
          </a:p>
        </p:txBody>
      </p:sp>
    </p:spTree>
    <p:extLst>
      <p:ext uri="{BB962C8B-B14F-4D97-AF65-F5344CB8AC3E}">
        <p14:creationId xmlns:p14="http://schemas.microsoft.com/office/powerpoint/2010/main" val="1468852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the next section, I'd like to show how we insert the prefetch instructions.</a:t>
            </a:r>
            <a:endParaRPr kumimoji="1"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16</a:t>
            </a:fld>
            <a:endParaRPr lang="ko-KR" altLang="en-US"/>
          </a:p>
        </p:txBody>
      </p:sp>
    </p:spTree>
    <p:extLst>
      <p:ext uri="{BB962C8B-B14F-4D97-AF65-F5344CB8AC3E}">
        <p14:creationId xmlns:p14="http://schemas.microsoft.com/office/powerpoint/2010/main" val="989992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this step, we actually insert DMA instructions on the found Load locations.</a:t>
            </a:r>
          </a:p>
          <a:p>
            <a:r>
              <a:rPr kumimoji="1" lang="en-US" altLang="ko-KR" dirty="0"/>
              <a:t>*</a:t>
            </a:r>
          </a:p>
          <a:p>
            <a:r>
              <a:rPr kumimoji="1" lang="en-US" altLang="ko-KR" dirty="0"/>
              <a:t>Here, we need two management functions, load and block.</a:t>
            </a:r>
          </a:p>
          <a:p>
            <a:r>
              <a:rPr kumimoji="1" lang="en-US" altLang="ko-KR" dirty="0"/>
              <a:t>*</a:t>
            </a:r>
          </a:p>
          <a:p>
            <a:endParaRPr kumimoji="1" lang="en-US" altLang="ko-KR" dirty="0"/>
          </a:p>
          <a:p>
            <a:r>
              <a:rPr kumimoji="1" lang="en-US" altLang="ko-KR" dirty="0"/>
              <a:t>This figure shows the behaviors of two management functions.</a:t>
            </a:r>
          </a:p>
          <a:p>
            <a:r>
              <a:rPr kumimoji="1" lang="en-US" altLang="ko-KR" dirty="0"/>
              <a:t>*</a:t>
            </a:r>
          </a:p>
          <a:p>
            <a:r>
              <a:rPr kumimoji="1" lang="en-US" altLang="ko-KR" dirty="0"/>
              <a:t>When load(f) is called, DMA engine copies the function from the memory and writes it to SPM.</a:t>
            </a:r>
          </a:p>
          <a:p>
            <a:r>
              <a:rPr kumimoji="1" lang="en-US" altLang="ko-KR" dirty="0"/>
              <a:t>*</a:t>
            </a:r>
          </a:p>
          <a:p>
            <a:r>
              <a:rPr kumimoji="1" lang="en-US" altLang="ko-KR" dirty="0"/>
              <a:t>On the other hand, block(f) makes the control wait until the DMA for f is finished.</a:t>
            </a:r>
          </a:p>
          <a:p>
            <a:r>
              <a:rPr kumimoji="1" lang="en-US" altLang="ko-KR" dirty="0"/>
              <a:t>Once the SPM is filled with the function F, CPU can continue the execution.</a:t>
            </a:r>
          </a:p>
          <a:p>
            <a:r>
              <a:rPr kumimoji="1" lang="en-US" altLang="ko-KR" dirty="0"/>
              <a:t>*</a:t>
            </a:r>
          </a:p>
          <a:p>
            <a:r>
              <a:rPr kumimoji="1" lang="en-US" altLang="ko-KR" dirty="0"/>
              <a:t>So, if we have a function like this and load location for call F is BB1,</a:t>
            </a:r>
          </a:p>
          <a:p>
            <a:r>
              <a:rPr kumimoji="1" lang="en-US" altLang="ko-KR" dirty="0"/>
              <a:t>* </a:t>
            </a:r>
          </a:p>
          <a:p>
            <a:r>
              <a:rPr kumimoji="1" lang="en-US" altLang="ko-KR" dirty="0"/>
              <a:t>it will be changed like this.</a:t>
            </a:r>
          </a:p>
          <a:p>
            <a:r>
              <a:rPr kumimoji="1" lang="en-US" altLang="ko-KR" dirty="0"/>
              <a:t>We insert load(F) on the load location and insert block() before calling F.</a:t>
            </a:r>
          </a:p>
          <a:p>
            <a:endParaRPr kumimoji="1" lang="en-US" altLang="ko-KR" dirty="0"/>
          </a:p>
          <a:p>
            <a:r>
              <a:rPr kumimoji="1" lang="en-US" altLang="ko-KR" dirty="0"/>
              <a:t>*</a:t>
            </a:r>
          </a:p>
          <a:p>
            <a:r>
              <a:rPr kumimoji="1" lang="en-US" altLang="ko-KR" dirty="0"/>
              <a:t>In this scenario, we can make two observations.</a:t>
            </a:r>
          </a:p>
          <a:p>
            <a:r>
              <a:rPr kumimoji="1" lang="en-US" altLang="ko-KR" dirty="0"/>
              <a:t>*</a:t>
            </a:r>
          </a:p>
          <a:p>
            <a:r>
              <a:rPr kumimoji="1" lang="en-US" altLang="ko-KR" dirty="0"/>
              <a:t>First, a DMA transaction consists of two tasks: </a:t>
            </a:r>
          </a:p>
          <a:p>
            <a:r>
              <a:rPr kumimoji="1" lang="en-US" altLang="ko-KR" dirty="0"/>
              <a:t>*</a:t>
            </a:r>
          </a:p>
          <a:p>
            <a:r>
              <a:rPr kumimoji="1" lang="en-US" altLang="ko-KR" dirty="0"/>
              <a:t>memory-to-buffer </a:t>
            </a:r>
          </a:p>
          <a:p>
            <a:r>
              <a:rPr kumimoji="1" lang="en-US" altLang="ko-KR" dirty="0"/>
              <a:t>*</a:t>
            </a:r>
          </a:p>
          <a:p>
            <a:r>
              <a:rPr kumimoji="1" lang="en-US" altLang="ko-KR" dirty="0"/>
              <a:t>and buffer-to-SPM. </a:t>
            </a:r>
          </a:p>
          <a:p>
            <a:r>
              <a:rPr kumimoji="1" lang="en-US" altLang="ko-KR" dirty="0"/>
              <a:t>*</a:t>
            </a:r>
          </a:p>
          <a:p>
            <a:r>
              <a:rPr kumimoji="1" lang="en-US" altLang="ko-KR" dirty="0"/>
              <a:t>Secondly, memory-to-buffer takes majority of the time.</a:t>
            </a:r>
          </a:p>
          <a:p>
            <a:r>
              <a:rPr kumimoji="1" lang="en-US" altLang="ko-KR" dirty="0"/>
              <a:t>*</a:t>
            </a:r>
          </a:p>
          <a:p>
            <a:r>
              <a:rPr kumimoji="1" lang="en-US" altLang="ko-KR" dirty="0"/>
              <a:t>Based on these observations, we came up with the idea of managing the two transactions separately for more parallel executions.</a:t>
            </a:r>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17</a:t>
            </a:fld>
            <a:endParaRPr lang="ko-KR" altLang="en-US"/>
          </a:p>
        </p:txBody>
      </p:sp>
    </p:spTree>
    <p:extLst>
      <p:ext uri="{BB962C8B-B14F-4D97-AF65-F5344CB8AC3E}">
        <p14:creationId xmlns:p14="http://schemas.microsoft.com/office/powerpoint/2010/main" val="4060448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 we added two more management functions, buffer and drain, by splitting the load function into two parts.</a:t>
            </a:r>
          </a:p>
          <a:p>
            <a:r>
              <a:rPr lang="ko-KR" altLang="en-US" dirty="0"/>
              <a:t>*</a:t>
            </a:r>
            <a:endParaRPr lang="en-US" altLang="ko-KR" dirty="0"/>
          </a:p>
          <a:p>
            <a:r>
              <a:rPr lang="en-US" altLang="ko-KR" dirty="0"/>
              <a:t>The scenario using these functions are presented in the right part.</a:t>
            </a:r>
          </a:p>
          <a:p>
            <a:r>
              <a:rPr lang="en-US" altLang="ko-KR" dirty="0"/>
              <a:t>*</a:t>
            </a:r>
          </a:p>
          <a:p>
            <a:r>
              <a:rPr lang="en-US" altLang="ko-KR" dirty="0"/>
              <a:t>Buffer() makes the DMA engine fill</a:t>
            </a:r>
            <a:r>
              <a:rPr lang="ko-KR" altLang="en-US" dirty="0"/>
              <a:t> </a:t>
            </a:r>
            <a:r>
              <a:rPr lang="en-US" altLang="ko-KR" dirty="0"/>
              <a:t>its buffer by reading the data from the memory, but it does not write the data to the SPM automatically.</a:t>
            </a:r>
          </a:p>
          <a:p>
            <a:r>
              <a:rPr lang="en-US" altLang="ko-KR" dirty="0"/>
              <a:t>*</a:t>
            </a:r>
          </a:p>
          <a:p>
            <a:r>
              <a:rPr lang="en-US" altLang="ko-KR" dirty="0"/>
              <a:t>When drain() is called later, the data in the buffer is copied to the SPM.</a:t>
            </a:r>
          </a:p>
          <a:p>
            <a:r>
              <a:rPr lang="ko-KR" altLang="en-US" dirty="0"/>
              <a:t>*</a:t>
            </a:r>
            <a:endParaRPr lang="en-US" altLang="ko-KR" dirty="0"/>
          </a:p>
          <a:p>
            <a:r>
              <a:rPr lang="en-US" altLang="ko-KR" dirty="0"/>
              <a:t>So, While load can be called only after the region is available,</a:t>
            </a:r>
          </a:p>
          <a:p>
            <a:r>
              <a:rPr lang="ko-KR" altLang="en-US" dirty="0"/>
              <a:t>*</a:t>
            </a:r>
            <a:endParaRPr lang="en-US" altLang="ko-KR" dirty="0"/>
          </a:p>
          <a:p>
            <a:r>
              <a:rPr lang="en-US" altLang="ko-KR" dirty="0"/>
              <a:t>we can issue memory-to-buffer transaction even before the SPM becomes available using buffer management function.</a:t>
            </a:r>
          </a:p>
          <a:p>
            <a:r>
              <a:rPr lang="ko-KR" altLang="en-US" dirty="0"/>
              <a:t>*</a:t>
            </a:r>
            <a:endParaRPr lang="en-US" altLang="ko-KR" dirty="0"/>
          </a:p>
          <a:p>
            <a:r>
              <a:rPr lang="en-US" altLang="ko-KR" dirty="0"/>
              <a:t>After the region is available, we can call drain() to execute buffer-to-SPM transaction, which takes much less time. </a:t>
            </a:r>
          </a:p>
          <a:p>
            <a:r>
              <a:rPr lang="ko-KR" altLang="en-US" dirty="0"/>
              <a:t>*</a:t>
            </a:r>
            <a:endParaRPr lang="en-US" altLang="ko-KR" dirty="0"/>
          </a:p>
          <a:p>
            <a:r>
              <a:rPr lang="en-US" altLang="ko-KR" dirty="0"/>
              <a:t>This figure shows how these management functions can be inserted.</a:t>
            </a:r>
          </a:p>
          <a:p>
            <a:r>
              <a:rPr lang="ko-KR" altLang="en-US" dirty="0"/>
              <a:t>*</a:t>
            </a:r>
            <a:endParaRPr lang="en-US" altLang="ko-KR" dirty="0"/>
          </a:p>
          <a:p>
            <a:r>
              <a:rPr lang="en-US" altLang="ko-KR" dirty="0"/>
              <a:t>Instead of inserting load on the load location, we insert buffer and drain around the function call in the parent block.</a:t>
            </a:r>
          </a:p>
          <a:p>
            <a:r>
              <a:rPr lang="en-US" altLang="ko-KR" dirty="0"/>
              <a:t>By doing this, function F can be loaded in parallel with</a:t>
            </a:r>
            <a:r>
              <a:rPr lang="ko-KR" altLang="en-US" dirty="0"/>
              <a:t> </a:t>
            </a:r>
            <a:r>
              <a:rPr lang="en-US" altLang="ko-KR" dirty="0"/>
              <a:t>the execution of function G.</a:t>
            </a:r>
          </a:p>
          <a:p>
            <a:r>
              <a:rPr lang="en-US" altLang="ko-KR" dirty="0"/>
              <a:t>* </a:t>
            </a:r>
          </a:p>
          <a:p>
            <a:r>
              <a:rPr lang="en-US" altLang="ko-KR" dirty="0"/>
              <a:t>Note that using buffer and drain is possible only when the footprint of G is empty, because buffer prevents issue of a new DMA transaction.</a:t>
            </a:r>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18</a:t>
            </a:fld>
            <a:endParaRPr lang="ko-KR" altLang="en-US"/>
          </a:p>
        </p:txBody>
      </p:sp>
    </p:spTree>
    <p:extLst>
      <p:ext uri="{BB962C8B-B14F-4D97-AF65-F5344CB8AC3E}">
        <p14:creationId xmlns:p14="http://schemas.microsoft.com/office/powerpoint/2010/main" val="1824386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summary, our technique automatically inserts the most efficient management functions depending on the context.</a:t>
            </a:r>
          </a:p>
          <a:p>
            <a:r>
              <a:rPr kumimoji="1" lang="en-US" altLang="ko-KR" dirty="0"/>
              <a:t>*</a:t>
            </a:r>
          </a:p>
          <a:p>
            <a:r>
              <a:rPr kumimoji="1" lang="en-US" altLang="ko-KR" dirty="0"/>
              <a:t>Especially, we call our technique SFP and A-SFP, which uses only load()-block() pattern and  </a:t>
            </a:r>
          </a:p>
          <a:p>
            <a:r>
              <a:rPr kumimoji="1" lang="en-US" altLang="ko-KR" dirty="0"/>
              <a:t>*</a:t>
            </a:r>
          </a:p>
          <a:p>
            <a:r>
              <a:rPr kumimoji="1" lang="en-US" altLang="ko-KR" dirty="0"/>
              <a:t>also exploits buffer()-drain()-block() pattern, respectively.</a:t>
            </a:r>
            <a:endParaRPr kumimoji="1"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19</a:t>
            </a:fld>
            <a:endParaRPr lang="ko-KR" altLang="en-US"/>
          </a:p>
        </p:txBody>
      </p:sp>
    </p:spTree>
    <p:extLst>
      <p:ext uri="{BB962C8B-B14F-4D97-AF65-F5344CB8AC3E}">
        <p14:creationId xmlns:p14="http://schemas.microsoft.com/office/powerpoint/2010/main" val="3477964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I’d like to present the experimental results.</a:t>
            </a:r>
            <a:endParaRPr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20</a:t>
            </a:fld>
            <a:endParaRPr lang="ko-KR" altLang="en-US"/>
          </a:p>
        </p:txBody>
      </p:sp>
    </p:spTree>
    <p:extLst>
      <p:ext uri="{BB962C8B-B14F-4D97-AF65-F5344CB8AC3E}">
        <p14:creationId xmlns:p14="http://schemas.microsoft.com/office/powerpoint/2010/main" val="3141711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Our technique is implemented as a pass in LLVM.</a:t>
            </a:r>
          </a:p>
          <a:p>
            <a:r>
              <a:rPr lang="en-US" altLang="ko-KR" dirty="0" err="1"/>
              <a:t>Mibench</a:t>
            </a:r>
            <a:r>
              <a:rPr lang="en-US" altLang="ko-KR" dirty="0"/>
              <a:t> benchmark suite is used for evaluation and we use CMSM, which is the state-of-the-art </a:t>
            </a:r>
            <a:r>
              <a:rPr lang="en-US" altLang="ko-KR" dirty="0" err="1"/>
              <a:t>apping</a:t>
            </a:r>
            <a:r>
              <a:rPr lang="en-US" altLang="ko-KR" dirty="0"/>
              <a:t> technique, to find the mapping.</a:t>
            </a:r>
          </a:p>
          <a:p>
            <a:r>
              <a:rPr lang="en-US" altLang="ko-KR" dirty="0"/>
              <a:t>*</a:t>
            </a:r>
          </a:p>
          <a:p>
            <a:r>
              <a:rPr lang="en-US" altLang="ko-KR" dirty="0"/>
              <a:t>For the experiment, we extended gem5 simulator with SPM and DMA engine. </a:t>
            </a:r>
          </a:p>
          <a:p>
            <a:r>
              <a:rPr lang="en-US" altLang="ko-KR" dirty="0"/>
              <a:t>We compare our result with baseline, which manages function loading on-demand manner.</a:t>
            </a:r>
            <a:endParaRPr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21</a:t>
            </a:fld>
            <a:endParaRPr lang="ko-KR" altLang="en-US"/>
          </a:p>
        </p:txBody>
      </p:sp>
    </p:spTree>
    <p:extLst>
      <p:ext uri="{BB962C8B-B14F-4D97-AF65-F5344CB8AC3E}">
        <p14:creationId xmlns:p14="http://schemas.microsoft.com/office/powerpoint/2010/main" val="3785128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evaluate the effectiveness of A-SFP on execution time, we study the configurations with 1 or two regions. </a:t>
            </a:r>
          </a:p>
          <a:p>
            <a:r>
              <a:rPr lang="en-US" altLang="ko-KR" dirty="0"/>
              <a:t>*</a:t>
            </a:r>
          </a:p>
          <a:p>
            <a:r>
              <a:rPr lang="en-US" altLang="ko-KR" dirty="0"/>
              <a:t>In this experiment, we adjusted SPM sizes to have CPU idle time more than 10% of the execution time. </a:t>
            </a:r>
          </a:p>
          <a:p>
            <a:r>
              <a:rPr lang="en-US" altLang="ko-KR" dirty="0"/>
              <a:t>*</a:t>
            </a:r>
          </a:p>
          <a:p>
            <a:r>
              <a:rPr lang="en-US" altLang="ko-KR" dirty="0"/>
              <a:t>This table shows the CPU idle time and the number of regions of the benchmarks.</a:t>
            </a:r>
          </a:p>
          <a:p>
            <a:r>
              <a:rPr lang="en-US" altLang="ko-KR" dirty="0"/>
              <a:t>We </a:t>
            </a:r>
            <a:r>
              <a:rPr lang="en-US" altLang="ko-KR" dirty="0" err="1"/>
              <a:t>divicdd</a:t>
            </a:r>
            <a:r>
              <a:rPr lang="en-US" altLang="ko-KR" dirty="0"/>
              <a:t> the </a:t>
            </a:r>
            <a:r>
              <a:rPr lang="en-US" altLang="ko-KR" dirty="0" err="1"/>
              <a:t>benchamrks</a:t>
            </a:r>
            <a:r>
              <a:rPr lang="en-US" altLang="ko-KR" dirty="0"/>
              <a:t> into two groups.</a:t>
            </a:r>
          </a:p>
          <a:p>
            <a:r>
              <a:rPr lang="en-US" altLang="ko-KR" dirty="0"/>
              <a:t>*</a:t>
            </a:r>
          </a:p>
          <a:p>
            <a:r>
              <a:rPr lang="en-US" altLang="ko-KR" dirty="0"/>
              <a:t>Group A represents the benchmarks showing more than 10% CPU idle time.</a:t>
            </a:r>
          </a:p>
          <a:p>
            <a:r>
              <a:rPr lang="en-US" altLang="ko-KR" dirty="0"/>
              <a:t>*</a:t>
            </a:r>
          </a:p>
          <a:p>
            <a:r>
              <a:rPr lang="en-US" altLang="ko-KR" dirty="0"/>
              <a:t>On the other hand, benchmarks in group B don’t have large CPU idle time since they do not have many function calls or complex control flow graphs.</a:t>
            </a:r>
          </a:p>
          <a:p>
            <a:r>
              <a:rPr lang="en-US" altLang="ko-KR" dirty="0"/>
              <a:t>*</a:t>
            </a:r>
          </a:p>
          <a:p>
            <a:r>
              <a:rPr lang="en-US" altLang="ko-KR" dirty="0"/>
              <a:t>Therefore, our main main optimization target is group A.</a:t>
            </a:r>
            <a:endParaRPr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22</a:t>
            </a:fld>
            <a:endParaRPr lang="ko-KR" altLang="en-US"/>
          </a:p>
        </p:txBody>
      </p:sp>
    </p:spTree>
    <p:extLst>
      <p:ext uri="{BB962C8B-B14F-4D97-AF65-F5344CB8AC3E}">
        <p14:creationId xmlns:p14="http://schemas.microsoft.com/office/powerpoint/2010/main" val="737326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Before starting the talk, I’d like to highlight the contents of our work.</a:t>
            </a:r>
            <a:endParaRPr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2</a:t>
            </a:fld>
            <a:endParaRPr lang="ko-KR" altLang="en-US"/>
          </a:p>
        </p:txBody>
      </p:sp>
    </p:spTree>
    <p:extLst>
      <p:ext uri="{BB962C8B-B14F-4D97-AF65-F5344CB8AC3E}">
        <p14:creationId xmlns:p14="http://schemas.microsoft.com/office/powerpoint/2010/main" val="3720164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graph shows the effectiveness of our technique on execution time.</a:t>
            </a:r>
          </a:p>
          <a:p>
            <a:r>
              <a:rPr kumimoji="1" lang="en-US" altLang="ko-KR" dirty="0"/>
              <a:t>The x-axis of the graph represents the different benchmarks and the y-axis shows the performance improvement along with the CPU idle time reduction compared to the baseline.</a:t>
            </a:r>
          </a:p>
          <a:p>
            <a:r>
              <a:rPr kumimoji="1" lang="en-US" altLang="ko-KR" dirty="0"/>
              <a:t>On average, execution time of </a:t>
            </a:r>
            <a:r>
              <a:rPr kumimoji="1" lang="en-US" altLang="ko-KR" dirty="0" err="1"/>
              <a:t>benchamrks</a:t>
            </a:r>
            <a:r>
              <a:rPr kumimoji="1" lang="en-US" altLang="ko-KR" dirty="0"/>
              <a:t> in group A is improved by 14.7% on average.</a:t>
            </a:r>
          </a:p>
          <a:p>
            <a:r>
              <a:rPr kumimoji="1" lang="en-US" altLang="ko-KR" dirty="0"/>
              <a:t>*</a:t>
            </a:r>
          </a:p>
          <a:p>
            <a:r>
              <a:rPr kumimoji="1" lang="en-US" altLang="ko-KR" dirty="0"/>
              <a:t>Especially, </a:t>
            </a:r>
            <a:r>
              <a:rPr kumimoji="1" lang="en-US" altLang="ko-KR" dirty="0" err="1"/>
              <a:t>sha</a:t>
            </a:r>
            <a:r>
              <a:rPr kumimoji="1" lang="en-US" altLang="ko-KR" dirty="0"/>
              <a:t> shows the largest improvement </a:t>
            </a:r>
          </a:p>
          <a:p>
            <a:r>
              <a:rPr kumimoji="1" lang="en-US" altLang="ko-KR" dirty="0"/>
              <a:t>*</a:t>
            </a:r>
          </a:p>
          <a:p>
            <a:r>
              <a:rPr kumimoji="1" lang="en-US" altLang="ko-KR" dirty="0"/>
              <a:t>since it had a large improvement margin before the optimization and </a:t>
            </a:r>
          </a:p>
          <a:p>
            <a:r>
              <a:rPr kumimoji="1" lang="en-US" altLang="ko-KR" dirty="0"/>
              <a:t>*</a:t>
            </a:r>
          </a:p>
          <a:p>
            <a:r>
              <a:rPr kumimoji="1" lang="en-US" altLang="ko-KR" dirty="0"/>
              <a:t>heavy functions can be managed by aggressive management functions.</a:t>
            </a:r>
          </a:p>
          <a:p>
            <a:r>
              <a:rPr kumimoji="1" lang="en-US" altLang="ko-KR" dirty="0"/>
              <a:t>*</a:t>
            </a:r>
          </a:p>
          <a:p>
            <a:r>
              <a:rPr kumimoji="1" lang="en-US" altLang="ko-KR" dirty="0"/>
              <a:t>Group B also shows 43.3% reduction on CPU idle time but exhibits similar execution time since the portion of CPU idle time was small in this group.</a:t>
            </a:r>
            <a:endParaRPr kumimoji="1"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23</a:t>
            </a:fld>
            <a:endParaRPr lang="ko-KR" altLang="en-US"/>
          </a:p>
        </p:txBody>
      </p:sp>
    </p:spTree>
    <p:extLst>
      <p:ext uri="{BB962C8B-B14F-4D97-AF65-F5344CB8AC3E}">
        <p14:creationId xmlns:p14="http://schemas.microsoft.com/office/powerpoint/2010/main" val="2035163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Finally, we show the effectiveness of aggressive buffer management by comparing SFP and A-SFP.</a:t>
            </a:r>
          </a:p>
          <a:p>
            <a:r>
              <a:rPr lang="en-US" altLang="ko-KR" dirty="0"/>
              <a:t>The graph shows the CPU idle time of the two techniques, normalized to baseline.</a:t>
            </a:r>
          </a:p>
          <a:p>
            <a:r>
              <a:rPr lang="en-US" altLang="ko-KR" dirty="0"/>
              <a:t>*</a:t>
            </a:r>
          </a:p>
          <a:p>
            <a:r>
              <a:rPr lang="en-US" altLang="ko-KR" dirty="0"/>
              <a:t>SPM size is set to have two regions in this experiment.</a:t>
            </a:r>
          </a:p>
          <a:p>
            <a:endParaRPr lang="en-US" altLang="ko-KR" dirty="0"/>
          </a:p>
          <a:p>
            <a:r>
              <a:rPr lang="en-US" altLang="ko-KR" dirty="0"/>
              <a:t>Among the benchmarks, IFFT, </a:t>
            </a:r>
            <a:r>
              <a:rPr lang="en-US" altLang="ko-KR" dirty="0" err="1"/>
              <a:t>rijndael.encode</a:t>
            </a:r>
            <a:r>
              <a:rPr lang="en-US" altLang="ko-KR" dirty="0"/>
              <a:t>, </a:t>
            </a:r>
            <a:r>
              <a:rPr lang="en-US" altLang="ko-KR" dirty="0" err="1"/>
              <a:t>sha</a:t>
            </a:r>
            <a:r>
              <a:rPr lang="en-US" altLang="ko-KR" dirty="0"/>
              <a:t> and </a:t>
            </a:r>
            <a:r>
              <a:rPr lang="en-US" altLang="ko-KR" dirty="0" err="1"/>
              <a:t>stringsearh</a:t>
            </a:r>
            <a:r>
              <a:rPr lang="en-US" altLang="ko-KR" dirty="0"/>
              <a:t> showed the largest improvements.</a:t>
            </a:r>
          </a:p>
          <a:p>
            <a:r>
              <a:rPr lang="en-US" altLang="ko-KR" dirty="0"/>
              <a:t>*</a:t>
            </a:r>
          </a:p>
          <a:p>
            <a:r>
              <a:rPr lang="en-US" altLang="ko-KR" dirty="0"/>
              <a:t>Especially, A-SFP completely removes the CPU idle time in the benchmark </a:t>
            </a:r>
            <a:r>
              <a:rPr lang="en-US" altLang="ko-KR" dirty="0" err="1"/>
              <a:t>stringsearch</a:t>
            </a:r>
            <a:r>
              <a:rPr lang="en-US" altLang="ko-KR" dirty="0"/>
              <a:t>.</a:t>
            </a:r>
          </a:p>
          <a:p>
            <a:r>
              <a:rPr lang="en-US" altLang="ko-KR" dirty="0"/>
              <a:t>*</a:t>
            </a:r>
          </a:p>
          <a:p>
            <a:r>
              <a:rPr lang="en-US" altLang="ko-KR" dirty="0"/>
              <a:t>On average, A-SFP reduces the idle time by 58.5%, compared to the SFP which can reduce it by only 35.6%.</a:t>
            </a:r>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24</a:t>
            </a:fld>
            <a:endParaRPr lang="ko-KR" altLang="en-US"/>
          </a:p>
        </p:txBody>
      </p:sp>
    </p:spTree>
    <p:extLst>
      <p:ext uri="{BB962C8B-B14F-4D97-AF65-F5344CB8AC3E}">
        <p14:creationId xmlns:p14="http://schemas.microsoft.com/office/powerpoint/2010/main" val="4109268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Let me conclude the talk.</a:t>
            </a:r>
            <a:endParaRPr kumimoji="1"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25</a:t>
            </a:fld>
            <a:endParaRPr lang="ko-KR" altLang="en-US"/>
          </a:p>
        </p:txBody>
      </p:sp>
    </p:spTree>
    <p:extLst>
      <p:ext uri="{BB962C8B-B14F-4D97-AF65-F5344CB8AC3E}">
        <p14:creationId xmlns:p14="http://schemas.microsoft.com/office/powerpoint/2010/main" val="2045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Thank you for listening.</a:t>
            </a:r>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27</a:t>
            </a:fld>
            <a:endParaRPr lang="ko-KR" altLang="en-US"/>
          </a:p>
        </p:txBody>
      </p:sp>
    </p:spTree>
    <p:extLst>
      <p:ext uri="{BB962C8B-B14F-4D97-AF65-F5344CB8AC3E}">
        <p14:creationId xmlns:p14="http://schemas.microsoft.com/office/powerpoint/2010/main" val="66305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is outline of the talk. </a:t>
            </a:r>
            <a:endParaRPr kumimoji="1"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3</a:t>
            </a:fld>
            <a:endParaRPr lang="ko-KR" altLang="en-US"/>
          </a:p>
        </p:txBody>
      </p:sp>
    </p:spTree>
    <p:extLst>
      <p:ext uri="{BB962C8B-B14F-4D97-AF65-F5344CB8AC3E}">
        <p14:creationId xmlns:p14="http://schemas.microsoft.com/office/powerpoint/2010/main" val="2394805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Scratchpad memory is a software-managed on-chip SRAM memory.</a:t>
            </a:r>
          </a:p>
          <a:p>
            <a:r>
              <a:rPr lang="en-US" altLang="ko-KR" dirty="0"/>
              <a:t>*</a:t>
            </a:r>
          </a:p>
          <a:p>
            <a:r>
              <a:rPr lang="en-US" altLang="ko-KR" dirty="0"/>
              <a:t>Due to its simple design, it shows good latency, energy/area efficiency as well as predictability.</a:t>
            </a:r>
          </a:p>
          <a:p>
            <a:r>
              <a:rPr lang="en-US" altLang="ko-KR" dirty="0"/>
              <a:t>*</a:t>
            </a:r>
          </a:p>
          <a:p>
            <a:r>
              <a:rPr lang="en-US" altLang="ko-KR" dirty="0"/>
              <a:t>On the other hand, the challenge is that data movement between SPM and memory should be explicitly managed by DMA.</a:t>
            </a:r>
          </a:p>
          <a:p>
            <a:endParaRPr lang="en-US" altLang="ko-KR" dirty="0"/>
          </a:p>
          <a:p>
            <a:r>
              <a:rPr lang="en-US" altLang="ko-KR" dirty="0"/>
              <a:t>*</a:t>
            </a:r>
          </a:p>
          <a:p>
            <a:r>
              <a:rPr lang="en-US" altLang="ko-KR" dirty="0"/>
              <a:t>Therefore, SPM-based system usually requires management algorithms to insert DMA instructions in compile-time. </a:t>
            </a:r>
          </a:p>
          <a:p>
            <a:r>
              <a:rPr lang="en-US" altLang="ko-KR" dirty="0"/>
              <a:t>*</a:t>
            </a:r>
          </a:p>
          <a:p>
            <a:r>
              <a:rPr lang="en-US" altLang="ko-KR" dirty="0"/>
              <a:t>In this work, I’d like to focus on how we can improve the performance of code management on SPM-based systems.</a:t>
            </a:r>
            <a:endParaRPr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5</a:t>
            </a:fld>
            <a:endParaRPr lang="ko-KR" altLang="en-US"/>
          </a:p>
        </p:txBody>
      </p:sp>
    </p:spTree>
    <p:extLst>
      <p:ext uri="{BB962C8B-B14F-4D97-AF65-F5344CB8AC3E}">
        <p14:creationId xmlns:p14="http://schemas.microsoft.com/office/powerpoint/2010/main" val="2912974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 let me briefly introduce How the code management works.</a:t>
            </a:r>
          </a:p>
          <a:p>
            <a:r>
              <a:rPr lang="en-US" altLang="ko-KR" dirty="0"/>
              <a:t>This is one of the most popular code management techniques on SPMs, called function-to-region mapping. </a:t>
            </a:r>
          </a:p>
          <a:p>
            <a:endParaRPr lang="en-US" altLang="ko-KR" dirty="0"/>
          </a:p>
          <a:p>
            <a:r>
              <a:rPr lang="en-US" altLang="ko-KR" dirty="0"/>
              <a:t>*</a:t>
            </a:r>
          </a:p>
          <a:p>
            <a:r>
              <a:rPr lang="en-US" altLang="ko-KR" dirty="0"/>
              <a:t>Let’s say we have function F0 which calls F1 and F2.</a:t>
            </a:r>
          </a:p>
          <a:p>
            <a:r>
              <a:rPr lang="en-US" altLang="ko-KR" dirty="0"/>
              <a:t>*</a:t>
            </a:r>
          </a:p>
          <a:p>
            <a:r>
              <a:rPr lang="en-US" altLang="ko-KR" dirty="0"/>
              <a:t>First, the program and the available SPM space are given to the mapping algorithm.</a:t>
            </a:r>
          </a:p>
          <a:p>
            <a:r>
              <a:rPr lang="en-US" altLang="ko-KR" dirty="0"/>
              <a:t>*</a:t>
            </a:r>
          </a:p>
          <a:p>
            <a:r>
              <a:rPr lang="en-US" altLang="ko-KR" dirty="0"/>
              <a:t>Then, the mapping algorithm splits memory into regions and maps each function in the program onto a region.</a:t>
            </a:r>
          </a:p>
          <a:p>
            <a:r>
              <a:rPr lang="en-US" altLang="ko-KR" dirty="0"/>
              <a:t>In the example here, memory is divided into two regions R0 and R1.</a:t>
            </a:r>
          </a:p>
          <a:p>
            <a:r>
              <a:rPr lang="en-US" altLang="ko-KR" dirty="0"/>
              <a:t>*</a:t>
            </a:r>
          </a:p>
          <a:p>
            <a:r>
              <a:rPr lang="en-US" altLang="ko-KR" dirty="0"/>
              <a:t>Function F0 is mapped to R0 and F1 and F2 are mapped to R1.</a:t>
            </a:r>
          </a:p>
          <a:p>
            <a:r>
              <a:rPr lang="en-US" altLang="ko-KR" dirty="0"/>
              <a:t>*</a:t>
            </a:r>
          </a:p>
          <a:p>
            <a:r>
              <a:rPr lang="en-US" altLang="ko-KR" dirty="0"/>
              <a:t>At run-time, when F1 is called, </a:t>
            </a:r>
          </a:p>
          <a:p>
            <a:r>
              <a:rPr lang="en-US" altLang="ko-KR" dirty="0"/>
              <a:t>*</a:t>
            </a:r>
          </a:p>
          <a:p>
            <a:r>
              <a:rPr lang="en-US" altLang="ko-KR" dirty="0"/>
              <a:t>it is loaded on the region R1 by DMA instruction.</a:t>
            </a:r>
          </a:p>
          <a:p>
            <a:r>
              <a:rPr lang="en-US" altLang="ko-KR" dirty="0"/>
              <a:t>*</a:t>
            </a:r>
          </a:p>
          <a:p>
            <a:r>
              <a:rPr lang="en-US" altLang="ko-KR" dirty="0"/>
              <a:t>When F2 is called later, </a:t>
            </a:r>
          </a:p>
          <a:p>
            <a:r>
              <a:rPr lang="en-US" altLang="ko-KR" dirty="0"/>
              <a:t>*</a:t>
            </a:r>
          </a:p>
          <a:p>
            <a:r>
              <a:rPr lang="en-US" altLang="ko-KR" dirty="0"/>
              <a:t>it will evict F1 and will be loaded on R1 since the two functions are mapped to the same region.</a:t>
            </a:r>
          </a:p>
          <a:p>
            <a:r>
              <a:rPr lang="en-US" altLang="ko-KR" dirty="0"/>
              <a:t>*As described in the example, it works like direct-mapped cache, but it has an important difference.</a:t>
            </a:r>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6</a:t>
            </a:fld>
            <a:endParaRPr lang="ko-KR" altLang="en-US"/>
          </a:p>
        </p:txBody>
      </p:sp>
    </p:spTree>
    <p:extLst>
      <p:ext uri="{BB962C8B-B14F-4D97-AF65-F5344CB8AC3E}">
        <p14:creationId xmlns:p14="http://schemas.microsoft.com/office/powerpoint/2010/main" val="3374374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The difference is that SPM does not have a mechanism to recover from a fault at run-time.</a:t>
            </a:r>
          </a:p>
          <a:p>
            <a:r>
              <a:rPr kumimoji="1" lang="en-US" altLang="ko-KR" dirty="0"/>
              <a:t>*</a:t>
            </a:r>
          </a:p>
          <a:p>
            <a:r>
              <a:rPr kumimoji="1" lang="en-US" altLang="ko-KR" dirty="0"/>
              <a:t>If wrong data is loaded on the target address, SPM silently executes with the incorrect data.</a:t>
            </a:r>
          </a:p>
          <a:p>
            <a:r>
              <a:rPr kumimoji="1" lang="en-US" altLang="ko-KR" dirty="0"/>
              <a:t>*</a:t>
            </a:r>
          </a:p>
          <a:p>
            <a:r>
              <a:rPr kumimoji="1" lang="en-US" altLang="ko-KR" dirty="0"/>
              <a:t>Let's say we have a CPU which calls function F1 but F2 is actually loaded on that address. </a:t>
            </a:r>
          </a:p>
          <a:p>
            <a:r>
              <a:rPr kumimoji="1" lang="en-US" altLang="ko-KR" dirty="0"/>
              <a:t>In the case of direct-mapped cache, this mismatch is detected by comparing the tags.</a:t>
            </a:r>
          </a:p>
          <a:p>
            <a:r>
              <a:rPr kumimoji="1" lang="en-US" altLang="ko-KR" dirty="0"/>
              <a:t>*</a:t>
            </a:r>
          </a:p>
          <a:p>
            <a:r>
              <a:rPr kumimoji="1" lang="en-US" altLang="ko-KR" dirty="0"/>
              <a:t>Once it is detected, the correct code can be fetched from the lower-level memory</a:t>
            </a:r>
          </a:p>
          <a:p>
            <a:r>
              <a:rPr kumimoji="1" lang="en-US" altLang="ko-KR" dirty="0"/>
              <a:t>*</a:t>
            </a:r>
          </a:p>
          <a:p>
            <a:r>
              <a:rPr kumimoji="1" lang="en-US" altLang="ko-KR" dirty="0"/>
              <a:t>*</a:t>
            </a:r>
          </a:p>
          <a:p>
            <a:r>
              <a:rPr kumimoji="1" lang="en-US" altLang="ko-KR" dirty="0"/>
              <a:t>and CPU can execute the correct code.</a:t>
            </a:r>
          </a:p>
          <a:p>
            <a:r>
              <a:rPr kumimoji="1" lang="en-US" altLang="ko-KR" dirty="0"/>
              <a:t>*</a:t>
            </a:r>
          </a:p>
          <a:p>
            <a:r>
              <a:rPr kumimoji="1" lang="en-US" altLang="ko-KR" dirty="0"/>
              <a:t>However, in the case of SPM, </a:t>
            </a:r>
          </a:p>
          <a:p>
            <a:r>
              <a:rPr kumimoji="1" lang="en-US" altLang="ko-KR" dirty="0"/>
              <a:t>*</a:t>
            </a:r>
          </a:p>
          <a:p>
            <a:r>
              <a:rPr kumimoji="1" lang="en-US" altLang="ko-KR" dirty="0"/>
              <a:t>*</a:t>
            </a:r>
          </a:p>
          <a:p>
            <a:r>
              <a:rPr kumimoji="1" lang="en-US" altLang="ko-KR" dirty="0"/>
              <a:t>the same scenario results in silent execution of the incorrect code.</a:t>
            </a:r>
          </a:p>
          <a:p>
            <a:r>
              <a:rPr kumimoji="1" lang="en-US" altLang="ko-KR" dirty="0"/>
              <a:t>*</a:t>
            </a:r>
          </a:p>
          <a:p>
            <a:r>
              <a:rPr kumimoji="1" lang="en-US" altLang="ko-KR" dirty="0"/>
              <a:t>This significantly restricts the speculative executions such as prefetching on SPM-based systems.</a:t>
            </a:r>
          </a:p>
          <a:p>
            <a:r>
              <a:rPr kumimoji="1" lang="en-US" altLang="ko-KR" dirty="0"/>
              <a:t>*</a:t>
            </a:r>
          </a:p>
          <a:p>
            <a:r>
              <a:rPr kumimoji="1" lang="en-US" altLang="ko-KR" dirty="0"/>
              <a:t>As shown in the figure, if we speculatively load F1 before its execution </a:t>
            </a:r>
          </a:p>
          <a:p>
            <a:r>
              <a:rPr kumimoji="1" lang="en-US" altLang="ko-KR" dirty="0"/>
              <a:t>*</a:t>
            </a:r>
          </a:p>
          <a:p>
            <a:r>
              <a:rPr kumimoji="1" lang="en-US" altLang="ko-KR" dirty="0"/>
              <a:t>but in-between, if F2 replaces its region, </a:t>
            </a:r>
          </a:p>
          <a:p>
            <a:r>
              <a:rPr kumimoji="1" lang="en-US" altLang="ko-KR" dirty="0"/>
              <a:t>*</a:t>
            </a:r>
          </a:p>
          <a:p>
            <a:r>
              <a:rPr kumimoji="1" lang="en-US" altLang="ko-KR" dirty="0"/>
              <a:t>it results in the silent incorrect execution of F2 instead of F1.</a:t>
            </a:r>
            <a:endParaRPr kumimoji="1"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7</a:t>
            </a:fld>
            <a:endParaRPr lang="ko-KR" altLang="en-US"/>
          </a:p>
        </p:txBody>
      </p:sp>
    </p:spTree>
    <p:extLst>
      <p:ext uri="{BB962C8B-B14F-4D97-AF65-F5344CB8AC3E}">
        <p14:creationId xmlns:p14="http://schemas.microsoft.com/office/powerpoint/2010/main" val="3767144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Therefore, most of the previous techniques rely on on-demand loading.</a:t>
            </a:r>
          </a:p>
          <a:p>
            <a:r>
              <a:rPr kumimoji="1" lang="en-US" altLang="ko-KR" dirty="0"/>
              <a:t>*</a:t>
            </a:r>
          </a:p>
          <a:p>
            <a:r>
              <a:rPr kumimoji="1" lang="en-US" altLang="ko-KR" dirty="0"/>
              <a:t>In this scheme, the </a:t>
            </a:r>
            <a:r>
              <a:rPr kumimoji="1" lang="en-US" altLang="ko-KR" dirty="0" err="1"/>
              <a:t>callee</a:t>
            </a:r>
            <a:r>
              <a:rPr kumimoji="1" lang="en-US" altLang="ko-KR" dirty="0"/>
              <a:t> is loaded right before the call.</a:t>
            </a:r>
          </a:p>
          <a:p>
            <a:r>
              <a:rPr kumimoji="1" lang="en-US" altLang="ko-KR" dirty="0"/>
              <a:t>This scheme is simple and guarantees no fault since it starts to load the callee right before the call.</a:t>
            </a:r>
          </a:p>
          <a:p>
            <a:r>
              <a:rPr kumimoji="1" lang="en-US" altLang="ko-KR" dirty="0"/>
              <a:t>*</a:t>
            </a:r>
          </a:p>
          <a:p>
            <a:r>
              <a:rPr kumimoji="1" lang="en-US" altLang="ko-KR" dirty="0"/>
              <a:t>On the other hand, it completely serializes the executions of DMA and CPU.</a:t>
            </a:r>
          </a:p>
          <a:p>
            <a:r>
              <a:rPr kumimoji="1" lang="en-US" altLang="ko-KR" dirty="0"/>
              <a:t>*</a:t>
            </a:r>
          </a:p>
          <a:p>
            <a:r>
              <a:rPr kumimoji="1" lang="en-US" altLang="ko-KR" dirty="0"/>
              <a:t>As shown in the example, there is no overlap between CPU and DMA executions.</a:t>
            </a:r>
          </a:p>
          <a:p>
            <a:r>
              <a:rPr kumimoji="1" lang="en-US" altLang="ko-KR" dirty="0"/>
              <a:t>In our evaluation, this CPU idle time can be up to 58.8% of the entire program execution time. </a:t>
            </a:r>
            <a:endParaRPr kumimoji="1"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8</a:t>
            </a:fld>
            <a:endParaRPr lang="ko-KR" altLang="en-US"/>
          </a:p>
        </p:txBody>
      </p:sp>
    </p:spTree>
    <p:extLst>
      <p:ext uri="{BB962C8B-B14F-4D97-AF65-F5344CB8AC3E}">
        <p14:creationId xmlns:p14="http://schemas.microsoft.com/office/powerpoint/2010/main" val="225957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So, the goal of our work is to automatically insert prefetch instructions on safe and efficient locations for every call instructions.</a:t>
            </a:r>
          </a:p>
          <a:p>
            <a:r>
              <a:rPr kumimoji="1" lang="en-US" altLang="ko-KR" dirty="0"/>
              <a:t>*</a:t>
            </a:r>
          </a:p>
          <a:p>
            <a:r>
              <a:rPr kumimoji="1" lang="en-US" altLang="ko-KR" dirty="0"/>
              <a:t>Here, safe means it should guarantee the correct execution.</a:t>
            </a:r>
          </a:p>
          <a:p>
            <a:r>
              <a:rPr kumimoji="1" lang="en-US" altLang="ko-KR" dirty="0"/>
              <a:t>*</a:t>
            </a:r>
          </a:p>
          <a:p>
            <a:r>
              <a:rPr kumimoji="1" lang="en-US" altLang="ko-KR" dirty="0"/>
              <a:t>And efficient represents that the prefetch should be done sufficiently early so that CPU and DMA engine can run in parallel.</a:t>
            </a:r>
          </a:p>
          <a:p>
            <a:r>
              <a:rPr kumimoji="1" lang="en-US" altLang="ko-KR" dirty="0"/>
              <a:t>*</a:t>
            </a:r>
          </a:p>
          <a:p>
            <a:r>
              <a:rPr kumimoji="1" lang="en-US" altLang="ko-KR" dirty="0"/>
              <a:t>Through our </a:t>
            </a:r>
            <a:r>
              <a:rPr kumimoji="1" lang="en-US" altLang="ko-KR" dirty="0" err="1"/>
              <a:t>complilation</a:t>
            </a:r>
            <a:r>
              <a:rPr kumimoji="1" lang="en-US" altLang="ko-KR" dirty="0"/>
              <a:t> technique, the program like this *</a:t>
            </a:r>
          </a:p>
          <a:p>
            <a:r>
              <a:rPr kumimoji="1" lang="en-US" altLang="ko-KR" dirty="0"/>
              <a:t>will be transformed to into this, where most of the DMA execution overlaps the CPU execution.</a:t>
            </a:r>
          </a:p>
          <a:p>
            <a:r>
              <a:rPr kumimoji="1" lang="en-US" altLang="ko-KR" dirty="0"/>
              <a:t>As a result, </a:t>
            </a:r>
          </a:p>
          <a:p>
            <a:r>
              <a:rPr kumimoji="1" lang="en-US" altLang="ko-KR" dirty="0"/>
              <a:t>*</a:t>
            </a:r>
          </a:p>
          <a:p>
            <a:r>
              <a:rPr kumimoji="1" lang="en-US" altLang="ko-KR" dirty="0"/>
              <a:t>*</a:t>
            </a:r>
          </a:p>
          <a:p>
            <a:r>
              <a:rPr kumimoji="1" lang="en-US" altLang="ko-KR" dirty="0"/>
              <a:t>the program can be executed more efficiently with less CPU idle time and more DMAs can be done in parallel. </a:t>
            </a:r>
            <a:endParaRPr kumimoji="1"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9</a:t>
            </a:fld>
            <a:endParaRPr lang="ko-KR" altLang="en-US"/>
          </a:p>
        </p:txBody>
      </p:sp>
    </p:spTree>
    <p:extLst>
      <p:ext uri="{BB962C8B-B14F-4D97-AF65-F5344CB8AC3E}">
        <p14:creationId xmlns:p14="http://schemas.microsoft.com/office/powerpoint/2010/main" val="1212893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is the summary of our contributions.</a:t>
            </a:r>
          </a:p>
          <a:p>
            <a:r>
              <a:rPr kumimoji="1" lang="en-US" altLang="ko-KR" dirty="0"/>
              <a:t>Our technique reduces CPU idle time by 58.5% and execution time by 14.7% on average, without changing the mapping algorithm.</a:t>
            </a:r>
          </a:p>
          <a:p>
            <a:r>
              <a:rPr kumimoji="1" lang="en-US" altLang="ko-KR" dirty="0"/>
              <a:t>Also, it only relies on static analysis, which means no profiling or run-time data structure is needed. </a:t>
            </a:r>
          </a:p>
          <a:p>
            <a:r>
              <a:rPr kumimoji="1" lang="en-US" altLang="ko-KR" dirty="0"/>
              <a:t>Finally, our technique is orthogonal to the mapping algorithms and other optimization methods so that it can be applied with the different mapping algorithms.</a:t>
            </a:r>
            <a:endParaRPr kumimoji="1" lang="ko-KR" altLang="en-US" dirty="0"/>
          </a:p>
        </p:txBody>
      </p:sp>
      <p:sp>
        <p:nvSpPr>
          <p:cNvPr id="4" name="슬라이드 번호 개체 틀 3"/>
          <p:cNvSpPr>
            <a:spLocks noGrp="1"/>
          </p:cNvSpPr>
          <p:nvPr>
            <p:ph type="sldNum" sz="quarter" idx="5"/>
          </p:nvPr>
        </p:nvSpPr>
        <p:spPr/>
        <p:txBody>
          <a:bodyPr/>
          <a:lstStyle/>
          <a:p>
            <a:fld id="{BA912F3D-FE3C-499D-9ED3-407FD3066269}" type="slidenum">
              <a:rPr lang="ko-KR" altLang="en-US" smtClean="0"/>
              <a:t>10</a:t>
            </a:fld>
            <a:endParaRPr lang="ko-KR" altLang="en-US"/>
          </a:p>
        </p:txBody>
      </p:sp>
    </p:spTree>
    <p:extLst>
      <p:ext uri="{BB962C8B-B14F-4D97-AF65-F5344CB8AC3E}">
        <p14:creationId xmlns:p14="http://schemas.microsoft.com/office/powerpoint/2010/main" val="305403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914400" y="1556797"/>
            <a:ext cx="10363200" cy="1470025"/>
          </a:xfrm>
        </p:spPr>
        <p:txBody>
          <a:bodyPr>
            <a:normAutofit/>
          </a:bodyPr>
          <a:lstStyle>
            <a:lvl1pPr>
              <a:defRPr sz="3600">
                <a:latin typeface="Trebuchet MS" pitchFamily="34" charset="0"/>
              </a:defRPr>
            </a:lvl1pPr>
          </a:lstStyle>
          <a:p>
            <a:r>
              <a:rPr kumimoji="0" lang="en-US" altLang="ko-KR" dirty="0"/>
              <a:t>Click to edit Master title style</a:t>
            </a:r>
            <a:endParaRPr lang="ko-KR" altLang="en-US" dirty="0"/>
          </a:p>
        </p:txBody>
      </p:sp>
      <p:sp>
        <p:nvSpPr>
          <p:cNvPr id="3" name="부제목 2"/>
          <p:cNvSpPr>
            <a:spLocks noGrp="1"/>
          </p:cNvSpPr>
          <p:nvPr>
            <p:ph type="subTitle" idx="1" hasCustomPrompt="1"/>
          </p:nvPr>
        </p:nvSpPr>
        <p:spPr>
          <a:xfrm>
            <a:off x="914400" y="3429000"/>
            <a:ext cx="10363200" cy="1296144"/>
          </a:xfrm>
        </p:spPr>
        <p:txBody>
          <a:bodyPr>
            <a:normAutofit/>
          </a:bodyPr>
          <a:lstStyle>
            <a:lvl1pPr marL="0" indent="0" algn="r">
              <a:buNone/>
              <a:defRPr sz="1800">
                <a:solidFill>
                  <a:schemeClr val="tx1">
                    <a:tint val="75000"/>
                  </a:schemeClr>
                </a:solidFill>
                <a:latin typeface="YonseiLogo"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altLang="ko-KR" dirty="0"/>
              <a:t>Click to edit Master subtitle style</a:t>
            </a:r>
          </a:p>
        </p:txBody>
      </p:sp>
      <p:sp>
        <p:nvSpPr>
          <p:cNvPr id="4" name="날짜 개체 틀 3"/>
          <p:cNvSpPr>
            <a:spLocks noGrp="1"/>
          </p:cNvSpPr>
          <p:nvPr>
            <p:ph type="dt" sz="half" idx="10"/>
          </p:nvPr>
        </p:nvSpPr>
        <p:spPr>
          <a:xfrm>
            <a:off x="8330239" y="6341693"/>
            <a:ext cx="1606191" cy="365125"/>
          </a:xfrm>
        </p:spPr>
        <p:txBody>
          <a:bodyPr/>
          <a:lstStyle/>
          <a:p>
            <a:fld id="{48FCADEE-77C6-4523-907A-142377CD454E}" type="datetime1">
              <a:rPr lang="ko-KR" altLang="en-US" smtClean="0"/>
              <a:t>2019. 11. 19.</a:t>
            </a:fld>
            <a:endParaRPr lang="ko-KR" altLang="en-US"/>
          </a:p>
        </p:txBody>
      </p:sp>
      <p:sp>
        <p:nvSpPr>
          <p:cNvPr id="5" name="바닥글 개체 틀 4"/>
          <p:cNvSpPr>
            <a:spLocks noGrp="1"/>
          </p:cNvSpPr>
          <p:nvPr>
            <p:ph type="ftr" sz="quarter" idx="11"/>
          </p:nvPr>
        </p:nvSpPr>
        <p:spPr/>
        <p:txBody>
          <a:bodyPr/>
          <a:lstStyle/>
          <a:p>
            <a:r>
              <a:rPr lang="en-US" altLang="ko-KR" dirty="0"/>
              <a:t>http://dclab.yonsei.ac.kr</a:t>
            </a:r>
            <a:endParaRPr lang="ko-KR" altLang="en-US" dirty="0"/>
          </a:p>
        </p:txBody>
      </p:sp>
      <p:sp>
        <p:nvSpPr>
          <p:cNvPr id="6" name="슬라이드 번호 개체 틀 5"/>
          <p:cNvSpPr>
            <a:spLocks noGrp="1"/>
          </p:cNvSpPr>
          <p:nvPr>
            <p:ph type="sldNum" sz="quarter" idx="12"/>
          </p:nvPr>
        </p:nvSpPr>
        <p:spPr>
          <a:xfrm>
            <a:off x="431371" y="6339254"/>
            <a:ext cx="589856" cy="365125"/>
          </a:xfrm>
          <a:prstGeom prst="rect">
            <a:avLst/>
          </a:prstGeom>
        </p:spPr>
        <p:txBody>
          <a:bodyPr/>
          <a:lstStyle>
            <a:lvl1pPr>
              <a:defRPr b="0" i="0">
                <a:ea typeface="Apple SD Gothic Neo Regular" panose="02000300000000000000" pitchFamily="2" charset="-127"/>
              </a:defRPr>
            </a:lvl1pPr>
          </a:lstStyle>
          <a:p>
            <a:fld id="{84B8CFCF-DE93-4609-8BF9-1C981FCBFB1B}" type="slidenum">
              <a:rPr lang="ko-KR" altLang="en-US" smtClean="0"/>
              <a:pPr/>
              <a:t>‹#›</a:t>
            </a:fld>
            <a:endParaRPr lang="ko-KR" altLang="en-US" dirty="0"/>
          </a:p>
        </p:txBody>
      </p:sp>
      <p:sp>
        <p:nvSpPr>
          <p:cNvPr id="7" name="TextBox 6"/>
          <p:cNvSpPr txBox="1"/>
          <p:nvPr userDrawn="1"/>
        </p:nvSpPr>
        <p:spPr>
          <a:xfrm>
            <a:off x="5132917" y="4989025"/>
            <a:ext cx="6144683" cy="738664"/>
          </a:xfrm>
          <a:prstGeom prst="rect">
            <a:avLst/>
          </a:prstGeom>
          <a:noFill/>
        </p:spPr>
        <p:txBody>
          <a:bodyPr wrap="square" rtlCol="0">
            <a:spAutoFit/>
          </a:bodyPr>
          <a:lstStyle/>
          <a:p>
            <a:pPr algn="r"/>
            <a:r>
              <a:rPr lang="en-US" altLang="ko-KR" sz="1400" dirty="0">
                <a:solidFill>
                  <a:schemeClr val="tx1">
                    <a:lumMod val="65000"/>
                    <a:lumOff val="35000"/>
                  </a:schemeClr>
                </a:solidFill>
                <a:latin typeface="YonseiLogo" pitchFamily="2" charset="0"/>
                <a:ea typeface="연세소제목체" pitchFamily="18" charset="-127"/>
              </a:rPr>
              <a:t>Dependable Computing Lab.</a:t>
            </a:r>
          </a:p>
          <a:p>
            <a:pPr algn="r"/>
            <a:r>
              <a:rPr lang="en-US" altLang="ko-KR" sz="1400" dirty="0">
                <a:solidFill>
                  <a:schemeClr val="tx1">
                    <a:lumMod val="65000"/>
                    <a:lumOff val="35000"/>
                  </a:schemeClr>
                </a:solidFill>
                <a:latin typeface="YonseiLogo" pitchFamily="2" charset="0"/>
                <a:ea typeface="연세소제목체" pitchFamily="18" charset="-127"/>
              </a:rPr>
              <a:t>Dept.</a:t>
            </a:r>
            <a:r>
              <a:rPr lang="en-US" altLang="ko-KR" sz="1400" baseline="0" dirty="0">
                <a:solidFill>
                  <a:schemeClr val="tx1">
                    <a:lumMod val="65000"/>
                    <a:lumOff val="35000"/>
                  </a:schemeClr>
                </a:solidFill>
                <a:latin typeface="YonseiLogo" pitchFamily="2" charset="0"/>
                <a:ea typeface="연세소제목체" pitchFamily="18" charset="-127"/>
              </a:rPr>
              <a:t> of Computer Science</a:t>
            </a:r>
          </a:p>
          <a:p>
            <a:pPr algn="r"/>
            <a:r>
              <a:rPr lang="en-US" altLang="ko-KR" sz="1400" dirty="0" err="1">
                <a:solidFill>
                  <a:schemeClr val="tx1">
                    <a:lumMod val="65000"/>
                    <a:lumOff val="35000"/>
                  </a:schemeClr>
                </a:solidFill>
                <a:latin typeface="YonseiLogo" pitchFamily="2" charset="0"/>
                <a:ea typeface="연세소제목체" pitchFamily="18" charset="-127"/>
              </a:rPr>
              <a:t>Yonsei</a:t>
            </a:r>
            <a:r>
              <a:rPr lang="en-US" altLang="ko-KR" sz="1400" baseline="0" dirty="0">
                <a:solidFill>
                  <a:schemeClr val="tx1">
                    <a:lumMod val="65000"/>
                    <a:lumOff val="35000"/>
                  </a:schemeClr>
                </a:solidFill>
                <a:latin typeface="YonseiLogo" pitchFamily="2" charset="0"/>
                <a:ea typeface="연세소제목체" pitchFamily="18" charset="-127"/>
              </a:rPr>
              <a:t> University</a:t>
            </a:r>
            <a:endParaRPr lang="en-US" altLang="ko-KR" sz="1400" dirty="0">
              <a:solidFill>
                <a:schemeClr val="tx1">
                  <a:lumMod val="65000"/>
                  <a:lumOff val="35000"/>
                </a:schemeClr>
              </a:solidFill>
              <a:latin typeface="YonseiLogo" pitchFamily="2" charset="0"/>
              <a:ea typeface="연세소제목체" pitchFamily="18" charset="-127"/>
            </a:endParaRPr>
          </a:p>
        </p:txBody>
      </p:sp>
    </p:spTree>
    <p:extLst>
      <p:ext uri="{BB962C8B-B14F-4D97-AF65-F5344CB8AC3E}">
        <p14:creationId xmlns:p14="http://schemas.microsoft.com/office/powerpoint/2010/main" val="142959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3" y="273050"/>
            <a:ext cx="4011084"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1292FA58-904A-4E03-B70E-A46094AC01EF}" type="datetime1">
              <a:rPr lang="ko-KR" altLang="en-US" smtClean="0"/>
              <a:t>2019. 11. 19.</a:t>
            </a:fld>
            <a:endParaRPr lang="ko-KR" altLang="en-US"/>
          </a:p>
        </p:txBody>
      </p:sp>
      <p:sp>
        <p:nvSpPr>
          <p:cNvPr id="6" name="바닥글 개체 틀 5"/>
          <p:cNvSpPr>
            <a:spLocks noGrp="1"/>
          </p:cNvSpPr>
          <p:nvPr>
            <p:ph type="ftr" sz="quarter" idx="11"/>
          </p:nvPr>
        </p:nvSpPr>
        <p:spPr/>
        <p:txBody>
          <a:bodyPr/>
          <a:lstStyle/>
          <a:p>
            <a:r>
              <a:rPr lang="en-US" altLang="ko-KR"/>
              <a:t>http://dclab.yonsei.ac.kr</a:t>
            </a:r>
            <a:endParaRPr lang="ko-KR" altLang="en-US"/>
          </a:p>
        </p:txBody>
      </p:sp>
      <p:sp>
        <p:nvSpPr>
          <p:cNvPr id="7" name="슬라이드 번호 개체 틀 6"/>
          <p:cNvSpPr>
            <a:spLocks noGrp="1"/>
          </p:cNvSpPr>
          <p:nvPr>
            <p:ph type="sldNum" sz="quarter" idx="12"/>
          </p:nvPr>
        </p:nvSpPr>
        <p:spPr>
          <a:xfrm>
            <a:off x="431371" y="6339254"/>
            <a:ext cx="589856" cy="365125"/>
          </a:xfrm>
          <a:prstGeom prst="rect">
            <a:avLst/>
          </a:prstGeom>
        </p:spPr>
        <p:txBody>
          <a:bodyPr/>
          <a:lstStyle>
            <a:lvl1pPr>
              <a:defRPr b="0" i="0">
                <a:ea typeface="Apple SD Gothic Neo Regular" panose="02000300000000000000" pitchFamily="2" charset="-127"/>
              </a:defRPr>
            </a:lvl1pPr>
          </a:lstStyle>
          <a:p>
            <a:fld id="{84B8CFCF-DE93-4609-8BF9-1C981FCBFB1B}" type="slidenum">
              <a:rPr lang="ko-KR" altLang="en-US" smtClean="0"/>
              <a:pPr/>
              <a:t>‹#›</a:t>
            </a:fld>
            <a:endParaRPr lang="ko-KR" altLang="en-US" dirty="0"/>
          </a:p>
        </p:txBody>
      </p:sp>
    </p:spTree>
    <p:extLst>
      <p:ext uri="{BB962C8B-B14F-4D97-AF65-F5344CB8AC3E}">
        <p14:creationId xmlns:p14="http://schemas.microsoft.com/office/powerpoint/2010/main" val="2712079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B29CBB8-05E2-4F35-9C7F-3B5AA7FFAF4F}" type="datetime1">
              <a:rPr lang="ko-KR" altLang="en-US" smtClean="0"/>
              <a:t>2019. 11. 19.</a:t>
            </a:fld>
            <a:endParaRPr lang="ko-KR" altLang="en-US"/>
          </a:p>
        </p:txBody>
      </p:sp>
      <p:sp>
        <p:nvSpPr>
          <p:cNvPr id="6" name="바닥글 개체 틀 5"/>
          <p:cNvSpPr>
            <a:spLocks noGrp="1"/>
          </p:cNvSpPr>
          <p:nvPr>
            <p:ph type="ftr" sz="quarter" idx="11"/>
          </p:nvPr>
        </p:nvSpPr>
        <p:spPr/>
        <p:txBody>
          <a:bodyPr/>
          <a:lstStyle/>
          <a:p>
            <a:r>
              <a:rPr lang="en-US" altLang="ko-KR"/>
              <a:t>http://dclab.yonsei.ac.kr</a:t>
            </a:r>
            <a:endParaRPr lang="ko-KR" altLang="en-US"/>
          </a:p>
        </p:txBody>
      </p:sp>
      <p:sp>
        <p:nvSpPr>
          <p:cNvPr id="7" name="슬라이드 번호 개체 틀 6"/>
          <p:cNvSpPr>
            <a:spLocks noGrp="1"/>
          </p:cNvSpPr>
          <p:nvPr>
            <p:ph type="sldNum" sz="quarter" idx="12"/>
          </p:nvPr>
        </p:nvSpPr>
        <p:spPr>
          <a:xfrm>
            <a:off x="431371" y="6339254"/>
            <a:ext cx="589856" cy="365125"/>
          </a:xfrm>
          <a:prstGeom prst="rect">
            <a:avLst/>
          </a:prstGeom>
        </p:spPr>
        <p:txBody>
          <a:bodyPr/>
          <a:lstStyle>
            <a:lvl1pPr>
              <a:defRPr b="0" i="0">
                <a:ea typeface="Apple SD Gothic Neo Regular" panose="02000300000000000000" pitchFamily="2" charset="-127"/>
              </a:defRPr>
            </a:lvl1pPr>
          </a:lstStyle>
          <a:p>
            <a:fld id="{84B8CFCF-DE93-4609-8BF9-1C981FCBFB1B}" type="slidenum">
              <a:rPr lang="ko-KR" altLang="en-US" smtClean="0"/>
              <a:pPr/>
              <a:t>‹#›</a:t>
            </a:fld>
            <a:endParaRPr lang="ko-KR" altLang="en-US" dirty="0"/>
          </a:p>
        </p:txBody>
      </p:sp>
    </p:spTree>
    <p:extLst>
      <p:ext uri="{BB962C8B-B14F-4D97-AF65-F5344CB8AC3E}">
        <p14:creationId xmlns:p14="http://schemas.microsoft.com/office/powerpoint/2010/main" val="3135938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03E0B263-EB60-405A-BF87-097C424C1428}" type="datetime1">
              <a:rPr lang="ko-KR" altLang="en-US" smtClean="0"/>
              <a:t>2019. 11. 19.</a:t>
            </a:fld>
            <a:endParaRPr lang="ko-KR" altLang="en-US"/>
          </a:p>
        </p:txBody>
      </p:sp>
      <p:sp>
        <p:nvSpPr>
          <p:cNvPr id="5" name="바닥글 개체 틀 4"/>
          <p:cNvSpPr>
            <a:spLocks noGrp="1"/>
          </p:cNvSpPr>
          <p:nvPr>
            <p:ph type="ftr" sz="quarter" idx="11"/>
          </p:nvPr>
        </p:nvSpPr>
        <p:spPr/>
        <p:txBody>
          <a:bodyPr/>
          <a:lstStyle/>
          <a:p>
            <a:r>
              <a:rPr lang="en-US" altLang="ko-KR"/>
              <a:t>http://dclab.yonsei.ac.kr</a:t>
            </a:r>
            <a:endParaRPr lang="ko-KR" altLang="en-US"/>
          </a:p>
        </p:txBody>
      </p:sp>
      <p:sp>
        <p:nvSpPr>
          <p:cNvPr id="6" name="슬라이드 번호 개체 틀 5"/>
          <p:cNvSpPr>
            <a:spLocks noGrp="1"/>
          </p:cNvSpPr>
          <p:nvPr>
            <p:ph type="sldNum" sz="quarter" idx="12"/>
          </p:nvPr>
        </p:nvSpPr>
        <p:spPr>
          <a:xfrm>
            <a:off x="431371" y="6339254"/>
            <a:ext cx="589856" cy="365125"/>
          </a:xfrm>
          <a:prstGeom prst="rect">
            <a:avLst/>
          </a:prstGeom>
        </p:spPr>
        <p:txBody>
          <a:bodyPr/>
          <a:lstStyle>
            <a:lvl1pPr>
              <a:defRPr b="0" i="0">
                <a:ea typeface="Apple SD Gothic Neo Regular" panose="02000300000000000000" pitchFamily="2" charset="-127"/>
              </a:defRPr>
            </a:lvl1pPr>
          </a:lstStyle>
          <a:p>
            <a:fld id="{84B8CFCF-DE93-4609-8BF9-1C981FCBFB1B}" type="slidenum">
              <a:rPr lang="ko-KR" altLang="en-US" smtClean="0"/>
              <a:pPr/>
              <a:t>‹#›</a:t>
            </a:fld>
            <a:endParaRPr lang="ko-KR" altLang="en-US" dirty="0"/>
          </a:p>
        </p:txBody>
      </p:sp>
    </p:spTree>
    <p:extLst>
      <p:ext uri="{BB962C8B-B14F-4D97-AF65-F5344CB8AC3E}">
        <p14:creationId xmlns:p14="http://schemas.microsoft.com/office/powerpoint/2010/main" val="3331951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43"/>
            <a:ext cx="27432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09600" y="274643"/>
            <a:ext cx="80264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24D678A-DCE7-44C0-A4E4-1C506A0AF625}" type="datetime1">
              <a:rPr lang="ko-KR" altLang="en-US" smtClean="0"/>
              <a:t>2019. 11. 19.</a:t>
            </a:fld>
            <a:endParaRPr lang="ko-KR" altLang="en-US"/>
          </a:p>
        </p:txBody>
      </p:sp>
      <p:sp>
        <p:nvSpPr>
          <p:cNvPr id="5" name="바닥글 개체 틀 4"/>
          <p:cNvSpPr>
            <a:spLocks noGrp="1"/>
          </p:cNvSpPr>
          <p:nvPr>
            <p:ph type="ftr" sz="quarter" idx="11"/>
          </p:nvPr>
        </p:nvSpPr>
        <p:spPr/>
        <p:txBody>
          <a:bodyPr/>
          <a:lstStyle/>
          <a:p>
            <a:r>
              <a:rPr lang="en-US" altLang="ko-KR"/>
              <a:t>http://dclab.yonsei.ac.kr</a:t>
            </a:r>
            <a:endParaRPr lang="ko-KR" altLang="en-US"/>
          </a:p>
        </p:txBody>
      </p:sp>
      <p:sp>
        <p:nvSpPr>
          <p:cNvPr id="6" name="슬라이드 번호 개체 틀 5"/>
          <p:cNvSpPr>
            <a:spLocks noGrp="1"/>
          </p:cNvSpPr>
          <p:nvPr>
            <p:ph type="sldNum" sz="quarter" idx="12"/>
          </p:nvPr>
        </p:nvSpPr>
        <p:spPr>
          <a:xfrm>
            <a:off x="431371" y="6339254"/>
            <a:ext cx="589856" cy="365125"/>
          </a:xfrm>
          <a:prstGeom prst="rect">
            <a:avLst/>
          </a:prstGeom>
        </p:spPr>
        <p:txBody>
          <a:bodyPr/>
          <a:lstStyle>
            <a:lvl1pPr>
              <a:defRPr b="0" i="0">
                <a:ea typeface="Apple SD Gothic Neo Regular" panose="02000300000000000000" pitchFamily="2" charset="-127"/>
              </a:defRPr>
            </a:lvl1pPr>
          </a:lstStyle>
          <a:p>
            <a:fld id="{84B8CFCF-DE93-4609-8BF9-1C981FCBFB1B}" type="slidenum">
              <a:rPr lang="ko-KR" altLang="en-US" smtClean="0"/>
              <a:pPr/>
              <a:t>‹#›</a:t>
            </a:fld>
            <a:endParaRPr lang="ko-KR" altLang="en-US" dirty="0"/>
          </a:p>
        </p:txBody>
      </p:sp>
    </p:spTree>
    <p:extLst>
      <p:ext uri="{BB962C8B-B14F-4D97-AF65-F5344CB8AC3E}">
        <p14:creationId xmlns:p14="http://schemas.microsoft.com/office/powerpoint/2010/main" val="113105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발표용 제목 슬라이드">
    <p:spTree>
      <p:nvGrpSpPr>
        <p:cNvPr id="1" name=""/>
        <p:cNvGrpSpPr/>
        <p:nvPr/>
      </p:nvGrpSpPr>
      <p:grpSpPr>
        <a:xfrm>
          <a:off x="0" y="0"/>
          <a:ext cx="0" cy="0"/>
          <a:chOff x="0" y="0"/>
          <a:chExt cx="0" cy="0"/>
        </a:xfrm>
      </p:grpSpPr>
      <p:sp>
        <p:nvSpPr>
          <p:cNvPr id="3" name="부제목 2"/>
          <p:cNvSpPr>
            <a:spLocks noGrp="1"/>
          </p:cNvSpPr>
          <p:nvPr>
            <p:ph type="subTitle" idx="1" hasCustomPrompt="1"/>
          </p:nvPr>
        </p:nvSpPr>
        <p:spPr>
          <a:xfrm>
            <a:off x="3941037" y="3573016"/>
            <a:ext cx="4309931" cy="720080"/>
          </a:xfrm>
        </p:spPr>
        <p:txBody>
          <a:bodyPr>
            <a:normAutofit/>
          </a:bodyPr>
          <a:lstStyle>
            <a:lvl1pPr marL="0" indent="0" algn="ctr">
              <a:buNone/>
              <a:defRPr sz="1800" baseline="0">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altLang="ko-KR" dirty="0"/>
              <a:t>Presenter: </a:t>
            </a:r>
          </a:p>
        </p:txBody>
      </p:sp>
      <p:sp>
        <p:nvSpPr>
          <p:cNvPr id="18" name="텍스트 개체 틀 17"/>
          <p:cNvSpPr>
            <a:spLocks noGrp="1"/>
          </p:cNvSpPr>
          <p:nvPr>
            <p:ph type="body" sz="quarter" idx="13" hasCustomPrompt="1"/>
          </p:nvPr>
        </p:nvSpPr>
        <p:spPr>
          <a:xfrm>
            <a:off x="827733" y="4365104"/>
            <a:ext cx="3540079" cy="1080120"/>
          </a:xfrm>
        </p:spPr>
        <p:txBody>
          <a:bodyPr>
            <a:normAutofit/>
          </a:bodyPr>
          <a:lstStyle>
            <a:lvl1pPr marL="0" indent="0" algn="ctr">
              <a:buNone/>
              <a:defRPr sz="1600"/>
            </a:lvl1pPr>
          </a:lstStyle>
          <a:p>
            <a:pPr lvl="0"/>
            <a:r>
              <a:rPr lang="en-US" altLang="ko-KR" dirty="0"/>
              <a:t>Author</a:t>
            </a:r>
            <a:endParaRPr lang="ko-KR" altLang="en-US" dirty="0"/>
          </a:p>
        </p:txBody>
      </p:sp>
      <p:sp>
        <p:nvSpPr>
          <p:cNvPr id="12" name="텍스트 개체 틀 11"/>
          <p:cNvSpPr>
            <a:spLocks noGrp="1"/>
          </p:cNvSpPr>
          <p:nvPr>
            <p:ph type="body" sz="quarter" idx="14" hasCustomPrompt="1"/>
          </p:nvPr>
        </p:nvSpPr>
        <p:spPr>
          <a:xfrm>
            <a:off x="10204373" y="5877272"/>
            <a:ext cx="1631951" cy="215900"/>
          </a:xfrm>
        </p:spPr>
        <p:txBody>
          <a:bodyPr>
            <a:noAutofit/>
          </a:bodyPr>
          <a:lstStyle>
            <a:lvl1pPr marL="0" indent="0" algn="r">
              <a:buNone/>
              <a:defRPr sz="1100">
                <a:solidFill>
                  <a:schemeClr val="bg1">
                    <a:lumMod val="50000"/>
                  </a:schemeClr>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ltLang="ko-KR" dirty="0"/>
              <a:t>Conference</a:t>
            </a:r>
            <a:endParaRPr lang="ko-KR" altLang="en-US" dirty="0"/>
          </a:p>
        </p:txBody>
      </p:sp>
      <p:sp>
        <p:nvSpPr>
          <p:cNvPr id="7" name="날짜 개체 틀 6"/>
          <p:cNvSpPr>
            <a:spLocks noGrp="1"/>
          </p:cNvSpPr>
          <p:nvPr>
            <p:ph type="dt" sz="half" idx="15"/>
          </p:nvPr>
        </p:nvSpPr>
        <p:spPr/>
        <p:txBody>
          <a:bodyPr/>
          <a:lstStyle/>
          <a:p>
            <a:fld id="{BCB4758F-C80B-4B18-ABD7-943C01BCE6BB}" type="datetime1">
              <a:rPr lang="ko-KR" altLang="en-US" smtClean="0"/>
              <a:t>2019. 11. 19.</a:t>
            </a:fld>
            <a:endParaRPr lang="ko-KR" altLang="en-US" dirty="0"/>
          </a:p>
        </p:txBody>
      </p:sp>
      <p:sp>
        <p:nvSpPr>
          <p:cNvPr id="8" name="바닥글 개체 틀 7"/>
          <p:cNvSpPr>
            <a:spLocks noGrp="1"/>
          </p:cNvSpPr>
          <p:nvPr>
            <p:ph type="ftr" sz="quarter" idx="16"/>
          </p:nvPr>
        </p:nvSpPr>
        <p:spPr/>
        <p:txBody>
          <a:bodyPr/>
          <a:lstStyle/>
          <a:p>
            <a:r>
              <a:rPr lang="en-US" altLang="ko-KR"/>
              <a:t>http://dclab.yonsei.ac.kr</a:t>
            </a:r>
            <a:endParaRPr lang="ko-KR" altLang="en-US" dirty="0"/>
          </a:p>
        </p:txBody>
      </p:sp>
      <p:sp>
        <p:nvSpPr>
          <p:cNvPr id="9" name="제목 8"/>
          <p:cNvSpPr>
            <a:spLocks noGrp="1"/>
          </p:cNvSpPr>
          <p:nvPr>
            <p:ph type="title"/>
          </p:nvPr>
        </p:nvSpPr>
        <p:spPr/>
        <p:txBody>
          <a:bodyPr/>
          <a:lstStyle/>
          <a:p>
            <a:r>
              <a:rPr lang="ko-KR" altLang="en-US"/>
              <a:t>마스터 제목 스타일 편집</a:t>
            </a:r>
          </a:p>
        </p:txBody>
      </p:sp>
      <p:pic>
        <p:nvPicPr>
          <p:cNvPr id="13" name="그림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6492" y="6249378"/>
            <a:ext cx="701429" cy="526072"/>
          </a:xfrm>
          <a:prstGeom prst="rect">
            <a:avLst/>
          </a:prstGeom>
        </p:spPr>
      </p:pic>
    </p:spTree>
    <p:extLst>
      <p:ext uri="{BB962C8B-B14F-4D97-AF65-F5344CB8AC3E}">
        <p14:creationId xmlns:p14="http://schemas.microsoft.com/office/powerpoint/2010/main" val="371227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lvl1pPr algn="l">
              <a:defRPr/>
            </a:lvl1pPr>
          </a:lstStyle>
          <a:p>
            <a:r>
              <a:rPr kumimoji="0" lang="en-US" altLang="ko-KR" dirty="0"/>
              <a:t>Click to edit Master title style</a:t>
            </a:r>
            <a:endParaRPr lang="ko-KR" altLang="en-US" dirty="0"/>
          </a:p>
        </p:txBody>
      </p:sp>
      <p:sp>
        <p:nvSpPr>
          <p:cNvPr id="3" name="날짜 개체 틀 2"/>
          <p:cNvSpPr>
            <a:spLocks noGrp="1"/>
          </p:cNvSpPr>
          <p:nvPr>
            <p:ph type="dt" sz="half" idx="10"/>
          </p:nvPr>
        </p:nvSpPr>
        <p:spPr/>
        <p:txBody>
          <a:bodyPr/>
          <a:lstStyle/>
          <a:p>
            <a:fld id="{553B99CF-8BE8-40A9-A4AA-9BF2E83B8B69}" type="datetime1">
              <a:rPr lang="ko-KR" altLang="en-US" smtClean="0"/>
              <a:t>2019. 11. 19.</a:t>
            </a:fld>
            <a:endParaRPr lang="ko-KR" altLang="en-US" dirty="0"/>
          </a:p>
        </p:txBody>
      </p:sp>
      <p:sp>
        <p:nvSpPr>
          <p:cNvPr id="4" name="바닥글 개체 틀 3"/>
          <p:cNvSpPr>
            <a:spLocks noGrp="1"/>
          </p:cNvSpPr>
          <p:nvPr>
            <p:ph type="ftr" sz="quarter" idx="11"/>
          </p:nvPr>
        </p:nvSpPr>
        <p:spPr/>
        <p:txBody>
          <a:bodyPr/>
          <a:lstStyle/>
          <a:p>
            <a:r>
              <a:rPr lang="en-US" altLang="ko-KR"/>
              <a:t>http://dclab.yonsei.ac.kr</a:t>
            </a:r>
            <a:endParaRPr lang="ko-KR" altLang="en-US" dirty="0"/>
          </a:p>
        </p:txBody>
      </p:sp>
      <p:sp>
        <p:nvSpPr>
          <p:cNvPr id="5" name="슬라이드 번호 개체 틀 4"/>
          <p:cNvSpPr>
            <a:spLocks noGrp="1"/>
          </p:cNvSpPr>
          <p:nvPr>
            <p:ph type="sldNum" sz="quarter" idx="12"/>
          </p:nvPr>
        </p:nvSpPr>
        <p:spPr>
          <a:xfrm>
            <a:off x="431371" y="6339254"/>
            <a:ext cx="589856" cy="365125"/>
          </a:xfrm>
          <a:prstGeom prst="rect">
            <a:avLst/>
          </a:prstGeom>
        </p:spPr>
        <p:txBody>
          <a:bodyPr/>
          <a:lstStyle>
            <a:lvl1pPr>
              <a:defRPr b="0" i="0">
                <a:ea typeface="Apple SD Gothic Neo Regular" panose="02000300000000000000" pitchFamily="2" charset="-127"/>
              </a:defRPr>
            </a:lvl1pPr>
          </a:lstStyle>
          <a:p>
            <a:fld id="{84B8CFCF-DE93-4609-8BF9-1C981FCBFB1B}" type="slidenum">
              <a:rPr lang="ko-KR" altLang="en-US" smtClean="0"/>
              <a:pPr/>
              <a:t>‹#›</a:t>
            </a:fld>
            <a:endParaRPr lang="ko-KR" altLang="en-US" dirty="0"/>
          </a:p>
        </p:txBody>
      </p:sp>
      <p:sp>
        <p:nvSpPr>
          <p:cNvPr id="9" name="텍스트 개체 틀 8"/>
          <p:cNvSpPr>
            <a:spLocks noGrp="1"/>
          </p:cNvSpPr>
          <p:nvPr>
            <p:ph type="body" sz="quarter" idx="13" hasCustomPrompt="1"/>
          </p:nvPr>
        </p:nvSpPr>
        <p:spPr>
          <a:xfrm>
            <a:off x="335360" y="72008"/>
            <a:ext cx="11521279" cy="332656"/>
          </a:xfrm>
        </p:spPr>
        <p:txBody>
          <a:bodyPr>
            <a:normAutofit/>
          </a:bodyPr>
          <a:lstStyle>
            <a:lvl1pPr marL="0" indent="0">
              <a:buFont typeface="Arial" pitchFamily="34" charset="0"/>
              <a:buNone/>
              <a:defRPr sz="1600">
                <a:solidFill>
                  <a:schemeClr val="accent1"/>
                </a:solidFill>
              </a:defRPr>
            </a:lvl1pPr>
          </a:lstStyle>
          <a:p>
            <a:pPr lvl="0"/>
            <a:r>
              <a:rPr lang="en-US" altLang="ko-KR" dirty="0"/>
              <a:t>Main Title</a:t>
            </a:r>
            <a:endParaRPr lang="ko-KR" altLang="en-US" dirty="0"/>
          </a:p>
        </p:txBody>
      </p:sp>
      <p:sp>
        <p:nvSpPr>
          <p:cNvPr id="11" name="텍스트 개체 틀 10"/>
          <p:cNvSpPr>
            <a:spLocks noGrp="1"/>
          </p:cNvSpPr>
          <p:nvPr>
            <p:ph type="body" sz="quarter" idx="14" hasCustomPrompt="1"/>
          </p:nvPr>
        </p:nvSpPr>
        <p:spPr>
          <a:xfrm>
            <a:off x="335360" y="1124748"/>
            <a:ext cx="11521280" cy="5040559"/>
          </a:xfrm>
        </p:spPr>
        <p:txBody>
          <a:bodyPr/>
          <a:lstStyle>
            <a:lvl1pPr eaLnBrk="1" latinLnBrk="0" hangingPunct="1">
              <a:defRPr/>
            </a:lvl1pPr>
            <a:lvl2pPr eaLnBrk="1" latinLnBrk="0" hangingPunct="1">
              <a:defRPr/>
            </a:lvl2pPr>
            <a:lvl3pPr eaLnBrk="1" latinLnBrk="0" hangingPunct="1">
              <a:defRPr/>
            </a:lvl3pPr>
            <a:lvl4pPr eaLnBrk="1" latinLnBrk="0" hangingPunct="1">
              <a:defRPr/>
            </a:lvl4pPr>
            <a:lvl5pPr eaLnBrk="1" latinLnBrk="0" hangingPunct="1">
              <a:defRPr/>
            </a:lvl5pPr>
          </a:lstStyle>
          <a:p>
            <a:pPr lvl="0" eaLnBrk="1" latinLnBrk="0" hangingPunct="1"/>
            <a:r>
              <a:rPr lang="en-US" altLang="ko-KR" dirty="0"/>
              <a:t>Click to edit Master text styles</a:t>
            </a:r>
          </a:p>
          <a:p>
            <a:pPr lvl="1" eaLnBrk="1" latinLnBrk="0" hangingPunct="1"/>
            <a:r>
              <a:rPr lang="en-US" altLang="ko-KR" dirty="0"/>
              <a:t>Second level</a:t>
            </a:r>
          </a:p>
          <a:p>
            <a:pPr lvl="2" eaLnBrk="1" latinLnBrk="0" hangingPunct="1"/>
            <a:r>
              <a:rPr lang="en-US" altLang="ko-KR" dirty="0"/>
              <a:t>Third level</a:t>
            </a:r>
          </a:p>
          <a:p>
            <a:pPr lvl="3" eaLnBrk="1" latinLnBrk="0" hangingPunct="1"/>
            <a:r>
              <a:rPr lang="en-US" altLang="ko-KR" dirty="0"/>
              <a:t>Fourth level</a:t>
            </a:r>
          </a:p>
          <a:p>
            <a:pPr lvl="4" eaLnBrk="1" latinLnBrk="0" hangingPunct="1"/>
            <a:r>
              <a:rPr lang="en-US" altLang="ko-KR" dirty="0"/>
              <a:t>Fifth level</a:t>
            </a:r>
            <a:endParaRPr kumimoji="0" lang="en-US" altLang="ko-KR" dirty="0"/>
          </a:p>
        </p:txBody>
      </p:sp>
    </p:spTree>
    <p:extLst>
      <p:ext uri="{BB962C8B-B14F-4D97-AF65-F5344CB8AC3E}">
        <p14:creationId xmlns:p14="http://schemas.microsoft.com/office/powerpoint/2010/main" val="341512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p:txBody>
          <a:bodyPr/>
          <a:lstStyle>
            <a:lvl1pPr eaLnBrk="1" latinLnBrk="0" hangingPunct="1">
              <a:defRPr/>
            </a:lvl1pPr>
            <a:lvl2pPr eaLnBrk="1" latinLnBrk="0" hangingPunct="1">
              <a:defRPr/>
            </a:lvl2pPr>
            <a:lvl3pPr eaLnBrk="1" latinLnBrk="0" hangingPunct="1">
              <a:defRPr/>
            </a:lvl3pPr>
            <a:lvl4pPr eaLnBrk="1" latinLnBrk="0" hangingPunct="1">
              <a:defRPr/>
            </a:lvl4pPr>
            <a:lvl5pPr eaLnBrk="1" latinLnBrk="0" hangingPunct="1">
              <a:defRPr/>
            </a:lvl5pPr>
          </a:lstStyle>
          <a:p>
            <a:pPr lvl="0" eaLnBrk="1" latinLnBrk="0" hangingPunct="1"/>
            <a:r>
              <a:rPr lang="en-US" altLang="ko-KR" dirty="0"/>
              <a:t>Click to edit Master text styles</a:t>
            </a:r>
          </a:p>
          <a:p>
            <a:pPr lvl="1" eaLnBrk="1" latinLnBrk="0" hangingPunct="1"/>
            <a:r>
              <a:rPr lang="en-US" altLang="ko-KR" dirty="0"/>
              <a:t>Second level</a:t>
            </a:r>
          </a:p>
          <a:p>
            <a:pPr lvl="2" eaLnBrk="1" latinLnBrk="0" hangingPunct="1"/>
            <a:r>
              <a:rPr lang="en-US" altLang="ko-KR" dirty="0"/>
              <a:t>Third level</a:t>
            </a:r>
          </a:p>
          <a:p>
            <a:pPr lvl="3" eaLnBrk="1" latinLnBrk="0" hangingPunct="1"/>
            <a:r>
              <a:rPr lang="en-US" altLang="ko-KR" dirty="0"/>
              <a:t>Fourth level</a:t>
            </a:r>
          </a:p>
          <a:p>
            <a:pPr lvl="4" eaLnBrk="1" latinLnBrk="0" hangingPunct="1"/>
            <a:r>
              <a:rPr lang="en-US" altLang="ko-KR" dirty="0"/>
              <a:t>Fifth level</a:t>
            </a:r>
            <a:endParaRPr kumimoji="0" lang="en-US" altLang="ko-KR" dirty="0"/>
          </a:p>
        </p:txBody>
      </p:sp>
      <p:sp>
        <p:nvSpPr>
          <p:cNvPr id="9" name="날짜 개체 틀 8"/>
          <p:cNvSpPr>
            <a:spLocks noGrp="1"/>
          </p:cNvSpPr>
          <p:nvPr>
            <p:ph type="dt" sz="half" idx="14"/>
          </p:nvPr>
        </p:nvSpPr>
        <p:spPr/>
        <p:txBody>
          <a:bodyPr/>
          <a:lstStyle/>
          <a:p>
            <a:fld id="{292063C7-87A0-4049-A59B-E33B3A03C83A}" type="datetime1">
              <a:rPr lang="ko-KR" altLang="en-US" smtClean="0"/>
              <a:t>2019. 11. 19.</a:t>
            </a:fld>
            <a:endParaRPr lang="ko-KR" altLang="en-US"/>
          </a:p>
        </p:txBody>
      </p:sp>
      <p:sp>
        <p:nvSpPr>
          <p:cNvPr id="10" name="바닥글 개체 틀 9"/>
          <p:cNvSpPr>
            <a:spLocks noGrp="1"/>
          </p:cNvSpPr>
          <p:nvPr>
            <p:ph type="ftr" sz="quarter" idx="15"/>
          </p:nvPr>
        </p:nvSpPr>
        <p:spPr/>
        <p:txBody>
          <a:bodyPr/>
          <a:lstStyle/>
          <a:p>
            <a:r>
              <a:rPr lang="en-US" altLang="ko-KR" dirty="0"/>
              <a:t>http://dclab.yonsei.ac.kr</a:t>
            </a:r>
            <a:endParaRPr lang="ko-KR" altLang="en-US" dirty="0"/>
          </a:p>
        </p:txBody>
      </p:sp>
      <p:sp>
        <p:nvSpPr>
          <p:cNvPr id="11" name="슬라이드 번호 개체 틀 10"/>
          <p:cNvSpPr>
            <a:spLocks noGrp="1"/>
          </p:cNvSpPr>
          <p:nvPr>
            <p:ph type="sldNum" sz="quarter" idx="16"/>
          </p:nvPr>
        </p:nvSpPr>
        <p:spPr>
          <a:xfrm>
            <a:off x="431371" y="6339254"/>
            <a:ext cx="589856" cy="365125"/>
          </a:xfrm>
          <a:prstGeom prst="rect">
            <a:avLst/>
          </a:prstGeom>
        </p:spPr>
        <p:txBody>
          <a:bodyPr/>
          <a:lstStyle>
            <a:lvl1pPr>
              <a:defRPr b="0" i="0">
                <a:ea typeface="Apple SD Gothic Neo Regular" panose="02000300000000000000" pitchFamily="2" charset="-127"/>
              </a:defRPr>
            </a:lvl1pPr>
          </a:lstStyle>
          <a:p>
            <a:fld id="{84B8CFCF-DE93-4609-8BF9-1C981FCBFB1B}" type="slidenum">
              <a:rPr lang="ko-KR" altLang="en-US" smtClean="0"/>
              <a:pPr/>
              <a:t>‹#›</a:t>
            </a:fld>
            <a:endParaRPr lang="ko-KR" altLang="en-US" dirty="0"/>
          </a:p>
        </p:txBody>
      </p:sp>
      <p:sp>
        <p:nvSpPr>
          <p:cNvPr id="12" name="제목 11"/>
          <p:cNvSpPr>
            <a:spLocks noGrp="1"/>
          </p:cNvSpPr>
          <p:nvPr>
            <p:ph type="title" hasCustomPrompt="1"/>
          </p:nvPr>
        </p:nvSpPr>
        <p:spPr/>
        <p:txBody>
          <a:bodyPr/>
          <a:lstStyle/>
          <a:p>
            <a:r>
              <a:rPr kumimoji="0" lang="en-US" altLang="ko-KR" dirty="0"/>
              <a:t>Click to edit Master title style</a:t>
            </a:r>
            <a:endParaRPr lang="ko-KR" altLang="en-US" dirty="0"/>
          </a:p>
        </p:txBody>
      </p:sp>
    </p:spTree>
    <p:extLst>
      <p:ext uri="{BB962C8B-B14F-4D97-AF65-F5344CB8AC3E}">
        <p14:creationId xmlns:p14="http://schemas.microsoft.com/office/powerpoint/2010/main" val="1009118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5"/>
            <a:ext cx="103632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B463CF0D-D34D-4635-BCC3-2E2DC41D961F}" type="datetime1">
              <a:rPr lang="ko-KR" altLang="en-US" smtClean="0"/>
              <a:t>2019. 11. 19.</a:t>
            </a:fld>
            <a:endParaRPr lang="ko-KR" altLang="en-US"/>
          </a:p>
        </p:txBody>
      </p:sp>
      <p:sp>
        <p:nvSpPr>
          <p:cNvPr id="5" name="바닥글 개체 틀 4"/>
          <p:cNvSpPr>
            <a:spLocks noGrp="1"/>
          </p:cNvSpPr>
          <p:nvPr>
            <p:ph type="ftr" sz="quarter" idx="11"/>
          </p:nvPr>
        </p:nvSpPr>
        <p:spPr/>
        <p:txBody>
          <a:bodyPr/>
          <a:lstStyle/>
          <a:p>
            <a:r>
              <a:rPr lang="en-US" altLang="ko-KR"/>
              <a:t>http://dclab.yonsei.ac.kr</a:t>
            </a:r>
            <a:endParaRPr lang="ko-KR" altLang="en-US"/>
          </a:p>
        </p:txBody>
      </p:sp>
      <p:sp>
        <p:nvSpPr>
          <p:cNvPr id="6" name="슬라이드 번호 개체 틀 5"/>
          <p:cNvSpPr>
            <a:spLocks noGrp="1"/>
          </p:cNvSpPr>
          <p:nvPr>
            <p:ph type="sldNum" sz="quarter" idx="12"/>
          </p:nvPr>
        </p:nvSpPr>
        <p:spPr>
          <a:xfrm>
            <a:off x="431371" y="6339254"/>
            <a:ext cx="589856" cy="365125"/>
          </a:xfrm>
          <a:prstGeom prst="rect">
            <a:avLst/>
          </a:prstGeom>
        </p:spPr>
        <p:txBody>
          <a:bodyPr/>
          <a:lstStyle>
            <a:lvl1pPr>
              <a:defRPr b="0" i="0">
                <a:ea typeface="Apple SD Gothic Neo Regular" panose="02000300000000000000" pitchFamily="2" charset="-127"/>
              </a:defRPr>
            </a:lvl1pPr>
          </a:lstStyle>
          <a:p>
            <a:fld id="{84B8CFCF-DE93-4609-8BF9-1C981FCBFB1B}" type="slidenum">
              <a:rPr lang="ko-KR" altLang="en-US" smtClean="0"/>
              <a:pPr/>
              <a:t>‹#›</a:t>
            </a:fld>
            <a:endParaRPr lang="ko-KR" altLang="en-US" dirty="0"/>
          </a:p>
        </p:txBody>
      </p:sp>
    </p:spTree>
    <p:extLst>
      <p:ext uri="{BB962C8B-B14F-4D97-AF65-F5344CB8AC3E}">
        <p14:creationId xmlns:p14="http://schemas.microsoft.com/office/powerpoint/2010/main" val="249280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B956C847-5BBE-4A14-8148-AC59D593D215}" type="datetime1">
              <a:rPr lang="ko-KR" altLang="en-US" smtClean="0"/>
              <a:t>2019. 11. 19.</a:t>
            </a:fld>
            <a:endParaRPr lang="ko-KR" altLang="en-US"/>
          </a:p>
        </p:txBody>
      </p:sp>
      <p:sp>
        <p:nvSpPr>
          <p:cNvPr id="6" name="바닥글 개체 틀 5"/>
          <p:cNvSpPr>
            <a:spLocks noGrp="1"/>
          </p:cNvSpPr>
          <p:nvPr>
            <p:ph type="ftr" sz="quarter" idx="11"/>
          </p:nvPr>
        </p:nvSpPr>
        <p:spPr/>
        <p:txBody>
          <a:bodyPr/>
          <a:lstStyle/>
          <a:p>
            <a:r>
              <a:rPr lang="en-US" altLang="ko-KR"/>
              <a:t>http://dclab.yonsei.ac.kr</a:t>
            </a:r>
            <a:endParaRPr lang="ko-KR" altLang="en-US"/>
          </a:p>
        </p:txBody>
      </p:sp>
      <p:sp>
        <p:nvSpPr>
          <p:cNvPr id="7" name="슬라이드 번호 개체 틀 6"/>
          <p:cNvSpPr>
            <a:spLocks noGrp="1"/>
          </p:cNvSpPr>
          <p:nvPr>
            <p:ph type="sldNum" sz="quarter" idx="12"/>
          </p:nvPr>
        </p:nvSpPr>
        <p:spPr>
          <a:xfrm>
            <a:off x="431371" y="6339254"/>
            <a:ext cx="589856" cy="365125"/>
          </a:xfrm>
          <a:prstGeom prst="rect">
            <a:avLst/>
          </a:prstGeom>
        </p:spPr>
        <p:txBody>
          <a:bodyPr/>
          <a:lstStyle>
            <a:lvl1pPr>
              <a:defRPr b="0" i="0">
                <a:ea typeface="Apple SD Gothic Neo Regular" panose="02000300000000000000" pitchFamily="2" charset="-127"/>
              </a:defRPr>
            </a:lvl1pPr>
          </a:lstStyle>
          <a:p>
            <a:fld id="{84B8CFCF-DE93-4609-8BF9-1C981FCBFB1B}" type="slidenum">
              <a:rPr lang="ko-KR" altLang="en-US" smtClean="0"/>
              <a:pPr/>
              <a:t>‹#›</a:t>
            </a:fld>
            <a:endParaRPr lang="ko-KR" altLang="en-US" dirty="0"/>
          </a:p>
        </p:txBody>
      </p:sp>
      <p:sp>
        <p:nvSpPr>
          <p:cNvPr id="8" name="텍스트 개체 틀 8"/>
          <p:cNvSpPr>
            <a:spLocks noGrp="1"/>
          </p:cNvSpPr>
          <p:nvPr>
            <p:ph type="body" sz="quarter" idx="13" hasCustomPrompt="1"/>
          </p:nvPr>
        </p:nvSpPr>
        <p:spPr>
          <a:xfrm>
            <a:off x="623393" y="72008"/>
            <a:ext cx="7008515" cy="332656"/>
          </a:xfrm>
        </p:spPr>
        <p:txBody>
          <a:bodyPr>
            <a:normAutofit/>
          </a:bodyPr>
          <a:lstStyle>
            <a:lvl1pPr marL="0" indent="0">
              <a:buFont typeface="Arial" pitchFamily="34" charset="0"/>
              <a:buNone/>
              <a:defRPr sz="1600">
                <a:solidFill>
                  <a:schemeClr val="accent1"/>
                </a:solidFill>
              </a:defRPr>
            </a:lvl1pPr>
          </a:lstStyle>
          <a:p>
            <a:pPr lvl="0"/>
            <a:r>
              <a:rPr lang="en-US" altLang="ko-KR" dirty="0"/>
              <a:t>Main Title</a:t>
            </a:r>
            <a:endParaRPr lang="ko-KR" altLang="en-US" dirty="0"/>
          </a:p>
        </p:txBody>
      </p:sp>
    </p:spTree>
    <p:extLst>
      <p:ext uri="{BB962C8B-B14F-4D97-AF65-F5344CB8AC3E}">
        <p14:creationId xmlns:p14="http://schemas.microsoft.com/office/powerpoint/2010/main" val="347068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224822F8-2744-4FB2-8C4B-997F4F8AAEEF}" type="datetime1">
              <a:rPr lang="ko-KR" altLang="en-US" smtClean="0"/>
              <a:t>2019. 11. 19.</a:t>
            </a:fld>
            <a:endParaRPr lang="ko-KR" altLang="en-US"/>
          </a:p>
        </p:txBody>
      </p:sp>
      <p:sp>
        <p:nvSpPr>
          <p:cNvPr id="8" name="바닥글 개체 틀 7"/>
          <p:cNvSpPr>
            <a:spLocks noGrp="1"/>
          </p:cNvSpPr>
          <p:nvPr>
            <p:ph type="ftr" sz="quarter" idx="11"/>
          </p:nvPr>
        </p:nvSpPr>
        <p:spPr/>
        <p:txBody>
          <a:bodyPr/>
          <a:lstStyle/>
          <a:p>
            <a:r>
              <a:rPr lang="en-US" altLang="ko-KR"/>
              <a:t>http://dclab.yonsei.ac.kr</a:t>
            </a:r>
            <a:endParaRPr lang="ko-KR" altLang="en-US"/>
          </a:p>
        </p:txBody>
      </p:sp>
      <p:sp>
        <p:nvSpPr>
          <p:cNvPr id="9" name="슬라이드 번호 개체 틀 8"/>
          <p:cNvSpPr>
            <a:spLocks noGrp="1"/>
          </p:cNvSpPr>
          <p:nvPr>
            <p:ph type="sldNum" sz="quarter" idx="12"/>
          </p:nvPr>
        </p:nvSpPr>
        <p:spPr>
          <a:xfrm>
            <a:off x="431371" y="6339254"/>
            <a:ext cx="589856" cy="365125"/>
          </a:xfrm>
          <a:prstGeom prst="rect">
            <a:avLst/>
          </a:prstGeom>
        </p:spPr>
        <p:txBody>
          <a:bodyPr/>
          <a:lstStyle>
            <a:lvl1pPr>
              <a:defRPr b="0" i="0">
                <a:ea typeface="Apple SD Gothic Neo Regular" panose="02000300000000000000" pitchFamily="2" charset="-127"/>
              </a:defRPr>
            </a:lvl1pPr>
          </a:lstStyle>
          <a:p>
            <a:fld id="{84B8CFCF-DE93-4609-8BF9-1C981FCBFB1B}" type="slidenum">
              <a:rPr lang="ko-KR" altLang="en-US" smtClean="0"/>
              <a:pPr/>
              <a:t>‹#›</a:t>
            </a:fld>
            <a:endParaRPr lang="ko-KR" altLang="en-US" dirty="0"/>
          </a:p>
        </p:txBody>
      </p:sp>
    </p:spTree>
    <p:extLst>
      <p:ext uri="{BB962C8B-B14F-4D97-AF65-F5344CB8AC3E}">
        <p14:creationId xmlns:p14="http://schemas.microsoft.com/office/powerpoint/2010/main" val="715947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752DFBB4-0234-430C-844D-B1B390BFC3AC}" type="datetime1">
              <a:rPr lang="ko-KR" altLang="en-US" smtClean="0"/>
              <a:t>2019. 11. 19.</a:t>
            </a:fld>
            <a:endParaRPr lang="ko-KR" altLang="en-US"/>
          </a:p>
        </p:txBody>
      </p:sp>
      <p:sp>
        <p:nvSpPr>
          <p:cNvPr id="4" name="바닥글 개체 틀 3"/>
          <p:cNvSpPr>
            <a:spLocks noGrp="1"/>
          </p:cNvSpPr>
          <p:nvPr>
            <p:ph type="ftr" sz="quarter" idx="11"/>
          </p:nvPr>
        </p:nvSpPr>
        <p:spPr/>
        <p:txBody>
          <a:bodyPr/>
          <a:lstStyle/>
          <a:p>
            <a:r>
              <a:rPr lang="en-US" altLang="ko-KR"/>
              <a:t>http://dclab.yonsei.ac.kr</a:t>
            </a:r>
            <a:endParaRPr lang="ko-KR" altLang="en-US"/>
          </a:p>
        </p:txBody>
      </p:sp>
      <p:sp>
        <p:nvSpPr>
          <p:cNvPr id="5" name="슬라이드 번호 개체 틀 4"/>
          <p:cNvSpPr>
            <a:spLocks noGrp="1"/>
          </p:cNvSpPr>
          <p:nvPr>
            <p:ph type="sldNum" sz="quarter" idx="12"/>
          </p:nvPr>
        </p:nvSpPr>
        <p:spPr>
          <a:xfrm>
            <a:off x="431371" y="6339254"/>
            <a:ext cx="589856" cy="365125"/>
          </a:xfrm>
          <a:prstGeom prst="rect">
            <a:avLst/>
          </a:prstGeom>
        </p:spPr>
        <p:txBody>
          <a:bodyPr/>
          <a:lstStyle>
            <a:lvl1pPr>
              <a:defRPr b="0" i="0">
                <a:ea typeface="Apple SD Gothic Neo Regular" panose="02000300000000000000" pitchFamily="2" charset="-127"/>
              </a:defRPr>
            </a:lvl1pPr>
          </a:lstStyle>
          <a:p>
            <a:fld id="{84B8CFCF-DE93-4609-8BF9-1C981FCBFB1B}" type="slidenum">
              <a:rPr lang="ko-KR" altLang="en-US" smtClean="0"/>
              <a:pPr/>
              <a:t>‹#›</a:t>
            </a:fld>
            <a:endParaRPr lang="ko-KR" altLang="en-US" dirty="0"/>
          </a:p>
        </p:txBody>
      </p:sp>
      <p:sp>
        <p:nvSpPr>
          <p:cNvPr id="6" name="텍스트 개체 틀 8"/>
          <p:cNvSpPr>
            <a:spLocks noGrp="1"/>
          </p:cNvSpPr>
          <p:nvPr>
            <p:ph type="body" sz="quarter" idx="13" hasCustomPrompt="1"/>
          </p:nvPr>
        </p:nvSpPr>
        <p:spPr>
          <a:xfrm>
            <a:off x="623393" y="72008"/>
            <a:ext cx="7008515" cy="332656"/>
          </a:xfrm>
        </p:spPr>
        <p:txBody>
          <a:bodyPr>
            <a:normAutofit/>
          </a:bodyPr>
          <a:lstStyle>
            <a:lvl1pPr marL="0" indent="0">
              <a:buFont typeface="Arial" pitchFamily="34" charset="0"/>
              <a:buNone/>
              <a:defRPr sz="1600">
                <a:solidFill>
                  <a:schemeClr val="accent1"/>
                </a:solidFill>
              </a:defRPr>
            </a:lvl1pPr>
          </a:lstStyle>
          <a:p>
            <a:pPr lvl="0"/>
            <a:r>
              <a:rPr lang="en-US" altLang="ko-KR" dirty="0"/>
              <a:t>Main Title</a:t>
            </a:r>
            <a:endParaRPr lang="ko-KR" altLang="en-US" dirty="0"/>
          </a:p>
        </p:txBody>
      </p:sp>
    </p:spTree>
    <p:extLst>
      <p:ext uri="{BB962C8B-B14F-4D97-AF65-F5344CB8AC3E}">
        <p14:creationId xmlns:p14="http://schemas.microsoft.com/office/powerpoint/2010/main" val="247821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67D0A45-6DD3-442E-BD96-789640711025}" type="datetime1">
              <a:rPr lang="ko-KR" altLang="en-US" smtClean="0"/>
              <a:t>2019. 11. 19.</a:t>
            </a:fld>
            <a:endParaRPr lang="ko-KR" altLang="en-US"/>
          </a:p>
        </p:txBody>
      </p:sp>
      <p:sp>
        <p:nvSpPr>
          <p:cNvPr id="3" name="바닥글 개체 틀 2"/>
          <p:cNvSpPr>
            <a:spLocks noGrp="1"/>
          </p:cNvSpPr>
          <p:nvPr>
            <p:ph type="ftr" sz="quarter" idx="11"/>
          </p:nvPr>
        </p:nvSpPr>
        <p:spPr/>
        <p:txBody>
          <a:bodyPr/>
          <a:lstStyle/>
          <a:p>
            <a:r>
              <a:rPr lang="en-US" altLang="ko-KR"/>
              <a:t>http://dclab.yonsei.ac.kr</a:t>
            </a:r>
            <a:endParaRPr lang="ko-KR" altLang="en-US"/>
          </a:p>
        </p:txBody>
      </p:sp>
      <p:sp>
        <p:nvSpPr>
          <p:cNvPr id="4" name="슬라이드 번호 개체 틀 3"/>
          <p:cNvSpPr>
            <a:spLocks noGrp="1"/>
          </p:cNvSpPr>
          <p:nvPr>
            <p:ph type="sldNum" sz="quarter" idx="12"/>
          </p:nvPr>
        </p:nvSpPr>
        <p:spPr>
          <a:xfrm>
            <a:off x="431371" y="6339254"/>
            <a:ext cx="589856" cy="365125"/>
          </a:xfrm>
          <a:prstGeom prst="rect">
            <a:avLst/>
          </a:prstGeom>
        </p:spPr>
        <p:txBody>
          <a:bodyPr/>
          <a:lstStyle>
            <a:lvl1pPr>
              <a:defRPr b="0" i="0">
                <a:ea typeface="Apple SD Gothic Neo Regular" panose="02000300000000000000" pitchFamily="2" charset="-127"/>
              </a:defRPr>
            </a:lvl1pPr>
          </a:lstStyle>
          <a:p>
            <a:fld id="{84B8CFCF-DE93-4609-8BF9-1C981FCBFB1B}" type="slidenum">
              <a:rPr lang="ko-KR" altLang="en-US" smtClean="0"/>
              <a:pPr/>
              <a:t>‹#›</a:t>
            </a:fld>
            <a:endParaRPr lang="ko-KR" altLang="en-US" dirty="0"/>
          </a:p>
        </p:txBody>
      </p:sp>
    </p:spTree>
    <p:extLst>
      <p:ext uri="{BB962C8B-B14F-4D97-AF65-F5344CB8AC3E}">
        <p14:creationId xmlns:p14="http://schemas.microsoft.com/office/powerpoint/2010/main" val="20068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35360" y="332661"/>
            <a:ext cx="11521280" cy="564221"/>
          </a:xfrm>
          <a:prstGeom prst="rect">
            <a:avLst/>
          </a:prstGeom>
        </p:spPr>
        <p:txBody>
          <a:bodyPr vert="horz" lIns="91440" tIns="45720" rIns="91440" bIns="45720" rtlCol="0" anchor="ctr">
            <a:noAutofit/>
          </a:bodyPr>
          <a:lstStyle/>
          <a:p>
            <a:r>
              <a:rPr kumimoji="0" lang="en-US" altLang="ko-KR" dirty="0"/>
              <a:t>Click to edit Master title style</a:t>
            </a:r>
            <a:endParaRPr lang="ko-KR" altLang="en-US" dirty="0"/>
          </a:p>
        </p:txBody>
      </p:sp>
      <p:sp>
        <p:nvSpPr>
          <p:cNvPr id="3" name="텍스트 개체 틀 2"/>
          <p:cNvSpPr>
            <a:spLocks noGrp="1"/>
          </p:cNvSpPr>
          <p:nvPr>
            <p:ph type="body" idx="1"/>
          </p:nvPr>
        </p:nvSpPr>
        <p:spPr>
          <a:xfrm>
            <a:off x="335360" y="1124747"/>
            <a:ext cx="11521280" cy="5001419"/>
          </a:xfrm>
          <a:prstGeom prst="rect">
            <a:avLst/>
          </a:prstGeom>
        </p:spPr>
        <p:txBody>
          <a:bodyPr vert="horz" lIns="91440" tIns="45720" rIns="91440" bIns="45720" rtlCol="0">
            <a:normAutofit/>
          </a:bodyPr>
          <a:lstStyle/>
          <a:p>
            <a:pPr lvl="0" eaLnBrk="1" latinLnBrk="0" hangingPunct="1"/>
            <a:r>
              <a:rPr lang="en-US" altLang="ko-KR" dirty="0"/>
              <a:t>Click to edit Master text styles</a:t>
            </a:r>
          </a:p>
          <a:p>
            <a:pPr lvl="1" eaLnBrk="1" latinLnBrk="0" hangingPunct="1"/>
            <a:r>
              <a:rPr lang="en-US" altLang="ko-KR" dirty="0"/>
              <a:t>Second level</a:t>
            </a:r>
          </a:p>
          <a:p>
            <a:pPr lvl="2" eaLnBrk="1" latinLnBrk="0" hangingPunct="1"/>
            <a:r>
              <a:rPr lang="en-US" altLang="ko-KR" dirty="0"/>
              <a:t>Third level</a:t>
            </a:r>
          </a:p>
          <a:p>
            <a:pPr lvl="3" eaLnBrk="1" latinLnBrk="0" hangingPunct="1"/>
            <a:r>
              <a:rPr lang="en-US" altLang="ko-KR" dirty="0"/>
              <a:t>Fourth level</a:t>
            </a:r>
          </a:p>
          <a:p>
            <a:pPr lvl="4" eaLnBrk="1" latinLnBrk="0" hangingPunct="1"/>
            <a:r>
              <a:rPr lang="en-US" altLang="ko-KR" dirty="0"/>
              <a:t>Fifth level</a:t>
            </a:r>
            <a:endParaRPr kumimoji="0" lang="en-US" altLang="ko-KR" dirty="0"/>
          </a:p>
        </p:txBody>
      </p:sp>
      <p:sp>
        <p:nvSpPr>
          <p:cNvPr id="4" name="날짜 개체 틀 3"/>
          <p:cNvSpPr>
            <a:spLocks noGrp="1"/>
          </p:cNvSpPr>
          <p:nvPr>
            <p:ph type="dt" sz="half" idx="2"/>
          </p:nvPr>
        </p:nvSpPr>
        <p:spPr>
          <a:xfrm>
            <a:off x="8330239" y="6341693"/>
            <a:ext cx="1606191" cy="365125"/>
          </a:xfrm>
          <a:prstGeom prst="rect">
            <a:avLst/>
          </a:prstGeom>
        </p:spPr>
        <p:txBody>
          <a:bodyPr vert="horz" lIns="91440" tIns="45720" rIns="91440" bIns="45720" rtlCol="0" anchor="ctr"/>
          <a:lstStyle>
            <a:lvl1pPr algn="ctr">
              <a:defRPr sz="1200" b="0" i="0">
                <a:solidFill>
                  <a:schemeClr val="tx1">
                    <a:tint val="75000"/>
                  </a:schemeClr>
                </a:solidFill>
                <a:ea typeface="Apple SD Gothic Neo Regular" panose="02000300000000000000" pitchFamily="2" charset="-127"/>
              </a:defRPr>
            </a:lvl1pPr>
          </a:lstStyle>
          <a:p>
            <a:fld id="{BCB4758F-C80B-4B18-ABD7-943C01BCE6BB}" type="datetime1">
              <a:rPr lang="ko-KR" altLang="en-US" smtClean="0"/>
              <a:pPr/>
              <a:t>2019. 11. 19.</a:t>
            </a:fld>
            <a:endParaRPr lang="ko-KR" altLang="en-US" dirty="0"/>
          </a:p>
        </p:txBody>
      </p:sp>
      <p:sp>
        <p:nvSpPr>
          <p:cNvPr id="5" name="바닥글 개체 틀 4"/>
          <p:cNvSpPr>
            <a:spLocks noGrp="1"/>
          </p:cNvSpPr>
          <p:nvPr>
            <p:ph type="ftr" sz="quarter" idx="3"/>
          </p:nvPr>
        </p:nvSpPr>
        <p:spPr>
          <a:xfrm>
            <a:off x="4165600" y="6339254"/>
            <a:ext cx="3860800" cy="365125"/>
          </a:xfrm>
          <a:prstGeom prst="rect">
            <a:avLst/>
          </a:prstGeom>
        </p:spPr>
        <p:txBody>
          <a:bodyPr vert="horz" lIns="91440" tIns="45720" rIns="91440" bIns="45720" rtlCol="0" anchor="ctr"/>
          <a:lstStyle>
            <a:lvl1pPr algn="ctr">
              <a:defRPr sz="1200" b="0" i="0">
                <a:solidFill>
                  <a:schemeClr val="tx1">
                    <a:tint val="75000"/>
                  </a:schemeClr>
                </a:solidFill>
                <a:ea typeface="Apple SD Gothic Neo Regular" panose="02000300000000000000" pitchFamily="2" charset="-127"/>
              </a:defRPr>
            </a:lvl1pPr>
          </a:lstStyle>
          <a:p>
            <a:r>
              <a:rPr lang="en-US" altLang="ko-KR" dirty="0"/>
              <a:t>http://</a:t>
            </a:r>
            <a:r>
              <a:rPr lang="en-US" altLang="ko-KR" dirty="0" err="1"/>
              <a:t>dclab.yonsei.ac.kr</a:t>
            </a:r>
            <a:endParaRPr lang="ko-KR" altLang="en-US" dirty="0"/>
          </a:p>
        </p:txBody>
      </p:sp>
      <p:cxnSp>
        <p:nvCxnSpPr>
          <p:cNvPr id="7" name="직선 연결선 6"/>
          <p:cNvCxnSpPr/>
          <p:nvPr userDrawn="1"/>
        </p:nvCxnSpPr>
        <p:spPr>
          <a:xfrm>
            <a:off x="239352" y="980728"/>
            <a:ext cx="11713301" cy="0"/>
          </a:xfrm>
          <a:prstGeom prst="line">
            <a:avLst/>
          </a:prstGeom>
          <a:ln>
            <a:solidFill>
              <a:schemeClr val="tx1"/>
            </a:solidFill>
            <a:headEnd type="oval"/>
            <a:tailEnd type="none"/>
          </a:ln>
          <a:effectLst>
            <a:outerShdw blurRad="40000" dist="127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cxnSp>
        <p:nvCxnSpPr>
          <p:cNvPr id="10" name="직선 연결선 9"/>
          <p:cNvCxnSpPr/>
          <p:nvPr/>
        </p:nvCxnSpPr>
        <p:spPr>
          <a:xfrm flipH="1">
            <a:off x="431373" y="6165304"/>
            <a:ext cx="11329259" cy="0"/>
          </a:xfrm>
          <a:prstGeom prst="line">
            <a:avLst/>
          </a:prstGeom>
          <a:ln>
            <a:solidFill>
              <a:schemeClr val="tx1"/>
            </a:solidFill>
            <a:headEnd type="none"/>
            <a:tailEnd type="none"/>
          </a:ln>
          <a:effectLst>
            <a:outerShdw blurRad="40000" dist="127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pic>
        <p:nvPicPr>
          <p:cNvPr id="9" name="그림 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377853" y="6193333"/>
            <a:ext cx="1574800" cy="647700"/>
          </a:xfrm>
          <a:prstGeom prst="rect">
            <a:avLst/>
          </a:prstGeom>
        </p:spPr>
      </p:pic>
    </p:spTree>
    <p:extLst>
      <p:ext uri="{BB962C8B-B14F-4D97-AF65-F5344CB8AC3E}">
        <p14:creationId xmlns:p14="http://schemas.microsoft.com/office/powerpoint/2010/main" val="23200092"/>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0"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dt="0"/>
  <p:txStyles>
    <p:titleStyle>
      <a:lvl1pPr algn="l" defTabSz="914400" rtl="0" eaLnBrk="1" latinLnBrk="1" hangingPunct="1">
        <a:spcBef>
          <a:spcPct val="0"/>
        </a:spcBef>
        <a:buNone/>
        <a:defRPr sz="3200" b="0" i="0" kern="1200">
          <a:solidFill>
            <a:schemeClr val="tx1"/>
          </a:solidFill>
          <a:latin typeface="Trebuchet MS" pitchFamily="34" charset="0"/>
          <a:ea typeface="Apple SD Gothic Neo Regular" panose="02000300000000000000" pitchFamily="2" charset="-127"/>
          <a:cs typeface="+mj-cs"/>
        </a:defRPr>
      </a:lvl1pPr>
    </p:titleStyle>
    <p:bodyStyle>
      <a:lvl1pPr marL="342900" indent="-342900" algn="l" defTabSz="914400" rtl="0" eaLnBrk="1" latinLnBrk="0" hangingPunct="1">
        <a:lnSpc>
          <a:spcPct val="120000"/>
        </a:lnSpc>
        <a:spcBef>
          <a:spcPct val="20000"/>
        </a:spcBef>
        <a:buFont typeface="Wingdings" pitchFamily="2" charset="2"/>
        <a:buChar char="l"/>
        <a:defRPr sz="2800" b="0" i="0" kern="1200">
          <a:solidFill>
            <a:schemeClr val="tx1"/>
          </a:solidFill>
          <a:latin typeface="Trebuchet MS" pitchFamily="34" charset="0"/>
          <a:ea typeface="Apple SD Gothic Neo Regular" panose="02000300000000000000" pitchFamily="2" charset="-127"/>
          <a:cs typeface="+mn-cs"/>
        </a:defRPr>
      </a:lvl1pPr>
      <a:lvl2pPr marL="742950" indent="-285750" algn="l" defTabSz="914400" rtl="0" eaLnBrk="1" latinLnBrk="0" hangingPunct="1">
        <a:lnSpc>
          <a:spcPct val="120000"/>
        </a:lnSpc>
        <a:spcBef>
          <a:spcPct val="20000"/>
        </a:spcBef>
        <a:buFont typeface="Arial" pitchFamily="34" charset="0"/>
        <a:buChar char="–"/>
        <a:defRPr sz="2400" b="0" i="0" kern="1200">
          <a:solidFill>
            <a:schemeClr val="tx1"/>
          </a:solidFill>
          <a:latin typeface="Trebuchet MS" pitchFamily="34" charset="0"/>
          <a:ea typeface="Apple SD Gothic Neo Regular" panose="02000300000000000000" pitchFamily="2" charset="-127"/>
          <a:cs typeface="+mn-cs"/>
        </a:defRPr>
      </a:lvl2pPr>
      <a:lvl3pPr marL="1143000" indent="-228600" algn="l" defTabSz="914400" rtl="0" eaLnBrk="1" latinLnBrk="0" hangingPunct="1">
        <a:lnSpc>
          <a:spcPct val="120000"/>
        </a:lnSpc>
        <a:spcBef>
          <a:spcPct val="20000"/>
        </a:spcBef>
        <a:buFont typeface="Wingdings" pitchFamily="2" charset="2"/>
        <a:buChar char="u"/>
        <a:defRPr sz="2000" b="0" i="0" kern="1200">
          <a:solidFill>
            <a:schemeClr val="tx1"/>
          </a:solidFill>
          <a:latin typeface="Trebuchet MS" pitchFamily="34" charset="0"/>
          <a:ea typeface="Apple SD Gothic Neo Regular" panose="02000300000000000000" pitchFamily="2" charset="-127"/>
          <a:cs typeface="+mn-cs"/>
        </a:defRPr>
      </a:lvl3pPr>
      <a:lvl4pPr marL="1600200" indent="-228600" algn="l" defTabSz="914400" rtl="0" eaLnBrk="1" latinLnBrk="0" hangingPunct="1">
        <a:lnSpc>
          <a:spcPct val="120000"/>
        </a:lnSpc>
        <a:spcBef>
          <a:spcPct val="20000"/>
        </a:spcBef>
        <a:buFont typeface="Wingdings" pitchFamily="2" charset="2"/>
        <a:buChar char="v"/>
        <a:defRPr sz="1800" b="0" i="0" kern="1200">
          <a:solidFill>
            <a:schemeClr val="tx1"/>
          </a:solidFill>
          <a:latin typeface="Trebuchet MS" pitchFamily="34" charset="0"/>
          <a:ea typeface="Apple SD Gothic Neo Regular" panose="02000300000000000000" pitchFamily="2" charset="-127"/>
          <a:cs typeface="+mn-cs"/>
        </a:defRPr>
      </a:lvl4pPr>
      <a:lvl5pPr marL="2057400" indent="-228600" algn="l" defTabSz="914400" rtl="0" eaLnBrk="1" latinLnBrk="0" hangingPunct="1">
        <a:lnSpc>
          <a:spcPct val="120000"/>
        </a:lnSpc>
        <a:spcBef>
          <a:spcPct val="20000"/>
        </a:spcBef>
        <a:buFont typeface="Arial" pitchFamily="34" charset="0"/>
        <a:buChar char="»"/>
        <a:defRPr sz="1600" b="0" i="0" kern="1200">
          <a:solidFill>
            <a:schemeClr val="tx1"/>
          </a:solidFill>
          <a:latin typeface="Trebuchet MS" pitchFamily="34" charset="0"/>
          <a:ea typeface="Apple SD Gothic Neo Regular" panose="02000300000000000000" pitchFamily="2"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16.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767408" y="1556797"/>
            <a:ext cx="10657184" cy="1470025"/>
          </a:xfrm>
        </p:spPr>
        <p:txBody>
          <a:bodyPr>
            <a:normAutofit/>
          </a:bodyPr>
          <a:lstStyle/>
          <a:p>
            <a:pPr algn="ctr"/>
            <a:r>
              <a:rPr lang="en-US" altLang="ko-KR" dirty="0"/>
              <a:t>Static Function Prefetching for Efficient Code Management on Scratchpad Memory</a:t>
            </a:r>
          </a:p>
        </p:txBody>
      </p:sp>
      <p:sp>
        <p:nvSpPr>
          <p:cNvPr id="7" name="부제목 6">
            <a:extLst>
              <a:ext uri="{FF2B5EF4-FFF2-40B4-BE49-F238E27FC236}">
                <a16:creationId xmlns:a16="http://schemas.microsoft.com/office/drawing/2014/main" id="{48F9B8FF-9653-5945-AAAF-3DF16FD9615C}"/>
              </a:ext>
            </a:extLst>
          </p:cNvPr>
          <p:cNvSpPr>
            <a:spLocks noGrp="1"/>
          </p:cNvSpPr>
          <p:nvPr>
            <p:ph type="subTitle" idx="1"/>
          </p:nvPr>
        </p:nvSpPr>
        <p:spPr>
          <a:xfrm>
            <a:off x="1415480" y="5661248"/>
            <a:ext cx="10363200" cy="432047"/>
          </a:xfrm>
        </p:spPr>
        <p:txBody>
          <a:bodyPr/>
          <a:lstStyle/>
          <a:p>
            <a:r>
              <a:rPr lang="en-US" altLang="ko-KR" dirty="0"/>
              <a:t>ICCD’19</a:t>
            </a:r>
          </a:p>
        </p:txBody>
      </p:sp>
      <p:sp>
        <p:nvSpPr>
          <p:cNvPr id="4" name="부제목 6">
            <a:extLst>
              <a:ext uri="{FF2B5EF4-FFF2-40B4-BE49-F238E27FC236}">
                <a16:creationId xmlns:a16="http://schemas.microsoft.com/office/drawing/2014/main" id="{CC3BCF51-4E4F-B245-B2F9-06EF2B0FAA09}"/>
              </a:ext>
            </a:extLst>
          </p:cNvPr>
          <p:cNvSpPr txBox="1">
            <a:spLocks/>
          </p:cNvSpPr>
          <p:nvPr/>
        </p:nvSpPr>
        <p:spPr>
          <a:xfrm>
            <a:off x="2891644" y="3140968"/>
            <a:ext cx="6408712" cy="1891388"/>
          </a:xfrm>
          <a:prstGeom prst="rect">
            <a:avLst/>
          </a:prstGeom>
        </p:spPr>
        <p:txBody>
          <a:bodyPr vert="horz" lIns="91440" tIns="45720" rIns="91440" bIns="45720" rtlCol="0">
            <a:normAutofit/>
          </a:bodyPr>
          <a:lstStyle>
            <a:lvl1pPr marL="0" indent="0" algn="r" defTabSz="914400" rtl="0" eaLnBrk="1" latinLnBrk="0" hangingPunct="1">
              <a:lnSpc>
                <a:spcPct val="120000"/>
              </a:lnSpc>
              <a:spcBef>
                <a:spcPct val="20000"/>
              </a:spcBef>
              <a:buFont typeface="Wingdings" pitchFamily="2" charset="2"/>
              <a:buNone/>
              <a:defRPr sz="1800" b="0" i="0" kern="1200">
                <a:solidFill>
                  <a:schemeClr val="tx1">
                    <a:tint val="75000"/>
                  </a:schemeClr>
                </a:solidFill>
                <a:latin typeface="YonseiLogo" pitchFamily="2" charset="0"/>
                <a:ea typeface="Apple SD Gothic Neo Regular" panose="02000300000000000000" pitchFamily="2" charset="-127"/>
                <a:cs typeface="+mn-cs"/>
              </a:defRPr>
            </a:lvl1pPr>
            <a:lvl2pPr marL="457200" indent="0" algn="ctr" defTabSz="914400" rtl="0" eaLnBrk="1" latinLnBrk="0" hangingPunct="1">
              <a:lnSpc>
                <a:spcPct val="120000"/>
              </a:lnSpc>
              <a:spcBef>
                <a:spcPct val="20000"/>
              </a:spcBef>
              <a:buFont typeface="Arial" pitchFamily="34" charset="0"/>
              <a:buNone/>
              <a:defRPr sz="2400" b="0" i="0" kern="1200">
                <a:solidFill>
                  <a:schemeClr val="tx1">
                    <a:tint val="75000"/>
                  </a:schemeClr>
                </a:solidFill>
                <a:latin typeface="Trebuchet MS" pitchFamily="34" charset="0"/>
                <a:ea typeface="Apple SD Gothic Neo Regular" panose="02000300000000000000" pitchFamily="2" charset="-127"/>
                <a:cs typeface="+mn-cs"/>
              </a:defRPr>
            </a:lvl2pPr>
            <a:lvl3pPr marL="914400" indent="0" algn="ctr" defTabSz="914400" rtl="0" eaLnBrk="1" latinLnBrk="0" hangingPunct="1">
              <a:lnSpc>
                <a:spcPct val="120000"/>
              </a:lnSpc>
              <a:spcBef>
                <a:spcPct val="20000"/>
              </a:spcBef>
              <a:buFont typeface="Wingdings" pitchFamily="2" charset="2"/>
              <a:buNone/>
              <a:defRPr sz="2000" b="0" i="0" kern="1200">
                <a:solidFill>
                  <a:schemeClr val="tx1">
                    <a:tint val="75000"/>
                  </a:schemeClr>
                </a:solidFill>
                <a:latin typeface="Trebuchet MS" pitchFamily="34" charset="0"/>
                <a:ea typeface="Apple SD Gothic Neo Regular" panose="02000300000000000000" pitchFamily="2" charset="-127"/>
                <a:cs typeface="+mn-cs"/>
              </a:defRPr>
            </a:lvl3pPr>
            <a:lvl4pPr marL="1371600" indent="0" algn="ctr" defTabSz="914400" rtl="0" eaLnBrk="1" latinLnBrk="0" hangingPunct="1">
              <a:lnSpc>
                <a:spcPct val="120000"/>
              </a:lnSpc>
              <a:spcBef>
                <a:spcPct val="20000"/>
              </a:spcBef>
              <a:buFont typeface="Wingdings" pitchFamily="2" charset="2"/>
              <a:buNone/>
              <a:defRPr sz="1800" b="0" i="0" kern="1200">
                <a:solidFill>
                  <a:schemeClr val="tx1">
                    <a:tint val="75000"/>
                  </a:schemeClr>
                </a:solidFill>
                <a:latin typeface="Trebuchet MS" pitchFamily="34" charset="0"/>
                <a:ea typeface="Apple SD Gothic Neo Regular" panose="02000300000000000000" pitchFamily="2" charset="-127"/>
                <a:cs typeface="+mn-cs"/>
              </a:defRPr>
            </a:lvl4pPr>
            <a:lvl5pPr marL="1828800" indent="0" algn="ctr" defTabSz="914400" rtl="0" eaLnBrk="1" latinLnBrk="0" hangingPunct="1">
              <a:lnSpc>
                <a:spcPct val="120000"/>
              </a:lnSpc>
              <a:spcBef>
                <a:spcPct val="20000"/>
              </a:spcBef>
              <a:buFont typeface="Arial" pitchFamily="34" charset="0"/>
              <a:buNone/>
              <a:defRPr sz="1600" b="0" i="0" kern="1200">
                <a:solidFill>
                  <a:schemeClr val="tx1">
                    <a:tint val="75000"/>
                  </a:schemeClr>
                </a:solidFill>
                <a:latin typeface="Trebuchet MS" pitchFamily="34" charset="0"/>
                <a:ea typeface="Apple SD Gothic Neo Regular" panose="02000300000000000000" pitchFamily="2" charset="-127"/>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altLang="ko-KR" sz="2400" u="sng" dirty="0" err="1">
                <a:solidFill>
                  <a:schemeClr val="tx1"/>
                </a:solidFill>
              </a:rPr>
              <a:t>Youngbin</a:t>
            </a:r>
            <a:r>
              <a:rPr lang="en-US" altLang="ko-KR" sz="2400" u="sng" dirty="0">
                <a:solidFill>
                  <a:schemeClr val="tx1"/>
                </a:solidFill>
              </a:rPr>
              <a:t> Kim</a:t>
            </a:r>
            <a:r>
              <a:rPr lang="en-US" altLang="ko-KR" sz="2400" dirty="0">
                <a:solidFill>
                  <a:schemeClr val="tx1"/>
                </a:solidFill>
              </a:rPr>
              <a:t>, </a:t>
            </a:r>
            <a:r>
              <a:rPr lang="en-US" altLang="ko-KR" sz="2400" dirty="0" err="1">
                <a:solidFill>
                  <a:schemeClr val="tx1"/>
                </a:solidFill>
              </a:rPr>
              <a:t>Kyoungwoo</a:t>
            </a:r>
            <a:r>
              <a:rPr lang="en-US" altLang="ko-KR" sz="2400" dirty="0">
                <a:solidFill>
                  <a:schemeClr val="tx1"/>
                </a:solidFill>
              </a:rPr>
              <a:t> Lee, </a:t>
            </a:r>
            <a:r>
              <a:rPr lang="en-US" altLang="ko-KR" sz="2400" dirty="0" err="1">
                <a:solidFill>
                  <a:schemeClr val="tx1"/>
                </a:solidFill>
              </a:rPr>
              <a:t>Aviral</a:t>
            </a:r>
            <a:r>
              <a:rPr lang="en-US" altLang="ko-KR" sz="2400" dirty="0">
                <a:solidFill>
                  <a:schemeClr val="tx1"/>
                </a:solidFill>
              </a:rPr>
              <a:t> Shrivastava</a:t>
            </a:r>
          </a:p>
          <a:p>
            <a:pPr algn="ctr"/>
            <a:r>
              <a:rPr lang="en-US" altLang="ko-KR" sz="2400" dirty="0">
                <a:solidFill>
                  <a:schemeClr val="tx1"/>
                </a:solidFill>
              </a:rPr>
              <a:t>* Yonsei University, Korea</a:t>
            </a:r>
          </a:p>
          <a:p>
            <a:pPr algn="ctr"/>
            <a:r>
              <a:rPr lang="en-US" altLang="ko-KR" sz="2400" dirty="0">
                <a:solidFill>
                  <a:schemeClr val="tx1"/>
                </a:solidFill>
              </a:rPr>
              <a:t>** Arizona State University, USA</a:t>
            </a:r>
          </a:p>
          <a:p>
            <a:pPr algn="ctr"/>
            <a:endParaRPr lang="ko-KR" altLang="en-US" sz="2400" dirty="0">
              <a:solidFill>
                <a:schemeClr val="tx1"/>
              </a:solidFill>
            </a:endParaRPr>
          </a:p>
        </p:txBody>
      </p:sp>
    </p:spTree>
    <p:extLst>
      <p:ext uri="{BB962C8B-B14F-4D97-AF65-F5344CB8AC3E}">
        <p14:creationId xmlns:p14="http://schemas.microsoft.com/office/powerpoint/2010/main" val="215950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1F55AF-E54A-3C41-967F-8F6875B169E0}"/>
              </a:ext>
            </a:extLst>
          </p:cNvPr>
          <p:cNvSpPr>
            <a:spLocks noGrp="1"/>
          </p:cNvSpPr>
          <p:nvPr>
            <p:ph type="title"/>
          </p:nvPr>
        </p:nvSpPr>
        <p:spPr/>
        <p:txBody>
          <a:bodyPr/>
          <a:lstStyle/>
          <a:p>
            <a:r>
              <a:rPr kumimoji="1" lang="en-US" altLang="ko-KR" dirty="0"/>
              <a:t>Summary of the Contributions</a:t>
            </a:r>
            <a:endParaRPr kumimoji="1" lang="ko-KR" altLang="en-US" dirty="0"/>
          </a:p>
        </p:txBody>
      </p:sp>
      <p:sp>
        <p:nvSpPr>
          <p:cNvPr id="3" name="바닥글 개체 틀 2">
            <a:extLst>
              <a:ext uri="{FF2B5EF4-FFF2-40B4-BE49-F238E27FC236}">
                <a16:creationId xmlns:a16="http://schemas.microsoft.com/office/drawing/2014/main" id="{31EF4682-2AFB-124B-8F23-B8090F40BC23}"/>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DF5EC151-EEB8-C149-81CA-8A6E1B3A83DC}"/>
              </a:ext>
            </a:extLst>
          </p:cNvPr>
          <p:cNvSpPr>
            <a:spLocks noGrp="1"/>
          </p:cNvSpPr>
          <p:nvPr>
            <p:ph type="body" sz="quarter" idx="13"/>
          </p:nvPr>
        </p:nvSpPr>
        <p:spPr/>
        <p:txBody>
          <a:bodyPr>
            <a:normAutofit fontScale="92500" lnSpcReduction="10000"/>
          </a:bodyPr>
          <a:lstStyle/>
          <a:p>
            <a:r>
              <a:rPr kumimoji="1" lang="en-US" altLang="ko-KR" dirty="0"/>
              <a:t>Introduction</a:t>
            </a:r>
            <a:endParaRPr kumimoji="1" lang="ko-KR" altLang="en-US" dirty="0"/>
          </a:p>
        </p:txBody>
      </p:sp>
      <p:sp>
        <p:nvSpPr>
          <p:cNvPr id="5" name="텍스트 개체 틀 4">
            <a:extLst>
              <a:ext uri="{FF2B5EF4-FFF2-40B4-BE49-F238E27FC236}">
                <a16:creationId xmlns:a16="http://schemas.microsoft.com/office/drawing/2014/main" id="{A679CAA2-7B5B-FE4F-9C4E-F5B9A8567701}"/>
              </a:ext>
            </a:extLst>
          </p:cNvPr>
          <p:cNvSpPr>
            <a:spLocks noGrp="1"/>
          </p:cNvSpPr>
          <p:nvPr>
            <p:ph type="body" sz="quarter" idx="14"/>
          </p:nvPr>
        </p:nvSpPr>
        <p:spPr/>
        <p:txBody>
          <a:bodyPr/>
          <a:lstStyle/>
          <a:p>
            <a:r>
              <a:rPr kumimoji="1" lang="en-US" altLang="ko-KR" dirty="0"/>
              <a:t>Reduces </a:t>
            </a:r>
            <a:r>
              <a:rPr kumimoji="1" lang="en-US" altLang="ko-KR" dirty="0">
                <a:solidFill>
                  <a:schemeClr val="accent4"/>
                </a:solidFill>
              </a:rPr>
              <a:t>CPU idle time by 58.5% </a:t>
            </a:r>
            <a:r>
              <a:rPr kumimoji="1" lang="en-US" altLang="ko-KR" dirty="0"/>
              <a:t>and </a:t>
            </a:r>
            <a:r>
              <a:rPr kumimoji="1" lang="en-US" altLang="ko-KR" dirty="0">
                <a:solidFill>
                  <a:schemeClr val="accent2"/>
                </a:solidFill>
              </a:rPr>
              <a:t>execution time by 14.7%</a:t>
            </a:r>
            <a:r>
              <a:rPr kumimoji="1" lang="en-US" altLang="ko-KR" dirty="0"/>
              <a:t> on average without changing the mapping algorithm</a:t>
            </a:r>
          </a:p>
          <a:p>
            <a:r>
              <a:rPr kumimoji="1" lang="en-US" altLang="ko-KR" dirty="0"/>
              <a:t>Only relies on static analysis: </a:t>
            </a:r>
            <a:r>
              <a:rPr kumimoji="1" lang="en-US" altLang="ko-KR" dirty="0">
                <a:solidFill>
                  <a:schemeClr val="accent2"/>
                </a:solidFill>
              </a:rPr>
              <a:t>no profiling or run-time data structure</a:t>
            </a:r>
          </a:p>
          <a:p>
            <a:r>
              <a:rPr kumimoji="1" lang="en-US" altLang="ko-KR" dirty="0"/>
              <a:t>Orthogonal to the mapping algorithms and other optimization methods</a:t>
            </a:r>
            <a:endParaRPr kumimoji="1" lang="ko-KR" altLang="en-US" dirty="0"/>
          </a:p>
        </p:txBody>
      </p:sp>
    </p:spTree>
    <p:extLst>
      <p:ext uri="{BB962C8B-B14F-4D97-AF65-F5344CB8AC3E}">
        <p14:creationId xmlns:p14="http://schemas.microsoft.com/office/powerpoint/2010/main" val="74414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D65604-609B-4747-9252-5397D56C5759}"/>
              </a:ext>
            </a:extLst>
          </p:cNvPr>
          <p:cNvSpPr>
            <a:spLocks noGrp="1"/>
          </p:cNvSpPr>
          <p:nvPr>
            <p:ph type="title"/>
          </p:nvPr>
        </p:nvSpPr>
        <p:spPr/>
        <p:txBody>
          <a:bodyPr/>
          <a:lstStyle/>
          <a:p>
            <a:r>
              <a:rPr kumimoji="1" lang="en-US" altLang="ko-KR" dirty="0"/>
              <a:t>Outline</a:t>
            </a:r>
            <a:endParaRPr kumimoji="1" lang="ko-KR" altLang="en-US" dirty="0"/>
          </a:p>
        </p:txBody>
      </p:sp>
      <p:sp>
        <p:nvSpPr>
          <p:cNvPr id="3" name="바닥글 개체 틀 2">
            <a:extLst>
              <a:ext uri="{FF2B5EF4-FFF2-40B4-BE49-F238E27FC236}">
                <a16:creationId xmlns:a16="http://schemas.microsoft.com/office/drawing/2014/main" id="{C73B079D-6B13-3248-9480-050570F06224}"/>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F064B13C-FE3D-7341-B986-5DD6718AC933}"/>
              </a:ext>
            </a:extLst>
          </p:cNvPr>
          <p:cNvSpPr>
            <a:spLocks noGrp="1"/>
          </p:cNvSpPr>
          <p:nvPr>
            <p:ph type="body" sz="quarter" idx="13"/>
          </p:nvPr>
        </p:nvSpPr>
        <p:spPr/>
        <p:txBody>
          <a:bodyPr>
            <a:normAutofit fontScale="92500" lnSpcReduction="10000"/>
          </a:bodyPr>
          <a:lstStyle/>
          <a:p>
            <a:endParaRPr kumimoji="1" lang="ko-KR" altLang="en-US"/>
          </a:p>
        </p:txBody>
      </p:sp>
      <p:sp>
        <p:nvSpPr>
          <p:cNvPr id="5" name="텍스트 개체 틀 4">
            <a:extLst>
              <a:ext uri="{FF2B5EF4-FFF2-40B4-BE49-F238E27FC236}">
                <a16:creationId xmlns:a16="http://schemas.microsoft.com/office/drawing/2014/main" id="{2B12A351-B2B1-3942-B43E-D841D71BE940}"/>
              </a:ext>
            </a:extLst>
          </p:cNvPr>
          <p:cNvSpPr>
            <a:spLocks noGrp="1"/>
          </p:cNvSpPr>
          <p:nvPr>
            <p:ph type="body" sz="quarter" idx="14"/>
          </p:nvPr>
        </p:nvSpPr>
        <p:spPr/>
        <p:txBody>
          <a:bodyPr/>
          <a:lstStyle/>
          <a:p>
            <a:r>
              <a:rPr kumimoji="1" lang="en-US" altLang="ko-KR" dirty="0">
                <a:solidFill>
                  <a:schemeClr val="tx1">
                    <a:lumMod val="50000"/>
                    <a:lumOff val="50000"/>
                  </a:schemeClr>
                </a:solidFill>
              </a:rPr>
              <a:t>Introduction</a:t>
            </a:r>
          </a:p>
          <a:p>
            <a:r>
              <a:rPr kumimoji="1" lang="en-US" altLang="ko-KR" dirty="0"/>
              <a:t>Our Approach</a:t>
            </a:r>
          </a:p>
          <a:p>
            <a:pPr lvl="1"/>
            <a:r>
              <a:rPr kumimoji="1" lang="en-US" altLang="ko-KR" dirty="0">
                <a:solidFill>
                  <a:schemeClr val="tx1">
                    <a:lumMod val="50000"/>
                    <a:lumOff val="50000"/>
                  </a:schemeClr>
                </a:solidFill>
              </a:rPr>
              <a:t>Finding Load Locations</a:t>
            </a:r>
          </a:p>
          <a:p>
            <a:pPr lvl="1"/>
            <a:r>
              <a:rPr kumimoji="1" lang="en-US" altLang="ko-KR" dirty="0">
                <a:solidFill>
                  <a:schemeClr val="tx1">
                    <a:lumMod val="50000"/>
                    <a:lumOff val="50000"/>
                  </a:schemeClr>
                </a:solidFill>
              </a:rPr>
              <a:t>Inserting Prefetch Instructions</a:t>
            </a:r>
          </a:p>
          <a:p>
            <a:r>
              <a:rPr kumimoji="1" lang="en-US" altLang="ko-KR" dirty="0">
                <a:solidFill>
                  <a:schemeClr val="tx1">
                    <a:lumMod val="50000"/>
                    <a:lumOff val="50000"/>
                  </a:schemeClr>
                </a:solidFill>
              </a:rPr>
              <a:t>Experimental Results</a:t>
            </a:r>
          </a:p>
          <a:p>
            <a:r>
              <a:rPr kumimoji="1" lang="en-US" altLang="ko-KR" dirty="0">
                <a:solidFill>
                  <a:schemeClr val="tx1">
                    <a:lumMod val="50000"/>
                    <a:lumOff val="50000"/>
                  </a:schemeClr>
                </a:solidFill>
              </a:rPr>
              <a:t>Conclusion</a:t>
            </a:r>
            <a:endParaRPr kumimoji="1" lang="ko-KR" altLang="en-US" dirty="0">
              <a:solidFill>
                <a:schemeClr val="tx1">
                  <a:lumMod val="50000"/>
                  <a:lumOff val="50000"/>
                </a:schemeClr>
              </a:solidFill>
            </a:endParaRPr>
          </a:p>
        </p:txBody>
      </p:sp>
    </p:spTree>
    <p:extLst>
      <p:ext uri="{BB962C8B-B14F-4D97-AF65-F5344CB8AC3E}">
        <p14:creationId xmlns:p14="http://schemas.microsoft.com/office/powerpoint/2010/main" val="325324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D94E1D-E99A-6E4B-BF61-ABD0FFD2D73A}"/>
              </a:ext>
            </a:extLst>
          </p:cNvPr>
          <p:cNvSpPr>
            <a:spLocks noGrp="1"/>
          </p:cNvSpPr>
          <p:nvPr>
            <p:ph type="title"/>
          </p:nvPr>
        </p:nvSpPr>
        <p:spPr/>
        <p:txBody>
          <a:bodyPr/>
          <a:lstStyle/>
          <a:p>
            <a:r>
              <a:rPr kumimoji="1" lang="en-US" altLang="ko-KR" dirty="0"/>
              <a:t>The Motivational Idea</a:t>
            </a:r>
            <a:endParaRPr kumimoji="1" lang="ko-KR" altLang="en-US" dirty="0"/>
          </a:p>
        </p:txBody>
      </p:sp>
      <p:sp>
        <p:nvSpPr>
          <p:cNvPr id="3" name="바닥글 개체 틀 2">
            <a:extLst>
              <a:ext uri="{FF2B5EF4-FFF2-40B4-BE49-F238E27FC236}">
                <a16:creationId xmlns:a16="http://schemas.microsoft.com/office/drawing/2014/main" id="{8104A311-8BDA-AA4C-8266-C493C3296400}"/>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D1EC43C0-3E27-D147-A715-F725B0169285}"/>
              </a:ext>
            </a:extLst>
          </p:cNvPr>
          <p:cNvSpPr>
            <a:spLocks noGrp="1"/>
          </p:cNvSpPr>
          <p:nvPr>
            <p:ph type="body" sz="quarter" idx="13"/>
          </p:nvPr>
        </p:nvSpPr>
        <p:spPr/>
        <p:txBody>
          <a:bodyPr>
            <a:normAutofit fontScale="92500" lnSpcReduction="10000"/>
          </a:bodyPr>
          <a:lstStyle/>
          <a:p>
            <a:r>
              <a:rPr kumimoji="1" lang="en-US" altLang="ko-KR" dirty="0"/>
              <a:t>Our Approach</a:t>
            </a:r>
            <a:endParaRPr kumimoji="1" lang="ko-KR" altLang="en-US" dirty="0"/>
          </a:p>
        </p:txBody>
      </p:sp>
      <mc:AlternateContent xmlns:mc="http://schemas.openxmlformats.org/markup-compatibility/2006" xmlns:a14="http://schemas.microsoft.com/office/drawing/2010/main">
        <mc:Choice Requires="a14">
          <p:sp>
            <p:nvSpPr>
              <p:cNvPr id="5" name="텍스트 개체 틀 4">
                <a:extLst>
                  <a:ext uri="{FF2B5EF4-FFF2-40B4-BE49-F238E27FC236}">
                    <a16:creationId xmlns:a16="http://schemas.microsoft.com/office/drawing/2014/main" id="{281D460F-8761-3644-A602-EB9CDC9326B1}"/>
                  </a:ext>
                </a:extLst>
              </p:cNvPr>
              <p:cNvSpPr>
                <a:spLocks noGrp="1"/>
              </p:cNvSpPr>
              <p:nvPr>
                <p:ph type="body" sz="quarter" idx="14"/>
              </p:nvPr>
            </p:nvSpPr>
            <p:spPr>
              <a:xfrm>
                <a:off x="335360" y="1007142"/>
                <a:ext cx="11521280" cy="5230170"/>
              </a:xfrm>
            </p:spPr>
            <p:txBody>
              <a:bodyPr>
                <a:normAutofit/>
              </a:bodyPr>
              <a:lstStyle/>
              <a:p>
                <a:r>
                  <a:rPr kumimoji="1" lang="en-US" altLang="ko-KR" dirty="0"/>
                  <a:t>The best place to insert prefetch instructions for </a:t>
                </a:r>
                <a14:m>
                  <m:oMath xmlns:m="http://schemas.openxmlformats.org/officeDocument/2006/math">
                    <m:r>
                      <a:rPr kumimoji="1" lang="en-US" altLang="ko-KR" b="0" i="1" smtClean="0">
                        <a:latin typeface="Cambria Math" panose="02040503050406030204" pitchFamily="18" charset="0"/>
                      </a:rPr>
                      <m:t>𝑓</m:t>
                    </m:r>
                  </m:oMath>
                </a14:m>
                <a:r>
                  <a:rPr kumimoji="1" lang="en-US" altLang="ko-KR" dirty="0"/>
                  <a:t> mapped to </a:t>
                </a:r>
                <a14:m>
                  <m:oMath xmlns:m="http://schemas.openxmlformats.org/officeDocument/2006/math">
                    <m:r>
                      <a:rPr kumimoji="1" lang="en-US" altLang="ko-KR" b="0" i="1" smtClean="0">
                        <a:latin typeface="Cambria Math" panose="02040503050406030204" pitchFamily="18" charset="0"/>
                      </a:rPr>
                      <m:t>𝑅</m:t>
                    </m:r>
                  </m:oMath>
                </a14:m>
                <a:endParaRPr kumimoji="1" lang="en-US" altLang="ko-KR" dirty="0"/>
              </a:p>
              <a:p>
                <a:pPr lvl="1"/>
                <a:r>
                  <a:rPr kumimoji="1" lang="en-US" altLang="ko-KR" dirty="0"/>
                  <a:t>1) Right after </a:t>
                </a:r>
                <a14:m>
                  <m:oMath xmlns:m="http://schemas.openxmlformats.org/officeDocument/2006/math">
                    <m:r>
                      <a:rPr kumimoji="1" lang="en-US" altLang="ko-KR" b="0" i="1" smtClean="0">
                        <a:latin typeface="Cambria Math" panose="02040503050406030204" pitchFamily="18" charset="0"/>
                      </a:rPr>
                      <m:t>𝑅</m:t>
                    </m:r>
                  </m:oMath>
                </a14:m>
                <a:r>
                  <a:rPr kumimoji="1" lang="en-US" altLang="ko-KR" dirty="0"/>
                  <a:t> is freed (</a:t>
                </a:r>
                <a:r>
                  <a:rPr kumimoji="1" lang="en-US" altLang="ko-KR" dirty="0">
                    <a:solidFill>
                      <a:schemeClr val="accent2"/>
                    </a:solidFill>
                  </a:rPr>
                  <a:t>efficiency</a:t>
                </a:r>
                <a:r>
                  <a:rPr kumimoji="1" lang="en-US" altLang="ko-KR" dirty="0"/>
                  <a:t>)</a:t>
                </a:r>
              </a:p>
              <a:p>
                <a:pPr lvl="1"/>
                <a:r>
                  <a:rPr kumimoji="1" lang="en-US" altLang="ko-KR" dirty="0"/>
                  <a:t>2) guaranteed that no function will use </a:t>
                </a:r>
                <a14:m>
                  <m:oMath xmlns:m="http://schemas.openxmlformats.org/officeDocument/2006/math">
                    <m:r>
                      <a:rPr kumimoji="1" lang="en-US" altLang="ko-KR" b="0" i="1" smtClean="0">
                        <a:latin typeface="Cambria Math" panose="02040503050406030204" pitchFamily="18" charset="0"/>
                      </a:rPr>
                      <m:t>𝑅</m:t>
                    </m:r>
                  </m:oMath>
                </a14:m>
                <a:r>
                  <a:rPr kumimoji="1" lang="en-US" altLang="ko-KR" dirty="0"/>
                  <a:t> before calling </a:t>
                </a:r>
                <a14:m>
                  <m:oMath xmlns:m="http://schemas.openxmlformats.org/officeDocument/2006/math">
                    <m:r>
                      <a:rPr kumimoji="1" lang="en-US" altLang="ko-KR" b="0" i="1" smtClean="0">
                        <a:latin typeface="Cambria Math" panose="02040503050406030204" pitchFamily="18" charset="0"/>
                      </a:rPr>
                      <m:t>𝑓</m:t>
                    </m:r>
                  </m:oMath>
                </a14:m>
                <a:r>
                  <a:rPr kumimoji="1" lang="en-US" altLang="ko-KR" dirty="0"/>
                  <a:t> (</a:t>
                </a:r>
                <a:r>
                  <a:rPr kumimoji="1" lang="en-US" altLang="ko-KR" dirty="0">
                    <a:solidFill>
                      <a:schemeClr val="accent2"/>
                    </a:solidFill>
                  </a:rPr>
                  <a:t>safety</a:t>
                </a:r>
                <a:r>
                  <a:rPr kumimoji="1" lang="en-US" altLang="ko-KR" dirty="0"/>
                  <a:t>)</a:t>
                </a:r>
              </a:p>
              <a:p>
                <a:pPr lvl="1"/>
                <a:r>
                  <a:rPr kumimoji="1" lang="en-US" altLang="ko-KR" dirty="0"/>
                  <a:t>3) Covers every control paths</a:t>
                </a:r>
              </a:p>
              <a:p>
                <a:r>
                  <a:rPr kumimoji="1" lang="en-US" altLang="ko-KR" dirty="0"/>
                  <a:t>Overview</a:t>
                </a:r>
              </a:p>
              <a:p>
                <a:pPr lvl="1"/>
                <a:r>
                  <a:rPr kumimoji="1" lang="en-US" altLang="ko-KR" dirty="0"/>
                  <a:t>Starting from the </a:t>
                </a:r>
                <a:r>
                  <a:rPr kumimoji="1" lang="en-US" altLang="ko-KR" dirty="0">
                    <a:latin typeface="Inconsolata" pitchFamily="49" charset="0"/>
                  </a:rPr>
                  <a:t>call</a:t>
                </a:r>
                <a:r>
                  <a:rPr kumimoji="1" lang="en-US" altLang="ko-KR" dirty="0"/>
                  <a:t>, recursively visit </a:t>
                </a:r>
                <a:br>
                  <a:rPr kumimoji="1" lang="en-US" altLang="ko-KR" dirty="0"/>
                </a:br>
                <a:r>
                  <a:rPr kumimoji="1" lang="en-US" altLang="ko-KR" dirty="0"/>
                  <a:t>its parents until </a:t>
                </a:r>
                <a:r>
                  <a:rPr kumimoji="1" lang="en-US" altLang="ko-KR" dirty="0">
                    <a:solidFill>
                      <a:schemeClr val="accent4"/>
                    </a:solidFill>
                  </a:rPr>
                  <a:t>meeting a call instruction </a:t>
                </a:r>
                <a:br>
                  <a:rPr kumimoji="1" lang="en-US" altLang="ko-KR" dirty="0">
                    <a:solidFill>
                      <a:schemeClr val="accent4"/>
                    </a:solidFill>
                  </a:rPr>
                </a:br>
                <a:r>
                  <a:rPr kumimoji="1" lang="en-US" altLang="ko-KR" dirty="0">
                    <a:solidFill>
                      <a:schemeClr val="accent4"/>
                    </a:solidFill>
                  </a:rPr>
                  <a:t>using the same region</a:t>
                </a:r>
              </a:p>
              <a:p>
                <a:pPr lvl="1"/>
                <a:r>
                  <a:rPr kumimoji="1" lang="en-US" altLang="ko-KR" dirty="0">
                    <a:solidFill>
                      <a:schemeClr val="accent4"/>
                    </a:solidFill>
                  </a:rPr>
                  <a:t>Inserting proper management instructions</a:t>
                </a:r>
                <a:br>
                  <a:rPr kumimoji="1" lang="en-US" altLang="ko-KR" dirty="0">
                    <a:solidFill>
                      <a:schemeClr val="accent4"/>
                    </a:solidFill>
                  </a:rPr>
                </a:br>
                <a:r>
                  <a:rPr kumimoji="1" lang="en-US" altLang="ko-KR" dirty="0"/>
                  <a:t>depending on the context</a:t>
                </a:r>
              </a:p>
              <a:p>
                <a:endParaRPr kumimoji="1" lang="ko-KR" altLang="en-US" dirty="0"/>
              </a:p>
            </p:txBody>
          </p:sp>
        </mc:Choice>
        <mc:Fallback xmlns="">
          <p:sp>
            <p:nvSpPr>
              <p:cNvPr id="5" name="텍스트 개체 틀 4">
                <a:extLst>
                  <a:ext uri="{FF2B5EF4-FFF2-40B4-BE49-F238E27FC236}">
                    <a16:creationId xmlns:a16="http://schemas.microsoft.com/office/drawing/2014/main" id="{281D460F-8761-3644-A602-EB9CDC9326B1}"/>
                  </a:ext>
                </a:extLst>
              </p:cNvPr>
              <p:cNvSpPr>
                <a:spLocks noGrp="1" noRot="1" noChangeAspect="1" noMove="1" noResize="1" noEditPoints="1" noAdjustHandles="1" noChangeArrowheads="1" noChangeShapeType="1" noTextEdit="1"/>
              </p:cNvSpPr>
              <p:nvPr>
                <p:ph type="body" sz="quarter" idx="14"/>
              </p:nvPr>
            </p:nvSpPr>
            <p:spPr>
              <a:xfrm>
                <a:off x="335360" y="1007142"/>
                <a:ext cx="11521280" cy="5230170"/>
              </a:xfrm>
              <a:blipFill>
                <a:blip r:embed="rId3"/>
                <a:stretch>
                  <a:fillRect l="-880" t="-242"/>
                </a:stretch>
              </a:blipFill>
            </p:spPr>
            <p:txBody>
              <a:bodyPr/>
              <a:lstStyle/>
              <a:p>
                <a:r>
                  <a:rPr lang="ko-KR" altLang="en-US">
                    <a:noFill/>
                  </a:rPr>
                  <a:t> </a:t>
                </a:r>
              </a:p>
            </p:txBody>
          </p:sp>
        </mc:Fallback>
      </mc:AlternateContent>
      <p:grpSp>
        <p:nvGrpSpPr>
          <p:cNvPr id="9" name="그룹 8">
            <a:extLst>
              <a:ext uri="{FF2B5EF4-FFF2-40B4-BE49-F238E27FC236}">
                <a16:creationId xmlns:a16="http://schemas.microsoft.com/office/drawing/2014/main" id="{14FF0954-4B5B-E44A-B275-291892260549}"/>
              </a:ext>
            </a:extLst>
          </p:cNvPr>
          <p:cNvGrpSpPr/>
          <p:nvPr/>
        </p:nvGrpSpPr>
        <p:grpSpPr>
          <a:xfrm>
            <a:off x="9850791" y="3310091"/>
            <a:ext cx="1255892" cy="569407"/>
            <a:chOff x="4359093" y="5444203"/>
            <a:chExt cx="1127308" cy="511108"/>
          </a:xfrm>
        </p:grpSpPr>
        <p:sp>
          <p:nvSpPr>
            <p:cNvPr id="10" name="모서리가 둥근 직사각형 9">
              <a:extLst>
                <a:ext uri="{FF2B5EF4-FFF2-40B4-BE49-F238E27FC236}">
                  <a16:creationId xmlns:a16="http://schemas.microsoft.com/office/drawing/2014/main" id="{7AAC098B-B0E9-DE40-BB04-173BFDE2E32C}"/>
                </a:ext>
              </a:extLst>
            </p:cNvPr>
            <p:cNvSpPr/>
            <p:nvPr/>
          </p:nvSpPr>
          <p:spPr>
            <a:xfrm>
              <a:off x="4647675" y="5452795"/>
              <a:ext cx="838726" cy="251258"/>
            </a:xfrm>
            <a:prstGeom prst="roundRect">
              <a:avLst/>
            </a:prstGeom>
            <a:pattFill prst="dkUpDiag">
              <a:fgClr>
                <a:schemeClr val="bg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Inconsolata" pitchFamily="49" charset="0"/>
                  <a:ea typeface="Linux Libertine O" panose="02000503000000000000" pitchFamily="2" charset="0"/>
                  <a:cs typeface="Linux Libertine O" panose="02000503000000000000" pitchFamily="2" charset="0"/>
                </a:rPr>
                <a:t> g1</a:t>
              </a:r>
              <a:endParaRPr kumimoji="1" lang="ko-KR" altLang="en-US" sz="1600" dirty="0"/>
            </a:p>
          </p:txBody>
        </p:sp>
        <p:sp>
          <p:nvSpPr>
            <p:cNvPr id="11" name="모서리가 둥근 직사각형 10">
              <a:extLst>
                <a:ext uri="{FF2B5EF4-FFF2-40B4-BE49-F238E27FC236}">
                  <a16:creationId xmlns:a16="http://schemas.microsoft.com/office/drawing/2014/main" id="{040A8CEA-BA64-9D46-921B-BC7E7D303EE8}"/>
                </a:ext>
              </a:extLst>
            </p:cNvPr>
            <p:cNvSpPr/>
            <p:nvPr/>
          </p:nvSpPr>
          <p:spPr>
            <a:xfrm>
              <a:off x="4647675" y="5704053"/>
              <a:ext cx="838726" cy="251258"/>
            </a:xfrm>
            <a:prstGeom prst="roundRect">
              <a:avLst/>
            </a:prstGeom>
            <a:pattFill prst="dkUpDiag">
              <a:fgClr>
                <a:schemeClr val="accent5">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Inconsolata" pitchFamily="49" charset="0"/>
                  <a:ea typeface="Linux Libertine O" panose="02000503000000000000" pitchFamily="2" charset="0"/>
                  <a:cs typeface="Linux Libertine O" panose="02000503000000000000" pitchFamily="2" charset="0"/>
                </a:rPr>
                <a:t> f, g2</a:t>
              </a:r>
              <a:endParaRPr kumimoji="1" lang="ko-KR" altLang="en-US" sz="1600" dirty="0"/>
            </a:p>
          </p:txBody>
        </p:sp>
        <p:sp>
          <p:nvSpPr>
            <p:cNvPr id="12" name="TextBox 11">
              <a:extLst>
                <a:ext uri="{FF2B5EF4-FFF2-40B4-BE49-F238E27FC236}">
                  <a16:creationId xmlns:a16="http://schemas.microsoft.com/office/drawing/2014/main" id="{5A1AEB50-76EF-7C4F-91E3-D0170AB0DE6C}"/>
                </a:ext>
              </a:extLst>
            </p:cNvPr>
            <p:cNvSpPr txBox="1"/>
            <p:nvPr/>
          </p:nvSpPr>
          <p:spPr>
            <a:xfrm>
              <a:off x="4359093" y="5444203"/>
              <a:ext cx="265215" cy="199905"/>
            </a:xfrm>
            <a:prstGeom prst="rect">
              <a:avLst/>
            </a:prstGeom>
            <a:noFill/>
          </p:spPr>
          <p:txBody>
            <a:bodyPr wrap="none" rtlCol="0">
              <a:sp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R0:</a:t>
              </a:r>
              <a:endParaRPr kumimoji="1" lang="ko-KR" altLang="en-US" sz="1600" dirty="0">
                <a:latin typeface="Linux Libertine O" panose="02000503000000000000" pitchFamily="2" charset="0"/>
                <a:cs typeface="Linux Libertine O" panose="02000503000000000000" pitchFamily="2" charset="0"/>
              </a:endParaRPr>
            </a:p>
          </p:txBody>
        </p:sp>
        <p:sp>
          <p:nvSpPr>
            <p:cNvPr id="13" name="TextBox 12">
              <a:extLst>
                <a:ext uri="{FF2B5EF4-FFF2-40B4-BE49-F238E27FC236}">
                  <a16:creationId xmlns:a16="http://schemas.microsoft.com/office/drawing/2014/main" id="{CE83163C-031E-E049-A874-6237F7535E11}"/>
                </a:ext>
              </a:extLst>
            </p:cNvPr>
            <p:cNvSpPr txBox="1"/>
            <p:nvPr/>
          </p:nvSpPr>
          <p:spPr>
            <a:xfrm>
              <a:off x="4359093" y="5685625"/>
              <a:ext cx="265215" cy="199905"/>
            </a:xfrm>
            <a:prstGeom prst="rect">
              <a:avLst/>
            </a:prstGeom>
            <a:noFill/>
          </p:spPr>
          <p:txBody>
            <a:bodyPr wrap="none" rtlCol="0">
              <a:sp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R1:</a:t>
              </a:r>
              <a:endParaRPr kumimoji="1" lang="ko-KR" altLang="en-US" sz="1600" dirty="0">
                <a:latin typeface="Linux Libertine O" panose="02000503000000000000" pitchFamily="2" charset="0"/>
                <a:cs typeface="Linux Libertine O" panose="02000503000000000000" pitchFamily="2" charset="0"/>
              </a:endParaRPr>
            </a:p>
          </p:txBody>
        </p:sp>
      </p:grpSp>
      <mc:AlternateContent xmlns:mc="http://schemas.openxmlformats.org/markup-compatibility/2006" xmlns:a14="http://schemas.microsoft.com/office/drawing/2010/main">
        <mc:Choice Requires="a14">
          <p:sp>
            <p:nvSpPr>
              <p:cNvPr id="14" name="직사각형 13">
                <a:extLst>
                  <a:ext uri="{FF2B5EF4-FFF2-40B4-BE49-F238E27FC236}">
                    <a16:creationId xmlns:a16="http://schemas.microsoft.com/office/drawing/2014/main" id="{EFC6D290-214B-4A41-8545-B7A3237E7595}"/>
                  </a:ext>
                </a:extLst>
              </p:cNvPr>
              <p:cNvSpPr/>
              <p:nvPr/>
            </p:nvSpPr>
            <p:spPr>
              <a:xfrm>
                <a:off x="9033926" y="5469806"/>
                <a:ext cx="985657" cy="381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ko-KR" sz="1400" dirty="0">
                    <a:solidFill>
                      <a:schemeClr val="tx1"/>
                    </a:solidFill>
                    <a:latin typeface="Inconsolata" pitchFamily="49" charset="0"/>
                    <a:ea typeface="Linux Libertine O Semibold" panose="02000503000000000000" pitchFamily="2" charset="0"/>
                    <a:cs typeface="Linux Libertine O Semibold" panose="02000503000000000000" pitchFamily="2" charset="0"/>
                  </a:rPr>
                  <a:t>call</a:t>
                </a:r>
                <a:r>
                  <a:rPr lang="en-US" altLang="ko-KR" sz="1400"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 </a:t>
                </a:r>
                <a14:m>
                  <m:oMath xmlns:m="http://schemas.openxmlformats.org/officeDocument/2006/math">
                    <m:r>
                      <a:rPr lang="en-US" altLang="ko-KR" sz="1400" b="0" i="1" smtClean="0">
                        <a:solidFill>
                          <a:schemeClr val="tx1"/>
                        </a:solidFill>
                        <a:latin typeface="Cambria Math" panose="02040503050406030204" pitchFamily="18" charset="0"/>
                        <a:ea typeface="Linux Libertine O Semibold" panose="02000503000000000000" pitchFamily="2" charset="0"/>
                        <a:cs typeface="Linux Libertine O Semibold" panose="02000503000000000000" pitchFamily="2" charset="0"/>
                      </a:rPr>
                      <m:t>𝑓</m:t>
                    </m:r>
                  </m:oMath>
                </a14:m>
                <a:endParaRPr lang="en-US" altLang="ko-KR" sz="1400"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endParaRPr>
              </a:p>
            </p:txBody>
          </p:sp>
        </mc:Choice>
        <mc:Fallback xmlns="">
          <p:sp>
            <p:nvSpPr>
              <p:cNvPr id="14" name="직사각형 13">
                <a:extLst>
                  <a:ext uri="{FF2B5EF4-FFF2-40B4-BE49-F238E27FC236}">
                    <a16:creationId xmlns:a16="http://schemas.microsoft.com/office/drawing/2014/main" id="{EFC6D290-214B-4A41-8545-B7A3237E7595}"/>
                  </a:ext>
                </a:extLst>
              </p:cNvPr>
              <p:cNvSpPr>
                <a:spLocks noRot="1" noChangeAspect="1" noMove="1" noResize="1" noEditPoints="1" noAdjustHandles="1" noChangeArrowheads="1" noChangeShapeType="1" noTextEdit="1"/>
              </p:cNvSpPr>
              <p:nvPr/>
            </p:nvSpPr>
            <p:spPr>
              <a:xfrm>
                <a:off x="9033926" y="5469806"/>
                <a:ext cx="985657" cy="381053"/>
              </a:xfrm>
              <a:prstGeom prst="rect">
                <a:avLst/>
              </a:prstGeom>
              <a:blipFill>
                <a:blip r:embed="rId4"/>
                <a:stretch>
                  <a:fillRect/>
                </a:stretch>
              </a:blipFill>
              <a:ln>
                <a:solidFill>
                  <a:schemeClr val="tx1"/>
                </a:solidFill>
              </a:ln>
            </p:spPr>
            <p:txBody>
              <a:bodyPr/>
              <a:lstStyle/>
              <a:p>
                <a:r>
                  <a:rPr lang="ko-KR" altLang="en-US">
                    <a:noFill/>
                  </a:rPr>
                  <a:t> </a:t>
                </a:r>
              </a:p>
            </p:txBody>
          </p:sp>
        </mc:Fallback>
      </mc:AlternateContent>
      <p:sp>
        <p:nvSpPr>
          <p:cNvPr id="15" name="직사각형 14">
            <a:extLst>
              <a:ext uri="{FF2B5EF4-FFF2-40B4-BE49-F238E27FC236}">
                <a16:creationId xmlns:a16="http://schemas.microsoft.com/office/drawing/2014/main" id="{2AA50A0F-4285-4541-B792-AE2E57800970}"/>
              </a:ext>
            </a:extLst>
          </p:cNvPr>
          <p:cNvSpPr/>
          <p:nvPr/>
        </p:nvSpPr>
        <p:spPr>
          <a:xfrm>
            <a:off x="9033926" y="4862862"/>
            <a:ext cx="985657" cy="381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ko-KR" sz="1400" dirty="0">
                <a:solidFill>
                  <a:schemeClr val="tx1"/>
                </a:solidFill>
                <a:latin typeface="Inconsolata" pitchFamily="49" charset="0"/>
                <a:ea typeface="Linux Libertine O Semibold" panose="02000503000000000000" pitchFamily="2" charset="0"/>
                <a:cs typeface="Linux Libertine O Semibold" panose="02000503000000000000" pitchFamily="2" charset="0"/>
              </a:rPr>
              <a:t>...</a:t>
            </a:r>
            <a:endParaRPr lang="en-US" altLang="ko-KR" sz="1400"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endParaRPr>
          </a:p>
        </p:txBody>
      </p:sp>
      <mc:AlternateContent xmlns:mc="http://schemas.openxmlformats.org/markup-compatibility/2006" xmlns:a14="http://schemas.microsoft.com/office/drawing/2010/main">
        <mc:Choice Requires="a14">
          <p:sp>
            <p:nvSpPr>
              <p:cNvPr id="16" name="직사각형 15">
                <a:extLst>
                  <a:ext uri="{FF2B5EF4-FFF2-40B4-BE49-F238E27FC236}">
                    <a16:creationId xmlns:a16="http://schemas.microsoft.com/office/drawing/2014/main" id="{521FD98B-D42E-E847-A29C-F3D792E11B54}"/>
                  </a:ext>
                </a:extLst>
              </p:cNvPr>
              <p:cNvSpPr/>
              <p:nvPr/>
            </p:nvSpPr>
            <p:spPr>
              <a:xfrm>
                <a:off x="8457862" y="4253943"/>
                <a:ext cx="985657" cy="381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ko-KR" sz="1400" dirty="0">
                    <a:solidFill>
                      <a:schemeClr val="tx1"/>
                    </a:solidFill>
                    <a:latin typeface="Inconsolata" pitchFamily="49" charset="0"/>
                    <a:ea typeface="Linux Libertine O Semibold" panose="02000503000000000000" pitchFamily="2" charset="0"/>
                    <a:cs typeface="Linux Libertine O Semibold" panose="02000503000000000000" pitchFamily="2" charset="0"/>
                  </a:rPr>
                  <a:t>call</a:t>
                </a:r>
                <a:r>
                  <a:rPr lang="en-US" altLang="ko-KR" sz="1400"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 </a:t>
                </a:r>
                <a14:m>
                  <m:oMath xmlns:m="http://schemas.openxmlformats.org/officeDocument/2006/math">
                    <m:r>
                      <a:rPr lang="en-US" altLang="ko-KR" sz="1400" b="0" i="1" smtClean="0">
                        <a:solidFill>
                          <a:schemeClr val="tx1"/>
                        </a:solidFill>
                        <a:latin typeface="Cambria Math" panose="02040503050406030204" pitchFamily="18" charset="0"/>
                        <a:ea typeface="Linux Libertine O Semibold" panose="02000503000000000000" pitchFamily="2" charset="0"/>
                        <a:cs typeface="Linux Libertine O Semibold" panose="02000503000000000000" pitchFamily="2" charset="0"/>
                      </a:rPr>
                      <m:t>𝑔</m:t>
                    </m:r>
                    <m:r>
                      <a:rPr lang="en-US" altLang="ko-KR" sz="1400" b="0" i="1" smtClean="0">
                        <a:solidFill>
                          <a:schemeClr val="tx1"/>
                        </a:solidFill>
                        <a:latin typeface="Cambria Math" panose="02040503050406030204" pitchFamily="18" charset="0"/>
                        <a:ea typeface="Linux Libertine O Semibold" panose="02000503000000000000" pitchFamily="2" charset="0"/>
                        <a:cs typeface="Linux Libertine O Semibold" panose="02000503000000000000" pitchFamily="2" charset="0"/>
                      </a:rPr>
                      <m:t>1</m:t>
                    </m:r>
                  </m:oMath>
                </a14:m>
                <a:endParaRPr lang="en-US" altLang="ko-KR" sz="1400"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endParaRPr>
              </a:p>
            </p:txBody>
          </p:sp>
        </mc:Choice>
        <mc:Fallback xmlns="">
          <p:sp>
            <p:nvSpPr>
              <p:cNvPr id="16" name="직사각형 15">
                <a:extLst>
                  <a:ext uri="{FF2B5EF4-FFF2-40B4-BE49-F238E27FC236}">
                    <a16:creationId xmlns:a16="http://schemas.microsoft.com/office/drawing/2014/main" id="{521FD98B-D42E-E847-A29C-F3D792E11B54}"/>
                  </a:ext>
                </a:extLst>
              </p:cNvPr>
              <p:cNvSpPr>
                <a:spLocks noRot="1" noChangeAspect="1" noMove="1" noResize="1" noEditPoints="1" noAdjustHandles="1" noChangeArrowheads="1" noChangeShapeType="1" noTextEdit="1"/>
              </p:cNvSpPr>
              <p:nvPr/>
            </p:nvSpPr>
            <p:spPr>
              <a:xfrm>
                <a:off x="8457862" y="4253943"/>
                <a:ext cx="985657" cy="381053"/>
              </a:xfrm>
              <a:prstGeom prst="rect">
                <a:avLst/>
              </a:prstGeom>
              <a:blipFill>
                <a:blip r:embed="rId5"/>
                <a:stretch>
                  <a:fillRect b="-3030"/>
                </a:stretch>
              </a:blipFill>
              <a:ln>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직사각형 16">
                <a:extLst>
                  <a:ext uri="{FF2B5EF4-FFF2-40B4-BE49-F238E27FC236}">
                    <a16:creationId xmlns:a16="http://schemas.microsoft.com/office/drawing/2014/main" id="{8E437853-54BD-E44A-A06E-9CE5DC8F3551}"/>
                  </a:ext>
                </a:extLst>
              </p:cNvPr>
              <p:cNvSpPr/>
              <p:nvPr/>
            </p:nvSpPr>
            <p:spPr>
              <a:xfrm>
                <a:off x="8457862" y="3645024"/>
                <a:ext cx="985657" cy="381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ko-KR" sz="1400" dirty="0">
                    <a:solidFill>
                      <a:schemeClr val="tx1"/>
                    </a:solidFill>
                    <a:latin typeface="Inconsolata" pitchFamily="49" charset="0"/>
                    <a:ea typeface="Linux Libertine O Semibold" panose="02000503000000000000" pitchFamily="2" charset="0"/>
                    <a:cs typeface="Linux Libertine O Semibold" panose="02000503000000000000" pitchFamily="2" charset="0"/>
                  </a:rPr>
                  <a:t>call</a:t>
                </a:r>
                <a:r>
                  <a:rPr lang="en-US" altLang="ko-KR" sz="1400"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 </a:t>
                </a:r>
                <a14:m>
                  <m:oMath xmlns:m="http://schemas.openxmlformats.org/officeDocument/2006/math">
                    <m:r>
                      <a:rPr lang="en-US" altLang="ko-KR" sz="1400" b="0" i="1" smtClean="0">
                        <a:solidFill>
                          <a:schemeClr val="tx1"/>
                        </a:solidFill>
                        <a:latin typeface="Cambria Math" panose="02040503050406030204" pitchFamily="18" charset="0"/>
                        <a:ea typeface="Linux Libertine O Semibold" panose="02000503000000000000" pitchFamily="2" charset="0"/>
                        <a:cs typeface="Linux Libertine O Semibold" panose="02000503000000000000" pitchFamily="2" charset="0"/>
                      </a:rPr>
                      <m:t>𝑔</m:t>
                    </m:r>
                    <m:r>
                      <a:rPr lang="en-US" altLang="ko-KR" sz="1400" b="0" i="1" smtClean="0">
                        <a:solidFill>
                          <a:schemeClr val="tx1"/>
                        </a:solidFill>
                        <a:latin typeface="Cambria Math" panose="02040503050406030204" pitchFamily="18" charset="0"/>
                        <a:ea typeface="Linux Libertine O Semibold" panose="02000503000000000000" pitchFamily="2" charset="0"/>
                        <a:cs typeface="Linux Libertine O Semibold" panose="02000503000000000000" pitchFamily="2" charset="0"/>
                      </a:rPr>
                      <m:t>2</m:t>
                    </m:r>
                  </m:oMath>
                </a14:m>
                <a:endParaRPr lang="en-US" altLang="ko-KR" sz="1400"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endParaRPr>
              </a:p>
            </p:txBody>
          </p:sp>
        </mc:Choice>
        <mc:Fallback xmlns="">
          <p:sp>
            <p:nvSpPr>
              <p:cNvPr id="17" name="직사각형 16">
                <a:extLst>
                  <a:ext uri="{FF2B5EF4-FFF2-40B4-BE49-F238E27FC236}">
                    <a16:creationId xmlns:a16="http://schemas.microsoft.com/office/drawing/2014/main" id="{8E437853-54BD-E44A-A06E-9CE5DC8F3551}"/>
                  </a:ext>
                </a:extLst>
              </p:cNvPr>
              <p:cNvSpPr>
                <a:spLocks noRot="1" noChangeAspect="1" noMove="1" noResize="1" noEditPoints="1" noAdjustHandles="1" noChangeArrowheads="1" noChangeShapeType="1" noTextEdit="1"/>
              </p:cNvSpPr>
              <p:nvPr/>
            </p:nvSpPr>
            <p:spPr>
              <a:xfrm>
                <a:off x="8457862" y="3645024"/>
                <a:ext cx="985657" cy="381053"/>
              </a:xfrm>
              <a:prstGeom prst="rect">
                <a:avLst/>
              </a:prstGeom>
              <a:blipFill>
                <a:blip r:embed="rId6"/>
                <a:stretch>
                  <a:fillRect b="-3030"/>
                </a:stretch>
              </a:blipFill>
              <a:ln>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직사각형 17">
                <a:extLst>
                  <a:ext uri="{FF2B5EF4-FFF2-40B4-BE49-F238E27FC236}">
                    <a16:creationId xmlns:a16="http://schemas.microsoft.com/office/drawing/2014/main" id="{E3CBFE87-BDCB-F545-B2D2-5CD3D9C78E2E}"/>
                  </a:ext>
                </a:extLst>
              </p:cNvPr>
              <p:cNvSpPr/>
              <p:nvPr/>
            </p:nvSpPr>
            <p:spPr>
              <a:xfrm>
                <a:off x="9681998" y="4253943"/>
                <a:ext cx="985657" cy="381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ko-KR" sz="1400" dirty="0">
                    <a:solidFill>
                      <a:schemeClr val="tx1"/>
                    </a:solidFill>
                    <a:latin typeface="Inconsolata" pitchFamily="49" charset="0"/>
                    <a:ea typeface="Linux Libertine O Semibold" panose="02000503000000000000" pitchFamily="2" charset="0"/>
                    <a:cs typeface="Linux Libertine O Semibold" panose="02000503000000000000" pitchFamily="2" charset="0"/>
                  </a:rPr>
                  <a:t>call</a:t>
                </a:r>
                <a:r>
                  <a:rPr lang="en-US" altLang="ko-KR" sz="1400"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 </a:t>
                </a:r>
                <a14:m>
                  <m:oMath xmlns:m="http://schemas.openxmlformats.org/officeDocument/2006/math">
                    <m:r>
                      <a:rPr lang="en-US" altLang="ko-KR" sz="1400" b="0" i="1" smtClean="0">
                        <a:solidFill>
                          <a:schemeClr val="tx1"/>
                        </a:solidFill>
                        <a:latin typeface="Cambria Math" panose="02040503050406030204" pitchFamily="18" charset="0"/>
                        <a:ea typeface="Linux Libertine O Semibold" panose="02000503000000000000" pitchFamily="2" charset="0"/>
                        <a:cs typeface="Linux Libertine O Semibold" panose="02000503000000000000" pitchFamily="2" charset="0"/>
                      </a:rPr>
                      <m:t>𝑔</m:t>
                    </m:r>
                    <m:r>
                      <a:rPr lang="en-US" altLang="ko-KR" sz="1400" b="0" i="1" smtClean="0">
                        <a:solidFill>
                          <a:schemeClr val="tx1"/>
                        </a:solidFill>
                        <a:latin typeface="Cambria Math" panose="02040503050406030204" pitchFamily="18" charset="0"/>
                        <a:ea typeface="Linux Libertine O Semibold" panose="02000503000000000000" pitchFamily="2" charset="0"/>
                        <a:cs typeface="Linux Libertine O Semibold" panose="02000503000000000000" pitchFamily="2" charset="0"/>
                      </a:rPr>
                      <m:t>2</m:t>
                    </m:r>
                  </m:oMath>
                </a14:m>
                <a:endParaRPr lang="en-US" altLang="ko-KR" sz="1400"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endParaRPr>
              </a:p>
            </p:txBody>
          </p:sp>
        </mc:Choice>
        <mc:Fallback xmlns="">
          <p:sp>
            <p:nvSpPr>
              <p:cNvPr id="18" name="직사각형 17">
                <a:extLst>
                  <a:ext uri="{FF2B5EF4-FFF2-40B4-BE49-F238E27FC236}">
                    <a16:creationId xmlns:a16="http://schemas.microsoft.com/office/drawing/2014/main" id="{E3CBFE87-BDCB-F545-B2D2-5CD3D9C78E2E}"/>
                  </a:ext>
                </a:extLst>
              </p:cNvPr>
              <p:cNvSpPr>
                <a:spLocks noRot="1" noChangeAspect="1" noMove="1" noResize="1" noEditPoints="1" noAdjustHandles="1" noChangeArrowheads="1" noChangeShapeType="1" noTextEdit="1"/>
              </p:cNvSpPr>
              <p:nvPr/>
            </p:nvSpPr>
            <p:spPr>
              <a:xfrm>
                <a:off x="9681998" y="4253943"/>
                <a:ext cx="985657" cy="381053"/>
              </a:xfrm>
              <a:prstGeom prst="rect">
                <a:avLst/>
              </a:prstGeom>
              <a:blipFill>
                <a:blip r:embed="rId7"/>
                <a:stretch>
                  <a:fillRect b="-3030"/>
                </a:stretch>
              </a:blipFill>
              <a:ln>
                <a:solidFill>
                  <a:schemeClr val="tx1"/>
                </a:solidFill>
              </a:ln>
            </p:spPr>
            <p:txBody>
              <a:bodyPr/>
              <a:lstStyle/>
              <a:p>
                <a:r>
                  <a:rPr lang="ko-KR" altLang="en-US">
                    <a:noFill/>
                  </a:rPr>
                  <a:t> </a:t>
                </a:r>
              </a:p>
            </p:txBody>
          </p:sp>
        </mc:Fallback>
      </mc:AlternateContent>
      <p:cxnSp>
        <p:nvCxnSpPr>
          <p:cNvPr id="19" name="직선 화살표 연결선 18">
            <a:extLst>
              <a:ext uri="{FF2B5EF4-FFF2-40B4-BE49-F238E27FC236}">
                <a16:creationId xmlns:a16="http://schemas.microsoft.com/office/drawing/2014/main" id="{86CCE18D-7DC2-4F41-BD5E-BEFB39060497}"/>
              </a:ext>
            </a:extLst>
          </p:cNvPr>
          <p:cNvCxnSpPr>
            <a:cxnSpLocks/>
            <a:stCxn id="15" idx="2"/>
            <a:endCxn id="14" idx="0"/>
          </p:cNvCxnSpPr>
          <p:nvPr/>
        </p:nvCxnSpPr>
        <p:spPr>
          <a:xfrm>
            <a:off x="9526755" y="5243915"/>
            <a:ext cx="0" cy="225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직선 화살표 연결선 21">
            <a:extLst>
              <a:ext uri="{FF2B5EF4-FFF2-40B4-BE49-F238E27FC236}">
                <a16:creationId xmlns:a16="http://schemas.microsoft.com/office/drawing/2014/main" id="{584F516C-4EC5-D148-B84B-79283774E622}"/>
              </a:ext>
            </a:extLst>
          </p:cNvPr>
          <p:cNvCxnSpPr>
            <a:cxnSpLocks/>
            <a:stCxn id="16" idx="2"/>
            <a:endCxn id="15" idx="0"/>
          </p:cNvCxnSpPr>
          <p:nvPr/>
        </p:nvCxnSpPr>
        <p:spPr>
          <a:xfrm>
            <a:off x="8950691" y="4634996"/>
            <a:ext cx="576064" cy="227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직선 화살표 연결선 24">
            <a:extLst>
              <a:ext uri="{FF2B5EF4-FFF2-40B4-BE49-F238E27FC236}">
                <a16:creationId xmlns:a16="http://schemas.microsoft.com/office/drawing/2014/main" id="{B1D9C77E-ECA8-F943-9C69-F3E348194A6F}"/>
              </a:ext>
            </a:extLst>
          </p:cNvPr>
          <p:cNvCxnSpPr>
            <a:cxnSpLocks/>
            <a:stCxn id="17" idx="2"/>
            <a:endCxn id="16" idx="0"/>
          </p:cNvCxnSpPr>
          <p:nvPr/>
        </p:nvCxnSpPr>
        <p:spPr>
          <a:xfrm>
            <a:off x="8950691" y="4026077"/>
            <a:ext cx="0" cy="227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직선 화살표 연결선 27">
            <a:extLst>
              <a:ext uri="{FF2B5EF4-FFF2-40B4-BE49-F238E27FC236}">
                <a16:creationId xmlns:a16="http://schemas.microsoft.com/office/drawing/2014/main" id="{888C63B8-6A1F-0B46-A244-0B2778E91E7D}"/>
              </a:ext>
            </a:extLst>
          </p:cNvPr>
          <p:cNvCxnSpPr>
            <a:cxnSpLocks/>
            <a:stCxn id="18" idx="2"/>
            <a:endCxn id="15" idx="0"/>
          </p:cNvCxnSpPr>
          <p:nvPr/>
        </p:nvCxnSpPr>
        <p:spPr>
          <a:xfrm flipH="1">
            <a:off x="9526755" y="4634996"/>
            <a:ext cx="648072" cy="227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 name="그룹 5">
            <a:extLst>
              <a:ext uri="{FF2B5EF4-FFF2-40B4-BE49-F238E27FC236}">
                <a16:creationId xmlns:a16="http://schemas.microsoft.com/office/drawing/2014/main" id="{5E2D4592-2B28-4F46-BE72-BB33B7DFDAEE}"/>
              </a:ext>
            </a:extLst>
          </p:cNvPr>
          <p:cNvGrpSpPr/>
          <p:nvPr/>
        </p:nvGrpSpPr>
        <p:grpSpPr>
          <a:xfrm>
            <a:off x="9600009" y="4562078"/>
            <a:ext cx="1787046" cy="356832"/>
            <a:chOff x="9600009" y="4562078"/>
            <a:chExt cx="1787046" cy="356832"/>
          </a:xfrm>
        </p:grpSpPr>
        <p:cxnSp>
          <p:nvCxnSpPr>
            <p:cNvPr id="34" name="직선 연결선[R] 33">
              <a:extLst>
                <a:ext uri="{FF2B5EF4-FFF2-40B4-BE49-F238E27FC236}">
                  <a16:creationId xmlns:a16="http://schemas.microsoft.com/office/drawing/2014/main" id="{B6B84590-8F34-D646-B93E-622AE9F29D99}"/>
                </a:ext>
              </a:extLst>
            </p:cNvPr>
            <p:cNvCxnSpPr>
              <a:cxnSpLocks/>
            </p:cNvCxnSpPr>
            <p:nvPr/>
          </p:nvCxnSpPr>
          <p:spPr>
            <a:xfrm>
              <a:off x="9600009" y="4562078"/>
              <a:ext cx="1212450" cy="0"/>
            </a:xfrm>
            <a:prstGeom prst="line">
              <a:avLst/>
            </a:prstGeom>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01A325F-A0B2-324A-8721-9B8CE5DA35EA}"/>
                    </a:ext>
                  </a:extLst>
                </p:cNvPr>
                <p:cNvSpPr txBox="1"/>
                <p:nvPr/>
              </p:nvSpPr>
              <p:spPr>
                <a:xfrm>
                  <a:off x="10696994" y="4567092"/>
                  <a:ext cx="690061" cy="307777"/>
                </a:xfrm>
                <a:prstGeom prst="rect">
                  <a:avLst/>
                </a:prstGeom>
                <a:noFill/>
              </p:spPr>
              <p:txBody>
                <a:bodyPr wrap="none" rtlCol="0">
                  <a:spAutoFit/>
                </a:bodyPr>
                <a:lstStyle/>
                <a:p>
                  <a:r>
                    <a:rPr kumimoji="1" lang="en-US" altLang="ko-KR" sz="1400" dirty="0" err="1">
                      <a:solidFill>
                        <a:schemeClr val="accent2"/>
                      </a:solidFill>
                      <a:latin typeface="Inconsolata" pitchFamily="49" charset="0"/>
                    </a:rPr>
                    <a:t>dma</a:t>
                  </a:r>
                  <a:r>
                    <a:rPr kumimoji="1" lang="en-US" altLang="ko-KR" sz="1400" dirty="0">
                      <a:solidFill>
                        <a:schemeClr val="accent2"/>
                      </a:solidFill>
                    </a:rPr>
                    <a:t>(</a:t>
                  </a:r>
                  <a14:m>
                    <m:oMath xmlns:m="http://schemas.openxmlformats.org/officeDocument/2006/math">
                      <m:r>
                        <a:rPr kumimoji="1" lang="en-US" altLang="ko-KR" sz="1400" b="0" i="1" smtClean="0">
                          <a:solidFill>
                            <a:schemeClr val="accent2"/>
                          </a:solidFill>
                          <a:latin typeface="Cambria Math" panose="02040503050406030204" pitchFamily="18" charset="0"/>
                        </a:rPr>
                        <m:t>𝑓</m:t>
                      </m:r>
                    </m:oMath>
                  </a14:m>
                  <a:r>
                    <a:rPr kumimoji="1" lang="en-US" altLang="ko-KR" sz="1400" dirty="0">
                      <a:solidFill>
                        <a:schemeClr val="accent2"/>
                      </a:solidFill>
                    </a:rPr>
                    <a:t>)</a:t>
                  </a:r>
                  <a:endParaRPr kumimoji="1" lang="ko-KR" altLang="en-US" sz="1400" dirty="0">
                    <a:solidFill>
                      <a:schemeClr val="accent2"/>
                    </a:solidFill>
                  </a:endParaRPr>
                </a:p>
              </p:txBody>
            </p:sp>
          </mc:Choice>
          <mc:Fallback xmlns="">
            <p:sp>
              <p:nvSpPr>
                <p:cNvPr id="39" name="TextBox 38">
                  <a:extLst>
                    <a:ext uri="{FF2B5EF4-FFF2-40B4-BE49-F238E27FC236}">
                      <a16:creationId xmlns:a16="http://schemas.microsoft.com/office/drawing/2014/main" id="{A01A325F-A0B2-324A-8721-9B8CE5DA35EA}"/>
                    </a:ext>
                  </a:extLst>
                </p:cNvPr>
                <p:cNvSpPr txBox="1">
                  <a:spLocks noRot="1" noChangeAspect="1" noMove="1" noResize="1" noEditPoints="1" noAdjustHandles="1" noChangeArrowheads="1" noChangeShapeType="1" noTextEdit="1"/>
                </p:cNvSpPr>
                <p:nvPr/>
              </p:nvSpPr>
              <p:spPr>
                <a:xfrm>
                  <a:off x="10696994" y="4567092"/>
                  <a:ext cx="690061" cy="307777"/>
                </a:xfrm>
                <a:prstGeom prst="rect">
                  <a:avLst/>
                </a:prstGeom>
                <a:blipFill>
                  <a:blip r:embed="rId8"/>
                  <a:stretch>
                    <a:fillRect l="-1786" t="-8333" b="-16667"/>
                  </a:stretch>
                </a:blipFill>
              </p:spPr>
              <p:txBody>
                <a:bodyPr/>
                <a:lstStyle/>
                <a:p>
                  <a:r>
                    <a:rPr lang="ko-KR" altLang="en-US">
                      <a:noFill/>
                    </a:rPr>
                    <a:t> </a:t>
                  </a:r>
                </a:p>
              </p:txBody>
            </p:sp>
          </mc:Fallback>
        </mc:AlternateContent>
        <p:pic>
          <p:nvPicPr>
            <p:cNvPr id="43" name="그림 42">
              <a:extLst>
                <a:ext uri="{FF2B5EF4-FFF2-40B4-BE49-F238E27FC236}">
                  <a16:creationId xmlns:a16="http://schemas.microsoft.com/office/drawing/2014/main" id="{F941B405-C149-FC4E-960B-0CD0428A264B}"/>
                </a:ext>
              </a:extLst>
            </p:cNvPr>
            <p:cNvPicPr>
              <a:picLocks noChangeAspect="1"/>
            </p:cNvPicPr>
            <p:nvPr/>
          </p:nvPicPr>
          <p:blipFill>
            <a:blip r:embed="rId9"/>
            <a:stretch>
              <a:fillRect/>
            </a:stretch>
          </p:blipFill>
          <p:spPr>
            <a:xfrm rot="6721055">
              <a:off x="10498011" y="4527199"/>
              <a:ext cx="251520" cy="531901"/>
            </a:xfrm>
            <a:prstGeom prst="rect">
              <a:avLst/>
            </a:prstGeom>
            <a:ln>
              <a:noFill/>
              <a:prstDash val="solid"/>
            </a:ln>
            <a:effectLst>
              <a:outerShdw blurRad="101600" dist="25400" dir="2700000" algn="tl" rotWithShape="0">
                <a:prstClr val="black">
                  <a:alpha val="40000"/>
                </a:prstClr>
              </a:outerShdw>
            </a:effectLst>
          </p:spPr>
        </p:pic>
      </p:grpSp>
      <p:grpSp>
        <p:nvGrpSpPr>
          <p:cNvPr id="7" name="그룹 6">
            <a:extLst>
              <a:ext uri="{FF2B5EF4-FFF2-40B4-BE49-F238E27FC236}">
                <a16:creationId xmlns:a16="http://schemas.microsoft.com/office/drawing/2014/main" id="{DF2C9A49-B468-E84E-9552-9FB877A9A7A0}"/>
              </a:ext>
            </a:extLst>
          </p:cNvPr>
          <p:cNvGrpSpPr/>
          <p:nvPr/>
        </p:nvGrpSpPr>
        <p:grpSpPr>
          <a:xfrm>
            <a:off x="7740502" y="3960468"/>
            <a:ext cx="1782745" cy="377326"/>
            <a:chOff x="7740502" y="3960468"/>
            <a:chExt cx="1782745" cy="377326"/>
          </a:xfrm>
        </p:grpSpPr>
        <p:cxnSp>
          <p:nvCxnSpPr>
            <p:cNvPr id="44" name="직선 연결선[R] 43">
              <a:extLst>
                <a:ext uri="{FF2B5EF4-FFF2-40B4-BE49-F238E27FC236}">
                  <a16:creationId xmlns:a16="http://schemas.microsoft.com/office/drawing/2014/main" id="{EDA74B05-3D43-7F47-AFA5-ACAFAE4BC86F}"/>
                </a:ext>
              </a:extLst>
            </p:cNvPr>
            <p:cNvCxnSpPr>
              <a:cxnSpLocks/>
            </p:cNvCxnSpPr>
            <p:nvPr/>
          </p:nvCxnSpPr>
          <p:spPr>
            <a:xfrm>
              <a:off x="8310797" y="3960468"/>
              <a:ext cx="1212450" cy="0"/>
            </a:xfrm>
            <a:prstGeom prst="line">
              <a:avLst/>
            </a:prstGeom>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0CF6730-CF26-3541-BC81-1344C5143824}"/>
                    </a:ext>
                  </a:extLst>
                </p:cNvPr>
                <p:cNvSpPr txBox="1"/>
                <p:nvPr/>
              </p:nvSpPr>
              <p:spPr>
                <a:xfrm>
                  <a:off x="7740502" y="3975524"/>
                  <a:ext cx="690061" cy="307777"/>
                </a:xfrm>
                <a:prstGeom prst="rect">
                  <a:avLst/>
                </a:prstGeom>
                <a:noFill/>
              </p:spPr>
              <p:txBody>
                <a:bodyPr wrap="none" rtlCol="0">
                  <a:spAutoFit/>
                </a:bodyPr>
                <a:lstStyle/>
                <a:p>
                  <a:r>
                    <a:rPr kumimoji="1" lang="en-US" altLang="ko-KR" sz="1400" dirty="0" err="1">
                      <a:solidFill>
                        <a:schemeClr val="accent2"/>
                      </a:solidFill>
                      <a:latin typeface="Inconsolata" pitchFamily="49" charset="0"/>
                    </a:rPr>
                    <a:t>dma</a:t>
                  </a:r>
                  <a:r>
                    <a:rPr kumimoji="1" lang="en-US" altLang="ko-KR" sz="1400" dirty="0">
                      <a:solidFill>
                        <a:schemeClr val="accent2"/>
                      </a:solidFill>
                    </a:rPr>
                    <a:t>(</a:t>
                  </a:r>
                  <a14:m>
                    <m:oMath xmlns:m="http://schemas.openxmlformats.org/officeDocument/2006/math">
                      <m:r>
                        <a:rPr kumimoji="1" lang="en-US" altLang="ko-KR" sz="1400" b="0" i="1" smtClean="0">
                          <a:solidFill>
                            <a:schemeClr val="accent2"/>
                          </a:solidFill>
                          <a:latin typeface="Cambria Math" panose="02040503050406030204" pitchFamily="18" charset="0"/>
                        </a:rPr>
                        <m:t>𝑓</m:t>
                      </m:r>
                    </m:oMath>
                  </a14:m>
                  <a:r>
                    <a:rPr kumimoji="1" lang="en-US" altLang="ko-KR" sz="1400" dirty="0">
                      <a:solidFill>
                        <a:schemeClr val="accent2"/>
                      </a:solidFill>
                    </a:rPr>
                    <a:t>)</a:t>
                  </a:r>
                  <a:endParaRPr kumimoji="1" lang="ko-KR" altLang="en-US" sz="1400" dirty="0">
                    <a:solidFill>
                      <a:schemeClr val="accent2"/>
                    </a:solidFill>
                  </a:endParaRPr>
                </a:p>
              </p:txBody>
            </p:sp>
          </mc:Choice>
          <mc:Fallback xmlns="">
            <p:sp>
              <p:nvSpPr>
                <p:cNvPr id="45" name="TextBox 44">
                  <a:extLst>
                    <a:ext uri="{FF2B5EF4-FFF2-40B4-BE49-F238E27FC236}">
                      <a16:creationId xmlns:a16="http://schemas.microsoft.com/office/drawing/2014/main" id="{40CF6730-CF26-3541-BC81-1344C5143824}"/>
                    </a:ext>
                  </a:extLst>
                </p:cNvPr>
                <p:cNvSpPr txBox="1">
                  <a:spLocks noRot="1" noChangeAspect="1" noMove="1" noResize="1" noEditPoints="1" noAdjustHandles="1" noChangeArrowheads="1" noChangeShapeType="1" noTextEdit="1"/>
                </p:cNvSpPr>
                <p:nvPr/>
              </p:nvSpPr>
              <p:spPr>
                <a:xfrm>
                  <a:off x="7740502" y="3975524"/>
                  <a:ext cx="690061" cy="307777"/>
                </a:xfrm>
                <a:prstGeom prst="rect">
                  <a:avLst/>
                </a:prstGeom>
                <a:blipFill>
                  <a:blip r:embed="rId10"/>
                  <a:stretch>
                    <a:fillRect b="-20000"/>
                  </a:stretch>
                </a:blipFill>
              </p:spPr>
              <p:txBody>
                <a:bodyPr/>
                <a:lstStyle/>
                <a:p>
                  <a:r>
                    <a:rPr lang="ko-KR" altLang="en-US">
                      <a:noFill/>
                    </a:rPr>
                    <a:t> </a:t>
                  </a:r>
                </a:p>
              </p:txBody>
            </p:sp>
          </mc:Fallback>
        </mc:AlternateContent>
        <p:pic>
          <p:nvPicPr>
            <p:cNvPr id="46" name="그림 45">
              <a:extLst>
                <a:ext uri="{FF2B5EF4-FFF2-40B4-BE49-F238E27FC236}">
                  <a16:creationId xmlns:a16="http://schemas.microsoft.com/office/drawing/2014/main" id="{CE42F833-F35D-364B-8C6F-D724BF56D3DE}"/>
                </a:ext>
              </a:extLst>
            </p:cNvPr>
            <p:cNvPicPr>
              <a:picLocks noChangeAspect="1"/>
            </p:cNvPicPr>
            <p:nvPr/>
          </p:nvPicPr>
          <p:blipFill>
            <a:blip r:embed="rId9"/>
            <a:stretch>
              <a:fillRect/>
            </a:stretch>
          </p:blipFill>
          <p:spPr>
            <a:xfrm rot="14878945" flipH="1">
              <a:off x="8283730" y="3946083"/>
              <a:ext cx="251520" cy="531901"/>
            </a:xfrm>
            <a:prstGeom prst="rect">
              <a:avLst/>
            </a:prstGeom>
            <a:ln>
              <a:noFill/>
              <a:prstDash val="solid"/>
            </a:ln>
            <a:effectLst>
              <a:outerShdw blurRad="101600" dist="25400" dir="2700000" algn="tl" rotWithShape="0">
                <a:prstClr val="black">
                  <a:alpha val="40000"/>
                </a:prstClr>
              </a:outerShdw>
            </a:effectLst>
          </p:spPr>
        </p:pic>
      </p:grpSp>
      <p:cxnSp>
        <p:nvCxnSpPr>
          <p:cNvPr id="29" name="직선 화살표 연결선 28">
            <a:extLst>
              <a:ext uri="{FF2B5EF4-FFF2-40B4-BE49-F238E27FC236}">
                <a16:creationId xmlns:a16="http://schemas.microsoft.com/office/drawing/2014/main" id="{33496087-1CE3-4045-9042-469EA981E7DA}"/>
              </a:ext>
            </a:extLst>
          </p:cNvPr>
          <p:cNvCxnSpPr>
            <a:cxnSpLocks/>
            <a:stCxn id="14" idx="0"/>
            <a:endCxn id="15" idx="2"/>
          </p:cNvCxnSpPr>
          <p:nvPr/>
        </p:nvCxnSpPr>
        <p:spPr>
          <a:xfrm flipV="1">
            <a:off x="9526755" y="5243915"/>
            <a:ext cx="0" cy="22589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직선 화살표 연결선 31">
            <a:extLst>
              <a:ext uri="{FF2B5EF4-FFF2-40B4-BE49-F238E27FC236}">
                <a16:creationId xmlns:a16="http://schemas.microsoft.com/office/drawing/2014/main" id="{F1B8935C-7A3B-D84F-9837-23456C0F0DD8}"/>
              </a:ext>
            </a:extLst>
          </p:cNvPr>
          <p:cNvCxnSpPr>
            <a:cxnSpLocks/>
            <a:stCxn id="15" idx="0"/>
            <a:endCxn id="18" idx="2"/>
          </p:cNvCxnSpPr>
          <p:nvPr/>
        </p:nvCxnSpPr>
        <p:spPr>
          <a:xfrm flipV="1">
            <a:off x="9526755" y="4634996"/>
            <a:ext cx="648072" cy="22786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직선 화살표 연결선 34">
            <a:extLst>
              <a:ext uri="{FF2B5EF4-FFF2-40B4-BE49-F238E27FC236}">
                <a16:creationId xmlns:a16="http://schemas.microsoft.com/office/drawing/2014/main" id="{53135A37-0405-6146-B6BB-DEE981B2C2BF}"/>
              </a:ext>
            </a:extLst>
          </p:cNvPr>
          <p:cNvCxnSpPr>
            <a:cxnSpLocks/>
            <a:stCxn id="15" idx="0"/>
            <a:endCxn id="16" idx="2"/>
          </p:cNvCxnSpPr>
          <p:nvPr/>
        </p:nvCxnSpPr>
        <p:spPr>
          <a:xfrm flipH="1" flipV="1">
            <a:off x="8950691" y="4634996"/>
            <a:ext cx="576064" cy="22786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7" name="직선 화살표 연결선 46">
            <a:extLst>
              <a:ext uri="{FF2B5EF4-FFF2-40B4-BE49-F238E27FC236}">
                <a16:creationId xmlns:a16="http://schemas.microsoft.com/office/drawing/2014/main" id="{47630D5E-612E-F64B-8B4A-7AF2C184171C}"/>
              </a:ext>
            </a:extLst>
          </p:cNvPr>
          <p:cNvCxnSpPr>
            <a:cxnSpLocks/>
            <a:stCxn id="16" idx="0"/>
            <a:endCxn id="17" idx="2"/>
          </p:cNvCxnSpPr>
          <p:nvPr/>
        </p:nvCxnSpPr>
        <p:spPr>
          <a:xfrm flipV="1">
            <a:off x="8950691" y="4026077"/>
            <a:ext cx="0" cy="22786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3" name="직사각형 32">
            <a:extLst>
              <a:ext uri="{FF2B5EF4-FFF2-40B4-BE49-F238E27FC236}">
                <a16:creationId xmlns:a16="http://schemas.microsoft.com/office/drawing/2014/main" id="{6E935324-1973-F14F-85AD-F771B3A11709}"/>
              </a:ext>
            </a:extLst>
          </p:cNvPr>
          <p:cNvSpPr/>
          <p:nvPr/>
        </p:nvSpPr>
        <p:spPr>
          <a:xfrm>
            <a:off x="8950691" y="5388229"/>
            <a:ext cx="1195561" cy="53976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7" name="직사각형 36">
            <a:extLst>
              <a:ext uri="{FF2B5EF4-FFF2-40B4-BE49-F238E27FC236}">
                <a16:creationId xmlns:a16="http://schemas.microsoft.com/office/drawing/2014/main" id="{D905BCB8-E9E0-AB44-9445-9B14AEDE91C4}"/>
              </a:ext>
            </a:extLst>
          </p:cNvPr>
          <p:cNvSpPr/>
          <p:nvPr/>
        </p:nvSpPr>
        <p:spPr>
          <a:xfrm>
            <a:off x="8950691" y="4775165"/>
            <a:ext cx="1195561" cy="53976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8" name="직사각형 37">
            <a:extLst>
              <a:ext uri="{FF2B5EF4-FFF2-40B4-BE49-F238E27FC236}">
                <a16:creationId xmlns:a16="http://schemas.microsoft.com/office/drawing/2014/main" id="{2EE77410-10D5-C248-B34D-7F4D7007F296}"/>
              </a:ext>
            </a:extLst>
          </p:cNvPr>
          <p:cNvSpPr/>
          <p:nvPr/>
        </p:nvSpPr>
        <p:spPr>
          <a:xfrm>
            <a:off x="9594927" y="4151711"/>
            <a:ext cx="1195561" cy="53976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0" name="직사각형 39">
            <a:extLst>
              <a:ext uri="{FF2B5EF4-FFF2-40B4-BE49-F238E27FC236}">
                <a16:creationId xmlns:a16="http://schemas.microsoft.com/office/drawing/2014/main" id="{952CB6E7-4C1C-354F-82E9-20F47D361521}"/>
              </a:ext>
            </a:extLst>
          </p:cNvPr>
          <p:cNvSpPr/>
          <p:nvPr/>
        </p:nvSpPr>
        <p:spPr>
          <a:xfrm>
            <a:off x="8356823" y="4151711"/>
            <a:ext cx="1195561" cy="53976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71589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xit" presetSubtype="0" fill="hold" grpId="1" nodeType="withEffect">
                                  <p:stCondLst>
                                    <p:cond delay="0"/>
                                  </p:stCondLst>
                                  <p:childTnLst>
                                    <p:animEffect transition="out" filter="fade">
                                      <p:cBhvr>
                                        <p:cTn id="39" dur="500"/>
                                        <p:tgtEl>
                                          <p:spTgt spid="33"/>
                                        </p:tgtEl>
                                      </p:cBhvr>
                                    </p:animEffect>
                                    <p:set>
                                      <p:cBhvr>
                                        <p:cTn id="40" dur="1" fill="hold">
                                          <p:stCondLst>
                                            <p:cond delay="499"/>
                                          </p:stCondLst>
                                        </p:cTn>
                                        <p:tgtEl>
                                          <p:spTgt spid="33"/>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xit" presetSubtype="0" fill="hold" grpId="1" nodeType="withEffect">
                                  <p:stCondLst>
                                    <p:cond delay="0"/>
                                  </p:stCondLst>
                                  <p:childTnLst>
                                    <p:animEffect transition="out" filter="fade">
                                      <p:cBhvr>
                                        <p:cTn id="50" dur="500"/>
                                        <p:tgtEl>
                                          <p:spTgt spid="37"/>
                                        </p:tgtEl>
                                      </p:cBhvr>
                                    </p:animEffect>
                                    <p:set>
                                      <p:cBhvr>
                                        <p:cTn id="51" dur="1" fill="hold">
                                          <p:stCondLst>
                                            <p:cond delay="499"/>
                                          </p:stCondLst>
                                        </p:cTn>
                                        <p:tgtEl>
                                          <p:spTgt spid="37"/>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par>
                                <p:cTn id="60" presetID="10" presetClass="exit" presetSubtype="0" fill="hold" grpId="1" nodeType="withEffect">
                                  <p:stCondLst>
                                    <p:cond delay="0"/>
                                  </p:stCondLst>
                                  <p:childTnLst>
                                    <p:animEffect transition="out" filter="fade">
                                      <p:cBhvr>
                                        <p:cTn id="61" dur="500"/>
                                        <p:tgtEl>
                                          <p:spTgt spid="38"/>
                                        </p:tgtEl>
                                      </p:cBhvr>
                                    </p:animEffect>
                                    <p:set>
                                      <p:cBhvr>
                                        <p:cTn id="62" dur="1" fill="hold">
                                          <p:stCondLst>
                                            <p:cond delay="499"/>
                                          </p:stCondLst>
                                        </p:cTn>
                                        <p:tgtEl>
                                          <p:spTgt spid="3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500"/>
                                        <p:tgtEl>
                                          <p:spTgt spid="3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fade">
                                      <p:cBhvr>
                                        <p:cTn id="80" dur="500"/>
                                        <p:tgtEl>
                                          <p:spTgt spid="7"/>
                                        </p:tgtEl>
                                      </p:cBhvr>
                                    </p:animEffect>
                                  </p:childTnLst>
                                </p:cTn>
                              </p:par>
                              <p:par>
                                <p:cTn id="81" presetID="10" presetClass="exit" presetSubtype="0" fill="hold" grpId="1" nodeType="withEffect">
                                  <p:stCondLst>
                                    <p:cond delay="0"/>
                                  </p:stCondLst>
                                  <p:childTnLst>
                                    <p:animEffect transition="out" filter="fade">
                                      <p:cBhvr>
                                        <p:cTn id="82" dur="500"/>
                                        <p:tgtEl>
                                          <p:spTgt spid="40"/>
                                        </p:tgtEl>
                                      </p:cBhvr>
                                    </p:animEffect>
                                    <p:set>
                                      <p:cBhvr>
                                        <p:cTn id="83" dur="1" fill="hold">
                                          <p:stCondLst>
                                            <p:cond delay="499"/>
                                          </p:stCondLst>
                                        </p:cTn>
                                        <p:tgtEl>
                                          <p:spTgt spid="40"/>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5">
                                            <p:txEl>
                                              <p:pRg st="6" end="6"/>
                                            </p:txEl>
                                          </p:spTgt>
                                        </p:tgtEl>
                                        <p:attrNameLst>
                                          <p:attrName>style.visibility</p:attrName>
                                        </p:attrNameLst>
                                      </p:cBhvr>
                                      <p:to>
                                        <p:strVal val="visible"/>
                                      </p:to>
                                    </p:set>
                                    <p:animEffect transition="in" filter="fade">
                                      <p:cBhvr>
                                        <p:cTn id="8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7" grpId="0" animBg="1"/>
      <p:bldP spid="37" grpId="1" animBg="1"/>
      <p:bldP spid="38" grpId="0" animBg="1"/>
      <p:bldP spid="38" grpId="1" animBg="1"/>
      <p:bldP spid="40" grpId="0" animBg="1"/>
      <p:bldP spid="4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D65604-609B-4747-9252-5397D56C5759}"/>
              </a:ext>
            </a:extLst>
          </p:cNvPr>
          <p:cNvSpPr>
            <a:spLocks noGrp="1"/>
          </p:cNvSpPr>
          <p:nvPr>
            <p:ph type="title"/>
          </p:nvPr>
        </p:nvSpPr>
        <p:spPr/>
        <p:txBody>
          <a:bodyPr/>
          <a:lstStyle/>
          <a:p>
            <a:r>
              <a:rPr kumimoji="1" lang="en-US" altLang="ko-KR" dirty="0"/>
              <a:t>Outline</a:t>
            </a:r>
            <a:endParaRPr kumimoji="1" lang="ko-KR" altLang="en-US" dirty="0"/>
          </a:p>
        </p:txBody>
      </p:sp>
      <p:sp>
        <p:nvSpPr>
          <p:cNvPr id="3" name="바닥글 개체 틀 2">
            <a:extLst>
              <a:ext uri="{FF2B5EF4-FFF2-40B4-BE49-F238E27FC236}">
                <a16:creationId xmlns:a16="http://schemas.microsoft.com/office/drawing/2014/main" id="{C73B079D-6B13-3248-9480-050570F06224}"/>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F064B13C-FE3D-7341-B986-5DD6718AC933}"/>
              </a:ext>
            </a:extLst>
          </p:cNvPr>
          <p:cNvSpPr>
            <a:spLocks noGrp="1"/>
          </p:cNvSpPr>
          <p:nvPr>
            <p:ph type="body" sz="quarter" idx="13"/>
          </p:nvPr>
        </p:nvSpPr>
        <p:spPr/>
        <p:txBody>
          <a:bodyPr>
            <a:normAutofit fontScale="92500" lnSpcReduction="10000"/>
          </a:bodyPr>
          <a:lstStyle/>
          <a:p>
            <a:endParaRPr kumimoji="1" lang="ko-KR" altLang="en-US"/>
          </a:p>
        </p:txBody>
      </p:sp>
      <p:sp>
        <p:nvSpPr>
          <p:cNvPr id="5" name="텍스트 개체 틀 4">
            <a:extLst>
              <a:ext uri="{FF2B5EF4-FFF2-40B4-BE49-F238E27FC236}">
                <a16:creationId xmlns:a16="http://schemas.microsoft.com/office/drawing/2014/main" id="{2B12A351-B2B1-3942-B43E-D841D71BE940}"/>
              </a:ext>
            </a:extLst>
          </p:cNvPr>
          <p:cNvSpPr>
            <a:spLocks noGrp="1"/>
          </p:cNvSpPr>
          <p:nvPr>
            <p:ph type="body" sz="quarter" idx="14"/>
          </p:nvPr>
        </p:nvSpPr>
        <p:spPr/>
        <p:txBody>
          <a:bodyPr/>
          <a:lstStyle/>
          <a:p>
            <a:r>
              <a:rPr kumimoji="1" lang="en-US" altLang="ko-KR" dirty="0">
                <a:solidFill>
                  <a:schemeClr val="tx1">
                    <a:lumMod val="50000"/>
                    <a:lumOff val="50000"/>
                  </a:schemeClr>
                </a:solidFill>
              </a:rPr>
              <a:t>Introduction</a:t>
            </a:r>
          </a:p>
          <a:p>
            <a:r>
              <a:rPr kumimoji="1" lang="en-US" altLang="ko-KR" dirty="0"/>
              <a:t>Our Approach</a:t>
            </a:r>
          </a:p>
          <a:p>
            <a:pPr lvl="1"/>
            <a:r>
              <a:rPr kumimoji="1" lang="en-US" altLang="ko-KR" dirty="0"/>
              <a:t>Finding Load Locations</a:t>
            </a:r>
          </a:p>
          <a:p>
            <a:pPr lvl="1"/>
            <a:r>
              <a:rPr kumimoji="1" lang="en-US" altLang="ko-KR" dirty="0">
                <a:solidFill>
                  <a:schemeClr val="tx1">
                    <a:lumMod val="50000"/>
                    <a:lumOff val="50000"/>
                  </a:schemeClr>
                </a:solidFill>
              </a:rPr>
              <a:t>Inserting Prefetch Instructions</a:t>
            </a:r>
          </a:p>
          <a:p>
            <a:r>
              <a:rPr kumimoji="1" lang="en-US" altLang="ko-KR" dirty="0">
                <a:solidFill>
                  <a:schemeClr val="tx1">
                    <a:lumMod val="50000"/>
                    <a:lumOff val="50000"/>
                  </a:schemeClr>
                </a:solidFill>
              </a:rPr>
              <a:t>Experimental Results</a:t>
            </a:r>
          </a:p>
          <a:p>
            <a:r>
              <a:rPr kumimoji="1" lang="en-US" altLang="ko-KR" dirty="0">
                <a:solidFill>
                  <a:schemeClr val="tx1">
                    <a:lumMod val="50000"/>
                    <a:lumOff val="50000"/>
                  </a:schemeClr>
                </a:solidFill>
              </a:rPr>
              <a:t>Conclusion</a:t>
            </a:r>
            <a:endParaRPr kumimoji="1" lang="ko-KR" altLang="en-US" dirty="0">
              <a:solidFill>
                <a:schemeClr val="tx1">
                  <a:lumMod val="50000"/>
                  <a:lumOff val="50000"/>
                </a:schemeClr>
              </a:solidFill>
            </a:endParaRPr>
          </a:p>
        </p:txBody>
      </p:sp>
    </p:spTree>
    <p:extLst>
      <p:ext uri="{BB962C8B-B14F-4D97-AF65-F5344CB8AC3E}">
        <p14:creationId xmlns:p14="http://schemas.microsoft.com/office/powerpoint/2010/main" val="3537488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텍스트 개체 틀 4">
                <a:extLst>
                  <a:ext uri="{FF2B5EF4-FFF2-40B4-BE49-F238E27FC236}">
                    <a16:creationId xmlns:a16="http://schemas.microsoft.com/office/drawing/2014/main" id="{4C0D0FC1-102E-E349-9D8E-427BA4678C49}"/>
                  </a:ext>
                </a:extLst>
              </p:cNvPr>
              <p:cNvSpPr>
                <a:spLocks noGrp="1"/>
              </p:cNvSpPr>
              <p:nvPr>
                <p:ph type="body" sz="quarter" idx="14"/>
              </p:nvPr>
            </p:nvSpPr>
            <p:spPr/>
            <p:txBody>
              <a:bodyPr/>
              <a:lstStyle/>
              <a:p>
                <a:r>
                  <a:rPr kumimoji="1" lang="en-US" altLang="ko-KR" dirty="0"/>
                  <a:t>Stop conditions</a:t>
                </a:r>
              </a:p>
              <a:p>
                <a:pPr lvl="1"/>
                <a14:m>
                  <m:oMath xmlns:m="http://schemas.openxmlformats.org/officeDocument/2006/math">
                    <m:r>
                      <a:rPr kumimoji="1" lang="en-US" altLang="ko-KR" b="0" i="1" smtClean="0">
                        <a:latin typeface="Cambria Math" panose="02040503050406030204" pitchFamily="18" charset="0"/>
                      </a:rPr>
                      <m:t>𝑓</m:t>
                    </m:r>
                  </m:oMath>
                </a14:m>
                <a:r>
                  <a:rPr kumimoji="1" lang="en-US" altLang="ko-KR" dirty="0"/>
                  <a:t> and </a:t>
                </a:r>
                <a14:m>
                  <m:oMath xmlns:m="http://schemas.openxmlformats.org/officeDocument/2006/math">
                    <m:r>
                      <a:rPr kumimoji="1" lang="en-US" altLang="ko-KR" b="0" i="1" smtClean="0">
                        <a:latin typeface="Cambria Math" panose="02040503050406030204" pitchFamily="18" charset="0"/>
                      </a:rPr>
                      <m:t>𝑔</m:t>
                    </m:r>
                  </m:oMath>
                </a14:m>
                <a:r>
                  <a:rPr kumimoji="1" lang="en-US" altLang="ko-KR" dirty="0"/>
                  <a:t> are mapped to the same region (</a:t>
                </a:r>
                <a14:m>
                  <m:oMath xmlns:m="http://schemas.openxmlformats.org/officeDocument/2006/math">
                    <m:sSub>
                      <m:sSubPr>
                        <m:ctrlPr>
                          <a:rPr kumimoji="1" lang="en-US" altLang="ko-KR" i="1" smtClean="0">
                            <a:solidFill>
                              <a:schemeClr val="accent2"/>
                            </a:solidFill>
                            <a:latin typeface="Cambria Math" panose="02040503050406030204" pitchFamily="18" charset="0"/>
                          </a:rPr>
                        </m:ctrlPr>
                      </m:sSubPr>
                      <m:e>
                        <m:r>
                          <a:rPr kumimoji="1" lang="en-US" altLang="ko-KR" i="1">
                            <a:solidFill>
                              <a:schemeClr val="accent2"/>
                            </a:solidFill>
                            <a:latin typeface="Cambria Math" panose="02040503050406030204" pitchFamily="18" charset="0"/>
                          </a:rPr>
                          <m:t>𝑅</m:t>
                        </m:r>
                      </m:e>
                      <m:sub>
                        <m:r>
                          <a:rPr kumimoji="1" lang="en-US" altLang="ko-KR" i="1">
                            <a:solidFill>
                              <a:schemeClr val="accent2"/>
                            </a:solidFill>
                            <a:latin typeface="Cambria Math" panose="02040503050406030204" pitchFamily="18" charset="0"/>
                          </a:rPr>
                          <m:t>𝑓</m:t>
                        </m:r>
                      </m:sub>
                    </m:sSub>
                  </m:oMath>
                </a14:m>
                <a:r>
                  <a:rPr kumimoji="1" lang="en-US" altLang="ko-KR" dirty="0">
                    <a:solidFill>
                      <a:schemeClr val="accent2"/>
                    </a:solidFill>
                  </a:rPr>
                  <a:t> == </a:t>
                </a:r>
                <a14:m>
                  <m:oMath xmlns:m="http://schemas.openxmlformats.org/officeDocument/2006/math">
                    <m:sSub>
                      <m:sSubPr>
                        <m:ctrlPr>
                          <a:rPr kumimoji="1" lang="en-US" altLang="ko-KR" i="1">
                            <a:solidFill>
                              <a:schemeClr val="accent2"/>
                            </a:solidFill>
                            <a:latin typeface="Cambria Math" panose="02040503050406030204" pitchFamily="18" charset="0"/>
                          </a:rPr>
                        </m:ctrlPr>
                      </m:sSubPr>
                      <m:e>
                        <m:r>
                          <a:rPr kumimoji="1" lang="en-US" altLang="ko-KR" i="1">
                            <a:solidFill>
                              <a:schemeClr val="accent2"/>
                            </a:solidFill>
                            <a:latin typeface="Cambria Math" panose="02040503050406030204" pitchFamily="18" charset="0"/>
                          </a:rPr>
                          <m:t>𝑅</m:t>
                        </m:r>
                      </m:e>
                      <m:sub>
                        <m:r>
                          <a:rPr kumimoji="1" lang="en-US" altLang="ko-KR" i="1">
                            <a:solidFill>
                              <a:schemeClr val="accent2"/>
                            </a:solidFill>
                            <a:latin typeface="Cambria Math" panose="02040503050406030204" pitchFamily="18" charset="0"/>
                          </a:rPr>
                          <m:t>𝑔</m:t>
                        </m:r>
                      </m:sub>
                    </m:sSub>
                  </m:oMath>
                </a14:m>
                <a:r>
                  <a:rPr kumimoji="1" lang="en-US" altLang="ko-KR" dirty="0"/>
                  <a:t>)</a:t>
                </a:r>
              </a:p>
              <a:p>
                <a:pPr lvl="1"/>
                <a:r>
                  <a:rPr kumimoji="1" lang="en-US" altLang="ko-KR" dirty="0"/>
                  <a:t>During the execution of </a:t>
                </a:r>
                <a14:m>
                  <m:oMath xmlns:m="http://schemas.openxmlformats.org/officeDocument/2006/math">
                    <m:r>
                      <a:rPr kumimoji="1" lang="en-US" altLang="ko-KR" b="0" i="1" smtClean="0">
                        <a:latin typeface="Cambria Math" panose="02040503050406030204" pitchFamily="18" charset="0"/>
                      </a:rPr>
                      <m:t>𝑔</m:t>
                    </m:r>
                  </m:oMath>
                </a14:m>
                <a:r>
                  <a:rPr kumimoji="1" lang="en-US" altLang="ko-KR" dirty="0"/>
                  <a:t>, </a:t>
                </a:r>
                <a14:m>
                  <m:oMath xmlns:m="http://schemas.openxmlformats.org/officeDocument/2006/math">
                    <m:sSub>
                      <m:sSubPr>
                        <m:ctrlPr>
                          <a:rPr kumimoji="1" lang="en-US" altLang="ko-KR" b="0" i="1" smtClean="0">
                            <a:latin typeface="Cambria Math" panose="02040503050406030204" pitchFamily="18" charset="0"/>
                          </a:rPr>
                        </m:ctrlPr>
                      </m:sSubPr>
                      <m:e>
                        <m:r>
                          <a:rPr kumimoji="1" lang="en-US" altLang="ko-KR" b="0" i="1" smtClean="0">
                            <a:latin typeface="Cambria Math" panose="02040503050406030204" pitchFamily="18" charset="0"/>
                          </a:rPr>
                          <m:t>𝑅</m:t>
                        </m:r>
                      </m:e>
                      <m:sub>
                        <m:r>
                          <a:rPr kumimoji="1" lang="en-US" altLang="ko-KR" b="0" i="1" smtClean="0">
                            <a:latin typeface="Cambria Math" panose="02040503050406030204" pitchFamily="18" charset="0"/>
                          </a:rPr>
                          <m:t>𝑓</m:t>
                        </m:r>
                      </m:sub>
                    </m:sSub>
                  </m:oMath>
                </a14:m>
                <a:r>
                  <a:rPr kumimoji="1" lang="en-US" altLang="ko-KR" dirty="0"/>
                  <a:t> may be overwritten (</a:t>
                </a:r>
                <a14:m>
                  <m:oMath xmlns:m="http://schemas.openxmlformats.org/officeDocument/2006/math">
                    <m:sSub>
                      <m:sSubPr>
                        <m:ctrlPr>
                          <a:rPr kumimoji="1" lang="en-US" altLang="ko-KR" i="1" smtClean="0">
                            <a:solidFill>
                              <a:schemeClr val="accent2"/>
                            </a:solidFill>
                            <a:latin typeface="Cambria Math" panose="02040503050406030204" pitchFamily="18" charset="0"/>
                          </a:rPr>
                        </m:ctrlPr>
                      </m:sSubPr>
                      <m:e>
                        <m:r>
                          <a:rPr kumimoji="1" lang="en-US" altLang="ko-KR" i="1">
                            <a:solidFill>
                              <a:schemeClr val="accent2"/>
                            </a:solidFill>
                            <a:latin typeface="Cambria Math" panose="02040503050406030204" pitchFamily="18" charset="0"/>
                          </a:rPr>
                          <m:t>𝑅</m:t>
                        </m:r>
                      </m:e>
                      <m:sub>
                        <m:r>
                          <a:rPr kumimoji="1" lang="en-US" altLang="ko-KR" i="1">
                            <a:solidFill>
                              <a:schemeClr val="accent2"/>
                            </a:solidFill>
                            <a:latin typeface="Cambria Math" panose="02040503050406030204" pitchFamily="18" charset="0"/>
                          </a:rPr>
                          <m:t>𝑓</m:t>
                        </m:r>
                      </m:sub>
                    </m:sSub>
                    <m:r>
                      <a:rPr kumimoji="1" lang="en-US" altLang="ko-KR" i="1">
                        <a:solidFill>
                          <a:schemeClr val="accent2"/>
                        </a:solidFill>
                        <a:latin typeface="Cambria Math" panose="02040503050406030204" pitchFamily="18" charset="0"/>
                      </a:rPr>
                      <m:t>∈</m:t>
                    </m:r>
                    <m:r>
                      <a:rPr kumimoji="1" lang="en-US" altLang="ko-KR" i="1">
                        <a:solidFill>
                          <a:schemeClr val="accent2"/>
                        </a:solidFill>
                        <a:latin typeface="Cambria Math" panose="02040503050406030204" pitchFamily="18" charset="0"/>
                      </a:rPr>
                      <m:t>𝐹</m:t>
                    </m:r>
                    <m:r>
                      <a:rPr kumimoji="1" lang="en-US" altLang="ko-KR" i="1">
                        <a:solidFill>
                          <a:schemeClr val="accent2"/>
                        </a:solidFill>
                        <a:latin typeface="Cambria Math" panose="02040503050406030204" pitchFamily="18" charset="0"/>
                      </a:rPr>
                      <m:t>(</m:t>
                    </m:r>
                    <m:r>
                      <a:rPr kumimoji="1" lang="en-US" altLang="ko-KR" i="1">
                        <a:solidFill>
                          <a:schemeClr val="accent2"/>
                        </a:solidFill>
                        <a:latin typeface="Cambria Math" panose="02040503050406030204" pitchFamily="18" charset="0"/>
                      </a:rPr>
                      <m:t>𝑔</m:t>
                    </m:r>
                    <m:r>
                      <a:rPr kumimoji="1" lang="en-US" altLang="ko-KR" i="1">
                        <a:solidFill>
                          <a:schemeClr val="accent2"/>
                        </a:solidFill>
                        <a:latin typeface="Cambria Math" panose="02040503050406030204" pitchFamily="18" charset="0"/>
                      </a:rPr>
                      <m:t>)</m:t>
                    </m:r>
                  </m:oMath>
                </a14:m>
                <a:r>
                  <a:rPr kumimoji="1" lang="en-US" altLang="ko-KR" dirty="0"/>
                  <a:t>)</a:t>
                </a:r>
              </a:p>
              <a:p>
                <a:pPr lvl="1"/>
                <a14:m>
                  <m:oMath xmlns:m="http://schemas.openxmlformats.org/officeDocument/2006/math">
                    <m:r>
                      <a:rPr kumimoji="1" lang="en-US" altLang="ko-KR" b="0" i="1" smtClean="0">
                        <a:latin typeface="Cambria Math" panose="02040503050406030204" pitchFamily="18" charset="0"/>
                      </a:rPr>
                      <m:t>𝑓</m:t>
                    </m:r>
                  </m:oMath>
                </a14:m>
                <a:r>
                  <a:rPr kumimoji="1" lang="en-US" altLang="ko-KR" b="0" dirty="0"/>
                  <a:t> and </a:t>
                </a:r>
                <a14:m>
                  <m:oMath xmlns:m="http://schemas.openxmlformats.org/officeDocument/2006/math">
                    <m:r>
                      <a:rPr kumimoji="1" lang="en-US" altLang="ko-KR" b="0" i="1" smtClean="0">
                        <a:latin typeface="Cambria Math" panose="02040503050406030204" pitchFamily="18" charset="0"/>
                      </a:rPr>
                      <m:t>𝑚𝑎𝑖𝑛</m:t>
                    </m:r>
                  </m:oMath>
                </a14:m>
                <a:r>
                  <a:rPr kumimoji="1" lang="en-US" altLang="ko-KR" b="0" dirty="0"/>
                  <a:t> are mapped to the same region (</a:t>
                </a:r>
                <a14:m>
                  <m:oMath xmlns:m="http://schemas.openxmlformats.org/officeDocument/2006/math">
                    <m:sSub>
                      <m:sSubPr>
                        <m:ctrlPr>
                          <a:rPr kumimoji="1" lang="en-US" altLang="ko-KR" b="0" i="1" smtClean="0">
                            <a:solidFill>
                              <a:schemeClr val="accent2"/>
                            </a:solidFill>
                            <a:latin typeface="Cambria Math" panose="02040503050406030204" pitchFamily="18" charset="0"/>
                          </a:rPr>
                        </m:ctrlPr>
                      </m:sSubPr>
                      <m:e>
                        <m:r>
                          <a:rPr kumimoji="1" lang="en-US" altLang="ko-KR" b="0" i="1" smtClean="0">
                            <a:solidFill>
                              <a:schemeClr val="accent2"/>
                            </a:solidFill>
                            <a:latin typeface="Cambria Math" panose="02040503050406030204" pitchFamily="18" charset="0"/>
                          </a:rPr>
                          <m:t>𝑅</m:t>
                        </m:r>
                      </m:e>
                      <m:sub>
                        <m:r>
                          <a:rPr kumimoji="1" lang="en-US" altLang="ko-KR" b="0" i="1" smtClean="0">
                            <a:solidFill>
                              <a:schemeClr val="accent2"/>
                            </a:solidFill>
                            <a:latin typeface="Cambria Math" panose="02040503050406030204" pitchFamily="18" charset="0"/>
                          </a:rPr>
                          <m:t>𝑓</m:t>
                        </m:r>
                      </m:sub>
                    </m:sSub>
                  </m:oMath>
                </a14:m>
                <a:r>
                  <a:rPr kumimoji="1" lang="en-US" altLang="ko-KR" dirty="0">
                    <a:solidFill>
                      <a:schemeClr val="accent2"/>
                    </a:solidFill>
                  </a:rPr>
                  <a:t> == </a:t>
                </a:r>
                <a14:m>
                  <m:oMath xmlns:m="http://schemas.openxmlformats.org/officeDocument/2006/math">
                    <m:sSub>
                      <m:sSubPr>
                        <m:ctrlPr>
                          <a:rPr kumimoji="1" lang="en-US" altLang="ko-KR" b="0" i="1" smtClean="0">
                            <a:solidFill>
                              <a:schemeClr val="accent2"/>
                            </a:solidFill>
                            <a:latin typeface="Cambria Math" panose="02040503050406030204" pitchFamily="18" charset="0"/>
                          </a:rPr>
                        </m:ctrlPr>
                      </m:sSubPr>
                      <m:e>
                        <m:r>
                          <a:rPr kumimoji="1" lang="en-US" altLang="ko-KR" b="0" i="1" smtClean="0">
                            <a:solidFill>
                              <a:schemeClr val="accent2"/>
                            </a:solidFill>
                            <a:latin typeface="Cambria Math" panose="02040503050406030204" pitchFamily="18" charset="0"/>
                          </a:rPr>
                          <m:t>𝑅</m:t>
                        </m:r>
                      </m:e>
                      <m:sub>
                        <m:r>
                          <a:rPr kumimoji="1" lang="en-US" altLang="ko-KR" b="0" i="1" smtClean="0">
                            <a:solidFill>
                              <a:schemeClr val="accent2"/>
                            </a:solidFill>
                            <a:latin typeface="Cambria Math" panose="02040503050406030204" pitchFamily="18" charset="0"/>
                          </a:rPr>
                          <m:t>𝑚𝑎𝑖𝑛</m:t>
                        </m:r>
                      </m:sub>
                    </m:sSub>
                  </m:oMath>
                </a14:m>
                <a:r>
                  <a:rPr kumimoji="1" lang="en-US" altLang="ko-KR" dirty="0"/>
                  <a:t>)</a:t>
                </a:r>
              </a:p>
              <a:p>
                <a:r>
                  <a:rPr kumimoji="1" lang="en-US" altLang="ko-KR" dirty="0"/>
                  <a:t>Finding Footprint </a:t>
                </a:r>
                <a14:m>
                  <m:oMath xmlns:m="http://schemas.openxmlformats.org/officeDocument/2006/math">
                    <m:r>
                      <a:rPr kumimoji="1" lang="en-US" altLang="ko-KR" b="0" i="1" smtClean="0">
                        <a:latin typeface="Cambria Math" panose="02040503050406030204" pitchFamily="18" charset="0"/>
                      </a:rPr>
                      <m:t>𝐹</m:t>
                    </m:r>
                    <m:r>
                      <a:rPr kumimoji="1" lang="en-US" altLang="ko-KR" b="0" i="1" smtClean="0">
                        <a:latin typeface="Cambria Math" panose="02040503050406030204" pitchFamily="18" charset="0"/>
                      </a:rPr>
                      <m:t>(</m:t>
                    </m:r>
                    <m:r>
                      <a:rPr kumimoji="1" lang="en-US" altLang="ko-KR" b="0" i="1" smtClean="0">
                        <a:latin typeface="Cambria Math" panose="02040503050406030204" pitchFamily="18" charset="0"/>
                      </a:rPr>
                      <m:t>𝑔</m:t>
                    </m:r>
                    <m:r>
                      <a:rPr kumimoji="1" lang="en-US" altLang="ko-KR" b="0" i="1" smtClean="0">
                        <a:latin typeface="Cambria Math" panose="02040503050406030204" pitchFamily="18" charset="0"/>
                      </a:rPr>
                      <m:t>)</m:t>
                    </m:r>
                  </m:oMath>
                </a14:m>
                <a:endParaRPr kumimoji="1" lang="en-US" altLang="ko-KR" dirty="0"/>
              </a:p>
              <a:p>
                <a:pPr lvl="1"/>
                <a:r>
                  <a:rPr kumimoji="1" lang="en-US" altLang="ko-KR" dirty="0"/>
                  <a:t>The regions that can be used when </a:t>
                </a:r>
                <a14:m>
                  <m:oMath xmlns:m="http://schemas.openxmlformats.org/officeDocument/2006/math">
                    <m:r>
                      <a:rPr kumimoji="1" lang="en-US" altLang="ko-KR" b="0" i="1" smtClean="0">
                        <a:latin typeface="Cambria Math" panose="02040503050406030204" pitchFamily="18" charset="0"/>
                      </a:rPr>
                      <m:t>𝑔</m:t>
                    </m:r>
                  </m:oMath>
                </a14:m>
                <a:r>
                  <a:rPr kumimoji="1" lang="en-US" altLang="ko-KR" dirty="0"/>
                  <a:t> executes</a:t>
                </a:r>
                <a:endParaRPr kumimoji="1" lang="ko-KR" altLang="en-US" dirty="0"/>
              </a:p>
            </p:txBody>
          </p:sp>
        </mc:Choice>
        <mc:Fallback xmlns="">
          <p:sp>
            <p:nvSpPr>
              <p:cNvPr id="5" name="텍스트 개체 틀 4">
                <a:extLst>
                  <a:ext uri="{FF2B5EF4-FFF2-40B4-BE49-F238E27FC236}">
                    <a16:creationId xmlns:a16="http://schemas.microsoft.com/office/drawing/2014/main" id="{4C0D0FC1-102E-E349-9D8E-427BA4678C49}"/>
                  </a:ext>
                </a:extLst>
              </p:cNvPr>
              <p:cNvSpPr>
                <a:spLocks noGrp="1" noRot="1" noChangeAspect="1" noMove="1" noResize="1" noEditPoints="1" noAdjustHandles="1" noChangeArrowheads="1" noChangeShapeType="1" noTextEdit="1"/>
              </p:cNvSpPr>
              <p:nvPr>
                <p:ph type="body" sz="quarter" idx="14"/>
              </p:nvPr>
            </p:nvSpPr>
            <p:spPr>
              <a:blipFill>
                <a:blip r:embed="rId3"/>
                <a:stretch>
                  <a:fillRect l="-880" t="-50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직사각형 13">
                <a:extLst>
                  <a:ext uri="{FF2B5EF4-FFF2-40B4-BE49-F238E27FC236}">
                    <a16:creationId xmlns:a16="http://schemas.microsoft.com/office/drawing/2014/main" id="{0DF6E2B9-35EE-E24D-AF52-5BE8E3EC289B}"/>
                  </a:ext>
                </a:extLst>
              </p:cNvPr>
              <p:cNvSpPr/>
              <p:nvPr/>
            </p:nvSpPr>
            <p:spPr>
              <a:xfrm>
                <a:off x="9840416" y="1340768"/>
                <a:ext cx="1800200" cy="2304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10000"/>
                  </a:lnSpc>
                </a:pPr>
                <a14:m>
                  <m:oMath xmlns:m="http://schemas.openxmlformats.org/officeDocument/2006/math">
                    <m:r>
                      <a:rPr lang="en-US" altLang="ko-KR" sz="1400" b="0" i="1" smtClean="0">
                        <a:solidFill>
                          <a:schemeClr val="tx1"/>
                        </a:solidFill>
                        <a:latin typeface="Cambria Math" panose="02040503050406030204" pitchFamily="18" charset="0"/>
                        <a:ea typeface="Linux Libertine O Semibold" panose="02000503000000000000" pitchFamily="2" charset="0"/>
                        <a:cs typeface="Linux Libertine O Semibold" panose="02000503000000000000" pitchFamily="2" charset="0"/>
                      </a:rPr>
                      <m:t>𝑚𝑎𝑖𝑛</m:t>
                    </m:r>
                  </m:oMath>
                </a14:m>
                <a:r>
                  <a:rPr lang="en-US" altLang="ko-KR" sz="1400"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a:t>
                </a:r>
              </a:p>
            </p:txBody>
          </p:sp>
        </mc:Choice>
        <mc:Fallback xmlns="">
          <p:sp>
            <p:nvSpPr>
              <p:cNvPr id="14" name="직사각형 13">
                <a:extLst>
                  <a:ext uri="{FF2B5EF4-FFF2-40B4-BE49-F238E27FC236}">
                    <a16:creationId xmlns:a16="http://schemas.microsoft.com/office/drawing/2014/main" id="{0DF6E2B9-35EE-E24D-AF52-5BE8E3EC289B}"/>
                  </a:ext>
                </a:extLst>
              </p:cNvPr>
              <p:cNvSpPr>
                <a:spLocks noRot="1" noChangeAspect="1" noMove="1" noResize="1" noEditPoints="1" noAdjustHandles="1" noChangeArrowheads="1" noChangeShapeType="1" noTextEdit="1"/>
              </p:cNvSpPr>
              <p:nvPr/>
            </p:nvSpPr>
            <p:spPr>
              <a:xfrm>
                <a:off x="9840416" y="1340768"/>
                <a:ext cx="1800200" cy="2304256"/>
              </a:xfrm>
              <a:prstGeom prst="rect">
                <a:avLst/>
              </a:prstGeom>
              <a:blipFill>
                <a:blip r:embed="rId4"/>
                <a:stretch>
                  <a:fillRect/>
                </a:stretch>
              </a:blipFill>
              <a:ln>
                <a:solidFill>
                  <a:schemeClr val="tx1"/>
                </a:solidFill>
              </a:ln>
            </p:spPr>
            <p:txBody>
              <a:bodyPr/>
              <a:lstStyle/>
              <a:p>
                <a:r>
                  <a:rPr lang="ko-KR" altLang="en-US">
                    <a:noFill/>
                  </a:rPr>
                  <a:t> </a:t>
                </a:r>
              </a:p>
            </p:txBody>
          </p:sp>
        </mc:Fallback>
      </mc:AlternateContent>
      <p:sp>
        <p:nvSpPr>
          <p:cNvPr id="2" name="제목 1">
            <a:extLst>
              <a:ext uri="{FF2B5EF4-FFF2-40B4-BE49-F238E27FC236}">
                <a16:creationId xmlns:a16="http://schemas.microsoft.com/office/drawing/2014/main" id="{64E644C7-78C8-274D-89BF-217BB959D4FC}"/>
              </a:ext>
            </a:extLst>
          </p:cNvPr>
          <p:cNvSpPr>
            <a:spLocks noGrp="1"/>
          </p:cNvSpPr>
          <p:nvPr>
            <p:ph type="title"/>
          </p:nvPr>
        </p:nvSpPr>
        <p:spPr/>
        <p:txBody>
          <a:bodyPr/>
          <a:lstStyle/>
          <a:p>
            <a:r>
              <a:rPr kumimoji="1" lang="en-US" altLang="ko-KR" dirty="0"/>
              <a:t>Finding Load Locations</a:t>
            </a:r>
            <a:endParaRPr kumimoji="1" lang="ko-KR" altLang="en-US" dirty="0"/>
          </a:p>
        </p:txBody>
      </p:sp>
      <p:sp>
        <p:nvSpPr>
          <p:cNvPr id="3" name="바닥글 개체 틀 2">
            <a:extLst>
              <a:ext uri="{FF2B5EF4-FFF2-40B4-BE49-F238E27FC236}">
                <a16:creationId xmlns:a16="http://schemas.microsoft.com/office/drawing/2014/main" id="{E22B65EF-F49C-644E-B95D-659C59F18EB6}"/>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14762FBD-2372-8B40-8FCA-0864A4FF4140}"/>
              </a:ext>
            </a:extLst>
          </p:cNvPr>
          <p:cNvSpPr>
            <a:spLocks noGrp="1"/>
          </p:cNvSpPr>
          <p:nvPr>
            <p:ph type="body" sz="quarter" idx="13"/>
          </p:nvPr>
        </p:nvSpPr>
        <p:spPr/>
        <p:txBody>
          <a:bodyPr>
            <a:normAutofit fontScale="92500" lnSpcReduction="10000"/>
          </a:bodyPr>
          <a:lstStyle/>
          <a:p>
            <a:r>
              <a:rPr kumimoji="1" lang="en-US" altLang="ko-KR" dirty="0"/>
              <a:t>Our Approach</a:t>
            </a:r>
            <a:endParaRPr kumimoji="1" lang="ko-KR" altLang="en-US" dirty="0"/>
          </a:p>
        </p:txBody>
      </p:sp>
      <p:pic>
        <p:nvPicPr>
          <p:cNvPr id="6" name="그림 5">
            <a:extLst>
              <a:ext uri="{FF2B5EF4-FFF2-40B4-BE49-F238E27FC236}">
                <a16:creationId xmlns:a16="http://schemas.microsoft.com/office/drawing/2014/main" id="{3B0D9F88-A07D-D547-BC70-9584B0413F2F}"/>
              </a:ext>
            </a:extLst>
          </p:cNvPr>
          <p:cNvPicPr>
            <a:picLocks noChangeAspect="1"/>
          </p:cNvPicPr>
          <p:nvPr/>
        </p:nvPicPr>
        <p:blipFill>
          <a:blip r:embed="rId5"/>
          <a:stretch>
            <a:fillRect/>
          </a:stretch>
        </p:blipFill>
        <p:spPr>
          <a:xfrm>
            <a:off x="551384" y="4581128"/>
            <a:ext cx="6776492" cy="1393111"/>
          </a:xfrm>
          <a:prstGeom prst="rect">
            <a:avLst/>
          </a:prstGeom>
        </p:spPr>
      </p:pic>
      <mc:AlternateContent xmlns:mc="http://schemas.openxmlformats.org/markup-compatibility/2006" xmlns:a14="http://schemas.microsoft.com/office/drawing/2010/main">
        <mc:Choice Requires="a14">
          <p:sp>
            <p:nvSpPr>
              <p:cNvPr id="8" name="직사각형 7">
                <a:extLst>
                  <a:ext uri="{FF2B5EF4-FFF2-40B4-BE49-F238E27FC236}">
                    <a16:creationId xmlns:a16="http://schemas.microsoft.com/office/drawing/2014/main" id="{3980B2AE-3C8E-4041-93D6-5226D78C50B5}"/>
                  </a:ext>
                </a:extLst>
              </p:cNvPr>
              <p:cNvSpPr/>
              <p:nvPr/>
            </p:nvSpPr>
            <p:spPr>
              <a:xfrm>
                <a:off x="10258062" y="3021534"/>
                <a:ext cx="985657" cy="381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ko-KR" sz="1400" dirty="0">
                    <a:solidFill>
                      <a:schemeClr val="tx1"/>
                    </a:solidFill>
                    <a:latin typeface="Inconsolata" pitchFamily="49" charset="0"/>
                    <a:ea typeface="Linux Libertine O Semibold" panose="02000503000000000000" pitchFamily="2" charset="0"/>
                    <a:cs typeface="Linux Libertine O Semibold" panose="02000503000000000000" pitchFamily="2" charset="0"/>
                  </a:rPr>
                  <a:t>call</a:t>
                </a:r>
                <a:r>
                  <a:rPr lang="en-US" altLang="ko-KR" sz="1400"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 </a:t>
                </a:r>
                <a14:m>
                  <m:oMath xmlns:m="http://schemas.openxmlformats.org/officeDocument/2006/math">
                    <m:r>
                      <a:rPr lang="en-US" altLang="ko-KR" sz="1400" b="0" i="1" smtClean="0">
                        <a:solidFill>
                          <a:schemeClr val="tx1"/>
                        </a:solidFill>
                        <a:latin typeface="Cambria Math" panose="02040503050406030204" pitchFamily="18" charset="0"/>
                        <a:ea typeface="Linux Libertine O Semibold" panose="02000503000000000000" pitchFamily="2" charset="0"/>
                        <a:cs typeface="Linux Libertine O Semibold" panose="02000503000000000000" pitchFamily="2" charset="0"/>
                      </a:rPr>
                      <m:t>𝑓</m:t>
                    </m:r>
                  </m:oMath>
                </a14:m>
                <a:endParaRPr lang="en-US" altLang="ko-KR" sz="1400"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endParaRPr>
              </a:p>
            </p:txBody>
          </p:sp>
        </mc:Choice>
        <mc:Fallback xmlns="">
          <p:sp>
            <p:nvSpPr>
              <p:cNvPr id="8" name="직사각형 7">
                <a:extLst>
                  <a:ext uri="{FF2B5EF4-FFF2-40B4-BE49-F238E27FC236}">
                    <a16:creationId xmlns:a16="http://schemas.microsoft.com/office/drawing/2014/main" id="{3980B2AE-3C8E-4041-93D6-5226D78C50B5}"/>
                  </a:ext>
                </a:extLst>
              </p:cNvPr>
              <p:cNvSpPr>
                <a:spLocks noRot="1" noChangeAspect="1" noMove="1" noResize="1" noEditPoints="1" noAdjustHandles="1" noChangeArrowheads="1" noChangeShapeType="1" noTextEdit="1"/>
              </p:cNvSpPr>
              <p:nvPr/>
            </p:nvSpPr>
            <p:spPr>
              <a:xfrm>
                <a:off x="10258062" y="3021534"/>
                <a:ext cx="985657" cy="381053"/>
              </a:xfrm>
              <a:prstGeom prst="rect">
                <a:avLst/>
              </a:prstGeom>
              <a:blipFill>
                <a:blip r:embed="rId6"/>
                <a:stretch>
                  <a:fillRect/>
                </a:stretch>
              </a:blipFill>
              <a:ln>
                <a:solidFill>
                  <a:schemeClr val="tx1"/>
                </a:solidFill>
              </a:ln>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6DEF08C6-8491-F149-B498-AB0681AA26AA}"/>
              </a:ext>
            </a:extLst>
          </p:cNvPr>
          <p:cNvSpPr/>
          <p:nvPr/>
        </p:nvSpPr>
        <p:spPr>
          <a:xfrm>
            <a:off x="10258062" y="2414590"/>
            <a:ext cx="985657" cy="381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ko-KR" sz="1400" dirty="0">
                <a:solidFill>
                  <a:schemeClr val="tx1"/>
                </a:solidFill>
                <a:latin typeface="Inconsolata" pitchFamily="49" charset="0"/>
                <a:ea typeface="Linux Libertine O Semibold" panose="02000503000000000000" pitchFamily="2" charset="0"/>
                <a:cs typeface="Linux Libertine O Semibold" panose="02000503000000000000" pitchFamily="2" charset="0"/>
              </a:rPr>
              <a:t>...</a:t>
            </a:r>
            <a:endParaRPr lang="en-US" altLang="ko-KR" sz="1400"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endParaRPr>
          </a:p>
        </p:txBody>
      </p: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E10C35FD-BB09-E943-8E3A-C8A099F9D842}"/>
                  </a:ext>
                </a:extLst>
              </p:cNvPr>
              <p:cNvSpPr/>
              <p:nvPr/>
            </p:nvSpPr>
            <p:spPr>
              <a:xfrm>
                <a:off x="10258061" y="1805671"/>
                <a:ext cx="985657" cy="381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ko-KR" sz="1400" dirty="0">
                    <a:solidFill>
                      <a:schemeClr val="tx1"/>
                    </a:solidFill>
                    <a:latin typeface="Inconsolata" pitchFamily="49" charset="0"/>
                    <a:ea typeface="Linux Libertine O Semibold" panose="02000503000000000000" pitchFamily="2" charset="0"/>
                    <a:cs typeface="Linux Libertine O Semibold" panose="02000503000000000000" pitchFamily="2" charset="0"/>
                  </a:rPr>
                  <a:t>call</a:t>
                </a:r>
                <a:r>
                  <a:rPr lang="en-US" altLang="ko-KR" sz="1400"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 </a:t>
                </a:r>
                <a14:m>
                  <m:oMath xmlns:m="http://schemas.openxmlformats.org/officeDocument/2006/math">
                    <m:r>
                      <a:rPr lang="en-US" altLang="ko-KR" sz="1400" b="0" i="1" smtClean="0">
                        <a:solidFill>
                          <a:schemeClr val="tx1"/>
                        </a:solidFill>
                        <a:latin typeface="Cambria Math" panose="02040503050406030204" pitchFamily="18" charset="0"/>
                        <a:ea typeface="Linux Libertine O Semibold" panose="02000503000000000000" pitchFamily="2" charset="0"/>
                        <a:cs typeface="Linux Libertine O Semibold" panose="02000503000000000000" pitchFamily="2" charset="0"/>
                      </a:rPr>
                      <m:t>𝑔</m:t>
                    </m:r>
                  </m:oMath>
                </a14:m>
                <a:endParaRPr lang="en-US" altLang="ko-KR" sz="1400"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endParaRPr>
              </a:p>
            </p:txBody>
          </p:sp>
        </mc:Choice>
        <mc:Fallback xmlns="">
          <p:sp>
            <p:nvSpPr>
              <p:cNvPr id="10" name="직사각형 9">
                <a:extLst>
                  <a:ext uri="{FF2B5EF4-FFF2-40B4-BE49-F238E27FC236}">
                    <a16:creationId xmlns:a16="http://schemas.microsoft.com/office/drawing/2014/main" id="{E10C35FD-BB09-E943-8E3A-C8A099F9D842}"/>
                  </a:ext>
                </a:extLst>
              </p:cNvPr>
              <p:cNvSpPr>
                <a:spLocks noRot="1" noChangeAspect="1" noMove="1" noResize="1" noEditPoints="1" noAdjustHandles="1" noChangeArrowheads="1" noChangeShapeType="1" noTextEdit="1"/>
              </p:cNvSpPr>
              <p:nvPr/>
            </p:nvSpPr>
            <p:spPr>
              <a:xfrm>
                <a:off x="10258061" y="1805671"/>
                <a:ext cx="985657" cy="381053"/>
              </a:xfrm>
              <a:prstGeom prst="rect">
                <a:avLst/>
              </a:prstGeom>
              <a:blipFill>
                <a:blip r:embed="rId7"/>
                <a:stretch>
                  <a:fillRect b="-3030"/>
                </a:stretch>
              </a:blipFill>
              <a:ln>
                <a:solidFill>
                  <a:schemeClr val="tx1"/>
                </a:solidFill>
              </a:ln>
            </p:spPr>
            <p:txBody>
              <a:bodyPr/>
              <a:lstStyle/>
              <a:p>
                <a:r>
                  <a:rPr lang="ko-KR" altLang="en-US">
                    <a:noFill/>
                  </a:rPr>
                  <a:t> </a:t>
                </a:r>
              </a:p>
            </p:txBody>
          </p:sp>
        </mc:Fallback>
      </mc:AlternateContent>
      <p:cxnSp>
        <p:nvCxnSpPr>
          <p:cNvPr id="11" name="직선 화살표 연결선 10">
            <a:extLst>
              <a:ext uri="{FF2B5EF4-FFF2-40B4-BE49-F238E27FC236}">
                <a16:creationId xmlns:a16="http://schemas.microsoft.com/office/drawing/2014/main" id="{112DC330-88BC-9F44-8AE4-19657752F7C3}"/>
              </a:ext>
            </a:extLst>
          </p:cNvPr>
          <p:cNvCxnSpPr>
            <a:cxnSpLocks/>
            <a:stCxn id="9" idx="2"/>
            <a:endCxn id="8" idx="0"/>
          </p:cNvCxnSpPr>
          <p:nvPr/>
        </p:nvCxnSpPr>
        <p:spPr>
          <a:xfrm>
            <a:off x="10750891" y="2795643"/>
            <a:ext cx="0" cy="225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직선 화살표 연결선 11">
            <a:extLst>
              <a:ext uri="{FF2B5EF4-FFF2-40B4-BE49-F238E27FC236}">
                <a16:creationId xmlns:a16="http://schemas.microsoft.com/office/drawing/2014/main" id="{0E9F111D-1EDB-0845-8BA6-EA3F713F953E}"/>
              </a:ext>
            </a:extLst>
          </p:cNvPr>
          <p:cNvCxnSpPr>
            <a:cxnSpLocks/>
            <a:stCxn id="10" idx="2"/>
            <a:endCxn id="9" idx="0"/>
          </p:cNvCxnSpPr>
          <p:nvPr/>
        </p:nvCxnSpPr>
        <p:spPr>
          <a:xfrm>
            <a:off x="10750890" y="2186724"/>
            <a:ext cx="1" cy="227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직선 연결선[R] 14">
            <a:extLst>
              <a:ext uri="{FF2B5EF4-FFF2-40B4-BE49-F238E27FC236}">
                <a16:creationId xmlns:a16="http://schemas.microsoft.com/office/drawing/2014/main" id="{3B10D3AB-C223-284B-8B6D-D02F8751F117}"/>
              </a:ext>
            </a:extLst>
          </p:cNvPr>
          <p:cNvCxnSpPr>
            <a:cxnSpLocks/>
          </p:cNvCxnSpPr>
          <p:nvPr/>
        </p:nvCxnSpPr>
        <p:spPr>
          <a:xfrm>
            <a:off x="10144665" y="2122934"/>
            <a:ext cx="1212450"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1FC404CC-0837-BF4D-A82C-C21D8F447AF9}"/>
              </a:ext>
            </a:extLst>
          </p:cNvPr>
          <p:cNvSpPr txBox="1"/>
          <p:nvPr/>
        </p:nvSpPr>
        <p:spPr>
          <a:xfrm>
            <a:off x="11367022" y="1916832"/>
            <a:ext cx="705642" cy="369332"/>
          </a:xfrm>
          <a:prstGeom prst="rect">
            <a:avLst/>
          </a:prstGeom>
          <a:noFill/>
        </p:spPr>
        <p:txBody>
          <a:bodyPr wrap="none" rtlCol="0">
            <a:spAutoFit/>
          </a:bodyPr>
          <a:lstStyle/>
          <a:p>
            <a:r>
              <a:rPr kumimoji="1" lang="en-US" altLang="ko-KR" dirty="0">
                <a:solidFill>
                  <a:schemeClr val="accent2"/>
                </a:solidFill>
              </a:rPr>
              <a:t>stop?</a:t>
            </a:r>
            <a:endParaRPr kumimoji="1" lang="ko-KR" altLang="en-US" dirty="0">
              <a:solidFill>
                <a:schemeClr val="accent2"/>
              </a:solidFill>
            </a:endParaRPr>
          </a:p>
        </p:txBody>
      </p:sp>
      <p:sp>
        <p:nvSpPr>
          <p:cNvPr id="17" name="직사각형 16">
            <a:extLst>
              <a:ext uri="{FF2B5EF4-FFF2-40B4-BE49-F238E27FC236}">
                <a16:creationId xmlns:a16="http://schemas.microsoft.com/office/drawing/2014/main" id="{56D12F1A-F2F4-1640-8F42-6BF75B3BBA3C}"/>
              </a:ext>
            </a:extLst>
          </p:cNvPr>
          <p:cNvSpPr/>
          <p:nvPr/>
        </p:nvSpPr>
        <p:spPr>
          <a:xfrm>
            <a:off x="7896200" y="4306416"/>
            <a:ext cx="1535085" cy="97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b="1" dirty="0" err="1">
                <a:solidFill>
                  <a:schemeClr val="tx1"/>
                </a:solidFill>
                <a:latin typeface="Inconsolata" pitchFamily="49" charset="0"/>
                <a:ea typeface="Linux Libertine O" panose="02000503000000000000" pitchFamily="2" charset="0"/>
                <a:cs typeface="Linux Libertine O" panose="02000503000000000000" pitchFamily="2" charset="0"/>
              </a:rPr>
              <a:t>func</a:t>
            </a:r>
            <a:r>
              <a:rPr lang="en-US" altLang="ko-KR" b="1" dirty="0">
                <a:solidFill>
                  <a:schemeClr val="tx1"/>
                </a:solidFill>
                <a:latin typeface="Inconsolata" pitchFamily="49" charset="0"/>
                <a:ea typeface="Linux Libertine O" panose="02000503000000000000" pitchFamily="2" charset="0"/>
                <a:cs typeface="Linux Libertine O" panose="02000503000000000000" pitchFamily="2" charset="0"/>
              </a:rPr>
              <a:t> </a:t>
            </a:r>
            <a:r>
              <a:rPr lang="en-US" altLang="ko-KR" dirty="0">
                <a:solidFill>
                  <a:schemeClr val="tx1"/>
                </a:solidFill>
                <a:latin typeface="Inconsolata" pitchFamily="49" charset="0"/>
                <a:ea typeface="Linux Libertine O" panose="02000503000000000000" pitchFamily="2" charset="0"/>
                <a:cs typeface="Linux Libertine O" panose="02000503000000000000" pitchFamily="2" charset="0"/>
              </a:rPr>
              <a:t>main:</a:t>
            </a:r>
          </a:p>
          <a:p>
            <a:pPr>
              <a:lnSpc>
                <a:spcPct val="110000"/>
              </a:lnSpc>
            </a:pPr>
            <a:r>
              <a:rPr lang="en-US" altLang="ko-KR" dirty="0">
                <a:solidFill>
                  <a:schemeClr val="tx1"/>
                </a:solidFill>
                <a:latin typeface="Inconsolata" pitchFamily="49" charset="0"/>
                <a:ea typeface="Linux Libertine O" panose="02000503000000000000" pitchFamily="2" charset="0"/>
                <a:cs typeface="Linux Libertine O" panose="02000503000000000000" pitchFamily="2" charset="0"/>
              </a:rPr>
              <a:t>  g1()</a:t>
            </a:r>
          </a:p>
          <a:p>
            <a:pPr>
              <a:lnSpc>
                <a:spcPct val="110000"/>
              </a:lnSpc>
            </a:pPr>
            <a:r>
              <a:rPr lang="en-US" altLang="ko-KR" dirty="0">
                <a:solidFill>
                  <a:schemeClr val="tx1"/>
                </a:solidFill>
                <a:latin typeface="Inconsolata" pitchFamily="49" charset="0"/>
                <a:ea typeface="Linux Libertine O" panose="02000503000000000000" pitchFamily="2" charset="0"/>
                <a:cs typeface="Linux Libertine O" panose="02000503000000000000" pitchFamily="2" charset="0"/>
              </a:rPr>
              <a:t>  g2()</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B624042-A0F1-6B48-8258-7D12A970B814}"/>
                  </a:ext>
                </a:extLst>
              </p:cNvPr>
              <p:cNvSpPr txBox="1"/>
              <p:nvPr/>
            </p:nvSpPr>
            <p:spPr>
              <a:xfrm>
                <a:off x="7794343" y="5496942"/>
                <a:ext cx="4092146" cy="4110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ko-KR" b="0" i="1" smtClean="0">
                          <a:latin typeface="Cambria Math" panose="02040503050406030204" pitchFamily="18" charset="0"/>
                        </a:rPr>
                        <m:t>𝐹</m:t>
                      </m:r>
                      <m:d>
                        <m:dPr>
                          <m:ctrlPr>
                            <a:rPr kumimoji="1" lang="en-US" altLang="ko-KR" b="0" i="1" smtClean="0">
                              <a:latin typeface="Cambria Math" panose="02040503050406030204" pitchFamily="18" charset="0"/>
                            </a:rPr>
                          </m:ctrlPr>
                        </m:dPr>
                        <m:e>
                          <m:r>
                            <a:rPr kumimoji="1" lang="en-US" altLang="ko-KR" b="0" i="1" smtClean="0">
                              <a:latin typeface="Cambria Math" panose="02040503050406030204" pitchFamily="18" charset="0"/>
                            </a:rPr>
                            <m:t>𝑚𝑎𝑖𝑛</m:t>
                          </m:r>
                        </m:e>
                      </m:d>
                      <m:r>
                        <a:rPr kumimoji="1" lang="en-US" altLang="ko-KR" b="0" i="1" smtClean="0">
                          <a:latin typeface="Cambria Math" panose="02040503050406030204" pitchFamily="18" charset="0"/>
                        </a:rPr>
                        <m:t>: </m:t>
                      </m:r>
                      <m:d>
                        <m:dPr>
                          <m:begChr m:val="{"/>
                          <m:endChr m:val="}"/>
                          <m:ctrlPr>
                            <a:rPr kumimoji="1" lang="en-US" altLang="ko-KR" b="0" i="1" smtClean="0">
                              <a:latin typeface="Cambria Math" panose="02040503050406030204" pitchFamily="18" charset="0"/>
                            </a:rPr>
                          </m:ctrlPr>
                        </m:dPr>
                        <m:e>
                          <m:sSub>
                            <m:sSubPr>
                              <m:ctrlPr>
                                <a:rPr kumimoji="1" lang="en-US" altLang="ko-KR" b="0" i="1" smtClean="0">
                                  <a:latin typeface="Cambria Math" panose="02040503050406030204" pitchFamily="18" charset="0"/>
                                </a:rPr>
                              </m:ctrlPr>
                            </m:sSubPr>
                            <m:e>
                              <m:r>
                                <a:rPr kumimoji="1" lang="en-US" altLang="ko-KR" b="0" i="1" smtClean="0">
                                  <a:latin typeface="Cambria Math" panose="02040503050406030204" pitchFamily="18" charset="0"/>
                                </a:rPr>
                                <m:t>𝑅</m:t>
                              </m:r>
                            </m:e>
                            <m:sub>
                              <m:r>
                                <a:rPr kumimoji="1" lang="en-US" altLang="ko-KR" b="0" i="1" smtClean="0">
                                  <a:latin typeface="Cambria Math" panose="02040503050406030204" pitchFamily="18" charset="0"/>
                                </a:rPr>
                                <m:t>𝑔</m:t>
                              </m:r>
                              <m:r>
                                <a:rPr kumimoji="1" lang="en-US" altLang="ko-KR" b="0" i="1" smtClean="0">
                                  <a:latin typeface="Cambria Math" panose="02040503050406030204" pitchFamily="18" charset="0"/>
                                </a:rPr>
                                <m:t>1</m:t>
                              </m:r>
                            </m:sub>
                          </m:sSub>
                          <m:r>
                            <a:rPr kumimoji="1" lang="en-US" altLang="ko-KR" b="0" i="1" smtClean="0">
                              <a:latin typeface="Cambria Math" panose="02040503050406030204" pitchFamily="18" charset="0"/>
                            </a:rPr>
                            <m:t>, </m:t>
                          </m:r>
                          <m:sSub>
                            <m:sSubPr>
                              <m:ctrlPr>
                                <a:rPr kumimoji="1" lang="en-US" altLang="ko-KR" b="0" i="1" smtClean="0">
                                  <a:latin typeface="Cambria Math" panose="02040503050406030204" pitchFamily="18" charset="0"/>
                                </a:rPr>
                              </m:ctrlPr>
                            </m:sSubPr>
                            <m:e>
                              <m:r>
                                <a:rPr kumimoji="1" lang="en-US" altLang="ko-KR" b="0" i="1" smtClean="0">
                                  <a:latin typeface="Cambria Math" panose="02040503050406030204" pitchFamily="18" charset="0"/>
                                </a:rPr>
                                <m:t>𝑅</m:t>
                              </m:r>
                            </m:e>
                            <m:sub>
                              <m:r>
                                <a:rPr kumimoji="1" lang="en-US" altLang="ko-KR" b="0" i="1" smtClean="0">
                                  <a:latin typeface="Cambria Math" panose="02040503050406030204" pitchFamily="18" charset="0"/>
                                </a:rPr>
                                <m:t>𝑔</m:t>
                              </m:r>
                              <m:r>
                                <a:rPr kumimoji="1" lang="en-US" altLang="ko-KR" b="0" i="1" smtClean="0">
                                  <a:latin typeface="Cambria Math" panose="02040503050406030204" pitchFamily="18" charset="0"/>
                                </a:rPr>
                                <m:t>2</m:t>
                              </m:r>
                            </m:sub>
                          </m:sSub>
                        </m:e>
                      </m:d>
                      <m:r>
                        <a:rPr kumimoji="1" lang="en-US" altLang="ko-KR" b="0" i="1" smtClean="0">
                          <a:latin typeface="Cambria Math" panose="02040503050406030204" pitchFamily="18" charset="0"/>
                        </a:rPr>
                        <m:t> </m:t>
                      </m:r>
                      <m:r>
                        <a:rPr kumimoji="1" lang="en-US" altLang="ko-KR" b="0" i="1" smtClean="0">
                          <a:latin typeface="Cambria Math" panose="02040503050406030204" pitchFamily="18" charset="0"/>
                          <a:ea typeface="Cambria Math" panose="02040503050406030204" pitchFamily="18" charset="0"/>
                        </a:rPr>
                        <m:t>∪</m:t>
                      </m:r>
                      <m:r>
                        <a:rPr kumimoji="1" lang="en-US" altLang="ko-KR" b="0" i="1" smtClean="0">
                          <a:latin typeface="Cambria Math" panose="02040503050406030204" pitchFamily="18" charset="0"/>
                          <a:ea typeface="Cambria Math" panose="02040503050406030204" pitchFamily="18" charset="0"/>
                        </a:rPr>
                        <m:t>𝐹</m:t>
                      </m:r>
                      <m:d>
                        <m:dPr>
                          <m:ctrlPr>
                            <a:rPr kumimoji="1" lang="en-US" altLang="ko-KR" b="0" i="1" smtClean="0">
                              <a:latin typeface="Cambria Math" panose="02040503050406030204" pitchFamily="18" charset="0"/>
                              <a:ea typeface="Cambria Math" panose="02040503050406030204" pitchFamily="18" charset="0"/>
                            </a:rPr>
                          </m:ctrlPr>
                        </m:dPr>
                        <m:e>
                          <m:r>
                            <a:rPr kumimoji="1" lang="en-US" altLang="ko-KR" b="0" i="1" smtClean="0">
                              <a:latin typeface="Cambria Math" panose="02040503050406030204" pitchFamily="18" charset="0"/>
                              <a:ea typeface="Cambria Math" panose="02040503050406030204" pitchFamily="18" charset="0"/>
                            </a:rPr>
                            <m:t>𝑔</m:t>
                          </m:r>
                          <m:r>
                            <a:rPr kumimoji="1" lang="en-US" altLang="ko-KR" b="0" i="1" smtClean="0">
                              <a:latin typeface="Cambria Math" panose="02040503050406030204" pitchFamily="18" charset="0"/>
                              <a:ea typeface="Cambria Math" panose="02040503050406030204" pitchFamily="18" charset="0"/>
                            </a:rPr>
                            <m:t>1</m:t>
                          </m:r>
                        </m:e>
                      </m:d>
                      <m:r>
                        <a:rPr kumimoji="1" lang="en-US" altLang="ko-KR" b="0" i="1" smtClean="0">
                          <a:latin typeface="Cambria Math" panose="02040503050406030204" pitchFamily="18" charset="0"/>
                          <a:ea typeface="Cambria Math" panose="02040503050406030204" pitchFamily="18" charset="0"/>
                        </a:rPr>
                        <m:t> ∪</m:t>
                      </m:r>
                      <m:r>
                        <a:rPr kumimoji="1" lang="en-US" altLang="ko-KR" b="0" i="1" smtClean="0">
                          <a:latin typeface="Cambria Math" panose="02040503050406030204" pitchFamily="18" charset="0"/>
                          <a:ea typeface="Cambria Math" panose="02040503050406030204" pitchFamily="18" charset="0"/>
                        </a:rPr>
                        <m:t>𝐹</m:t>
                      </m:r>
                      <m:r>
                        <a:rPr kumimoji="1" lang="en-US" altLang="ko-KR" b="0" i="1" smtClean="0">
                          <a:latin typeface="Cambria Math" panose="02040503050406030204" pitchFamily="18" charset="0"/>
                          <a:ea typeface="Cambria Math" panose="02040503050406030204" pitchFamily="18" charset="0"/>
                        </a:rPr>
                        <m:t>(</m:t>
                      </m:r>
                      <m:r>
                        <a:rPr kumimoji="1" lang="en-US" altLang="ko-KR" b="0" i="1" smtClean="0">
                          <a:latin typeface="Cambria Math" panose="02040503050406030204" pitchFamily="18" charset="0"/>
                          <a:ea typeface="Cambria Math" panose="02040503050406030204" pitchFamily="18" charset="0"/>
                        </a:rPr>
                        <m:t>𝑔</m:t>
                      </m:r>
                      <m:r>
                        <a:rPr kumimoji="1" lang="en-US" altLang="ko-KR" b="0" i="1" smtClean="0">
                          <a:latin typeface="Cambria Math" panose="02040503050406030204" pitchFamily="18" charset="0"/>
                          <a:ea typeface="Cambria Math" panose="02040503050406030204" pitchFamily="18" charset="0"/>
                        </a:rPr>
                        <m:t>2)</m:t>
                      </m:r>
                    </m:oMath>
                  </m:oMathPara>
                </a14:m>
                <a:endParaRPr kumimoji="1" lang="ko-KR" altLang="en-US" dirty="0"/>
              </a:p>
            </p:txBody>
          </p:sp>
        </mc:Choice>
        <mc:Fallback xmlns="">
          <p:sp>
            <p:nvSpPr>
              <p:cNvPr id="18" name="TextBox 17">
                <a:extLst>
                  <a:ext uri="{FF2B5EF4-FFF2-40B4-BE49-F238E27FC236}">
                    <a16:creationId xmlns:a16="http://schemas.microsoft.com/office/drawing/2014/main" id="{5B624042-A0F1-6B48-8258-7D12A970B814}"/>
                  </a:ext>
                </a:extLst>
              </p:cNvPr>
              <p:cNvSpPr txBox="1">
                <a:spLocks noRot="1" noChangeAspect="1" noMove="1" noResize="1" noEditPoints="1" noAdjustHandles="1" noChangeArrowheads="1" noChangeShapeType="1" noTextEdit="1"/>
              </p:cNvSpPr>
              <p:nvPr/>
            </p:nvSpPr>
            <p:spPr>
              <a:xfrm>
                <a:off x="7794343" y="5496942"/>
                <a:ext cx="4092146" cy="411010"/>
              </a:xfrm>
              <a:prstGeom prst="rect">
                <a:avLst/>
              </a:prstGeom>
              <a:blipFill>
                <a:blip r:embed="rId8"/>
                <a:stretch>
                  <a:fillRect b="-909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C0F2303-87F0-C745-AC96-9DFB403CEA74}"/>
                  </a:ext>
                </a:extLst>
              </p:cNvPr>
              <p:cNvSpPr txBox="1"/>
              <p:nvPr/>
            </p:nvSpPr>
            <p:spPr>
              <a:xfrm>
                <a:off x="3359696" y="1268760"/>
                <a:ext cx="3122650" cy="391582"/>
              </a:xfrm>
              <a:prstGeom prst="rect">
                <a:avLst/>
              </a:prstGeom>
              <a:noFill/>
            </p:spPr>
            <p:txBody>
              <a:bodyPr wrap="none" rtlCol="0">
                <a:spAutoFit/>
              </a:bodyPr>
              <a:lstStyle/>
              <a:p>
                <a:r>
                  <a:rPr kumimoji="1" lang="en-US" altLang="ko-KR" dirty="0">
                    <a:solidFill>
                      <a:schemeClr val="accent4"/>
                    </a:solidFill>
                  </a:rPr>
                  <a:t>* </a:t>
                </a:r>
                <a14:m>
                  <m:oMath xmlns:m="http://schemas.openxmlformats.org/officeDocument/2006/math">
                    <m:sSub>
                      <m:sSubPr>
                        <m:ctrlPr>
                          <a:rPr kumimoji="1" lang="en-US" altLang="ko-KR" b="0" i="1" smtClean="0">
                            <a:solidFill>
                              <a:schemeClr val="accent4"/>
                            </a:solidFill>
                            <a:latin typeface="Cambria Math" panose="02040503050406030204" pitchFamily="18" charset="0"/>
                          </a:rPr>
                        </m:ctrlPr>
                      </m:sSubPr>
                      <m:e>
                        <m:r>
                          <a:rPr kumimoji="1" lang="en-US" altLang="ko-KR" b="0" i="1" smtClean="0">
                            <a:solidFill>
                              <a:schemeClr val="accent4"/>
                            </a:solidFill>
                            <a:latin typeface="Cambria Math" panose="02040503050406030204" pitchFamily="18" charset="0"/>
                          </a:rPr>
                          <m:t>𝑅</m:t>
                        </m:r>
                      </m:e>
                      <m:sub>
                        <m:r>
                          <a:rPr kumimoji="1" lang="en-US" altLang="ko-KR" b="0" i="1" smtClean="0">
                            <a:solidFill>
                              <a:schemeClr val="accent4"/>
                            </a:solidFill>
                            <a:latin typeface="Cambria Math" panose="02040503050406030204" pitchFamily="18" charset="0"/>
                          </a:rPr>
                          <m:t>𝑓</m:t>
                        </m:r>
                      </m:sub>
                    </m:sSub>
                  </m:oMath>
                </a14:m>
                <a:r>
                  <a:rPr kumimoji="1" lang="en-US" altLang="ko-KR" dirty="0">
                    <a:solidFill>
                      <a:schemeClr val="accent4"/>
                    </a:solidFill>
                  </a:rPr>
                  <a:t>: the region </a:t>
                </a:r>
                <a14:m>
                  <m:oMath xmlns:m="http://schemas.openxmlformats.org/officeDocument/2006/math">
                    <m:r>
                      <a:rPr kumimoji="1" lang="en-US" altLang="ko-KR" b="0" i="1" smtClean="0">
                        <a:solidFill>
                          <a:schemeClr val="accent4"/>
                        </a:solidFill>
                        <a:latin typeface="Cambria Math" panose="02040503050406030204" pitchFamily="18" charset="0"/>
                      </a:rPr>
                      <m:t>𝑓</m:t>
                    </m:r>
                  </m:oMath>
                </a14:m>
                <a:r>
                  <a:rPr kumimoji="1" lang="en-US" altLang="ko-KR" dirty="0">
                    <a:solidFill>
                      <a:schemeClr val="accent4"/>
                    </a:solidFill>
                  </a:rPr>
                  <a:t> is mapped</a:t>
                </a:r>
                <a:endParaRPr kumimoji="1" lang="ko-KR" altLang="en-US" dirty="0">
                  <a:solidFill>
                    <a:schemeClr val="accent4"/>
                  </a:solidFill>
                </a:endParaRPr>
              </a:p>
            </p:txBody>
          </p:sp>
        </mc:Choice>
        <mc:Fallback xmlns="">
          <p:sp>
            <p:nvSpPr>
              <p:cNvPr id="7" name="TextBox 6">
                <a:extLst>
                  <a:ext uri="{FF2B5EF4-FFF2-40B4-BE49-F238E27FC236}">
                    <a16:creationId xmlns:a16="http://schemas.microsoft.com/office/drawing/2014/main" id="{6C0F2303-87F0-C745-AC96-9DFB403CEA74}"/>
                  </a:ext>
                </a:extLst>
              </p:cNvPr>
              <p:cNvSpPr txBox="1">
                <a:spLocks noRot="1" noChangeAspect="1" noMove="1" noResize="1" noEditPoints="1" noAdjustHandles="1" noChangeArrowheads="1" noChangeShapeType="1" noTextEdit="1"/>
              </p:cNvSpPr>
              <p:nvPr/>
            </p:nvSpPr>
            <p:spPr>
              <a:xfrm>
                <a:off x="3359696" y="1268760"/>
                <a:ext cx="3122650" cy="391582"/>
              </a:xfrm>
              <a:prstGeom prst="rect">
                <a:avLst/>
              </a:prstGeom>
              <a:blipFill>
                <a:blip r:embed="rId9"/>
                <a:stretch>
                  <a:fillRect l="-1626" t="-6250" r="-813" b="-1250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2433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Effect transition="in" filter="fade">
                                      <p:cBhvr>
                                        <p:cTn id="4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3E217F-3B12-CF43-B17D-35BDBF023324}"/>
              </a:ext>
            </a:extLst>
          </p:cNvPr>
          <p:cNvSpPr>
            <a:spLocks noGrp="1"/>
          </p:cNvSpPr>
          <p:nvPr>
            <p:ph type="title"/>
          </p:nvPr>
        </p:nvSpPr>
        <p:spPr/>
        <p:txBody>
          <a:bodyPr/>
          <a:lstStyle/>
          <a:p>
            <a:r>
              <a:rPr kumimoji="1" lang="en-US" altLang="ko-KR" dirty="0"/>
              <a:t>Finding Load Locations</a:t>
            </a:r>
            <a:endParaRPr kumimoji="1" lang="ko-KR" altLang="en-US" dirty="0"/>
          </a:p>
        </p:txBody>
      </p:sp>
      <p:sp>
        <p:nvSpPr>
          <p:cNvPr id="3" name="바닥글 개체 틀 2">
            <a:extLst>
              <a:ext uri="{FF2B5EF4-FFF2-40B4-BE49-F238E27FC236}">
                <a16:creationId xmlns:a16="http://schemas.microsoft.com/office/drawing/2014/main" id="{6B394E9D-CC58-5740-8FF6-EBA0858EDFE3}"/>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DDEF5124-7117-0A4A-8646-9F3776D9CD37}"/>
              </a:ext>
            </a:extLst>
          </p:cNvPr>
          <p:cNvSpPr>
            <a:spLocks noGrp="1"/>
          </p:cNvSpPr>
          <p:nvPr>
            <p:ph type="body" sz="quarter" idx="13"/>
          </p:nvPr>
        </p:nvSpPr>
        <p:spPr/>
        <p:txBody>
          <a:bodyPr>
            <a:normAutofit fontScale="92500" lnSpcReduction="10000"/>
          </a:bodyPr>
          <a:lstStyle/>
          <a:p>
            <a:r>
              <a:rPr kumimoji="1" lang="en-US" altLang="ko-KR" dirty="0"/>
              <a:t>Our Approach</a:t>
            </a:r>
            <a:endParaRPr kumimoji="1" lang="ko-KR" altLang="en-US" dirty="0"/>
          </a:p>
        </p:txBody>
      </p:sp>
      <mc:AlternateContent xmlns:mc="http://schemas.openxmlformats.org/markup-compatibility/2006" xmlns:a14="http://schemas.microsoft.com/office/drawing/2010/main">
        <mc:Choice Requires="a14">
          <p:sp>
            <p:nvSpPr>
              <p:cNvPr id="5" name="텍스트 개체 틀 4">
                <a:extLst>
                  <a:ext uri="{FF2B5EF4-FFF2-40B4-BE49-F238E27FC236}">
                    <a16:creationId xmlns:a16="http://schemas.microsoft.com/office/drawing/2014/main" id="{EDFBDDF4-2D26-B54F-B593-EA18DB5CD979}"/>
                  </a:ext>
                </a:extLst>
              </p:cNvPr>
              <p:cNvSpPr>
                <a:spLocks noGrp="1"/>
              </p:cNvSpPr>
              <p:nvPr>
                <p:ph type="body" sz="quarter" idx="14"/>
              </p:nvPr>
            </p:nvSpPr>
            <p:spPr/>
            <p:txBody>
              <a:bodyPr/>
              <a:lstStyle/>
              <a:p>
                <a:r>
                  <a:rPr kumimoji="1" lang="en-US" altLang="ko-KR" dirty="0"/>
                  <a:t>Find </a:t>
                </a:r>
                <a:r>
                  <a:rPr kumimoji="1" lang="en-US" altLang="ko-KR" dirty="0">
                    <a:solidFill>
                      <a:schemeClr val="accent2"/>
                    </a:solidFill>
                  </a:rPr>
                  <a:t>load locations </a:t>
                </a:r>
                <a14:m>
                  <m:oMath xmlns:m="http://schemas.openxmlformats.org/officeDocument/2006/math">
                    <m:r>
                      <a:rPr kumimoji="1" lang="en-US" altLang="ko-KR" b="0" i="1" smtClean="0">
                        <a:solidFill>
                          <a:schemeClr val="accent2"/>
                        </a:solidFill>
                        <a:latin typeface="Cambria Math" panose="02040503050406030204" pitchFamily="18" charset="0"/>
                      </a:rPr>
                      <m:t>𝐿</m:t>
                    </m:r>
                    <m:r>
                      <a:rPr kumimoji="1" lang="en-US" altLang="ko-KR" b="0" i="1" smtClean="0">
                        <a:solidFill>
                          <a:schemeClr val="accent2"/>
                        </a:solidFill>
                        <a:latin typeface="Cambria Math" panose="02040503050406030204" pitchFamily="18" charset="0"/>
                      </a:rPr>
                      <m:t>(</m:t>
                    </m:r>
                    <m:r>
                      <a:rPr kumimoji="1" lang="en-US" altLang="ko-KR" b="0" i="1" smtClean="0">
                        <a:solidFill>
                          <a:schemeClr val="accent2"/>
                        </a:solidFill>
                        <a:latin typeface="Cambria Math" panose="02040503050406030204" pitchFamily="18" charset="0"/>
                      </a:rPr>
                      <m:t>𝑐</m:t>
                    </m:r>
                    <m:r>
                      <a:rPr kumimoji="1" lang="en-US" altLang="ko-KR" b="0" i="1" smtClean="0">
                        <a:solidFill>
                          <a:schemeClr val="accent2"/>
                        </a:solidFill>
                        <a:latin typeface="Cambria Math" panose="02040503050406030204" pitchFamily="18" charset="0"/>
                      </a:rPr>
                      <m:t>)</m:t>
                    </m:r>
                  </m:oMath>
                </a14:m>
                <a:r>
                  <a:rPr kumimoji="1" lang="en-US" altLang="ko-KR" dirty="0">
                    <a:solidFill>
                      <a:schemeClr val="accent2"/>
                    </a:solidFill>
                  </a:rPr>
                  <a:t> </a:t>
                </a:r>
                <a:r>
                  <a:rPr kumimoji="1" lang="en-US" altLang="ko-KR" dirty="0"/>
                  <a:t>for a call </a:t>
                </a:r>
                <a:br>
                  <a:rPr kumimoji="1" lang="en-US" altLang="ko-KR" dirty="0"/>
                </a:br>
                <a:r>
                  <a:rPr kumimoji="1" lang="en-US" altLang="ko-KR" dirty="0"/>
                  <a:t>instruction </a:t>
                </a:r>
                <a14:m>
                  <m:oMath xmlns:m="http://schemas.openxmlformats.org/officeDocument/2006/math">
                    <m:r>
                      <a:rPr kumimoji="1" lang="en-US" altLang="ko-KR" b="0" i="1" smtClean="0">
                        <a:latin typeface="Cambria Math" panose="02040503050406030204" pitchFamily="18" charset="0"/>
                      </a:rPr>
                      <m:t>𝑐</m:t>
                    </m:r>
                  </m:oMath>
                </a14:m>
                <a:r>
                  <a:rPr kumimoji="1" lang="en-US" altLang="ko-KR" dirty="0"/>
                  <a:t> in the program</a:t>
                </a:r>
              </a:p>
              <a:p>
                <a:pPr lvl="1"/>
                <a:r>
                  <a:rPr kumimoji="1" lang="en-US" altLang="ko-KR" dirty="0"/>
                  <a:t>Set </a:t>
                </a:r>
                <a:r>
                  <a:rPr kumimoji="1" lang="en-US" altLang="ko-KR" dirty="0">
                    <a:solidFill>
                      <a:schemeClr val="accent4"/>
                    </a:solidFill>
                  </a:rPr>
                  <a:t>target basic-block </a:t>
                </a:r>
                <a14:m>
                  <m:oMath xmlns:m="http://schemas.openxmlformats.org/officeDocument/2006/math">
                    <m:sSub>
                      <m:sSubPr>
                        <m:ctrlPr>
                          <a:rPr kumimoji="1" lang="en-US" altLang="ko-KR" b="0" i="1" smtClean="0">
                            <a:solidFill>
                              <a:schemeClr val="accent4"/>
                            </a:solidFill>
                            <a:latin typeface="Cambria Math" panose="02040503050406030204" pitchFamily="18" charset="0"/>
                          </a:rPr>
                        </m:ctrlPr>
                      </m:sSubPr>
                      <m:e>
                        <m:r>
                          <a:rPr kumimoji="1" lang="en-US" altLang="ko-KR" b="0" i="1" smtClean="0">
                            <a:solidFill>
                              <a:schemeClr val="accent4"/>
                            </a:solidFill>
                            <a:latin typeface="Cambria Math" panose="02040503050406030204" pitchFamily="18" charset="0"/>
                          </a:rPr>
                          <m:t>𝑇</m:t>
                        </m:r>
                      </m:e>
                      <m:sub>
                        <m:r>
                          <a:rPr kumimoji="1" lang="en-US" altLang="ko-KR" b="0" i="1" smtClean="0">
                            <a:solidFill>
                              <a:schemeClr val="accent4"/>
                            </a:solidFill>
                            <a:latin typeface="Cambria Math" panose="02040503050406030204" pitchFamily="18" charset="0"/>
                          </a:rPr>
                          <m:t>𝑐</m:t>
                        </m:r>
                      </m:sub>
                    </m:sSub>
                  </m:oMath>
                </a14:m>
                <a:r>
                  <a:rPr kumimoji="1" lang="en-US" altLang="ko-KR" dirty="0"/>
                  <a:t> for </a:t>
                </a:r>
                <a14:m>
                  <m:oMath xmlns:m="http://schemas.openxmlformats.org/officeDocument/2006/math">
                    <m:r>
                      <a:rPr kumimoji="1" lang="en-US" altLang="ko-KR" b="0" i="1" smtClean="0">
                        <a:latin typeface="Cambria Math" panose="02040503050406030204" pitchFamily="18" charset="0"/>
                      </a:rPr>
                      <m:t>𝑐</m:t>
                    </m:r>
                  </m:oMath>
                </a14:m>
                <a:endParaRPr kumimoji="1" lang="en-US" altLang="ko-KR" dirty="0"/>
              </a:p>
              <a:p>
                <a:pPr lvl="2"/>
                <a:r>
                  <a:rPr kumimoji="1" lang="en-US" altLang="ko-KR" dirty="0"/>
                  <a:t>If </a:t>
                </a:r>
                <a14:m>
                  <m:oMath xmlns:m="http://schemas.openxmlformats.org/officeDocument/2006/math">
                    <m:r>
                      <a:rPr kumimoji="1" lang="en-US" altLang="ko-KR" b="0" i="1" smtClean="0">
                        <a:latin typeface="Cambria Math" panose="02040503050406030204" pitchFamily="18" charset="0"/>
                      </a:rPr>
                      <m:t>𝑐</m:t>
                    </m:r>
                  </m:oMath>
                </a14:m>
                <a:r>
                  <a:rPr kumimoji="1" lang="en-US" altLang="ko-KR" dirty="0"/>
                  <a:t> is in a loop, </a:t>
                </a:r>
                <a14:m>
                  <m:oMath xmlns:m="http://schemas.openxmlformats.org/officeDocument/2006/math">
                    <m:sSub>
                      <m:sSubPr>
                        <m:ctrlPr>
                          <a:rPr kumimoji="1" lang="en-US" altLang="ko-KR" b="0" i="1" smtClean="0">
                            <a:latin typeface="Cambria Math" panose="02040503050406030204" pitchFamily="18" charset="0"/>
                          </a:rPr>
                        </m:ctrlPr>
                      </m:sSubPr>
                      <m:e>
                        <m:r>
                          <a:rPr kumimoji="1" lang="en-US" altLang="ko-KR" b="0" i="1" smtClean="0">
                            <a:latin typeface="Cambria Math" panose="02040503050406030204" pitchFamily="18" charset="0"/>
                          </a:rPr>
                          <m:t>𝑇</m:t>
                        </m:r>
                      </m:e>
                      <m:sub>
                        <m:r>
                          <a:rPr kumimoji="1" lang="en-US" altLang="ko-KR" b="0" i="1" smtClean="0">
                            <a:latin typeface="Cambria Math" panose="02040503050406030204" pitchFamily="18" charset="0"/>
                          </a:rPr>
                          <m:t>𝑐</m:t>
                        </m:r>
                      </m:sub>
                    </m:sSub>
                  </m:oMath>
                </a14:m>
                <a:r>
                  <a:rPr kumimoji="1" lang="en-US" altLang="ko-KR" dirty="0"/>
                  <a:t>: the predecessor of </a:t>
                </a:r>
                <a:br>
                  <a:rPr kumimoji="1" lang="en-US" altLang="ko-KR" dirty="0"/>
                </a:br>
                <a:r>
                  <a:rPr kumimoji="1" lang="en-US" altLang="ko-KR" dirty="0"/>
                  <a:t>the loop header</a:t>
                </a:r>
              </a:p>
              <a:p>
                <a:pPr lvl="2"/>
                <a:r>
                  <a:rPr kumimoji="1" lang="en-US" altLang="ko-KR" dirty="0"/>
                  <a:t>Otherwise, </a:t>
                </a:r>
                <a14:m>
                  <m:oMath xmlns:m="http://schemas.openxmlformats.org/officeDocument/2006/math">
                    <m:sSub>
                      <m:sSubPr>
                        <m:ctrlPr>
                          <a:rPr kumimoji="1" lang="en-US" altLang="ko-KR" b="0" i="1" smtClean="0">
                            <a:latin typeface="Cambria Math" panose="02040503050406030204" pitchFamily="18" charset="0"/>
                          </a:rPr>
                        </m:ctrlPr>
                      </m:sSubPr>
                      <m:e>
                        <m:r>
                          <a:rPr kumimoji="1" lang="en-US" altLang="ko-KR" b="0" i="1" smtClean="0">
                            <a:latin typeface="Cambria Math" panose="02040503050406030204" pitchFamily="18" charset="0"/>
                          </a:rPr>
                          <m:t>𝑇</m:t>
                        </m:r>
                      </m:e>
                      <m:sub>
                        <m:r>
                          <a:rPr kumimoji="1" lang="en-US" altLang="ko-KR" b="0" i="1" smtClean="0">
                            <a:latin typeface="Cambria Math" panose="02040503050406030204" pitchFamily="18" charset="0"/>
                          </a:rPr>
                          <m:t>𝑐</m:t>
                        </m:r>
                      </m:sub>
                    </m:sSub>
                  </m:oMath>
                </a14:m>
                <a:r>
                  <a:rPr kumimoji="1" lang="en-US" altLang="ko-KR" dirty="0"/>
                  <a:t>: immediate dominator of </a:t>
                </a:r>
                <a14:m>
                  <m:oMath xmlns:m="http://schemas.openxmlformats.org/officeDocument/2006/math">
                    <m:r>
                      <a:rPr kumimoji="1" lang="en-US" altLang="ko-KR" b="0" i="1" smtClean="0">
                        <a:latin typeface="Cambria Math" panose="02040503050406030204" pitchFamily="18" charset="0"/>
                      </a:rPr>
                      <m:t>𝑐</m:t>
                    </m:r>
                  </m:oMath>
                </a14:m>
                <a:endParaRPr kumimoji="1" lang="en-US" altLang="ko-KR" dirty="0"/>
              </a:p>
              <a:p>
                <a:pPr lvl="1"/>
                <a:r>
                  <a:rPr kumimoji="1" lang="en-US" altLang="ko-KR" dirty="0"/>
                  <a:t>Recursively visits parents until</a:t>
                </a:r>
              </a:p>
              <a:p>
                <a:pPr lvl="2"/>
                <a:r>
                  <a:rPr kumimoji="1" lang="en-US" altLang="ko-KR" dirty="0"/>
                  <a:t>The algorithm reaches </a:t>
                </a:r>
                <a14:m>
                  <m:oMath xmlns:m="http://schemas.openxmlformats.org/officeDocument/2006/math">
                    <m:sSub>
                      <m:sSubPr>
                        <m:ctrlPr>
                          <a:rPr kumimoji="1" lang="en-US" altLang="ko-KR" b="0" i="1" smtClean="0">
                            <a:latin typeface="Cambria Math" panose="02040503050406030204" pitchFamily="18" charset="0"/>
                          </a:rPr>
                        </m:ctrlPr>
                      </m:sSubPr>
                      <m:e>
                        <m:r>
                          <a:rPr kumimoji="1" lang="en-US" altLang="ko-KR" b="0" i="1" smtClean="0">
                            <a:latin typeface="Cambria Math" panose="02040503050406030204" pitchFamily="18" charset="0"/>
                          </a:rPr>
                          <m:t>𝑇</m:t>
                        </m:r>
                      </m:e>
                      <m:sub>
                        <m:r>
                          <a:rPr kumimoji="1" lang="en-US" altLang="ko-KR" b="0" i="1" smtClean="0">
                            <a:latin typeface="Cambria Math" panose="02040503050406030204" pitchFamily="18" charset="0"/>
                          </a:rPr>
                          <m:t>𝑐</m:t>
                        </m:r>
                      </m:sub>
                    </m:sSub>
                  </m:oMath>
                </a14:m>
                <a:r>
                  <a:rPr kumimoji="1" lang="en-US" altLang="ko-KR" dirty="0"/>
                  <a:t> or </a:t>
                </a:r>
              </a:p>
              <a:p>
                <a:pPr lvl="2"/>
                <a:r>
                  <a:rPr kumimoji="1" lang="en-US" altLang="ko-KR" dirty="0"/>
                  <a:t>One of the stop conditions are met</a:t>
                </a:r>
              </a:p>
              <a:p>
                <a:r>
                  <a:rPr kumimoji="1" lang="en-US" altLang="ko-KR" dirty="0"/>
                  <a:t>Apply for every call instruction</a:t>
                </a:r>
              </a:p>
            </p:txBody>
          </p:sp>
        </mc:Choice>
        <mc:Fallback xmlns="">
          <p:sp>
            <p:nvSpPr>
              <p:cNvPr id="5" name="텍스트 개체 틀 4">
                <a:extLst>
                  <a:ext uri="{FF2B5EF4-FFF2-40B4-BE49-F238E27FC236}">
                    <a16:creationId xmlns:a16="http://schemas.microsoft.com/office/drawing/2014/main" id="{EDFBDDF4-2D26-B54F-B593-EA18DB5CD979}"/>
                  </a:ext>
                </a:extLst>
              </p:cNvPr>
              <p:cNvSpPr>
                <a:spLocks noGrp="1" noRot="1" noChangeAspect="1" noMove="1" noResize="1" noEditPoints="1" noAdjustHandles="1" noChangeArrowheads="1" noChangeShapeType="1" noTextEdit="1"/>
              </p:cNvSpPr>
              <p:nvPr>
                <p:ph type="body" sz="quarter" idx="14"/>
              </p:nvPr>
            </p:nvSpPr>
            <p:spPr>
              <a:blipFill>
                <a:blip r:embed="rId3"/>
                <a:stretch>
                  <a:fillRect l="-880" t="-504"/>
                </a:stretch>
              </a:blipFill>
            </p:spPr>
            <p:txBody>
              <a:bodyPr/>
              <a:lstStyle/>
              <a:p>
                <a:r>
                  <a:rPr lang="ko-KR" altLang="en-US">
                    <a:noFill/>
                  </a:rPr>
                  <a:t> </a:t>
                </a:r>
              </a:p>
            </p:txBody>
          </p:sp>
        </mc:Fallback>
      </mc:AlternateContent>
      <p:pic>
        <p:nvPicPr>
          <p:cNvPr id="6" name="그림 5">
            <a:extLst>
              <a:ext uri="{FF2B5EF4-FFF2-40B4-BE49-F238E27FC236}">
                <a16:creationId xmlns:a16="http://schemas.microsoft.com/office/drawing/2014/main" id="{D23CAC33-0F9C-C445-B35D-E5B755A35E45}"/>
              </a:ext>
            </a:extLst>
          </p:cNvPr>
          <p:cNvPicPr>
            <a:picLocks noChangeAspect="1"/>
          </p:cNvPicPr>
          <p:nvPr/>
        </p:nvPicPr>
        <p:blipFill>
          <a:blip r:embed="rId4"/>
          <a:stretch>
            <a:fillRect/>
          </a:stretch>
        </p:blipFill>
        <p:spPr>
          <a:xfrm>
            <a:off x="7464152" y="1147927"/>
            <a:ext cx="4392487" cy="4773969"/>
          </a:xfrm>
          <a:prstGeom prst="rect">
            <a:avLst/>
          </a:prstGeom>
        </p:spPr>
      </p:pic>
    </p:spTree>
    <p:extLst>
      <p:ext uri="{BB962C8B-B14F-4D97-AF65-F5344CB8AC3E}">
        <p14:creationId xmlns:p14="http://schemas.microsoft.com/office/powerpoint/2010/main" val="370763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D65604-609B-4747-9252-5397D56C5759}"/>
              </a:ext>
            </a:extLst>
          </p:cNvPr>
          <p:cNvSpPr>
            <a:spLocks noGrp="1"/>
          </p:cNvSpPr>
          <p:nvPr>
            <p:ph type="title"/>
          </p:nvPr>
        </p:nvSpPr>
        <p:spPr/>
        <p:txBody>
          <a:bodyPr/>
          <a:lstStyle/>
          <a:p>
            <a:r>
              <a:rPr kumimoji="1" lang="en-US" altLang="ko-KR" dirty="0"/>
              <a:t>Outline</a:t>
            </a:r>
            <a:endParaRPr kumimoji="1" lang="ko-KR" altLang="en-US" dirty="0"/>
          </a:p>
        </p:txBody>
      </p:sp>
      <p:sp>
        <p:nvSpPr>
          <p:cNvPr id="3" name="바닥글 개체 틀 2">
            <a:extLst>
              <a:ext uri="{FF2B5EF4-FFF2-40B4-BE49-F238E27FC236}">
                <a16:creationId xmlns:a16="http://schemas.microsoft.com/office/drawing/2014/main" id="{C73B079D-6B13-3248-9480-050570F06224}"/>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F064B13C-FE3D-7341-B986-5DD6718AC933}"/>
              </a:ext>
            </a:extLst>
          </p:cNvPr>
          <p:cNvSpPr>
            <a:spLocks noGrp="1"/>
          </p:cNvSpPr>
          <p:nvPr>
            <p:ph type="body" sz="quarter" idx="13"/>
          </p:nvPr>
        </p:nvSpPr>
        <p:spPr/>
        <p:txBody>
          <a:bodyPr>
            <a:normAutofit fontScale="92500" lnSpcReduction="10000"/>
          </a:bodyPr>
          <a:lstStyle/>
          <a:p>
            <a:endParaRPr kumimoji="1" lang="ko-KR" altLang="en-US"/>
          </a:p>
        </p:txBody>
      </p:sp>
      <p:sp>
        <p:nvSpPr>
          <p:cNvPr id="5" name="텍스트 개체 틀 4">
            <a:extLst>
              <a:ext uri="{FF2B5EF4-FFF2-40B4-BE49-F238E27FC236}">
                <a16:creationId xmlns:a16="http://schemas.microsoft.com/office/drawing/2014/main" id="{2B12A351-B2B1-3942-B43E-D841D71BE940}"/>
              </a:ext>
            </a:extLst>
          </p:cNvPr>
          <p:cNvSpPr>
            <a:spLocks noGrp="1"/>
          </p:cNvSpPr>
          <p:nvPr>
            <p:ph type="body" sz="quarter" idx="14"/>
          </p:nvPr>
        </p:nvSpPr>
        <p:spPr/>
        <p:txBody>
          <a:bodyPr/>
          <a:lstStyle/>
          <a:p>
            <a:r>
              <a:rPr kumimoji="1" lang="en-US" altLang="ko-KR" dirty="0">
                <a:solidFill>
                  <a:schemeClr val="tx1">
                    <a:lumMod val="50000"/>
                    <a:lumOff val="50000"/>
                  </a:schemeClr>
                </a:solidFill>
              </a:rPr>
              <a:t>Introduction</a:t>
            </a:r>
          </a:p>
          <a:p>
            <a:r>
              <a:rPr kumimoji="1" lang="en-US" altLang="ko-KR" dirty="0"/>
              <a:t>Our Approach</a:t>
            </a:r>
          </a:p>
          <a:p>
            <a:pPr lvl="1"/>
            <a:r>
              <a:rPr kumimoji="1" lang="en-US" altLang="ko-KR" dirty="0">
                <a:solidFill>
                  <a:schemeClr val="tx1">
                    <a:lumMod val="50000"/>
                    <a:lumOff val="50000"/>
                  </a:schemeClr>
                </a:solidFill>
              </a:rPr>
              <a:t>Finding Load Locations</a:t>
            </a:r>
          </a:p>
          <a:p>
            <a:pPr lvl="1"/>
            <a:r>
              <a:rPr kumimoji="1" lang="en-US" altLang="ko-KR" dirty="0"/>
              <a:t>Inserting Prefetch Instructions</a:t>
            </a:r>
          </a:p>
          <a:p>
            <a:r>
              <a:rPr kumimoji="1" lang="en-US" altLang="ko-KR" dirty="0">
                <a:solidFill>
                  <a:schemeClr val="tx1">
                    <a:lumMod val="50000"/>
                    <a:lumOff val="50000"/>
                  </a:schemeClr>
                </a:solidFill>
              </a:rPr>
              <a:t>Experimental Results</a:t>
            </a:r>
          </a:p>
          <a:p>
            <a:r>
              <a:rPr kumimoji="1" lang="en-US" altLang="ko-KR" dirty="0">
                <a:solidFill>
                  <a:schemeClr val="tx1">
                    <a:lumMod val="50000"/>
                    <a:lumOff val="50000"/>
                  </a:schemeClr>
                </a:solidFill>
              </a:rPr>
              <a:t>Conclusion</a:t>
            </a:r>
            <a:endParaRPr kumimoji="1" lang="ko-KR" altLang="en-US" dirty="0">
              <a:solidFill>
                <a:schemeClr val="tx1">
                  <a:lumMod val="50000"/>
                  <a:lumOff val="50000"/>
                </a:schemeClr>
              </a:solidFill>
            </a:endParaRPr>
          </a:p>
        </p:txBody>
      </p:sp>
    </p:spTree>
    <p:extLst>
      <p:ext uri="{BB962C8B-B14F-4D97-AF65-F5344CB8AC3E}">
        <p14:creationId xmlns:p14="http://schemas.microsoft.com/office/powerpoint/2010/main" val="189665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2ACC99-9626-7743-923B-E606E04FF71C}"/>
              </a:ext>
            </a:extLst>
          </p:cNvPr>
          <p:cNvSpPr>
            <a:spLocks noGrp="1"/>
          </p:cNvSpPr>
          <p:nvPr>
            <p:ph type="title"/>
          </p:nvPr>
        </p:nvSpPr>
        <p:spPr/>
        <p:txBody>
          <a:bodyPr/>
          <a:lstStyle/>
          <a:p>
            <a:r>
              <a:rPr kumimoji="1" lang="en-US" altLang="ko-KR" dirty="0"/>
              <a:t>Inserting Prefetch Instructions</a:t>
            </a:r>
            <a:endParaRPr kumimoji="1" lang="ko-KR" altLang="en-US" dirty="0"/>
          </a:p>
        </p:txBody>
      </p:sp>
      <p:sp>
        <p:nvSpPr>
          <p:cNvPr id="3" name="바닥글 개체 틀 2">
            <a:extLst>
              <a:ext uri="{FF2B5EF4-FFF2-40B4-BE49-F238E27FC236}">
                <a16:creationId xmlns:a16="http://schemas.microsoft.com/office/drawing/2014/main" id="{E8C9F26E-F1E2-F648-B0E3-DC5F3AEF0BAB}"/>
              </a:ext>
            </a:extLst>
          </p:cNvPr>
          <p:cNvSpPr>
            <a:spLocks noGrp="1"/>
          </p:cNvSpPr>
          <p:nvPr>
            <p:ph type="ftr" sz="quarter" idx="11"/>
          </p:nvPr>
        </p:nvSpPr>
        <p:spPr>
          <a:xfrm>
            <a:off x="4165600" y="6339254"/>
            <a:ext cx="3860800" cy="365125"/>
          </a:xfrm>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A4636437-156D-0542-A548-36102E10E22C}"/>
              </a:ext>
            </a:extLst>
          </p:cNvPr>
          <p:cNvSpPr>
            <a:spLocks noGrp="1"/>
          </p:cNvSpPr>
          <p:nvPr>
            <p:ph type="body" sz="quarter" idx="13"/>
          </p:nvPr>
        </p:nvSpPr>
        <p:spPr/>
        <p:txBody>
          <a:bodyPr>
            <a:normAutofit fontScale="92500" lnSpcReduction="20000"/>
          </a:bodyPr>
          <a:lstStyle/>
          <a:p>
            <a:r>
              <a:rPr kumimoji="1" lang="en-US" altLang="ko-KR" dirty="0"/>
              <a:t>Our Approach</a:t>
            </a:r>
            <a:endParaRPr kumimoji="1" lang="ko-KR" altLang="en-US" dirty="0"/>
          </a:p>
          <a:p>
            <a:endParaRPr kumimoji="1" lang="ko-KR" altLang="en-US" dirty="0"/>
          </a:p>
        </p:txBody>
      </p:sp>
      <p:sp>
        <p:nvSpPr>
          <p:cNvPr id="5" name="텍스트 개체 틀 4">
            <a:extLst>
              <a:ext uri="{FF2B5EF4-FFF2-40B4-BE49-F238E27FC236}">
                <a16:creationId xmlns:a16="http://schemas.microsoft.com/office/drawing/2014/main" id="{C3DB8A94-CEB2-1147-A8A0-6E34265BF2C9}"/>
              </a:ext>
            </a:extLst>
          </p:cNvPr>
          <p:cNvSpPr>
            <a:spLocks noGrp="1"/>
          </p:cNvSpPr>
          <p:nvPr>
            <p:ph type="body" sz="quarter" idx="14"/>
          </p:nvPr>
        </p:nvSpPr>
        <p:spPr/>
        <p:txBody>
          <a:bodyPr/>
          <a:lstStyle/>
          <a:p>
            <a:r>
              <a:rPr kumimoji="1" lang="en-US" altLang="ko-KR" dirty="0"/>
              <a:t>Insert DMA instructions on the found Load Locations</a:t>
            </a:r>
          </a:p>
          <a:p>
            <a:pPr lvl="1"/>
            <a:r>
              <a:rPr kumimoji="1" lang="en-US" altLang="ko-KR" dirty="0">
                <a:solidFill>
                  <a:schemeClr val="accent2"/>
                </a:solidFill>
                <a:latin typeface="Inconsolata" pitchFamily="49" charset="0"/>
              </a:rPr>
              <a:t>load(f)</a:t>
            </a:r>
            <a:r>
              <a:rPr kumimoji="1" lang="en-US" altLang="ko-KR" dirty="0">
                <a:latin typeface="Inconsolata" pitchFamily="49" charset="0"/>
              </a:rPr>
              <a:t> </a:t>
            </a:r>
            <a:r>
              <a:rPr kumimoji="1" lang="en-US" altLang="ko-KR" dirty="0">
                <a:latin typeface="+mj-lt"/>
              </a:rPr>
              <a:t>and</a:t>
            </a:r>
            <a:r>
              <a:rPr kumimoji="1" lang="en-US" altLang="ko-KR" dirty="0">
                <a:latin typeface="Inconsolata" pitchFamily="49" charset="0"/>
              </a:rPr>
              <a:t> </a:t>
            </a:r>
            <a:r>
              <a:rPr kumimoji="1" lang="en-US" altLang="ko-KR" dirty="0">
                <a:solidFill>
                  <a:schemeClr val="accent2"/>
                </a:solidFill>
                <a:latin typeface="Inconsolata" pitchFamily="49" charset="0"/>
              </a:rPr>
              <a:t>block(f)</a:t>
            </a:r>
            <a:r>
              <a:rPr kumimoji="1" lang="en-US" altLang="ko-KR" dirty="0">
                <a:latin typeface="Inconsolata" pitchFamily="49" charset="0"/>
              </a:rPr>
              <a:t> </a:t>
            </a:r>
            <a:r>
              <a:rPr kumimoji="1" lang="en-US" altLang="ko-KR" dirty="0">
                <a:latin typeface="+mj-lt"/>
              </a:rPr>
              <a:t>management functions</a:t>
            </a:r>
          </a:p>
          <a:p>
            <a:r>
              <a:rPr kumimoji="1" lang="en-US" altLang="ko-KR" dirty="0">
                <a:latin typeface="+mj-lt"/>
              </a:rPr>
              <a:t>Observations</a:t>
            </a:r>
          </a:p>
          <a:p>
            <a:pPr lvl="1"/>
            <a:r>
              <a:rPr kumimoji="1" lang="en-US" altLang="ko-KR" dirty="0">
                <a:latin typeface="+mj-lt"/>
              </a:rPr>
              <a:t>A DMA transaction consists of </a:t>
            </a:r>
            <a:br>
              <a:rPr kumimoji="1" lang="en-US" altLang="ko-KR" dirty="0">
                <a:latin typeface="+mj-lt"/>
              </a:rPr>
            </a:br>
            <a:r>
              <a:rPr kumimoji="1" lang="en-US" altLang="ko-KR" dirty="0">
                <a:latin typeface="+mj-lt"/>
              </a:rPr>
              <a:t>two tasks: </a:t>
            </a:r>
            <a:r>
              <a:rPr kumimoji="1" lang="en-US" altLang="ko-KR" dirty="0">
                <a:solidFill>
                  <a:schemeClr val="accent4"/>
                </a:solidFill>
                <a:latin typeface="+mj-lt"/>
              </a:rPr>
              <a:t>memory-to-buffer </a:t>
            </a:r>
            <a:br>
              <a:rPr kumimoji="1" lang="en-US" altLang="ko-KR" dirty="0">
                <a:latin typeface="+mj-lt"/>
              </a:rPr>
            </a:br>
            <a:r>
              <a:rPr kumimoji="1" lang="en-US" altLang="ko-KR" dirty="0">
                <a:latin typeface="+mj-lt"/>
              </a:rPr>
              <a:t>and </a:t>
            </a:r>
            <a:r>
              <a:rPr kumimoji="1" lang="en-US" altLang="ko-KR" dirty="0">
                <a:solidFill>
                  <a:schemeClr val="accent4"/>
                </a:solidFill>
                <a:latin typeface="+mj-lt"/>
              </a:rPr>
              <a:t>buffer-to-SPM</a:t>
            </a:r>
          </a:p>
          <a:p>
            <a:pPr lvl="1"/>
            <a:r>
              <a:rPr kumimoji="1" lang="en-US" altLang="ko-KR" dirty="0">
                <a:latin typeface="+mj-lt"/>
              </a:rPr>
              <a:t>Memory-to-buffer takes </a:t>
            </a:r>
            <a:br>
              <a:rPr kumimoji="1" lang="en-US" altLang="ko-KR" dirty="0">
                <a:latin typeface="+mj-lt"/>
              </a:rPr>
            </a:br>
            <a:r>
              <a:rPr kumimoji="1" lang="en-US" altLang="ko-KR" dirty="0">
                <a:latin typeface="+mj-lt"/>
              </a:rPr>
              <a:t>majority of the time</a:t>
            </a:r>
          </a:p>
          <a:p>
            <a:pPr lvl="2"/>
            <a:r>
              <a:rPr kumimoji="1" lang="en-US" altLang="ko-KR" dirty="0">
                <a:latin typeface="+mj-lt"/>
              </a:rPr>
              <a:t>Idea: managing the </a:t>
            </a:r>
            <a:r>
              <a:rPr kumimoji="1" lang="en-US" altLang="ko-KR" dirty="0">
                <a:solidFill>
                  <a:schemeClr val="accent2"/>
                </a:solidFill>
                <a:latin typeface="+mj-lt"/>
              </a:rPr>
              <a:t>two transactions </a:t>
            </a:r>
            <a:br>
              <a:rPr kumimoji="1" lang="en-US" altLang="ko-KR" dirty="0">
                <a:solidFill>
                  <a:schemeClr val="accent2"/>
                </a:solidFill>
                <a:latin typeface="+mj-lt"/>
              </a:rPr>
            </a:br>
            <a:r>
              <a:rPr kumimoji="1" lang="en-US" altLang="ko-KR" dirty="0">
                <a:solidFill>
                  <a:schemeClr val="accent2"/>
                </a:solidFill>
                <a:latin typeface="+mj-lt"/>
              </a:rPr>
              <a:t>separately</a:t>
            </a:r>
            <a:r>
              <a:rPr kumimoji="1" lang="en-US" altLang="ko-KR" dirty="0">
                <a:latin typeface="+mj-lt"/>
              </a:rPr>
              <a:t> for more parallelization</a:t>
            </a:r>
          </a:p>
        </p:txBody>
      </p:sp>
      <p:pic>
        <p:nvPicPr>
          <p:cNvPr id="6" name="그림 5">
            <a:extLst>
              <a:ext uri="{FF2B5EF4-FFF2-40B4-BE49-F238E27FC236}">
                <a16:creationId xmlns:a16="http://schemas.microsoft.com/office/drawing/2014/main" id="{F05FE260-01B8-644B-95D6-456FFC21C29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704357" y="2532924"/>
            <a:ext cx="2981720" cy="3313791"/>
          </a:xfrm>
          <a:prstGeom prst="rect">
            <a:avLst/>
          </a:prstGeom>
        </p:spPr>
      </p:pic>
      <p:grpSp>
        <p:nvGrpSpPr>
          <p:cNvPr id="9" name="그룹 8">
            <a:extLst>
              <a:ext uri="{FF2B5EF4-FFF2-40B4-BE49-F238E27FC236}">
                <a16:creationId xmlns:a16="http://schemas.microsoft.com/office/drawing/2014/main" id="{A7EF3F97-1513-3C4F-BACB-ECD8326D3B17}"/>
              </a:ext>
            </a:extLst>
          </p:cNvPr>
          <p:cNvGrpSpPr/>
          <p:nvPr/>
        </p:nvGrpSpPr>
        <p:grpSpPr>
          <a:xfrm>
            <a:off x="8773420" y="2780928"/>
            <a:ext cx="1515121" cy="2945634"/>
            <a:chOff x="8773420" y="2780928"/>
            <a:chExt cx="1515121" cy="2945634"/>
          </a:xfrm>
        </p:grpSpPr>
        <p:sp>
          <p:nvSpPr>
            <p:cNvPr id="17" name="직사각형 16">
              <a:extLst>
                <a:ext uri="{FF2B5EF4-FFF2-40B4-BE49-F238E27FC236}">
                  <a16:creationId xmlns:a16="http://schemas.microsoft.com/office/drawing/2014/main" id="{1E1888FB-F3CA-EC46-A64A-823F3B77FA67}"/>
                </a:ext>
              </a:extLst>
            </p:cNvPr>
            <p:cNvSpPr/>
            <p:nvPr/>
          </p:nvSpPr>
          <p:spPr>
            <a:xfrm>
              <a:off x="8870889" y="3659836"/>
              <a:ext cx="1025183" cy="5299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BB0:</a:t>
              </a: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  call G</a:t>
              </a:r>
            </a:p>
          </p:txBody>
        </p:sp>
        <p:sp>
          <p:nvSpPr>
            <p:cNvPr id="18" name="직사각형 17">
              <a:extLst>
                <a:ext uri="{FF2B5EF4-FFF2-40B4-BE49-F238E27FC236}">
                  <a16:creationId xmlns:a16="http://schemas.microsoft.com/office/drawing/2014/main" id="{38A4390C-D309-1D49-A28A-BA4E006DB143}"/>
                </a:ext>
              </a:extLst>
            </p:cNvPr>
            <p:cNvSpPr/>
            <p:nvPr/>
          </p:nvSpPr>
          <p:spPr>
            <a:xfrm>
              <a:off x="8870889" y="4440814"/>
              <a:ext cx="1025183" cy="5277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BB1:</a:t>
              </a: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  ...</a:t>
              </a:r>
            </a:p>
          </p:txBody>
        </p:sp>
        <p:sp>
          <p:nvSpPr>
            <p:cNvPr id="19" name="직사각형 18">
              <a:extLst>
                <a:ext uri="{FF2B5EF4-FFF2-40B4-BE49-F238E27FC236}">
                  <a16:creationId xmlns:a16="http://schemas.microsoft.com/office/drawing/2014/main" id="{21E4913A-8473-2D4D-81F6-0FD91701F7A4}"/>
                </a:ext>
              </a:extLst>
            </p:cNvPr>
            <p:cNvSpPr/>
            <p:nvPr/>
          </p:nvSpPr>
          <p:spPr>
            <a:xfrm>
              <a:off x="8870889" y="5221579"/>
              <a:ext cx="1025183" cy="5049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BB2:</a:t>
              </a:r>
              <a:endParaRPr lang="en-US" altLang="ko-KR" sz="1400" dirty="0">
                <a:solidFill>
                  <a:srgbClr val="FF0000"/>
                </a:solidFill>
                <a:latin typeface="Inconsolata" pitchFamily="49" charset="0"/>
                <a:ea typeface="Linux Libertine O" panose="02000503000000000000" pitchFamily="2" charset="0"/>
                <a:cs typeface="Linux Libertine O" panose="02000503000000000000" pitchFamily="2" charset="0"/>
              </a:endParaRP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  call F</a:t>
              </a:r>
            </a:p>
          </p:txBody>
        </p:sp>
        <p:cxnSp>
          <p:nvCxnSpPr>
            <p:cNvPr id="20" name="직선 화살표 연결선 19">
              <a:extLst>
                <a:ext uri="{FF2B5EF4-FFF2-40B4-BE49-F238E27FC236}">
                  <a16:creationId xmlns:a16="http://schemas.microsoft.com/office/drawing/2014/main" id="{20B13608-D13A-5C42-A499-35CF79DFD209}"/>
                </a:ext>
              </a:extLst>
            </p:cNvPr>
            <p:cNvCxnSpPr>
              <a:cxnSpLocks/>
              <a:stCxn id="17" idx="2"/>
              <a:endCxn id="18" idx="0"/>
            </p:cNvCxnSpPr>
            <p:nvPr/>
          </p:nvCxnSpPr>
          <p:spPr>
            <a:xfrm>
              <a:off x="9383481" y="4189820"/>
              <a:ext cx="0" cy="250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직선 화살표 연결선 20">
              <a:extLst>
                <a:ext uri="{FF2B5EF4-FFF2-40B4-BE49-F238E27FC236}">
                  <a16:creationId xmlns:a16="http://schemas.microsoft.com/office/drawing/2014/main" id="{7D878C48-241F-1E48-B9D3-6F5E2E232D78}"/>
                </a:ext>
              </a:extLst>
            </p:cNvPr>
            <p:cNvCxnSpPr>
              <a:cxnSpLocks/>
              <a:stCxn id="18" idx="2"/>
              <a:endCxn id="19" idx="0"/>
            </p:cNvCxnSpPr>
            <p:nvPr/>
          </p:nvCxnSpPr>
          <p:spPr>
            <a:xfrm>
              <a:off x="9383481" y="4968530"/>
              <a:ext cx="0" cy="2530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직선 화살표 연결선 22">
              <a:extLst>
                <a:ext uri="{FF2B5EF4-FFF2-40B4-BE49-F238E27FC236}">
                  <a16:creationId xmlns:a16="http://schemas.microsoft.com/office/drawing/2014/main" id="{C8DBD6FC-7112-7349-95FE-3CA56177B7E5}"/>
                </a:ext>
              </a:extLst>
            </p:cNvPr>
            <p:cNvCxnSpPr>
              <a:cxnSpLocks/>
              <a:endCxn id="24" idx="2"/>
            </p:cNvCxnSpPr>
            <p:nvPr/>
          </p:nvCxnSpPr>
          <p:spPr>
            <a:xfrm flipH="1" flipV="1">
              <a:off x="9383523" y="3304149"/>
              <a:ext cx="264335" cy="145898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5D8AEF7-B5C7-F64F-8164-1F23F8EF71A8}"/>
                    </a:ext>
                  </a:extLst>
                </p:cNvPr>
                <p:cNvSpPr txBox="1"/>
                <p:nvPr/>
              </p:nvSpPr>
              <p:spPr>
                <a:xfrm>
                  <a:off x="8773420" y="2780928"/>
                  <a:ext cx="1220207" cy="523221"/>
                </a:xfrm>
                <a:prstGeom prst="rect">
                  <a:avLst/>
                </a:prstGeom>
                <a:noFill/>
              </p:spPr>
              <p:txBody>
                <a:bodyPr wrap="none" rtlCol="0">
                  <a:spAutoFit/>
                </a:bodyPr>
                <a:lstStyle/>
                <a:p>
                  <a:pPr/>
                  <a:r>
                    <a:rPr kumimoji="1" lang="en-US" altLang="ko-KR" sz="1400" dirty="0">
                      <a:solidFill>
                        <a:schemeClr val="accent4"/>
                      </a:solidFill>
                      <a:latin typeface="Linux Libertine O" panose="02000503000000000000" pitchFamily="2" charset="0"/>
                      <a:ea typeface="Linux Libertine O" panose="02000503000000000000" pitchFamily="2" charset="0"/>
                      <a:cs typeface="Linux Libertine O" panose="02000503000000000000" pitchFamily="2" charset="0"/>
                    </a:rPr>
                    <a:t>Load location </a:t>
                  </a:r>
                  <a:br>
                    <a:rPr kumimoji="1" lang="en-US" altLang="ko-KR" sz="1400" dirty="0">
                      <a:solidFill>
                        <a:schemeClr val="accent4"/>
                      </a:solidFill>
                      <a:latin typeface="Linux Libertine O" panose="02000503000000000000" pitchFamily="2" charset="0"/>
                      <a:ea typeface="Linux Libertine O" panose="02000503000000000000" pitchFamily="2" charset="0"/>
                      <a:cs typeface="Linux Libertine O" panose="02000503000000000000" pitchFamily="2" charset="0"/>
                    </a:rPr>
                  </a:br>
                  <a14:m>
                    <m:oMathPara xmlns:m="http://schemas.openxmlformats.org/officeDocument/2006/math">
                      <m:oMathParaPr>
                        <m:jc m:val="centerGroup"/>
                      </m:oMathParaPr>
                      <m:oMath xmlns:m="http://schemas.openxmlformats.org/officeDocument/2006/math">
                        <m:r>
                          <a:rPr kumimoji="1" lang="en-US" altLang="ko-KR" sz="1400" b="0" i="1" smtClean="0">
                            <a:solidFill>
                              <a:schemeClr val="accent4"/>
                            </a:solidFill>
                            <a:latin typeface="Cambria Math" panose="02040503050406030204" pitchFamily="18" charset="0"/>
                            <a:ea typeface="Linux Libertine O" panose="02000503000000000000" pitchFamily="2" charset="0"/>
                            <a:cs typeface="Linux Libertine O" panose="02000503000000000000" pitchFamily="2" charset="0"/>
                          </a:rPr>
                          <m:t>𝐿</m:t>
                        </m:r>
                        <m:r>
                          <a:rPr kumimoji="1" lang="en-US" altLang="ko-KR" sz="1400" b="0" i="1" smtClean="0">
                            <a:solidFill>
                              <a:schemeClr val="accent4"/>
                            </a:solidFill>
                            <a:latin typeface="Cambria Math" panose="02040503050406030204" pitchFamily="18" charset="0"/>
                            <a:ea typeface="Linux Libertine O" panose="02000503000000000000" pitchFamily="2" charset="0"/>
                            <a:cs typeface="Linux Libertine O" panose="02000503000000000000" pitchFamily="2" charset="0"/>
                          </a:rPr>
                          <m:t>(</m:t>
                        </m:r>
                        <m:r>
                          <a:rPr kumimoji="1" lang="en-US" altLang="ko-KR" sz="1400" b="0" i="1" smtClean="0">
                            <a:solidFill>
                              <a:schemeClr val="accent4"/>
                            </a:solidFill>
                            <a:latin typeface="Cambria Math" panose="02040503050406030204" pitchFamily="18" charset="0"/>
                            <a:ea typeface="Linux Libertine O" panose="02000503000000000000" pitchFamily="2" charset="0"/>
                            <a:cs typeface="Linux Libertine O" panose="02000503000000000000" pitchFamily="2" charset="0"/>
                          </a:rPr>
                          <m:t>𝑐</m:t>
                        </m:r>
                        <m:r>
                          <a:rPr kumimoji="1" lang="en-US" altLang="ko-KR" sz="1400" b="0" i="1" smtClean="0">
                            <a:solidFill>
                              <a:schemeClr val="accent4"/>
                            </a:solidFill>
                            <a:latin typeface="Cambria Math" panose="02040503050406030204" pitchFamily="18" charset="0"/>
                            <a:ea typeface="Linux Libertine O" panose="02000503000000000000" pitchFamily="2" charset="0"/>
                            <a:cs typeface="Linux Libertine O" panose="02000503000000000000" pitchFamily="2" charset="0"/>
                          </a:rPr>
                          <m:t>)</m:t>
                        </m:r>
                      </m:oMath>
                    </m:oMathPara>
                  </a14:m>
                  <a:endParaRPr kumimoji="1" lang="ko-KR" altLang="en-US" sz="1400" dirty="0">
                    <a:solidFill>
                      <a:schemeClr val="accent4"/>
                    </a:solidFill>
                    <a:latin typeface="Inconsolata" pitchFamily="49" charset="0"/>
                    <a:cs typeface="Linux Libertine O" panose="02000503000000000000" pitchFamily="2" charset="0"/>
                  </a:endParaRPr>
                </a:p>
              </p:txBody>
            </p:sp>
          </mc:Choice>
          <mc:Fallback xmlns="">
            <p:sp>
              <p:nvSpPr>
                <p:cNvPr id="24" name="TextBox 23">
                  <a:extLst>
                    <a:ext uri="{FF2B5EF4-FFF2-40B4-BE49-F238E27FC236}">
                      <a16:creationId xmlns:a16="http://schemas.microsoft.com/office/drawing/2014/main" id="{E5D8AEF7-B5C7-F64F-8164-1F23F8EF71A8}"/>
                    </a:ext>
                  </a:extLst>
                </p:cNvPr>
                <p:cNvSpPr txBox="1">
                  <a:spLocks noRot="1" noChangeAspect="1" noMove="1" noResize="1" noEditPoints="1" noAdjustHandles="1" noChangeArrowheads="1" noChangeShapeType="1" noTextEdit="1"/>
                </p:cNvSpPr>
                <p:nvPr/>
              </p:nvSpPr>
              <p:spPr>
                <a:xfrm>
                  <a:off x="8773420" y="2780928"/>
                  <a:ext cx="1220207" cy="523221"/>
                </a:xfrm>
                <a:prstGeom prst="rect">
                  <a:avLst/>
                </a:prstGeom>
                <a:blipFill>
                  <a:blip r:embed="rId4"/>
                  <a:stretch>
                    <a:fillRect l="-1031" t="-2381" b="-714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44BC027-7324-7643-8421-691249EF595A}"/>
                    </a:ext>
                  </a:extLst>
                </p:cNvPr>
                <p:cNvSpPr txBox="1"/>
                <p:nvPr/>
              </p:nvSpPr>
              <p:spPr>
                <a:xfrm>
                  <a:off x="9925044" y="4940197"/>
                  <a:ext cx="363497" cy="3077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ko-KR" sz="1400" b="0" i="1" smtClean="0">
                            <a:solidFill>
                              <a:schemeClr val="accent4"/>
                            </a:solidFill>
                            <a:latin typeface="Cambria Math" panose="02040503050406030204" pitchFamily="18" charset="0"/>
                            <a:cs typeface="Linux Libertine O" panose="02000503000000000000" pitchFamily="2" charset="0"/>
                          </a:rPr>
                          <m:t>𝑐</m:t>
                        </m:r>
                      </m:oMath>
                    </m:oMathPara>
                  </a14:m>
                  <a:endParaRPr kumimoji="1" lang="ko-KR" altLang="en-US" sz="1400" dirty="0">
                    <a:solidFill>
                      <a:schemeClr val="accent4"/>
                    </a:solidFill>
                    <a:latin typeface="Inconsolata" pitchFamily="49" charset="0"/>
                    <a:cs typeface="Linux Libertine O" panose="02000503000000000000" pitchFamily="2" charset="0"/>
                  </a:endParaRPr>
                </a:p>
              </p:txBody>
            </p:sp>
          </mc:Choice>
          <mc:Fallback xmlns="">
            <p:sp>
              <p:nvSpPr>
                <p:cNvPr id="25" name="TextBox 24">
                  <a:extLst>
                    <a:ext uri="{FF2B5EF4-FFF2-40B4-BE49-F238E27FC236}">
                      <a16:creationId xmlns:a16="http://schemas.microsoft.com/office/drawing/2014/main" id="{344BC027-7324-7643-8421-691249EF595A}"/>
                    </a:ext>
                  </a:extLst>
                </p:cNvPr>
                <p:cNvSpPr txBox="1">
                  <a:spLocks noRot="1" noChangeAspect="1" noMove="1" noResize="1" noEditPoints="1" noAdjustHandles="1" noChangeArrowheads="1" noChangeShapeType="1" noTextEdit="1"/>
                </p:cNvSpPr>
                <p:nvPr/>
              </p:nvSpPr>
              <p:spPr>
                <a:xfrm>
                  <a:off x="9925044" y="4940197"/>
                  <a:ext cx="363497" cy="307778"/>
                </a:xfrm>
                <a:prstGeom prst="rect">
                  <a:avLst/>
                </a:prstGeom>
                <a:blipFill>
                  <a:blip r:embed="rId5"/>
                  <a:stretch>
                    <a:fillRect/>
                  </a:stretch>
                </a:blipFill>
              </p:spPr>
              <p:txBody>
                <a:bodyPr/>
                <a:lstStyle/>
                <a:p>
                  <a:r>
                    <a:rPr lang="ko-KR" altLang="en-US">
                      <a:noFill/>
                    </a:rPr>
                    <a:t> </a:t>
                  </a:r>
                </a:p>
              </p:txBody>
            </p:sp>
          </mc:Fallback>
        </mc:AlternateContent>
        <p:cxnSp>
          <p:nvCxnSpPr>
            <p:cNvPr id="26" name="직선 화살표 연결선 25">
              <a:extLst>
                <a:ext uri="{FF2B5EF4-FFF2-40B4-BE49-F238E27FC236}">
                  <a16:creationId xmlns:a16="http://schemas.microsoft.com/office/drawing/2014/main" id="{7BFE991E-1951-4B45-B4CE-1909018419AB}"/>
                </a:ext>
              </a:extLst>
            </p:cNvPr>
            <p:cNvCxnSpPr>
              <a:cxnSpLocks/>
            </p:cNvCxnSpPr>
            <p:nvPr/>
          </p:nvCxnSpPr>
          <p:spPr>
            <a:xfrm flipV="1">
              <a:off x="9616773" y="5182687"/>
              <a:ext cx="435100" cy="295246"/>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그룹 7">
            <a:extLst>
              <a:ext uri="{FF2B5EF4-FFF2-40B4-BE49-F238E27FC236}">
                <a16:creationId xmlns:a16="http://schemas.microsoft.com/office/drawing/2014/main" id="{91C228F5-BC56-DF43-A66C-B13B41E819CD}"/>
              </a:ext>
            </a:extLst>
          </p:cNvPr>
          <p:cNvGrpSpPr/>
          <p:nvPr/>
        </p:nvGrpSpPr>
        <p:grpSpPr>
          <a:xfrm>
            <a:off x="10005261" y="3659836"/>
            <a:ext cx="1851378" cy="2186750"/>
            <a:chOff x="10005261" y="3659836"/>
            <a:chExt cx="1851378" cy="2186750"/>
          </a:xfrm>
        </p:grpSpPr>
        <p:sp>
          <p:nvSpPr>
            <p:cNvPr id="22" name="오른쪽 화살표[R] 21">
              <a:extLst>
                <a:ext uri="{FF2B5EF4-FFF2-40B4-BE49-F238E27FC236}">
                  <a16:creationId xmlns:a16="http://schemas.microsoft.com/office/drawing/2014/main" id="{97597374-813E-0849-AFA3-9D847474C573}"/>
                </a:ext>
              </a:extLst>
            </p:cNvPr>
            <p:cNvSpPr/>
            <p:nvPr/>
          </p:nvSpPr>
          <p:spPr>
            <a:xfrm>
              <a:off x="10005261" y="4312487"/>
              <a:ext cx="233084" cy="4360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ko-KR" altLang="en-US" sz="3200"/>
            </a:p>
          </p:txBody>
        </p:sp>
        <p:sp>
          <p:nvSpPr>
            <p:cNvPr id="28" name="모서리가 둥근 직사각형 27">
              <a:extLst>
                <a:ext uri="{FF2B5EF4-FFF2-40B4-BE49-F238E27FC236}">
                  <a16:creationId xmlns:a16="http://schemas.microsoft.com/office/drawing/2014/main" id="{2A729C78-484A-4342-B937-20DC1B49AF7F}"/>
                </a:ext>
              </a:extLst>
            </p:cNvPr>
            <p:cNvSpPr/>
            <p:nvPr/>
          </p:nvSpPr>
          <p:spPr>
            <a:xfrm>
              <a:off x="10457801" y="3659836"/>
              <a:ext cx="1398838" cy="2186750"/>
            </a:xfrm>
            <a:prstGeom prst="roundRect">
              <a:avLst>
                <a:gd name="adj" fmla="val 2308"/>
              </a:avLst>
            </a:prstGeom>
            <a:solidFill>
              <a:schemeClr val="bg1">
                <a:lumMod val="95000"/>
              </a:schemeClr>
            </a:solidFill>
            <a:ln>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3200"/>
            </a:p>
          </p:txBody>
        </p:sp>
        <p:sp>
          <p:nvSpPr>
            <p:cNvPr id="29" name="직사각형 28">
              <a:extLst>
                <a:ext uri="{FF2B5EF4-FFF2-40B4-BE49-F238E27FC236}">
                  <a16:creationId xmlns:a16="http://schemas.microsoft.com/office/drawing/2014/main" id="{11C0B5C2-A863-8747-A9E0-E47CF0F5F7A9}"/>
                </a:ext>
              </a:extLst>
            </p:cNvPr>
            <p:cNvSpPr/>
            <p:nvPr/>
          </p:nvSpPr>
          <p:spPr>
            <a:xfrm>
              <a:off x="10607483" y="3781072"/>
              <a:ext cx="1098712" cy="2863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call G</a:t>
              </a:r>
            </a:p>
          </p:txBody>
        </p:sp>
        <p:sp>
          <p:nvSpPr>
            <p:cNvPr id="30" name="직사각형 29">
              <a:extLst>
                <a:ext uri="{FF2B5EF4-FFF2-40B4-BE49-F238E27FC236}">
                  <a16:creationId xmlns:a16="http://schemas.microsoft.com/office/drawing/2014/main" id="{8781C2DD-0C1F-F040-BB88-AB503A01FC03}"/>
                </a:ext>
              </a:extLst>
            </p:cNvPr>
            <p:cNvSpPr/>
            <p:nvPr/>
          </p:nvSpPr>
          <p:spPr>
            <a:xfrm>
              <a:off x="10607483" y="4255650"/>
              <a:ext cx="1098712" cy="317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dirty="0">
                  <a:solidFill>
                    <a:srgbClr val="FF0000"/>
                  </a:solidFill>
                  <a:latin typeface="Inconsolata" pitchFamily="49" charset="0"/>
                  <a:ea typeface="Linux Libertine O" panose="02000503000000000000" pitchFamily="2" charset="0"/>
                  <a:cs typeface="Linux Libertine O" panose="02000503000000000000" pitchFamily="2" charset="0"/>
                </a:rPr>
                <a:t>load(F)</a:t>
              </a:r>
            </a:p>
          </p:txBody>
        </p:sp>
        <p:sp>
          <p:nvSpPr>
            <p:cNvPr id="31" name="직사각형 30">
              <a:extLst>
                <a:ext uri="{FF2B5EF4-FFF2-40B4-BE49-F238E27FC236}">
                  <a16:creationId xmlns:a16="http://schemas.microsoft.com/office/drawing/2014/main" id="{BCCB51FF-0243-4641-94D9-2838678BB269}"/>
                </a:ext>
              </a:extLst>
            </p:cNvPr>
            <p:cNvSpPr/>
            <p:nvPr/>
          </p:nvSpPr>
          <p:spPr>
            <a:xfrm>
              <a:off x="10607483" y="4767153"/>
              <a:ext cx="1098712" cy="577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dirty="0">
                  <a:solidFill>
                    <a:srgbClr val="FF0000"/>
                  </a:solidFill>
                  <a:latin typeface="Inconsolata" pitchFamily="49" charset="0"/>
                  <a:ea typeface="Linux Libertine O" panose="02000503000000000000" pitchFamily="2" charset="0"/>
                  <a:cs typeface="Linux Libertine O" panose="02000503000000000000" pitchFamily="2" charset="0"/>
                </a:rPr>
                <a:t>block()</a:t>
              </a: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call F</a:t>
              </a:r>
            </a:p>
          </p:txBody>
        </p:sp>
        <p:cxnSp>
          <p:nvCxnSpPr>
            <p:cNvPr id="32" name="직선 화살표 연결선 31">
              <a:extLst>
                <a:ext uri="{FF2B5EF4-FFF2-40B4-BE49-F238E27FC236}">
                  <a16:creationId xmlns:a16="http://schemas.microsoft.com/office/drawing/2014/main" id="{2E335BAE-794F-6146-B5F8-062DB288DD75}"/>
                </a:ext>
              </a:extLst>
            </p:cNvPr>
            <p:cNvCxnSpPr>
              <a:cxnSpLocks/>
              <a:stCxn id="29" idx="2"/>
              <a:endCxn id="30" idx="0"/>
            </p:cNvCxnSpPr>
            <p:nvPr/>
          </p:nvCxnSpPr>
          <p:spPr>
            <a:xfrm>
              <a:off x="11156839" y="4067406"/>
              <a:ext cx="0" cy="188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직선 화살표 연결선 32">
              <a:extLst>
                <a:ext uri="{FF2B5EF4-FFF2-40B4-BE49-F238E27FC236}">
                  <a16:creationId xmlns:a16="http://schemas.microsoft.com/office/drawing/2014/main" id="{32C2835E-E401-3848-8415-F853F72F581A}"/>
                </a:ext>
              </a:extLst>
            </p:cNvPr>
            <p:cNvCxnSpPr>
              <a:cxnSpLocks/>
              <a:stCxn id="30" idx="2"/>
              <a:endCxn id="31" idx="0"/>
            </p:cNvCxnSpPr>
            <p:nvPr/>
          </p:nvCxnSpPr>
          <p:spPr>
            <a:xfrm>
              <a:off x="11156839" y="4572681"/>
              <a:ext cx="0" cy="194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4" name="직사각형 33">
            <a:extLst>
              <a:ext uri="{FF2B5EF4-FFF2-40B4-BE49-F238E27FC236}">
                <a16:creationId xmlns:a16="http://schemas.microsoft.com/office/drawing/2014/main" id="{F12227AE-A743-8442-8272-79F09BD552DC}"/>
              </a:ext>
            </a:extLst>
          </p:cNvPr>
          <p:cNvSpPr/>
          <p:nvPr/>
        </p:nvSpPr>
        <p:spPr>
          <a:xfrm>
            <a:off x="7130784" y="3933056"/>
            <a:ext cx="432048" cy="10071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5" name="직사각형 34">
            <a:extLst>
              <a:ext uri="{FF2B5EF4-FFF2-40B4-BE49-F238E27FC236}">
                <a16:creationId xmlns:a16="http://schemas.microsoft.com/office/drawing/2014/main" id="{A8E02032-0A48-594F-A0EA-18563653422C}"/>
              </a:ext>
            </a:extLst>
          </p:cNvPr>
          <p:cNvSpPr/>
          <p:nvPr/>
        </p:nvSpPr>
        <p:spPr>
          <a:xfrm>
            <a:off x="8210903" y="4968530"/>
            <a:ext cx="475173" cy="391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6" name="직사각형 35">
            <a:extLst>
              <a:ext uri="{FF2B5EF4-FFF2-40B4-BE49-F238E27FC236}">
                <a16:creationId xmlns:a16="http://schemas.microsoft.com/office/drawing/2014/main" id="{811BE589-7AAF-7542-85F7-B727EC2BBB84}"/>
              </a:ext>
            </a:extLst>
          </p:cNvPr>
          <p:cNvSpPr/>
          <p:nvPr/>
        </p:nvSpPr>
        <p:spPr>
          <a:xfrm>
            <a:off x="6002121" y="4255651"/>
            <a:ext cx="566934" cy="110396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5977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xit" presetSubtype="0" fill="hold" grpId="1" nodeType="withEffect">
                                  <p:stCondLst>
                                    <p:cond delay="0"/>
                                  </p:stCondLst>
                                  <p:childTnLst>
                                    <p:animEffect transition="out" filter="fade">
                                      <p:cBhvr>
                                        <p:cTn id="27" dur="500"/>
                                        <p:tgtEl>
                                          <p:spTgt spid="34"/>
                                        </p:tgtEl>
                                      </p:cBhvr>
                                    </p:animEffect>
                                    <p:set>
                                      <p:cBhvr>
                                        <p:cTn id="28" dur="1" fill="hold">
                                          <p:stCondLst>
                                            <p:cond delay="499"/>
                                          </p:stCondLst>
                                        </p:cTn>
                                        <p:tgtEl>
                                          <p:spTgt spid="3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xit" presetSubtype="0" fill="hold" grpId="1" nodeType="withEffect">
                                  <p:stCondLst>
                                    <p:cond delay="0"/>
                                  </p:stCondLst>
                                  <p:childTnLst>
                                    <p:animEffect transition="out" filter="fade">
                                      <p:cBhvr>
                                        <p:cTn id="38" dur="500"/>
                                        <p:tgtEl>
                                          <p:spTgt spid="36"/>
                                        </p:tgtEl>
                                      </p:cBhvr>
                                    </p:animEffect>
                                    <p:set>
                                      <p:cBhvr>
                                        <p:cTn id="39" dur="1" fill="hold">
                                          <p:stCondLst>
                                            <p:cond delay="499"/>
                                          </p:stCondLst>
                                        </p:cTn>
                                        <p:tgtEl>
                                          <p:spTgt spid="3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animEffect transition="in" filter="fade">
                                      <p:cBhvr>
                                        <p:cTn id="49" dur="500"/>
                                        <p:tgtEl>
                                          <p:spTgt spid="5">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3" end="3"/>
                                            </p:txEl>
                                          </p:spTgt>
                                        </p:tgtEl>
                                        <p:attrNameLst>
                                          <p:attrName>style.visibility</p:attrName>
                                        </p:attrNameLst>
                                      </p:cBhvr>
                                      <p:to>
                                        <p:strVal val="visible"/>
                                      </p:to>
                                    </p:set>
                                    <p:animEffect transition="in" filter="fade">
                                      <p:cBhvr>
                                        <p:cTn id="54" dur="500"/>
                                        <p:tgtEl>
                                          <p:spTgt spid="5">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2" nodeType="click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2"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xit" presetSubtype="0" fill="hold" grpId="3" nodeType="withEffect">
                                  <p:stCondLst>
                                    <p:cond delay="0"/>
                                  </p:stCondLst>
                                  <p:childTnLst>
                                    <p:animEffect transition="out" filter="fade">
                                      <p:cBhvr>
                                        <p:cTn id="66" dur="500"/>
                                        <p:tgtEl>
                                          <p:spTgt spid="34"/>
                                        </p:tgtEl>
                                      </p:cBhvr>
                                    </p:animEffect>
                                    <p:set>
                                      <p:cBhvr>
                                        <p:cTn id="67" dur="1" fill="hold">
                                          <p:stCondLst>
                                            <p:cond delay="499"/>
                                          </p:stCondLst>
                                        </p:cTn>
                                        <p:tgtEl>
                                          <p:spTgt spid="34"/>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4" end="4"/>
                                            </p:txEl>
                                          </p:spTgt>
                                        </p:tgtEl>
                                        <p:attrNameLst>
                                          <p:attrName>style.visibility</p:attrName>
                                        </p:attrNameLst>
                                      </p:cBhvr>
                                      <p:to>
                                        <p:strVal val="visible"/>
                                      </p:to>
                                    </p:set>
                                    <p:animEffect transition="in" filter="fade">
                                      <p:cBhvr>
                                        <p:cTn id="72" dur="500"/>
                                        <p:tgtEl>
                                          <p:spTgt spid="5">
                                            <p:txEl>
                                              <p:pRg st="4" end="4"/>
                                            </p:txEl>
                                          </p:spTgt>
                                        </p:tgtEl>
                                      </p:cBhvr>
                                    </p:animEffect>
                                  </p:childTnLst>
                                </p:cTn>
                              </p:par>
                              <p:par>
                                <p:cTn id="73" presetID="10" presetClass="exit" presetSubtype="0" fill="hold" grpId="3" nodeType="withEffect">
                                  <p:stCondLst>
                                    <p:cond delay="0"/>
                                  </p:stCondLst>
                                  <p:childTnLst>
                                    <p:animEffect transition="out" filter="fade">
                                      <p:cBhvr>
                                        <p:cTn id="74" dur="500"/>
                                        <p:tgtEl>
                                          <p:spTgt spid="35"/>
                                        </p:tgtEl>
                                      </p:cBhvr>
                                    </p:animEffect>
                                    <p:set>
                                      <p:cBhvr>
                                        <p:cTn id="75" dur="1" fill="hold">
                                          <p:stCondLst>
                                            <p:cond delay="499"/>
                                          </p:stCondLst>
                                        </p:cTn>
                                        <p:tgtEl>
                                          <p:spTgt spid="35"/>
                                        </p:tgtEl>
                                        <p:attrNameLst>
                                          <p:attrName>style.visibility</p:attrName>
                                        </p:attrNameLst>
                                      </p:cBhvr>
                                      <p:to>
                                        <p:strVal val="hidden"/>
                                      </p:to>
                                    </p:set>
                                  </p:childTnLst>
                                </p:cTn>
                              </p:par>
                              <p:par>
                                <p:cTn id="76" presetID="10" presetClass="entr" presetSubtype="0" fill="hold" grpId="4"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5">
                                            <p:txEl>
                                              <p:pRg st="5" end="5"/>
                                            </p:txEl>
                                          </p:spTgt>
                                        </p:tgtEl>
                                        <p:attrNameLst>
                                          <p:attrName>style.visibility</p:attrName>
                                        </p:attrNameLst>
                                      </p:cBhvr>
                                      <p:to>
                                        <p:strVal val="visible"/>
                                      </p:to>
                                    </p:set>
                                    <p:animEffect transition="in" filter="fade">
                                      <p:cBhvr>
                                        <p:cTn id="8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4" grpId="2" animBg="1"/>
      <p:bldP spid="34" grpId="3" animBg="1"/>
      <p:bldP spid="34" grpId="4" animBg="1"/>
      <p:bldP spid="35" grpId="0" animBg="1"/>
      <p:bldP spid="35" grpId="1" animBg="1"/>
      <p:bldP spid="35" grpId="2" animBg="1"/>
      <p:bldP spid="35" grpId="3" animBg="1"/>
      <p:bldP spid="36" grpId="0" animBg="1"/>
      <p:bldP spid="3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87293C-35F3-034F-943D-6D1C81C52B14}"/>
              </a:ext>
            </a:extLst>
          </p:cNvPr>
          <p:cNvSpPr>
            <a:spLocks noGrp="1"/>
          </p:cNvSpPr>
          <p:nvPr>
            <p:ph type="title"/>
          </p:nvPr>
        </p:nvSpPr>
        <p:spPr/>
        <p:txBody>
          <a:bodyPr/>
          <a:lstStyle/>
          <a:p>
            <a:r>
              <a:rPr kumimoji="1" lang="en-US" altLang="ko-KR" dirty="0"/>
              <a:t>Inserting Prefetch Instructions</a:t>
            </a:r>
            <a:endParaRPr kumimoji="1" lang="ko-KR" altLang="en-US" dirty="0"/>
          </a:p>
        </p:txBody>
      </p:sp>
      <p:sp>
        <p:nvSpPr>
          <p:cNvPr id="3" name="바닥글 개체 틀 2">
            <a:extLst>
              <a:ext uri="{FF2B5EF4-FFF2-40B4-BE49-F238E27FC236}">
                <a16:creationId xmlns:a16="http://schemas.microsoft.com/office/drawing/2014/main" id="{80849805-E2F3-774C-8772-1EC1B8C6AE3A}"/>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BFF07C54-CD90-C945-B9A6-C2FC3188BCD5}"/>
              </a:ext>
            </a:extLst>
          </p:cNvPr>
          <p:cNvSpPr>
            <a:spLocks noGrp="1"/>
          </p:cNvSpPr>
          <p:nvPr>
            <p:ph type="body" sz="quarter" idx="13"/>
          </p:nvPr>
        </p:nvSpPr>
        <p:spPr/>
        <p:txBody>
          <a:bodyPr>
            <a:normAutofit fontScale="92500" lnSpcReduction="20000"/>
          </a:bodyPr>
          <a:lstStyle/>
          <a:p>
            <a:r>
              <a:rPr kumimoji="1" lang="en-US" altLang="ko-KR" dirty="0"/>
              <a:t>Our Approach</a:t>
            </a:r>
            <a:endParaRPr kumimoji="1" lang="ko-KR" altLang="en-US" dirty="0"/>
          </a:p>
          <a:p>
            <a:endParaRPr kumimoji="1" lang="ko-KR" altLang="en-US" dirty="0"/>
          </a:p>
        </p:txBody>
      </p:sp>
      <mc:AlternateContent xmlns:mc="http://schemas.openxmlformats.org/markup-compatibility/2006" xmlns:a14="http://schemas.microsoft.com/office/drawing/2010/main">
        <mc:Choice Requires="a14">
          <p:sp>
            <p:nvSpPr>
              <p:cNvPr id="5" name="텍스트 개체 틀 4">
                <a:extLst>
                  <a:ext uri="{FF2B5EF4-FFF2-40B4-BE49-F238E27FC236}">
                    <a16:creationId xmlns:a16="http://schemas.microsoft.com/office/drawing/2014/main" id="{327BA994-C789-2048-8C3E-26771F666620}"/>
                  </a:ext>
                </a:extLst>
              </p:cNvPr>
              <p:cNvSpPr>
                <a:spLocks noGrp="1"/>
              </p:cNvSpPr>
              <p:nvPr>
                <p:ph type="body" sz="quarter" idx="14"/>
              </p:nvPr>
            </p:nvSpPr>
            <p:spPr/>
            <p:txBody>
              <a:bodyPr/>
              <a:lstStyle/>
              <a:p>
                <a:r>
                  <a:rPr kumimoji="1" lang="en-US" altLang="ko-KR" dirty="0"/>
                  <a:t>Two additional management functions for aggressive management</a:t>
                </a:r>
              </a:p>
              <a:p>
                <a:pPr lvl="1"/>
                <a:r>
                  <a:rPr kumimoji="1" lang="en-US" altLang="ko-KR" dirty="0">
                    <a:latin typeface="Inconsolata" pitchFamily="49" charset="0"/>
                  </a:rPr>
                  <a:t>load() ➝ </a:t>
                </a:r>
                <a:r>
                  <a:rPr kumimoji="1" lang="en-US" altLang="ko-KR" dirty="0">
                    <a:solidFill>
                      <a:schemeClr val="accent2"/>
                    </a:solidFill>
                    <a:latin typeface="Inconsolata" pitchFamily="49" charset="0"/>
                  </a:rPr>
                  <a:t>buffer()</a:t>
                </a:r>
                <a:r>
                  <a:rPr kumimoji="1" lang="en-US" altLang="ko-KR" dirty="0">
                    <a:latin typeface="Inconsolata" pitchFamily="49" charset="0"/>
                  </a:rPr>
                  <a:t> </a:t>
                </a:r>
                <a:r>
                  <a:rPr kumimoji="1" lang="en-US" altLang="ko-KR" dirty="0"/>
                  <a:t>and </a:t>
                </a:r>
                <a:r>
                  <a:rPr kumimoji="1" lang="en-US" altLang="ko-KR" dirty="0">
                    <a:solidFill>
                      <a:schemeClr val="accent2"/>
                    </a:solidFill>
                    <a:latin typeface="Inconsolata" pitchFamily="49" charset="0"/>
                  </a:rPr>
                  <a:t>drain()</a:t>
                </a:r>
              </a:p>
              <a:p>
                <a:pPr lvl="1"/>
                <a:r>
                  <a:rPr kumimoji="1" lang="en-US" altLang="ko-KR" dirty="0">
                    <a:latin typeface="+mj-lt"/>
                  </a:rPr>
                  <a:t>Only can be applied if </a:t>
                </a:r>
                <a14:m>
                  <m:oMath xmlns:m="http://schemas.openxmlformats.org/officeDocument/2006/math">
                    <m:r>
                      <a:rPr kumimoji="1" lang="en-US" altLang="ko-KR" b="0" i="1" smtClean="0">
                        <a:latin typeface="Cambria Math" panose="02040503050406030204" pitchFamily="18" charset="0"/>
                      </a:rPr>
                      <m:t>𝐹</m:t>
                    </m:r>
                    <m:d>
                      <m:dPr>
                        <m:ctrlPr>
                          <a:rPr kumimoji="1" lang="en-US" altLang="ko-KR" b="0" i="1" smtClean="0">
                            <a:latin typeface="Cambria Math" panose="02040503050406030204" pitchFamily="18" charset="0"/>
                          </a:rPr>
                        </m:ctrlPr>
                      </m:dPr>
                      <m:e>
                        <m:r>
                          <a:rPr kumimoji="1" lang="en-US" altLang="ko-KR" b="0" i="1" smtClean="0">
                            <a:latin typeface="Cambria Math" panose="02040503050406030204" pitchFamily="18" charset="0"/>
                          </a:rPr>
                          <m:t>𝐺</m:t>
                        </m:r>
                      </m:e>
                    </m:d>
                    <m:r>
                      <a:rPr kumimoji="1" lang="en-US" altLang="ko-KR" b="0" i="1" smtClean="0">
                        <a:latin typeface="Cambria Math" panose="02040503050406030204" pitchFamily="18" charset="0"/>
                      </a:rPr>
                      <m:t>=∅</m:t>
                    </m:r>
                  </m:oMath>
                </a14:m>
                <a:endParaRPr kumimoji="1" lang="ko-KR" altLang="en-US" dirty="0">
                  <a:latin typeface="+mj-lt"/>
                </a:endParaRPr>
              </a:p>
            </p:txBody>
          </p:sp>
        </mc:Choice>
        <mc:Fallback xmlns="">
          <p:sp>
            <p:nvSpPr>
              <p:cNvPr id="5" name="텍스트 개체 틀 4">
                <a:extLst>
                  <a:ext uri="{FF2B5EF4-FFF2-40B4-BE49-F238E27FC236}">
                    <a16:creationId xmlns:a16="http://schemas.microsoft.com/office/drawing/2014/main" id="{327BA994-C789-2048-8C3E-26771F666620}"/>
                  </a:ext>
                </a:extLst>
              </p:cNvPr>
              <p:cNvSpPr>
                <a:spLocks noGrp="1" noRot="1" noChangeAspect="1" noMove="1" noResize="1" noEditPoints="1" noAdjustHandles="1" noChangeArrowheads="1" noChangeShapeType="1" noTextEdit="1"/>
              </p:cNvSpPr>
              <p:nvPr>
                <p:ph type="body" sz="quarter" idx="14"/>
              </p:nvPr>
            </p:nvSpPr>
            <p:spPr>
              <a:blipFill>
                <a:blip r:embed="rId3"/>
                <a:stretch>
                  <a:fillRect l="-880" t="-504"/>
                </a:stretch>
              </a:blipFill>
            </p:spPr>
            <p:txBody>
              <a:bodyPr/>
              <a:lstStyle/>
              <a:p>
                <a:r>
                  <a:rPr lang="ko-KR" altLang="en-US">
                    <a:noFill/>
                  </a:rPr>
                  <a:t> </a:t>
                </a:r>
              </a:p>
            </p:txBody>
          </p:sp>
        </mc:Fallback>
      </mc:AlternateContent>
      <p:pic>
        <p:nvPicPr>
          <p:cNvPr id="8" name="그림 7">
            <a:extLst>
              <a:ext uri="{FF2B5EF4-FFF2-40B4-BE49-F238E27FC236}">
                <a16:creationId xmlns:a16="http://schemas.microsoft.com/office/drawing/2014/main" id="{B8C66571-E705-E648-B73F-A3A6F8C40791}"/>
              </a:ext>
            </a:extLst>
          </p:cNvPr>
          <p:cNvPicPr>
            <a:picLocks noChangeAspect="1"/>
          </p:cNvPicPr>
          <p:nvPr/>
        </p:nvPicPr>
        <p:blipFill>
          <a:blip r:embed="rId4"/>
          <a:stretch>
            <a:fillRect/>
          </a:stretch>
        </p:blipFill>
        <p:spPr>
          <a:xfrm>
            <a:off x="5731351" y="2160583"/>
            <a:ext cx="5765249" cy="3745910"/>
          </a:xfrm>
          <a:prstGeom prst="rect">
            <a:avLst/>
          </a:prstGeom>
        </p:spPr>
      </p:pic>
      <p:grpSp>
        <p:nvGrpSpPr>
          <p:cNvPr id="7" name="그룹 6">
            <a:extLst>
              <a:ext uri="{FF2B5EF4-FFF2-40B4-BE49-F238E27FC236}">
                <a16:creationId xmlns:a16="http://schemas.microsoft.com/office/drawing/2014/main" id="{23D93FE1-C3B0-414E-BBB0-815D8EE41A26}"/>
              </a:ext>
            </a:extLst>
          </p:cNvPr>
          <p:cNvGrpSpPr/>
          <p:nvPr/>
        </p:nvGrpSpPr>
        <p:grpSpPr>
          <a:xfrm>
            <a:off x="2522801" y="3139233"/>
            <a:ext cx="2781178" cy="2592532"/>
            <a:chOff x="2522801" y="3139233"/>
            <a:chExt cx="2781178" cy="2592532"/>
          </a:xfrm>
        </p:grpSpPr>
        <p:sp>
          <p:nvSpPr>
            <p:cNvPr id="10" name="모서리가 둥근 직사각형 9">
              <a:extLst>
                <a:ext uri="{FF2B5EF4-FFF2-40B4-BE49-F238E27FC236}">
                  <a16:creationId xmlns:a16="http://schemas.microsoft.com/office/drawing/2014/main" id="{266C24D0-8005-4841-AD76-E979C23EE6A9}"/>
                </a:ext>
              </a:extLst>
            </p:cNvPr>
            <p:cNvSpPr/>
            <p:nvPr/>
          </p:nvSpPr>
          <p:spPr>
            <a:xfrm>
              <a:off x="2894540" y="3139233"/>
              <a:ext cx="2409439" cy="2592532"/>
            </a:xfrm>
            <a:prstGeom prst="roundRect">
              <a:avLst>
                <a:gd name="adj" fmla="val 2308"/>
              </a:avLst>
            </a:prstGeom>
            <a:solidFill>
              <a:schemeClr val="bg1">
                <a:lumMod val="95000"/>
              </a:schemeClr>
            </a:solidFill>
            <a:ln>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3200"/>
            </a:p>
          </p:txBody>
        </p:sp>
        <p:sp>
          <p:nvSpPr>
            <p:cNvPr id="12" name="직사각형 11">
              <a:extLst>
                <a:ext uri="{FF2B5EF4-FFF2-40B4-BE49-F238E27FC236}">
                  <a16:creationId xmlns:a16="http://schemas.microsoft.com/office/drawing/2014/main" id="{499D20F3-F26A-6645-9566-35FCC09F72B7}"/>
                </a:ext>
              </a:extLst>
            </p:cNvPr>
            <p:cNvSpPr/>
            <p:nvPr/>
          </p:nvSpPr>
          <p:spPr>
            <a:xfrm>
              <a:off x="3030549" y="3282965"/>
              <a:ext cx="998350" cy="3394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call G</a:t>
              </a:r>
            </a:p>
          </p:txBody>
        </p:sp>
        <p:sp>
          <p:nvSpPr>
            <p:cNvPr id="13" name="직사각형 12">
              <a:extLst>
                <a:ext uri="{FF2B5EF4-FFF2-40B4-BE49-F238E27FC236}">
                  <a16:creationId xmlns:a16="http://schemas.microsoft.com/office/drawing/2014/main" id="{1C0B0EA0-5D0A-A34A-BB26-AC2BA3114B87}"/>
                </a:ext>
              </a:extLst>
            </p:cNvPr>
            <p:cNvSpPr/>
            <p:nvPr/>
          </p:nvSpPr>
          <p:spPr>
            <a:xfrm>
              <a:off x="3030549" y="3845608"/>
              <a:ext cx="998350" cy="375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dirty="0">
                  <a:solidFill>
                    <a:srgbClr val="FF0000"/>
                  </a:solidFill>
                  <a:latin typeface="Inconsolata" pitchFamily="49" charset="0"/>
                  <a:ea typeface="Linux Libertine O" panose="02000503000000000000" pitchFamily="2" charset="0"/>
                  <a:cs typeface="Linux Libertine O" panose="02000503000000000000" pitchFamily="2" charset="0"/>
                </a:rPr>
                <a:t>load(F)</a:t>
              </a:r>
            </a:p>
          </p:txBody>
        </p:sp>
        <p:sp>
          <p:nvSpPr>
            <p:cNvPr id="14" name="직사각형 13">
              <a:extLst>
                <a:ext uri="{FF2B5EF4-FFF2-40B4-BE49-F238E27FC236}">
                  <a16:creationId xmlns:a16="http://schemas.microsoft.com/office/drawing/2014/main" id="{F8084814-8C20-E54D-82B1-5B8EEB1CE1A3}"/>
                </a:ext>
              </a:extLst>
            </p:cNvPr>
            <p:cNvSpPr/>
            <p:nvPr/>
          </p:nvSpPr>
          <p:spPr>
            <a:xfrm>
              <a:off x="3030549" y="4452027"/>
              <a:ext cx="998350" cy="6845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dirty="0">
                  <a:solidFill>
                    <a:srgbClr val="FF0000"/>
                  </a:solidFill>
                  <a:latin typeface="Inconsolata" pitchFamily="49" charset="0"/>
                  <a:ea typeface="Linux Libertine O" panose="02000503000000000000" pitchFamily="2" charset="0"/>
                  <a:cs typeface="Linux Libertine O" panose="02000503000000000000" pitchFamily="2" charset="0"/>
                </a:rPr>
                <a:t>block()</a:t>
              </a: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call F</a:t>
              </a:r>
            </a:p>
          </p:txBody>
        </p:sp>
        <p:cxnSp>
          <p:nvCxnSpPr>
            <p:cNvPr id="15" name="직선 화살표 연결선 14">
              <a:extLst>
                <a:ext uri="{FF2B5EF4-FFF2-40B4-BE49-F238E27FC236}">
                  <a16:creationId xmlns:a16="http://schemas.microsoft.com/office/drawing/2014/main" id="{2EE9A003-C4EF-6C4B-8716-0C4B2FF482A2}"/>
                </a:ext>
              </a:extLst>
            </p:cNvPr>
            <p:cNvCxnSpPr>
              <a:cxnSpLocks/>
              <a:stCxn id="12" idx="2"/>
              <a:endCxn id="13" idx="0"/>
            </p:cNvCxnSpPr>
            <p:nvPr/>
          </p:nvCxnSpPr>
          <p:spPr>
            <a:xfrm>
              <a:off x="3529725" y="3622433"/>
              <a:ext cx="0" cy="223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직선 화살표 연결선 15">
              <a:extLst>
                <a:ext uri="{FF2B5EF4-FFF2-40B4-BE49-F238E27FC236}">
                  <a16:creationId xmlns:a16="http://schemas.microsoft.com/office/drawing/2014/main" id="{2186D287-014B-CD44-A993-C31221434B99}"/>
                </a:ext>
              </a:extLst>
            </p:cNvPr>
            <p:cNvCxnSpPr>
              <a:cxnSpLocks/>
              <a:stCxn id="13" idx="2"/>
              <a:endCxn id="14" idx="0"/>
            </p:cNvCxnSpPr>
            <p:nvPr/>
          </p:nvCxnSpPr>
          <p:spPr>
            <a:xfrm>
              <a:off x="3529725" y="4221469"/>
              <a:ext cx="0" cy="230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직사각형 16">
              <a:extLst>
                <a:ext uri="{FF2B5EF4-FFF2-40B4-BE49-F238E27FC236}">
                  <a16:creationId xmlns:a16="http://schemas.microsoft.com/office/drawing/2014/main" id="{2E780E20-1A34-6643-B6A2-EF988D8509F1}"/>
                </a:ext>
              </a:extLst>
            </p:cNvPr>
            <p:cNvSpPr/>
            <p:nvPr/>
          </p:nvSpPr>
          <p:spPr>
            <a:xfrm>
              <a:off x="4164783" y="3282965"/>
              <a:ext cx="1023464" cy="8782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dirty="0">
                  <a:solidFill>
                    <a:srgbClr val="FF0000"/>
                  </a:solidFill>
                  <a:latin typeface="Inconsolata" pitchFamily="49" charset="0"/>
                  <a:ea typeface="Linux Libertine O" panose="02000503000000000000" pitchFamily="2" charset="0"/>
                  <a:cs typeface="Linux Libertine O" panose="02000503000000000000" pitchFamily="2" charset="0"/>
                </a:rPr>
                <a:t>buffer(F)</a:t>
              </a: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call G</a:t>
              </a:r>
            </a:p>
            <a:p>
              <a:pPr>
                <a:lnSpc>
                  <a:spcPct val="110000"/>
                </a:lnSpc>
              </a:pPr>
              <a:r>
                <a:rPr lang="en-US" altLang="ko-KR" sz="1400" dirty="0">
                  <a:solidFill>
                    <a:srgbClr val="FF0000"/>
                  </a:solidFill>
                  <a:latin typeface="Inconsolata" pitchFamily="49" charset="0"/>
                  <a:ea typeface="Linux Libertine O" panose="02000503000000000000" pitchFamily="2" charset="0"/>
                  <a:cs typeface="Linux Libertine O" panose="02000503000000000000" pitchFamily="2" charset="0"/>
                </a:rPr>
                <a:t>drain()</a:t>
              </a:r>
            </a:p>
          </p:txBody>
        </p:sp>
        <p:sp>
          <p:nvSpPr>
            <p:cNvPr id="18" name="직사각형 17">
              <a:extLst>
                <a:ext uri="{FF2B5EF4-FFF2-40B4-BE49-F238E27FC236}">
                  <a16:creationId xmlns:a16="http://schemas.microsoft.com/office/drawing/2014/main" id="{67A75ABB-B53A-F743-8C7C-6889F2531BF4}"/>
                </a:ext>
              </a:extLst>
            </p:cNvPr>
            <p:cNvSpPr/>
            <p:nvPr/>
          </p:nvSpPr>
          <p:spPr>
            <a:xfrm>
              <a:off x="4164783" y="4348744"/>
              <a:ext cx="1023464" cy="2454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endPar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endParaRPr>
            </a:p>
          </p:txBody>
        </p:sp>
        <p:sp>
          <p:nvSpPr>
            <p:cNvPr id="19" name="직사각형 18">
              <a:extLst>
                <a:ext uri="{FF2B5EF4-FFF2-40B4-BE49-F238E27FC236}">
                  <a16:creationId xmlns:a16="http://schemas.microsoft.com/office/drawing/2014/main" id="{2C652CB4-90DC-A742-9FE1-F37C0984E7CB}"/>
                </a:ext>
              </a:extLst>
            </p:cNvPr>
            <p:cNvSpPr/>
            <p:nvPr/>
          </p:nvSpPr>
          <p:spPr>
            <a:xfrm>
              <a:off x="4164783" y="4775806"/>
              <a:ext cx="1023464" cy="562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dirty="0">
                  <a:solidFill>
                    <a:srgbClr val="FF0000"/>
                  </a:solidFill>
                  <a:latin typeface="Inconsolata" pitchFamily="49" charset="0"/>
                  <a:ea typeface="Linux Libertine O" panose="02000503000000000000" pitchFamily="2" charset="0"/>
                  <a:cs typeface="Linux Libertine O" panose="02000503000000000000" pitchFamily="2" charset="0"/>
                </a:rPr>
                <a:t>block()</a:t>
              </a: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call F</a:t>
              </a:r>
            </a:p>
          </p:txBody>
        </p:sp>
        <p:cxnSp>
          <p:nvCxnSpPr>
            <p:cNvPr id="20" name="직선 화살표 연결선 19">
              <a:extLst>
                <a:ext uri="{FF2B5EF4-FFF2-40B4-BE49-F238E27FC236}">
                  <a16:creationId xmlns:a16="http://schemas.microsoft.com/office/drawing/2014/main" id="{5D9CB0F4-EEA4-CC4F-A47E-A3DA3D4E261B}"/>
                </a:ext>
              </a:extLst>
            </p:cNvPr>
            <p:cNvCxnSpPr>
              <a:cxnSpLocks/>
              <a:stCxn id="17" idx="2"/>
              <a:endCxn id="18" idx="0"/>
            </p:cNvCxnSpPr>
            <p:nvPr/>
          </p:nvCxnSpPr>
          <p:spPr>
            <a:xfrm>
              <a:off x="4676515" y="4161214"/>
              <a:ext cx="0" cy="187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직선 화살표 연결선 20">
              <a:extLst>
                <a:ext uri="{FF2B5EF4-FFF2-40B4-BE49-F238E27FC236}">
                  <a16:creationId xmlns:a16="http://schemas.microsoft.com/office/drawing/2014/main" id="{C6A9C59B-9E06-3D4D-8085-7A436B3BE694}"/>
                </a:ext>
              </a:extLst>
            </p:cNvPr>
            <p:cNvCxnSpPr>
              <a:cxnSpLocks/>
              <a:stCxn id="18" idx="2"/>
              <a:endCxn id="19" idx="0"/>
            </p:cNvCxnSpPr>
            <p:nvPr/>
          </p:nvCxnSpPr>
          <p:spPr>
            <a:xfrm>
              <a:off x="4676515" y="4594192"/>
              <a:ext cx="0" cy="181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오른쪽 화살표[R] 37">
              <a:extLst>
                <a:ext uri="{FF2B5EF4-FFF2-40B4-BE49-F238E27FC236}">
                  <a16:creationId xmlns:a16="http://schemas.microsoft.com/office/drawing/2014/main" id="{E44D08C2-61E4-934D-A456-075D508EDCA3}"/>
                </a:ext>
              </a:extLst>
            </p:cNvPr>
            <p:cNvSpPr/>
            <p:nvPr/>
          </p:nvSpPr>
          <p:spPr>
            <a:xfrm>
              <a:off x="2522801" y="3911687"/>
              <a:ext cx="206519" cy="5041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ko-KR" altLang="en-US" sz="3200"/>
            </a:p>
          </p:txBody>
        </p:sp>
      </p:grpSp>
      <p:grpSp>
        <p:nvGrpSpPr>
          <p:cNvPr id="6" name="그룹 5">
            <a:extLst>
              <a:ext uri="{FF2B5EF4-FFF2-40B4-BE49-F238E27FC236}">
                <a16:creationId xmlns:a16="http://schemas.microsoft.com/office/drawing/2014/main" id="{905A7C1F-02FC-D049-B2A8-C548A3A9B232}"/>
              </a:ext>
            </a:extLst>
          </p:cNvPr>
          <p:cNvGrpSpPr/>
          <p:nvPr/>
        </p:nvGrpSpPr>
        <p:grpSpPr>
          <a:xfrm>
            <a:off x="140198" y="3157196"/>
            <a:ext cx="2675026" cy="2389220"/>
            <a:chOff x="140198" y="3157196"/>
            <a:chExt cx="2675026" cy="2389220"/>
          </a:xfrm>
        </p:grpSpPr>
        <p:sp>
          <p:nvSpPr>
            <p:cNvPr id="33" name="직사각형 32">
              <a:extLst>
                <a:ext uri="{FF2B5EF4-FFF2-40B4-BE49-F238E27FC236}">
                  <a16:creationId xmlns:a16="http://schemas.microsoft.com/office/drawing/2014/main" id="{ACC1F7B6-E13D-B243-9B23-558E8CBD0619}"/>
                </a:ext>
              </a:extLst>
            </p:cNvPr>
            <p:cNvSpPr/>
            <p:nvPr/>
          </p:nvSpPr>
          <p:spPr>
            <a:xfrm>
              <a:off x="1517716" y="3157196"/>
              <a:ext cx="908340" cy="6126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BB0:</a:t>
              </a: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  call G</a:t>
              </a:r>
            </a:p>
          </p:txBody>
        </p:sp>
        <p:sp>
          <p:nvSpPr>
            <p:cNvPr id="34" name="직사각형 33">
              <a:extLst>
                <a:ext uri="{FF2B5EF4-FFF2-40B4-BE49-F238E27FC236}">
                  <a16:creationId xmlns:a16="http://schemas.microsoft.com/office/drawing/2014/main" id="{6FEC2AAF-CE48-7E43-8338-45A2490C5572}"/>
                </a:ext>
              </a:extLst>
            </p:cNvPr>
            <p:cNvSpPr/>
            <p:nvPr/>
          </p:nvSpPr>
          <p:spPr>
            <a:xfrm>
              <a:off x="1517716" y="4060039"/>
              <a:ext cx="908340" cy="6100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BB1:</a:t>
              </a: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  ...</a:t>
              </a:r>
            </a:p>
          </p:txBody>
        </p:sp>
        <p:sp>
          <p:nvSpPr>
            <p:cNvPr id="35" name="직사각형 34">
              <a:extLst>
                <a:ext uri="{FF2B5EF4-FFF2-40B4-BE49-F238E27FC236}">
                  <a16:creationId xmlns:a16="http://schemas.microsoft.com/office/drawing/2014/main" id="{CF280263-72EE-BE4C-BE8E-DBFE3836F95F}"/>
                </a:ext>
              </a:extLst>
            </p:cNvPr>
            <p:cNvSpPr/>
            <p:nvPr/>
          </p:nvSpPr>
          <p:spPr>
            <a:xfrm>
              <a:off x="1517716" y="4962635"/>
              <a:ext cx="908340" cy="583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BB2:</a:t>
              </a:r>
              <a:endParaRPr lang="en-US" altLang="ko-KR" sz="1400" dirty="0">
                <a:solidFill>
                  <a:srgbClr val="FF0000"/>
                </a:solidFill>
                <a:latin typeface="Inconsolata" pitchFamily="49" charset="0"/>
                <a:ea typeface="Linux Libertine O" panose="02000503000000000000" pitchFamily="2" charset="0"/>
                <a:cs typeface="Linux Libertine O" panose="02000503000000000000" pitchFamily="2" charset="0"/>
              </a:endParaRP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  call F</a:t>
              </a:r>
            </a:p>
          </p:txBody>
        </p:sp>
        <p:cxnSp>
          <p:nvCxnSpPr>
            <p:cNvPr id="36" name="직선 화살표 연결선 35">
              <a:extLst>
                <a:ext uri="{FF2B5EF4-FFF2-40B4-BE49-F238E27FC236}">
                  <a16:creationId xmlns:a16="http://schemas.microsoft.com/office/drawing/2014/main" id="{861A34FA-8607-C24A-BB41-16AB63418E2C}"/>
                </a:ext>
              </a:extLst>
            </p:cNvPr>
            <p:cNvCxnSpPr>
              <a:cxnSpLocks/>
              <a:stCxn id="33" idx="2"/>
              <a:endCxn id="34" idx="0"/>
            </p:cNvCxnSpPr>
            <p:nvPr/>
          </p:nvCxnSpPr>
          <p:spPr>
            <a:xfrm>
              <a:off x="1971886" y="3769879"/>
              <a:ext cx="0" cy="29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직선 화살표 연결선 36">
              <a:extLst>
                <a:ext uri="{FF2B5EF4-FFF2-40B4-BE49-F238E27FC236}">
                  <a16:creationId xmlns:a16="http://schemas.microsoft.com/office/drawing/2014/main" id="{DFAE321F-E82B-2341-858A-AC14A055D3DD}"/>
                </a:ext>
              </a:extLst>
            </p:cNvPr>
            <p:cNvCxnSpPr>
              <a:cxnSpLocks/>
              <a:stCxn id="34" idx="2"/>
              <a:endCxn id="35" idx="0"/>
            </p:cNvCxnSpPr>
            <p:nvPr/>
          </p:nvCxnSpPr>
          <p:spPr>
            <a:xfrm>
              <a:off x="1971886" y="4670100"/>
              <a:ext cx="0" cy="292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직선 화살표 연결선 38">
              <a:extLst>
                <a:ext uri="{FF2B5EF4-FFF2-40B4-BE49-F238E27FC236}">
                  <a16:creationId xmlns:a16="http://schemas.microsoft.com/office/drawing/2014/main" id="{724D19BD-AABE-A643-9C80-7346781746D4}"/>
                </a:ext>
              </a:extLst>
            </p:cNvPr>
            <p:cNvCxnSpPr>
              <a:cxnSpLocks/>
            </p:cNvCxnSpPr>
            <p:nvPr/>
          </p:nvCxnSpPr>
          <p:spPr>
            <a:xfrm flipH="1" flipV="1">
              <a:off x="1044478" y="4221469"/>
              <a:ext cx="434421" cy="9442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6D2F4AA-5A54-AE49-9FEA-55D0C8B5BE21}"/>
                    </a:ext>
                  </a:extLst>
                </p:cNvPr>
                <p:cNvSpPr txBox="1"/>
                <p:nvPr/>
              </p:nvSpPr>
              <p:spPr>
                <a:xfrm>
                  <a:off x="140198" y="3892586"/>
                  <a:ext cx="1220206" cy="523220"/>
                </a:xfrm>
                <a:prstGeom prst="rect">
                  <a:avLst/>
                </a:prstGeom>
                <a:noFill/>
              </p:spPr>
              <p:txBody>
                <a:bodyPr wrap="none" rtlCol="0">
                  <a:spAutoFit/>
                </a:bodyPr>
                <a:lstStyle/>
                <a:p>
                  <a:pPr/>
                  <a:r>
                    <a:rPr kumimoji="1" lang="en-US" altLang="ko-KR" sz="1400" dirty="0">
                      <a:solidFill>
                        <a:schemeClr val="accent4"/>
                      </a:solidFill>
                      <a:latin typeface="Linux Libertine O" panose="02000503000000000000" pitchFamily="2" charset="0"/>
                      <a:ea typeface="Linux Libertine O" panose="02000503000000000000" pitchFamily="2" charset="0"/>
                      <a:cs typeface="Linux Libertine O" panose="02000503000000000000" pitchFamily="2" charset="0"/>
                    </a:rPr>
                    <a:t>Load location </a:t>
                  </a:r>
                  <a:br>
                    <a:rPr kumimoji="1" lang="en-US" altLang="ko-KR" sz="1400" dirty="0">
                      <a:solidFill>
                        <a:schemeClr val="accent4"/>
                      </a:solidFill>
                      <a:latin typeface="Linux Libertine O" panose="02000503000000000000" pitchFamily="2" charset="0"/>
                      <a:ea typeface="Linux Libertine O" panose="02000503000000000000" pitchFamily="2" charset="0"/>
                      <a:cs typeface="Linux Libertine O" panose="02000503000000000000" pitchFamily="2" charset="0"/>
                    </a:rPr>
                  </a:br>
                  <a14:m>
                    <m:oMathPara xmlns:m="http://schemas.openxmlformats.org/officeDocument/2006/math">
                      <m:oMathParaPr>
                        <m:jc m:val="centerGroup"/>
                      </m:oMathParaPr>
                      <m:oMath xmlns:m="http://schemas.openxmlformats.org/officeDocument/2006/math">
                        <m:r>
                          <a:rPr kumimoji="1" lang="en-US" altLang="ko-KR" sz="1400" b="0" i="1" smtClean="0">
                            <a:solidFill>
                              <a:schemeClr val="accent4"/>
                            </a:solidFill>
                            <a:latin typeface="Cambria Math" panose="02040503050406030204" pitchFamily="18" charset="0"/>
                            <a:ea typeface="Linux Libertine O" panose="02000503000000000000" pitchFamily="2" charset="0"/>
                            <a:cs typeface="Linux Libertine O" panose="02000503000000000000" pitchFamily="2" charset="0"/>
                          </a:rPr>
                          <m:t>𝐿</m:t>
                        </m:r>
                        <m:r>
                          <a:rPr kumimoji="1" lang="en-US" altLang="ko-KR" sz="1400" b="0" i="1" smtClean="0">
                            <a:solidFill>
                              <a:schemeClr val="accent4"/>
                            </a:solidFill>
                            <a:latin typeface="Cambria Math" panose="02040503050406030204" pitchFamily="18" charset="0"/>
                            <a:ea typeface="Linux Libertine O" panose="02000503000000000000" pitchFamily="2" charset="0"/>
                            <a:cs typeface="Linux Libertine O" panose="02000503000000000000" pitchFamily="2" charset="0"/>
                          </a:rPr>
                          <m:t>(</m:t>
                        </m:r>
                        <m:r>
                          <a:rPr kumimoji="1" lang="en-US" altLang="ko-KR" sz="1400" b="0" i="1" smtClean="0">
                            <a:solidFill>
                              <a:schemeClr val="accent4"/>
                            </a:solidFill>
                            <a:latin typeface="Cambria Math" panose="02040503050406030204" pitchFamily="18" charset="0"/>
                            <a:ea typeface="Linux Libertine O" panose="02000503000000000000" pitchFamily="2" charset="0"/>
                            <a:cs typeface="Linux Libertine O" panose="02000503000000000000" pitchFamily="2" charset="0"/>
                          </a:rPr>
                          <m:t>𝑐</m:t>
                        </m:r>
                        <m:r>
                          <a:rPr kumimoji="1" lang="en-US" altLang="ko-KR" sz="1400" b="0" i="1" smtClean="0">
                            <a:solidFill>
                              <a:schemeClr val="accent4"/>
                            </a:solidFill>
                            <a:latin typeface="Cambria Math" panose="02040503050406030204" pitchFamily="18" charset="0"/>
                            <a:ea typeface="Linux Libertine O" panose="02000503000000000000" pitchFamily="2" charset="0"/>
                            <a:cs typeface="Linux Libertine O" panose="02000503000000000000" pitchFamily="2" charset="0"/>
                          </a:rPr>
                          <m:t>)</m:t>
                        </m:r>
                      </m:oMath>
                    </m:oMathPara>
                  </a14:m>
                  <a:endParaRPr kumimoji="1" lang="ko-KR" altLang="en-US" sz="1400" dirty="0">
                    <a:solidFill>
                      <a:schemeClr val="accent4"/>
                    </a:solidFill>
                    <a:latin typeface="Inconsolata" pitchFamily="49" charset="0"/>
                    <a:cs typeface="Linux Libertine O" panose="02000503000000000000" pitchFamily="2" charset="0"/>
                  </a:endParaRPr>
                </a:p>
              </p:txBody>
            </p:sp>
          </mc:Choice>
          <mc:Fallback xmlns="">
            <p:sp>
              <p:nvSpPr>
                <p:cNvPr id="40" name="TextBox 39">
                  <a:extLst>
                    <a:ext uri="{FF2B5EF4-FFF2-40B4-BE49-F238E27FC236}">
                      <a16:creationId xmlns:a16="http://schemas.microsoft.com/office/drawing/2014/main" id="{26D2F4AA-5A54-AE49-9FEA-55D0C8B5BE21}"/>
                    </a:ext>
                  </a:extLst>
                </p:cNvPr>
                <p:cNvSpPr txBox="1">
                  <a:spLocks noRot="1" noChangeAspect="1" noMove="1" noResize="1" noEditPoints="1" noAdjustHandles="1" noChangeArrowheads="1" noChangeShapeType="1" noTextEdit="1"/>
                </p:cNvSpPr>
                <p:nvPr/>
              </p:nvSpPr>
              <p:spPr>
                <a:xfrm>
                  <a:off x="140198" y="3892586"/>
                  <a:ext cx="1220206" cy="523220"/>
                </a:xfrm>
                <a:prstGeom prst="rect">
                  <a:avLst/>
                </a:prstGeom>
                <a:blipFill>
                  <a:blip r:embed="rId5"/>
                  <a:stretch>
                    <a:fillRect l="-1031" t="-2381" b="-476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527E93C-29D8-2344-B436-A084B994DCC8}"/>
                    </a:ext>
                  </a:extLst>
                </p:cNvPr>
                <p:cNvSpPr txBox="1"/>
                <p:nvPr/>
              </p:nvSpPr>
              <p:spPr>
                <a:xfrm>
                  <a:off x="2451727" y="4637346"/>
                  <a:ext cx="3634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ko-KR" sz="1400" b="0" i="1" smtClean="0">
                            <a:solidFill>
                              <a:schemeClr val="accent4"/>
                            </a:solidFill>
                            <a:latin typeface="Cambria Math" panose="02040503050406030204" pitchFamily="18" charset="0"/>
                            <a:cs typeface="Linux Libertine O" panose="02000503000000000000" pitchFamily="2" charset="0"/>
                          </a:rPr>
                          <m:t>𝑐</m:t>
                        </m:r>
                      </m:oMath>
                    </m:oMathPara>
                  </a14:m>
                  <a:endParaRPr kumimoji="1" lang="ko-KR" altLang="en-US" sz="1400" dirty="0">
                    <a:solidFill>
                      <a:schemeClr val="accent4"/>
                    </a:solidFill>
                    <a:latin typeface="Inconsolata" pitchFamily="49" charset="0"/>
                    <a:cs typeface="Linux Libertine O" panose="02000503000000000000" pitchFamily="2" charset="0"/>
                  </a:endParaRPr>
                </a:p>
              </p:txBody>
            </p:sp>
          </mc:Choice>
          <mc:Fallback xmlns="">
            <p:sp>
              <p:nvSpPr>
                <p:cNvPr id="41" name="TextBox 40">
                  <a:extLst>
                    <a:ext uri="{FF2B5EF4-FFF2-40B4-BE49-F238E27FC236}">
                      <a16:creationId xmlns:a16="http://schemas.microsoft.com/office/drawing/2014/main" id="{1527E93C-29D8-2344-B436-A084B994DCC8}"/>
                    </a:ext>
                  </a:extLst>
                </p:cNvPr>
                <p:cNvSpPr txBox="1">
                  <a:spLocks noRot="1" noChangeAspect="1" noMove="1" noResize="1" noEditPoints="1" noAdjustHandles="1" noChangeArrowheads="1" noChangeShapeType="1" noTextEdit="1"/>
                </p:cNvSpPr>
                <p:nvPr/>
              </p:nvSpPr>
              <p:spPr>
                <a:xfrm>
                  <a:off x="2451727" y="4637346"/>
                  <a:ext cx="363497" cy="307777"/>
                </a:xfrm>
                <a:prstGeom prst="rect">
                  <a:avLst/>
                </a:prstGeom>
                <a:blipFill>
                  <a:blip r:embed="rId6"/>
                  <a:stretch>
                    <a:fillRect/>
                  </a:stretch>
                </a:blipFill>
              </p:spPr>
              <p:txBody>
                <a:bodyPr/>
                <a:lstStyle/>
                <a:p>
                  <a:r>
                    <a:rPr lang="ko-KR" altLang="en-US">
                      <a:noFill/>
                    </a:rPr>
                    <a:t> </a:t>
                  </a:r>
                </a:p>
              </p:txBody>
            </p:sp>
          </mc:Fallback>
        </mc:AlternateContent>
        <p:cxnSp>
          <p:nvCxnSpPr>
            <p:cNvPr id="42" name="직선 화살표 연결선 41">
              <a:extLst>
                <a:ext uri="{FF2B5EF4-FFF2-40B4-BE49-F238E27FC236}">
                  <a16:creationId xmlns:a16="http://schemas.microsoft.com/office/drawing/2014/main" id="{881423D2-A30F-9341-BFA0-07359E728C5C}"/>
                </a:ext>
              </a:extLst>
            </p:cNvPr>
            <p:cNvCxnSpPr>
              <a:cxnSpLocks/>
            </p:cNvCxnSpPr>
            <p:nvPr/>
          </p:nvCxnSpPr>
          <p:spPr>
            <a:xfrm flipV="1">
              <a:off x="2178590" y="4917674"/>
              <a:ext cx="385511" cy="341316"/>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직사각형 29">
            <a:extLst>
              <a:ext uri="{FF2B5EF4-FFF2-40B4-BE49-F238E27FC236}">
                <a16:creationId xmlns:a16="http://schemas.microsoft.com/office/drawing/2014/main" id="{772A8A47-9867-4548-865C-82ECC8D241AF}"/>
              </a:ext>
            </a:extLst>
          </p:cNvPr>
          <p:cNvSpPr/>
          <p:nvPr/>
        </p:nvSpPr>
        <p:spPr>
          <a:xfrm>
            <a:off x="9840416" y="2420888"/>
            <a:ext cx="576064" cy="100811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1" name="직사각형 30">
            <a:extLst>
              <a:ext uri="{FF2B5EF4-FFF2-40B4-BE49-F238E27FC236}">
                <a16:creationId xmlns:a16="http://schemas.microsoft.com/office/drawing/2014/main" id="{8377636B-D4D8-6240-9600-370848DD54AD}"/>
              </a:ext>
            </a:extLst>
          </p:cNvPr>
          <p:cNvSpPr/>
          <p:nvPr/>
        </p:nvSpPr>
        <p:spPr>
          <a:xfrm>
            <a:off x="8925717" y="3501008"/>
            <a:ext cx="1346747" cy="41067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2" name="직사각형 31">
            <a:extLst>
              <a:ext uri="{FF2B5EF4-FFF2-40B4-BE49-F238E27FC236}">
                <a16:creationId xmlns:a16="http://schemas.microsoft.com/office/drawing/2014/main" id="{91965EF4-5EA5-5B4C-A0E5-8FA094FA3FE1}"/>
              </a:ext>
            </a:extLst>
          </p:cNvPr>
          <p:cNvSpPr/>
          <p:nvPr/>
        </p:nvSpPr>
        <p:spPr>
          <a:xfrm flipH="1" flipV="1">
            <a:off x="6096000" y="3501008"/>
            <a:ext cx="504056" cy="41067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3" name="직사각형 42">
            <a:extLst>
              <a:ext uri="{FF2B5EF4-FFF2-40B4-BE49-F238E27FC236}">
                <a16:creationId xmlns:a16="http://schemas.microsoft.com/office/drawing/2014/main" id="{F09C106D-F8A1-A44B-8508-4B1E4E554E40}"/>
              </a:ext>
            </a:extLst>
          </p:cNvPr>
          <p:cNvSpPr/>
          <p:nvPr/>
        </p:nvSpPr>
        <p:spPr>
          <a:xfrm>
            <a:off x="8925716" y="2420888"/>
            <a:ext cx="1346747" cy="5040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36874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xit" presetSubtype="0" fill="hold" grpId="1" nodeType="withEffect">
                                  <p:stCondLst>
                                    <p:cond delay="0"/>
                                  </p:stCondLst>
                                  <p:childTnLst>
                                    <p:animEffect transition="out" filter="fade">
                                      <p:cBhvr>
                                        <p:cTn id="24" dur="500"/>
                                        <p:tgtEl>
                                          <p:spTgt spid="30"/>
                                        </p:tgtEl>
                                      </p:cBhvr>
                                    </p:animEffect>
                                    <p:set>
                                      <p:cBhvr>
                                        <p:cTn id="25" dur="1" fill="hold">
                                          <p:stCondLst>
                                            <p:cond delay="499"/>
                                          </p:stCondLst>
                                        </p:cTn>
                                        <p:tgtEl>
                                          <p:spTgt spid="30"/>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1"/>
                                        </p:tgtEl>
                                      </p:cBhvr>
                                    </p:animEffect>
                                    <p:set>
                                      <p:cBhvr>
                                        <p:cTn id="28" dur="1" fill="hold">
                                          <p:stCondLst>
                                            <p:cond delay="499"/>
                                          </p:stCondLst>
                                        </p:cTn>
                                        <p:tgtEl>
                                          <p:spTgt spid="3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2"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1" grpId="2" animBg="1"/>
      <p:bldP spid="32" grpId="0" animBg="1"/>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AD0065-9C03-294C-94A1-467E0070824B}"/>
              </a:ext>
            </a:extLst>
          </p:cNvPr>
          <p:cNvSpPr>
            <a:spLocks noGrp="1"/>
          </p:cNvSpPr>
          <p:nvPr>
            <p:ph type="title"/>
          </p:nvPr>
        </p:nvSpPr>
        <p:spPr/>
        <p:txBody>
          <a:bodyPr/>
          <a:lstStyle/>
          <a:p>
            <a:r>
              <a:rPr kumimoji="1" lang="en-US" altLang="ko-KR" dirty="0"/>
              <a:t>Inserting Prefetch Instructions</a:t>
            </a:r>
            <a:endParaRPr kumimoji="1" lang="ko-KR" altLang="en-US" dirty="0"/>
          </a:p>
        </p:txBody>
      </p:sp>
      <p:sp>
        <p:nvSpPr>
          <p:cNvPr id="3" name="바닥글 개체 틀 2">
            <a:extLst>
              <a:ext uri="{FF2B5EF4-FFF2-40B4-BE49-F238E27FC236}">
                <a16:creationId xmlns:a16="http://schemas.microsoft.com/office/drawing/2014/main" id="{36C900BB-EE33-C346-B078-34EA03507860}"/>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F8B2C327-7B8F-CA4A-A247-206E5FC7A694}"/>
              </a:ext>
            </a:extLst>
          </p:cNvPr>
          <p:cNvSpPr>
            <a:spLocks noGrp="1"/>
          </p:cNvSpPr>
          <p:nvPr>
            <p:ph type="body" sz="quarter" idx="13"/>
          </p:nvPr>
        </p:nvSpPr>
        <p:spPr/>
        <p:txBody>
          <a:bodyPr>
            <a:normAutofit fontScale="92500" lnSpcReduction="10000"/>
          </a:bodyPr>
          <a:lstStyle/>
          <a:p>
            <a:r>
              <a:rPr kumimoji="1" lang="en-US" altLang="ko-KR" dirty="0"/>
              <a:t>Our Approach</a:t>
            </a:r>
            <a:endParaRPr kumimoji="1" lang="ko-KR" altLang="en-US" dirty="0"/>
          </a:p>
        </p:txBody>
      </p:sp>
      <p:sp>
        <p:nvSpPr>
          <p:cNvPr id="5" name="텍스트 개체 틀 4">
            <a:extLst>
              <a:ext uri="{FF2B5EF4-FFF2-40B4-BE49-F238E27FC236}">
                <a16:creationId xmlns:a16="http://schemas.microsoft.com/office/drawing/2014/main" id="{5BB12923-7352-914D-B7C0-502895EDD1BC}"/>
              </a:ext>
            </a:extLst>
          </p:cNvPr>
          <p:cNvSpPr>
            <a:spLocks noGrp="1"/>
          </p:cNvSpPr>
          <p:nvPr>
            <p:ph type="body" sz="quarter" idx="14"/>
          </p:nvPr>
        </p:nvSpPr>
        <p:spPr/>
        <p:txBody>
          <a:bodyPr/>
          <a:lstStyle/>
          <a:p>
            <a:r>
              <a:rPr kumimoji="1" lang="en-US" altLang="ko-KR" dirty="0"/>
              <a:t>Our technique </a:t>
            </a:r>
            <a:r>
              <a:rPr kumimoji="1" lang="en-US" altLang="ko-KR" dirty="0">
                <a:solidFill>
                  <a:schemeClr val="accent2"/>
                </a:solidFill>
              </a:rPr>
              <a:t>automatically inserts the most efficient management functions </a:t>
            </a:r>
            <a:r>
              <a:rPr kumimoji="1" lang="en-US" altLang="ko-KR" dirty="0"/>
              <a:t>depending on the context</a:t>
            </a:r>
          </a:p>
          <a:p>
            <a:pPr lvl="1"/>
            <a:r>
              <a:rPr kumimoji="1" lang="en-US" altLang="ko-KR" dirty="0"/>
              <a:t>SFP (Static Function Prefetching): use only </a:t>
            </a:r>
            <a:r>
              <a:rPr kumimoji="1" lang="en-US" altLang="ko-KR" dirty="0">
                <a:latin typeface="Inconsolata" pitchFamily="49" charset="0"/>
              </a:rPr>
              <a:t>load()-block() </a:t>
            </a:r>
            <a:r>
              <a:rPr kumimoji="1" lang="en-US" altLang="ko-KR" dirty="0"/>
              <a:t>pattern</a:t>
            </a:r>
          </a:p>
          <a:p>
            <a:pPr lvl="1"/>
            <a:r>
              <a:rPr kumimoji="1" lang="en-US" altLang="ko-KR" dirty="0"/>
              <a:t>A-SFP (Aggressive SFP): + </a:t>
            </a:r>
            <a:r>
              <a:rPr kumimoji="1" lang="en-US" altLang="ko-KR" dirty="0">
                <a:latin typeface="Inconsolata" pitchFamily="49" charset="0"/>
              </a:rPr>
              <a:t>buffer()-drain()-block() </a:t>
            </a:r>
            <a:r>
              <a:rPr kumimoji="1" lang="en-US" altLang="ko-KR" dirty="0"/>
              <a:t>when available</a:t>
            </a:r>
          </a:p>
        </p:txBody>
      </p:sp>
      <p:sp>
        <p:nvSpPr>
          <p:cNvPr id="8" name="직사각형 7">
            <a:extLst>
              <a:ext uri="{FF2B5EF4-FFF2-40B4-BE49-F238E27FC236}">
                <a16:creationId xmlns:a16="http://schemas.microsoft.com/office/drawing/2014/main" id="{A8BD7DE0-AFE5-3846-A027-A0D813C3D1FE}"/>
              </a:ext>
            </a:extLst>
          </p:cNvPr>
          <p:cNvSpPr/>
          <p:nvPr/>
        </p:nvSpPr>
        <p:spPr>
          <a:xfrm>
            <a:off x="5777997" y="3601484"/>
            <a:ext cx="998350" cy="3394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call G</a:t>
            </a:r>
          </a:p>
        </p:txBody>
      </p:sp>
      <p:sp>
        <p:nvSpPr>
          <p:cNvPr id="9" name="직사각형 8">
            <a:extLst>
              <a:ext uri="{FF2B5EF4-FFF2-40B4-BE49-F238E27FC236}">
                <a16:creationId xmlns:a16="http://schemas.microsoft.com/office/drawing/2014/main" id="{37682F0A-0A60-D846-8C11-0ED5BDB973C5}"/>
              </a:ext>
            </a:extLst>
          </p:cNvPr>
          <p:cNvSpPr/>
          <p:nvPr/>
        </p:nvSpPr>
        <p:spPr>
          <a:xfrm>
            <a:off x="5777997" y="4164127"/>
            <a:ext cx="998350" cy="375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dirty="0">
                <a:solidFill>
                  <a:srgbClr val="FF0000"/>
                </a:solidFill>
                <a:latin typeface="Inconsolata" pitchFamily="49" charset="0"/>
                <a:ea typeface="Linux Libertine O" panose="02000503000000000000" pitchFamily="2" charset="0"/>
                <a:cs typeface="Linux Libertine O" panose="02000503000000000000" pitchFamily="2" charset="0"/>
              </a:rPr>
              <a:t>load(F)</a:t>
            </a:r>
          </a:p>
        </p:txBody>
      </p:sp>
      <p:sp>
        <p:nvSpPr>
          <p:cNvPr id="10" name="직사각형 9">
            <a:extLst>
              <a:ext uri="{FF2B5EF4-FFF2-40B4-BE49-F238E27FC236}">
                <a16:creationId xmlns:a16="http://schemas.microsoft.com/office/drawing/2014/main" id="{54F96C42-282B-004B-8A40-D115346F62AF}"/>
              </a:ext>
            </a:extLst>
          </p:cNvPr>
          <p:cNvSpPr/>
          <p:nvPr/>
        </p:nvSpPr>
        <p:spPr>
          <a:xfrm>
            <a:off x="5777997" y="4770546"/>
            <a:ext cx="998350" cy="6845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dirty="0">
                <a:solidFill>
                  <a:srgbClr val="FF0000"/>
                </a:solidFill>
                <a:latin typeface="Inconsolata" pitchFamily="49" charset="0"/>
                <a:ea typeface="Linux Libertine O" panose="02000503000000000000" pitchFamily="2" charset="0"/>
                <a:cs typeface="Linux Libertine O" panose="02000503000000000000" pitchFamily="2" charset="0"/>
              </a:rPr>
              <a:t>block()</a:t>
            </a: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call F</a:t>
            </a:r>
          </a:p>
        </p:txBody>
      </p:sp>
      <p:cxnSp>
        <p:nvCxnSpPr>
          <p:cNvPr id="11" name="직선 화살표 연결선 10">
            <a:extLst>
              <a:ext uri="{FF2B5EF4-FFF2-40B4-BE49-F238E27FC236}">
                <a16:creationId xmlns:a16="http://schemas.microsoft.com/office/drawing/2014/main" id="{11913E23-4E28-5648-97E3-27BE850DA9CC}"/>
              </a:ext>
            </a:extLst>
          </p:cNvPr>
          <p:cNvCxnSpPr>
            <a:cxnSpLocks/>
            <a:stCxn id="8" idx="2"/>
            <a:endCxn id="9" idx="0"/>
          </p:cNvCxnSpPr>
          <p:nvPr/>
        </p:nvCxnSpPr>
        <p:spPr>
          <a:xfrm>
            <a:off x="6277173" y="3940952"/>
            <a:ext cx="0" cy="223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직선 화살표 연결선 11">
            <a:extLst>
              <a:ext uri="{FF2B5EF4-FFF2-40B4-BE49-F238E27FC236}">
                <a16:creationId xmlns:a16="http://schemas.microsoft.com/office/drawing/2014/main" id="{B8AA5E10-26C0-6F4D-9164-B4B89C7A8DBF}"/>
              </a:ext>
            </a:extLst>
          </p:cNvPr>
          <p:cNvCxnSpPr>
            <a:cxnSpLocks/>
            <a:stCxn id="9" idx="2"/>
            <a:endCxn id="10" idx="0"/>
          </p:cNvCxnSpPr>
          <p:nvPr/>
        </p:nvCxnSpPr>
        <p:spPr>
          <a:xfrm>
            <a:off x="6277173" y="4539988"/>
            <a:ext cx="0" cy="230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직사각형 12">
            <a:extLst>
              <a:ext uri="{FF2B5EF4-FFF2-40B4-BE49-F238E27FC236}">
                <a16:creationId xmlns:a16="http://schemas.microsoft.com/office/drawing/2014/main" id="{CC4C6EE6-E2C8-5F48-BD9B-7F1C4AFEE391}"/>
              </a:ext>
            </a:extLst>
          </p:cNvPr>
          <p:cNvSpPr/>
          <p:nvPr/>
        </p:nvSpPr>
        <p:spPr>
          <a:xfrm>
            <a:off x="7032213" y="3601484"/>
            <a:ext cx="1023464" cy="8782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dirty="0">
                <a:solidFill>
                  <a:srgbClr val="FF0000"/>
                </a:solidFill>
                <a:latin typeface="Inconsolata" pitchFamily="49" charset="0"/>
                <a:ea typeface="Linux Libertine O" panose="02000503000000000000" pitchFamily="2" charset="0"/>
                <a:cs typeface="Linux Libertine O" panose="02000503000000000000" pitchFamily="2" charset="0"/>
              </a:rPr>
              <a:t>buffer(F)</a:t>
            </a: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call G</a:t>
            </a:r>
          </a:p>
          <a:p>
            <a:pPr>
              <a:lnSpc>
                <a:spcPct val="110000"/>
              </a:lnSpc>
            </a:pPr>
            <a:r>
              <a:rPr lang="en-US" altLang="ko-KR" sz="1400" dirty="0">
                <a:solidFill>
                  <a:srgbClr val="FF0000"/>
                </a:solidFill>
                <a:latin typeface="Inconsolata" pitchFamily="49" charset="0"/>
                <a:ea typeface="Linux Libertine O" panose="02000503000000000000" pitchFamily="2" charset="0"/>
                <a:cs typeface="Linux Libertine O" panose="02000503000000000000" pitchFamily="2" charset="0"/>
              </a:rPr>
              <a:t>drain()</a:t>
            </a:r>
          </a:p>
        </p:txBody>
      </p:sp>
      <p:sp>
        <p:nvSpPr>
          <p:cNvPr id="14" name="직사각형 13">
            <a:extLst>
              <a:ext uri="{FF2B5EF4-FFF2-40B4-BE49-F238E27FC236}">
                <a16:creationId xmlns:a16="http://schemas.microsoft.com/office/drawing/2014/main" id="{982725AB-F45D-D247-8387-0AA52D093EC2}"/>
              </a:ext>
            </a:extLst>
          </p:cNvPr>
          <p:cNvSpPr/>
          <p:nvPr/>
        </p:nvSpPr>
        <p:spPr>
          <a:xfrm>
            <a:off x="7032213" y="4667263"/>
            <a:ext cx="1023464" cy="2454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endPar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endParaRPr>
          </a:p>
        </p:txBody>
      </p:sp>
      <p:sp>
        <p:nvSpPr>
          <p:cNvPr id="15" name="직사각형 14">
            <a:extLst>
              <a:ext uri="{FF2B5EF4-FFF2-40B4-BE49-F238E27FC236}">
                <a16:creationId xmlns:a16="http://schemas.microsoft.com/office/drawing/2014/main" id="{ECFA2A50-9C7B-914A-9E2E-F111A98A30CA}"/>
              </a:ext>
            </a:extLst>
          </p:cNvPr>
          <p:cNvSpPr/>
          <p:nvPr/>
        </p:nvSpPr>
        <p:spPr>
          <a:xfrm>
            <a:off x="7032213" y="5094325"/>
            <a:ext cx="1023464" cy="562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dirty="0">
                <a:solidFill>
                  <a:srgbClr val="FF0000"/>
                </a:solidFill>
                <a:latin typeface="Inconsolata" pitchFamily="49" charset="0"/>
                <a:ea typeface="Linux Libertine O" panose="02000503000000000000" pitchFamily="2" charset="0"/>
                <a:cs typeface="Linux Libertine O" panose="02000503000000000000" pitchFamily="2" charset="0"/>
              </a:rPr>
              <a:t>block()</a:t>
            </a: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call F</a:t>
            </a:r>
          </a:p>
        </p:txBody>
      </p:sp>
      <p:cxnSp>
        <p:nvCxnSpPr>
          <p:cNvPr id="16" name="직선 화살표 연결선 15">
            <a:extLst>
              <a:ext uri="{FF2B5EF4-FFF2-40B4-BE49-F238E27FC236}">
                <a16:creationId xmlns:a16="http://schemas.microsoft.com/office/drawing/2014/main" id="{73FDA69E-7ABE-CA4A-95FA-AD93D686A63A}"/>
              </a:ext>
            </a:extLst>
          </p:cNvPr>
          <p:cNvCxnSpPr>
            <a:cxnSpLocks/>
            <a:stCxn id="13" idx="2"/>
            <a:endCxn id="14" idx="0"/>
          </p:cNvCxnSpPr>
          <p:nvPr/>
        </p:nvCxnSpPr>
        <p:spPr>
          <a:xfrm>
            <a:off x="7543945" y="4479733"/>
            <a:ext cx="0" cy="187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직선 화살표 연결선 16">
            <a:extLst>
              <a:ext uri="{FF2B5EF4-FFF2-40B4-BE49-F238E27FC236}">
                <a16:creationId xmlns:a16="http://schemas.microsoft.com/office/drawing/2014/main" id="{D234D1D7-70B3-294B-B520-77E9EB3580D7}"/>
              </a:ext>
            </a:extLst>
          </p:cNvPr>
          <p:cNvCxnSpPr>
            <a:cxnSpLocks/>
            <a:stCxn id="14" idx="2"/>
            <a:endCxn id="15" idx="0"/>
          </p:cNvCxnSpPr>
          <p:nvPr/>
        </p:nvCxnSpPr>
        <p:spPr>
          <a:xfrm>
            <a:off x="7543945" y="4912711"/>
            <a:ext cx="0" cy="181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9" name="그룹 18">
            <a:extLst>
              <a:ext uri="{FF2B5EF4-FFF2-40B4-BE49-F238E27FC236}">
                <a16:creationId xmlns:a16="http://schemas.microsoft.com/office/drawing/2014/main" id="{BA3F0639-F8B3-194C-A2BB-EEDE0C16921A}"/>
              </a:ext>
            </a:extLst>
          </p:cNvPr>
          <p:cNvGrpSpPr/>
          <p:nvPr/>
        </p:nvGrpSpPr>
        <p:grpSpPr>
          <a:xfrm>
            <a:off x="2763596" y="3472653"/>
            <a:ext cx="2675026" cy="2389220"/>
            <a:chOff x="140198" y="3157196"/>
            <a:chExt cx="2675026" cy="2389220"/>
          </a:xfrm>
        </p:grpSpPr>
        <p:sp>
          <p:nvSpPr>
            <p:cNvPr id="20" name="직사각형 19">
              <a:extLst>
                <a:ext uri="{FF2B5EF4-FFF2-40B4-BE49-F238E27FC236}">
                  <a16:creationId xmlns:a16="http://schemas.microsoft.com/office/drawing/2014/main" id="{D10CEAF8-639A-374B-8EEB-D2F526FFE133}"/>
                </a:ext>
              </a:extLst>
            </p:cNvPr>
            <p:cNvSpPr/>
            <p:nvPr/>
          </p:nvSpPr>
          <p:spPr>
            <a:xfrm>
              <a:off x="1517716" y="3157196"/>
              <a:ext cx="908340" cy="6126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BB0:</a:t>
              </a: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  call G</a:t>
              </a:r>
            </a:p>
          </p:txBody>
        </p:sp>
        <p:sp>
          <p:nvSpPr>
            <p:cNvPr id="21" name="직사각형 20">
              <a:extLst>
                <a:ext uri="{FF2B5EF4-FFF2-40B4-BE49-F238E27FC236}">
                  <a16:creationId xmlns:a16="http://schemas.microsoft.com/office/drawing/2014/main" id="{2DCC6EF0-22A3-AD4F-9250-EE1055D09FF8}"/>
                </a:ext>
              </a:extLst>
            </p:cNvPr>
            <p:cNvSpPr/>
            <p:nvPr/>
          </p:nvSpPr>
          <p:spPr>
            <a:xfrm>
              <a:off x="1517716" y="4060039"/>
              <a:ext cx="908340" cy="6100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BB1:</a:t>
              </a: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  ...</a:t>
              </a:r>
            </a:p>
          </p:txBody>
        </p:sp>
        <p:sp>
          <p:nvSpPr>
            <p:cNvPr id="22" name="직사각형 21">
              <a:extLst>
                <a:ext uri="{FF2B5EF4-FFF2-40B4-BE49-F238E27FC236}">
                  <a16:creationId xmlns:a16="http://schemas.microsoft.com/office/drawing/2014/main" id="{819676A3-3C1D-A640-A5DB-3E4D89357D26}"/>
                </a:ext>
              </a:extLst>
            </p:cNvPr>
            <p:cNvSpPr/>
            <p:nvPr/>
          </p:nvSpPr>
          <p:spPr>
            <a:xfrm>
              <a:off x="1517716" y="4962635"/>
              <a:ext cx="908340" cy="583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BB2:</a:t>
              </a:r>
              <a:endParaRPr lang="en-US" altLang="ko-KR" sz="1400" dirty="0">
                <a:solidFill>
                  <a:srgbClr val="FF0000"/>
                </a:solidFill>
                <a:latin typeface="Inconsolata" pitchFamily="49" charset="0"/>
                <a:ea typeface="Linux Libertine O" panose="02000503000000000000" pitchFamily="2" charset="0"/>
                <a:cs typeface="Linux Libertine O" panose="02000503000000000000" pitchFamily="2" charset="0"/>
              </a:endParaRP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  call F</a:t>
              </a:r>
            </a:p>
          </p:txBody>
        </p:sp>
        <p:cxnSp>
          <p:nvCxnSpPr>
            <p:cNvPr id="23" name="직선 화살표 연결선 22">
              <a:extLst>
                <a:ext uri="{FF2B5EF4-FFF2-40B4-BE49-F238E27FC236}">
                  <a16:creationId xmlns:a16="http://schemas.microsoft.com/office/drawing/2014/main" id="{39885A93-26ED-6B4C-9D9A-C2A798C7C20C}"/>
                </a:ext>
              </a:extLst>
            </p:cNvPr>
            <p:cNvCxnSpPr>
              <a:cxnSpLocks/>
              <a:stCxn id="20" idx="2"/>
              <a:endCxn id="21" idx="0"/>
            </p:cNvCxnSpPr>
            <p:nvPr/>
          </p:nvCxnSpPr>
          <p:spPr>
            <a:xfrm>
              <a:off x="1971886" y="3769879"/>
              <a:ext cx="0" cy="29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직선 화살표 연결선 23">
              <a:extLst>
                <a:ext uri="{FF2B5EF4-FFF2-40B4-BE49-F238E27FC236}">
                  <a16:creationId xmlns:a16="http://schemas.microsoft.com/office/drawing/2014/main" id="{1D2C9146-E48E-5A49-8A4B-6DEB89EED118}"/>
                </a:ext>
              </a:extLst>
            </p:cNvPr>
            <p:cNvCxnSpPr>
              <a:cxnSpLocks/>
              <a:stCxn id="21" idx="2"/>
              <a:endCxn id="22" idx="0"/>
            </p:cNvCxnSpPr>
            <p:nvPr/>
          </p:nvCxnSpPr>
          <p:spPr>
            <a:xfrm>
              <a:off x="1971886" y="4670100"/>
              <a:ext cx="0" cy="292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직선 화살표 연결선 24">
              <a:extLst>
                <a:ext uri="{FF2B5EF4-FFF2-40B4-BE49-F238E27FC236}">
                  <a16:creationId xmlns:a16="http://schemas.microsoft.com/office/drawing/2014/main" id="{F70D2BCC-FF4C-4B46-AD57-11A836955FEE}"/>
                </a:ext>
              </a:extLst>
            </p:cNvPr>
            <p:cNvCxnSpPr>
              <a:cxnSpLocks/>
            </p:cNvCxnSpPr>
            <p:nvPr/>
          </p:nvCxnSpPr>
          <p:spPr>
            <a:xfrm flipH="1" flipV="1">
              <a:off x="1044478" y="4221469"/>
              <a:ext cx="434421" cy="9442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3C43450-01EC-A34E-BEFE-874FEDE54522}"/>
                    </a:ext>
                  </a:extLst>
                </p:cNvPr>
                <p:cNvSpPr txBox="1"/>
                <p:nvPr/>
              </p:nvSpPr>
              <p:spPr>
                <a:xfrm>
                  <a:off x="140198" y="3892586"/>
                  <a:ext cx="1220206" cy="523220"/>
                </a:xfrm>
                <a:prstGeom prst="rect">
                  <a:avLst/>
                </a:prstGeom>
                <a:noFill/>
              </p:spPr>
              <p:txBody>
                <a:bodyPr wrap="none" rtlCol="0">
                  <a:spAutoFit/>
                </a:bodyPr>
                <a:lstStyle/>
                <a:p>
                  <a:pPr/>
                  <a:r>
                    <a:rPr kumimoji="1" lang="en-US" altLang="ko-KR" sz="1400" dirty="0">
                      <a:solidFill>
                        <a:schemeClr val="accent4"/>
                      </a:solidFill>
                      <a:latin typeface="Linux Libertine O" panose="02000503000000000000" pitchFamily="2" charset="0"/>
                      <a:ea typeface="Linux Libertine O" panose="02000503000000000000" pitchFamily="2" charset="0"/>
                      <a:cs typeface="Linux Libertine O" panose="02000503000000000000" pitchFamily="2" charset="0"/>
                    </a:rPr>
                    <a:t>Load location </a:t>
                  </a:r>
                  <a:br>
                    <a:rPr kumimoji="1" lang="en-US" altLang="ko-KR" sz="1400" dirty="0">
                      <a:solidFill>
                        <a:schemeClr val="accent4"/>
                      </a:solidFill>
                      <a:latin typeface="Linux Libertine O" panose="02000503000000000000" pitchFamily="2" charset="0"/>
                      <a:ea typeface="Linux Libertine O" panose="02000503000000000000" pitchFamily="2" charset="0"/>
                      <a:cs typeface="Linux Libertine O" panose="02000503000000000000" pitchFamily="2" charset="0"/>
                    </a:rPr>
                  </a:br>
                  <a14:m>
                    <m:oMathPara xmlns:m="http://schemas.openxmlformats.org/officeDocument/2006/math">
                      <m:oMathParaPr>
                        <m:jc m:val="centerGroup"/>
                      </m:oMathParaPr>
                      <m:oMath xmlns:m="http://schemas.openxmlformats.org/officeDocument/2006/math">
                        <m:r>
                          <a:rPr kumimoji="1" lang="en-US" altLang="ko-KR" sz="1400" b="0" i="1" smtClean="0">
                            <a:solidFill>
                              <a:schemeClr val="accent4"/>
                            </a:solidFill>
                            <a:latin typeface="Cambria Math" panose="02040503050406030204" pitchFamily="18" charset="0"/>
                            <a:ea typeface="Linux Libertine O" panose="02000503000000000000" pitchFamily="2" charset="0"/>
                            <a:cs typeface="Linux Libertine O" panose="02000503000000000000" pitchFamily="2" charset="0"/>
                          </a:rPr>
                          <m:t>𝐿</m:t>
                        </m:r>
                        <m:r>
                          <a:rPr kumimoji="1" lang="en-US" altLang="ko-KR" sz="1400" b="0" i="1" smtClean="0">
                            <a:solidFill>
                              <a:schemeClr val="accent4"/>
                            </a:solidFill>
                            <a:latin typeface="Cambria Math" panose="02040503050406030204" pitchFamily="18" charset="0"/>
                            <a:ea typeface="Linux Libertine O" panose="02000503000000000000" pitchFamily="2" charset="0"/>
                            <a:cs typeface="Linux Libertine O" panose="02000503000000000000" pitchFamily="2" charset="0"/>
                          </a:rPr>
                          <m:t>(</m:t>
                        </m:r>
                        <m:r>
                          <a:rPr kumimoji="1" lang="en-US" altLang="ko-KR" sz="1400" b="0" i="1" smtClean="0">
                            <a:solidFill>
                              <a:schemeClr val="accent4"/>
                            </a:solidFill>
                            <a:latin typeface="Cambria Math" panose="02040503050406030204" pitchFamily="18" charset="0"/>
                            <a:ea typeface="Linux Libertine O" panose="02000503000000000000" pitchFamily="2" charset="0"/>
                            <a:cs typeface="Linux Libertine O" panose="02000503000000000000" pitchFamily="2" charset="0"/>
                          </a:rPr>
                          <m:t>𝑐</m:t>
                        </m:r>
                        <m:r>
                          <a:rPr kumimoji="1" lang="en-US" altLang="ko-KR" sz="1400" b="0" i="1" smtClean="0">
                            <a:solidFill>
                              <a:schemeClr val="accent4"/>
                            </a:solidFill>
                            <a:latin typeface="Cambria Math" panose="02040503050406030204" pitchFamily="18" charset="0"/>
                            <a:ea typeface="Linux Libertine O" panose="02000503000000000000" pitchFamily="2" charset="0"/>
                            <a:cs typeface="Linux Libertine O" panose="02000503000000000000" pitchFamily="2" charset="0"/>
                          </a:rPr>
                          <m:t>)</m:t>
                        </m:r>
                      </m:oMath>
                    </m:oMathPara>
                  </a14:m>
                  <a:endParaRPr kumimoji="1" lang="ko-KR" altLang="en-US" sz="1400" dirty="0">
                    <a:solidFill>
                      <a:schemeClr val="accent4"/>
                    </a:solidFill>
                    <a:latin typeface="Inconsolata" pitchFamily="49" charset="0"/>
                    <a:cs typeface="Linux Libertine O" panose="02000503000000000000" pitchFamily="2" charset="0"/>
                  </a:endParaRPr>
                </a:p>
              </p:txBody>
            </p:sp>
          </mc:Choice>
          <mc:Fallback xmlns="">
            <p:sp>
              <p:nvSpPr>
                <p:cNvPr id="40" name="TextBox 39">
                  <a:extLst>
                    <a:ext uri="{FF2B5EF4-FFF2-40B4-BE49-F238E27FC236}">
                      <a16:creationId xmlns:a16="http://schemas.microsoft.com/office/drawing/2014/main" id="{26D2F4AA-5A54-AE49-9FEA-55D0C8B5BE21}"/>
                    </a:ext>
                  </a:extLst>
                </p:cNvPr>
                <p:cNvSpPr txBox="1">
                  <a:spLocks noRot="1" noChangeAspect="1" noMove="1" noResize="1" noEditPoints="1" noAdjustHandles="1" noChangeArrowheads="1" noChangeShapeType="1" noTextEdit="1"/>
                </p:cNvSpPr>
                <p:nvPr/>
              </p:nvSpPr>
              <p:spPr>
                <a:xfrm>
                  <a:off x="140198" y="3892586"/>
                  <a:ext cx="1220206" cy="523220"/>
                </a:xfrm>
                <a:prstGeom prst="rect">
                  <a:avLst/>
                </a:prstGeom>
                <a:blipFill>
                  <a:blip r:embed="rId5"/>
                  <a:stretch>
                    <a:fillRect l="-1031" t="-2381" b="-476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8FD9486-577E-BC4D-BEDD-CA960C25483D}"/>
                    </a:ext>
                  </a:extLst>
                </p:cNvPr>
                <p:cNvSpPr txBox="1"/>
                <p:nvPr/>
              </p:nvSpPr>
              <p:spPr>
                <a:xfrm>
                  <a:off x="2451727" y="4637346"/>
                  <a:ext cx="3634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ko-KR" sz="1400" b="0" i="1" smtClean="0">
                            <a:solidFill>
                              <a:schemeClr val="accent4"/>
                            </a:solidFill>
                            <a:latin typeface="Cambria Math" panose="02040503050406030204" pitchFamily="18" charset="0"/>
                            <a:cs typeface="Linux Libertine O" panose="02000503000000000000" pitchFamily="2" charset="0"/>
                          </a:rPr>
                          <m:t>𝑐</m:t>
                        </m:r>
                      </m:oMath>
                    </m:oMathPara>
                  </a14:m>
                  <a:endParaRPr kumimoji="1" lang="ko-KR" altLang="en-US" sz="1400" dirty="0">
                    <a:solidFill>
                      <a:schemeClr val="accent4"/>
                    </a:solidFill>
                    <a:latin typeface="Inconsolata" pitchFamily="49" charset="0"/>
                    <a:cs typeface="Linux Libertine O" panose="02000503000000000000" pitchFamily="2" charset="0"/>
                  </a:endParaRPr>
                </a:p>
              </p:txBody>
            </p:sp>
          </mc:Choice>
          <mc:Fallback xmlns="">
            <p:sp>
              <p:nvSpPr>
                <p:cNvPr id="41" name="TextBox 40">
                  <a:extLst>
                    <a:ext uri="{FF2B5EF4-FFF2-40B4-BE49-F238E27FC236}">
                      <a16:creationId xmlns:a16="http://schemas.microsoft.com/office/drawing/2014/main" id="{1527E93C-29D8-2344-B436-A084B994DCC8}"/>
                    </a:ext>
                  </a:extLst>
                </p:cNvPr>
                <p:cNvSpPr txBox="1">
                  <a:spLocks noRot="1" noChangeAspect="1" noMove="1" noResize="1" noEditPoints="1" noAdjustHandles="1" noChangeArrowheads="1" noChangeShapeType="1" noTextEdit="1"/>
                </p:cNvSpPr>
                <p:nvPr/>
              </p:nvSpPr>
              <p:spPr>
                <a:xfrm>
                  <a:off x="2451727" y="4637346"/>
                  <a:ext cx="363497" cy="307777"/>
                </a:xfrm>
                <a:prstGeom prst="rect">
                  <a:avLst/>
                </a:prstGeom>
                <a:blipFill>
                  <a:blip r:embed="rId6"/>
                  <a:stretch>
                    <a:fillRect/>
                  </a:stretch>
                </a:blipFill>
              </p:spPr>
              <p:txBody>
                <a:bodyPr/>
                <a:lstStyle/>
                <a:p>
                  <a:r>
                    <a:rPr lang="ko-KR" altLang="en-US">
                      <a:noFill/>
                    </a:rPr>
                    <a:t> </a:t>
                  </a:r>
                </a:p>
              </p:txBody>
            </p:sp>
          </mc:Fallback>
        </mc:AlternateContent>
        <p:cxnSp>
          <p:nvCxnSpPr>
            <p:cNvPr id="28" name="직선 화살표 연결선 27">
              <a:extLst>
                <a:ext uri="{FF2B5EF4-FFF2-40B4-BE49-F238E27FC236}">
                  <a16:creationId xmlns:a16="http://schemas.microsoft.com/office/drawing/2014/main" id="{25AB0DB4-E3D7-F14D-AF73-BCDBA94B922B}"/>
                </a:ext>
              </a:extLst>
            </p:cNvPr>
            <p:cNvCxnSpPr>
              <a:cxnSpLocks/>
            </p:cNvCxnSpPr>
            <p:nvPr/>
          </p:nvCxnSpPr>
          <p:spPr>
            <a:xfrm flipV="1">
              <a:off x="2178590" y="4917674"/>
              <a:ext cx="385511" cy="341316"/>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오른쪽 화살표[R] 28">
            <a:extLst>
              <a:ext uri="{FF2B5EF4-FFF2-40B4-BE49-F238E27FC236}">
                <a16:creationId xmlns:a16="http://schemas.microsoft.com/office/drawing/2014/main" id="{C3E8D206-948B-C749-B1A6-845D21998BBA}"/>
              </a:ext>
            </a:extLst>
          </p:cNvPr>
          <p:cNvSpPr/>
          <p:nvPr/>
        </p:nvSpPr>
        <p:spPr>
          <a:xfrm>
            <a:off x="5309999" y="4258995"/>
            <a:ext cx="206519" cy="5041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ko-KR" altLang="en-US" sz="3200"/>
          </a:p>
        </p:txBody>
      </p:sp>
      <p:sp>
        <p:nvSpPr>
          <p:cNvPr id="30" name="직사각형 29">
            <a:extLst>
              <a:ext uri="{FF2B5EF4-FFF2-40B4-BE49-F238E27FC236}">
                <a16:creationId xmlns:a16="http://schemas.microsoft.com/office/drawing/2014/main" id="{2E660868-0461-6E4B-BB72-776893EAD4D1}"/>
              </a:ext>
            </a:extLst>
          </p:cNvPr>
          <p:cNvSpPr/>
          <p:nvPr/>
        </p:nvSpPr>
        <p:spPr>
          <a:xfrm>
            <a:off x="5676443" y="3509010"/>
            <a:ext cx="1180101" cy="20609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2" name="직사각형 31">
            <a:extLst>
              <a:ext uri="{FF2B5EF4-FFF2-40B4-BE49-F238E27FC236}">
                <a16:creationId xmlns:a16="http://schemas.microsoft.com/office/drawing/2014/main" id="{59702FF8-B609-9348-9381-BFE1B4FA2909}"/>
              </a:ext>
            </a:extLst>
          </p:cNvPr>
          <p:cNvSpPr/>
          <p:nvPr/>
        </p:nvSpPr>
        <p:spPr>
          <a:xfrm>
            <a:off x="5676443" y="3509009"/>
            <a:ext cx="2567271" cy="235286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04215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xit" presetSubtype="0" fill="hold" grpId="1" nodeType="withEffect">
                                  <p:stCondLst>
                                    <p:cond delay="0"/>
                                  </p:stCondLst>
                                  <p:childTnLst>
                                    <p:animEffect transition="out" filter="fade">
                                      <p:cBhvr>
                                        <p:cTn id="20" dur="500"/>
                                        <p:tgtEl>
                                          <p:spTgt spid="30"/>
                                        </p:tgtEl>
                                      </p:cBhvr>
                                    </p:animEffect>
                                    <p:set>
                                      <p:cBhvr>
                                        <p:cTn id="21"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A7B35C-9243-2140-B0FF-E1238A80B0B2}"/>
              </a:ext>
            </a:extLst>
          </p:cNvPr>
          <p:cNvSpPr>
            <a:spLocks noGrp="1"/>
          </p:cNvSpPr>
          <p:nvPr>
            <p:ph type="title"/>
          </p:nvPr>
        </p:nvSpPr>
        <p:spPr/>
        <p:txBody>
          <a:bodyPr/>
          <a:lstStyle/>
          <a:p>
            <a:r>
              <a:rPr kumimoji="1" lang="en-US" altLang="ko-KR" dirty="0"/>
              <a:t>Summary of the Talk</a:t>
            </a:r>
            <a:endParaRPr kumimoji="1" lang="ko-KR" altLang="en-US" dirty="0"/>
          </a:p>
        </p:txBody>
      </p:sp>
      <p:sp>
        <p:nvSpPr>
          <p:cNvPr id="3" name="바닥글 개체 틀 2">
            <a:extLst>
              <a:ext uri="{FF2B5EF4-FFF2-40B4-BE49-F238E27FC236}">
                <a16:creationId xmlns:a16="http://schemas.microsoft.com/office/drawing/2014/main" id="{52965E80-258C-A147-BE5E-EDB2F18ADE1A}"/>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DCF49336-72CF-AA4C-9B08-56256FD812B0}"/>
              </a:ext>
            </a:extLst>
          </p:cNvPr>
          <p:cNvSpPr>
            <a:spLocks noGrp="1"/>
          </p:cNvSpPr>
          <p:nvPr>
            <p:ph type="body" sz="quarter" idx="13"/>
          </p:nvPr>
        </p:nvSpPr>
        <p:spPr/>
        <p:txBody>
          <a:bodyPr>
            <a:normAutofit fontScale="92500" lnSpcReduction="10000"/>
          </a:bodyPr>
          <a:lstStyle/>
          <a:p>
            <a:endParaRPr kumimoji="1" lang="ko-KR" altLang="en-US"/>
          </a:p>
        </p:txBody>
      </p:sp>
      <p:sp>
        <p:nvSpPr>
          <p:cNvPr id="5" name="텍스트 개체 틀 4">
            <a:extLst>
              <a:ext uri="{FF2B5EF4-FFF2-40B4-BE49-F238E27FC236}">
                <a16:creationId xmlns:a16="http://schemas.microsoft.com/office/drawing/2014/main" id="{FD0B7CF5-8F67-D04A-8A8C-676A317A845D}"/>
              </a:ext>
            </a:extLst>
          </p:cNvPr>
          <p:cNvSpPr>
            <a:spLocks noGrp="1"/>
          </p:cNvSpPr>
          <p:nvPr>
            <p:ph type="body" sz="quarter" idx="14"/>
          </p:nvPr>
        </p:nvSpPr>
        <p:spPr/>
        <p:txBody>
          <a:bodyPr/>
          <a:lstStyle/>
          <a:p>
            <a:r>
              <a:rPr kumimoji="1" lang="en-US" altLang="ko-KR" dirty="0"/>
              <a:t>In SPM-based code management, prefetching has not been extensively studied</a:t>
            </a:r>
          </a:p>
          <a:p>
            <a:pPr lvl="1"/>
            <a:r>
              <a:rPr kumimoji="1" lang="en-US" altLang="ko-KR" dirty="0"/>
              <a:t>Hard to recover from incorrect prefetching</a:t>
            </a:r>
          </a:p>
          <a:p>
            <a:r>
              <a:rPr kumimoji="1" lang="en-US" altLang="ko-KR" dirty="0"/>
              <a:t>We proposed a technique to insert prefetch instructions </a:t>
            </a:r>
            <a:br>
              <a:rPr kumimoji="1" lang="en-US" altLang="ko-KR" dirty="0"/>
            </a:br>
            <a:r>
              <a:rPr kumimoji="1" lang="en-US" altLang="ko-KR" dirty="0"/>
              <a:t>at compile-time without any run-time data structure</a:t>
            </a:r>
          </a:p>
          <a:p>
            <a:r>
              <a:rPr kumimoji="1" lang="en-US" altLang="ko-KR" dirty="0"/>
              <a:t>Reduces </a:t>
            </a:r>
            <a:r>
              <a:rPr kumimoji="1" lang="en-US" altLang="ko-KR" dirty="0">
                <a:solidFill>
                  <a:schemeClr val="accent4"/>
                </a:solidFill>
              </a:rPr>
              <a:t>CPU idle time by 58.5% </a:t>
            </a:r>
            <a:r>
              <a:rPr kumimoji="1" lang="en-US" altLang="ko-KR" dirty="0"/>
              <a:t>and </a:t>
            </a:r>
            <a:r>
              <a:rPr kumimoji="1" lang="en-US" altLang="ko-KR" dirty="0">
                <a:solidFill>
                  <a:schemeClr val="accent2"/>
                </a:solidFill>
              </a:rPr>
              <a:t>execution time by 14.7%</a:t>
            </a:r>
            <a:r>
              <a:rPr kumimoji="1" lang="en-US" altLang="ko-KR" dirty="0"/>
              <a:t> on average by enabling parallel executions of DMA and CPU</a:t>
            </a:r>
          </a:p>
          <a:p>
            <a:endParaRPr kumimoji="1" lang="en-US" altLang="ko-KR" dirty="0"/>
          </a:p>
        </p:txBody>
      </p:sp>
    </p:spTree>
    <p:extLst>
      <p:ext uri="{BB962C8B-B14F-4D97-AF65-F5344CB8AC3E}">
        <p14:creationId xmlns:p14="http://schemas.microsoft.com/office/powerpoint/2010/main" val="428156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D65604-609B-4747-9252-5397D56C5759}"/>
              </a:ext>
            </a:extLst>
          </p:cNvPr>
          <p:cNvSpPr>
            <a:spLocks noGrp="1"/>
          </p:cNvSpPr>
          <p:nvPr>
            <p:ph type="title"/>
          </p:nvPr>
        </p:nvSpPr>
        <p:spPr/>
        <p:txBody>
          <a:bodyPr/>
          <a:lstStyle/>
          <a:p>
            <a:r>
              <a:rPr kumimoji="1" lang="en-US" altLang="ko-KR" dirty="0"/>
              <a:t>Outline</a:t>
            </a:r>
            <a:endParaRPr kumimoji="1" lang="ko-KR" altLang="en-US" dirty="0"/>
          </a:p>
        </p:txBody>
      </p:sp>
      <p:sp>
        <p:nvSpPr>
          <p:cNvPr id="3" name="바닥글 개체 틀 2">
            <a:extLst>
              <a:ext uri="{FF2B5EF4-FFF2-40B4-BE49-F238E27FC236}">
                <a16:creationId xmlns:a16="http://schemas.microsoft.com/office/drawing/2014/main" id="{C73B079D-6B13-3248-9480-050570F06224}"/>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F064B13C-FE3D-7341-B986-5DD6718AC933}"/>
              </a:ext>
            </a:extLst>
          </p:cNvPr>
          <p:cNvSpPr>
            <a:spLocks noGrp="1"/>
          </p:cNvSpPr>
          <p:nvPr>
            <p:ph type="body" sz="quarter" idx="13"/>
          </p:nvPr>
        </p:nvSpPr>
        <p:spPr/>
        <p:txBody>
          <a:bodyPr>
            <a:normAutofit fontScale="92500" lnSpcReduction="10000"/>
          </a:bodyPr>
          <a:lstStyle/>
          <a:p>
            <a:endParaRPr kumimoji="1" lang="ko-KR" altLang="en-US"/>
          </a:p>
        </p:txBody>
      </p:sp>
      <p:sp>
        <p:nvSpPr>
          <p:cNvPr id="5" name="텍스트 개체 틀 4">
            <a:extLst>
              <a:ext uri="{FF2B5EF4-FFF2-40B4-BE49-F238E27FC236}">
                <a16:creationId xmlns:a16="http://schemas.microsoft.com/office/drawing/2014/main" id="{2B12A351-B2B1-3942-B43E-D841D71BE940}"/>
              </a:ext>
            </a:extLst>
          </p:cNvPr>
          <p:cNvSpPr>
            <a:spLocks noGrp="1"/>
          </p:cNvSpPr>
          <p:nvPr>
            <p:ph type="body" sz="quarter" idx="14"/>
          </p:nvPr>
        </p:nvSpPr>
        <p:spPr/>
        <p:txBody>
          <a:bodyPr/>
          <a:lstStyle/>
          <a:p>
            <a:r>
              <a:rPr kumimoji="1" lang="en-US" altLang="ko-KR" dirty="0">
                <a:solidFill>
                  <a:schemeClr val="tx1">
                    <a:lumMod val="50000"/>
                    <a:lumOff val="50000"/>
                  </a:schemeClr>
                </a:solidFill>
              </a:rPr>
              <a:t>Introduction</a:t>
            </a:r>
          </a:p>
          <a:p>
            <a:r>
              <a:rPr kumimoji="1" lang="en-US" altLang="ko-KR" dirty="0">
                <a:solidFill>
                  <a:schemeClr val="tx1">
                    <a:lumMod val="50000"/>
                    <a:lumOff val="50000"/>
                  </a:schemeClr>
                </a:solidFill>
              </a:rPr>
              <a:t>Our Approach</a:t>
            </a:r>
          </a:p>
          <a:p>
            <a:pPr lvl="1"/>
            <a:r>
              <a:rPr kumimoji="1" lang="en-US" altLang="ko-KR" dirty="0">
                <a:solidFill>
                  <a:schemeClr val="tx1">
                    <a:lumMod val="50000"/>
                    <a:lumOff val="50000"/>
                  </a:schemeClr>
                </a:solidFill>
              </a:rPr>
              <a:t>Finding Load Locations</a:t>
            </a:r>
          </a:p>
          <a:p>
            <a:pPr lvl="1"/>
            <a:r>
              <a:rPr kumimoji="1" lang="en-US" altLang="ko-KR" dirty="0">
                <a:solidFill>
                  <a:schemeClr val="tx1">
                    <a:lumMod val="50000"/>
                    <a:lumOff val="50000"/>
                  </a:schemeClr>
                </a:solidFill>
              </a:rPr>
              <a:t>Inserting Prefetch Instructions</a:t>
            </a:r>
          </a:p>
          <a:p>
            <a:r>
              <a:rPr kumimoji="1" lang="en-US" altLang="ko-KR" dirty="0"/>
              <a:t>Experimental Results</a:t>
            </a:r>
          </a:p>
          <a:p>
            <a:r>
              <a:rPr kumimoji="1" lang="en-US" altLang="ko-KR" dirty="0">
                <a:solidFill>
                  <a:schemeClr val="tx1">
                    <a:lumMod val="50000"/>
                    <a:lumOff val="50000"/>
                  </a:schemeClr>
                </a:solidFill>
              </a:rPr>
              <a:t>Conclusion</a:t>
            </a:r>
            <a:endParaRPr kumimoji="1" lang="ko-KR" altLang="en-US" dirty="0">
              <a:solidFill>
                <a:schemeClr val="tx1">
                  <a:lumMod val="50000"/>
                  <a:lumOff val="50000"/>
                </a:schemeClr>
              </a:solidFill>
            </a:endParaRPr>
          </a:p>
        </p:txBody>
      </p:sp>
    </p:spTree>
    <p:extLst>
      <p:ext uri="{BB962C8B-B14F-4D97-AF65-F5344CB8AC3E}">
        <p14:creationId xmlns:p14="http://schemas.microsoft.com/office/powerpoint/2010/main" val="3445248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C62F51-0545-3B42-BCC4-80AE05E2D83F}"/>
              </a:ext>
            </a:extLst>
          </p:cNvPr>
          <p:cNvSpPr>
            <a:spLocks noGrp="1"/>
          </p:cNvSpPr>
          <p:nvPr>
            <p:ph type="title"/>
          </p:nvPr>
        </p:nvSpPr>
        <p:spPr/>
        <p:txBody>
          <a:bodyPr/>
          <a:lstStyle/>
          <a:p>
            <a:r>
              <a:rPr kumimoji="1" lang="en-US" altLang="ko-KR" dirty="0"/>
              <a:t>Experimental Setup</a:t>
            </a:r>
            <a:endParaRPr kumimoji="1" lang="ko-KR" altLang="en-US" dirty="0"/>
          </a:p>
        </p:txBody>
      </p:sp>
      <p:sp>
        <p:nvSpPr>
          <p:cNvPr id="3" name="바닥글 개체 틀 2">
            <a:extLst>
              <a:ext uri="{FF2B5EF4-FFF2-40B4-BE49-F238E27FC236}">
                <a16:creationId xmlns:a16="http://schemas.microsoft.com/office/drawing/2014/main" id="{C967F843-6AEA-CA4C-9AB3-020FC5579FA7}"/>
              </a:ext>
            </a:extLst>
          </p:cNvPr>
          <p:cNvSpPr>
            <a:spLocks noGrp="1"/>
          </p:cNvSpPr>
          <p:nvPr>
            <p:ph type="ftr" sz="quarter" idx="11"/>
          </p:nvPr>
        </p:nvSpPr>
        <p:spPr/>
        <p:txBody>
          <a:bodyPr/>
          <a:lstStyle/>
          <a:p>
            <a:r>
              <a:rPr lang="en-US" altLang="ko-KR" dirty="0"/>
              <a:t>http://</a:t>
            </a:r>
            <a:r>
              <a:rPr lang="en-US" altLang="ko-KR" dirty="0" err="1"/>
              <a:t>dclab.yonsei.ac.kr</a:t>
            </a:r>
            <a:endParaRPr lang="ko-KR" altLang="en-US" dirty="0"/>
          </a:p>
        </p:txBody>
      </p:sp>
      <p:sp>
        <p:nvSpPr>
          <p:cNvPr id="4" name="텍스트 개체 틀 3">
            <a:extLst>
              <a:ext uri="{FF2B5EF4-FFF2-40B4-BE49-F238E27FC236}">
                <a16:creationId xmlns:a16="http://schemas.microsoft.com/office/drawing/2014/main" id="{39D5CAA0-1869-6045-902E-D06888F605D7}"/>
              </a:ext>
            </a:extLst>
          </p:cNvPr>
          <p:cNvSpPr>
            <a:spLocks noGrp="1"/>
          </p:cNvSpPr>
          <p:nvPr>
            <p:ph type="body" sz="quarter" idx="13"/>
          </p:nvPr>
        </p:nvSpPr>
        <p:spPr/>
        <p:txBody>
          <a:bodyPr>
            <a:normAutofit fontScale="92500" lnSpcReduction="10000"/>
          </a:bodyPr>
          <a:lstStyle/>
          <a:p>
            <a:r>
              <a:rPr kumimoji="1" lang="en-US" altLang="ko-KR" dirty="0"/>
              <a:t>Experimental Results</a:t>
            </a:r>
            <a:endParaRPr kumimoji="1" lang="ko-KR" altLang="en-US" dirty="0"/>
          </a:p>
        </p:txBody>
      </p:sp>
      <p:sp>
        <p:nvSpPr>
          <p:cNvPr id="5" name="텍스트 개체 틀 4">
            <a:extLst>
              <a:ext uri="{FF2B5EF4-FFF2-40B4-BE49-F238E27FC236}">
                <a16:creationId xmlns:a16="http://schemas.microsoft.com/office/drawing/2014/main" id="{FD8E9629-2FB4-5E42-95F3-F4F9C0D4C660}"/>
              </a:ext>
            </a:extLst>
          </p:cNvPr>
          <p:cNvSpPr>
            <a:spLocks noGrp="1"/>
          </p:cNvSpPr>
          <p:nvPr>
            <p:ph type="body" sz="quarter" idx="14"/>
          </p:nvPr>
        </p:nvSpPr>
        <p:spPr/>
        <p:txBody>
          <a:bodyPr/>
          <a:lstStyle/>
          <a:p>
            <a:r>
              <a:rPr kumimoji="1" lang="en-US" altLang="ko-KR" dirty="0"/>
              <a:t>Implemented as a pass in LLVM</a:t>
            </a:r>
          </a:p>
          <a:p>
            <a:r>
              <a:rPr kumimoji="1" lang="en-US" altLang="ko-KR" dirty="0" err="1"/>
              <a:t>MiBench</a:t>
            </a:r>
            <a:r>
              <a:rPr kumimoji="1" lang="en-US" altLang="ko-KR" dirty="0"/>
              <a:t> benchmark suite compiled with –O3 for the workloads</a:t>
            </a:r>
          </a:p>
          <a:p>
            <a:r>
              <a:rPr kumimoji="1" lang="en-US" altLang="ko-KR" dirty="0"/>
              <a:t>To find mapping, CMSM is used (state-of-the-art)</a:t>
            </a:r>
          </a:p>
          <a:p>
            <a:r>
              <a:rPr kumimoji="1" lang="en-US" altLang="ko-KR" dirty="0"/>
              <a:t>Extended gem5 with SPM and DMA engine</a:t>
            </a:r>
          </a:p>
          <a:p>
            <a:pPr lvl="1"/>
            <a:r>
              <a:rPr kumimoji="1" lang="en-US" altLang="ko-KR" dirty="0"/>
              <a:t>3.6GHz, x86 out-of-order CPU</a:t>
            </a:r>
          </a:p>
          <a:p>
            <a:pPr lvl="1"/>
            <a:r>
              <a:rPr kumimoji="1" lang="en-US" altLang="ko-KR" dirty="0"/>
              <a:t>DDR4 model of gem5, 64kB data cache, 2-cycle latency SPM</a:t>
            </a:r>
          </a:p>
          <a:p>
            <a:pPr lvl="1"/>
            <a:r>
              <a:rPr kumimoji="1" lang="en-US" altLang="ko-KR" dirty="0"/>
              <a:t>DMA buffer is assumed large enough for storing any single function in the workload (~2.5kB)</a:t>
            </a:r>
          </a:p>
          <a:p>
            <a:pPr lvl="1"/>
            <a:r>
              <a:rPr kumimoji="1" lang="en-US" altLang="ko-KR" dirty="0">
                <a:solidFill>
                  <a:schemeClr val="accent2"/>
                </a:solidFill>
              </a:rPr>
              <a:t>baseline</a:t>
            </a:r>
            <a:r>
              <a:rPr kumimoji="1" lang="en-US" altLang="ko-KR" dirty="0"/>
              <a:t>: only use on-demand loading</a:t>
            </a:r>
          </a:p>
        </p:txBody>
      </p:sp>
      <p:sp>
        <p:nvSpPr>
          <p:cNvPr id="6" name="TextBox 5">
            <a:extLst>
              <a:ext uri="{FF2B5EF4-FFF2-40B4-BE49-F238E27FC236}">
                <a16:creationId xmlns:a16="http://schemas.microsoft.com/office/drawing/2014/main" id="{93887970-ECF1-AA4F-874F-9B3B44EC118C}"/>
              </a:ext>
            </a:extLst>
          </p:cNvPr>
          <p:cNvSpPr txBox="1"/>
          <p:nvPr/>
        </p:nvSpPr>
        <p:spPr>
          <a:xfrm>
            <a:off x="4690895" y="5913253"/>
            <a:ext cx="7165744" cy="246221"/>
          </a:xfrm>
          <a:prstGeom prst="rect">
            <a:avLst/>
          </a:prstGeom>
          <a:noFill/>
        </p:spPr>
        <p:txBody>
          <a:bodyPr wrap="none" rtlCol="0">
            <a:spAutoFit/>
          </a:bodyPr>
          <a:lstStyle/>
          <a:p>
            <a:r>
              <a:rPr lang="en-US" altLang="ko-KR" sz="1000" dirty="0">
                <a:solidFill>
                  <a:schemeClr val="tx1">
                    <a:lumMod val="50000"/>
                    <a:lumOff val="50000"/>
                  </a:schemeClr>
                </a:solidFill>
              </a:rPr>
              <a:t>Bai, </a:t>
            </a:r>
            <a:r>
              <a:rPr lang="en-US" altLang="ko-KR" sz="1000" dirty="0" err="1">
                <a:solidFill>
                  <a:schemeClr val="tx1">
                    <a:lumMod val="50000"/>
                    <a:lumOff val="50000"/>
                  </a:schemeClr>
                </a:solidFill>
              </a:rPr>
              <a:t>Ke</a:t>
            </a:r>
            <a:r>
              <a:rPr lang="en-US" altLang="ko-KR" sz="1000" dirty="0">
                <a:solidFill>
                  <a:schemeClr val="tx1">
                    <a:lumMod val="50000"/>
                    <a:lumOff val="50000"/>
                  </a:schemeClr>
                </a:solidFill>
              </a:rPr>
              <a:t>, et al. "CMSM: an efficient and effective code management for software managed multicores.”, CODES+ISSS 2013</a:t>
            </a:r>
            <a:endParaRPr kumimoji="1" lang="ko-KR" altLang="en-US" sz="1000" dirty="0">
              <a:solidFill>
                <a:schemeClr val="tx1">
                  <a:lumMod val="50000"/>
                  <a:lumOff val="50000"/>
                </a:schemeClr>
              </a:solidFill>
            </a:endParaRPr>
          </a:p>
        </p:txBody>
      </p:sp>
    </p:spTree>
    <p:extLst>
      <p:ext uri="{BB962C8B-B14F-4D97-AF65-F5344CB8AC3E}">
        <p14:creationId xmlns:p14="http://schemas.microsoft.com/office/powerpoint/2010/main" val="407088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fade">
                                      <p:cBhvr>
                                        <p:cTn id="10" dur="500"/>
                                        <p:tgtEl>
                                          <p:spTgt spid="5">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fade">
                                      <p:cBhvr>
                                        <p:cTn id="13" dur="500"/>
                                        <p:tgtEl>
                                          <p:spTgt spid="5">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fade">
                                      <p:cBhvr>
                                        <p:cTn id="1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8AA440-22AA-3442-A910-8ABDD8205D59}"/>
              </a:ext>
            </a:extLst>
          </p:cNvPr>
          <p:cNvSpPr>
            <a:spLocks noGrp="1"/>
          </p:cNvSpPr>
          <p:nvPr>
            <p:ph type="title"/>
          </p:nvPr>
        </p:nvSpPr>
        <p:spPr/>
        <p:txBody>
          <a:bodyPr/>
          <a:lstStyle/>
          <a:p>
            <a:r>
              <a:rPr kumimoji="1" lang="en-US" altLang="ko-KR" dirty="0"/>
              <a:t>Effectiveness on Execution Time</a:t>
            </a:r>
            <a:endParaRPr kumimoji="1" lang="ko-KR" altLang="en-US" dirty="0"/>
          </a:p>
        </p:txBody>
      </p:sp>
      <p:sp>
        <p:nvSpPr>
          <p:cNvPr id="3" name="바닥글 개체 틀 2">
            <a:extLst>
              <a:ext uri="{FF2B5EF4-FFF2-40B4-BE49-F238E27FC236}">
                <a16:creationId xmlns:a16="http://schemas.microsoft.com/office/drawing/2014/main" id="{F8ED69D7-53AC-E446-8216-79D8B2B9ED74}"/>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1533171E-3AAE-EA4F-AD78-1D443272AE21}"/>
              </a:ext>
            </a:extLst>
          </p:cNvPr>
          <p:cNvSpPr>
            <a:spLocks noGrp="1"/>
          </p:cNvSpPr>
          <p:nvPr>
            <p:ph type="body" sz="quarter" idx="13"/>
          </p:nvPr>
        </p:nvSpPr>
        <p:spPr/>
        <p:txBody>
          <a:bodyPr>
            <a:normAutofit fontScale="92500" lnSpcReduction="20000"/>
          </a:bodyPr>
          <a:lstStyle/>
          <a:p>
            <a:r>
              <a:rPr kumimoji="1" lang="en-US" altLang="ko-KR" dirty="0"/>
              <a:t>Experimental Results</a:t>
            </a:r>
            <a:endParaRPr kumimoji="1" lang="ko-KR" altLang="en-US" dirty="0"/>
          </a:p>
          <a:p>
            <a:endParaRPr kumimoji="1" lang="ko-KR" altLang="en-US" dirty="0"/>
          </a:p>
        </p:txBody>
      </p:sp>
      <p:sp>
        <p:nvSpPr>
          <p:cNvPr id="5" name="텍스트 개체 틀 4">
            <a:extLst>
              <a:ext uri="{FF2B5EF4-FFF2-40B4-BE49-F238E27FC236}">
                <a16:creationId xmlns:a16="http://schemas.microsoft.com/office/drawing/2014/main" id="{9D3B390C-A496-A345-AAEB-1D612A0DD0F4}"/>
              </a:ext>
            </a:extLst>
          </p:cNvPr>
          <p:cNvSpPr>
            <a:spLocks noGrp="1"/>
          </p:cNvSpPr>
          <p:nvPr>
            <p:ph type="body" sz="quarter" idx="14"/>
          </p:nvPr>
        </p:nvSpPr>
        <p:spPr>
          <a:xfrm>
            <a:off x="335360" y="1124748"/>
            <a:ext cx="11521280" cy="5040559"/>
          </a:xfrm>
        </p:spPr>
        <p:txBody>
          <a:bodyPr/>
          <a:lstStyle/>
          <a:p>
            <a:r>
              <a:rPr kumimoji="1" lang="en-US" altLang="ko-KR" dirty="0"/>
              <a:t>For evaluating execution time, we study the configurations </a:t>
            </a:r>
            <a:r>
              <a:rPr kumimoji="1" lang="en-US" altLang="ko-KR" dirty="0">
                <a:solidFill>
                  <a:schemeClr val="accent4"/>
                </a:solidFill>
              </a:rPr>
              <a:t>with 1~2 regions</a:t>
            </a:r>
          </a:p>
          <a:p>
            <a:pPr lvl="1"/>
            <a:r>
              <a:rPr kumimoji="1" lang="en-US" altLang="ko-KR" dirty="0"/>
              <a:t>Adjust SPM sizes to have </a:t>
            </a:r>
            <a:r>
              <a:rPr kumimoji="1" lang="en-US" altLang="ko-KR" dirty="0">
                <a:solidFill>
                  <a:schemeClr val="accent2"/>
                </a:solidFill>
              </a:rPr>
              <a:t>CPU idle time more than 10% of the execution time</a:t>
            </a:r>
          </a:p>
          <a:p>
            <a:pPr lvl="1"/>
            <a:r>
              <a:rPr kumimoji="1" lang="en-US" altLang="ko-KR" dirty="0"/>
              <a:t>Our main optimization target: group A</a:t>
            </a:r>
          </a:p>
          <a:p>
            <a:pPr lvl="1"/>
            <a:endParaRPr kumimoji="1" lang="ko-KR" altLang="en-US" dirty="0"/>
          </a:p>
        </p:txBody>
      </p:sp>
      <p:pic>
        <p:nvPicPr>
          <p:cNvPr id="8" name="그림 7">
            <a:extLst>
              <a:ext uri="{FF2B5EF4-FFF2-40B4-BE49-F238E27FC236}">
                <a16:creationId xmlns:a16="http://schemas.microsoft.com/office/drawing/2014/main" id="{079D8049-9383-2C44-9E61-D8F301F45EE3}"/>
              </a:ext>
            </a:extLst>
          </p:cNvPr>
          <p:cNvPicPr>
            <a:picLocks noChangeAspect="1"/>
          </p:cNvPicPr>
          <p:nvPr/>
        </p:nvPicPr>
        <p:blipFill>
          <a:blip r:embed="rId3"/>
          <a:stretch>
            <a:fillRect/>
          </a:stretch>
        </p:blipFill>
        <p:spPr>
          <a:xfrm>
            <a:off x="4007768" y="3429000"/>
            <a:ext cx="7776864" cy="2482179"/>
          </a:xfrm>
          <a:prstGeom prst="rect">
            <a:avLst/>
          </a:prstGeom>
        </p:spPr>
      </p:pic>
      <p:grpSp>
        <p:nvGrpSpPr>
          <p:cNvPr id="6" name="그룹 5">
            <a:extLst>
              <a:ext uri="{FF2B5EF4-FFF2-40B4-BE49-F238E27FC236}">
                <a16:creationId xmlns:a16="http://schemas.microsoft.com/office/drawing/2014/main" id="{FEB36CC4-98D8-CF4F-8F59-1FD97CA034DB}"/>
              </a:ext>
            </a:extLst>
          </p:cNvPr>
          <p:cNvGrpSpPr/>
          <p:nvPr/>
        </p:nvGrpSpPr>
        <p:grpSpPr>
          <a:xfrm>
            <a:off x="695400" y="4005064"/>
            <a:ext cx="3096344" cy="830997"/>
            <a:chOff x="695400" y="4005064"/>
            <a:chExt cx="3096344" cy="830997"/>
          </a:xfrm>
        </p:grpSpPr>
        <p:sp>
          <p:nvSpPr>
            <p:cNvPr id="9" name="TextBox 8">
              <a:extLst>
                <a:ext uri="{FF2B5EF4-FFF2-40B4-BE49-F238E27FC236}">
                  <a16:creationId xmlns:a16="http://schemas.microsoft.com/office/drawing/2014/main" id="{1B92B8BC-07C3-6941-A483-76C3284347CB}"/>
                </a:ext>
              </a:extLst>
            </p:cNvPr>
            <p:cNvSpPr txBox="1"/>
            <p:nvPr/>
          </p:nvSpPr>
          <p:spPr>
            <a:xfrm>
              <a:off x="1847528" y="4005064"/>
              <a:ext cx="1944216" cy="830997"/>
            </a:xfrm>
            <a:prstGeom prst="rect">
              <a:avLst/>
            </a:prstGeom>
            <a:noFill/>
          </p:spPr>
          <p:txBody>
            <a:bodyPr wrap="square" rtlCol="0">
              <a:spAutoFit/>
            </a:bodyPr>
            <a:lstStyle/>
            <a:p>
              <a:pPr algn="r"/>
              <a:r>
                <a:rPr kumimoji="1" lang="en-US" altLang="ko-KR" sz="1600" dirty="0"/>
                <a:t>benchmarks showing &gt;10% CPU idle time</a:t>
              </a:r>
              <a:endParaRPr kumimoji="1" lang="ko-KR" altLang="en-US" sz="1600" dirty="0"/>
            </a:p>
          </p:txBody>
        </p:sp>
        <p:sp>
          <p:nvSpPr>
            <p:cNvPr id="11" name="TextBox 10">
              <a:extLst>
                <a:ext uri="{FF2B5EF4-FFF2-40B4-BE49-F238E27FC236}">
                  <a16:creationId xmlns:a16="http://schemas.microsoft.com/office/drawing/2014/main" id="{BDEF2E92-3D3B-A243-A7D3-DF0D8D415E50}"/>
                </a:ext>
              </a:extLst>
            </p:cNvPr>
            <p:cNvSpPr txBox="1"/>
            <p:nvPr/>
          </p:nvSpPr>
          <p:spPr>
            <a:xfrm>
              <a:off x="695400" y="4266673"/>
              <a:ext cx="1310158" cy="338554"/>
            </a:xfrm>
            <a:prstGeom prst="rect">
              <a:avLst/>
            </a:prstGeom>
            <a:noFill/>
          </p:spPr>
          <p:txBody>
            <a:bodyPr wrap="square" rtlCol="0">
              <a:spAutoFit/>
            </a:bodyPr>
            <a:lstStyle/>
            <a:p>
              <a:pPr algn="r"/>
              <a:r>
                <a:rPr kumimoji="1" lang="en-US" altLang="ko-KR" sz="1600" dirty="0">
                  <a:solidFill>
                    <a:schemeClr val="accent2"/>
                  </a:solidFill>
                </a:rPr>
                <a:t>Group A:</a:t>
              </a:r>
              <a:endParaRPr kumimoji="1" lang="ko-KR" altLang="en-US" sz="1600" dirty="0">
                <a:solidFill>
                  <a:schemeClr val="accent2"/>
                </a:solidFill>
              </a:endParaRPr>
            </a:p>
          </p:txBody>
        </p:sp>
      </p:grpSp>
      <p:grpSp>
        <p:nvGrpSpPr>
          <p:cNvPr id="7" name="그룹 6">
            <a:extLst>
              <a:ext uri="{FF2B5EF4-FFF2-40B4-BE49-F238E27FC236}">
                <a16:creationId xmlns:a16="http://schemas.microsoft.com/office/drawing/2014/main" id="{5F77D6A9-5C06-F94A-A83B-CE7B3F12FB47}"/>
              </a:ext>
            </a:extLst>
          </p:cNvPr>
          <p:cNvGrpSpPr/>
          <p:nvPr/>
        </p:nvGrpSpPr>
        <p:grpSpPr>
          <a:xfrm>
            <a:off x="551716" y="4951138"/>
            <a:ext cx="3240360" cy="824193"/>
            <a:chOff x="551716" y="4951138"/>
            <a:chExt cx="3240360" cy="824193"/>
          </a:xfrm>
        </p:grpSpPr>
        <p:sp>
          <p:nvSpPr>
            <p:cNvPr id="10" name="TextBox 9">
              <a:extLst>
                <a:ext uri="{FF2B5EF4-FFF2-40B4-BE49-F238E27FC236}">
                  <a16:creationId xmlns:a16="http://schemas.microsoft.com/office/drawing/2014/main" id="{43CEF255-2CCD-4944-AD8E-2C90018A45C3}"/>
                </a:ext>
              </a:extLst>
            </p:cNvPr>
            <p:cNvSpPr txBox="1"/>
            <p:nvPr/>
          </p:nvSpPr>
          <p:spPr>
            <a:xfrm>
              <a:off x="551716" y="5190556"/>
              <a:ext cx="3240360" cy="584775"/>
            </a:xfrm>
            <a:prstGeom prst="rect">
              <a:avLst/>
            </a:prstGeom>
            <a:noFill/>
          </p:spPr>
          <p:txBody>
            <a:bodyPr wrap="square" rtlCol="0">
              <a:spAutoFit/>
            </a:bodyPr>
            <a:lstStyle/>
            <a:p>
              <a:pPr algn="r"/>
              <a:r>
                <a:rPr kumimoji="1" lang="en-US" altLang="ko-KR" sz="1600" dirty="0"/>
                <a:t>Benchmarks which don’t have large synchronization overhead</a:t>
              </a:r>
              <a:endParaRPr kumimoji="1" lang="ko-KR" altLang="en-US" sz="1600" dirty="0"/>
            </a:p>
          </p:txBody>
        </p:sp>
        <p:sp>
          <p:nvSpPr>
            <p:cNvPr id="12" name="TextBox 11">
              <a:extLst>
                <a:ext uri="{FF2B5EF4-FFF2-40B4-BE49-F238E27FC236}">
                  <a16:creationId xmlns:a16="http://schemas.microsoft.com/office/drawing/2014/main" id="{BB928C82-EF17-2149-9D8E-63BA1B93293C}"/>
                </a:ext>
              </a:extLst>
            </p:cNvPr>
            <p:cNvSpPr txBox="1"/>
            <p:nvPr/>
          </p:nvSpPr>
          <p:spPr>
            <a:xfrm>
              <a:off x="2481586" y="4951138"/>
              <a:ext cx="1310158" cy="338554"/>
            </a:xfrm>
            <a:prstGeom prst="rect">
              <a:avLst/>
            </a:prstGeom>
            <a:noFill/>
          </p:spPr>
          <p:txBody>
            <a:bodyPr wrap="square" rtlCol="0">
              <a:spAutoFit/>
            </a:bodyPr>
            <a:lstStyle/>
            <a:p>
              <a:pPr algn="r"/>
              <a:r>
                <a:rPr kumimoji="1" lang="en-US" altLang="ko-KR" sz="1600" dirty="0">
                  <a:solidFill>
                    <a:schemeClr val="accent2"/>
                  </a:solidFill>
                </a:rPr>
                <a:t>Group B:</a:t>
              </a:r>
              <a:endParaRPr kumimoji="1" lang="ko-KR" altLang="en-US" sz="1600" dirty="0">
                <a:solidFill>
                  <a:schemeClr val="accent2"/>
                </a:solidFill>
              </a:endParaRPr>
            </a:p>
          </p:txBody>
        </p:sp>
      </p:grpSp>
    </p:spTree>
    <p:extLst>
      <p:ext uri="{BB962C8B-B14F-4D97-AF65-F5344CB8AC3E}">
        <p14:creationId xmlns:p14="http://schemas.microsoft.com/office/powerpoint/2010/main" val="332711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5FEA12-1C7B-9643-AA2B-2679EF56243C}"/>
              </a:ext>
            </a:extLst>
          </p:cNvPr>
          <p:cNvSpPr>
            <a:spLocks noGrp="1"/>
          </p:cNvSpPr>
          <p:nvPr>
            <p:ph type="title"/>
          </p:nvPr>
        </p:nvSpPr>
        <p:spPr/>
        <p:txBody>
          <a:bodyPr/>
          <a:lstStyle/>
          <a:p>
            <a:r>
              <a:rPr kumimoji="1" lang="en-US" altLang="ko-KR" dirty="0"/>
              <a:t>Effectiveness on Execution Time</a:t>
            </a:r>
            <a:endParaRPr kumimoji="1" lang="ko-KR" altLang="en-US" dirty="0"/>
          </a:p>
        </p:txBody>
      </p:sp>
      <p:sp>
        <p:nvSpPr>
          <p:cNvPr id="3" name="바닥글 개체 틀 2">
            <a:extLst>
              <a:ext uri="{FF2B5EF4-FFF2-40B4-BE49-F238E27FC236}">
                <a16:creationId xmlns:a16="http://schemas.microsoft.com/office/drawing/2014/main" id="{589DA891-AA33-B34F-BC1A-D123FBECB362}"/>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C5AD6D49-FEDB-CF43-82B9-FA85ED5B5461}"/>
              </a:ext>
            </a:extLst>
          </p:cNvPr>
          <p:cNvSpPr>
            <a:spLocks noGrp="1"/>
          </p:cNvSpPr>
          <p:nvPr>
            <p:ph type="body" sz="quarter" idx="13"/>
          </p:nvPr>
        </p:nvSpPr>
        <p:spPr/>
        <p:txBody>
          <a:bodyPr>
            <a:normAutofit fontScale="92500" lnSpcReduction="20000"/>
          </a:bodyPr>
          <a:lstStyle/>
          <a:p>
            <a:r>
              <a:rPr kumimoji="1" lang="en-US" altLang="ko-KR" dirty="0"/>
              <a:t>Experimental Results</a:t>
            </a:r>
            <a:endParaRPr kumimoji="1" lang="ko-KR" altLang="en-US" dirty="0"/>
          </a:p>
          <a:p>
            <a:endParaRPr kumimoji="1" lang="ko-KR" altLang="en-US" dirty="0"/>
          </a:p>
        </p:txBody>
      </p:sp>
      <p:sp>
        <p:nvSpPr>
          <p:cNvPr id="5" name="텍스트 개체 틀 4">
            <a:extLst>
              <a:ext uri="{FF2B5EF4-FFF2-40B4-BE49-F238E27FC236}">
                <a16:creationId xmlns:a16="http://schemas.microsoft.com/office/drawing/2014/main" id="{872F77AB-843B-A942-BD4E-34BCA9C12C5A}"/>
              </a:ext>
            </a:extLst>
          </p:cNvPr>
          <p:cNvSpPr>
            <a:spLocks noGrp="1"/>
          </p:cNvSpPr>
          <p:nvPr>
            <p:ph type="body" sz="quarter" idx="14"/>
          </p:nvPr>
        </p:nvSpPr>
        <p:spPr/>
        <p:txBody>
          <a:bodyPr/>
          <a:lstStyle/>
          <a:p>
            <a:r>
              <a:rPr kumimoji="1" lang="en-US" altLang="ko-KR" dirty="0"/>
              <a:t>Execution time of </a:t>
            </a:r>
            <a:r>
              <a:rPr kumimoji="1" lang="en-US" altLang="ko-KR" dirty="0">
                <a:solidFill>
                  <a:schemeClr val="accent4"/>
                </a:solidFill>
              </a:rPr>
              <a:t>benchmarks in A </a:t>
            </a:r>
            <a:r>
              <a:rPr kumimoji="1" lang="en-US" altLang="ko-KR" dirty="0"/>
              <a:t>is improved by </a:t>
            </a:r>
            <a:r>
              <a:rPr kumimoji="1" lang="en-US" altLang="ko-KR" dirty="0">
                <a:solidFill>
                  <a:schemeClr val="accent2"/>
                </a:solidFill>
              </a:rPr>
              <a:t>14.7% on average</a:t>
            </a:r>
          </a:p>
          <a:p>
            <a:r>
              <a:rPr kumimoji="1" lang="en-US" altLang="ko-KR" dirty="0" err="1">
                <a:latin typeface="Inconsolata" pitchFamily="49" charset="0"/>
              </a:rPr>
              <a:t>sha</a:t>
            </a:r>
            <a:r>
              <a:rPr kumimoji="1" lang="en-US" altLang="ko-KR" dirty="0"/>
              <a:t> shows the largest improvement</a:t>
            </a:r>
          </a:p>
          <a:p>
            <a:pPr lvl="1"/>
            <a:r>
              <a:rPr kumimoji="1" lang="en-US" altLang="ko-KR" dirty="0"/>
              <a:t>Had a large improvement margin (43.8% CPU idle time on baseline)</a:t>
            </a:r>
          </a:p>
          <a:p>
            <a:pPr lvl="1"/>
            <a:r>
              <a:rPr kumimoji="1" lang="en-US" altLang="ko-KR" dirty="0"/>
              <a:t>Heavy functions can be managed by aggressive management functions</a:t>
            </a:r>
          </a:p>
          <a:p>
            <a:pPr lvl="1"/>
            <a:r>
              <a:rPr kumimoji="1" lang="en-US" altLang="ko-KR" dirty="0">
                <a:solidFill>
                  <a:schemeClr val="accent4"/>
                </a:solidFill>
              </a:rPr>
              <a:t>Group B</a:t>
            </a:r>
            <a:r>
              <a:rPr kumimoji="1" lang="en-US" altLang="ko-KR" dirty="0"/>
              <a:t>: 43.3% reduction on CPU idle time, similar execution time</a:t>
            </a:r>
            <a:endParaRPr kumimoji="1" lang="ko-KR" altLang="en-US" dirty="0"/>
          </a:p>
        </p:txBody>
      </p:sp>
      <p:pic>
        <p:nvPicPr>
          <p:cNvPr id="6" name="그림 5">
            <a:extLst>
              <a:ext uri="{FF2B5EF4-FFF2-40B4-BE49-F238E27FC236}">
                <a16:creationId xmlns:a16="http://schemas.microsoft.com/office/drawing/2014/main" id="{FA2C7D73-17CE-034E-BBF5-802E56DE67D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07367" y="3791440"/>
            <a:ext cx="11377264" cy="2085832"/>
          </a:xfrm>
          <a:prstGeom prst="rect">
            <a:avLst/>
          </a:prstGeom>
        </p:spPr>
      </p:pic>
      <p:sp>
        <p:nvSpPr>
          <p:cNvPr id="7" name="TextBox 6">
            <a:extLst>
              <a:ext uri="{FF2B5EF4-FFF2-40B4-BE49-F238E27FC236}">
                <a16:creationId xmlns:a16="http://schemas.microsoft.com/office/drawing/2014/main" id="{6741B1F9-5F21-6A48-B510-D7DDBA79866C}"/>
              </a:ext>
            </a:extLst>
          </p:cNvPr>
          <p:cNvSpPr txBox="1"/>
          <p:nvPr/>
        </p:nvSpPr>
        <p:spPr>
          <a:xfrm>
            <a:off x="2928643" y="5858279"/>
            <a:ext cx="6334747" cy="307777"/>
          </a:xfrm>
          <a:prstGeom prst="rect">
            <a:avLst/>
          </a:prstGeom>
          <a:noFill/>
        </p:spPr>
        <p:txBody>
          <a:bodyPr wrap="none" rtlCol="0">
            <a:spAutoFit/>
          </a:bodyPr>
          <a:lstStyle/>
          <a:p>
            <a:pPr algn="ctr"/>
            <a:r>
              <a:rPr kumimoji="1" lang="en-US" altLang="ko-KR" sz="1400" dirty="0"/>
              <a:t>Performance improvement and reduction on CPU idle time enabled by A-SFP</a:t>
            </a:r>
            <a:endParaRPr kumimoji="1" lang="ko-KR" altLang="en-US" sz="1400" dirty="0"/>
          </a:p>
        </p:txBody>
      </p:sp>
    </p:spTree>
    <p:extLst>
      <p:ext uri="{BB962C8B-B14F-4D97-AF65-F5344CB8AC3E}">
        <p14:creationId xmlns:p14="http://schemas.microsoft.com/office/powerpoint/2010/main" val="220957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C8CC72-E6B9-144B-B39A-F1C64E8F1CAC}"/>
              </a:ext>
            </a:extLst>
          </p:cNvPr>
          <p:cNvSpPr>
            <a:spLocks noGrp="1"/>
          </p:cNvSpPr>
          <p:nvPr>
            <p:ph type="title"/>
          </p:nvPr>
        </p:nvSpPr>
        <p:spPr/>
        <p:txBody>
          <a:bodyPr/>
          <a:lstStyle/>
          <a:p>
            <a:r>
              <a:rPr kumimoji="1" lang="en-US" altLang="ko-KR" dirty="0"/>
              <a:t>Effectiveness of Aggressive Buffer Management</a:t>
            </a:r>
            <a:endParaRPr kumimoji="1" lang="ko-KR" altLang="en-US" dirty="0"/>
          </a:p>
        </p:txBody>
      </p:sp>
      <p:sp>
        <p:nvSpPr>
          <p:cNvPr id="3" name="바닥글 개체 틀 2">
            <a:extLst>
              <a:ext uri="{FF2B5EF4-FFF2-40B4-BE49-F238E27FC236}">
                <a16:creationId xmlns:a16="http://schemas.microsoft.com/office/drawing/2014/main" id="{4A0A54B8-867B-1448-853E-DE7A85B081F9}"/>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15CB2642-1D28-3F4F-887B-EB0F43ACD8FE}"/>
              </a:ext>
            </a:extLst>
          </p:cNvPr>
          <p:cNvSpPr>
            <a:spLocks noGrp="1"/>
          </p:cNvSpPr>
          <p:nvPr>
            <p:ph type="body" sz="quarter" idx="13"/>
          </p:nvPr>
        </p:nvSpPr>
        <p:spPr/>
        <p:txBody>
          <a:bodyPr>
            <a:normAutofit fontScale="92500" lnSpcReduction="20000"/>
          </a:bodyPr>
          <a:lstStyle/>
          <a:p>
            <a:r>
              <a:rPr kumimoji="1" lang="en-US" altLang="ko-KR" dirty="0"/>
              <a:t>Experimental Results</a:t>
            </a:r>
            <a:endParaRPr kumimoji="1" lang="ko-KR" altLang="en-US" dirty="0"/>
          </a:p>
          <a:p>
            <a:endParaRPr kumimoji="1" lang="ko-KR" altLang="en-US" dirty="0"/>
          </a:p>
        </p:txBody>
      </p:sp>
      <p:sp>
        <p:nvSpPr>
          <p:cNvPr id="5" name="텍스트 개체 틀 4">
            <a:extLst>
              <a:ext uri="{FF2B5EF4-FFF2-40B4-BE49-F238E27FC236}">
                <a16:creationId xmlns:a16="http://schemas.microsoft.com/office/drawing/2014/main" id="{134485C9-FD78-3541-90DC-FFBBBF05AE33}"/>
              </a:ext>
            </a:extLst>
          </p:cNvPr>
          <p:cNvSpPr>
            <a:spLocks noGrp="1"/>
          </p:cNvSpPr>
          <p:nvPr>
            <p:ph type="body" sz="quarter" idx="14"/>
          </p:nvPr>
        </p:nvSpPr>
        <p:spPr/>
        <p:txBody>
          <a:bodyPr/>
          <a:lstStyle/>
          <a:p>
            <a:r>
              <a:rPr kumimoji="1" lang="en-US" altLang="ko-KR" dirty="0">
                <a:solidFill>
                  <a:schemeClr val="accent2"/>
                </a:solidFill>
              </a:rPr>
              <a:t>SFP vs. A-SFP </a:t>
            </a:r>
            <a:r>
              <a:rPr kumimoji="1" lang="en-US" altLang="ko-KR" dirty="0"/>
              <a:t>in terms of CPU idle time reduction</a:t>
            </a:r>
          </a:p>
          <a:p>
            <a:pPr lvl="1"/>
            <a:r>
              <a:rPr kumimoji="1" lang="en-US" altLang="ko-KR" dirty="0"/>
              <a:t>SPM size is set to have </a:t>
            </a:r>
            <a:r>
              <a:rPr kumimoji="1" lang="en-US" altLang="ko-KR" dirty="0">
                <a:solidFill>
                  <a:schemeClr val="accent4"/>
                </a:solidFill>
              </a:rPr>
              <a:t>two regions </a:t>
            </a:r>
            <a:r>
              <a:rPr kumimoji="1" lang="en-US" altLang="ko-KR" dirty="0"/>
              <a:t>(most of benchmarks have 2~6 functions)</a:t>
            </a:r>
          </a:p>
          <a:p>
            <a:pPr lvl="1"/>
            <a:r>
              <a:rPr kumimoji="1" lang="en-US" altLang="ko-KR" dirty="0">
                <a:latin typeface="Inconsolata" pitchFamily="49" charset="0"/>
              </a:rPr>
              <a:t>IFFT, </a:t>
            </a:r>
            <a:r>
              <a:rPr kumimoji="1" lang="en-US" altLang="ko-KR" dirty="0" err="1">
                <a:latin typeface="Inconsolata" pitchFamily="49" charset="0"/>
              </a:rPr>
              <a:t>rijndael.encode</a:t>
            </a:r>
            <a:r>
              <a:rPr kumimoji="1" lang="en-US" altLang="ko-KR" dirty="0">
                <a:latin typeface="Inconsolata" pitchFamily="49" charset="0"/>
              </a:rPr>
              <a:t>, </a:t>
            </a:r>
            <a:r>
              <a:rPr kumimoji="1" lang="en-US" altLang="ko-KR" dirty="0" err="1">
                <a:latin typeface="Inconsolata" pitchFamily="49" charset="0"/>
              </a:rPr>
              <a:t>sha</a:t>
            </a:r>
            <a:r>
              <a:rPr kumimoji="1" lang="en-US" altLang="ko-KR" dirty="0">
                <a:latin typeface="Inconsolata" pitchFamily="49" charset="0"/>
              </a:rPr>
              <a:t> </a:t>
            </a:r>
            <a:r>
              <a:rPr kumimoji="1" lang="en-US" altLang="ko-KR" dirty="0"/>
              <a:t>and </a:t>
            </a:r>
            <a:r>
              <a:rPr kumimoji="1" lang="en-US" altLang="ko-KR" dirty="0" err="1">
                <a:latin typeface="Inconsolata" pitchFamily="49" charset="0"/>
              </a:rPr>
              <a:t>stringsearch</a:t>
            </a:r>
            <a:r>
              <a:rPr kumimoji="1" lang="en-US" altLang="ko-KR" dirty="0"/>
              <a:t> </a:t>
            </a:r>
            <a:br>
              <a:rPr kumimoji="1" lang="en-US" altLang="ko-KR" dirty="0"/>
            </a:br>
            <a:r>
              <a:rPr kumimoji="1" lang="en-US" altLang="ko-KR" dirty="0"/>
              <a:t>show the largest improvements</a:t>
            </a:r>
          </a:p>
          <a:p>
            <a:pPr lvl="1"/>
            <a:r>
              <a:rPr kumimoji="1" lang="en-US" altLang="ko-KR" dirty="0"/>
              <a:t>A-SFP reduces </a:t>
            </a:r>
            <a:r>
              <a:rPr kumimoji="1" lang="en-US" altLang="ko-KR" dirty="0">
                <a:solidFill>
                  <a:schemeClr val="accent2"/>
                </a:solidFill>
              </a:rPr>
              <a:t>the idle time by 58.5% </a:t>
            </a:r>
            <a:r>
              <a:rPr kumimoji="1" lang="en-US" altLang="ko-KR" dirty="0"/>
              <a:t>(SFP: 35.6%)</a:t>
            </a:r>
            <a:endParaRPr kumimoji="1" lang="ko-KR" altLang="en-US" dirty="0"/>
          </a:p>
        </p:txBody>
      </p:sp>
      <p:pic>
        <p:nvPicPr>
          <p:cNvPr id="7" name="그림 6">
            <a:extLst>
              <a:ext uri="{FF2B5EF4-FFF2-40B4-BE49-F238E27FC236}">
                <a16:creationId xmlns:a16="http://schemas.microsoft.com/office/drawing/2014/main" id="{18660C1F-C8AB-6C4B-8886-98A4FBE7A589}"/>
              </a:ext>
            </a:extLst>
          </p:cNvPr>
          <p:cNvPicPr>
            <a:picLocks noChangeAspect="1"/>
          </p:cNvPicPr>
          <p:nvPr/>
        </p:nvPicPr>
        <p:blipFill>
          <a:blip r:embed="rId3"/>
          <a:stretch>
            <a:fillRect/>
          </a:stretch>
        </p:blipFill>
        <p:spPr>
          <a:xfrm>
            <a:off x="335360" y="3645027"/>
            <a:ext cx="11521280" cy="2019309"/>
          </a:xfrm>
          <a:prstGeom prst="rect">
            <a:avLst/>
          </a:prstGeom>
        </p:spPr>
      </p:pic>
      <p:sp>
        <p:nvSpPr>
          <p:cNvPr id="8" name="TextBox 7">
            <a:extLst>
              <a:ext uri="{FF2B5EF4-FFF2-40B4-BE49-F238E27FC236}">
                <a16:creationId xmlns:a16="http://schemas.microsoft.com/office/drawing/2014/main" id="{000D4F76-5A4A-4D44-B0F5-1620DAD8E929}"/>
              </a:ext>
            </a:extLst>
          </p:cNvPr>
          <p:cNvSpPr txBox="1"/>
          <p:nvPr/>
        </p:nvSpPr>
        <p:spPr>
          <a:xfrm>
            <a:off x="3797200" y="5733252"/>
            <a:ext cx="4597605" cy="307777"/>
          </a:xfrm>
          <a:prstGeom prst="rect">
            <a:avLst/>
          </a:prstGeom>
          <a:noFill/>
        </p:spPr>
        <p:txBody>
          <a:bodyPr wrap="none" rtlCol="0">
            <a:spAutoFit/>
          </a:bodyPr>
          <a:lstStyle/>
          <a:p>
            <a:pPr algn="ctr"/>
            <a:r>
              <a:rPr kumimoji="1" lang="en-US" altLang="ko-KR" sz="1400" dirty="0"/>
              <a:t>CPU idle time of SFP and A-SFP, normalized to baseline</a:t>
            </a:r>
            <a:endParaRPr kumimoji="1" lang="ko-KR" altLang="en-US" sz="1400" dirty="0"/>
          </a:p>
        </p:txBody>
      </p:sp>
      <p:sp>
        <p:nvSpPr>
          <p:cNvPr id="16" name="직사각형 15">
            <a:extLst>
              <a:ext uri="{FF2B5EF4-FFF2-40B4-BE49-F238E27FC236}">
                <a16:creationId xmlns:a16="http://schemas.microsoft.com/office/drawing/2014/main" id="{E610D9B8-DA0F-9F41-B19A-5A155610878B}"/>
              </a:ext>
            </a:extLst>
          </p:cNvPr>
          <p:cNvSpPr/>
          <p:nvPr/>
        </p:nvSpPr>
        <p:spPr>
          <a:xfrm>
            <a:off x="9029700" y="3699164"/>
            <a:ext cx="882724" cy="19651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304165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D65604-609B-4747-9252-5397D56C5759}"/>
              </a:ext>
            </a:extLst>
          </p:cNvPr>
          <p:cNvSpPr>
            <a:spLocks noGrp="1"/>
          </p:cNvSpPr>
          <p:nvPr>
            <p:ph type="title"/>
          </p:nvPr>
        </p:nvSpPr>
        <p:spPr/>
        <p:txBody>
          <a:bodyPr/>
          <a:lstStyle/>
          <a:p>
            <a:r>
              <a:rPr kumimoji="1" lang="en-US" altLang="ko-KR" dirty="0"/>
              <a:t>Outline</a:t>
            </a:r>
            <a:endParaRPr kumimoji="1" lang="ko-KR" altLang="en-US" dirty="0"/>
          </a:p>
        </p:txBody>
      </p:sp>
      <p:sp>
        <p:nvSpPr>
          <p:cNvPr id="3" name="바닥글 개체 틀 2">
            <a:extLst>
              <a:ext uri="{FF2B5EF4-FFF2-40B4-BE49-F238E27FC236}">
                <a16:creationId xmlns:a16="http://schemas.microsoft.com/office/drawing/2014/main" id="{C73B079D-6B13-3248-9480-050570F06224}"/>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F064B13C-FE3D-7341-B986-5DD6718AC933}"/>
              </a:ext>
            </a:extLst>
          </p:cNvPr>
          <p:cNvSpPr>
            <a:spLocks noGrp="1"/>
          </p:cNvSpPr>
          <p:nvPr>
            <p:ph type="body" sz="quarter" idx="13"/>
          </p:nvPr>
        </p:nvSpPr>
        <p:spPr/>
        <p:txBody>
          <a:bodyPr>
            <a:normAutofit fontScale="92500" lnSpcReduction="10000"/>
          </a:bodyPr>
          <a:lstStyle/>
          <a:p>
            <a:endParaRPr kumimoji="1" lang="ko-KR" altLang="en-US"/>
          </a:p>
        </p:txBody>
      </p:sp>
      <p:sp>
        <p:nvSpPr>
          <p:cNvPr id="5" name="텍스트 개체 틀 4">
            <a:extLst>
              <a:ext uri="{FF2B5EF4-FFF2-40B4-BE49-F238E27FC236}">
                <a16:creationId xmlns:a16="http://schemas.microsoft.com/office/drawing/2014/main" id="{2B12A351-B2B1-3942-B43E-D841D71BE940}"/>
              </a:ext>
            </a:extLst>
          </p:cNvPr>
          <p:cNvSpPr>
            <a:spLocks noGrp="1"/>
          </p:cNvSpPr>
          <p:nvPr>
            <p:ph type="body" sz="quarter" idx="14"/>
          </p:nvPr>
        </p:nvSpPr>
        <p:spPr/>
        <p:txBody>
          <a:bodyPr/>
          <a:lstStyle/>
          <a:p>
            <a:r>
              <a:rPr kumimoji="1" lang="en-US" altLang="ko-KR" dirty="0">
                <a:solidFill>
                  <a:schemeClr val="tx1">
                    <a:lumMod val="50000"/>
                    <a:lumOff val="50000"/>
                  </a:schemeClr>
                </a:solidFill>
              </a:rPr>
              <a:t>Introduction</a:t>
            </a:r>
          </a:p>
          <a:p>
            <a:r>
              <a:rPr kumimoji="1" lang="en-US" altLang="ko-KR" dirty="0">
                <a:solidFill>
                  <a:schemeClr val="tx1">
                    <a:lumMod val="50000"/>
                    <a:lumOff val="50000"/>
                  </a:schemeClr>
                </a:solidFill>
              </a:rPr>
              <a:t>Our Approach</a:t>
            </a:r>
          </a:p>
          <a:p>
            <a:pPr lvl="1"/>
            <a:r>
              <a:rPr kumimoji="1" lang="en-US" altLang="ko-KR" dirty="0">
                <a:solidFill>
                  <a:schemeClr val="tx1">
                    <a:lumMod val="50000"/>
                    <a:lumOff val="50000"/>
                  </a:schemeClr>
                </a:solidFill>
              </a:rPr>
              <a:t>Finding Load Locations</a:t>
            </a:r>
          </a:p>
          <a:p>
            <a:pPr lvl="1"/>
            <a:r>
              <a:rPr kumimoji="1" lang="en-US" altLang="ko-KR" dirty="0">
                <a:solidFill>
                  <a:schemeClr val="tx1">
                    <a:lumMod val="50000"/>
                    <a:lumOff val="50000"/>
                  </a:schemeClr>
                </a:solidFill>
              </a:rPr>
              <a:t>Inserting Prefetch Instructions</a:t>
            </a:r>
          </a:p>
          <a:p>
            <a:r>
              <a:rPr kumimoji="1" lang="en-US" altLang="ko-KR" dirty="0">
                <a:solidFill>
                  <a:schemeClr val="tx1">
                    <a:lumMod val="50000"/>
                    <a:lumOff val="50000"/>
                  </a:schemeClr>
                </a:solidFill>
              </a:rPr>
              <a:t>Experimental Results</a:t>
            </a:r>
          </a:p>
          <a:p>
            <a:r>
              <a:rPr kumimoji="1" lang="en-US" altLang="ko-KR" dirty="0"/>
              <a:t>Conclusion</a:t>
            </a:r>
            <a:endParaRPr kumimoji="1" lang="ko-KR" altLang="en-US" dirty="0"/>
          </a:p>
        </p:txBody>
      </p:sp>
    </p:spTree>
    <p:extLst>
      <p:ext uri="{BB962C8B-B14F-4D97-AF65-F5344CB8AC3E}">
        <p14:creationId xmlns:p14="http://schemas.microsoft.com/office/powerpoint/2010/main" val="2339687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74D790-B506-A346-A48D-066D60829AE0}"/>
              </a:ext>
            </a:extLst>
          </p:cNvPr>
          <p:cNvSpPr>
            <a:spLocks noGrp="1"/>
          </p:cNvSpPr>
          <p:nvPr>
            <p:ph type="title"/>
          </p:nvPr>
        </p:nvSpPr>
        <p:spPr/>
        <p:txBody>
          <a:bodyPr/>
          <a:lstStyle/>
          <a:p>
            <a:r>
              <a:rPr kumimoji="1" lang="en-US" altLang="ko-KR" dirty="0"/>
              <a:t>Conclusion</a:t>
            </a:r>
            <a:endParaRPr kumimoji="1" lang="ko-KR" altLang="en-US" dirty="0"/>
          </a:p>
        </p:txBody>
      </p:sp>
      <p:sp>
        <p:nvSpPr>
          <p:cNvPr id="3" name="바닥글 개체 틀 2">
            <a:extLst>
              <a:ext uri="{FF2B5EF4-FFF2-40B4-BE49-F238E27FC236}">
                <a16:creationId xmlns:a16="http://schemas.microsoft.com/office/drawing/2014/main" id="{C976085C-E788-D643-B338-AD76070D4F43}"/>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CE5FBDF7-FC00-794E-B558-D33662F9ED34}"/>
              </a:ext>
            </a:extLst>
          </p:cNvPr>
          <p:cNvSpPr>
            <a:spLocks noGrp="1"/>
          </p:cNvSpPr>
          <p:nvPr>
            <p:ph type="body" sz="quarter" idx="13"/>
          </p:nvPr>
        </p:nvSpPr>
        <p:spPr/>
        <p:txBody>
          <a:bodyPr>
            <a:normAutofit fontScale="92500" lnSpcReduction="10000"/>
          </a:bodyPr>
          <a:lstStyle/>
          <a:p>
            <a:endParaRPr kumimoji="1" lang="ko-KR" altLang="en-US"/>
          </a:p>
        </p:txBody>
      </p:sp>
      <p:sp>
        <p:nvSpPr>
          <p:cNvPr id="5" name="텍스트 개체 틀 4">
            <a:extLst>
              <a:ext uri="{FF2B5EF4-FFF2-40B4-BE49-F238E27FC236}">
                <a16:creationId xmlns:a16="http://schemas.microsoft.com/office/drawing/2014/main" id="{85783B47-A118-F54B-B6E3-73ABD43DB481}"/>
              </a:ext>
            </a:extLst>
          </p:cNvPr>
          <p:cNvSpPr>
            <a:spLocks noGrp="1"/>
          </p:cNvSpPr>
          <p:nvPr>
            <p:ph type="body" sz="quarter" idx="14"/>
          </p:nvPr>
        </p:nvSpPr>
        <p:spPr/>
        <p:txBody>
          <a:bodyPr/>
          <a:lstStyle/>
          <a:p>
            <a:r>
              <a:rPr kumimoji="1" lang="en-US" altLang="ko-KR" dirty="0"/>
              <a:t>In SPM-based code management, compile-time code prefetching has not been extensively studied</a:t>
            </a:r>
          </a:p>
          <a:p>
            <a:pPr lvl="1"/>
            <a:r>
              <a:rPr kumimoji="1" lang="en-US" altLang="ko-KR" dirty="0"/>
              <a:t>Hard to recover from faults, thus relies on on-demand loading</a:t>
            </a:r>
          </a:p>
          <a:p>
            <a:r>
              <a:rPr kumimoji="1" lang="en-US" altLang="ko-KR" dirty="0"/>
              <a:t>We propose an algorithm (A-SFP) to find safe and efficient prefetch locations for all function calls in a program</a:t>
            </a:r>
          </a:p>
          <a:p>
            <a:r>
              <a:rPr kumimoji="1" lang="en-US" altLang="ko-KR" dirty="0"/>
              <a:t>A-SFP can reduce CPU idle time by 58.5% on average</a:t>
            </a:r>
          </a:p>
          <a:p>
            <a:pPr lvl="1"/>
            <a:r>
              <a:rPr kumimoji="1" lang="en-US" altLang="ko-KR" dirty="0"/>
              <a:t>Results in 14.7% execution time improvement without changing the mapping algorithm</a:t>
            </a:r>
            <a:endParaRPr kumimoji="1" lang="ko-KR" altLang="en-US" dirty="0"/>
          </a:p>
        </p:txBody>
      </p:sp>
    </p:spTree>
    <p:extLst>
      <p:ext uri="{BB962C8B-B14F-4D97-AF65-F5344CB8AC3E}">
        <p14:creationId xmlns:p14="http://schemas.microsoft.com/office/powerpoint/2010/main" val="41319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90313C-BB3E-0944-A32A-B8D1DCB42A19}"/>
              </a:ext>
            </a:extLst>
          </p:cNvPr>
          <p:cNvSpPr>
            <a:spLocks noGrp="1"/>
          </p:cNvSpPr>
          <p:nvPr>
            <p:ph type="title"/>
          </p:nvPr>
        </p:nvSpPr>
        <p:spPr/>
        <p:txBody>
          <a:bodyPr/>
          <a:lstStyle/>
          <a:p>
            <a:endParaRPr kumimoji="1" lang="ko-KR" altLang="en-US"/>
          </a:p>
        </p:txBody>
      </p:sp>
      <p:sp>
        <p:nvSpPr>
          <p:cNvPr id="3" name="바닥글 개체 틀 2">
            <a:extLst>
              <a:ext uri="{FF2B5EF4-FFF2-40B4-BE49-F238E27FC236}">
                <a16:creationId xmlns:a16="http://schemas.microsoft.com/office/drawing/2014/main" id="{B8A3C85D-48E7-1B4C-A5EF-14E9AEB4A9D3}"/>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50F99C2D-F1C0-B347-A93D-32C77C5E8157}"/>
              </a:ext>
            </a:extLst>
          </p:cNvPr>
          <p:cNvSpPr>
            <a:spLocks noGrp="1"/>
          </p:cNvSpPr>
          <p:nvPr>
            <p:ph type="body" sz="quarter" idx="13"/>
          </p:nvPr>
        </p:nvSpPr>
        <p:spPr/>
        <p:txBody>
          <a:bodyPr>
            <a:normAutofit fontScale="92500" lnSpcReduction="10000"/>
          </a:bodyPr>
          <a:lstStyle/>
          <a:p>
            <a:endParaRPr kumimoji="1" lang="ko-KR" altLang="en-US"/>
          </a:p>
        </p:txBody>
      </p:sp>
      <p:sp>
        <p:nvSpPr>
          <p:cNvPr id="6" name="TextBox 5">
            <a:extLst>
              <a:ext uri="{FF2B5EF4-FFF2-40B4-BE49-F238E27FC236}">
                <a16:creationId xmlns:a16="http://schemas.microsoft.com/office/drawing/2014/main" id="{3788FDA3-9E97-3D4F-8B51-B6E773EAC60A}"/>
              </a:ext>
            </a:extLst>
          </p:cNvPr>
          <p:cNvSpPr txBox="1"/>
          <p:nvPr/>
        </p:nvSpPr>
        <p:spPr>
          <a:xfrm>
            <a:off x="4858034" y="3244334"/>
            <a:ext cx="2475935" cy="584775"/>
          </a:xfrm>
          <a:prstGeom prst="rect">
            <a:avLst/>
          </a:prstGeom>
          <a:noFill/>
        </p:spPr>
        <p:txBody>
          <a:bodyPr wrap="none" rtlCol="0">
            <a:spAutoFit/>
          </a:bodyPr>
          <a:lstStyle/>
          <a:p>
            <a:pPr algn="ctr"/>
            <a:r>
              <a:rPr kumimoji="1" lang="en-US" altLang="ko-KR" sz="3200" dirty="0"/>
              <a:t>THANK YOU!</a:t>
            </a:r>
            <a:endParaRPr kumimoji="1" lang="ko-KR" altLang="en-US" sz="3200" dirty="0"/>
          </a:p>
        </p:txBody>
      </p:sp>
    </p:spTree>
    <p:extLst>
      <p:ext uri="{BB962C8B-B14F-4D97-AF65-F5344CB8AC3E}">
        <p14:creationId xmlns:p14="http://schemas.microsoft.com/office/powerpoint/2010/main" val="29445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D65604-609B-4747-9252-5397D56C5759}"/>
              </a:ext>
            </a:extLst>
          </p:cNvPr>
          <p:cNvSpPr>
            <a:spLocks noGrp="1"/>
          </p:cNvSpPr>
          <p:nvPr>
            <p:ph type="title"/>
          </p:nvPr>
        </p:nvSpPr>
        <p:spPr/>
        <p:txBody>
          <a:bodyPr/>
          <a:lstStyle/>
          <a:p>
            <a:r>
              <a:rPr kumimoji="1" lang="en-US" altLang="ko-KR" dirty="0"/>
              <a:t>Outline</a:t>
            </a:r>
            <a:endParaRPr kumimoji="1" lang="ko-KR" altLang="en-US" dirty="0"/>
          </a:p>
        </p:txBody>
      </p:sp>
      <p:sp>
        <p:nvSpPr>
          <p:cNvPr id="3" name="바닥글 개체 틀 2">
            <a:extLst>
              <a:ext uri="{FF2B5EF4-FFF2-40B4-BE49-F238E27FC236}">
                <a16:creationId xmlns:a16="http://schemas.microsoft.com/office/drawing/2014/main" id="{C73B079D-6B13-3248-9480-050570F06224}"/>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F064B13C-FE3D-7341-B986-5DD6718AC933}"/>
              </a:ext>
            </a:extLst>
          </p:cNvPr>
          <p:cNvSpPr>
            <a:spLocks noGrp="1"/>
          </p:cNvSpPr>
          <p:nvPr>
            <p:ph type="body" sz="quarter" idx="13"/>
          </p:nvPr>
        </p:nvSpPr>
        <p:spPr/>
        <p:txBody>
          <a:bodyPr>
            <a:normAutofit fontScale="92500" lnSpcReduction="10000"/>
          </a:bodyPr>
          <a:lstStyle/>
          <a:p>
            <a:endParaRPr kumimoji="1" lang="ko-KR" altLang="en-US"/>
          </a:p>
        </p:txBody>
      </p:sp>
      <p:sp>
        <p:nvSpPr>
          <p:cNvPr id="5" name="텍스트 개체 틀 4">
            <a:extLst>
              <a:ext uri="{FF2B5EF4-FFF2-40B4-BE49-F238E27FC236}">
                <a16:creationId xmlns:a16="http://schemas.microsoft.com/office/drawing/2014/main" id="{2B12A351-B2B1-3942-B43E-D841D71BE940}"/>
              </a:ext>
            </a:extLst>
          </p:cNvPr>
          <p:cNvSpPr>
            <a:spLocks noGrp="1"/>
          </p:cNvSpPr>
          <p:nvPr>
            <p:ph type="body" sz="quarter" idx="14"/>
          </p:nvPr>
        </p:nvSpPr>
        <p:spPr/>
        <p:txBody>
          <a:bodyPr/>
          <a:lstStyle/>
          <a:p>
            <a:r>
              <a:rPr kumimoji="1" lang="en-US" altLang="ko-KR" dirty="0"/>
              <a:t>Introduction</a:t>
            </a:r>
          </a:p>
          <a:p>
            <a:r>
              <a:rPr kumimoji="1" lang="en-US" altLang="ko-KR" dirty="0"/>
              <a:t>Our Approach</a:t>
            </a:r>
          </a:p>
          <a:p>
            <a:pPr lvl="1"/>
            <a:r>
              <a:rPr kumimoji="1" lang="en-US" altLang="ko-KR" dirty="0"/>
              <a:t>Finding Load Locations</a:t>
            </a:r>
          </a:p>
          <a:p>
            <a:pPr lvl="1"/>
            <a:r>
              <a:rPr kumimoji="1" lang="en-US" altLang="ko-KR" dirty="0"/>
              <a:t>Inserting Prefetch Instructions</a:t>
            </a:r>
          </a:p>
          <a:p>
            <a:r>
              <a:rPr kumimoji="1" lang="en-US" altLang="ko-KR" dirty="0"/>
              <a:t>Experimental Results</a:t>
            </a:r>
          </a:p>
          <a:p>
            <a:r>
              <a:rPr kumimoji="1" lang="en-US" altLang="ko-KR" dirty="0"/>
              <a:t>Conclusion</a:t>
            </a:r>
            <a:endParaRPr kumimoji="1" lang="ko-KR" altLang="en-US" dirty="0"/>
          </a:p>
        </p:txBody>
      </p:sp>
    </p:spTree>
    <p:extLst>
      <p:ext uri="{BB962C8B-B14F-4D97-AF65-F5344CB8AC3E}">
        <p14:creationId xmlns:p14="http://schemas.microsoft.com/office/powerpoint/2010/main" val="2064499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D65604-609B-4747-9252-5397D56C5759}"/>
              </a:ext>
            </a:extLst>
          </p:cNvPr>
          <p:cNvSpPr>
            <a:spLocks noGrp="1"/>
          </p:cNvSpPr>
          <p:nvPr>
            <p:ph type="title"/>
          </p:nvPr>
        </p:nvSpPr>
        <p:spPr/>
        <p:txBody>
          <a:bodyPr/>
          <a:lstStyle/>
          <a:p>
            <a:r>
              <a:rPr kumimoji="1" lang="en-US" altLang="ko-KR" dirty="0"/>
              <a:t>Outline</a:t>
            </a:r>
            <a:endParaRPr kumimoji="1" lang="ko-KR" altLang="en-US" dirty="0"/>
          </a:p>
        </p:txBody>
      </p:sp>
      <p:sp>
        <p:nvSpPr>
          <p:cNvPr id="3" name="바닥글 개체 틀 2">
            <a:extLst>
              <a:ext uri="{FF2B5EF4-FFF2-40B4-BE49-F238E27FC236}">
                <a16:creationId xmlns:a16="http://schemas.microsoft.com/office/drawing/2014/main" id="{C73B079D-6B13-3248-9480-050570F06224}"/>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F064B13C-FE3D-7341-B986-5DD6718AC933}"/>
              </a:ext>
            </a:extLst>
          </p:cNvPr>
          <p:cNvSpPr>
            <a:spLocks noGrp="1"/>
          </p:cNvSpPr>
          <p:nvPr>
            <p:ph type="body" sz="quarter" idx="13"/>
          </p:nvPr>
        </p:nvSpPr>
        <p:spPr/>
        <p:txBody>
          <a:bodyPr>
            <a:normAutofit fontScale="92500" lnSpcReduction="10000"/>
          </a:bodyPr>
          <a:lstStyle/>
          <a:p>
            <a:endParaRPr kumimoji="1" lang="ko-KR" altLang="en-US"/>
          </a:p>
        </p:txBody>
      </p:sp>
      <p:sp>
        <p:nvSpPr>
          <p:cNvPr id="5" name="텍스트 개체 틀 4">
            <a:extLst>
              <a:ext uri="{FF2B5EF4-FFF2-40B4-BE49-F238E27FC236}">
                <a16:creationId xmlns:a16="http://schemas.microsoft.com/office/drawing/2014/main" id="{2B12A351-B2B1-3942-B43E-D841D71BE940}"/>
              </a:ext>
            </a:extLst>
          </p:cNvPr>
          <p:cNvSpPr>
            <a:spLocks noGrp="1"/>
          </p:cNvSpPr>
          <p:nvPr>
            <p:ph type="body" sz="quarter" idx="14"/>
          </p:nvPr>
        </p:nvSpPr>
        <p:spPr/>
        <p:txBody>
          <a:bodyPr/>
          <a:lstStyle/>
          <a:p>
            <a:r>
              <a:rPr kumimoji="1" lang="en-US" altLang="ko-KR" dirty="0"/>
              <a:t>Introduction</a:t>
            </a:r>
          </a:p>
          <a:p>
            <a:r>
              <a:rPr kumimoji="1" lang="en-US" altLang="ko-KR" dirty="0">
                <a:solidFill>
                  <a:schemeClr val="tx1">
                    <a:lumMod val="50000"/>
                    <a:lumOff val="50000"/>
                  </a:schemeClr>
                </a:solidFill>
              </a:rPr>
              <a:t>Our Approach</a:t>
            </a:r>
          </a:p>
          <a:p>
            <a:pPr lvl="1"/>
            <a:r>
              <a:rPr kumimoji="1" lang="en-US" altLang="ko-KR" dirty="0">
                <a:solidFill>
                  <a:schemeClr val="tx1">
                    <a:lumMod val="50000"/>
                    <a:lumOff val="50000"/>
                  </a:schemeClr>
                </a:solidFill>
              </a:rPr>
              <a:t>Finding Load Locations</a:t>
            </a:r>
          </a:p>
          <a:p>
            <a:pPr lvl="1"/>
            <a:r>
              <a:rPr kumimoji="1" lang="en-US" altLang="ko-KR" dirty="0">
                <a:solidFill>
                  <a:schemeClr val="tx1">
                    <a:lumMod val="50000"/>
                    <a:lumOff val="50000"/>
                  </a:schemeClr>
                </a:solidFill>
              </a:rPr>
              <a:t>Inserting Prefetch Instructions</a:t>
            </a:r>
          </a:p>
          <a:p>
            <a:r>
              <a:rPr kumimoji="1" lang="en-US" altLang="ko-KR" dirty="0">
                <a:solidFill>
                  <a:schemeClr val="tx1">
                    <a:lumMod val="50000"/>
                    <a:lumOff val="50000"/>
                  </a:schemeClr>
                </a:solidFill>
              </a:rPr>
              <a:t>Experimental Results</a:t>
            </a:r>
          </a:p>
          <a:p>
            <a:r>
              <a:rPr kumimoji="1" lang="en-US" altLang="ko-KR" dirty="0">
                <a:solidFill>
                  <a:schemeClr val="tx1">
                    <a:lumMod val="50000"/>
                    <a:lumOff val="50000"/>
                  </a:schemeClr>
                </a:solidFill>
              </a:rPr>
              <a:t>Conclusion</a:t>
            </a:r>
            <a:endParaRPr kumimoji="1" lang="ko-KR" altLang="en-US" dirty="0">
              <a:solidFill>
                <a:schemeClr val="tx1">
                  <a:lumMod val="50000"/>
                  <a:lumOff val="50000"/>
                </a:schemeClr>
              </a:solidFill>
            </a:endParaRPr>
          </a:p>
        </p:txBody>
      </p:sp>
    </p:spTree>
    <p:extLst>
      <p:ext uri="{BB962C8B-B14F-4D97-AF65-F5344CB8AC3E}">
        <p14:creationId xmlns:p14="http://schemas.microsoft.com/office/powerpoint/2010/main" val="293087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4978DA-CE47-F740-8DB1-9818CC6C1978}"/>
              </a:ext>
            </a:extLst>
          </p:cNvPr>
          <p:cNvSpPr>
            <a:spLocks noGrp="1"/>
          </p:cNvSpPr>
          <p:nvPr>
            <p:ph type="title"/>
          </p:nvPr>
        </p:nvSpPr>
        <p:spPr/>
        <p:txBody>
          <a:bodyPr/>
          <a:lstStyle/>
          <a:p>
            <a:r>
              <a:rPr kumimoji="1" lang="en-US" altLang="ko-KR" dirty="0"/>
              <a:t>Scratchpad Memory</a:t>
            </a:r>
            <a:endParaRPr kumimoji="1" lang="ko-KR" altLang="en-US" dirty="0"/>
          </a:p>
        </p:txBody>
      </p:sp>
      <p:sp>
        <p:nvSpPr>
          <p:cNvPr id="3" name="바닥글 개체 틀 2">
            <a:extLst>
              <a:ext uri="{FF2B5EF4-FFF2-40B4-BE49-F238E27FC236}">
                <a16:creationId xmlns:a16="http://schemas.microsoft.com/office/drawing/2014/main" id="{07F00ED6-5D2A-DA48-8498-FCC4AD201C3B}"/>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30C0C04D-083C-3848-B425-87BC54B68706}"/>
              </a:ext>
            </a:extLst>
          </p:cNvPr>
          <p:cNvSpPr>
            <a:spLocks noGrp="1"/>
          </p:cNvSpPr>
          <p:nvPr>
            <p:ph type="body" sz="quarter" idx="13"/>
          </p:nvPr>
        </p:nvSpPr>
        <p:spPr/>
        <p:txBody>
          <a:bodyPr>
            <a:normAutofit fontScale="92500" lnSpcReduction="10000"/>
          </a:bodyPr>
          <a:lstStyle/>
          <a:p>
            <a:r>
              <a:rPr kumimoji="1" lang="en-US" altLang="ko-KR" dirty="0"/>
              <a:t>Introduction</a:t>
            </a:r>
            <a:endParaRPr kumimoji="1" lang="ko-KR" altLang="en-US" dirty="0"/>
          </a:p>
        </p:txBody>
      </p:sp>
      <p:sp>
        <p:nvSpPr>
          <p:cNvPr id="5" name="텍스트 개체 틀 4">
            <a:extLst>
              <a:ext uri="{FF2B5EF4-FFF2-40B4-BE49-F238E27FC236}">
                <a16:creationId xmlns:a16="http://schemas.microsoft.com/office/drawing/2014/main" id="{E3595A99-3C58-EF4B-A408-DDEBA17E6C7C}"/>
              </a:ext>
            </a:extLst>
          </p:cNvPr>
          <p:cNvSpPr>
            <a:spLocks noGrp="1"/>
          </p:cNvSpPr>
          <p:nvPr>
            <p:ph type="body" sz="quarter" idx="14"/>
          </p:nvPr>
        </p:nvSpPr>
        <p:spPr/>
        <p:txBody>
          <a:bodyPr>
            <a:normAutofit lnSpcReduction="10000"/>
          </a:bodyPr>
          <a:lstStyle/>
          <a:p>
            <a:r>
              <a:rPr kumimoji="1" lang="en-US" altLang="ko-KR" dirty="0">
                <a:solidFill>
                  <a:schemeClr val="accent2"/>
                </a:solidFill>
              </a:rPr>
              <a:t>Scratchpad Memory (SPM) </a:t>
            </a:r>
            <a:r>
              <a:rPr kumimoji="1" lang="en-US" altLang="ko-KR" dirty="0"/>
              <a:t>is a software-managed on-chip SRAM memory</a:t>
            </a:r>
          </a:p>
          <a:p>
            <a:pPr lvl="1"/>
            <a:r>
              <a:rPr lang="en-US" altLang="ko-KR" dirty="0">
                <a:solidFill>
                  <a:schemeClr val="accent4"/>
                </a:solidFill>
              </a:rPr>
              <a:t>Simple hardware</a:t>
            </a:r>
            <a:r>
              <a:rPr lang="en-US" altLang="ko-KR" dirty="0"/>
              <a:t>: latency, energy/area efficiency</a:t>
            </a:r>
          </a:p>
          <a:p>
            <a:pPr lvl="1"/>
            <a:r>
              <a:rPr lang="en-US" altLang="ko-KR" dirty="0">
                <a:solidFill>
                  <a:schemeClr val="accent4"/>
                </a:solidFill>
              </a:rPr>
              <a:t>No run-time tag matching</a:t>
            </a:r>
            <a:r>
              <a:rPr lang="en-US" altLang="ko-KR" dirty="0"/>
              <a:t>: predictability</a:t>
            </a:r>
          </a:p>
          <a:p>
            <a:pPr lvl="1"/>
            <a:r>
              <a:rPr lang="en-US" altLang="ko-KR" dirty="0">
                <a:solidFill>
                  <a:schemeClr val="accent2"/>
                </a:solidFill>
              </a:rPr>
              <a:t>Challenges</a:t>
            </a:r>
            <a:r>
              <a:rPr lang="en-US" altLang="ko-KR" dirty="0"/>
              <a:t>: data movement between SPM and memory should be explicitly managed (by DMA)</a:t>
            </a:r>
          </a:p>
          <a:p>
            <a:r>
              <a:rPr kumimoji="1" lang="en-US" altLang="ko-KR" dirty="0"/>
              <a:t>Requires </a:t>
            </a:r>
            <a:r>
              <a:rPr kumimoji="1" lang="en-US" altLang="ko-KR" dirty="0">
                <a:solidFill>
                  <a:schemeClr val="accent4"/>
                </a:solidFill>
              </a:rPr>
              <a:t>management algorithms </a:t>
            </a:r>
            <a:r>
              <a:rPr kumimoji="1" lang="en-US" altLang="ko-KR" dirty="0"/>
              <a:t>to </a:t>
            </a:r>
            <a:br>
              <a:rPr kumimoji="1" lang="en-US" altLang="ko-KR" dirty="0"/>
            </a:br>
            <a:r>
              <a:rPr kumimoji="1" lang="en-US" altLang="ko-KR" dirty="0"/>
              <a:t>insert DMA instructions in compile-time</a:t>
            </a:r>
          </a:p>
          <a:p>
            <a:pPr lvl="1"/>
            <a:r>
              <a:rPr kumimoji="1" lang="en-US" altLang="ko-KR" dirty="0"/>
              <a:t>Focus of this work: improving </a:t>
            </a:r>
            <a:r>
              <a:rPr kumimoji="1" lang="en-US" altLang="ko-KR" dirty="0">
                <a:solidFill>
                  <a:schemeClr val="accent2"/>
                </a:solidFill>
              </a:rPr>
              <a:t>code management efficiency</a:t>
            </a:r>
            <a:r>
              <a:rPr kumimoji="1" lang="en-US" altLang="ko-KR" dirty="0"/>
              <a:t> on SPM-base systems</a:t>
            </a:r>
          </a:p>
        </p:txBody>
      </p:sp>
      <p:grpSp>
        <p:nvGrpSpPr>
          <p:cNvPr id="8" name="그룹 7">
            <a:extLst>
              <a:ext uri="{FF2B5EF4-FFF2-40B4-BE49-F238E27FC236}">
                <a16:creationId xmlns:a16="http://schemas.microsoft.com/office/drawing/2014/main" id="{3998B0FE-1272-4D4D-83B1-FF81AB4E568D}"/>
              </a:ext>
            </a:extLst>
          </p:cNvPr>
          <p:cNvGrpSpPr/>
          <p:nvPr/>
        </p:nvGrpSpPr>
        <p:grpSpPr>
          <a:xfrm>
            <a:off x="6973952" y="3645027"/>
            <a:ext cx="4853141" cy="747683"/>
            <a:chOff x="1691482" y="5157192"/>
            <a:chExt cx="5141371" cy="792088"/>
          </a:xfrm>
        </p:grpSpPr>
        <p:sp>
          <p:nvSpPr>
            <p:cNvPr id="9" name="직사각형 8">
              <a:extLst>
                <a:ext uri="{FF2B5EF4-FFF2-40B4-BE49-F238E27FC236}">
                  <a16:creationId xmlns:a16="http://schemas.microsoft.com/office/drawing/2014/main" id="{D4CCA02F-EFDC-BF41-A8AC-B59C6DD25E64}"/>
                </a:ext>
              </a:extLst>
            </p:cNvPr>
            <p:cNvSpPr/>
            <p:nvPr/>
          </p:nvSpPr>
          <p:spPr>
            <a:xfrm>
              <a:off x="1835497" y="5301208"/>
              <a:ext cx="1108923"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dirty="0"/>
                <a:t>CPU</a:t>
              </a:r>
              <a:endParaRPr lang="ko-KR" altLang="en-US" dirty="0"/>
            </a:p>
          </p:txBody>
        </p:sp>
        <p:sp>
          <p:nvSpPr>
            <p:cNvPr id="10" name="직사각형 9">
              <a:extLst>
                <a:ext uri="{FF2B5EF4-FFF2-40B4-BE49-F238E27FC236}">
                  <a16:creationId xmlns:a16="http://schemas.microsoft.com/office/drawing/2014/main" id="{D848B309-6BD3-8244-A99F-223A4135FE7B}"/>
                </a:ext>
              </a:extLst>
            </p:cNvPr>
            <p:cNvSpPr/>
            <p:nvPr/>
          </p:nvSpPr>
          <p:spPr>
            <a:xfrm>
              <a:off x="3347666" y="5301208"/>
              <a:ext cx="1108923"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dirty="0"/>
                <a:t>SPM</a:t>
              </a:r>
              <a:endParaRPr lang="ko-KR" altLang="en-US" dirty="0"/>
            </a:p>
          </p:txBody>
        </p:sp>
        <p:sp>
          <p:nvSpPr>
            <p:cNvPr id="11" name="직사각형 10">
              <a:extLst>
                <a:ext uri="{FF2B5EF4-FFF2-40B4-BE49-F238E27FC236}">
                  <a16:creationId xmlns:a16="http://schemas.microsoft.com/office/drawing/2014/main" id="{CFF26509-0ECE-5A41-B2F6-16CCE54CDAAB}"/>
                </a:ext>
              </a:extLst>
            </p:cNvPr>
            <p:cNvSpPr/>
            <p:nvPr/>
          </p:nvSpPr>
          <p:spPr>
            <a:xfrm>
              <a:off x="5723930" y="5301209"/>
              <a:ext cx="1108923"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dirty="0"/>
                <a:t>Memory</a:t>
              </a:r>
              <a:endParaRPr lang="ko-KR" altLang="en-US" dirty="0"/>
            </a:p>
          </p:txBody>
        </p:sp>
        <p:cxnSp>
          <p:nvCxnSpPr>
            <p:cNvPr id="12" name="직선 연결선 8">
              <a:extLst>
                <a:ext uri="{FF2B5EF4-FFF2-40B4-BE49-F238E27FC236}">
                  <a16:creationId xmlns:a16="http://schemas.microsoft.com/office/drawing/2014/main" id="{8F7D6008-A740-444E-804C-59CFFDB01438}"/>
                </a:ext>
              </a:extLst>
            </p:cNvPr>
            <p:cNvCxnSpPr>
              <a:stCxn id="9" idx="3"/>
              <a:endCxn id="10" idx="1"/>
            </p:cNvCxnSpPr>
            <p:nvPr/>
          </p:nvCxnSpPr>
          <p:spPr>
            <a:xfrm>
              <a:off x="2944420" y="5553236"/>
              <a:ext cx="40324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87A22ECE-8B0D-294B-806D-1D7CA89E4FF4}"/>
                </a:ext>
              </a:extLst>
            </p:cNvPr>
            <p:cNvCxnSpPr>
              <a:stCxn id="10" idx="3"/>
              <a:endCxn id="11" idx="1"/>
            </p:cNvCxnSpPr>
            <p:nvPr/>
          </p:nvCxnSpPr>
          <p:spPr>
            <a:xfrm>
              <a:off x="4456589" y="5553235"/>
              <a:ext cx="1267340" cy="1"/>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CBE6CB06-7D5F-3A44-AF45-95E7B1F54E42}"/>
                </a:ext>
              </a:extLst>
            </p:cNvPr>
            <p:cNvSpPr/>
            <p:nvPr/>
          </p:nvSpPr>
          <p:spPr>
            <a:xfrm>
              <a:off x="1691482" y="5157192"/>
              <a:ext cx="2952328" cy="792088"/>
            </a:xfrm>
            <a:prstGeom prst="rect">
              <a:avLst/>
            </a:prstGeom>
            <a:noFill/>
            <a:ln>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6391D3F5-012C-8646-B341-8E2F661B689E}"/>
                </a:ext>
              </a:extLst>
            </p:cNvPr>
            <p:cNvSpPr txBox="1"/>
            <p:nvPr/>
          </p:nvSpPr>
          <p:spPr>
            <a:xfrm>
              <a:off x="4826404" y="5245459"/>
              <a:ext cx="527709" cy="307777"/>
            </a:xfrm>
            <a:prstGeom prst="rect">
              <a:avLst/>
            </a:prstGeom>
            <a:noFill/>
          </p:spPr>
          <p:txBody>
            <a:bodyPr wrap="none" rtlCol="0">
              <a:spAutoFit/>
            </a:bodyPr>
            <a:lstStyle/>
            <a:p>
              <a:r>
                <a:rPr lang="en-US" altLang="ko-KR" sz="1400" dirty="0">
                  <a:solidFill>
                    <a:schemeClr val="accent2"/>
                  </a:solidFill>
                </a:rPr>
                <a:t>DMA</a:t>
              </a:r>
              <a:endParaRPr lang="ko-KR" altLang="en-US" sz="1400" dirty="0">
                <a:solidFill>
                  <a:schemeClr val="accent2"/>
                </a:solidFill>
              </a:endParaRPr>
            </a:p>
          </p:txBody>
        </p:sp>
      </p:grpSp>
    </p:spTree>
    <p:extLst>
      <p:ext uri="{BB962C8B-B14F-4D97-AF65-F5344CB8AC3E}">
        <p14:creationId xmlns:p14="http://schemas.microsoft.com/office/powerpoint/2010/main" val="234474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그룹 43">
            <a:extLst>
              <a:ext uri="{FF2B5EF4-FFF2-40B4-BE49-F238E27FC236}">
                <a16:creationId xmlns:a16="http://schemas.microsoft.com/office/drawing/2014/main" id="{B1DAD8B4-AD98-6140-AF91-53C48A53E2BD}"/>
              </a:ext>
            </a:extLst>
          </p:cNvPr>
          <p:cNvGrpSpPr/>
          <p:nvPr/>
        </p:nvGrpSpPr>
        <p:grpSpPr>
          <a:xfrm>
            <a:off x="6255191" y="4405868"/>
            <a:ext cx="5124619" cy="1356968"/>
            <a:chOff x="6255191" y="4405868"/>
            <a:chExt cx="5124619" cy="1356968"/>
          </a:xfrm>
        </p:grpSpPr>
        <p:cxnSp>
          <p:nvCxnSpPr>
            <p:cNvPr id="15" name="직선 연결선[R] 14">
              <a:extLst>
                <a:ext uri="{FF2B5EF4-FFF2-40B4-BE49-F238E27FC236}">
                  <a16:creationId xmlns:a16="http://schemas.microsoft.com/office/drawing/2014/main" id="{6949F0DF-7220-2340-8027-ABEFB6E1103A}"/>
                </a:ext>
              </a:extLst>
            </p:cNvPr>
            <p:cNvCxnSpPr>
              <a:cxnSpLocks/>
              <a:endCxn id="19" idx="3"/>
            </p:cNvCxnSpPr>
            <p:nvPr/>
          </p:nvCxnSpPr>
          <p:spPr>
            <a:xfrm>
              <a:off x="7109186" y="4618059"/>
              <a:ext cx="4270624"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 name="모서리가 둥근 직사각형 15">
              <a:extLst>
                <a:ext uri="{FF2B5EF4-FFF2-40B4-BE49-F238E27FC236}">
                  <a16:creationId xmlns:a16="http://schemas.microsoft.com/office/drawing/2014/main" id="{1F46E9AE-D660-704B-A960-21CB77F1B721}"/>
                </a:ext>
              </a:extLst>
            </p:cNvPr>
            <p:cNvSpPr/>
            <p:nvPr/>
          </p:nvSpPr>
          <p:spPr>
            <a:xfrm>
              <a:off x="7246634" y="4436888"/>
              <a:ext cx="693279" cy="362342"/>
            </a:xfrm>
            <a:prstGeom prst="roundRect">
              <a:avLst/>
            </a:prstGeom>
            <a:pattFill prst="dkUpDiag">
              <a:fgClr>
                <a:schemeClr val="bg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chemeClr val="tx1"/>
                  </a:solidFill>
                  <a:latin typeface="Inconsolata" pitchFamily="49" charset="0"/>
                </a:rPr>
                <a:t>F0</a:t>
              </a:r>
              <a:endParaRPr kumimoji="1" lang="ko-KR" altLang="en-US" dirty="0">
                <a:solidFill>
                  <a:schemeClr val="tx1"/>
                </a:solidFill>
                <a:latin typeface="Inconsolata" pitchFamily="49" charset="0"/>
              </a:endParaRPr>
            </a:p>
          </p:txBody>
        </p:sp>
        <p:cxnSp>
          <p:nvCxnSpPr>
            <p:cNvPr id="20" name="직선 연결선[R] 19">
              <a:extLst>
                <a:ext uri="{FF2B5EF4-FFF2-40B4-BE49-F238E27FC236}">
                  <a16:creationId xmlns:a16="http://schemas.microsoft.com/office/drawing/2014/main" id="{4B47B9A0-94A5-824B-8D6A-6EC42320BEE4}"/>
                </a:ext>
              </a:extLst>
            </p:cNvPr>
            <p:cNvCxnSpPr>
              <a:cxnSpLocks/>
            </p:cNvCxnSpPr>
            <p:nvPr/>
          </p:nvCxnSpPr>
          <p:spPr>
            <a:xfrm>
              <a:off x="7123474" y="5410280"/>
              <a:ext cx="4256336"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8B25602D-709B-E64C-9A4A-DA8E3837363D}"/>
                </a:ext>
              </a:extLst>
            </p:cNvPr>
            <p:cNvSpPr txBox="1"/>
            <p:nvPr/>
          </p:nvSpPr>
          <p:spPr>
            <a:xfrm>
              <a:off x="6338186" y="4405868"/>
              <a:ext cx="997293" cy="560967"/>
            </a:xfrm>
            <a:prstGeom prst="rect">
              <a:avLst/>
            </a:prstGeom>
            <a:noFill/>
          </p:spPr>
          <p:txBody>
            <a:bodyPr wrap="none" rtlCol="0">
              <a:sp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CPU</a:t>
              </a:r>
              <a:endParaRPr kumimoji="1" lang="ko-KR" altLang="en-US" sz="1600" dirty="0">
                <a:latin typeface="Linux Libertine O" panose="02000503000000000000" pitchFamily="2" charset="0"/>
                <a:cs typeface="Linux Libertine O" panose="02000503000000000000" pitchFamily="2" charset="0"/>
              </a:endParaRPr>
            </a:p>
          </p:txBody>
        </p:sp>
        <p:sp>
          <p:nvSpPr>
            <p:cNvPr id="30" name="TextBox 29">
              <a:extLst>
                <a:ext uri="{FF2B5EF4-FFF2-40B4-BE49-F238E27FC236}">
                  <a16:creationId xmlns:a16="http://schemas.microsoft.com/office/drawing/2014/main" id="{E13B94E0-AB25-C540-BDDC-D59C1150203E}"/>
                </a:ext>
              </a:extLst>
            </p:cNvPr>
            <p:cNvSpPr txBox="1"/>
            <p:nvPr/>
          </p:nvSpPr>
          <p:spPr>
            <a:xfrm>
              <a:off x="6255191" y="5201869"/>
              <a:ext cx="1136041" cy="560967"/>
            </a:xfrm>
            <a:prstGeom prst="rect">
              <a:avLst/>
            </a:prstGeom>
            <a:noFill/>
          </p:spPr>
          <p:txBody>
            <a:bodyPr wrap="none" rtlCol="0">
              <a:sp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DMA</a:t>
              </a:r>
              <a:endParaRPr kumimoji="1" lang="ko-KR" altLang="en-US" sz="1600" dirty="0">
                <a:latin typeface="Linux Libertine O" panose="02000503000000000000" pitchFamily="2" charset="0"/>
                <a:cs typeface="Linux Libertine O" panose="02000503000000000000" pitchFamily="2" charset="0"/>
              </a:endParaRPr>
            </a:p>
          </p:txBody>
        </p:sp>
      </p:grpSp>
      <p:sp>
        <p:nvSpPr>
          <p:cNvPr id="2" name="제목 1">
            <a:extLst>
              <a:ext uri="{FF2B5EF4-FFF2-40B4-BE49-F238E27FC236}">
                <a16:creationId xmlns:a16="http://schemas.microsoft.com/office/drawing/2014/main" id="{2750EF3B-665C-4540-AAF3-96D667382F12}"/>
              </a:ext>
            </a:extLst>
          </p:cNvPr>
          <p:cNvSpPr>
            <a:spLocks noGrp="1"/>
          </p:cNvSpPr>
          <p:nvPr>
            <p:ph type="title"/>
          </p:nvPr>
        </p:nvSpPr>
        <p:spPr/>
        <p:txBody>
          <a:bodyPr/>
          <a:lstStyle/>
          <a:p>
            <a:r>
              <a:rPr kumimoji="1" lang="en-US" altLang="ko-KR" dirty="0"/>
              <a:t>Function-to-Region Mapping: SPM-based Code Management</a:t>
            </a:r>
            <a:endParaRPr kumimoji="1" lang="ko-KR" altLang="en-US" dirty="0"/>
          </a:p>
        </p:txBody>
      </p:sp>
      <p:sp>
        <p:nvSpPr>
          <p:cNvPr id="3" name="바닥글 개체 틀 2">
            <a:extLst>
              <a:ext uri="{FF2B5EF4-FFF2-40B4-BE49-F238E27FC236}">
                <a16:creationId xmlns:a16="http://schemas.microsoft.com/office/drawing/2014/main" id="{F7A7A5C1-24CB-214D-A8E8-E5256C650B75}"/>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31960AB8-F7DD-7C40-932A-343ABF04B473}"/>
              </a:ext>
            </a:extLst>
          </p:cNvPr>
          <p:cNvSpPr>
            <a:spLocks noGrp="1"/>
          </p:cNvSpPr>
          <p:nvPr>
            <p:ph type="body" sz="quarter" idx="13"/>
          </p:nvPr>
        </p:nvSpPr>
        <p:spPr/>
        <p:txBody>
          <a:bodyPr>
            <a:normAutofit fontScale="92500" lnSpcReduction="10000"/>
          </a:bodyPr>
          <a:lstStyle/>
          <a:p>
            <a:r>
              <a:rPr kumimoji="1" lang="en-US" altLang="ko-KR" dirty="0"/>
              <a:t>Introduction</a:t>
            </a:r>
            <a:endParaRPr kumimoji="1" lang="ko-KR" altLang="en-US" dirty="0"/>
          </a:p>
        </p:txBody>
      </p:sp>
      <p:sp>
        <p:nvSpPr>
          <p:cNvPr id="5" name="텍스트 개체 틀 4">
            <a:extLst>
              <a:ext uri="{FF2B5EF4-FFF2-40B4-BE49-F238E27FC236}">
                <a16:creationId xmlns:a16="http://schemas.microsoft.com/office/drawing/2014/main" id="{E8288242-9FE4-E942-BF77-486824E54DB3}"/>
              </a:ext>
            </a:extLst>
          </p:cNvPr>
          <p:cNvSpPr>
            <a:spLocks noGrp="1"/>
          </p:cNvSpPr>
          <p:nvPr>
            <p:ph type="body" sz="quarter" idx="14"/>
          </p:nvPr>
        </p:nvSpPr>
        <p:spPr/>
        <p:txBody>
          <a:bodyPr/>
          <a:lstStyle/>
          <a:p>
            <a:r>
              <a:rPr kumimoji="1" lang="en-US" altLang="ko-KR" dirty="0"/>
              <a:t>Mapping algorithm splits memory into </a:t>
            </a:r>
            <a:r>
              <a:rPr kumimoji="1" lang="en-US" altLang="ko-KR" dirty="0">
                <a:solidFill>
                  <a:schemeClr val="accent4"/>
                </a:solidFill>
              </a:rPr>
              <a:t>regions</a:t>
            </a:r>
            <a:r>
              <a:rPr kumimoji="1" lang="en-US" altLang="ko-KR" dirty="0"/>
              <a:t> and maps each function onto a region</a:t>
            </a:r>
          </a:p>
          <a:p>
            <a:r>
              <a:rPr kumimoji="1" lang="en-US" altLang="ko-KR" dirty="0"/>
              <a:t>Similar to direct-mapped cache</a:t>
            </a:r>
            <a:r>
              <a:rPr kumimoji="1" lang="ko-KR" altLang="en-US" dirty="0"/>
              <a:t> </a:t>
            </a:r>
            <a:r>
              <a:rPr kumimoji="1" lang="en-US" altLang="ko-KR" dirty="0"/>
              <a:t>but has an important difference</a:t>
            </a:r>
          </a:p>
        </p:txBody>
      </p:sp>
      <p:sp>
        <p:nvSpPr>
          <p:cNvPr id="6" name="직사각형 5">
            <a:extLst>
              <a:ext uri="{FF2B5EF4-FFF2-40B4-BE49-F238E27FC236}">
                <a16:creationId xmlns:a16="http://schemas.microsoft.com/office/drawing/2014/main" id="{F3B4F249-9C2A-224C-B5CC-9A7E9A5CFC25}"/>
              </a:ext>
            </a:extLst>
          </p:cNvPr>
          <p:cNvSpPr/>
          <p:nvPr/>
        </p:nvSpPr>
        <p:spPr>
          <a:xfrm>
            <a:off x="744491" y="3851513"/>
            <a:ext cx="1241155" cy="16801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b="1" dirty="0" err="1">
                <a:solidFill>
                  <a:schemeClr val="tx1"/>
                </a:solidFill>
                <a:latin typeface="Inconsolata" pitchFamily="49" charset="0"/>
                <a:ea typeface="Linux Libertine O" panose="02000503000000000000" pitchFamily="2" charset="0"/>
                <a:cs typeface="Linux Libertine O" panose="02000503000000000000" pitchFamily="2" charset="0"/>
              </a:rPr>
              <a:t>func</a:t>
            </a:r>
            <a:r>
              <a:rPr lang="en-US" altLang="ko-KR" b="1" dirty="0">
                <a:solidFill>
                  <a:schemeClr val="tx1"/>
                </a:solidFill>
                <a:latin typeface="Inconsolata" pitchFamily="49" charset="0"/>
                <a:ea typeface="Linux Libertine O" panose="02000503000000000000" pitchFamily="2" charset="0"/>
                <a:cs typeface="Linux Libertine O" panose="02000503000000000000" pitchFamily="2" charset="0"/>
              </a:rPr>
              <a:t> </a:t>
            </a:r>
            <a:r>
              <a:rPr lang="en-US" altLang="ko-KR" dirty="0">
                <a:solidFill>
                  <a:schemeClr val="tx1"/>
                </a:solidFill>
                <a:latin typeface="Inconsolata" pitchFamily="49" charset="0"/>
                <a:ea typeface="Linux Libertine O" panose="02000503000000000000" pitchFamily="2" charset="0"/>
                <a:cs typeface="Linux Libertine O" panose="02000503000000000000" pitchFamily="2" charset="0"/>
              </a:rPr>
              <a:t>F0:</a:t>
            </a:r>
          </a:p>
          <a:p>
            <a:pPr>
              <a:lnSpc>
                <a:spcPct val="110000"/>
              </a:lnSpc>
            </a:pPr>
            <a:r>
              <a:rPr lang="en-US" altLang="ko-KR" dirty="0">
                <a:solidFill>
                  <a:schemeClr val="tx1"/>
                </a:solidFill>
                <a:latin typeface="Inconsolata" pitchFamily="49" charset="0"/>
                <a:ea typeface="Linux Libertine O" panose="02000503000000000000" pitchFamily="2" charset="0"/>
                <a:cs typeface="Linux Libertine O" panose="02000503000000000000" pitchFamily="2" charset="0"/>
              </a:rPr>
              <a:t>  ...</a:t>
            </a:r>
          </a:p>
          <a:p>
            <a:pPr>
              <a:lnSpc>
                <a:spcPct val="110000"/>
              </a:lnSpc>
            </a:pPr>
            <a:r>
              <a:rPr lang="en-US" altLang="ko-KR" dirty="0">
                <a:solidFill>
                  <a:schemeClr val="tx1"/>
                </a:solidFill>
                <a:latin typeface="Inconsolata" pitchFamily="49" charset="0"/>
                <a:ea typeface="Linux Libertine O" panose="02000503000000000000" pitchFamily="2" charset="0"/>
                <a:cs typeface="Linux Libertine O" panose="02000503000000000000" pitchFamily="2" charset="0"/>
              </a:rPr>
              <a:t>  F1() </a:t>
            </a:r>
          </a:p>
          <a:p>
            <a:pPr>
              <a:lnSpc>
                <a:spcPct val="110000"/>
              </a:lnSpc>
            </a:pPr>
            <a:r>
              <a:rPr lang="en-US" altLang="ko-KR" dirty="0">
                <a:solidFill>
                  <a:schemeClr val="tx1"/>
                </a:solidFill>
                <a:latin typeface="Inconsolata" pitchFamily="49" charset="0"/>
                <a:ea typeface="Linux Libertine O" panose="02000503000000000000" pitchFamily="2" charset="0"/>
                <a:cs typeface="Linux Libertine O" panose="02000503000000000000" pitchFamily="2" charset="0"/>
              </a:rPr>
              <a:t>  ...</a:t>
            </a:r>
          </a:p>
          <a:p>
            <a:pPr>
              <a:lnSpc>
                <a:spcPct val="110000"/>
              </a:lnSpc>
            </a:pPr>
            <a:r>
              <a:rPr lang="en-US" altLang="ko-KR" dirty="0">
                <a:solidFill>
                  <a:schemeClr val="tx1"/>
                </a:solidFill>
                <a:latin typeface="Inconsolata" pitchFamily="49" charset="0"/>
                <a:ea typeface="Linux Libertine O" panose="02000503000000000000" pitchFamily="2" charset="0"/>
                <a:cs typeface="Linux Libertine O" panose="02000503000000000000" pitchFamily="2" charset="0"/>
              </a:rPr>
              <a:t>  F2()</a:t>
            </a:r>
          </a:p>
        </p:txBody>
      </p:sp>
      <p:grpSp>
        <p:nvGrpSpPr>
          <p:cNvPr id="11" name="그룹 10">
            <a:extLst>
              <a:ext uri="{FF2B5EF4-FFF2-40B4-BE49-F238E27FC236}">
                <a16:creationId xmlns:a16="http://schemas.microsoft.com/office/drawing/2014/main" id="{D3D422DB-9E33-264D-BB56-358B025B12D0}"/>
              </a:ext>
            </a:extLst>
          </p:cNvPr>
          <p:cNvGrpSpPr/>
          <p:nvPr/>
        </p:nvGrpSpPr>
        <p:grpSpPr>
          <a:xfrm>
            <a:off x="4002549" y="4270844"/>
            <a:ext cx="2093451" cy="1034358"/>
            <a:chOff x="4250288" y="5444203"/>
            <a:chExt cx="1236113" cy="610754"/>
          </a:xfrm>
        </p:grpSpPr>
        <p:sp>
          <p:nvSpPr>
            <p:cNvPr id="7" name="모서리가 둥근 직사각형 6">
              <a:extLst>
                <a:ext uri="{FF2B5EF4-FFF2-40B4-BE49-F238E27FC236}">
                  <a16:creationId xmlns:a16="http://schemas.microsoft.com/office/drawing/2014/main" id="{AC6A3818-FEDA-A348-8293-7E9EDD517B81}"/>
                </a:ext>
              </a:extLst>
            </p:cNvPr>
            <p:cNvSpPr/>
            <p:nvPr/>
          </p:nvSpPr>
          <p:spPr>
            <a:xfrm>
              <a:off x="4647675" y="5452795"/>
              <a:ext cx="838726" cy="251258"/>
            </a:xfrm>
            <a:prstGeom prst="roundRect">
              <a:avLst/>
            </a:prstGeom>
            <a:pattFill prst="dkUpDiag">
              <a:fgClr>
                <a:schemeClr val="bg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Inconsolata" pitchFamily="49" charset="0"/>
                  <a:ea typeface="Linux Libertine O" panose="02000503000000000000" pitchFamily="2" charset="0"/>
                  <a:cs typeface="Linux Libertine O" panose="02000503000000000000" pitchFamily="2" charset="0"/>
                </a:rPr>
                <a:t> F0</a:t>
              </a:r>
              <a:endParaRPr kumimoji="1" lang="ko-KR" altLang="en-US" dirty="0"/>
            </a:p>
          </p:txBody>
        </p:sp>
        <p:sp>
          <p:nvSpPr>
            <p:cNvPr id="8" name="모서리가 둥근 직사각형 7">
              <a:extLst>
                <a:ext uri="{FF2B5EF4-FFF2-40B4-BE49-F238E27FC236}">
                  <a16:creationId xmlns:a16="http://schemas.microsoft.com/office/drawing/2014/main" id="{836D50E9-8CB0-2A48-91A7-BC67C921CE83}"/>
                </a:ext>
              </a:extLst>
            </p:cNvPr>
            <p:cNvSpPr/>
            <p:nvPr/>
          </p:nvSpPr>
          <p:spPr>
            <a:xfrm>
              <a:off x="4647675" y="5704053"/>
              <a:ext cx="838726" cy="251258"/>
            </a:xfrm>
            <a:prstGeom prst="roundRect">
              <a:avLst/>
            </a:prstGeom>
            <a:pattFill prst="dkUpDiag">
              <a:fgClr>
                <a:schemeClr val="accent5">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Inconsolata" pitchFamily="49" charset="0"/>
                  <a:ea typeface="Linux Libertine O" panose="02000503000000000000" pitchFamily="2" charset="0"/>
                  <a:cs typeface="Linux Libertine O" panose="02000503000000000000" pitchFamily="2" charset="0"/>
                </a:rPr>
                <a:t> F1, F2</a:t>
              </a:r>
              <a:endParaRPr kumimoji="1" lang="ko-KR" altLang="en-US" dirty="0"/>
            </a:p>
          </p:txBody>
        </p:sp>
        <p:sp>
          <p:nvSpPr>
            <p:cNvPr id="9" name="TextBox 8">
              <a:extLst>
                <a:ext uri="{FF2B5EF4-FFF2-40B4-BE49-F238E27FC236}">
                  <a16:creationId xmlns:a16="http://schemas.microsoft.com/office/drawing/2014/main" id="{4C0F1A1F-C27A-8345-82E7-5E4CD5864D80}"/>
                </a:ext>
              </a:extLst>
            </p:cNvPr>
            <p:cNvSpPr txBox="1"/>
            <p:nvPr/>
          </p:nvSpPr>
          <p:spPr>
            <a:xfrm>
              <a:off x="4250288" y="5444203"/>
              <a:ext cx="482825" cy="369332"/>
            </a:xfrm>
            <a:prstGeom prst="rect">
              <a:avLst/>
            </a:prstGeom>
            <a:noFill/>
          </p:spPr>
          <p:txBody>
            <a:bodyPr wrap="none" rtlCol="0">
              <a:spAutoFit/>
            </a:bodyPr>
            <a:lstStyle/>
            <a:p>
              <a:pPr algn="ctr"/>
              <a:r>
                <a:rPr kumimoji="1" lang="en-US" altLang="ko-KR" dirty="0">
                  <a:latin typeface="Linux Libertine O" panose="02000503000000000000" pitchFamily="2" charset="0"/>
                  <a:ea typeface="Linux Libertine O" panose="02000503000000000000" pitchFamily="2" charset="0"/>
                  <a:cs typeface="Linux Libertine O" panose="02000503000000000000" pitchFamily="2" charset="0"/>
                </a:rPr>
                <a:t>R0:</a:t>
              </a:r>
              <a:endParaRPr kumimoji="1" lang="ko-KR" altLang="en-US" dirty="0">
                <a:latin typeface="Linux Libertine O" panose="02000503000000000000" pitchFamily="2" charset="0"/>
                <a:cs typeface="Linux Libertine O" panose="02000503000000000000" pitchFamily="2" charset="0"/>
              </a:endParaRPr>
            </a:p>
          </p:txBody>
        </p:sp>
        <p:sp>
          <p:nvSpPr>
            <p:cNvPr id="10" name="TextBox 9">
              <a:extLst>
                <a:ext uri="{FF2B5EF4-FFF2-40B4-BE49-F238E27FC236}">
                  <a16:creationId xmlns:a16="http://schemas.microsoft.com/office/drawing/2014/main" id="{58973D12-435E-9D4A-88D1-C8570AEE297A}"/>
                </a:ext>
              </a:extLst>
            </p:cNvPr>
            <p:cNvSpPr txBox="1"/>
            <p:nvPr/>
          </p:nvSpPr>
          <p:spPr>
            <a:xfrm>
              <a:off x="4250288" y="5685625"/>
              <a:ext cx="482825" cy="369332"/>
            </a:xfrm>
            <a:prstGeom prst="rect">
              <a:avLst/>
            </a:prstGeom>
            <a:noFill/>
          </p:spPr>
          <p:txBody>
            <a:bodyPr wrap="none" rtlCol="0">
              <a:spAutoFit/>
            </a:bodyPr>
            <a:lstStyle/>
            <a:p>
              <a:pPr algn="ctr"/>
              <a:r>
                <a:rPr kumimoji="1" lang="en-US" altLang="ko-KR" dirty="0">
                  <a:latin typeface="Linux Libertine O" panose="02000503000000000000" pitchFamily="2" charset="0"/>
                  <a:ea typeface="Linux Libertine O" panose="02000503000000000000" pitchFamily="2" charset="0"/>
                  <a:cs typeface="Linux Libertine O" panose="02000503000000000000" pitchFamily="2" charset="0"/>
                </a:rPr>
                <a:t>R1:</a:t>
              </a:r>
              <a:endParaRPr kumimoji="1" lang="ko-KR" altLang="en-US" dirty="0">
                <a:latin typeface="Linux Libertine O" panose="02000503000000000000" pitchFamily="2" charset="0"/>
                <a:cs typeface="Linux Libertine O" panose="02000503000000000000" pitchFamily="2" charset="0"/>
              </a:endParaRPr>
            </a:p>
          </p:txBody>
        </p:sp>
      </p:grpSp>
      <p:sp>
        <p:nvSpPr>
          <p:cNvPr id="18" name="모서리가 둥근 직사각형 17">
            <a:extLst>
              <a:ext uri="{FF2B5EF4-FFF2-40B4-BE49-F238E27FC236}">
                <a16:creationId xmlns:a16="http://schemas.microsoft.com/office/drawing/2014/main" id="{8B5FE198-141C-CF4C-A8D8-51203D328556}"/>
              </a:ext>
            </a:extLst>
          </p:cNvPr>
          <p:cNvSpPr/>
          <p:nvPr/>
        </p:nvSpPr>
        <p:spPr>
          <a:xfrm>
            <a:off x="9304410" y="4436888"/>
            <a:ext cx="693279" cy="362342"/>
          </a:xfrm>
          <a:prstGeom prst="roundRect">
            <a:avLst/>
          </a:prstGeom>
          <a:pattFill prst="dkUpDiag">
            <a:fgClr>
              <a:schemeClr val="bg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chemeClr val="tx1"/>
                </a:solidFill>
                <a:latin typeface="Inconsolata" pitchFamily="49" charset="0"/>
              </a:rPr>
              <a:t>F0</a:t>
            </a:r>
            <a:endParaRPr kumimoji="1" lang="ko-KR" altLang="en-US" dirty="0">
              <a:solidFill>
                <a:schemeClr val="tx1"/>
              </a:solidFill>
              <a:latin typeface="Inconsolata" pitchFamily="49" charset="0"/>
            </a:endParaRPr>
          </a:p>
        </p:txBody>
      </p:sp>
      <p:grpSp>
        <p:nvGrpSpPr>
          <p:cNvPr id="52" name="그룹 51">
            <a:extLst>
              <a:ext uri="{FF2B5EF4-FFF2-40B4-BE49-F238E27FC236}">
                <a16:creationId xmlns:a16="http://schemas.microsoft.com/office/drawing/2014/main" id="{7F0C34B1-FAF7-1543-A65A-9775370A43AE}"/>
              </a:ext>
            </a:extLst>
          </p:cNvPr>
          <p:cNvGrpSpPr/>
          <p:nvPr/>
        </p:nvGrpSpPr>
        <p:grpSpPr>
          <a:xfrm>
            <a:off x="7128644" y="4436888"/>
            <a:ext cx="2173014" cy="1158682"/>
            <a:chOff x="7128644" y="4436888"/>
            <a:chExt cx="2173014" cy="1158682"/>
          </a:xfrm>
        </p:grpSpPr>
        <p:cxnSp>
          <p:nvCxnSpPr>
            <p:cNvPr id="23" name="직선 화살표 연결선 22">
              <a:extLst>
                <a:ext uri="{FF2B5EF4-FFF2-40B4-BE49-F238E27FC236}">
                  <a16:creationId xmlns:a16="http://schemas.microsoft.com/office/drawing/2014/main" id="{E9DDA1CD-DF0B-DC4D-87AB-3CDDA788654A}"/>
                </a:ext>
              </a:extLst>
            </p:cNvPr>
            <p:cNvCxnSpPr>
              <a:cxnSpLocks/>
              <a:stCxn id="16" idx="3"/>
              <a:endCxn id="21" idx="1"/>
            </p:cNvCxnSpPr>
            <p:nvPr/>
          </p:nvCxnSpPr>
          <p:spPr>
            <a:xfrm flipH="1">
              <a:off x="7939910" y="4618059"/>
              <a:ext cx="1" cy="796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모서리가 둥근 직사각형 16">
              <a:extLst>
                <a:ext uri="{FF2B5EF4-FFF2-40B4-BE49-F238E27FC236}">
                  <a16:creationId xmlns:a16="http://schemas.microsoft.com/office/drawing/2014/main" id="{40D2A6AB-2E55-554C-90B7-1F1F47EDA7D4}"/>
                </a:ext>
              </a:extLst>
            </p:cNvPr>
            <p:cNvSpPr/>
            <p:nvPr/>
          </p:nvSpPr>
          <p:spPr>
            <a:xfrm>
              <a:off x="8601942" y="4436888"/>
              <a:ext cx="699716" cy="362342"/>
            </a:xfrm>
            <a:prstGeom prst="roundRect">
              <a:avLst/>
            </a:prstGeom>
            <a:pattFill prst="dkUpDiag">
              <a:fgClr>
                <a:schemeClr val="accent5">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chemeClr val="tx1"/>
                  </a:solidFill>
                  <a:latin typeface="Inconsolata" pitchFamily="49" charset="0"/>
                </a:rPr>
                <a:t>F1</a:t>
              </a:r>
              <a:endParaRPr kumimoji="1" lang="ko-KR" altLang="en-US" dirty="0">
                <a:solidFill>
                  <a:schemeClr val="tx1"/>
                </a:solidFill>
                <a:latin typeface="Inconsolata" pitchFamily="49" charset="0"/>
              </a:endParaRPr>
            </a:p>
          </p:txBody>
        </p:sp>
        <p:sp>
          <p:nvSpPr>
            <p:cNvPr id="21" name="모서리가 둥근 직사각형 20">
              <a:extLst>
                <a:ext uri="{FF2B5EF4-FFF2-40B4-BE49-F238E27FC236}">
                  <a16:creationId xmlns:a16="http://schemas.microsoft.com/office/drawing/2014/main" id="{8BEEDCD8-1B45-9544-8C15-C53A40B4A711}"/>
                </a:ext>
              </a:extLst>
            </p:cNvPr>
            <p:cNvSpPr/>
            <p:nvPr/>
          </p:nvSpPr>
          <p:spPr>
            <a:xfrm>
              <a:off x="7939910" y="5233228"/>
              <a:ext cx="658459" cy="36234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dirty="0">
                <a:solidFill>
                  <a:schemeClr val="tx1"/>
                </a:solidFill>
                <a:latin typeface="Inconsolata" pitchFamily="49" charset="0"/>
              </a:endParaRPr>
            </a:p>
          </p:txBody>
        </p:sp>
        <p:cxnSp>
          <p:nvCxnSpPr>
            <p:cNvPr id="24" name="직선 화살표 연결선 23">
              <a:extLst>
                <a:ext uri="{FF2B5EF4-FFF2-40B4-BE49-F238E27FC236}">
                  <a16:creationId xmlns:a16="http://schemas.microsoft.com/office/drawing/2014/main" id="{CB68EFC6-EFF0-9C4E-9BA6-8B960A101AB1}"/>
                </a:ext>
              </a:extLst>
            </p:cNvPr>
            <p:cNvCxnSpPr>
              <a:cxnSpLocks/>
              <a:stCxn id="21" idx="3"/>
              <a:endCxn id="17" idx="1"/>
            </p:cNvCxnSpPr>
            <p:nvPr/>
          </p:nvCxnSpPr>
          <p:spPr>
            <a:xfrm flipV="1">
              <a:off x="8598369" y="4618059"/>
              <a:ext cx="3573" cy="796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텍스트상자 41">
              <a:extLst>
                <a:ext uri="{FF2B5EF4-FFF2-40B4-BE49-F238E27FC236}">
                  <a16:creationId xmlns:a16="http://schemas.microsoft.com/office/drawing/2014/main" id="{C4452D1A-B545-CE46-B90B-664B9D4D83BF}"/>
                </a:ext>
              </a:extLst>
            </p:cNvPr>
            <p:cNvSpPr txBox="1"/>
            <p:nvPr/>
          </p:nvSpPr>
          <p:spPr>
            <a:xfrm>
              <a:off x="7128644" y="4889640"/>
              <a:ext cx="735566" cy="282575"/>
            </a:xfrm>
            <a:prstGeom prst="rect">
              <a:avLst/>
            </a:prstGeom>
            <a:noFill/>
          </p:spPr>
          <p:txBody>
            <a:bodyPr wrap="none" lIns="43200" tIns="18000" rIns="43200" bIns="18000" rtlCol="0">
              <a:no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load F1</a:t>
              </a:r>
              <a:endParaRPr kumimoji="1" lang="ko-KR" altLang="en-US" sz="1600" dirty="0">
                <a:latin typeface="Linux Libertine O" panose="02000503000000000000" pitchFamily="2" charset="0"/>
                <a:cs typeface="Linux Libertine O" panose="02000503000000000000" pitchFamily="2" charset="0"/>
              </a:endParaRPr>
            </a:p>
          </p:txBody>
        </p:sp>
      </p:grpSp>
      <p:grpSp>
        <p:nvGrpSpPr>
          <p:cNvPr id="58" name="그룹 57">
            <a:extLst>
              <a:ext uri="{FF2B5EF4-FFF2-40B4-BE49-F238E27FC236}">
                <a16:creationId xmlns:a16="http://schemas.microsoft.com/office/drawing/2014/main" id="{0B4C3F14-6159-7A4E-81D5-191CE6105FF4}"/>
              </a:ext>
            </a:extLst>
          </p:cNvPr>
          <p:cNvGrpSpPr/>
          <p:nvPr/>
        </p:nvGrpSpPr>
        <p:grpSpPr>
          <a:xfrm>
            <a:off x="9155081" y="4436888"/>
            <a:ext cx="2224729" cy="1158682"/>
            <a:chOff x="9155081" y="4436888"/>
            <a:chExt cx="2224729" cy="1158682"/>
          </a:xfrm>
        </p:grpSpPr>
        <p:sp>
          <p:nvSpPr>
            <p:cNvPr id="19" name="모서리가 둥근 직사각형 18">
              <a:extLst>
                <a:ext uri="{FF2B5EF4-FFF2-40B4-BE49-F238E27FC236}">
                  <a16:creationId xmlns:a16="http://schemas.microsoft.com/office/drawing/2014/main" id="{CF2EE538-AC38-7946-8A77-DD1FB9F4BA1B}"/>
                </a:ext>
              </a:extLst>
            </p:cNvPr>
            <p:cNvSpPr/>
            <p:nvPr/>
          </p:nvSpPr>
          <p:spPr>
            <a:xfrm>
              <a:off x="10686531" y="4436888"/>
              <a:ext cx="693279" cy="362342"/>
            </a:xfrm>
            <a:prstGeom prst="roundRect">
              <a:avLst/>
            </a:prstGeom>
            <a:pattFill prst="dkUpDiag">
              <a:fgClr>
                <a:schemeClr val="accent5">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a:solidFill>
                    <a:schemeClr val="tx1"/>
                  </a:solidFill>
                  <a:latin typeface="Inconsolata" pitchFamily="49" charset="0"/>
                </a:rPr>
                <a:t>F2</a:t>
              </a:r>
              <a:endParaRPr kumimoji="1" lang="ko-KR" altLang="en-US" dirty="0">
                <a:solidFill>
                  <a:schemeClr val="tx1"/>
                </a:solidFill>
                <a:latin typeface="Inconsolata" pitchFamily="49" charset="0"/>
              </a:endParaRPr>
            </a:p>
          </p:txBody>
        </p:sp>
        <p:sp>
          <p:nvSpPr>
            <p:cNvPr id="22" name="모서리가 둥근 직사각형 21">
              <a:extLst>
                <a:ext uri="{FF2B5EF4-FFF2-40B4-BE49-F238E27FC236}">
                  <a16:creationId xmlns:a16="http://schemas.microsoft.com/office/drawing/2014/main" id="{704A0F83-FF37-5748-9A81-C3FA431BBAEC}"/>
                </a:ext>
              </a:extLst>
            </p:cNvPr>
            <p:cNvSpPr/>
            <p:nvPr/>
          </p:nvSpPr>
          <p:spPr>
            <a:xfrm>
              <a:off x="9997690" y="5233228"/>
              <a:ext cx="688843" cy="36234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dirty="0">
                <a:solidFill>
                  <a:schemeClr val="tx1"/>
                </a:solidFill>
                <a:latin typeface="Inconsolata" pitchFamily="49" charset="0"/>
              </a:endParaRPr>
            </a:p>
          </p:txBody>
        </p:sp>
        <p:cxnSp>
          <p:nvCxnSpPr>
            <p:cNvPr id="26" name="직선 화살표 연결선 25">
              <a:extLst>
                <a:ext uri="{FF2B5EF4-FFF2-40B4-BE49-F238E27FC236}">
                  <a16:creationId xmlns:a16="http://schemas.microsoft.com/office/drawing/2014/main" id="{36BC0573-513B-0540-B230-5BE7D708D41A}"/>
                </a:ext>
              </a:extLst>
            </p:cNvPr>
            <p:cNvCxnSpPr>
              <a:cxnSpLocks/>
              <a:stCxn id="18" idx="3"/>
              <a:endCxn id="22" idx="1"/>
            </p:cNvCxnSpPr>
            <p:nvPr/>
          </p:nvCxnSpPr>
          <p:spPr>
            <a:xfrm>
              <a:off x="9997687" y="4618059"/>
              <a:ext cx="1" cy="796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5548ABD-108C-2348-B880-A18E06B304D9}"/>
                </a:ext>
              </a:extLst>
            </p:cNvPr>
            <p:cNvCxnSpPr>
              <a:cxnSpLocks/>
              <a:stCxn id="22" idx="3"/>
              <a:endCxn id="19" idx="1"/>
            </p:cNvCxnSpPr>
            <p:nvPr/>
          </p:nvCxnSpPr>
          <p:spPr>
            <a:xfrm flipV="1">
              <a:off x="10686531" y="4618059"/>
              <a:ext cx="0" cy="796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텍스트상자 41">
              <a:extLst>
                <a:ext uri="{FF2B5EF4-FFF2-40B4-BE49-F238E27FC236}">
                  <a16:creationId xmlns:a16="http://schemas.microsoft.com/office/drawing/2014/main" id="{118B21BA-544E-AC40-9B89-B6F622B7117D}"/>
                </a:ext>
              </a:extLst>
            </p:cNvPr>
            <p:cNvSpPr txBox="1"/>
            <p:nvPr/>
          </p:nvSpPr>
          <p:spPr>
            <a:xfrm>
              <a:off x="9155081" y="4871993"/>
              <a:ext cx="735566" cy="282575"/>
            </a:xfrm>
            <a:prstGeom prst="rect">
              <a:avLst/>
            </a:prstGeom>
            <a:noFill/>
          </p:spPr>
          <p:txBody>
            <a:bodyPr wrap="none" lIns="43200" tIns="18000" rIns="43200" bIns="18000" rtlCol="0">
              <a:no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load F2</a:t>
              </a:r>
              <a:endParaRPr kumimoji="1" lang="ko-KR" altLang="en-US" sz="1600" dirty="0">
                <a:latin typeface="Linux Libertine O" panose="02000503000000000000" pitchFamily="2" charset="0"/>
                <a:cs typeface="Linux Libertine O" panose="02000503000000000000" pitchFamily="2" charset="0"/>
              </a:endParaRPr>
            </a:p>
          </p:txBody>
        </p:sp>
      </p:grpSp>
      <p:grpSp>
        <p:nvGrpSpPr>
          <p:cNvPr id="31" name="그룹 30">
            <a:extLst>
              <a:ext uri="{FF2B5EF4-FFF2-40B4-BE49-F238E27FC236}">
                <a16:creationId xmlns:a16="http://schemas.microsoft.com/office/drawing/2014/main" id="{51F30CFF-5B13-1449-85BA-6DC04230B79A}"/>
              </a:ext>
            </a:extLst>
          </p:cNvPr>
          <p:cNvGrpSpPr/>
          <p:nvPr/>
        </p:nvGrpSpPr>
        <p:grpSpPr>
          <a:xfrm>
            <a:off x="6470527" y="3271560"/>
            <a:ext cx="5148445" cy="840658"/>
            <a:chOff x="6470527" y="3605972"/>
            <a:chExt cx="5148445" cy="840658"/>
          </a:xfrm>
        </p:grpSpPr>
        <p:grpSp>
          <p:nvGrpSpPr>
            <p:cNvPr id="41" name="그룹 40">
              <a:extLst>
                <a:ext uri="{FF2B5EF4-FFF2-40B4-BE49-F238E27FC236}">
                  <a16:creationId xmlns:a16="http://schemas.microsoft.com/office/drawing/2014/main" id="{336864C4-E337-954A-9376-E55970F753A8}"/>
                </a:ext>
              </a:extLst>
            </p:cNvPr>
            <p:cNvGrpSpPr/>
            <p:nvPr/>
          </p:nvGrpSpPr>
          <p:grpSpPr>
            <a:xfrm>
              <a:off x="6470527" y="4084288"/>
              <a:ext cx="5148445" cy="362342"/>
              <a:chOff x="6789643" y="3853128"/>
              <a:chExt cx="4829329" cy="362342"/>
            </a:xfrm>
          </p:grpSpPr>
          <p:grpSp>
            <p:nvGrpSpPr>
              <p:cNvPr id="39" name="그룹 38">
                <a:extLst>
                  <a:ext uri="{FF2B5EF4-FFF2-40B4-BE49-F238E27FC236}">
                    <a16:creationId xmlns:a16="http://schemas.microsoft.com/office/drawing/2014/main" id="{FCB4B64D-54D9-8645-BCCA-3B3F70B2D23D}"/>
                  </a:ext>
                </a:extLst>
              </p:cNvPr>
              <p:cNvGrpSpPr/>
              <p:nvPr/>
            </p:nvGrpSpPr>
            <p:grpSpPr>
              <a:xfrm>
                <a:off x="7502821" y="3853128"/>
                <a:ext cx="4116151" cy="362342"/>
                <a:chOff x="6572830" y="3357095"/>
                <a:chExt cx="2839979" cy="425524"/>
              </a:xfrm>
            </p:grpSpPr>
            <p:sp>
              <p:nvSpPr>
                <p:cNvPr id="37" name="모서리가 둥근 직사각형 36">
                  <a:extLst>
                    <a:ext uri="{FF2B5EF4-FFF2-40B4-BE49-F238E27FC236}">
                      <a16:creationId xmlns:a16="http://schemas.microsoft.com/office/drawing/2014/main" id="{0EF070C4-D7C1-464E-8F55-2D6515882FD7}"/>
                    </a:ext>
                  </a:extLst>
                </p:cNvPr>
                <p:cNvSpPr/>
                <p:nvPr/>
              </p:nvSpPr>
              <p:spPr>
                <a:xfrm>
                  <a:off x="6572830" y="3357095"/>
                  <a:ext cx="1012974" cy="425524"/>
                </a:xfrm>
                <a:prstGeom prst="roundRect">
                  <a:avLst/>
                </a:prstGeom>
                <a:pattFill prst="dkUpDiag">
                  <a:fgClr>
                    <a:schemeClr val="bg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38" name="모서리가 둥근 직사각형 37">
                  <a:extLst>
                    <a:ext uri="{FF2B5EF4-FFF2-40B4-BE49-F238E27FC236}">
                      <a16:creationId xmlns:a16="http://schemas.microsoft.com/office/drawing/2014/main" id="{BE3177FF-A272-774B-9790-69AFEB804F1E}"/>
                    </a:ext>
                  </a:extLst>
                </p:cNvPr>
                <p:cNvSpPr/>
                <p:nvPr/>
              </p:nvSpPr>
              <p:spPr>
                <a:xfrm>
                  <a:off x="7585804" y="3357095"/>
                  <a:ext cx="1827005" cy="425524"/>
                </a:xfrm>
                <a:prstGeom prst="roundRect">
                  <a:avLst/>
                </a:prstGeom>
                <a:pattFill prst="dkUpDiag">
                  <a:fgClr>
                    <a:schemeClr val="accent5">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grpSp>
          <p:sp>
            <p:nvSpPr>
              <p:cNvPr id="40" name="TextBox 39">
                <a:extLst>
                  <a:ext uri="{FF2B5EF4-FFF2-40B4-BE49-F238E27FC236}">
                    <a16:creationId xmlns:a16="http://schemas.microsoft.com/office/drawing/2014/main" id="{20C7D55E-CAED-9B4F-BFD8-A1D4EB7F4E79}"/>
                  </a:ext>
                </a:extLst>
              </p:cNvPr>
              <p:cNvSpPr txBox="1"/>
              <p:nvPr/>
            </p:nvSpPr>
            <p:spPr>
              <a:xfrm>
                <a:off x="6789643" y="3876916"/>
                <a:ext cx="657552" cy="338554"/>
              </a:xfrm>
              <a:prstGeom prst="rect">
                <a:avLst/>
              </a:prstGeom>
              <a:noFill/>
            </p:spPr>
            <p:txBody>
              <a:bodyPr wrap="none" rtlCol="0">
                <a:sp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Mem:</a:t>
                </a:r>
                <a:endParaRPr kumimoji="1" lang="ko-KR" altLang="en-US" sz="1600" dirty="0">
                  <a:latin typeface="Linux Libertine O" panose="02000503000000000000" pitchFamily="2" charset="0"/>
                  <a:cs typeface="Linux Libertine O" panose="02000503000000000000" pitchFamily="2" charset="0"/>
                </a:endParaRPr>
              </a:p>
            </p:txBody>
          </p:sp>
        </p:grpSp>
        <p:sp>
          <p:nvSpPr>
            <p:cNvPr id="42" name="TextBox 41">
              <a:extLst>
                <a:ext uri="{FF2B5EF4-FFF2-40B4-BE49-F238E27FC236}">
                  <a16:creationId xmlns:a16="http://schemas.microsoft.com/office/drawing/2014/main" id="{03F1C25C-BF53-7A44-AF88-D63110FA3364}"/>
                </a:ext>
              </a:extLst>
            </p:cNvPr>
            <p:cNvSpPr txBox="1"/>
            <p:nvPr/>
          </p:nvSpPr>
          <p:spPr>
            <a:xfrm>
              <a:off x="7799259" y="3605972"/>
              <a:ext cx="428322" cy="369332"/>
            </a:xfrm>
            <a:prstGeom prst="rect">
              <a:avLst/>
            </a:prstGeom>
            <a:noFill/>
          </p:spPr>
          <p:txBody>
            <a:bodyPr wrap="none" rtlCol="0">
              <a:spAutoFit/>
            </a:bodyPr>
            <a:lstStyle/>
            <a:p>
              <a:pPr algn="ctr"/>
              <a:r>
                <a:rPr kumimoji="1" lang="en-US" altLang="ko-KR" dirty="0">
                  <a:latin typeface="Linux Libertine O" panose="02000503000000000000" pitchFamily="2" charset="0"/>
                  <a:ea typeface="Linux Libertine O" panose="02000503000000000000" pitchFamily="2" charset="0"/>
                  <a:cs typeface="Linux Libertine O" panose="02000503000000000000" pitchFamily="2" charset="0"/>
                </a:rPr>
                <a:t>R0</a:t>
              </a:r>
              <a:endParaRPr kumimoji="1" lang="ko-KR" altLang="en-US" dirty="0">
                <a:latin typeface="Linux Libertine O" panose="02000503000000000000" pitchFamily="2" charset="0"/>
                <a:cs typeface="Linux Libertine O" panose="02000503000000000000" pitchFamily="2" charset="0"/>
              </a:endParaRPr>
            </a:p>
          </p:txBody>
        </p:sp>
        <p:sp>
          <p:nvSpPr>
            <p:cNvPr id="43" name="TextBox 42">
              <a:extLst>
                <a:ext uri="{FF2B5EF4-FFF2-40B4-BE49-F238E27FC236}">
                  <a16:creationId xmlns:a16="http://schemas.microsoft.com/office/drawing/2014/main" id="{1C4102E1-E0DD-5D49-AA92-25311E4CEAB4}"/>
                </a:ext>
              </a:extLst>
            </p:cNvPr>
            <p:cNvSpPr txBox="1"/>
            <p:nvPr/>
          </p:nvSpPr>
          <p:spPr>
            <a:xfrm>
              <a:off x="9913789" y="3605972"/>
              <a:ext cx="428322" cy="369332"/>
            </a:xfrm>
            <a:prstGeom prst="rect">
              <a:avLst/>
            </a:prstGeom>
            <a:noFill/>
          </p:spPr>
          <p:txBody>
            <a:bodyPr wrap="none" rtlCol="0">
              <a:spAutoFit/>
            </a:bodyPr>
            <a:lstStyle/>
            <a:p>
              <a:pPr algn="ctr"/>
              <a:r>
                <a:rPr kumimoji="1" lang="en-US" altLang="ko-KR" dirty="0">
                  <a:latin typeface="Linux Libertine O" panose="02000503000000000000" pitchFamily="2" charset="0"/>
                  <a:ea typeface="Linux Libertine O" panose="02000503000000000000" pitchFamily="2" charset="0"/>
                  <a:cs typeface="Linux Libertine O" panose="02000503000000000000" pitchFamily="2" charset="0"/>
                </a:rPr>
                <a:t>R1</a:t>
              </a:r>
              <a:endParaRPr kumimoji="1" lang="ko-KR" altLang="en-US" dirty="0">
                <a:latin typeface="Linux Libertine O" panose="02000503000000000000" pitchFamily="2" charset="0"/>
                <a:cs typeface="Linux Libertine O" panose="02000503000000000000" pitchFamily="2" charset="0"/>
              </a:endParaRPr>
            </a:p>
          </p:txBody>
        </p:sp>
      </p:grpSp>
      <p:grpSp>
        <p:nvGrpSpPr>
          <p:cNvPr id="12" name="그룹 11">
            <a:extLst>
              <a:ext uri="{FF2B5EF4-FFF2-40B4-BE49-F238E27FC236}">
                <a16:creationId xmlns:a16="http://schemas.microsoft.com/office/drawing/2014/main" id="{539496AC-BF5D-974B-958A-66B7B4BE3654}"/>
              </a:ext>
            </a:extLst>
          </p:cNvPr>
          <p:cNvGrpSpPr/>
          <p:nvPr/>
        </p:nvGrpSpPr>
        <p:grpSpPr>
          <a:xfrm>
            <a:off x="2135560" y="3425907"/>
            <a:ext cx="2710487" cy="1693858"/>
            <a:chOff x="2135560" y="3760319"/>
            <a:chExt cx="2710487" cy="1693858"/>
          </a:xfrm>
        </p:grpSpPr>
        <p:cxnSp>
          <p:nvCxnSpPr>
            <p:cNvPr id="13" name="직선 화살표 연결선 12">
              <a:extLst>
                <a:ext uri="{FF2B5EF4-FFF2-40B4-BE49-F238E27FC236}">
                  <a16:creationId xmlns:a16="http://schemas.microsoft.com/office/drawing/2014/main" id="{26A98107-D4A8-BB4A-A7B2-266B2706B3AA}"/>
                </a:ext>
              </a:extLst>
            </p:cNvPr>
            <p:cNvCxnSpPr>
              <a:cxnSpLocks/>
            </p:cNvCxnSpPr>
            <p:nvPr/>
          </p:nvCxnSpPr>
          <p:spPr>
            <a:xfrm>
              <a:off x="2135560" y="5026163"/>
              <a:ext cx="1958032"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54" name="타원 53">
              <a:extLst>
                <a:ext uri="{FF2B5EF4-FFF2-40B4-BE49-F238E27FC236}">
                  <a16:creationId xmlns:a16="http://schemas.microsoft.com/office/drawing/2014/main" id="{FBB34653-8FB2-A245-8A26-81BB9DFFF054}"/>
                </a:ext>
              </a:extLst>
            </p:cNvPr>
            <p:cNvSpPr/>
            <p:nvPr/>
          </p:nvSpPr>
          <p:spPr>
            <a:xfrm>
              <a:off x="2686404" y="4597834"/>
              <a:ext cx="856343" cy="856343"/>
            </a:xfrm>
            <a:prstGeom prst="ellipse">
              <a:avLst/>
            </a:prstGeom>
            <a:solidFill>
              <a:schemeClr val="accent4">
                <a:alpha val="8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ko-KR" altLang="en-US" dirty="0"/>
            </a:p>
          </p:txBody>
        </p:sp>
        <p:cxnSp>
          <p:nvCxnSpPr>
            <p:cNvPr id="56" name="직선 화살표 연결선 55">
              <a:extLst>
                <a:ext uri="{FF2B5EF4-FFF2-40B4-BE49-F238E27FC236}">
                  <a16:creationId xmlns:a16="http://schemas.microsoft.com/office/drawing/2014/main" id="{7A8FBEB2-822F-C242-BBB1-A3A42B373A7B}"/>
                </a:ext>
              </a:extLst>
            </p:cNvPr>
            <p:cNvCxnSpPr/>
            <p:nvPr/>
          </p:nvCxnSpPr>
          <p:spPr>
            <a:xfrm flipV="1">
              <a:off x="3143672" y="4185925"/>
              <a:ext cx="399075" cy="58537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7" name="TextBox 56">
              <a:extLst>
                <a:ext uri="{FF2B5EF4-FFF2-40B4-BE49-F238E27FC236}">
                  <a16:creationId xmlns:a16="http://schemas.microsoft.com/office/drawing/2014/main" id="{D42EC45F-E249-6A41-83D1-2DC549777FDF}"/>
                </a:ext>
              </a:extLst>
            </p:cNvPr>
            <p:cNvSpPr txBox="1"/>
            <p:nvPr/>
          </p:nvSpPr>
          <p:spPr>
            <a:xfrm>
              <a:off x="2720144" y="3760319"/>
              <a:ext cx="2125903" cy="369332"/>
            </a:xfrm>
            <a:prstGeom prst="rect">
              <a:avLst/>
            </a:prstGeom>
            <a:noFill/>
          </p:spPr>
          <p:txBody>
            <a:bodyPr wrap="none" rtlCol="0">
              <a:spAutoFit/>
            </a:bodyPr>
            <a:lstStyle/>
            <a:p>
              <a:r>
                <a:rPr kumimoji="1" lang="en-US" altLang="ko-KR" dirty="0">
                  <a:solidFill>
                    <a:schemeClr val="accent4"/>
                  </a:solidFill>
                </a:rPr>
                <a:t>mapping algorithm</a:t>
              </a:r>
              <a:endParaRPr kumimoji="1" lang="ko-KR" altLang="en-US" dirty="0">
                <a:solidFill>
                  <a:schemeClr val="accent4"/>
                </a:solidFill>
              </a:endParaRPr>
            </a:p>
          </p:txBody>
        </p:sp>
      </p:grpSp>
      <p:grpSp>
        <p:nvGrpSpPr>
          <p:cNvPr id="48" name="그룹 47">
            <a:extLst>
              <a:ext uri="{FF2B5EF4-FFF2-40B4-BE49-F238E27FC236}">
                <a16:creationId xmlns:a16="http://schemas.microsoft.com/office/drawing/2014/main" id="{C9D9B183-FF28-4A42-8841-E02D39F3FE9B}"/>
              </a:ext>
            </a:extLst>
          </p:cNvPr>
          <p:cNvGrpSpPr/>
          <p:nvPr/>
        </p:nvGrpSpPr>
        <p:grpSpPr>
          <a:xfrm>
            <a:off x="935358" y="3169932"/>
            <a:ext cx="2000622" cy="1345568"/>
            <a:chOff x="935358" y="3169932"/>
            <a:chExt cx="2000622" cy="1345568"/>
          </a:xfrm>
        </p:grpSpPr>
        <p:sp>
          <p:nvSpPr>
            <p:cNvPr id="32" name="TextBox 31">
              <a:extLst>
                <a:ext uri="{FF2B5EF4-FFF2-40B4-BE49-F238E27FC236}">
                  <a16:creationId xmlns:a16="http://schemas.microsoft.com/office/drawing/2014/main" id="{0BA18F23-729F-134B-B08C-DFFEE4D7DBBD}"/>
                </a:ext>
              </a:extLst>
            </p:cNvPr>
            <p:cNvSpPr txBox="1"/>
            <p:nvPr/>
          </p:nvSpPr>
          <p:spPr>
            <a:xfrm>
              <a:off x="935358" y="3169932"/>
              <a:ext cx="1050288" cy="369332"/>
            </a:xfrm>
            <a:prstGeom prst="rect">
              <a:avLst/>
            </a:prstGeom>
            <a:noFill/>
          </p:spPr>
          <p:txBody>
            <a:bodyPr wrap="none" rtlCol="0">
              <a:spAutoFit/>
            </a:bodyPr>
            <a:lstStyle/>
            <a:p>
              <a:r>
                <a:rPr kumimoji="1" lang="en-US" altLang="ko-KR" dirty="0"/>
                <a:t>SPM size</a:t>
              </a:r>
              <a:endParaRPr kumimoji="1" lang="ko-KR" altLang="en-US" dirty="0"/>
            </a:p>
          </p:txBody>
        </p:sp>
        <p:cxnSp>
          <p:nvCxnSpPr>
            <p:cNvPr id="34" name="직선 화살표 연결선 33">
              <a:extLst>
                <a:ext uri="{FF2B5EF4-FFF2-40B4-BE49-F238E27FC236}">
                  <a16:creationId xmlns:a16="http://schemas.microsoft.com/office/drawing/2014/main" id="{17FD307E-1CCE-114B-ABC3-57BD4EBA2752}"/>
                </a:ext>
              </a:extLst>
            </p:cNvPr>
            <p:cNvCxnSpPr>
              <a:cxnSpLocks/>
              <a:stCxn id="32" idx="3"/>
            </p:cNvCxnSpPr>
            <p:nvPr/>
          </p:nvCxnSpPr>
          <p:spPr>
            <a:xfrm>
              <a:off x="1985646" y="3354598"/>
              <a:ext cx="950334" cy="116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50" name="직선 화살표 연결선 49">
            <a:extLst>
              <a:ext uri="{FF2B5EF4-FFF2-40B4-BE49-F238E27FC236}">
                <a16:creationId xmlns:a16="http://schemas.microsoft.com/office/drawing/2014/main" id="{F1B3CF8C-B4C6-4641-B65F-AD77FC5EC61C}"/>
              </a:ext>
            </a:extLst>
          </p:cNvPr>
          <p:cNvCxnSpPr/>
          <p:nvPr/>
        </p:nvCxnSpPr>
        <p:spPr>
          <a:xfrm>
            <a:off x="491382" y="4708707"/>
            <a:ext cx="52799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1" name="직선 화살표 연결선 50">
            <a:extLst>
              <a:ext uri="{FF2B5EF4-FFF2-40B4-BE49-F238E27FC236}">
                <a16:creationId xmlns:a16="http://schemas.microsoft.com/office/drawing/2014/main" id="{E13957FD-2F2B-B14B-B413-27A6A86BB5AD}"/>
              </a:ext>
            </a:extLst>
          </p:cNvPr>
          <p:cNvCxnSpPr/>
          <p:nvPr/>
        </p:nvCxnSpPr>
        <p:spPr>
          <a:xfrm>
            <a:off x="491382" y="5307224"/>
            <a:ext cx="52799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7" name="TextBox 46">
            <a:extLst>
              <a:ext uri="{FF2B5EF4-FFF2-40B4-BE49-F238E27FC236}">
                <a16:creationId xmlns:a16="http://schemas.microsoft.com/office/drawing/2014/main" id="{C192A6C9-0554-6443-AD80-C532A741987F}"/>
              </a:ext>
            </a:extLst>
          </p:cNvPr>
          <p:cNvSpPr txBox="1"/>
          <p:nvPr/>
        </p:nvSpPr>
        <p:spPr>
          <a:xfrm>
            <a:off x="9992193" y="3750190"/>
            <a:ext cx="428322" cy="369332"/>
          </a:xfrm>
          <a:prstGeom prst="rect">
            <a:avLst/>
          </a:prstGeom>
          <a:noFill/>
        </p:spPr>
        <p:txBody>
          <a:bodyPr wrap="none" rtlCol="0">
            <a:spAutoFit/>
          </a:bodyPr>
          <a:lstStyle/>
          <a:p>
            <a:r>
              <a:rPr kumimoji="1" lang="en-US" altLang="ko-KR" dirty="0">
                <a:latin typeface="Inconsolata" pitchFamily="49" charset="0"/>
              </a:rPr>
              <a:t>F1</a:t>
            </a:r>
            <a:endParaRPr kumimoji="1" lang="ko-KR" altLang="en-US" dirty="0">
              <a:latin typeface="Inconsolata" pitchFamily="49" charset="0"/>
            </a:endParaRPr>
          </a:p>
        </p:txBody>
      </p:sp>
      <p:sp>
        <p:nvSpPr>
          <p:cNvPr id="53" name="TextBox 52">
            <a:extLst>
              <a:ext uri="{FF2B5EF4-FFF2-40B4-BE49-F238E27FC236}">
                <a16:creationId xmlns:a16="http://schemas.microsoft.com/office/drawing/2014/main" id="{9CF9CFE1-201D-A242-8138-B68CA38EFE32}"/>
              </a:ext>
            </a:extLst>
          </p:cNvPr>
          <p:cNvSpPr txBox="1"/>
          <p:nvPr/>
        </p:nvSpPr>
        <p:spPr>
          <a:xfrm>
            <a:off x="10005017" y="3743276"/>
            <a:ext cx="415498" cy="369332"/>
          </a:xfrm>
          <a:prstGeom prst="rect">
            <a:avLst/>
          </a:prstGeom>
          <a:noFill/>
        </p:spPr>
        <p:txBody>
          <a:bodyPr wrap="none" rtlCol="0">
            <a:spAutoFit/>
          </a:bodyPr>
          <a:lstStyle/>
          <a:p>
            <a:r>
              <a:rPr kumimoji="1" lang="en-US" altLang="ko-KR" dirty="0">
                <a:solidFill>
                  <a:schemeClr val="accent2"/>
                </a:solidFill>
                <a:latin typeface="Inconsolata" pitchFamily="49" charset="0"/>
              </a:rPr>
              <a:t>F2</a:t>
            </a:r>
            <a:endParaRPr kumimoji="1" lang="ko-KR" altLang="en-US" dirty="0">
              <a:solidFill>
                <a:schemeClr val="accent2"/>
              </a:solidFill>
              <a:latin typeface="Inconsolata" pitchFamily="49" charset="0"/>
            </a:endParaRPr>
          </a:p>
        </p:txBody>
      </p:sp>
      <p:sp>
        <p:nvSpPr>
          <p:cNvPr id="55" name="TextBox 54">
            <a:extLst>
              <a:ext uri="{FF2B5EF4-FFF2-40B4-BE49-F238E27FC236}">
                <a16:creationId xmlns:a16="http://schemas.microsoft.com/office/drawing/2014/main" id="{5CF0A2E2-A3EE-554C-AACD-406809FB9718}"/>
              </a:ext>
            </a:extLst>
          </p:cNvPr>
          <p:cNvSpPr txBox="1"/>
          <p:nvPr/>
        </p:nvSpPr>
        <p:spPr>
          <a:xfrm>
            <a:off x="7814259" y="3750190"/>
            <a:ext cx="415498" cy="369332"/>
          </a:xfrm>
          <a:prstGeom prst="rect">
            <a:avLst/>
          </a:prstGeom>
          <a:noFill/>
        </p:spPr>
        <p:txBody>
          <a:bodyPr wrap="none" rtlCol="0">
            <a:spAutoFit/>
          </a:bodyPr>
          <a:lstStyle/>
          <a:p>
            <a:r>
              <a:rPr kumimoji="1" lang="en-US" altLang="ko-KR" dirty="0">
                <a:latin typeface="Inconsolata" pitchFamily="49" charset="0"/>
              </a:rPr>
              <a:t>F0</a:t>
            </a:r>
            <a:endParaRPr kumimoji="1" lang="ko-KR" altLang="en-US" dirty="0">
              <a:latin typeface="Inconsolata" pitchFamily="49" charset="0"/>
            </a:endParaRPr>
          </a:p>
        </p:txBody>
      </p:sp>
    </p:spTree>
    <p:extLst>
      <p:ext uri="{BB962C8B-B14F-4D97-AF65-F5344CB8AC3E}">
        <p14:creationId xmlns:p14="http://schemas.microsoft.com/office/powerpoint/2010/main" val="195731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xit" presetSubtype="0" fill="hold" nodeType="withEffect">
                                  <p:stCondLst>
                                    <p:cond delay="0"/>
                                  </p:stCondLst>
                                  <p:childTnLst>
                                    <p:animEffect transition="out" filter="fade">
                                      <p:cBhvr>
                                        <p:cTn id="51" dur="500"/>
                                        <p:tgtEl>
                                          <p:spTgt spid="50"/>
                                        </p:tgtEl>
                                      </p:cBhvr>
                                    </p:animEffect>
                                    <p:set>
                                      <p:cBhvr>
                                        <p:cTn id="52" dur="1" fill="hold">
                                          <p:stCondLst>
                                            <p:cond delay="499"/>
                                          </p:stCondLst>
                                        </p:cTn>
                                        <p:tgtEl>
                                          <p:spTgt spid="50"/>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fade">
                                      <p:cBhvr>
                                        <p:cTn id="60" dur="500"/>
                                        <p:tgtEl>
                                          <p:spTgt spid="58"/>
                                        </p:tgtEl>
                                      </p:cBhvr>
                                    </p:animEffect>
                                  </p:childTnLst>
                                </p:cTn>
                              </p:par>
                              <p:par>
                                <p:cTn id="61" presetID="10" presetClass="exit" presetSubtype="0" fill="hold" grpId="1" nodeType="withEffect">
                                  <p:stCondLst>
                                    <p:cond delay="0"/>
                                  </p:stCondLst>
                                  <p:childTnLst>
                                    <p:animEffect transition="out" filter="fade">
                                      <p:cBhvr>
                                        <p:cTn id="62" dur="500"/>
                                        <p:tgtEl>
                                          <p:spTgt spid="47"/>
                                        </p:tgtEl>
                                      </p:cBhvr>
                                    </p:animEffect>
                                    <p:set>
                                      <p:cBhvr>
                                        <p:cTn id="63" dur="1" fill="hold">
                                          <p:stCondLst>
                                            <p:cond delay="499"/>
                                          </p:stCondLst>
                                        </p:cTn>
                                        <p:tgtEl>
                                          <p:spTgt spid="47"/>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5">
                                            <p:txEl>
                                              <p:pRg st="1" end="1"/>
                                            </p:txEl>
                                          </p:spTgt>
                                        </p:tgtEl>
                                        <p:attrNameLst>
                                          <p:attrName>style.visibility</p:attrName>
                                        </p:attrNameLst>
                                      </p:cBhvr>
                                      <p:to>
                                        <p:strVal val="visible"/>
                                      </p:to>
                                    </p:set>
                                    <p:animEffect transition="in" filter="fade">
                                      <p:cBhvr>
                                        <p:cTn id="7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47" grpId="0"/>
      <p:bldP spid="47" grpId="1"/>
      <p:bldP spid="53" grpId="0"/>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1A9249-179E-574F-8906-DA452CC555EC}"/>
              </a:ext>
            </a:extLst>
          </p:cNvPr>
          <p:cNvSpPr>
            <a:spLocks noGrp="1"/>
          </p:cNvSpPr>
          <p:nvPr>
            <p:ph type="title"/>
          </p:nvPr>
        </p:nvSpPr>
        <p:spPr/>
        <p:txBody>
          <a:bodyPr/>
          <a:lstStyle/>
          <a:p>
            <a:r>
              <a:rPr kumimoji="1" lang="en-US" altLang="ko-KR" dirty="0"/>
              <a:t>SPM vs. Cache: Recovery from a Fault</a:t>
            </a:r>
            <a:endParaRPr kumimoji="1" lang="ko-KR" altLang="en-US" dirty="0"/>
          </a:p>
        </p:txBody>
      </p:sp>
      <p:sp>
        <p:nvSpPr>
          <p:cNvPr id="3" name="바닥글 개체 틀 2">
            <a:extLst>
              <a:ext uri="{FF2B5EF4-FFF2-40B4-BE49-F238E27FC236}">
                <a16:creationId xmlns:a16="http://schemas.microsoft.com/office/drawing/2014/main" id="{29D61771-5B8F-0147-BBAB-C1B3B52F4146}"/>
              </a:ext>
            </a:extLst>
          </p:cNvPr>
          <p:cNvSpPr>
            <a:spLocks noGrp="1"/>
          </p:cNvSpPr>
          <p:nvPr>
            <p:ph type="ftr" sz="quarter" idx="11"/>
          </p:nvPr>
        </p:nvSpPr>
        <p:spPr/>
        <p:txBody>
          <a:bodyPr/>
          <a:lstStyle/>
          <a:p>
            <a:r>
              <a:rPr lang="en-US" altLang="ko-KR" dirty="0"/>
              <a:t>http://</a:t>
            </a:r>
            <a:r>
              <a:rPr lang="en-US" altLang="ko-KR" dirty="0" err="1"/>
              <a:t>dclab.yonsei.ac.kr</a:t>
            </a:r>
            <a:endParaRPr lang="ko-KR" altLang="en-US" dirty="0"/>
          </a:p>
        </p:txBody>
      </p:sp>
      <p:sp>
        <p:nvSpPr>
          <p:cNvPr id="4" name="텍스트 개체 틀 3">
            <a:extLst>
              <a:ext uri="{FF2B5EF4-FFF2-40B4-BE49-F238E27FC236}">
                <a16:creationId xmlns:a16="http://schemas.microsoft.com/office/drawing/2014/main" id="{B2E673DF-548A-974C-83DD-8814E9E82484}"/>
              </a:ext>
            </a:extLst>
          </p:cNvPr>
          <p:cNvSpPr>
            <a:spLocks noGrp="1"/>
          </p:cNvSpPr>
          <p:nvPr>
            <p:ph type="body" sz="quarter" idx="13"/>
          </p:nvPr>
        </p:nvSpPr>
        <p:spPr/>
        <p:txBody>
          <a:bodyPr>
            <a:normAutofit fontScale="92500" lnSpcReduction="10000"/>
          </a:bodyPr>
          <a:lstStyle/>
          <a:p>
            <a:r>
              <a:rPr kumimoji="1" lang="en-US" altLang="ko-KR" dirty="0"/>
              <a:t>Introduction</a:t>
            </a:r>
            <a:endParaRPr kumimoji="1" lang="ko-KR" altLang="en-US" dirty="0"/>
          </a:p>
        </p:txBody>
      </p:sp>
      <p:sp>
        <p:nvSpPr>
          <p:cNvPr id="5" name="텍스트 개체 틀 4">
            <a:extLst>
              <a:ext uri="{FF2B5EF4-FFF2-40B4-BE49-F238E27FC236}">
                <a16:creationId xmlns:a16="http://schemas.microsoft.com/office/drawing/2014/main" id="{98445780-51BF-434B-A19A-CFBE6528A59A}"/>
              </a:ext>
            </a:extLst>
          </p:cNvPr>
          <p:cNvSpPr>
            <a:spLocks noGrp="1"/>
          </p:cNvSpPr>
          <p:nvPr>
            <p:ph type="body" sz="quarter" idx="14"/>
          </p:nvPr>
        </p:nvSpPr>
        <p:spPr/>
        <p:txBody>
          <a:bodyPr/>
          <a:lstStyle/>
          <a:p>
            <a:r>
              <a:rPr kumimoji="1" lang="en-US" altLang="ko-KR" dirty="0"/>
              <a:t>SPM does not have a mechanism to recover from a fault at run-time</a:t>
            </a:r>
          </a:p>
          <a:p>
            <a:pPr lvl="1"/>
            <a:r>
              <a:rPr kumimoji="1" lang="en-US" altLang="ko-KR" dirty="0"/>
              <a:t>If wrong data is loaded on the target address, SPM silently executes the code with the incorrect data</a:t>
            </a:r>
          </a:p>
          <a:p>
            <a:pPr lvl="1"/>
            <a:r>
              <a:rPr kumimoji="1" lang="en-US" altLang="ko-KR" dirty="0">
                <a:solidFill>
                  <a:schemeClr val="accent2"/>
                </a:solidFill>
              </a:rPr>
              <a:t>Restricts speculative executions </a:t>
            </a:r>
            <a:r>
              <a:rPr kumimoji="1" lang="en-US" altLang="ko-KR" dirty="0"/>
              <a:t>(e.g. prefetching) on SPMs</a:t>
            </a:r>
            <a:endParaRPr kumimoji="1" lang="ko-KR" altLang="en-US" dirty="0"/>
          </a:p>
        </p:txBody>
      </p:sp>
      <p:sp>
        <p:nvSpPr>
          <p:cNvPr id="7" name="모서리가 둥근 직사각형 6">
            <a:extLst>
              <a:ext uri="{FF2B5EF4-FFF2-40B4-BE49-F238E27FC236}">
                <a16:creationId xmlns:a16="http://schemas.microsoft.com/office/drawing/2014/main" id="{5621CAB0-891D-9448-A780-1A89ADE2C43C}"/>
              </a:ext>
            </a:extLst>
          </p:cNvPr>
          <p:cNvSpPr/>
          <p:nvPr/>
        </p:nvSpPr>
        <p:spPr>
          <a:xfrm>
            <a:off x="7098518" y="5292392"/>
            <a:ext cx="1368152" cy="469202"/>
          </a:xfrm>
          <a:prstGeom prst="roundRect">
            <a:avLst/>
          </a:prstGeom>
          <a:pattFill prst="dkUpDiag">
            <a:fgClr>
              <a:schemeClr val="accent4">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chemeClr val="tx1"/>
                </a:solidFill>
                <a:latin typeface="Inconsolata" pitchFamily="49" charset="0"/>
              </a:rPr>
              <a:t>Memory</a:t>
            </a:r>
            <a:endParaRPr kumimoji="1" lang="ko-KR" altLang="en-US" dirty="0">
              <a:solidFill>
                <a:schemeClr val="tx1"/>
              </a:solidFill>
              <a:latin typeface="Inconsolata" pitchFamily="49" charset="0"/>
            </a:endParaRPr>
          </a:p>
        </p:txBody>
      </p:sp>
      <p:sp>
        <p:nvSpPr>
          <p:cNvPr id="8" name="모서리가 둥근 직사각형 7">
            <a:extLst>
              <a:ext uri="{FF2B5EF4-FFF2-40B4-BE49-F238E27FC236}">
                <a16:creationId xmlns:a16="http://schemas.microsoft.com/office/drawing/2014/main" id="{16937E9A-F76E-5D40-9DAF-171DC7AC2FC8}"/>
              </a:ext>
            </a:extLst>
          </p:cNvPr>
          <p:cNvSpPr/>
          <p:nvPr/>
        </p:nvSpPr>
        <p:spPr>
          <a:xfrm>
            <a:off x="7458558" y="3382868"/>
            <a:ext cx="648072" cy="5809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Inconsolata" pitchFamily="49" charset="0"/>
                <a:ea typeface="Linux Libertine O" panose="02000503000000000000" pitchFamily="2" charset="0"/>
                <a:cs typeface="Linux Libertine O" panose="02000503000000000000" pitchFamily="2" charset="0"/>
              </a:rPr>
              <a:t>CPU</a:t>
            </a:r>
            <a:endParaRPr kumimoji="1" lang="ko-KR" altLang="en-US" dirty="0"/>
          </a:p>
        </p:txBody>
      </p:sp>
      <p:cxnSp>
        <p:nvCxnSpPr>
          <p:cNvPr id="10" name="직선 화살표 연결선 9">
            <a:extLst>
              <a:ext uri="{FF2B5EF4-FFF2-40B4-BE49-F238E27FC236}">
                <a16:creationId xmlns:a16="http://schemas.microsoft.com/office/drawing/2014/main" id="{26DB88DA-B669-DD4E-AB0E-0F8B2833BF01}"/>
              </a:ext>
            </a:extLst>
          </p:cNvPr>
          <p:cNvCxnSpPr>
            <a:cxnSpLocks/>
          </p:cNvCxnSpPr>
          <p:nvPr/>
        </p:nvCxnSpPr>
        <p:spPr>
          <a:xfrm>
            <a:off x="7674582" y="3963856"/>
            <a:ext cx="0" cy="429667"/>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1" name="직선 화살표 연결선 10">
            <a:extLst>
              <a:ext uri="{FF2B5EF4-FFF2-40B4-BE49-F238E27FC236}">
                <a16:creationId xmlns:a16="http://schemas.microsoft.com/office/drawing/2014/main" id="{161B379A-5998-0F41-8532-31797ECBB3F6}"/>
              </a:ext>
            </a:extLst>
          </p:cNvPr>
          <p:cNvCxnSpPr>
            <a:cxnSpLocks/>
          </p:cNvCxnSpPr>
          <p:nvPr/>
        </p:nvCxnSpPr>
        <p:spPr>
          <a:xfrm>
            <a:off x="7674582" y="4862725"/>
            <a:ext cx="0" cy="429667"/>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2" name="직선 화살표 연결선 11">
            <a:extLst>
              <a:ext uri="{FF2B5EF4-FFF2-40B4-BE49-F238E27FC236}">
                <a16:creationId xmlns:a16="http://schemas.microsoft.com/office/drawing/2014/main" id="{E021A143-42EC-C547-ADFD-4CE1449ECF3A}"/>
              </a:ext>
            </a:extLst>
          </p:cNvPr>
          <p:cNvCxnSpPr>
            <a:cxnSpLocks/>
          </p:cNvCxnSpPr>
          <p:nvPr/>
        </p:nvCxnSpPr>
        <p:spPr>
          <a:xfrm flipV="1">
            <a:off x="7890606" y="4862725"/>
            <a:ext cx="0" cy="429667"/>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3" name="직선 화살표 연결선 12">
            <a:extLst>
              <a:ext uri="{FF2B5EF4-FFF2-40B4-BE49-F238E27FC236}">
                <a16:creationId xmlns:a16="http://schemas.microsoft.com/office/drawing/2014/main" id="{C8FB113E-7A47-CA40-85EE-B10A5F6EE408}"/>
              </a:ext>
            </a:extLst>
          </p:cNvPr>
          <p:cNvCxnSpPr>
            <a:cxnSpLocks/>
          </p:cNvCxnSpPr>
          <p:nvPr/>
        </p:nvCxnSpPr>
        <p:spPr>
          <a:xfrm flipV="1">
            <a:off x="7890606" y="3963855"/>
            <a:ext cx="0" cy="429667"/>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4" name="모서리가 둥근 직사각형 13">
            <a:extLst>
              <a:ext uri="{FF2B5EF4-FFF2-40B4-BE49-F238E27FC236}">
                <a16:creationId xmlns:a16="http://schemas.microsoft.com/office/drawing/2014/main" id="{72B689B4-E2C4-AC4B-AE4A-1AD16ECC26FB}"/>
              </a:ext>
            </a:extLst>
          </p:cNvPr>
          <p:cNvSpPr/>
          <p:nvPr/>
        </p:nvSpPr>
        <p:spPr>
          <a:xfrm>
            <a:off x="9873274" y="4393523"/>
            <a:ext cx="1368152" cy="469202"/>
          </a:xfrm>
          <a:prstGeom prst="roundRect">
            <a:avLst/>
          </a:prstGeom>
          <a:pattFill prst="dkUpDiag">
            <a:fgClr>
              <a:schemeClr val="accent5">
                <a:lumMod val="20000"/>
                <a:lumOff val="8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Inconsolata" pitchFamily="49" charset="0"/>
                <a:ea typeface="Linux Libertine O" panose="02000503000000000000" pitchFamily="2" charset="0"/>
                <a:cs typeface="Linux Libertine O" panose="02000503000000000000" pitchFamily="2" charset="0"/>
              </a:rPr>
              <a:t>F2</a:t>
            </a:r>
            <a:endParaRPr kumimoji="1" lang="ko-KR" altLang="en-US" dirty="0"/>
          </a:p>
        </p:txBody>
      </p:sp>
      <p:sp>
        <p:nvSpPr>
          <p:cNvPr id="15" name="모서리가 둥근 직사각형 14">
            <a:extLst>
              <a:ext uri="{FF2B5EF4-FFF2-40B4-BE49-F238E27FC236}">
                <a16:creationId xmlns:a16="http://schemas.microsoft.com/office/drawing/2014/main" id="{6D7AE37C-A773-F349-AF15-994ABCBD442D}"/>
              </a:ext>
            </a:extLst>
          </p:cNvPr>
          <p:cNvSpPr/>
          <p:nvPr/>
        </p:nvSpPr>
        <p:spPr>
          <a:xfrm>
            <a:off x="10233314" y="3382868"/>
            <a:ext cx="648072" cy="5809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Inconsolata" pitchFamily="49" charset="0"/>
                <a:ea typeface="Linux Libertine O" panose="02000503000000000000" pitchFamily="2" charset="0"/>
                <a:cs typeface="Linux Libertine O" panose="02000503000000000000" pitchFamily="2" charset="0"/>
              </a:rPr>
              <a:t>CPU</a:t>
            </a:r>
            <a:endParaRPr kumimoji="1" lang="ko-KR" altLang="en-US" dirty="0"/>
          </a:p>
        </p:txBody>
      </p:sp>
      <p:cxnSp>
        <p:nvCxnSpPr>
          <p:cNvPr id="16" name="직선 화살표 연결선 15">
            <a:extLst>
              <a:ext uri="{FF2B5EF4-FFF2-40B4-BE49-F238E27FC236}">
                <a16:creationId xmlns:a16="http://schemas.microsoft.com/office/drawing/2014/main" id="{F785C09F-3388-294B-A7CC-524E888D4A89}"/>
              </a:ext>
            </a:extLst>
          </p:cNvPr>
          <p:cNvCxnSpPr>
            <a:cxnSpLocks/>
          </p:cNvCxnSpPr>
          <p:nvPr/>
        </p:nvCxnSpPr>
        <p:spPr>
          <a:xfrm>
            <a:off x="10449338" y="3963856"/>
            <a:ext cx="0" cy="429667"/>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7" name="직선 화살표 연결선 16">
            <a:extLst>
              <a:ext uri="{FF2B5EF4-FFF2-40B4-BE49-F238E27FC236}">
                <a16:creationId xmlns:a16="http://schemas.microsoft.com/office/drawing/2014/main" id="{72F313A2-BC1C-FD4C-AC8D-522D085B7D0E}"/>
              </a:ext>
            </a:extLst>
          </p:cNvPr>
          <p:cNvCxnSpPr>
            <a:cxnSpLocks/>
          </p:cNvCxnSpPr>
          <p:nvPr/>
        </p:nvCxnSpPr>
        <p:spPr>
          <a:xfrm flipV="1">
            <a:off x="10665362" y="3963855"/>
            <a:ext cx="0" cy="429667"/>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8" name="모서리가 둥근 직사각형 17">
            <a:extLst>
              <a:ext uri="{FF2B5EF4-FFF2-40B4-BE49-F238E27FC236}">
                <a16:creationId xmlns:a16="http://schemas.microsoft.com/office/drawing/2014/main" id="{0B10E3E3-E940-6B43-8021-1C89C5339F43}"/>
              </a:ext>
            </a:extLst>
          </p:cNvPr>
          <p:cNvSpPr/>
          <p:nvPr/>
        </p:nvSpPr>
        <p:spPr>
          <a:xfrm>
            <a:off x="9873274" y="5292392"/>
            <a:ext cx="1368152" cy="469202"/>
          </a:xfrm>
          <a:prstGeom prst="roundRect">
            <a:avLst/>
          </a:prstGeom>
          <a:pattFill prst="dkUpDiag">
            <a:fgClr>
              <a:schemeClr val="accent4">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chemeClr val="tx1"/>
                </a:solidFill>
                <a:latin typeface="Inconsolata" pitchFamily="49" charset="0"/>
              </a:rPr>
              <a:t>Memory</a:t>
            </a:r>
            <a:endParaRPr kumimoji="1" lang="ko-KR" altLang="en-US" dirty="0">
              <a:solidFill>
                <a:schemeClr val="tx1"/>
              </a:solidFill>
              <a:latin typeface="Inconsolata" pitchFamily="49" charset="0"/>
            </a:endParaRPr>
          </a:p>
        </p:txBody>
      </p:sp>
      <p:sp>
        <p:nvSpPr>
          <p:cNvPr id="19" name="TextBox 18">
            <a:extLst>
              <a:ext uri="{FF2B5EF4-FFF2-40B4-BE49-F238E27FC236}">
                <a16:creationId xmlns:a16="http://schemas.microsoft.com/office/drawing/2014/main" id="{9A27328D-37F0-EB4D-998B-D7A3585797AB}"/>
              </a:ext>
            </a:extLst>
          </p:cNvPr>
          <p:cNvSpPr txBox="1"/>
          <p:nvPr/>
        </p:nvSpPr>
        <p:spPr>
          <a:xfrm>
            <a:off x="6682003" y="3994023"/>
            <a:ext cx="992579" cy="369332"/>
          </a:xfrm>
          <a:prstGeom prst="rect">
            <a:avLst/>
          </a:prstGeom>
          <a:noFill/>
        </p:spPr>
        <p:txBody>
          <a:bodyPr wrap="none" rtlCol="0">
            <a:spAutoFit/>
          </a:bodyPr>
          <a:lstStyle/>
          <a:p>
            <a:r>
              <a:rPr kumimoji="1" lang="en-US" altLang="ko-KR" dirty="0">
                <a:latin typeface="Inconsolata" pitchFamily="49" charset="0"/>
              </a:rPr>
              <a:t>call F1</a:t>
            </a:r>
            <a:endParaRPr kumimoji="1" lang="ko-KR" altLang="en-US" dirty="0">
              <a:latin typeface="Inconsolata" pitchFamily="49" charset="0"/>
            </a:endParaRPr>
          </a:p>
        </p:txBody>
      </p:sp>
      <p:sp>
        <p:nvSpPr>
          <p:cNvPr id="20" name="모서리가 둥근 직사각형 19">
            <a:extLst>
              <a:ext uri="{FF2B5EF4-FFF2-40B4-BE49-F238E27FC236}">
                <a16:creationId xmlns:a16="http://schemas.microsoft.com/office/drawing/2014/main" id="{BFAD77D9-F1D6-AD48-A7D9-C10260514AD2}"/>
              </a:ext>
            </a:extLst>
          </p:cNvPr>
          <p:cNvSpPr/>
          <p:nvPr/>
        </p:nvSpPr>
        <p:spPr>
          <a:xfrm>
            <a:off x="7774275" y="4087858"/>
            <a:ext cx="592700" cy="221197"/>
          </a:xfrm>
          <a:prstGeom prst="roundRect">
            <a:avLst/>
          </a:prstGeom>
          <a:pattFill prst="dkUpDiag">
            <a:fgClr>
              <a:schemeClr val="bg1">
                <a:lumMod val="85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Inconsolata" pitchFamily="49" charset="0"/>
                <a:ea typeface="Linux Libertine O" panose="02000503000000000000" pitchFamily="2" charset="0"/>
                <a:cs typeface="Linux Libertine O" panose="02000503000000000000" pitchFamily="2" charset="0"/>
              </a:rPr>
              <a:t>F1</a:t>
            </a:r>
            <a:endParaRPr kumimoji="1" lang="ko-KR" altLang="en-US" sz="1600" dirty="0"/>
          </a:p>
        </p:txBody>
      </p:sp>
      <p:sp>
        <p:nvSpPr>
          <p:cNvPr id="21" name="모서리가 둥근 직사각형 20">
            <a:extLst>
              <a:ext uri="{FF2B5EF4-FFF2-40B4-BE49-F238E27FC236}">
                <a16:creationId xmlns:a16="http://schemas.microsoft.com/office/drawing/2014/main" id="{F7531ACC-26F7-3047-A235-1C54CD46A571}"/>
              </a:ext>
            </a:extLst>
          </p:cNvPr>
          <p:cNvSpPr/>
          <p:nvPr/>
        </p:nvSpPr>
        <p:spPr>
          <a:xfrm>
            <a:off x="10557350" y="4087858"/>
            <a:ext cx="592700" cy="221197"/>
          </a:xfrm>
          <a:prstGeom prst="roundRect">
            <a:avLst/>
          </a:prstGeom>
          <a:pattFill prst="dkUpDiag">
            <a:fgClr>
              <a:schemeClr val="bg1">
                <a:lumMod val="85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Inconsolata" pitchFamily="49" charset="0"/>
                <a:ea typeface="Linux Libertine O" panose="02000503000000000000" pitchFamily="2" charset="0"/>
                <a:cs typeface="Linux Libertine O" panose="02000503000000000000" pitchFamily="2" charset="0"/>
              </a:rPr>
              <a:t>F2</a:t>
            </a:r>
            <a:endParaRPr kumimoji="1" lang="ko-KR" altLang="en-US" sz="1600" dirty="0"/>
          </a:p>
        </p:txBody>
      </p:sp>
      <p:sp>
        <p:nvSpPr>
          <p:cNvPr id="22" name="TextBox 21">
            <a:extLst>
              <a:ext uri="{FF2B5EF4-FFF2-40B4-BE49-F238E27FC236}">
                <a16:creationId xmlns:a16="http://schemas.microsoft.com/office/drawing/2014/main" id="{4948341F-F75A-564F-9954-E18E8AF60B7E}"/>
              </a:ext>
            </a:extLst>
          </p:cNvPr>
          <p:cNvSpPr txBox="1"/>
          <p:nvPr/>
        </p:nvSpPr>
        <p:spPr>
          <a:xfrm>
            <a:off x="9418838" y="3994023"/>
            <a:ext cx="992579" cy="369332"/>
          </a:xfrm>
          <a:prstGeom prst="rect">
            <a:avLst/>
          </a:prstGeom>
          <a:noFill/>
        </p:spPr>
        <p:txBody>
          <a:bodyPr wrap="none" rtlCol="0">
            <a:spAutoFit/>
          </a:bodyPr>
          <a:lstStyle/>
          <a:p>
            <a:r>
              <a:rPr kumimoji="1" lang="en-US" altLang="ko-KR" dirty="0">
                <a:latin typeface="Inconsolata" pitchFamily="49" charset="0"/>
              </a:rPr>
              <a:t>call F1</a:t>
            </a:r>
            <a:endParaRPr kumimoji="1" lang="ko-KR" altLang="en-US" dirty="0">
              <a:latin typeface="Inconsolata" pitchFamily="49" charset="0"/>
            </a:endParaRPr>
          </a:p>
        </p:txBody>
      </p:sp>
      <p:sp>
        <p:nvSpPr>
          <p:cNvPr id="25" name="모서리가 둥근 직사각형 24">
            <a:extLst>
              <a:ext uri="{FF2B5EF4-FFF2-40B4-BE49-F238E27FC236}">
                <a16:creationId xmlns:a16="http://schemas.microsoft.com/office/drawing/2014/main" id="{F52533C4-0025-014F-98DA-21B7467B58C3}"/>
              </a:ext>
            </a:extLst>
          </p:cNvPr>
          <p:cNvSpPr/>
          <p:nvPr/>
        </p:nvSpPr>
        <p:spPr>
          <a:xfrm>
            <a:off x="7774275" y="4986727"/>
            <a:ext cx="592700" cy="221197"/>
          </a:xfrm>
          <a:prstGeom prst="roundRect">
            <a:avLst/>
          </a:prstGeom>
          <a:pattFill prst="dkUpDiag">
            <a:fgClr>
              <a:schemeClr val="bg1">
                <a:lumMod val="85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Inconsolata" pitchFamily="49" charset="0"/>
                <a:ea typeface="Linux Libertine O" panose="02000503000000000000" pitchFamily="2" charset="0"/>
                <a:cs typeface="Linux Libertine O" panose="02000503000000000000" pitchFamily="2" charset="0"/>
              </a:rPr>
              <a:t>F1</a:t>
            </a:r>
            <a:endParaRPr kumimoji="1" lang="ko-KR" altLang="en-US" sz="1600" dirty="0"/>
          </a:p>
        </p:txBody>
      </p:sp>
      <p:grpSp>
        <p:nvGrpSpPr>
          <p:cNvPr id="37" name="그룹 36">
            <a:extLst>
              <a:ext uri="{FF2B5EF4-FFF2-40B4-BE49-F238E27FC236}">
                <a16:creationId xmlns:a16="http://schemas.microsoft.com/office/drawing/2014/main" id="{04DB7079-5645-0442-8CBB-CE7D3CFFEFF2}"/>
              </a:ext>
            </a:extLst>
          </p:cNvPr>
          <p:cNvGrpSpPr/>
          <p:nvPr/>
        </p:nvGrpSpPr>
        <p:grpSpPr>
          <a:xfrm>
            <a:off x="7098518" y="4397028"/>
            <a:ext cx="1368150" cy="469202"/>
            <a:chOff x="3637752" y="4992818"/>
            <a:chExt cx="1296142" cy="469202"/>
          </a:xfrm>
        </p:grpSpPr>
        <p:sp>
          <p:nvSpPr>
            <p:cNvPr id="34" name="자유형 33">
              <a:extLst>
                <a:ext uri="{FF2B5EF4-FFF2-40B4-BE49-F238E27FC236}">
                  <a16:creationId xmlns:a16="http://schemas.microsoft.com/office/drawing/2014/main" id="{EBD99F50-61D7-534C-A381-1E3C530A2BAA}"/>
                </a:ext>
              </a:extLst>
            </p:cNvPr>
            <p:cNvSpPr/>
            <p:nvPr/>
          </p:nvSpPr>
          <p:spPr>
            <a:xfrm>
              <a:off x="3637752" y="4992818"/>
              <a:ext cx="477524" cy="469202"/>
            </a:xfrm>
            <a:custGeom>
              <a:avLst/>
              <a:gdLst>
                <a:gd name="connsiteX0" fmla="*/ 78202 w 310819"/>
                <a:gd name="connsiteY0" fmla="*/ 0 h 469202"/>
                <a:gd name="connsiteX1" fmla="*/ 310819 w 310819"/>
                <a:gd name="connsiteY1" fmla="*/ 0 h 469202"/>
                <a:gd name="connsiteX2" fmla="*/ 310819 w 310819"/>
                <a:gd name="connsiteY2" fmla="*/ 469202 h 469202"/>
                <a:gd name="connsiteX3" fmla="*/ 78202 w 310819"/>
                <a:gd name="connsiteY3" fmla="*/ 469202 h 469202"/>
                <a:gd name="connsiteX4" fmla="*/ 0 w 310819"/>
                <a:gd name="connsiteY4" fmla="*/ 391000 h 469202"/>
                <a:gd name="connsiteX5" fmla="*/ 0 w 310819"/>
                <a:gd name="connsiteY5" fmla="*/ 78202 h 469202"/>
                <a:gd name="connsiteX6" fmla="*/ 78202 w 310819"/>
                <a:gd name="connsiteY6" fmla="*/ 0 h 4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819" h="469202">
                  <a:moveTo>
                    <a:pt x="78202" y="0"/>
                  </a:moveTo>
                  <a:lnTo>
                    <a:pt x="310819" y="0"/>
                  </a:lnTo>
                  <a:lnTo>
                    <a:pt x="310819" y="469202"/>
                  </a:lnTo>
                  <a:lnTo>
                    <a:pt x="78202" y="469202"/>
                  </a:lnTo>
                  <a:cubicBezTo>
                    <a:pt x="35012" y="469202"/>
                    <a:pt x="0" y="434190"/>
                    <a:pt x="0" y="391000"/>
                  </a:cubicBezTo>
                  <a:lnTo>
                    <a:pt x="0" y="78202"/>
                  </a:lnTo>
                  <a:cubicBezTo>
                    <a:pt x="0" y="35012"/>
                    <a:pt x="35012" y="0"/>
                    <a:pt x="78202" y="0"/>
                  </a:cubicBezTo>
                  <a:close/>
                </a:path>
              </a:pathLst>
            </a:cu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Inconsolata" pitchFamily="49" charset="0"/>
                  <a:cs typeface="Linux Libertine O" panose="02000503000000000000" pitchFamily="2" charset="0"/>
                </a:rPr>
                <a:t>tag</a:t>
              </a:r>
              <a:endParaRPr lang="ko-KR" altLang="en-US" sz="1600" dirty="0">
                <a:solidFill>
                  <a:schemeClr val="tx1"/>
                </a:solidFill>
                <a:latin typeface="Inconsolata" pitchFamily="49" charset="0"/>
                <a:cs typeface="Linux Libertine O" panose="02000503000000000000" pitchFamily="2" charset="0"/>
              </a:endParaRPr>
            </a:p>
          </p:txBody>
        </p:sp>
        <p:sp>
          <p:nvSpPr>
            <p:cNvPr id="33" name="자유형 32">
              <a:extLst>
                <a:ext uri="{FF2B5EF4-FFF2-40B4-BE49-F238E27FC236}">
                  <a16:creationId xmlns:a16="http://schemas.microsoft.com/office/drawing/2014/main" id="{97C8D3AD-BBB7-404A-87A9-DBDCC3E6F74A}"/>
                </a:ext>
              </a:extLst>
            </p:cNvPr>
            <p:cNvSpPr/>
            <p:nvPr/>
          </p:nvSpPr>
          <p:spPr>
            <a:xfrm>
              <a:off x="4115274" y="4992818"/>
              <a:ext cx="818620" cy="469202"/>
            </a:xfrm>
            <a:custGeom>
              <a:avLst/>
              <a:gdLst>
                <a:gd name="connsiteX0" fmla="*/ 0 w 985325"/>
                <a:gd name="connsiteY0" fmla="*/ 0 h 469202"/>
                <a:gd name="connsiteX1" fmla="*/ 907123 w 985325"/>
                <a:gd name="connsiteY1" fmla="*/ 0 h 469202"/>
                <a:gd name="connsiteX2" fmla="*/ 985325 w 985325"/>
                <a:gd name="connsiteY2" fmla="*/ 78202 h 469202"/>
                <a:gd name="connsiteX3" fmla="*/ 985325 w 985325"/>
                <a:gd name="connsiteY3" fmla="*/ 391000 h 469202"/>
                <a:gd name="connsiteX4" fmla="*/ 907123 w 985325"/>
                <a:gd name="connsiteY4" fmla="*/ 469202 h 469202"/>
                <a:gd name="connsiteX5" fmla="*/ 0 w 985325"/>
                <a:gd name="connsiteY5" fmla="*/ 469202 h 469202"/>
                <a:gd name="connsiteX6" fmla="*/ 0 w 985325"/>
                <a:gd name="connsiteY6" fmla="*/ 0 h 4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5325" h="469202">
                  <a:moveTo>
                    <a:pt x="0" y="0"/>
                  </a:moveTo>
                  <a:lnTo>
                    <a:pt x="907123" y="0"/>
                  </a:lnTo>
                  <a:cubicBezTo>
                    <a:pt x="950313" y="0"/>
                    <a:pt x="985325" y="35012"/>
                    <a:pt x="985325" y="78202"/>
                  </a:cubicBezTo>
                  <a:lnTo>
                    <a:pt x="985325" y="391000"/>
                  </a:lnTo>
                  <a:cubicBezTo>
                    <a:pt x="985325" y="434190"/>
                    <a:pt x="950313" y="469202"/>
                    <a:pt x="907123" y="469202"/>
                  </a:cubicBezTo>
                  <a:lnTo>
                    <a:pt x="0" y="469202"/>
                  </a:lnTo>
                  <a:lnTo>
                    <a:pt x="0" y="0"/>
                  </a:lnTo>
                  <a:close/>
                </a:path>
              </a:pathLst>
            </a:custGeom>
            <a:pattFill prst="dkUpDiag">
              <a:fgClr>
                <a:schemeClr val="accent5">
                  <a:lumMod val="20000"/>
                  <a:lumOff val="8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Inconsolata" pitchFamily="49" charset="0"/>
                  <a:cs typeface="Linux Libertine O" panose="02000503000000000000" pitchFamily="2" charset="0"/>
                </a:rPr>
                <a:t>F2</a:t>
              </a:r>
              <a:endParaRPr lang="ko-KR" altLang="en-US" dirty="0">
                <a:solidFill>
                  <a:schemeClr val="tx1"/>
                </a:solidFill>
                <a:latin typeface="Inconsolata" pitchFamily="49" charset="0"/>
                <a:cs typeface="Linux Libertine O" panose="02000503000000000000" pitchFamily="2" charset="0"/>
              </a:endParaRPr>
            </a:p>
          </p:txBody>
        </p:sp>
      </p:grpSp>
      <p:grpSp>
        <p:nvGrpSpPr>
          <p:cNvPr id="9" name="그룹 8">
            <a:extLst>
              <a:ext uri="{FF2B5EF4-FFF2-40B4-BE49-F238E27FC236}">
                <a16:creationId xmlns:a16="http://schemas.microsoft.com/office/drawing/2014/main" id="{FBCE4553-17EE-6449-80AA-7304A097529D}"/>
              </a:ext>
            </a:extLst>
          </p:cNvPr>
          <p:cNvGrpSpPr/>
          <p:nvPr/>
        </p:nvGrpSpPr>
        <p:grpSpPr>
          <a:xfrm>
            <a:off x="580812" y="3963855"/>
            <a:ext cx="5398334" cy="1230319"/>
            <a:chOff x="580812" y="4247565"/>
            <a:chExt cx="5398334" cy="1230319"/>
          </a:xfrm>
        </p:grpSpPr>
        <p:cxnSp>
          <p:nvCxnSpPr>
            <p:cNvPr id="39" name="직선 연결선[R] 38">
              <a:extLst>
                <a:ext uri="{FF2B5EF4-FFF2-40B4-BE49-F238E27FC236}">
                  <a16:creationId xmlns:a16="http://schemas.microsoft.com/office/drawing/2014/main" id="{57C77027-A11F-C646-884D-516BA2CC4C3D}"/>
                </a:ext>
              </a:extLst>
            </p:cNvPr>
            <p:cNvCxnSpPr>
              <a:cxnSpLocks/>
            </p:cNvCxnSpPr>
            <p:nvPr/>
          </p:nvCxnSpPr>
          <p:spPr>
            <a:xfrm>
              <a:off x="714453" y="5055290"/>
              <a:ext cx="4938035" cy="0"/>
            </a:xfrm>
            <a:prstGeom prst="line">
              <a:avLst/>
            </a:prstGeom>
            <a:ln w="15875">
              <a:prstDash val="dash"/>
              <a:tailEnd type="triangle"/>
            </a:ln>
          </p:spPr>
          <p:style>
            <a:lnRef idx="1">
              <a:schemeClr val="dk1"/>
            </a:lnRef>
            <a:fillRef idx="0">
              <a:schemeClr val="dk1"/>
            </a:fillRef>
            <a:effectRef idx="0">
              <a:schemeClr val="dk1"/>
            </a:effectRef>
            <a:fontRef idx="minor">
              <a:schemeClr val="tx1"/>
            </a:fontRef>
          </p:style>
        </p:cxnSp>
        <p:sp>
          <p:nvSpPr>
            <p:cNvPr id="40" name="타원 39">
              <a:extLst>
                <a:ext uri="{FF2B5EF4-FFF2-40B4-BE49-F238E27FC236}">
                  <a16:creationId xmlns:a16="http://schemas.microsoft.com/office/drawing/2014/main" id="{9A030109-C804-6641-90DD-D94F0EE6B21E}"/>
                </a:ext>
              </a:extLst>
            </p:cNvPr>
            <p:cNvSpPr/>
            <p:nvPr/>
          </p:nvSpPr>
          <p:spPr>
            <a:xfrm>
              <a:off x="977751" y="4955933"/>
              <a:ext cx="198712" cy="1987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800"/>
            </a:p>
          </p:txBody>
        </p:sp>
        <p:sp>
          <p:nvSpPr>
            <p:cNvPr id="41" name="TextBox 40">
              <a:extLst>
                <a:ext uri="{FF2B5EF4-FFF2-40B4-BE49-F238E27FC236}">
                  <a16:creationId xmlns:a16="http://schemas.microsoft.com/office/drawing/2014/main" id="{E7CB07CD-5154-C94E-B4C5-884273281499}"/>
                </a:ext>
              </a:extLst>
            </p:cNvPr>
            <p:cNvSpPr txBox="1"/>
            <p:nvPr/>
          </p:nvSpPr>
          <p:spPr>
            <a:xfrm>
              <a:off x="580812" y="4247565"/>
              <a:ext cx="992581" cy="323166"/>
            </a:xfrm>
            <a:prstGeom prst="rect">
              <a:avLst/>
            </a:prstGeom>
            <a:noFill/>
          </p:spPr>
          <p:txBody>
            <a:bodyPr wrap="none" bIns="0" rtlCol="0">
              <a:spAutoFit/>
            </a:bodyPr>
            <a:lstStyle/>
            <a:p>
              <a:pPr algn="ctr"/>
              <a:r>
                <a:rPr kumimoji="1" lang="en-US" altLang="ko-KR" dirty="0">
                  <a:latin typeface="Inconsolata" pitchFamily="49" charset="0"/>
                </a:rPr>
                <a:t>load F1</a:t>
              </a:r>
              <a:endParaRPr kumimoji="1" lang="ko-KR" altLang="en-US" dirty="0">
                <a:latin typeface="Inconsolata" pitchFamily="49" charset="0"/>
              </a:endParaRPr>
            </a:p>
          </p:txBody>
        </p:sp>
        <p:cxnSp>
          <p:nvCxnSpPr>
            <p:cNvPr id="42" name="직선 화살표 연결선 41">
              <a:extLst>
                <a:ext uri="{FF2B5EF4-FFF2-40B4-BE49-F238E27FC236}">
                  <a16:creationId xmlns:a16="http://schemas.microsoft.com/office/drawing/2014/main" id="{ACDAE1CC-6C67-ED4B-AEDE-C21A16D19387}"/>
                </a:ext>
              </a:extLst>
            </p:cNvPr>
            <p:cNvCxnSpPr>
              <a:cxnSpLocks/>
              <a:stCxn id="41" idx="2"/>
              <a:endCxn id="40" idx="0"/>
            </p:cNvCxnSpPr>
            <p:nvPr/>
          </p:nvCxnSpPr>
          <p:spPr>
            <a:xfrm>
              <a:off x="1077102" y="4570731"/>
              <a:ext cx="3" cy="385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타원 45">
              <a:extLst>
                <a:ext uri="{FF2B5EF4-FFF2-40B4-BE49-F238E27FC236}">
                  <a16:creationId xmlns:a16="http://schemas.microsoft.com/office/drawing/2014/main" id="{C905F981-24B4-E04F-B908-7CB26E7787C8}"/>
                </a:ext>
              </a:extLst>
            </p:cNvPr>
            <p:cNvSpPr/>
            <p:nvPr/>
          </p:nvSpPr>
          <p:spPr>
            <a:xfrm>
              <a:off x="4343075" y="4955933"/>
              <a:ext cx="198712" cy="1987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800"/>
            </a:p>
          </p:txBody>
        </p:sp>
        <p:sp>
          <p:nvSpPr>
            <p:cNvPr id="47" name="TextBox 46">
              <a:extLst>
                <a:ext uri="{FF2B5EF4-FFF2-40B4-BE49-F238E27FC236}">
                  <a16:creationId xmlns:a16="http://schemas.microsoft.com/office/drawing/2014/main" id="{EFF8C9CC-E230-DC44-9BDA-AB740A3CC237}"/>
                </a:ext>
              </a:extLst>
            </p:cNvPr>
            <p:cNvSpPr txBox="1"/>
            <p:nvPr/>
          </p:nvSpPr>
          <p:spPr>
            <a:xfrm>
              <a:off x="3946136" y="4247565"/>
              <a:ext cx="992581" cy="323166"/>
            </a:xfrm>
            <a:prstGeom prst="rect">
              <a:avLst/>
            </a:prstGeom>
            <a:noFill/>
          </p:spPr>
          <p:txBody>
            <a:bodyPr wrap="none" bIns="0" rtlCol="0">
              <a:spAutoFit/>
            </a:bodyPr>
            <a:lstStyle/>
            <a:p>
              <a:pPr algn="ctr"/>
              <a:r>
                <a:rPr kumimoji="1" lang="en-US" altLang="ko-KR" dirty="0">
                  <a:latin typeface="Inconsolata" pitchFamily="49" charset="0"/>
                </a:rPr>
                <a:t>call F1</a:t>
              </a:r>
              <a:endParaRPr kumimoji="1" lang="ko-KR" altLang="en-US" dirty="0">
                <a:latin typeface="Inconsolata" pitchFamily="49" charset="0"/>
              </a:endParaRPr>
            </a:p>
          </p:txBody>
        </p:sp>
        <p:cxnSp>
          <p:nvCxnSpPr>
            <p:cNvPr id="48" name="직선 화살표 연결선 47">
              <a:extLst>
                <a:ext uri="{FF2B5EF4-FFF2-40B4-BE49-F238E27FC236}">
                  <a16:creationId xmlns:a16="http://schemas.microsoft.com/office/drawing/2014/main" id="{027F8545-E154-8A45-A0E6-7927AF3B8636}"/>
                </a:ext>
              </a:extLst>
            </p:cNvPr>
            <p:cNvCxnSpPr>
              <a:cxnSpLocks/>
              <a:stCxn id="47" idx="2"/>
              <a:endCxn id="46" idx="0"/>
            </p:cNvCxnSpPr>
            <p:nvPr/>
          </p:nvCxnSpPr>
          <p:spPr>
            <a:xfrm>
              <a:off x="4442426" y="4570731"/>
              <a:ext cx="3" cy="385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8F1D281-CD78-3541-BA67-3EB34A902BD9}"/>
                </a:ext>
              </a:extLst>
            </p:cNvPr>
            <p:cNvSpPr txBox="1"/>
            <p:nvPr/>
          </p:nvSpPr>
          <p:spPr>
            <a:xfrm>
              <a:off x="5318388" y="5108552"/>
              <a:ext cx="660758" cy="369332"/>
            </a:xfrm>
            <a:prstGeom prst="rect">
              <a:avLst/>
            </a:prstGeom>
            <a:noFill/>
          </p:spPr>
          <p:txBody>
            <a:bodyPr wrap="none" rtlCol="0">
              <a:spAutoFit/>
            </a:bodyPr>
            <a:lstStyle/>
            <a:p>
              <a:r>
                <a:rPr kumimoji="1" lang="en-US" altLang="ko-KR" dirty="0"/>
                <a:t>time</a:t>
              </a:r>
              <a:endParaRPr kumimoji="1" lang="ko-KR" altLang="en-US" dirty="0"/>
            </a:p>
          </p:txBody>
        </p:sp>
      </p:grpSp>
      <p:grpSp>
        <p:nvGrpSpPr>
          <p:cNvPr id="23" name="그룹 22">
            <a:extLst>
              <a:ext uri="{FF2B5EF4-FFF2-40B4-BE49-F238E27FC236}">
                <a16:creationId xmlns:a16="http://schemas.microsoft.com/office/drawing/2014/main" id="{FAFEA6D2-AE8E-8643-BF6F-7DD85CA1111C}"/>
              </a:ext>
            </a:extLst>
          </p:cNvPr>
          <p:cNvGrpSpPr/>
          <p:nvPr/>
        </p:nvGrpSpPr>
        <p:grpSpPr>
          <a:xfrm>
            <a:off x="2488169" y="3963855"/>
            <a:ext cx="992580" cy="939453"/>
            <a:chOff x="2488169" y="4247565"/>
            <a:chExt cx="992580" cy="939453"/>
          </a:xfrm>
        </p:grpSpPr>
        <p:sp>
          <p:nvSpPr>
            <p:cNvPr id="43" name="포인트가 7개인 별 42">
              <a:extLst>
                <a:ext uri="{FF2B5EF4-FFF2-40B4-BE49-F238E27FC236}">
                  <a16:creationId xmlns:a16="http://schemas.microsoft.com/office/drawing/2014/main" id="{DD64F7A2-CFC3-4D48-BF97-707E96EC13AF}"/>
                </a:ext>
              </a:extLst>
            </p:cNvPr>
            <p:cNvSpPr/>
            <p:nvPr/>
          </p:nvSpPr>
          <p:spPr>
            <a:xfrm>
              <a:off x="2835529" y="4889156"/>
              <a:ext cx="297862" cy="297862"/>
            </a:xfrm>
            <a:prstGeom prst="star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3200"/>
            </a:p>
          </p:txBody>
        </p:sp>
        <p:sp>
          <p:nvSpPr>
            <p:cNvPr id="44" name="TextBox 43">
              <a:extLst>
                <a:ext uri="{FF2B5EF4-FFF2-40B4-BE49-F238E27FC236}">
                  <a16:creationId xmlns:a16="http://schemas.microsoft.com/office/drawing/2014/main" id="{D2E4AA43-78A3-844F-B808-2DC39F9A1A93}"/>
                </a:ext>
              </a:extLst>
            </p:cNvPr>
            <p:cNvSpPr txBox="1"/>
            <p:nvPr/>
          </p:nvSpPr>
          <p:spPr>
            <a:xfrm>
              <a:off x="2488169" y="4247565"/>
              <a:ext cx="992580" cy="323165"/>
            </a:xfrm>
            <a:prstGeom prst="rect">
              <a:avLst/>
            </a:prstGeom>
            <a:noFill/>
          </p:spPr>
          <p:txBody>
            <a:bodyPr wrap="none" bIns="0" rtlCol="0">
              <a:spAutoFit/>
            </a:bodyPr>
            <a:lstStyle/>
            <a:p>
              <a:pPr algn="ctr"/>
              <a:r>
                <a:rPr kumimoji="1" lang="en-US" altLang="ko-KR" dirty="0">
                  <a:latin typeface="Inconsolata" pitchFamily="49" charset="0"/>
                </a:rPr>
                <a:t>load F2</a:t>
              </a:r>
              <a:endParaRPr kumimoji="1" lang="ko-KR" altLang="en-US" dirty="0">
                <a:latin typeface="Inconsolata" pitchFamily="49" charset="0"/>
              </a:endParaRPr>
            </a:p>
          </p:txBody>
        </p:sp>
        <p:cxnSp>
          <p:nvCxnSpPr>
            <p:cNvPr id="45" name="직선 화살표 연결선 44">
              <a:extLst>
                <a:ext uri="{FF2B5EF4-FFF2-40B4-BE49-F238E27FC236}">
                  <a16:creationId xmlns:a16="http://schemas.microsoft.com/office/drawing/2014/main" id="{15B6FEE4-2471-2B4E-938D-2456BB2B73F7}"/>
                </a:ext>
              </a:extLst>
            </p:cNvPr>
            <p:cNvCxnSpPr>
              <a:cxnSpLocks/>
              <a:stCxn id="44" idx="2"/>
              <a:endCxn id="43" idx="6"/>
            </p:cNvCxnSpPr>
            <p:nvPr/>
          </p:nvCxnSpPr>
          <p:spPr>
            <a:xfrm>
              <a:off x="2984459" y="4570730"/>
              <a:ext cx="1" cy="318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자유형 37">
            <a:extLst>
              <a:ext uri="{FF2B5EF4-FFF2-40B4-BE49-F238E27FC236}">
                <a16:creationId xmlns:a16="http://schemas.microsoft.com/office/drawing/2014/main" id="{26521190-279E-D844-A46A-0A7201C95CCF}"/>
              </a:ext>
            </a:extLst>
          </p:cNvPr>
          <p:cNvSpPr/>
          <p:nvPr/>
        </p:nvSpPr>
        <p:spPr>
          <a:xfrm>
            <a:off x="7602569" y="4399253"/>
            <a:ext cx="864099" cy="469202"/>
          </a:xfrm>
          <a:custGeom>
            <a:avLst/>
            <a:gdLst>
              <a:gd name="connsiteX0" fmla="*/ 0 w 985325"/>
              <a:gd name="connsiteY0" fmla="*/ 0 h 469202"/>
              <a:gd name="connsiteX1" fmla="*/ 907123 w 985325"/>
              <a:gd name="connsiteY1" fmla="*/ 0 h 469202"/>
              <a:gd name="connsiteX2" fmla="*/ 985325 w 985325"/>
              <a:gd name="connsiteY2" fmla="*/ 78202 h 469202"/>
              <a:gd name="connsiteX3" fmla="*/ 985325 w 985325"/>
              <a:gd name="connsiteY3" fmla="*/ 391000 h 469202"/>
              <a:gd name="connsiteX4" fmla="*/ 907123 w 985325"/>
              <a:gd name="connsiteY4" fmla="*/ 469202 h 469202"/>
              <a:gd name="connsiteX5" fmla="*/ 0 w 985325"/>
              <a:gd name="connsiteY5" fmla="*/ 469202 h 469202"/>
              <a:gd name="connsiteX6" fmla="*/ 0 w 985325"/>
              <a:gd name="connsiteY6" fmla="*/ 0 h 4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5325" h="469202">
                <a:moveTo>
                  <a:pt x="0" y="0"/>
                </a:moveTo>
                <a:lnTo>
                  <a:pt x="907123" y="0"/>
                </a:lnTo>
                <a:cubicBezTo>
                  <a:pt x="950313" y="0"/>
                  <a:pt x="985325" y="35012"/>
                  <a:pt x="985325" y="78202"/>
                </a:cubicBezTo>
                <a:lnTo>
                  <a:pt x="985325" y="391000"/>
                </a:lnTo>
                <a:cubicBezTo>
                  <a:pt x="985325" y="434190"/>
                  <a:pt x="950313" y="469202"/>
                  <a:pt x="907123" y="469202"/>
                </a:cubicBezTo>
                <a:lnTo>
                  <a:pt x="0" y="469202"/>
                </a:lnTo>
                <a:lnTo>
                  <a:pt x="0" y="0"/>
                </a:lnTo>
                <a:close/>
              </a:path>
            </a:pathLst>
          </a:custGeom>
          <a:pattFill prst="dkUpDiag">
            <a:fgClr>
              <a:schemeClr val="accent5">
                <a:lumMod val="20000"/>
                <a:lumOff val="8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accent2"/>
                </a:solidFill>
                <a:latin typeface="Inconsolata" pitchFamily="49" charset="0"/>
                <a:cs typeface="Linux Libertine O" panose="02000503000000000000" pitchFamily="2" charset="0"/>
              </a:rPr>
              <a:t>F1</a:t>
            </a:r>
            <a:endParaRPr lang="ko-KR" altLang="en-US" dirty="0">
              <a:solidFill>
                <a:schemeClr val="accent2"/>
              </a:solidFill>
              <a:latin typeface="Inconsolata" pitchFamily="49" charset="0"/>
              <a:cs typeface="Linux Libertine O" panose="02000503000000000000" pitchFamily="2" charset="0"/>
            </a:endParaRPr>
          </a:p>
        </p:txBody>
      </p:sp>
      <p:sp>
        <p:nvSpPr>
          <p:cNvPr id="6" name="TextBox 5">
            <a:extLst>
              <a:ext uri="{FF2B5EF4-FFF2-40B4-BE49-F238E27FC236}">
                <a16:creationId xmlns:a16="http://schemas.microsoft.com/office/drawing/2014/main" id="{2A46C95C-5583-F54C-8E21-7D0C6CC40625}"/>
              </a:ext>
            </a:extLst>
          </p:cNvPr>
          <p:cNvSpPr txBox="1"/>
          <p:nvPr/>
        </p:nvSpPr>
        <p:spPr>
          <a:xfrm>
            <a:off x="6218744" y="4447676"/>
            <a:ext cx="872355" cy="369332"/>
          </a:xfrm>
          <a:prstGeom prst="rect">
            <a:avLst/>
          </a:prstGeom>
          <a:noFill/>
        </p:spPr>
        <p:txBody>
          <a:bodyPr wrap="none" rtlCol="0">
            <a:spAutoFit/>
          </a:bodyPr>
          <a:lstStyle/>
          <a:p>
            <a:r>
              <a:rPr kumimoji="1" lang="en-US" altLang="ko-KR" dirty="0"/>
              <a:t>cache:</a:t>
            </a:r>
            <a:endParaRPr kumimoji="1" lang="ko-KR" altLang="en-US" dirty="0"/>
          </a:p>
        </p:txBody>
      </p:sp>
      <p:sp>
        <p:nvSpPr>
          <p:cNvPr id="49" name="TextBox 48">
            <a:extLst>
              <a:ext uri="{FF2B5EF4-FFF2-40B4-BE49-F238E27FC236}">
                <a16:creationId xmlns:a16="http://schemas.microsoft.com/office/drawing/2014/main" id="{4C7532A9-539E-FF4F-BC79-6EADA83D2DE9}"/>
              </a:ext>
            </a:extLst>
          </p:cNvPr>
          <p:cNvSpPr txBox="1"/>
          <p:nvPr/>
        </p:nvSpPr>
        <p:spPr>
          <a:xfrm>
            <a:off x="9201295" y="4447676"/>
            <a:ext cx="671979" cy="369332"/>
          </a:xfrm>
          <a:prstGeom prst="rect">
            <a:avLst/>
          </a:prstGeom>
          <a:noFill/>
        </p:spPr>
        <p:txBody>
          <a:bodyPr wrap="none" rtlCol="0">
            <a:spAutoFit/>
          </a:bodyPr>
          <a:lstStyle/>
          <a:p>
            <a:r>
              <a:rPr kumimoji="1" lang="en-US" altLang="ko-KR" dirty="0"/>
              <a:t>SPM:</a:t>
            </a:r>
            <a:endParaRPr kumimoji="1" lang="ko-KR" altLang="en-US" dirty="0"/>
          </a:p>
        </p:txBody>
      </p:sp>
      <p:grpSp>
        <p:nvGrpSpPr>
          <p:cNvPr id="28" name="그룹 27">
            <a:extLst>
              <a:ext uri="{FF2B5EF4-FFF2-40B4-BE49-F238E27FC236}">
                <a16:creationId xmlns:a16="http://schemas.microsoft.com/office/drawing/2014/main" id="{6B7D758C-F2C9-5540-B417-B8D6E806C7AD}"/>
              </a:ext>
            </a:extLst>
          </p:cNvPr>
          <p:cNvGrpSpPr/>
          <p:nvPr/>
        </p:nvGrpSpPr>
        <p:grpSpPr>
          <a:xfrm>
            <a:off x="1425491" y="4841834"/>
            <a:ext cx="3667992" cy="904082"/>
            <a:chOff x="1425491" y="4841834"/>
            <a:chExt cx="3667992" cy="904082"/>
          </a:xfrm>
        </p:grpSpPr>
        <p:cxnSp>
          <p:nvCxnSpPr>
            <p:cNvPr id="26" name="직선 화살표 연결선 25">
              <a:extLst>
                <a:ext uri="{FF2B5EF4-FFF2-40B4-BE49-F238E27FC236}">
                  <a16:creationId xmlns:a16="http://schemas.microsoft.com/office/drawing/2014/main" id="{A0131070-8D20-4746-9F2A-2CC969D1EF23}"/>
                </a:ext>
              </a:extLst>
            </p:cNvPr>
            <p:cNvCxnSpPr>
              <a:stCxn id="46" idx="3"/>
            </p:cNvCxnSpPr>
            <p:nvPr/>
          </p:nvCxnSpPr>
          <p:spPr>
            <a:xfrm flipH="1">
              <a:off x="4007768" y="4841834"/>
              <a:ext cx="364408" cy="5313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D6ABB30C-5580-7041-8AFD-CE7C4939D6EE}"/>
                </a:ext>
              </a:extLst>
            </p:cNvPr>
            <p:cNvSpPr txBox="1"/>
            <p:nvPr/>
          </p:nvSpPr>
          <p:spPr>
            <a:xfrm>
              <a:off x="1425491" y="5376584"/>
              <a:ext cx="3667992" cy="369332"/>
            </a:xfrm>
            <a:prstGeom prst="rect">
              <a:avLst/>
            </a:prstGeom>
            <a:noFill/>
          </p:spPr>
          <p:txBody>
            <a:bodyPr wrap="none" rtlCol="0">
              <a:spAutoFit/>
            </a:bodyPr>
            <a:lstStyle/>
            <a:p>
              <a:r>
                <a:rPr kumimoji="1" lang="en-US" altLang="ko-KR" dirty="0">
                  <a:solidFill>
                    <a:schemeClr val="accent2"/>
                  </a:solidFill>
                </a:rPr>
                <a:t>Silently executes </a:t>
              </a:r>
              <a:r>
                <a:rPr kumimoji="1" lang="en-US" altLang="ko-KR" dirty="0">
                  <a:solidFill>
                    <a:schemeClr val="accent2"/>
                  </a:solidFill>
                  <a:latin typeface="Inconsolata" pitchFamily="49" charset="0"/>
                </a:rPr>
                <a:t>F2</a:t>
              </a:r>
              <a:r>
                <a:rPr kumimoji="1" lang="en-US" altLang="ko-KR" dirty="0">
                  <a:solidFill>
                    <a:schemeClr val="accent2"/>
                  </a:solidFill>
                </a:rPr>
                <a:t> instead of </a:t>
              </a:r>
              <a:r>
                <a:rPr kumimoji="1" lang="en-US" altLang="ko-KR" dirty="0">
                  <a:solidFill>
                    <a:schemeClr val="accent2"/>
                  </a:solidFill>
                  <a:latin typeface="Inconsolata" pitchFamily="49" charset="0"/>
                </a:rPr>
                <a:t>F1</a:t>
              </a:r>
              <a:endParaRPr kumimoji="1" lang="ko-KR" altLang="en-US" dirty="0">
                <a:solidFill>
                  <a:schemeClr val="accent2"/>
                </a:solidFill>
                <a:latin typeface="Inconsolata" pitchFamily="49" charset="0"/>
              </a:endParaRPr>
            </a:p>
          </p:txBody>
        </p:sp>
      </p:grpSp>
    </p:spTree>
    <p:extLst>
      <p:ext uri="{BB962C8B-B14F-4D97-AF65-F5344CB8AC3E}">
        <p14:creationId xmlns:p14="http://schemas.microsoft.com/office/powerpoint/2010/main" val="274805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500"/>
                                        <p:tgtEl>
                                          <p:spTgt spid="4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
                                            <p:txEl>
                                              <p:pRg st="2" end="2"/>
                                            </p:txEl>
                                          </p:spTgt>
                                        </p:tgtEl>
                                        <p:attrNameLst>
                                          <p:attrName>style.visibility</p:attrName>
                                        </p:attrNameLst>
                                      </p:cBhvr>
                                      <p:to>
                                        <p:strVal val="visible"/>
                                      </p:to>
                                    </p:set>
                                    <p:animEffect transition="in" filter="fade">
                                      <p:cBhvr>
                                        <p:cTn id="87" dur="500"/>
                                        <p:tgtEl>
                                          <p:spTgt spid="5">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fade">
                                      <p:cBhvr>
                                        <p:cTn id="92" dur="500"/>
                                        <p:tgtEl>
                                          <p:spTgt spid="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fade">
                                      <p:cBhvr>
                                        <p:cTn id="10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P spid="18" grpId="0" animBg="1"/>
      <p:bldP spid="19" grpId="0"/>
      <p:bldP spid="20" grpId="0" animBg="1"/>
      <p:bldP spid="21" grpId="0" animBg="1"/>
      <p:bldP spid="22" grpId="0"/>
      <p:bldP spid="25" grpId="0" animBg="1"/>
      <p:bldP spid="38" grpId="0" animBg="1"/>
      <p:bldP spid="6"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FF55C1-1A3D-EE4E-9D1F-82F0E83E1FBC}"/>
              </a:ext>
            </a:extLst>
          </p:cNvPr>
          <p:cNvSpPr>
            <a:spLocks noGrp="1"/>
          </p:cNvSpPr>
          <p:nvPr>
            <p:ph type="title"/>
          </p:nvPr>
        </p:nvSpPr>
        <p:spPr/>
        <p:txBody>
          <a:bodyPr/>
          <a:lstStyle/>
          <a:p>
            <a:r>
              <a:rPr kumimoji="1" lang="en-US" altLang="ko-KR" dirty="0"/>
              <a:t>Previous Method: On-Demand Loading</a:t>
            </a:r>
            <a:endParaRPr kumimoji="1" lang="ko-KR" altLang="en-US" dirty="0"/>
          </a:p>
        </p:txBody>
      </p:sp>
      <p:sp>
        <p:nvSpPr>
          <p:cNvPr id="3" name="바닥글 개체 틀 2">
            <a:extLst>
              <a:ext uri="{FF2B5EF4-FFF2-40B4-BE49-F238E27FC236}">
                <a16:creationId xmlns:a16="http://schemas.microsoft.com/office/drawing/2014/main" id="{7CFEDC45-C6C3-8449-BAFC-B4CF81E58A61}"/>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0F39D2A8-6471-1A43-9464-7F79DF0A1863}"/>
              </a:ext>
            </a:extLst>
          </p:cNvPr>
          <p:cNvSpPr>
            <a:spLocks noGrp="1"/>
          </p:cNvSpPr>
          <p:nvPr>
            <p:ph type="body" sz="quarter" idx="13"/>
          </p:nvPr>
        </p:nvSpPr>
        <p:spPr/>
        <p:txBody>
          <a:bodyPr>
            <a:normAutofit fontScale="92500" lnSpcReduction="10000"/>
          </a:bodyPr>
          <a:lstStyle/>
          <a:p>
            <a:r>
              <a:rPr kumimoji="1" lang="en-US" altLang="ko-KR" dirty="0"/>
              <a:t>Introduction</a:t>
            </a:r>
            <a:endParaRPr kumimoji="1" lang="ko-KR" altLang="en-US" dirty="0"/>
          </a:p>
        </p:txBody>
      </p:sp>
      <p:sp>
        <p:nvSpPr>
          <p:cNvPr id="5" name="텍스트 개체 틀 4">
            <a:extLst>
              <a:ext uri="{FF2B5EF4-FFF2-40B4-BE49-F238E27FC236}">
                <a16:creationId xmlns:a16="http://schemas.microsoft.com/office/drawing/2014/main" id="{9F7F5328-4DA8-E342-AC1E-1D97A28996EF}"/>
              </a:ext>
            </a:extLst>
          </p:cNvPr>
          <p:cNvSpPr>
            <a:spLocks noGrp="1"/>
          </p:cNvSpPr>
          <p:nvPr>
            <p:ph type="body" sz="quarter" idx="14"/>
          </p:nvPr>
        </p:nvSpPr>
        <p:spPr>
          <a:xfrm>
            <a:off x="335360" y="1124748"/>
            <a:ext cx="11521280" cy="5040559"/>
          </a:xfrm>
        </p:spPr>
        <p:txBody>
          <a:bodyPr/>
          <a:lstStyle/>
          <a:p>
            <a:r>
              <a:rPr kumimoji="1" lang="en-US" altLang="ko-KR" dirty="0"/>
              <a:t>Most of the previous techniques do </a:t>
            </a:r>
            <a:r>
              <a:rPr kumimoji="1" lang="en-US" altLang="ko-KR" dirty="0">
                <a:solidFill>
                  <a:schemeClr val="accent4"/>
                </a:solidFill>
              </a:rPr>
              <a:t>on-demand loading</a:t>
            </a:r>
          </a:p>
          <a:p>
            <a:pPr lvl="1"/>
            <a:r>
              <a:rPr kumimoji="1" lang="en-US" altLang="ko-KR" dirty="0"/>
              <a:t>Load the </a:t>
            </a:r>
            <a:r>
              <a:rPr kumimoji="1" lang="en-US" altLang="ko-KR" dirty="0" err="1"/>
              <a:t>callee</a:t>
            </a:r>
            <a:r>
              <a:rPr kumimoji="1" lang="en-US" altLang="ko-KR" dirty="0"/>
              <a:t> right before the call</a:t>
            </a:r>
          </a:p>
          <a:p>
            <a:pPr lvl="1"/>
            <a:r>
              <a:rPr kumimoji="1" lang="en-US" altLang="ko-KR" dirty="0"/>
              <a:t>Guarantees no fault but </a:t>
            </a:r>
            <a:r>
              <a:rPr kumimoji="1" lang="en-US" altLang="ko-KR" dirty="0">
                <a:solidFill>
                  <a:schemeClr val="accent4"/>
                </a:solidFill>
              </a:rPr>
              <a:t>executions of DMA and CPU are serialized </a:t>
            </a:r>
          </a:p>
          <a:p>
            <a:pPr lvl="2"/>
            <a:r>
              <a:rPr kumimoji="1" lang="en-US" altLang="ko-KR" dirty="0"/>
              <a:t>Up to 58.8% CPU idle time in our evaluation</a:t>
            </a:r>
            <a:endParaRPr kumimoji="1" lang="ko-KR" altLang="en-US" dirty="0"/>
          </a:p>
        </p:txBody>
      </p:sp>
      <p:grpSp>
        <p:nvGrpSpPr>
          <p:cNvPr id="64" name="그룹 63">
            <a:extLst>
              <a:ext uri="{FF2B5EF4-FFF2-40B4-BE49-F238E27FC236}">
                <a16:creationId xmlns:a16="http://schemas.microsoft.com/office/drawing/2014/main" id="{FB502F4D-1E5C-1A4A-B767-DE0E28F05C86}"/>
              </a:ext>
            </a:extLst>
          </p:cNvPr>
          <p:cNvGrpSpPr/>
          <p:nvPr/>
        </p:nvGrpSpPr>
        <p:grpSpPr>
          <a:xfrm>
            <a:off x="3360384" y="4368078"/>
            <a:ext cx="5124619" cy="1356968"/>
            <a:chOff x="615606" y="2552822"/>
            <a:chExt cx="4077181" cy="818955"/>
          </a:xfrm>
        </p:grpSpPr>
        <p:cxnSp>
          <p:nvCxnSpPr>
            <p:cNvPr id="65" name="직선 연결선[R] 64">
              <a:extLst>
                <a:ext uri="{FF2B5EF4-FFF2-40B4-BE49-F238E27FC236}">
                  <a16:creationId xmlns:a16="http://schemas.microsoft.com/office/drawing/2014/main" id="{544054CA-6045-8E40-93B2-E496E9ED4A30}"/>
                </a:ext>
              </a:extLst>
            </p:cNvPr>
            <p:cNvCxnSpPr>
              <a:cxnSpLocks/>
              <a:endCxn id="69" idx="3"/>
            </p:cNvCxnSpPr>
            <p:nvPr/>
          </p:nvCxnSpPr>
          <p:spPr>
            <a:xfrm>
              <a:off x="1295050" y="2680883"/>
              <a:ext cx="3397737"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66" name="모서리가 둥근 직사각형 65">
              <a:extLst>
                <a:ext uri="{FF2B5EF4-FFF2-40B4-BE49-F238E27FC236}">
                  <a16:creationId xmlns:a16="http://schemas.microsoft.com/office/drawing/2014/main" id="{EF665FB2-6622-EF41-8C52-DA45329E8CAB}"/>
                </a:ext>
              </a:extLst>
            </p:cNvPr>
            <p:cNvSpPr/>
            <p:nvPr/>
          </p:nvSpPr>
          <p:spPr>
            <a:xfrm>
              <a:off x="1404405" y="2571543"/>
              <a:ext cx="551577" cy="218680"/>
            </a:xfrm>
            <a:prstGeom prst="roundRect">
              <a:avLst/>
            </a:prstGeom>
            <a:pattFill prst="dkUpDiag">
              <a:fgClr>
                <a:schemeClr val="bg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chemeClr val="tx1"/>
                  </a:solidFill>
                  <a:latin typeface="Inconsolata" pitchFamily="49" charset="0"/>
                </a:rPr>
                <a:t>F0</a:t>
              </a:r>
              <a:endParaRPr kumimoji="1" lang="ko-KR" altLang="en-US" dirty="0">
                <a:solidFill>
                  <a:schemeClr val="tx1"/>
                </a:solidFill>
                <a:latin typeface="Inconsolata" pitchFamily="49" charset="0"/>
              </a:endParaRPr>
            </a:p>
          </p:txBody>
        </p:sp>
        <p:sp>
          <p:nvSpPr>
            <p:cNvPr id="67" name="모서리가 둥근 직사각형 66">
              <a:extLst>
                <a:ext uri="{FF2B5EF4-FFF2-40B4-BE49-F238E27FC236}">
                  <a16:creationId xmlns:a16="http://schemas.microsoft.com/office/drawing/2014/main" id="{92B31566-848B-E74B-84F0-09010344F51F}"/>
                </a:ext>
              </a:extLst>
            </p:cNvPr>
            <p:cNvSpPr/>
            <p:nvPr/>
          </p:nvSpPr>
          <p:spPr>
            <a:xfrm>
              <a:off x="2482697" y="2571543"/>
              <a:ext cx="556699" cy="218680"/>
            </a:xfrm>
            <a:prstGeom prst="roundRect">
              <a:avLst/>
            </a:prstGeom>
            <a:pattFill prst="dkUpDiag">
              <a:fgClr>
                <a:schemeClr val="accent5">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chemeClr val="tx1"/>
                  </a:solidFill>
                  <a:latin typeface="Inconsolata" pitchFamily="49" charset="0"/>
                </a:rPr>
                <a:t>F1</a:t>
              </a:r>
              <a:endParaRPr kumimoji="1" lang="ko-KR" altLang="en-US" dirty="0">
                <a:solidFill>
                  <a:schemeClr val="tx1"/>
                </a:solidFill>
                <a:latin typeface="Inconsolata" pitchFamily="49" charset="0"/>
              </a:endParaRPr>
            </a:p>
          </p:txBody>
        </p:sp>
        <p:sp>
          <p:nvSpPr>
            <p:cNvPr id="68" name="모서리가 둥근 직사각형 67">
              <a:extLst>
                <a:ext uri="{FF2B5EF4-FFF2-40B4-BE49-F238E27FC236}">
                  <a16:creationId xmlns:a16="http://schemas.microsoft.com/office/drawing/2014/main" id="{2E1B7BEC-0B52-294A-883F-F0231FDF774B}"/>
                </a:ext>
              </a:extLst>
            </p:cNvPr>
            <p:cNvSpPr/>
            <p:nvPr/>
          </p:nvSpPr>
          <p:spPr>
            <a:xfrm>
              <a:off x="3041585" y="2571543"/>
              <a:ext cx="551577" cy="218680"/>
            </a:xfrm>
            <a:prstGeom prst="roundRect">
              <a:avLst/>
            </a:prstGeom>
            <a:pattFill prst="dkUpDiag">
              <a:fgClr>
                <a:schemeClr val="bg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chemeClr val="tx1"/>
                  </a:solidFill>
                  <a:latin typeface="Inconsolata" pitchFamily="49" charset="0"/>
                </a:rPr>
                <a:t>F0</a:t>
              </a:r>
              <a:endParaRPr kumimoji="1" lang="ko-KR" altLang="en-US" dirty="0">
                <a:solidFill>
                  <a:schemeClr val="tx1"/>
                </a:solidFill>
                <a:latin typeface="Inconsolata" pitchFamily="49" charset="0"/>
              </a:endParaRPr>
            </a:p>
          </p:txBody>
        </p:sp>
        <p:sp>
          <p:nvSpPr>
            <p:cNvPr id="69" name="모서리가 둥근 직사각형 68">
              <a:extLst>
                <a:ext uri="{FF2B5EF4-FFF2-40B4-BE49-F238E27FC236}">
                  <a16:creationId xmlns:a16="http://schemas.microsoft.com/office/drawing/2014/main" id="{3C3C9E82-CAA2-4F4C-B326-9A11212A56E1}"/>
                </a:ext>
              </a:extLst>
            </p:cNvPr>
            <p:cNvSpPr/>
            <p:nvPr/>
          </p:nvSpPr>
          <p:spPr>
            <a:xfrm>
              <a:off x="4141210" y="2571543"/>
              <a:ext cx="551577" cy="218680"/>
            </a:xfrm>
            <a:prstGeom prst="roundRect">
              <a:avLst/>
            </a:prstGeom>
            <a:pattFill prst="dkUpDiag">
              <a:fgClr>
                <a:schemeClr val="accent5">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a:solidFill>
                    <a:schemeClr val="tx1"/>
                  </a:solidFill>
                  <a:latin typeface="Inconsolata" pitchFamily="49" charset="0"/>
                </a:rPr>
                <a:t>F2</a:t>
              </a:r>
              <a:endParaRPr kumimoji="1" lang="ko-KR" altLang="en-US" dirty="0">
                <a:solidFill>
                  <a:schemeClr val="tx1"/>
                </a:solidFill>
                <a:latin typeface="Inconsolata" pitchFamily="49" charset="0"/>
              </a:endParaRPr>
            </a:p>
          </p:txBody>
        </p:sp>
        <p:cxnSp>
          <p:nvCxnSpPr>
            <p:cNvPr id="70" name="직선 연결선[R] 69">
              <a:extLst>
                <a:ext uri="{FF2B5EF4-FFF2-40B4-BE49-F238E27FC236}">
                  <a16:creationId xmlns:a16="http://schemas.microsoft.com/office/drawing/2014/main" id="{DAAB3E47-9FA2-C34C-B3D6-254C01896A07}"/>
                </a:ext>
              </a:extLst>
            </p:cNvPr>
            <p:cNvCxnSpPr>
              <a:cxnSpLocks/>
            </p:cNvCxnSpPr>
            <p:nvPr/>
          </p:nvCxnSpPr>
          <p:spPr>
            <a:xfrm>
              <a:off x="1306418" y="3159003"/>
              <a:ext cx="3386369"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71" name="모서리가 둥근 직사각형 70">
              <a:extLst>
                <a:ext uri="{FF2B5EF4-FFF2-40B4-BE49-F238E27FC236}">
                  <a16:creationId xmlns:a16="http://schemas.microsoft.com/office/drawing/2014/main" id="{00CCE63E-349F-3A43-8C64-395CC89C1E83}"/>
                </a:ext>
              </a:extLst>
            </p:cNvPr>
            <p:cNvSpPr/>
            <p:nvPr/>
          </p:nvSpPr>
          <p:spPr>
            <a:xfrm>
              <a:off x="1955980" y="3052149"/>
              <a:ext cx="523874" cy="21868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dirty="0">
                <a:solidFill>
                  <a:schemeClr val="tx1"/>
                </a:solidFill>
                <a:latin typeface="Inconsolata" pitchFamily="49" charset="0"/>
              </a:endParaRPr>
            </a:p>
          </p:txBody>
        </p:sp>
        <p:sp>
          <p:nvSpPr>
            <p:cNvPr id="72" name="모서리가 둥근 직사각형 71">
              <a:extLst>
                <a:ext uri="{FF2B5EF4-FFF2-40B4-BE49-F238E27FC236}">
                  <a16:creationId xmlns:a16="http://schemas.microsoft.com/office/drawing/2014/main" id="{E9D64839-1618-FF4B-B146-6B257E9B622C}"/>
                </a:ext>
              </a:extLst>
            </p:cNvPr>
            <p:cNvSpPr/>
            <p:nvPr/>
          </p:nvSpPr>
          <p:spPr>
            <a:xfrm>
              <a:off x="3593163" y="3052149"/>
              <a:ext cx="548048" cy="21868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dirty="0">
                <a:solidFill>
                  <a:schemeClr val="tx1"/>
                </a:solidFill>
                <a:latin typeface="Inconsolata" pitchFamily="49" charset="0"/>
              </a:endParaRPr>
            </a:p>
          </p:txBody>
        </p:sp>
        <p:cxnSp>
          <p:nvCxnSpPr>
            <p:cNvPr id="73" name="직선 화살표 연결선 72">
              <a:extLst>
                <a:ext uri="{FF2B5EF4-FFF2-40B4-BE49-F238E27FC236}">
                  <a16:creationId xmlns:a16="http://schemas.microsoft.com/office/drawing/2014/main" id="{7C649B8E-4AAB-8941-A208-21F2058676CF}"/>
                </a:ext>
              </a:extLst>
            </p:cNvPr>
            <p:cNvCxnSpPr>
              <a:cxnSpLocks/>
              <a:stCxn id="66" idx="3"/>
              <a:endCxn id="71" idx="1"/>
            </p:cNvCxnSpPr>
            <p:nvPr/>
          </p:nvCxnSpPr>
          <p:spPr>
            <a:xfrm flipH="1">
              <a:off x="1955980" y="2680883"/>
              <a:ext cx="1" cy="480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직선 화살표 연결선 73">
              <a:extLst>
                <a:ext uri="{FF2B5EF4-FFF2-40B4-BE49-F238E27FC236}">
                  <a16:creationId xmlns:a16="http://schemas.microsoft.com/office/drawing/2014/main" id="{68079CFD-DDE2-FF4E-8B43-DA0E74CAED1E}"/>
                </a:ext>
              </a:extLst>
            </p:cNvPr>
            <p:cNvCxnSpPr>
              <a:cxnSpLocks/>
              <a:stCxn id="71" idx="3"/>
              <a:endCxn id="67" idx="1"/>
            </p:cNvCxnSpPr>
            <p:nvPr/>
          </p:nvCxnSpPr>
          <p:spPr>
            <a:xfrm flipV="1">
              <a:off x="2479854" y="2680883"/>
              <a:ext cx="2843" cy="480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텍스트상자 41">
              <a:extLst>
                <a:ext uri="{FF2B5EF4-FFF2-40B4-BE49-F238E27FC236}">
                  <a16:creationId xmlns:a16="http://schemas.microsoft.com/office/drawing/2014/main" id="{66DA574E-CE8D-9A40-97DE-36B66B076130}"/>
                </a:ext>
              </a:extLst>
            </p:cNvPr>
            <p:cNvSpPr txBox="1"/>
            <p:nvPr/>
          </p:nvSpPr>
          <p:spPr>
            <a:xfrm>
              <a:off x="1310531" y="2844787"/>
              <a:ext cx="585221" cy="170539"/>
            </a:xfrm>
            <a:prstGeom prst="rect">
              <a:avLst/>
            </a:prstGeom>
            <a:noFill/>
          </p:spPr>
          <p:txBody>
            <a:bodyPr wrap="none" lIns="43200" tIns="18000" rIns="43200" bIns="18000" rtlCol="0">
              <a:no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load F1</a:t>
              </a:r>
              <a:endParaRPr kumimoji="1" lang="ko-KR" altLang="en-US" sz="1600" dirty="0">
                <a:latin typeface="Linux Libertine O" panose="02000503000000000000" pitchFamily="2" charset="0"/>
                <a:cs typeface="Linux Libertine O" panose="02000503000000000000" pitchFamily="2" charset="0"/>
              </a:endParaRPr>
            </a:p>
          </p:txBody>
        </p:sp>
        <p:cxnSp>
          <p:nvCxnSpPr>
            <p:cNvPr id="76" name="직선 화살표 연결선 75">
              <a:extLst>
                <a:ext uri="{FF2B5EF4-FFF2-40B4-BE49-F238E27FC236}">
                  <a16:creationId xmlns:a16="http://schemas.microsoft.com/office/drawing/2014/main" id="{3AABB44F-D9C2-2146-B4B1-44DBE2B3A8B1}"/>
                </a:ext>
              </a:extLst>
            </p:cNvPr>
            <p:cNvCxnSpPr>
              <a:cxnSpLocks/>
              <a:stCxn id="68" idx="3"/>
              <a:endCxn id="72" idx="1"/>
            </p:cNvCxnSpPr>
            <p:nvPr/>
          </p:nvCxnSpPr>
          <p:spPr>
            <a:xfrm>
              <a:off x="3593161" y="2680883"/>
              <a:ext cx="1" cy="480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id="{87C17830-3501-5B4A-837B-840ECBFCBF4F}"/>
                </a:ext>
              </a:extLst>
            </p:cNvPr>
            <p:cNvCxnSpPr>
              <a:cxnSpLocks/>
              <a:stCxn id="72" idx="3"/>
              <a:endCxn id="69" idx="1"/>
            </p:cNvCxnSpPr>
            <p:nvPr/>
          </p:nvCxnSpPr>
          <p:spPr>
            <a:xfrm flipV="1">
              <a:off x="4141210" y="2680883"/>
              <a:ext cx="0" cy="480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텍스트상자 41">
              <a:extLst>
                <a:ext uri="{FF2B5EF4-FFF2-40B4-BE49-F238E27FC236}">
                  <a16:creationId xmlns:a16="http://schemas.microsoft.com/office/drawing/2014/main" id="{29E606F5-8E87-EB48-8DF8-557B386AA226}"/>
                </a:ext>
              </a:extLst>
            </p:cNvPr>
            <p:cNvSpPr txBox="1"/>
            <p:nvPr/>
          </p:nvSpPr>
          <p:spPr>
            <a:xfrm>
              <a:off x="2922778" y="2834137"/>
              <a:ext cx="585221" cy="170539"/>
            </a:xfrm>
            <a:prstGeom prst="rect">
              <a:avLst/>
            </a:prstGeom>
            <a:noFill/>
          </p:spPr>
          <p:txBody>
            <a:bodyPr wrap="none" lIns="43200" tIns="18000" rIns="43200" bIns="18000" rtlCol="0">
              <a:no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load F2</a:t>
              </a:r>
              <a:endParaRPr kumimoji="1" lang="ko-KR" altLang="en-US" sz="1600" dirty="0">
                <a:latin typeface="Linux Libertine O" panose="02000503000000000000" pitchFamily="2" charset="0"/>
                <a:cs typeface="Linux Libertine O" panose="02000503000000000000" pitchFamily="2" charset="0"/>
              </a:endParaRPr>
            </a:p>
          </p:txBody>
        </p:sp>
        <p:sp>
          <p:nvSpPr>
            <p:cNvPr id="79" name="TextBox 78">
              <a:extLst>
                <a:ext uri="{FF2B5EF4-FFF2-40B4-BE49-F238E27FC236}">
                  <a16:creationId xmlns:a16="http://schemas.microsoft.com/office/drawing/2014/main" id="{AB1C547E-0284-C742-B1B5-23E306AE9151}"/>
                </a:ext>
              </a:extLst>
            </p:cNvPr>
            <p:cNvSpPr txBox="1"/>
            <p:nvPr/>
          </p:nvSpPr>
          <p:spPr>
            <a:xfrm>
              <a:off x="681637" y="2552822"/>
              <a:ext cx="793453" cy="338554"/>
            </a:xfrm>
            <a:prstGeom prst="rect">
              <a:avLst/>
            </a:prstGeom>
            <a:noFill/>
          </p:spPr>
          <p:txBody>
            <a:bodyPr wrap="none" rtlCol="0">
              <a:sp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CPU</a:t>
              </a:r>
              <a:endParaRPr kumimoji="1" lang="ko-KR" altLang="en-US" sz="1600" dirty="0">
                <a:latin typeface="Linux Libertine O" panose="02000503000000000000" pitchFamily="2" charset="0"/>
                <a:cs typeface="Linux Libertine O" panose="02000503000000000000" pitchFamily="2" charset="0"/>
              </a:endParaRPr>
            </a:p>
          </p:txBody>
        </p:sp>
        <p:sp>
          <p:nvSpPr>
            <p:cNvPr id="80" name="TextBox 79">
              <a:extLst>
                <a:ext uri="{FF2B5EF4-FFF2-40B4-BE49-F238E27FC236}">
                  <a16:creationId xmlns:a16="http://schemas.microsoft.com/office/drawing/2014/main" id="{38422F1E-B4F6-1F43-A684-4EA333594AFF}"/>
                </a:ext>
              </a:extLst>
            </p:cNvPr>
            <p:cNvSpPr txBox="1"/>
            <p:nvPr/>
          </p:nvSpPr>
          <p:spPr>
            <a:xfrm>
              <a:off x="615606" y="3033223"/>
              <a:ext cx="903842" cy="338554"/>
            </a:xfrm>
            <a:prstGeom prst="rect">
              <a:avLst/>
            </a:prstGeom>
            <a:noFill/>
          </p:spPr>
          <p:txBody>
            <a:bodyPr wrap="none" rtlCol="0">
              <a:sp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DMA</a:t>
              </a:r>
              <a:endParaRPr kumimoji="1" lang="ko-KR" altLang="en-US" sz="1600" dirty="0">
                <a:latin typeface="Linux Libertine O" panose="02000503000000000000" pitchFamily="2" charset="0"/>
                <a:cs typeface="Linux Libertine O" panose="02000503000000000000" pitchFamily="2" charset="0"/>
              </a:endParaRPr>
            </a:p>
          </p:txBody>
        </p:sp>
      </p:grpSp>
      <p:grpSp>
        <p:nvGrpSpPr>
          <p:cNvPr id="81" name="그룹 80">
            <a:extLst>
              <a:ext uri="{FF2B5EF4-FFF2-40B4-BE49-F238E27FC236}">
                <a16:creationId xmlns:a16="http://schemas.microsoft.com/office/drawing/2014/main" id="{38E6DA25-19D3-D848-B432-824DB86136F5}"/>
              </a:ext>
            </a:extLst>
          </p:cNvPr>
          <p:cNvGrpSpPr/>
          <p:nvPr/>
        </p:nvGrpSpPr>
        <p:grpSpPr>
          <a:xfrm>
            <a:off x="3575720" y="3233770"/>
            <a:ext cx="5148445" cy="840658"/>
            <a:chOff x="6470527" y="3605972"/>
            <a:chExt cx="5148445" cy="840658"/>
          </a:xfrm>
        </p:grpSpPr>
        <p:grpSp>
          <p:nvGrpSpPr>
            <p:cNvPr id="82" name="그룹 81">
              <a:extLst>
                <a:ext uri="{FF2B5EF4-FFF2-40B4-BE49-F238E27FC236}">
                  <a16:creationId xmlns:a16="http://schemas.microsoft.com/office/drawing/2014/main" id="{212C5712-7301-B449-B6A2-09D11B57E775}"/>
                </a:ext>
              </a:extLst>
            </p:cNvPr>
            <p:cNvGrpSpPr/>
            <p:nvPr/>
          </p:nvGrpSpPr>
          <p:grpSpPr>
            <a:xfrm>
              <a:off x="6470527" y="4084288"/>
              <a:ext cx="5148445" cy="362342"/>
              <a:chOff x="6789643" y="3853128"/>
              <a:chExt cx="4829329" cy="362342"/>
            </a:xfrm>
          </p:grpSpPr>
          <p:grpSp>
            <p:nvGrpSpPr>
              <p:cNvPr id="85" name="그룹 84">
                <a:extLst>
                  <a:ext uri="{FF2B5EF4-FFF2-40B4-BE49-F238E27FC236}">
                    <a16:creationId xmlns:a16="http://schemas.microsoft.com/office/drawing/2014/main" id="{888A2129-6656-AE4F-A8EC-09C465F2E024}"/>
                  </a:ext>
                </a:extLst>
              </p:cNvPr>
              <p:cNvGrpSpPr/>
              <p:nvPr/>
            </p:nvGrpSpPr>
            <p:grpSpPr>
              <a:xfrm>
                <a:off x="7502821" y="3853128"/>
                <a:ext cx="4116151" cy="362342"/>
                <a:chOff x="6572830" y="3357095"/>
                <a:chExt cx="2839979" cy="425524"/>
              </a:xfrm>
            </p:grpSpPr>
            <p:sp>
              <p:nvSpPr>
                <p:cNvPr id="87" name="모서리가 둥근 직사각형 86">
                  <a:extLst>
                    <a:ext uri="{FF2B5EF4-FFF2-40B4-BE49-F238E27FC236}">
                      <a16:creationId xmlns:a16="http://schemas.microsoft.com/office/drawing/2014/main" id="{6E0DFC27-7D52-944A-801D-45A96F0E420E}"/>
                    </a:ext>
                  </a:extLst>
                </p:cNvPr>
                <p:cNvSpPr/>
                <p:nvPr/>
              </p:nvSpPr>
              <p:spPr>
                <a:xfrm>
                  <a:off x="6572830" y="3357095"/>
                  <a:ext cx="1012974" cy="425524"/>
                </a:xfrm>
                <a:prstGeom prst="roundRect">
                  <a:avLst/>
                </a:prstGeom>
                <a:pattFill prst="dkUpDiag">
                  <a:fgClr>
                    <a:schemeClr val="bg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Inconsolata" pitchFamily="49" charset="0"/>
                      <a:ea typeface="Linux Libertine O" panose="02000503000000000000" pitchFamily="2" charset="0"/>
                      <a:cs typeface="Linux Libertine O" panose="02000503000000000000" pitchFamily="2" charset="0"/>
                    </a:rPr>
                    <a:t> </a:t>
                  </a:r>
                  <a:endParaRPr kumimoji="1" lang="ko-KR" altLang="en-US" dirty="0"/>
                </a:p>
              </p:txBody>
            </p:sp>
            <p:sp>
              <p:nvSpPr>
                <p:cNvPr id="88" name="모서리가 둥근 직사각형 87">
                  <a:extLst>
                    <a:ext uri="{FF2B5EF4-FFF2-40B4-BE49-F238E27FC236}">
                      <a16:creationId xmlns:a16="http://schemas.microsoft.com/office/drawing/2014/main" id="{9CF08F89-4444-464D-858C-75D09307E471}"/>
                    </a:ext>
                  </a:extLst>
                </p:cNvPr>
                <p:cNvSpPr/>
                <p:nvPr/>
              </p:nvSpPr>
              <p:spPr>
                <a:xfrm>
                  <a:off x="7585804" y="3357095"/>
                  <a:ext cx="1827005" cy="425524"/>
                </a:xfrm>
                <a:prstGeom prst="roundRect">
                  <a:avLst/>
                </a:prstGeom>
                <a:pattFill prst="dkUpDiag">
                  <a:fgClr>
                    <a:schemeClr val="accent5">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grpSp>
          <p:sp>
            <p:nvSpPr>
              <p:cNvPr id="86" name="TextBox 85">
                <a:extLst>
                  <a:ext uri="{FF2B5EF4-FFF2-40B4-BE49-F238E27FC236}">
                    <a16:creationId xmlns:a16="http://schemas.microsoft.com/office/drawing/2014/main" id="{4980637C-A01E-8B44-8C2A-DD4C9879D69C}"/>
                  </a:ext>
                </a:extLst>
              </p:cNvPr>
              <p:cNvSpPr txBox="1"/>
              <p:nvPr/>
            </p:nvSpPr>
            <p:spPr>
              <a:xfrm>
                <a:off x="6789643" y="3876916"/>
                <a:ext cx="657552" cy="338554"/>
              </a:xfrm>
              <a:prstGeom prst="rect">
                <a:avLst/>
              </a:prstGeom>
              <a:noFill/>
            </p:spPr>
            <p:txBody>
              <a:bodyPr wrap="none" rtlCol="0">
                <a:sp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Mem:</a:t>
                </a:r>
                <a:endParaRPr kumimoji="1" lang="ko-KR" altLang="en-US" sz="1600" dirty="0">
                  <a:latin typeface="Linux Libertine O" panose="02000503000000000000" pitchFamily="2" charset="0"/>
                  <a:cs typeface="Linux Libertine O" panose="02000503000000000000" pitchFamily="2" charset="0"/>
                </a:endParaRPr>
              </a:p>
            </p:txBody>
          </p:sp>
        </p:grpSp>
        <p:sp>
          <p:nvSpPr>
            <p:cNvPr id="83" name="TextBox 82">
              <a:extLst>
                <a:ext uri="{FF2B5EF4-FFF2-40B4-BE49-F238E27FC236}">
                  <a16:creationId xmlns:a16="http://schemas.microsoft.com/office/drawing/2014/main" id="{42A77465-72DC-0D48-8E6A-C9BCFC26FCC9}"/>
                </a:ext>
              </a:extLst>
            </p:cNvPr>
            <p:cNvSpPr txBox="1"/>
            <p:nvPr/>
          </p:nvSpPr>
          <p:spPr>
            <a:xfrm>
              <a:off x="7799259" y="3605972"/>
              <a:ext cx="428322" cy="369332"/>
            </a:xfrm>
            <a:prstGeom prst="rect">
              <a:avLst/>
            </a:prstGeom>
            <a:noFill/>
          </p:spPr>
          <p:txBody>
            <a:bodyPr wrap="none" rtlCol="0">
              <a:spAutoFit/>
            </a:bodyPr>
            <a:lstStyle/>
            <a:p>
              <a:pPr algn="ctr"/>
              <a:r>
                <a:rPr kumimoji="1" lang="en-US" altLang="ko-KR" dirty="0">
                  <a:latin typeface="Linux Libertine O" panose="02000503000000000000" pitchFamily="2" charset="0"/>
                  <a:ea typeface="Linux Libertine O" panose="02000503000000000000" pitchFamily="2" charset="0"/>
                  <a:cs typeface="Linux Libertine O" panose="02000503000000000000" pitchFamily="2" charset="0"/>
                </a:rPr>
                <a:t>R0</a:t>
              </a:r>
              <a:endParaRPr kumimoji="1" lang="ko-KR" altLang="en-US" dirty="0">
                <a:latin typeface="Linux Libertine O" panose="02000503000000000000" pitchFamily="2" charset="0"/>
                <a:cs typeface="Linux Libertine O" panose="02000503000000000000" pitchFamily="2" charset="0"/>
              </a:endParaRPr>
            </a:p>
          </p:txBody>
        </p:sp>
        <p:sp>
          <p:nvSpPr>
            <p:cNvPr id="84" name="TextBox 83">
              <a:extLst>
                <a:ext uri="{FF2B5EF4-FFF2-40B4-BE49-F238E27FC236}">
                  <a16:creationId xmlns:a16="http://schemas.microsoft.com/office/drawing/2014/main" id="{D5E69FB1-8E96-B14C-BC0F-9C59B378916E}"/>
                </a:ext>
              </a:extLst>
            </p:cNvPr>
            <p:cNvSpPr txBox="1"/>
            <p:nvPr/>
          </p:nvSpPr>
          <p:spPr>
            <a:xfrm>
              <a:off x="9913789" y="3605972"/>
              <a:ext cx="428322" cy="369332"/>
            </a:xfrm>
            <a:prstGeom prst="rect">
              <a:avLst/>
            </a:prstGeom>
            <a:noFill/>
          </p:spPr>
          <p:txBody>
            <a:bodyPr wrap="none" rtlCol="0">
              <a:spAutoFit/>
            </a:bodyPr>
            <a:lstStyle/>
            <a:p>
              <a:pPr algn="ctr"/>
              <a:r>
                <a:rPr kumimoji="1" lang="en-US" altLang="ko-KR" dirty="0">
                  <a:latin typeface="Linux Libertine O" panose="02000503000000000000" pitchFamily="2" charset="0"/>
                  <a:ea typeface="Linux Libertine O" panose="02000503000000000000" pitchFamily="2" charset="0"/>
                  <a:cs typeface="Linux Libertine O" panose="02000503000000000000" pitchFamily="2" charset="0"/>
                </a:rPr>
                <a:t>R1</a:t>
              </a:r>
              <a:endParaRPr kumimoji="1" lang="ko-KR" altLang="en-US" dirty="0">
                <a:latin typeface="Linux Libertine O" panose="02000503000000000000" pitchFamily="2" charset="0"/>
                <a:cs typeface="Linux Libertine O" panose="02000503000000000000" pitchFamily="2" charset="0"/>
              </a:endParaRPr>
            </a:p>
          </p:txBody>
        </p:sp>
      </p:grpSp>
      <p:sp>
        <p:nvSpPr>
          <p:cNvPr id="63" name="텍스트상자 41">
            <a:extLst>
              <a:ext uri="{FF2B5EF4-FFF2-40B4-BE49-F238E27FC236}">
                <a16:creationId xmlns:a16="http://schemas.microsoft.com/office/drawing/2014/main" id="{836441F1-0A09-3F40-BFCC-47969E2F5C70}"/>
              </a:ext>
            </a:extLst>
          </p:cNvPr>
          <p:cNvSpPr txBox="1"/>
          <p:nvPr/>
        </p:nvSpPr>
        <p:spPr>
          <a:xfrm>
            <a:off x="5127958" y="4474409"/>
            <a:ext cx="523133" cy="246221"/>
          </a:xfrm>
          <a:prstGeom prst="rect">
            <a:avLst/>
          </a:prstGeom>
          <a:solidFill>
            <a:schemeClr val="accent2"/>
          </a:solidFill>
        </p:spPr>
        <p:txBody>
          <a:bodyPr wrap="square" lIns="18000" tIns="0" rIns="18000" bIns="0" rtlCol="0">
            <a:spAutoFit/>
          </a:bodyPr>
          <a:lstStyle/>
          <a:p>
            <a:pPr algn="ctr"/>
            <a:r>
              <a:rPr kumimoji="1" lang="en-US" altLang="ko-KR" sz="1600" dirty="0">
                <a:solidFill>
                  <a:schemeClr val="bg1"/>
                </a:solidFill>
                <a:latin typeface="Linux Libertine O" panose="02000503000000000000" pitchFamily="2" charset="0"/>
                <a:ea typeface="Linux Libertine O" panose="02000503000000000000" pitchFamily="2" charset="0"/>
                <a:cs typeface="Linux Libertine O" panose="02000503000000000000" pitchFamily="2" charset="0"/>
              </a:rPr>
              <a:t>idle</a:t>
            </a:r>
            <a:endParaRPr kumimoji="1" lang="ko-KR" altLang="en-US" sz="1600" dirty="0">
              <a:solidFill>
                <a:schemeClr val="bg1"/>
              </a:solidFill>
              <a:latin typeface="Linux Libertine O" panose="02000503000000000000" pitchFamily="2" charset="0"/>
              <a:cs typeface="Linux Libertine O" panose="02000503000000000000" pitchFamily="2" charset="0"/>
            </a:endParaRPr>
          </a:p>
        </p:txBody>
      </p:sp>
      <p:sp>
        <p:nvSpPr>
          <p:cNvPr id="89" name="텍스트상자 41">
            <a:extLst>
              <a:ext uri="{FF2B5EF4-FFF2-40B4-BE49-F238E27FC236}">
                <a16:creationId xmlns:a16="http://schemas.microsoft.com/office/drawing/2014/main" id="{290FC02B-031A-D74F-BAFE-B72A5AF39E26}"/>
              </a:ext>
            </a:extLst>
          </p:cNvPr>
          <p:cNvSpPr txBox="1"/>
          <p:nvPr/>
        </p:nvSpPr>
        <p:spPr>
          <a:xfrm>
            <a:off x="7185737" y="4474409"/>
            <a:ext cx="523133" cy="246221"/>
          </a:xfrm>
          <a:prstGeom prst="rect">
            <a:avLst/>
          </a:prstGeom>
          <a:solidFill>
            <a:schemeClr val="accent2"/>
          </a:solidFill>
        </p:spPr>
        <p:txBody>
          <a:bodyPr wrap="square" lIns="18000" tIns="0" rIns="18000" bIns="0" rtlCol="0">
            <a:spAutoFit/>
          </a:bodyPr>
          <a:lstStyle/>
          <a:p>
            <a:pPr algn="ctr"/>
            <a:r>
              <a:rPr kumimoji="1" lang="en-US" altLang="ko-KR" sz="1600" dirty="0">
                <a:solidFill>
                  <a:schemeClr val="bg1"/>
                </a:solidFill>
                <a:latin typeface="Linux Libertine O" panose="02000503000000000000" pitchFamily="2" charset="0"/>
                <a:ea typeface="Linux Libertine O" panose="02000503000000000000" pitchFamily="2" charset="0"/>
                <a:cs typeface="Linux Libertine O" panose="02000503000000000000" pitchFamily="2" charset="0"/>
              </a:rPr>
              <a:t>idle</a:t>
            </a:r>
            <a:endParaRPr kumimoji="1" lang="ko-KR" altLang="en-US" sz="1600" dirty="0">
              <a:solidFill>
                <a:schemeClr val="bg1"/>
              </a:solidFill>
              <a:latin typeface="Linux Libertine O" panose="02000503000000000000" pitchFamily="2" charset="0"/>
              <a:cs typeface="Linux Libertine O" panose="02000503000000000000" pitchFamily="2" charset="0"/>
            </a:endParaRPr>
          </a:p>
        </p:txBody>
      </p:sp>
    </p:spTree>
    <p:extLst>
      <p:ext uri="{BB962C8B-B14F-4D97-AF65-F5344CB8AC3E}">
        <p14:creationId xmlns:p14="http://schemas.microsoft.com/office/powerpoint/2010/main" val="254326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1"/>
                                        </p:tgtEl>
                                        <p:attrNameLst>
                                          <p:attrName>style.visibility</p:attrName>
                                        </p:attrNameLst>
                                      </p:cBhvr>
                                      <p:to>
                                        <p:strVal val="visible"/>
                                      </p:to>
                                    </p:set>
                                    <p:animEffect transition="in" filter="fade">
                                      <p:cBhvr>
                                        <p:cTn id="20" dur="500"/>
                                        <p:tgtEl>
                                          <p:spTgt spid="81"/>
                                        </p:tgtEl>
                                      </p:cBhvr>
                                    </p:animEffect>
                                  </p:childTnLst>
                                </p:cTn>
                              </p:par>
                              <p:par>
                                <p:cTn id="21" presetID="10"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fade">
                                      <p:cBhvr>
                                        <p:cTn id="31"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4F04E8-EC30-F645-8AFB-D527F271D7C7}"/>
              </a:ext>
            </a:extLst>
          </p:cNvPr>
          <p:cNvSpPr>
            <a:spLocks noGrp="1"/>
          </p:cNvSpPr>
          <p:nvPr>
            <p:ph type="title"/>
          </p:nvPr>
        </p:nvSpPr>
        <p:spPr/>
        <p:txBody>
          <a:bodyPr/>
          <a:lstStyle/>
          <a:p>
            <a:r>
              <a:rPr kumimoji="1" lang="en-US" altLang="ko-KR" dirty="0"/>
              <a:t>Our Work: Static Function Prefetching</a:t>
            </a:r>
            <a:endParaRPr kumimoji="1" lang="ko-KR" altLang="en-US" dirty="0"/>
          </a:p>
        </p:txBody>
      </p:sp>
      <p:sp>
        <p:nvSpPr>
          <p:cNvPr id="3" name="바닥글 개체 틀 2">
            <a:extLst>
              <a:ext uri="{FF2B5EF4-FFF2-40B4-BE49-F238E27FC236}">
                <a16:creationId xmlns:a16="http://schemas.microsoft.com/office/drawing/2014/main" id="{13A683DB-C8A8-5343-98C7-9563E4623288}"/>
              </a:ext>
            </a:extLst>
          </p:cNvPr>
          <p:cNvSpPr>
            <a:spLocks noGrp="1"/>
          </p:cNvSpPr>
          <p:nvPr>
            <p:ph type="ftr" sz="quarter" idx="11"/>
          </p:nvPr>
        </p:nvSpPr>
        <p:spPr/>
        <p:txBody>
          <a:bodyPr/>
          <a:lstStyle/>
          <a:p>
            <a:r>
              <a:rPr lang="en-US" altLang="ko-KR"/>
              <a:t>http://dclab.yonsei.ac.kr</a:t>
            </a:r>
            <a:endParaRPr lang="ko-KR" altLang="en-US" dirty="0"/>
          </a:p>
        </p:txBody>
      </p:sp>
      <p:sp>
        <p:nvSpPr>
          <p:cNvPr id="4" name="텍스트 개체 틀 3">
            <a:extLst>
              <a:ext uri="{FF2B5EF4-FFF2-40B4-BE49-F238E27FC236}">
                <a16:creationId xmlns:a16="http://schemas.microsoft.com/office/drawing/2014/main" id="{5189D2D5-EC0F-7948-8369-5F0DD754EB71}"/>
              </a:ext>
            </a:extLst>
          </p:cNvPr>
          <p:cNvSpPr>
            <a:spLocks noGrp="1"/>
          </p:cNvSpPr>
          <p:nvPr>
            <p:ph type="body" sz="quarter" idx="13"/>
          </p:nvPr>
        </p:nvSpPr>
        <p:spPr/>
        <p:txBody>
          <a:bodyPr>
            <a:normAutofit fontScale="92500" lnSpcReduction="10000"/>
          </a:bodyPr>
          <a:lstStyle/>
          <a:p>
            <a:r>
              <a:rPr kumimoji="1" lang="en-US" altLang="ko-KR" dirty="0"/>
              <a:t>Introduction</a:t>
            </a:r>
            <a:endParaRPr kumimoji="1" lang="ko-KR" altLang="en-US" dirty="0"/>
          </a:p>
        </p:txBody>
      </p:sp>
      <p:sp>
        <p:nvSpPr>
          <p:cNvPr id="5" name="텍스트 개체 틀 4">
            <a:extLst>
              <a:ext uri="{FF2B5EF4-FFF2-40B4-BE49-F238E27FC236}">
                <a16:creationId xmlns:a16="http://schemas.microsoft.com/office/drawing/2014/main" id="{2A92E715-BB0D-D94E-98B1-592D06010753}"/>
              </a:ext>
            </a:extLst>
          </p:cNvPr>
          <p:cNvSpPr>
            <a:spLocks noGrp="1"/>
          </p:cNvSpPr>
          <p:nvPr>
            <p:ph type="body" sz="quarter" idx="14"/>
          </p:nvPr>
        </p:nvSpPr>
        <p:spPr/>
        <p:txBody>
          <a:bodyPr/>
          <a:lstStyle/>
          <a:p>
            <a:r>
              <a:rPr kumimoji="1" lang="en-US" altLang="ko-KR" dirty="0"/>
              <a:t>Our work: automatically inserting prefetch instructions</a:t>
            </a:r>
            <a:br>
              <a:rPr kumimoji="1" lang="en-US" altLang="ko-KR" dirty="0"/>
            </a:br>
            <a:r>
              <a:rPr kumimoji="1" lang="en-US" altLang="ko-KR" dirty="0"/>
              <a:t>on </a:t>
            </a:r>
            <a:r>
              <a:rPr kumimoji="1" lang="en-US" altLang="ko-KR" dirty="0">
                <a:solidFill>
                  <a:schemeClr val="accent2"/>
                </a:solidFill>
              </a:rPr>
              <a:t>safe</a:t>
            </a:r>
            <a:r>
              <a:rPr kumimoji="1" lang="en-US" altLang="ko-KR" dirty="0"/>
              <a:t> and </a:t>
            </a:r>
            <a:r>
              <a:rPr kumimoji="1" lang="en-US" altLang="ko-KR" dirty="0">
                <a:solidFill>
                  <a:schemeClr val="accent2"/>
                </a:solidFill>
              </a:rPr>
              <a:t>efficient</a:t>
            </a:r>
            <a:r>
              <a:rPr kumimoji="1" lang="en-US" altLang="ko-KR" dirty="0"/>
              <a:t> locations for every call inst.</a:t>
            </a:r>
          </a:p>
          <a:p>
            <a:pPr lvl="1"/>
            <a:r>
              <a:rPr kumimoji="1" lang="en-US" altLang="ko-KR" dirty="0">
                <a:solidFill>
                  <a:schemeClr val="accent2"/>
                </a:solidFill>
              </a:rPr>
              <a:t>Safe</a:t>
            </a:r>
            <a:r>
              <a:rPr kumimoji="1" lang="en-US" altLang="ko-KR" dirty="0"/>
              <a:t>: guarantees correct execution (no faults)</a:t>
            </a:r>
          </a:p>
          <a:p>
            <a:pPr lvl="1"/>
            <a:r>
              <a:rPr kumimoji="1" lang="en-US" altLang="ko-KR" dirty="0">
                <a:solidFill>
                  <a:schemeClr val="accent2"/>
                </a:solidFill>
              </a:rPr>
              <a:t>Efficient</a:t>
            </a:r>
            <a:r>
              <a:rPr kumimoji="1" lang="en-US" altLang="ko-KR" dirty="0"/>
              <a:t>: prefetch sufficiently early</a:t>
            </a:r>
          </a:p>
        </p:txBody>
      </p:sp>
      <p:grpSp>
        <p:nvGrpSpPr>
          <p:cNvPr id="85" name="그룹 84">
            <a:extLst>
              <a:ext uri="{FF2B5EF4-FFF2-40B4-BE49-F238E27FC236}">
                <a16:creationId xmlns:a16="http://schemas.microsoft.com/office/drawing/2014/main" id="{CB4265D8-A2B2-1142-9F1A-58EE304961FB}"/>
              </a:ext>
            </a:extLst>
          </p:cNvPr>
          <p:cNvGrpSpPr/>
          <p:nvPr/>
        </p:nvGrpSpPr>
        <p:grpSpPr>
          <a:xfrm>
            <a:off x="5768949" y="3053753"/>
            <a:ext cx="2277787" cy="2754678"/>
            <a:chOff x="4591456" y="2574894"/>
            <a:chExt cx="2277787" cy="2754678"/>
          </a:xfrm>
        </p:grpSpPr>
        <p:sp>
          <p:nvSpPr>
            <p:cNvPr id="75" name="직사각형 74">
              <a:extLst>
                <a:ext uri="{FF2B5EF4-FFF2-40B4-BE49-F238E27FC236}">
                  <a16:creationId xmlns:a16="http://schemas.microsoft.com/office/drawing/2014/main" id="{4C3CFDF3-74B7-1B40-B7EC-D350E805F7EF}"/>
                </a:ext>
              </a:extLst>
            </p:cNvPr>
            <p:cNvSpPr/>
            <p:nvPr/>
          </p:nvSpPr>
          <p:spPr>
            <a:xfrm>
              <a:off x="5278000" y="2574894"/>
              <a:ext cx="985657" cy="381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entry:</a:t>
              </a:r>
            </a:p>
          </p:txBody>
        </p:sp>
        <p:sp>
          <p:nvSpPr>
            <p:cNvPr id="76" name="직사각형 75">
              <a:extLst>
                <a:ext uri="{FF2B5EF4-FFF2-40B4-BE49-F238E27FC236}">
                  <a16:creationId xmlns:a16="http://schemas.microsoft.com/office/drawing/2014/main" id="{738DAA92-7AE3-9549-B157-3345456FFF4E}"/>
                </a:ext>
              </a:extLst>
            </p:cNvPr>
            <p:cNvSpPr/>
            <p:nvPr/>
          </p:nvSpPr>
          <p:spPr>
            <a:xfrm>
              <a:off x="5278000" y="3150751"/>
              <a:ext cx="985657" cy="3838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b="1" dirty="0" err="1">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for.cond</a:t>
              </a:r>
              <a:r>
                <a:rPr lang="en-US" altLang="ko-KR" sz="14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a:t>
              </a:r>
            </a:p>
          </p:txBody>
        </p:sp>
        <p:sp>
          <p:nvSpPr>
            <p:cNvPr id="77" name="직사각형 76">
              <a:extLst>
                <a:ext uri="{FF2B5EF4-FFF2-40B4-BE49-F238E27FC236}">
                  <a16:creationId xmlns:a16="http://schemas.microsoft.com/office/drawing/2014/main" id="{ABB0A791-2487-1047-815C-8096E5E8CFEC}"/>
                </a:ext>
              </a:extLst>
            </p:cNvPr>
            <p:cNvSpPr/>
            <p:nvPr/>
          </p:nvSpPr>
          <p:spPr>
            <a:xfrm>
              <a:off x="4591456" y="3731400"/>
              <a:ext cx="1068130" cy="10175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b="1" dirty="0" err="1">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for.body</a:t>
              </a:r>
              <a:r>
                <a:rPr lang="en-US" altLang="ko-KR" sz="14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a:t>
              </a:r>
            </a:p>
            <a:p>
              <a:pPr>
                <a:lnSpc>
                  <a:spcPct val="110000"/>
                </a:lnSpc>
              </a:pPr>
              <a:r>
                <a:rPr lang="en-US" altLang="ko-KR" sz="1400" dirty="0">
                  <a:solidFill>
                    <a:schemeClr val="accent4"/>
                  </a:solidFill>
                  <a:latin typeface="Inconsolata" pitchFamily="49" charset="0"/>
                  <a:ea typeface="Linux Libertine O" panose="02000503000000000000" pitchFamily="2" charset="0"/>
                  <a:cs typeface="Linux Libertine O" panose="02000503000000000000" pitchFamily="2" charset="0"/>
                </a:rPr>
                <a:t>  </a:t>
              </a:r>
              <a:r>
                <a:rPr lang="en-US" altLang="ko-KR" sz="1400" b="1" dirty="0">
                  <a:solidFill>
                    <a:schemeClr val="accent4"/>
                  </a:solidFill>
                  <a:latin typeface="Inconsolata" pitchFamily="49" charset="0"/>
                  <a:ea typeface="Linux Libertine O" panose="02000503000000000000" pitchFamily="2" charset="0"/>
                  <a:cs typeface="Linux Libertine O" panose="02000503000000000000" pitchFamily="2" charset="0"/>
                </a:rPr>
                <a:t>call F1</a:t>
              </a:r>
            </a:p>
            <a:p>
              <a:pPr>
                <a:lnSpc>
                  <a:spcPct val="110000"/>
                </a:lnSpc>
              </a:pPr>
              <a:r>
                <a:rPr lang="en-US" altLang="ko-KR" sz="1400" b="1" dirty="0">
                  <a:solidFill>
                    <a:schemeClr val="accent4"/>
                  </a:solidFill>
                  <a:latin typeface="Inconsolata" pitchFamily="49" charset="0"/>
                  <a:ea typeface="Linux Libertine O" panose="02000503000000000000" pitchFamily="2" charset="0"/>
                  <a:cs typeface="Linux Libertine O" panose="02000503000000000000" pitchFamily="2" charset="0"/>
                </a:rPr>
                <a:t>  call F2</a:t>
              </a: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  ...</a:t>
              </a:r>
            </a:p>
          </p:txBody>
        </p:sp>
        <p:sp>
          <p:nvSpPr>
            <p:cNvPr id="78" name="직사각형 77">
              <a:extLst>
                <a:ext uri="{FF2B5EF4-FFF2-40B4-BE49-F238E27FC236}">
                  <a16:creationId xmlns:a16="http://schemas.microsoft.com/office/drawing/2014/main" id="{D5261E44-2B16-B64D-9BF9-0199C4E0A237}"/>
                </a:ext>
              </a:extLst>
            </p:cNvPr>
            <p:cNvSpPr/>
            <p:nvPr/>
          </p:nvSpPr>
          <p:spPr>
            <a:xfrm>
              <a:off x="5278000" y="4945745"/>
              <a:ext cx="985657" cy="3838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for.inc:</a:t>
              </a:r>
            </a:p>
          </p:txBody>
        </p:sp>
        <p:sp>
          <p:nvSpPr>
            <p:cNvPr id="79" name="직사각형 78">
              <a:extLst>
                <a:ext uri="{FF2B5EF4-FFF2-40B4-BE49-F238E27FC236}">
                  <a16:creationId xmlns:a16="http://schemas.microsoft.com/office/drawing/2014/main" id="{D69FC63F-7F28-834E-A254-86BC875591ED}"/>
                </a:ext>
              </a:extLst>
            </p:cNvPr>
            <p:cNvSpPr/>
            <p:nvPr/>
          </p:nvSpPr>
          <p:spPr>
            <a:xfrm>
              <a:off x="5872344" y="3733091"/>
              <a:ext cx="996899" cy="10158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400" b="1" dirty="0" err="1">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for.end</a:t>
              </a:r>
              <a:r>
                <a:rPr lang="en-US" altLang="ko-KR" sz="14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a:t>
              </a:r>
            </a:p>
            <a:p>
              <a:pPr>
                <a:lnSpc>
                  <a:spcPct val="110000"/>
                </a:lnSpc>
              </a:pPr>
              <a:r>
                <a:rPr lang="en-US" altLang="ko-KR" sz="1400" dirty="0">
                  <a:solidFill>
                    <a:schemeClr val="accent4"/>
                  </a:solidFill>
                  <a:latin typeface="Inconsolata" pitchFamily="49" charset="0"/>
                  <a:ea typeface="Linux Libertine O" panose="02000503000000000000" pitchFamily="2" charset="0"/>
                  <a:cs typeface="Linux Libertine O" panose="02000503000000000000" pitchFamily="2" charset="0"/>
                </a:rPr>
                <a:t>  </a:t>
              </a:r>
              <a:r>
                <a:rPr lang="en-US" altLang="ko-KR" sz="1400" b="1" dirty="0">
                  <a:solidFill>
                    <a:schemeClr val="accent4"/>
                  </a:solidFill>
                  <a:latin typeface="Inconsolata" pitchFamily="49" charset="0"/>
                  <a:ea typeface="Linux Libertine O" panose="02000503000000000000" pitchFamily="2" charset="0"/>
                  <a:cs typeface="Linux Libertine O" panose="02000503000000000000" pitchFamily="2" charset="0"/>
                </a:rPr>
                <a:t>call F3</a:t>
              </a:r>
            </a:p>
            <a:p>
              <a:pPr>
                <a:lnSpc>
                  <a:spcPct val="110000"/>
                </a:lnSpc>
              </a:pPr>
              <a:r>
                <a:rPr lang="en-US" altLang="ko-KR" sz="1400" dirty="0">
                  <a:solidFill>
                    <a:schemeClr val="tx1"/>
                  </a:solidFill>
                  <a:latin typeface="Inconsolata" pitchFamily="49" charset="0"/>
                  <a:ea typeface="Linux Libertine O" panose="02000503000000000000" pitchFamily="2" charset="0"/>
                  <a:cs typeface="Linux Libertine O" panose="02000503000000000000" pitchFamily="2" charset="0"/>
                </a:rPr>
                <a:t>  ...</a:t>
              </a:r>
              <a:endParaRPr lang="en-US" altLang="ko-KR" sz="1400" b="1" dirty="0">
                <a:solidFill>
                  <a:schemeClr val="accent4"/>
                </a:solidFill>
                <a:latin typeface="Inconsolata" pitchFamily="49" charset="0"/>
                <a:ea typeface="Linux Libertine O" panose="02000503000000000000" pitchFamily="2" charset="0"/>
                <a:cs typeface="Linux Libertine O" panose="02000503000000000000" pitchFamily="2" charset="0"/>
              </a:endParaRPr>
            </a:p>
            <a:p>
              <a:pPr>
                <a:lnSpc>
                  <a:spcPct val="110000"/>
                </a:lnSpc>
              </a:pPr>
              <a:r>
                <a:rPr lang="en-US" altLang="ko-KR" sz="1400" b="1" dirty="0">
                  <a:solidFill>
                    <a:schemeClr val="accent4"/>
                  </a:solidFill>
                  <a:latin typeface="Inconsolata" pitchFamily="49" charset="0"/>
                  <a:ea typeface="Linux Libertine O" panose="02000503000000000000" pitchFamily="2" charset="0"/>
                  <a:cs typeface="Linux Libertine O" panose="02000503000000000000" pitchFamily="2" charset="0"/>
                </a:rPr>
                <a:t>  call F4</a:t>
              </a:r>
            </a:p>
          </p:txBody>
        </p:sp>
        <p:cxnSp>
          <p:nvCxnSpPr>
            <p:cNvPr id="80" name="직선 화살표 연결선 79">
              <a:extLst>
                <a:ext uri="{FF2B5EF4-FFF2-40B4-BE49-F238E27FC236}">
                  <a16:creationId xmlns:a16="http://schemas.microsoft.com/office/drawing/2014/main" id="{06A1BF02-EF23-184D-B52C-272D3F90602B}"/>
                </a:ext>
              </a:extLst>
            </p:cNvPr>
            <p:cNvCxnSpPr>
              <a:cxnSpLocks/>
              <a:stCxn id="76" idx="2"/>
              <a:endCxn id="77" idx="0"/>
            </p:cNvCxnSpPr>
            <p:nvPr/>
          </p:nvCxnSpPr>
          <p:spPr>
            <a:xfrm flipH="1">
              <a:off x="5125521" y="3534578"/>
              <a:ext cx="645308" cy="196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직선 화살표 연결선 80">
              <a:extLst>
                <a:ext uri="{FF2B5EF4-FFF2-40B4-BE49-F238E27FC236}">
                  <a16:creationId xmlns:a16="http://schemas.microsoft.com/office/drawing/2014/main" id="{F8EEE7FD-5A17-5D4D-9A8B-DE6D6624C53F}"/>
                </a:ext>
              </a:extLst>
            </p:cNvPr>
            <p:cNvCxnSpPr>
              <a:cxnSpLocks/>
              <a:stCxn id="76" idx="2"/>
              <a:endCxn id="79" idx="0"/>
            </p:cNvCxnSpPr>
            <p:nvPr/>
          </p:nvCxnSpPr>
          <p:spPr>
            <a:xfrm>
              <a:off x="5770829" y="3534578"/>
              <a:ext cx="599965" cy="198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꺾인 연결선[E] 9">
              <a:extLst>
                <a:ext uri="{FF2B5EF4-FFF2-40B4-BE49-F238E27FC236}">
                  <a16:creationId xmlns:a16="http://schemas.microsoft.com/office/drawing/2014/main" id="{50F1B4E2-BE0F-3B4F-B123-995D742B9043}"/>
                </a:ext>
              </a:extLst>
            </p:cNvPr>
            <p:cNvCxnSpPr>
              <a:cxnSpLocks/>
              <a:stCxn id="78" idx="2"/>
              <a:endCxn id="76" idx="1"/>
            </p:cNvCxnSpPr>
            <p:nvPr/>
          </p:nvCxnSpPr>
          <p:spPr>
            <a:xfrm rot="5400000" flipH="1">
              <a:off x="4530960" y="4089703"/>
              <a:ext cx="1986908" cy="492829"/>
            </a:xfrm>
            <a:prstGeom prst="bentConnector4">
              <a:avLst>
                <a:gd name="adj1" fmla="val -3738"/>
                <a:gd name="adj2" fmla="val 272328"/>
              </a:avLst>
            </a:prstGeom>
            <a:ln>
              <a:tailEnd type="triangle"/>
            </a:ln>
          </p:spPr>
          <p:style>
            <a:lnRef idx="1">
              <a:schemeClr val="dk1"/>
            </a:lnRef>
            <a:fillRef idx="0">
              <a:schemeClr val="dk1"/>
            </a:fillRef>
            <a:effectRef idx="0">
              <a:schemeClr val="dk1"/>
            </a:effectRef>
            <a:fontRef idx="minor">
              <a:schemeClr val="tx1"/>
            </a:fontRef>
          </p:style>
        </p:cxnSp>
        <p:cxnSp>
          <p:nvCxnSpPr>
            <p:cNvPr id="83" name="직선 화살표 연결선 82">
              <a:extLst>
                <a:ext uri="{FF2B5EF4-FFF2-40B4-BE49-F238E27FC236}">
                  <a16:creationId xmlns:a16="http://schemas.microsoft.com/office/drawing/2014/main" id="{E76FB178-3E2F-1D49-AB54-18909681E02A}"/>
                </a:ext>
              </a:extLst>
            </p:cNvPr>
            <p:cNvCxnSpPr>
              <a:cxnSpLocks/>
              <a:stCxn id="77" idx="2"/>
              <a:endCxn id="78" idx="0"/>
            </p:cNvCxnSpPr>
            <p:nvPr/>
          </p:nvCxnSpPr>
          <p:spPr>
            <a:xfrm>
              <a:off x="5125521" y="4748924"/>
              <a:ext cx="645308" cy="196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직선 화살표 연결선 83">
              <a:extLst>
                <a:ext uri="{FF2B5EF4-FFF2-40B4-BE49-F238E27FC236}">
                  <a16:creationId xmlns:a16="http://schemas.microsoft.com/office/drawing/2014/main" id="{A1D6D771-9EC7-434B-B317-2CC42A483FAE}"/>
                </a:ext>
              </a:extLst>
            </p:cNvPr>
            <p:cNvCxnSpPr>
              <a:cxnSpLocks/>
              <a:stCxn id="75" idx="2"/>
              <a:endCxn id="76" idx="0"/>
            </p:cNvCxnSpPr>
            <p:nvPr/>
          </p:nvCxnSpPr>
          <p:spPr>
            <a:xfrm>
              <a:off x="5770828" y="2955947"/>
              <a:ext cx="0" cy="194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86" name="오른쪽 화살표[R] 85">
            <a:extLst>
              <a:ext uri="{FF2B5EF4-FFF2-40B4-BE49-F238E27FC236}">
                <a16:creationId xmlns:a16="http://schemas.microsoft.com/office/drawing/2014/main" id="{FEC64B17-8171-0C4E-9367-983DDB325163}"/>
              </a:ext>
            </a:extLst>
          </p:cNvPr>
          <p:cNvSpPr/>
          <p:nvPr/>
        </p:nvSpPr>
        <p:spPr>
          <a:xfrm>
            <a:off x="8256935" y="4203436"/>
            <a:ext cx="576064" cy="562906"/>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ko-KR" altLang="en-US"/>
          </a:p>
        </p:txBody>
      </p:sp>
      <p:grpSp>
        <p:nvGrpSpPr>
          <p:cNvPr id="108" name="그룹 107">
            <a:extLst>
              <a:ext uri="{FF2B5EF4-FFF2-40B4-BE49-F238E27FC236}">
                <a16:creationId xmlns:a16="http://schemas.microsoft.com/office/drawing/2014/main" id="{46024D8B-4B4A-6643-9B48-2E057528E1CC}"/>
              </a:ext>
            </a:extLst>
          </p:cNvPr>
          <p:cNvGrpSpPr/>
          <p:nvPr/>
        </p:nvGrpSpPr>
        <p:grpSpPr>
          <a:xfrm>
            <a:off x="-20016" y="3400200"/>
            <a:ext cx="5124619" cy="1356968"/>
            <a:chOff x="615606" y="2552822"/>
            <a:chExt cx="4077181" cy="818955"/>
          </a:xfrm>
        </p:grpSpPr>
        <p:cxnSp>
          <p:nvCxnSpPr>
            <p:cNvPr id="109" name="직선 연결선[R] 108">
              <a:extLst>
                <a:ext uri="{FF2B5EF4-FFF2-40B4-BE49-F238E27FC236}">
                  <a16:creationId xmlns:a16="http://schemas.microsoft.com/office/drawing/2014/main" id="{6E71F070-1041-2849-BB34-551F3A550AB5}"/>
                </a:ext>
              </a:extLst>
            </p:cNvPr>
            <p:cNvCxnSpPr>
              <a:cxnSpLocks/>
              <a:endCxn id="113" idx="3"/>
            </p:cNvCxnSpPr>
            <p:nvPr/>
          </p:nvCxnSpPr>
          <p:spPr>
            <a:xfrm>
              <a:off x="1295050" y="2680883"/>
              <a:ext cx="3397737"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10" name="모서리가 둥근 직사각형 109">
              <a:extLst>
                <a:ext uri="{FF2B5EF4-FFF2-40B4-BE49-F238E27FC236}">
                  <a16:creationId xmlns:a16="http://schemas.microsoft.com/office/drawing/2014/main" id="{87C8D79B-5E62-C949-BEF2-564EFF273D1B}"/>
                </a:ext>
              </a:extLst>
            </p:cNvPr>
            <p:cNvSpPr/>
            <p:nvPr/>
          </p:nvSpPr>
          <p:spPr>
            <a:xfrm>
              <a:off x="1404405" y="2571543"/>
              <a:ext cx="551577" cy="218680"/>
            </a:xfrm>
            <a:prstGeom prst="roundRect">
              <a:avLst/>
            </a:prstGeom>
            <a:pattFill prst="dkUpDiag">
              <a:fgClr>
                <a:schemeClr val="bg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chemeClr val="tx1"/>
                  </a:solidFill>
                  <a:latin typeface="Inconsolata" pitchFamily="49" charset="0"/>
                </a:rPr>
                <a:t>F0</a:t>
              </a:r>
              <a:endParaRPr kumimoji="1" lang="ko-KR" altLang="en-US" dirty="0">
                <a:solidFill>
                  <a:schemeClr val="tx1"/>
                </a:solidFill>
                <a:latin typeface="Inconsolata" pitchFamily="49" charset="0"/>
              </a:endParaRPr>
            </a:p>
          </p:txBody>
        </p:sp>
        <p:sp>
          <p:nvSpPr>
            <p:cNvPr id="111" name="모서리가 둥근 직사각형 110">
              <a:extLst>
                <a:ext uri="{FF2B5EF4-FFF2-40B4-BE49-F238E27FC236}">
                  <a16:creationId xmlns:a16="http://schemas.microsoft.com/office/drawing/2014/main" id="{F8903285-9B36-5F40-AFDD-D6AC35DB106F}"/>
                </a:ext>
              </a:extLst>
            </p:cNvPr>
            <p:cNvSpPr/>
            <p:nvPr/>
          </p:nvSpPr>
          <p:spPr>
            <a:xfrm>
              <a:off x="2482697" y="2571543"/>
              <a:ext cx="556699" cy="218680"/>
            </a:xfrm>
            <a:prstGeom prst="roundRect">
              <a:avLst/>
            </a:prstGeom>
            <a:pattFill prst="dkUpDiag">
              <a:fgClr>
                <a:schemeClr val="accent5">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chemeClr val="tx1"/>
                  </a:solidFill>
                  <a:latin typeface="Inconsolata" pitchFamily="49" charset="0"/>
                </a:rPr>
                <a:t>F1</a:t>
              </a:r>
              <a:endParaRPr kumimoji="1" lang="ko-KR" altLang="en-US" dirty="0">
                <a:solidFill>
                  <a:schemeClr val="tx1"/>
                </a:solidFill>
                <a:latin typeface="Inconsolata" pitchFamily="49" charset="0"/>
              </a:endParaRPr>
            </a:p>
          </p:txBody>
        </p:sp>
        <p:sp>
          <p:nvSpPr>
            <p:cNvPr id="112" name="모서리가 둥근 직사각형 111">
              <a:extLst>
                <a:ext uri="{FF2B5EF4-FFF2-40B4-BE49-F238E27FC236}">
                  <a16:creationId xmlns:a16="http://schemas.microsoft.com/office/drawing/2014/main" id="{A11090DC-7DC1-7E4C-B320-C42FD6EAA514}"/>
                </a:ext>
              </a:extLst>
            </p:cNvPr>
            <p:cNvSpPr/>
            <p:nvPr/>
          </p:nvSpPr>
          <p:spPr>
            <a:xfrm>
              <a:off x="3041585" y="2571543"/>
              <a:ext cx="551577" cy="218680"/>
            </a:xfrm>
            <a:prstGeom prst="roundRect">
              <a:avLst/>
            </a:prstGeom>
            <a:pattFill prst="dkUpDiag">
              <a:fgClr>
                <a:schemeClr val="bg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chemeClr val="tx1"/>
                  </a:solidFill>
                  <a:latin typeface="Inconsolata" pitchFamily="49" charset="0"/>
                </a:rPr>
                <a:t>F0</a:t>
              </a:r>
              <a:endParaRPr kumimoji="1" lang="ko-KR" altLang="en-US" dirty="0">
                <a:solidFill>
                  <a:schemeClr val="tx1"/>
                </a:solidFill>
                <a:latin typeface="Inconsolata" pitchFamily="49" charset="0"/>
              </a:endParaRPr>
            </a:p>
          </p:txBody>
        </p:sp>
        <p:sp>
          <p:nvSpPr>
            <p:cNvPr id="113" name="모서리가 둥근 직사각형 112">
              <a:extLst>
                <a:ext uri="{FF2B5EF4-FFF2-40B4-BE49-F238E27FC236}">
                  <a16:creationId xmlns:a16="http://schemas.microsoft.com/office/drawing/2014/main" id="{CBEBFDB0-BB15-524A-BC4D-973C537A8E52}"/>
                </a:ext>
              </a:extLst>
            </p:cNvPr>
            <p:cNvSpPr/>
            <p:nvPr/>
          </p:nvSpPr>
          <p:spPr>
            <a:xfrm>
              <a:off x="4141210" y="2571543"/>
              <a:ext cx="551577" cy="218680"/>
            </a:xfrm>
            <a:prstGeom prst="roundRect">
              <a:avLst/>
            </a:prstGeom>
            <a:pattFill prst="dkUpDiag">
              <a:fgClr>
                <a:schemeClr val="accent5">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a:solidFill>
                    <a:schemeClr val="tx1"/>
                  </a:solidFill>
                  <a:latin typeface="Inconsolata" pitchFamily="49" charset="0"/>
                </a:rPr>
                <a:t>F2</a:t>
              </a:r>
              <a:endParaRPr kumimoji="1" lang="ko-KR" altLang="en-US" dirty="0">
                <a:solidFill>
                  <a:schemeClr val="tx1"/>
                </a:solidFill>
                <a:latin typeface="Inconsolata" pitchFamily="49" charset="0"/>
              </a:endParaRPr>
            </a:p>
          </p:txBody>
        </p:sp>
        <p:cxnSp>
          <p:nvCxnSpPr>
            <p:cNvPr id="114" name="직선 연결선[R] 113">
              <a:extLst>
                <a:ext uri="{FF2B5EF4-FFF2-40B4-BE49-F238E27FC236}">
                  <a16:creationId xmlns:a16="http://schemas.microsoft.com/office/drawing/2014/main" id="{B7E04818-CBFC-5D4D-9FC3-96317906F208}"/>
                </a:ext>
              </a:extLst>
            </p:cNvPr>
            <p:cNvCxnSpPr>
              <a:cxnSpLocks/>
            </p:cNvCxnSpPr>
            <p:nvPr/>
          </p:nvCxnSpPr>
          <p:spPr>
            <a:xfrm>
              <a:off x="1306418" y="3159003"/>
              <a:ext cx="3386369"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15" name="모서리가 둥근 직사각형 114">
              <a:extLst>
                <a:ext uri="{FF2B5EF4-FFF2-40B4-BE49-F238E27FC236}">
                  <a16:creationId xmlns:a16="http://schemas.microsoft.com/office/drawing/2014/main" id="{AEAED591-4BAB-A944-A7ED-FED8AABCFB02}"/>
                </a:ext>
              </a:extLst>
            </p:cNvPr>
            <p:cNvSpPr/>
            <p:nvPr/>
          </p:nvSpPr>
          <p:spPr>
            <a:xfrm>
              <a:off x="1955980" y="3052149"/>
              <a:ext cx="523874" cy="21868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dirty="0">
                <a:solidFill>
                  <a:schemeClr val="tx1"/>
                </a:solidFill>
                <a:latin typeface="Inconsolata" pitchFamily="49" charset="0"/>
              </a:endParaRPr>
            </a:p>
          </p:txBody>
        </p:sp>
        <p:sp>
          <p:nvSpPr>
            <p:cNvPr id="116" name="모서리가 둥근 직사각형 115">
              <a:extLst>
                <a:ext uri="{FF2B5EF4-FFF2-40B4-BE49-F238E27FC236}">
                  <a16:creationId xmlns:a16="http://schemas.microsoft.com/office/drawing/2014/main" id="{8E9B6820-909C-5044-BE63-63F28C74DF58}"/>
                </a:ext>
              </a:extLst>
            </p:cNvPr>
            <p:cNvSpPr/>
            <p:nvPr/>
          </p:nvSpPr>
          <p:spPr>
            <a:xfrm>
              <a:off x="3593163" y="3052149"/>
              <a:ext cx="548048" cy="21868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dirty="0">
                <a:solidFill>
                  <a:schemeClr val="tx1"/>
                </a:solidFill>
                <a:latin typeface="Inconsolata" pitchFamily="49" charset="0"/>
              </a:endParaRPr>
            </a:p>
          </p:txBody>
        </p:sp>
        <p:cxnSp>
          <p:nvCxnSpPr>
            <p:cNvPr id="117" name="직선 화살표 연결선 116">
              <a:extLst>
                <a:ext uri="{FF2B5EF4-FFF2-40B4-BE49-F238E27FC236}">
                  <a16:creationId xmlns:a16="http://schemas.microsoft.com/office/drawing/2014/main" id="{B6E357E9-4412-BD45-96DD-601726EF2CAC}"/>
                </a:ext>
              </a:extLst>
            </p:cNvPr>
            <p:cNvCxnSpPr>
              <a:cxnSpLocks/>
              <a:stCxn id="110" idx="3"/>
              <a:endCxn id="115" idx="1"/>
            </p:cNvCxnSpPr>
            <p:nvPr/>
          </p:nvCxnSpPr>
          <p:spPr>
            <a:xfrm flipH="1">
              <a:off x="1955980" y="2680883"/>
              <a:ext cx="1" cy="480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직선 화살표 연결선 117">
              <a:extLst>
                <a:ext uri="{FF2B5EF4-FFF2-40B4-BE49-F238E27FC236}">
                  <a16:creationId xmlns:a16="http://schemas.microsoft.com/office/drawing/2014/main" id="{E4734302-A1F0-0543-9441-F1BB39CD20ED}"/>
                </a:ext>
              </a:extLst>
            </p:cNvPr>
            <p:cNvCxnSpPr>
              <a:cxnSpLocks/>
              <a:stCxn id="115" idx="3"/>
              <a:endCxn id="111" idx="1"/>
            </p:cNvCxnSpPr>
            <p:nvPr/>
          </p:nvCxnSpPr>
          <p:spPr>
            <a:xfrm flipV="1">
              <a:off x="2479854" y="2680883"/>
              <a:ext cx="2843" cy="480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텍스트상자 41">
              <a:extLst>
                <a:ext uri="{FF2B5EF4-FFF2-40B4-BE49-F238E27FC236}">
                  <a16:creationId xmlns:a16="http://schemas.microsoft.com/office/drawing/2014/main" id="{525607ED-98BB-1D40-B9E9-C554FD1E2950}"/>
                </a:ext>
              </a:extLst>
            </p:cNvPr>
            <p:cNvSpPr txBox="1"/>
            <p:nvPr/>
          </p:nvSpPr>
          <p:spPr>
            <a:xfrm>
              <a:off x="1310531" y="2844787"/>
              <a:ext cx="585221" cy="170539"/>
            </a:xfrm>
            <a:prstGeom prst="rect">
              <a:avLst/>
            </a:prstGeom>
            <a:noFill/>
          </p:spPr>
          <p:txBody>
            <a:bodyPr wrap="none" lIns="43200" tIns="18000" rIns="43200" bIns="18000" rtlCol="0">
              <a:no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load F1</a:t>
              </a:r>
              <a:endParaRPr kumimoji="1" lang="ko-KR" altLang="en-US" sz="1600" dirty="0">
                <a:latin typeface="Linux Libertine O" panose="02000503000000000000" pitchFamily="2" charset="0"/>
                <a:cs typeface="Linux Libertine O" panose="02000503000000000000" pitchFamily="2" charset="0"/>
              </a:endParaRPr>
            </a:p>
          </p:txBody>
        </p:sp>
        <p:cxnSp>
          <p:nvCxnSpPr>
            <p:cNvPr id="120" name="직선 화살표 연결선 119">
              <a:extLst>
                <a:ext uri="{FF2B5EF4-FFF2-40B4-BE49-F238E27FC236}">
                  <a16:creationId xmlns:a16="http://schemas.microsoft.com/office/drawing/2014/main" id="{5827B9E7-CCC7-9646-82E8-01692159DC6C}"/>
                </a:ext>
              </a:extLst>
            </p:cNvPr>
            <p:cNvCxnSpPr>
              <a:cxnSpLocks/>
              <a:stCxn id="112" idx="3"/>
              <a:endCxn id="116" idx="1"/>
            </p:cNvCxnSpPr>
            <p:nvPr/>
          </p:nvCxnSpPr>
          <p:spPr>
            <a:xfrm>
              <a:off x="3593161" y="2680883"/>
              <a:ext cx="1" cy="480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직선 화살표 연결선 120">
              <a:extLst>
                <a:ext uri="{FF2B5EF4-FFF2-40B4-BE49-F238E27FC236}">
                  <a16:creationId xmlns:a16="http://schemas.microsoft.com/office/drawing/2014/main" id="{7E6DAE40-C06F-BA41-8D2C-671D92518035}"/>
                </a:ext>
              </a:extLst>
            </p:cNvPr>
            <p:cNvCxnSpPr>
              <a:cxnSpLocks/>
              <a:stCxn id="116" idx="3"/>
              <a:endCxn id="113" idx="1"/>
            </p:cNvCxnSpPr>
            <p:nvPr/>
          </p:nvCxnSpPr>
          <p:spPr>
            <a:xfrm flipV="1">
              <a:off x="4141210" y="2680883"/>
              <a:ext cx="0" cy="480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텍스트상자 41">
              <a:extLst>
                <a:ext uri="{FF2B5EF4-FFF2-40B4-BE49-F238E27FC236}">
                  <a16:creationId xmlns:a16="http://schemas.microsoft.com/office/drawing/2014/main" id="{9484F605-A017-FF43-A103-D27EEF04B2E5}"/>
                </a:ext>
              </a:extLst>
            </p:cNvPr>
            <p:cNvSpPr txBox="1"/>
            <p:nvPr/>
          </p:nvSpPr>
          <p:spPr>
            <a:xfrm>
              <a:off x="2922778" y="2834137"/>
              <a:ext cx="585221" cy="170539"/>
            </a:xfrm>
            <a:prstGeom prst="rect">
              <a:avLst/>
            </a:prstGeom>
            <a:noFill/>
          </p:spPr>
          <p:txBody>
            <a:bodyPr wrap="none" lIns="43200" tIns="18000" rIns="43200" bIns="18000" rtlCol="0">
              <a:no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load F2</a:t>
              </a:r>
              <a:endParaRPr kumimoji="1" lang="ko-KR" altLang="en-US" sz="1600" dirty="0">
                <a:latin typeface="Linux Libertine O" panose="02000503000000000000" pitchFamily="2" charset="0"/>
                <a:cs typeface="Linux Libertine O" panose="02000503000000000000" pitchFamily="2" charset="0"/>
              </a:endParaRPr>
            </a:p>
          </p:txBody>
        </p:sp>
        <p:sp>
          <p:nvSpPr>
            <p:cNvPr id="123" name="TextBox 122">
              <a:extLst>
                <a:ext uri="{FF2B5EF4-FFF2-40B4-BE49-F238E27FC236}">
                  <a16:creationId xmlns:a16="http://schemas.microsoft.com/office/drawing/2014/main" id="{A83553C4-B27B-1E45-A2FB-89FA84398187}"/>
                </a:ext>
              </a:extLst>
            </p:cNvPr>
            <p:cNvSpPr txBox="1"/>
            <p:nvPr/>
          </p:nvSpPr>
          <p:spPr>
            <a:xfrm>
              <a:off x="681637" y="2552822"/>
              <a:ext cx="793453" cy="338554"/>
            </a:xfrm>
            <a:prstGeom prst="rect">
              <a:avLst/>
            </a:prstGeom>
            <a:noFill/>
          </p:spPr>
          <p:txBody>
            <a:bodyPr wrap="none" rtlCol="0">
              <a:sp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CPU</a:t>
              </a:r>
              <a:endParaRPr kumimoji="1" lang="ko-KR" altLang="en-US" sz="1600" dirty="0">
                <a:latin typeface="Linux Libertine O" panose="02000503000000000000" pitchFamily="2" charset="0"/>
                <a:cs typeface="Linux Libertine O" panose="02000503000000000000" pitchFamily="2" charset="0"/>
              </a:endParaRPr>
            </a:p>
          </p:txBody>
        </p:sp>
        <p:sp>
          <p:nvSpPr>
            <p:cNvPr id="124" name="TextBox 123">
              <a:extLst>
                <a:ext uri="{FF2B5EF4-FFF2-40B4-BE49-F238E27FC236}">
                  <a16:creationId xmlns:a16="http://schemas.microsoft.com/office/drawing/2014/main" id="{DAB38B57-C331-0D4B-90E4-F30E6760B73E}"/>
                </a:ext>
              </a:extLst>
            </p:cNvPr>
            <p:cNvSpPr txBox="1"/>
            <p:nvPr/>
          </p:nvSpPr>
          <p:spPr>
            <a:xfrm>
              <a:off x="615606" y="3033223"/>
              <a:ext cx="903842" cy="338554"/>
            </a:xfrm>
            <a:prstGeom prst="rect">
              <a:avLst/>
            </a:prstGeom>
            <a:noFill/>
          </p:spPr>
          <p:txBody>
            <a:bodyPr wrap="none" rtlCol="0">
              <a:sp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DMA</a:t>
              </a:r>
              <a:endParaRPr kumimoji="1" lang="ko-KR" altLang="en-US" sz="1600" dirty="0">
                <a:latin typeface="Linux Libertine O" panose="02000503000000000000" pitchFamily="2" charset="0"/>
                <a:cs typeface="Linux Libertine O" panose="02000503000000000000" pitchFamily="2" charset="0"/>
              </a:endParaRPr>
            </a:p>
          </p:txBody>
        </p:sp>
      </p:grpSp>
      <p:grpSp>
        <p:nvGrpSpPr>
          <p:cNvPr id="168" name="그룹 167">
            <a:extLst>
              <a:ext uri="{FF2B5EF4-FFF2-40B4-BE49-F238E27FC236}">
                <a16:creationId xmlns:a16="http://schemas.microsoft.com/office/drawing/2014/main" id="{587F9748-06CA-364F-9E08-43E758AAA749}"/>
              </a:ext>
            </a:extLst>
          </p:cNvPr>
          <p:cNvGrpSpPr/>
          <p:nvPr/>
        </p:nvGrpSpPr>
        <p:grpSpPr>
          <a:xfrm>
            <a:off x="30294" y="4808336"/>
            <a:ext cx="5088597" cy="1356968"/>
            <a:chOff x="30294" y="4461271"/>
            <a:chExt cx="5088597" cy="1356968"/>
          </a:xfrm>
        </p:grpSpPr>
        <p:cxnSp>
          <p:nvCxnSpPr>
            <p:cNvPr id="126" name="직선 연결선[R] 125">
              <a:extLst>
                <a:ext uri="{FF2B5EF4-FFF2-40B4-BE49-F238E27FC236}">
                  <a16:creationId xmlns:a16="http://schemas.microsoft.com/office/drawing/2014/main" id="{4239D428-174C-A441-98A8-ADCC7DD1EA7E}"/>
                </a:ext>
              </a:extLst>
            </p:cNvPr>
            <p:cNvCxnSpPr>
              <a:cxnSpLocks/>
            </p:cNvCxnSpPr>
            <p:nvPr/>
          </p:nvCxnSpPr>
          <p:spPr>
            <a:xfrm>
              <a:off x="848267" y="4668632"/>
              <a:ext cx="4270624"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27" name="모서리가 둥근 직사각형 126">
              <a:extLst>
                <a:ext uri="{FF2B5EF4-FFF2-40B4-BE49-F238E27FC236}">
                  <a16:creationId xmlns:a16="http://schemas.microsoft.com/office/drawing/2014/main" id="{539FA74C-B925-254E-A638-3014F2E878DF}"/>
                </a:ext>
              </a:extLst>
            </p:cNvPr>
            <p:cNvSpPr/>
            <p:nvPr/>
          </p:nvSpPr>
          <p:spPr>
            <a:xfrm>
              <a:off x="970473" y="4492290"/>
              <a:ext cx="694233" cy="362342"/>
            </a:xfrm>
            <a:prstGeom prst="roundRect">
              <a:avLst/>
            </a:prstGeom>
            <a:pattFill prst="dkUpDiag">
              <a:fgClr>
                <a:schemeClr val="bg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chemeClr val="tx1"/>
                  </a:solidFill>
                  <a:latin typeface="Inconsolata" pitchFamily="49" charset="0"/>
                </a:rPr>
                <a:t>F0</a:t>
              </a:r>
              <a:endParaRPr kumimoji="1" lang="ko-KR" altLang="en-US" dirty="0">
                <a:solidFill>
                  <a:schemeClr val="tx1"/>
                </a:solidFill>
                <a:latin typeface="Inconsolata" pitchFamily="49" charset="0"/>
              </a:endParaRPr>
            </a:p>
          </p:txBody>
        </p:sp>
        <p:sp>
          <p:nvSpPr>
            <p:cNvPr id="128" name="모서리가 둥근 직사각형 127">
              <a:extLst>
                <a:ext uri="{FF2B5EF4-FFF2-40B4-BE49-F238E27FC236}">
                  <a16:creationId xmlns:a16="http://schemas.microsoft.com/office/drawing/2014/main" id="{7772111E-36B5-9F45-B772-0F904AEBE677}"/>
                </a:ext>
              </a:extLst>
            </p:cNvPr>
            <p:cNvSpPr/>
            <p:nvPr/>
          </p:nvSpPr>
          <p:spPr>
            <a:xfrm>
              <a:off x="1664253" y="4492291"/>
              <a:ext cx="662482" cy="362342"/>
            </a:xfrm>
            <a:prstGeom prst="roundRect">
              <a:avLst/>
            </a:prstGeom>
            <a:pattFill prst="dkUpDiag">
              <a:fgClr>
                <a:schemeClr val="accent5">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chemeClr val="tx1"/>
                  </a:solidFill>
                  <a:latin typeface="Inconsolata" pitchFamily="49" charset="0"/>
                </a:rPr>
                <a:t>F1</a:t>
              </a:r>
              <a:endParaRPr kumimoji="1" lang="ko-KR" altLang="en-US" dirty="0">
                <a:solidFill>
                  <a:schemeClr val="tx1"/>
                </a:solidFill>
                <a:latin typeface="Inconsolata" pitchFamily="49" charset="0"/>
              </a:endParaRPr>
            </a:p>
          </p:txBody>
        </p:sp>
        <p:sp>
          <p:nvSpPr>
            <p:cNvPr id="129" name="모서리가 둥근 직사각형 128">
              <a:extLst>
                <a:ext uri="{FF2B5EF4-FFF2-40B4-BE49-F238E27FC236}">
                  <a16:creationId xmlns:a16="http://schemas.microsoft.com/office/drawing/2014/main" id="{54FF79E1-7043-B84F-B3CC-39D69A854C9A}"/>
                </a:ext>
              </a:extLst>
            </p:cNvPr>
            <p:cNvSpPr/>
            <p:nvPr/>
          </p:nvSpPr>
          <p:spPr>
            <a:xfrm>
              <a:off x="2326009" y="4492291"/>
              <a:ext cx="700442" cy="362342"/>
            </a:xfrm>
            <a:prstGeom prst="roundRect">
              <a:avLst/>
            </a:prstGeom>
            <a:pattFill prst="dkUpDiag">
              <a:fgClr>
                <a:schemeClr val="bg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chemeClr val="tx1"/>
                  </a:solidFill>
                  <a:latin typeface="Inconsolata" pitchFamily="49" charset="0"/>
                </a:rPr>
                <a:t>F0</a:t>
              </a:r>
              <a:endParaRPr kumimoji="1" lang="ko-KR" altLang="en-US" dirty="0">
                <a:solidFill>
                  <a:schemeClr val="tx1"/>
                </a:solidFill>
                <a:latin typeface="Inconsolata" pitchFamily="49" charset="0"/>
              </a:endParaRPr>
            </a:p>
          </p:txBody>
        </p:sp>
        <p:sp>
          <p:nvSpPr>
            <p:cNvPr id="130" name="모서리가 둥근 직사각형 129">
              <a:extLst>
                <a:ext uri="{FF2B5EF4-FFF2-40B4-BE49-F238E27FC236}">
                  <a16:creationId xmlns:a16="http://schemas.microsoft.com/office/drawing/2014/main" id="{0B563EB4-C190-5546-B1CF-74B87AAEF8A6}"/>
                </a:ext>
              </a:extLst>
            </p:cNvPr>
            <p:cNvSpPr/>
            <p:nvPr/>
          </p:nvSpPr>
          <p:spPr>
            <a:xfrm>
              <a:off x="3023828" y="4492291"/>
              <a:ext cx="693279" cy="362342"/>
            </a:xfrm>
            <a:prstGeom prst="roundRect">
              <a:avLst/>
            </a:prstGeom>
            <a:pattFill prst="dkUpDiag">
              <a:fgClr>
                <a:schemeClr val="accent5">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chemeClr val="tx1"/>
                  </a:solidFill>
                  <a:latin typeface="Inconsolata" pitchFamily="49" charset="0"/>
                </a:rPr>
                <a:t>F2</a:t>
              </a:r>
              <a:endParaRPr kumimoji="1" lang="ko-KR" altLang="en-US" dirty="0">
                <a:solidFill>
                  <a:schemeClr val="tx1"/>
                </a:solidFill>
                <a:latin typeface="Inconsolata" pitchFamily="49" charset="0"/>
              </a:endParaRPr>
            </a:p>
          </p:txBody>
        </p:sp>
        <p:cxnSp>
          <p:nvCxnSpPr>
            <p:cNvPr id="131" name="직선 연결선[R] 130">
              <a:extLst>
                <a:ext uri="{FF2B5EF4-FFF2-40B4-BE49-F238E27FC236}">
                  <a16:creationId xmlns:a16="http://schemas.microsoft.com/office/drawing/2014/main" id="{FEF7FAE2-59F3-6A47-B474-5EA3DB1A35CE}"/>
                </a:ext>
              </a:extLst>
            </p:cNvPr>
            <p:cNvCxnSpPr>
              <a:cxnSpLocks/>
            </p:cNvCxnSpPr>
            <p:nvPr/>
          </p:nvCxnSpPr>
          <p:spPr>
            <a:xfrm>
              <a:off x="848267" y="5465683"/>
              <a:ext cx="4256336"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32" name="모서리가 둥근 직사각형 131">
              <a:extLst>
                <a:ext uri="{FF2B5EF4-FFF2-40B4-BE49-F238E27FC236}">
                  <a16:creationId xmlns:a16="http://schemas.microsoft.com/office/drawing/2014/main" id="{488004E3-6208-0442-956D-4A878522E6EE}"/>
                </a:ext>
              </a:extLst>
            </p:cNvPr>
            <p:cNvSpPr/>
            <p:nvPr/>
          </p:nvSpPr>
          <p:spPr>
            <a:xfrm>
              <a:off x="963166" y="5288631"/>
              <a:ext cx="694232" cy="36234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dirty="0">
                <a:solidFill>
                  <a:schemeClr val="tx1"/>
                </a:solidFill>
                <a:latin typeface="Inconsolata" pitchFamily="49" charset="0"/>
              </a:endParaRPr>
            </a:p>
          </p:txBody>
        </p:sp>
        <p:sp>
          <p:nvSpPr>
            <p:cNvPr id="133" name="모서리가 둥근 직사각형 132">
              <a:extLst>
                <a:ext uri="{FF2B5EF4-FFF2-40B4-BE49-F238E27FC236}">
                  <a16:creationId xmlns:a16="http://schemas.microsoft.com/office/drawing/2014/main" id="{618F36F3-670A-5746-A166-4BFEA7DC95D8}"/>
                </a:ext>
              </a:extLst>
            </p:cNvPr>
            <p:cNvSpPr/>
            <p:nvPr/>
          </p:nvSpPr>
          <p:spPr>
            <a:xfrm>
              <a:off x="2323827" y="5288631"/>
              <a:ext cx="688843" cy="36234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dirty="0">
                <a:solidFill>
                  <a:schemeClr val="tx1"/>
                </a:solidFill>
                <a:latin typeface="Inconsolata" pitchFamily="49" charset="0"/>
              </a:endParaRPr>
            </a:p>
          </p:txBody>
        </p:sp>
        <p:cxnSp>
          <p:nvCxnSpPr>
            <p:cNvPr id="134" name="직선 화살표 연결선 133">
              <a:extLst>
                <a:ext uri="{FF2B5EF4-FFF2-40B4-BE49-F238E27FC236}">
                  <a16:creationId xmlns:a16="http://schemas.microsoft.com/office/drawing/2014/main" id="{D17736A5-FA15-0747-B782-464FB8672C27}"/>
                </a:ext>
              </a:extLst>
            </p:cNvPr>
            <p:cNvCxnSpPr>
              <a:cxnSpLocks/>
              <a:stCxn id="127" idx="1"/>
              <a:endCxn id="132" idx="1"/>
            </p:cNvCxnSpPr>
            <p:nvPr/>
          </p:nvCxnSpPr>
          <p:spPr>
            <a:xfrm flipH="1">
              <a:off x="963166" y="4673461"/>
              <a:ext cx="7307" cy="7963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AC4C0271-1408-7E45-BB67-AA9B4D1FCC3A}"/>
                </a:ext>
              </a:extLst>
            </p:cNvPr>
            <p:cNvCxnSpPr>
              <a:cxnSpLocks/>
              <a:stCxn id="132" idx="3"/>
              <a:endCxn id="127" idx="3"/>
            </p:cNvCxnSpPr>
            <p:nvPr/>
          </p:nvCxnSpPr>
          <p:spPr>
            <a:xfrm flipV="1">
              <a:off x="1657398" y="4673461"/>
              <a:ext cx="7308" cy="7963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텍스트상자 41">
              <a:extLst>
                <a:ext uri="{FF2B5EF4-FFF2-40B4-BE49-F238E27FC236}">
                  <a16:creationId xmlns:a16="http://schemas.microsoft.com/office/drawing/2014/main" id="{880012D8-2DBC-D945-8F80-1FF5864DF986}"/>
                </a:ext>
              </a:extLst>
            </p:cNvPr>
            <p:cNvSpPr txBox="1"/>
            <p:nvPr/>
          </p:nvSpPr>
          <p:spPr>
            <a:xfrm>
              <a:off x="841551" y="4923869"/>
              <a:ext cx="735566" cy="282575"/>
            </a:xfrm>
            <a:prstGeom prst="rect">
              <a:avLst/>
            </a:prstGeom>
            <a:noFill/>
          </p:spPr>
          <p:txBody>
            <a:bodyPr wrap="none" lIns="43200" tIns="18000" rIns="43200" bIns="18000" rtlCol="0">
              <a:no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load F1</a:t>
              </a:r>
              <a:endParaRPr kumimoji="1" lang="ko-KR" altLang="en-US" sz="1600" dirty="0">
                <a:latin typeface="Linux Libertine O" panose="02000503000000000000" pitchFamily="2" charset="0"/>
                <a:cs typeface="Linux Libertine O" panose="02000503000000000000" pitchFamily="2" charset="0"/>
              </a:endParaRPr>
            </a:p>
          </p:txBody>
        </p:sp>
        <p:cxnSp>
          <p:nvCxnSpPr>
            <p:cNvPr id="137" name="직선 화살표 연결선 136">
              <a:extLst>
                <a:ext uri="{FF2B5EF4-FFF2-40B4-BE49-F238E27FC236}">
                  <a16:creationId xmlns:a16="http://schemas.microsoft.com/office/drawing/2014/main" id="{2BCAF489-1558-6142-912A-55B80B2AB325}"/>
                </a:ext>
              </a:extLst>
            </p:cNvPr>
            <p:cNvCxnSpPr>
              <a:cxnSpLocks/>
              <a:stCxn id="129" idx="1"/>
              <a:endCxn id="133" idx="1"/>
            </p:cNvCxnSpPr>
            <p:nvPr/>
          </p:nvCxnSpPr>
          <p:spPr>
            <a:xfrm flipH="1">
              <a:off x="2323827" y="4673462"/>
              <a:ext cx="2182" cy="796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직선 화살표 연결선 137">
              <a:extLst>
                <a:ext uri="{FF2B5EF4-FFF2-40B4-BE49-F238E27FC236}">
                  <a16:creationId xmlns:a16="http://schemas.microsoft.com/office/drawing/2014/main" id="{2EBCD571-D98A-0843-B9D1-EBF06CA603E8}"/>
                </a:ext>
              </a:extLst>
            </p:cNvPr>
            <p:cNvCxnSpPr>
              <a:cxnSpLocks/>
              <a:stCxn id="133" idx="3"/>
              <a:endCxn id="129" idx="3"/>
            </p:cNvCxnSpPr>
            <p:nvPr/>
          </p:nvCxnSpPr>
          <p:spPr>
            <a:xfrm flipV="1">
              <a:off x="3012670" y="4673462"/>
              <a:ext cx="13781" cy="796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텍스트상자 41">
              <a:extLst>
                <a:ext uri="{FF2B5EF4-FFF2-40B4-BE49-F238E27FC236}">
                  <a16:creationId xmlns:a16="http://schemas.microsoft.com/office/drawing/2014/main" id="{75FD6497-9C79-3847-9650-1C331563B60D}"/>
                </a:ext>
              </a:extLst>
            </p:cNvPr>
            <p:cNvSpPr txBox="1"/>
            <p:nvPr/>
          </p:nvSpPr>
          <p:spPr>
            <a:xfrm>
              <a:off x="2207581" y="4927396"/>
              <a:ext cx="735566" cy="282575"/>
            </a:xfrm>
            <a:prstGeom prst="rect">
              <a:avLst/>
            </a:prstGeom>
            <a:noFill/>
          </p:spPr>
          <p:txBody>
            <a:bodyPr wrap="none" lIns="43200" tIns="18000" rIns="43200" bIns="18000" rtlCol="0">
              <a:no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load F2</a:t>
              </a:r>
              <a:endParaRPr kumimoji="1" lang="ko-KR" altLang="en-US" sz="1600" dirty="0">
                <a:latin typeface="Linux Libertine O" panose="02000503000000000000" pitchFamily="2" charset="0"/>
                <a:cs typeface="Linux Libertine O" panose="02000503000000000000" pitchFamily="2" charset="0"/>
              </a:endParaRPr>
            </a:p>
          </p:txBody>
        </p:sp>
        <p:sp>
          <p:nvSpPr>
            <p:cNvPr id="140" name="TextBox 139">
              <a:extLst>
                <a:ext uri="{FF2B5EF4-FFF2-40B4-BE49-F238E27FC236}">
                  <a16:creationId xmlns:a16="http://schemas.microsoft.com/office/drawing/2014/main" id="{DD562C2A-0F88-5C4F-AB49-65819B7A15D7}"/>
                </a:ext>
              </a:extLst>
            </p:cNvPr>
            <p:cNvSpPr txBox="1"/>
            <p:nvPr/>
          </p:nvSpPr>
          <p:spPr>
            <a:xfrm>
              <a:off x="62979" y="4461271"/>
              <a:ext cx="997293" cy="560967"/>
            </a:xfrm>
            <a:prstGeom prst="rect">
              <a:avLst/>
            </a:prstGeom>
            <a:noFill/>
          </p:spPr>
          <p:txBody>
            <a:bodyPr wrap="none" rtlCol="0">
              <a:sp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CPU</a:t>
              </a:r>
              <a:endParaRPr kumimoji="1" lang="ko-KR" altLang="en-US" sz="1600" dirty="0">
                <a:latin typeface="Linux Libertine O" panose="02000503000000000000" pitchFamily="2" charset="0"/>
                <a:cs typeface="Linux Libertine O" panose="02000503000000000000" pitchFamily="2" charset="0"/>
              </a:endParaRPr>
            </a:p>
          </p:txBody>
        </p:sp>
        <p:sp>
          <p:nvSpPr>
            <p:cNvPr id="141" name="TextBox 140">
              <a:extLst>
                <a:ext uri="{FF2B5EF4-FFF2-40B4-BE49-F238E27FC236}">
                  <a16:creationId xmlns:a16="http://schemas.microsoft.com/office/drawing/2014/main" id="{192395B1-89DC-B047-9C0E-A15B8DABF15A}"/>
                </a:ext>
              </a:extLst>
            </p:cNvPr>
            <p:cNvSpPr txBox="1"/>
            <p:nvPr/>
          </p:nvSpPr>
          <p:spPr>
            <a:xfrm>
              <a:off x="30294" y="5257272"/>
              <a:ext cx="1136041" cy="560967"/>
            </a:xfrm>
            <a:prstGeom prst="rect">
              <a:avLst/>
            </a:prstGeom>
            <a:noFill/>
          </p:spPr>
          <p:txBody>
            <a:bodyPr wrap="none" rtlCol="0">
              <a:spAutoFit/>
            </a:bodyPr>
            <a:lstStyle/>
            <a:p>
              <a:pPr algn="ctr"/>
              <a:r>
                <a:rPr kumimoji="1" lang="en-US" altLang="ko-KR" sz="1600" dirty="0">
                  <a:latin typeface="Linux Libertine O" panose="02000503000000000000" pitchFamily="2" charset="0"/>
                  <a:ea typeface="Linux Libertine O" panose="02000503000000000000" pitchFamily="2" charset="0"/>
                  <a:cs typeface="Linux Libertine O" panose="02000503000000000000" pitchFamily="2" charset="0"/>
                </a:rPr>
                <a:t>DMA</a:t>
              </a:r>
              <a:endParaRPr kumimoji="1" lang="ko-KR" altLang="en-US" sz="1600" dirty="0">
                <a:latin typeface="Linux Libertine O" panose="02000503000000000000" pitchFamily="2" charset="0"/>
                <a:cs typeface="Linux Libertine O" panose="02000503000000000000" pitchFamily="2" charset="0"/>
              </a:endParaRPr>
            </a:p>
          </p:txBody>
        </p:sp>
      </p:grpSp>
      <p:sp>
        <p:nvSpPr>
          <p:cNvPr id="87" name="오른쪽 화살표[R] 86">
            <a:extLst>
              <a:ext uri="{FF2B5EF4-FFF2-40B4-BE49-F238E27FC236}">
                <a16:creationId xmlns:a16="http://schemas.microsoft.com/office/drawing/2014/main" id="{E0DEF642-BAB9-0840-A591-17693DB7F7E7}"/>
              </a:ext>
            </a:extLst>
          </p:cNvPr>
          <p:cNvSpPr/>
          <p:nvPr/>
        </p:nvSpPr>
        <p:spPr>
          <a:xfrm rot="5400000">
            <a:off x="2564504" y="4165666"/>
            <a:ext cx="576064" cy="562906"/>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ko-KR" altLang="en-US"/>
          </a:p>
        </p:txBody>
      </p:sp>
      <p:grpSp>
        <p:nvGrpSpPr>
          <p:cNvPr id="6" name="그룹 5">
            <a:extLst>
              <a:ext uri="{FF2B5EF4-FFF2-40B4-BE49-F238E27FC236}">
                <a16:creationId xmlns:a16="http://schemas.microsoft.com/office/drawing/2014/main" id="{1989DA1A-BC5E-D649-92CA-B3C4FF03C38E}"/>
              </a:ext>
            </a:extLst>
          </p:cNvPr>
          <p:cNvGrpSpPr/>
          <p:nvPr/>
        </p:nvGrpSpPr>
        <p:grpSpPr>
          <a:xfrm>
            <a:off x="8724408" y="1419801"/>
            <a:ext cx="3260668" cy="4320475"/>
            <a:chOff x="8724408" y="1419801"/>
            <a:chExt cx="3260668" cy="4320475"/>
          </a:xfrm>
        </p:grpSpPr>
        <p:grpSp>
          <p:nvGrpSpPr>
            <p:cNvPr id="44" name="그룹 43">
              <a:extLst>
                <a:ext uri="{FF2B5EF4-FFF2-40B4-BE49-F238E27FC236}">
                  <a16:creationId xmlns:a16="http://schemas.microsoft.com/office/drawing/2014/main" id="{156355D8-97CA-1242-993C-B4E246FED06D}"/>
                </a:ext>
              </a:extLst>
            </p:cNvPr>
            <p:cNvGrpSpPr/>
            <p:nvPr/>
          </p:nvGrpSpPr>
          <p:grpSpPr>
            <a:xfrm>
              <a:off x="9147362" y="1419801"/>
              <a:ext cx="2629859" cy="4320475"/>
              <a:chOff x="2650836" y="445237"/>
              <a:chExt cx="3118706" cy="5123580"/>
            </a:xfrm>
          </p:grpSpPr>
          <p:sp>
            <p:nvSpPr>
              <p:cNvPr id="59" name="직사각형 58">
                <a:extLst>
                  <a:ext uri="{FF2B5EF4-FFF2-40B4-BE49-F238E27FC236}">
                    <a16:creationId xmlns:a16="http://schemas.microsoft.com/office/drawing/2014/main" id="{A6E2CA7A-B990-1D47-80A0-0D315F06C828}"/>
                  </a:ext>
                </a:extLst>
              </p:cNvPr>
              <p:cNvSpPr/>
              <p:nvPr/>
            </p:nvSpPr>
            <p:spPr>
              <a:xfrm>
                <a:off x="3677433" y="445237"/>
                <a:ext cx="1096974" cy="516646"/>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2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entry:</a:t>
                </a:r>
              </a:p>
              <a:p>
                <a:pPr>
                  <a:lnSpc>
                    <a:spcPct val="110000"/>
                  </a:lnSpc>
                </a:pPr>
                <a:r>
                  <a:rPr lang="en-US" altLang="ko-KR" sz="1200" dirty="0">
                    <a:solidFill>
                      <a:schemeClr val="tx1"/>
                    </a:solidFill>
                    <a:latin typeface="Inconsolata" pitchFamily="49" charset="0"/>
                    <a:ea typeface="Linux Libertine O Semibold" panose="02000503000000000000" pitchFamily="2" charset="0"/>
                    <a:cs typeface="Linux Libertine O Semibold" panose="02000503000000000000" pitchFamily="2" charset="0"/>
                  </a:rPr>
                  <a:t>  load F1</a:t>
                </a:r>
              </a:p>
            </p:txBody>
          </p:sp>
          <p:sp>
            <p:nvSpPr>
              <p:cNvPr id="60" name="직사각형 59">
                <a:extLst>
                  <a:ext uri="{FF2B5EF4-FFF2-40B4-BE49-F238E27FC236}">
                    <a16:creationId xmlns:a16="http://schemas.microsoft.com/office/drawing/2014/main" id="{ADA23370-AAFE-994F-B563-0947E2EF551D}"/>
                  </a:ext>
                </a:extLst>
              </p:cNvPr>
              <p:cNvSpPr/>
              <p:nvPr/>
            </p:nvSpPr>
            <p:spPr>
              <a:xfrm>
                <a:off x="3677433" y="1166163"/>
                <a:ext cx="1096974" cy="357747"/>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200" b="1" dirty="0" err="1">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for.cond</a:t>
                </a:r>
                <a:r>
                  <a:rPr lang="en-US" altLang="ko-KR" sz="12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a:t>
                </a:r>
              </a:p>
            </p:txBody>
          </p:sp>
          <p:sp>
            <p:nvSpPr>
              <p:cNvPr id="61" name="직사각형 60">
                <a:extLst>
                  <a:ext uri="{FF2B5EF4-FFF2-40B4-BE49-F238E27FC236}">
                    <a16:creationId xmlns:a16="http://schemas.microsoft.com/office/drawing/2014/main" id="{8ACC64D0-205A-3841-813F-3B1EB9322322}"/>
                  </a:ext>
                </a:extLst>
              </p:cNvPr>
              <p:cNvSpPr/>
              <p:nvPr/>
            </p:nvSpPr>
            <p:spPr>
              <a:xfrm>
                <a:off x="2650836" y="1725498"/>
                <a:ext cx="1454156" cy="1292213"/>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200" b="1" dirty="0" err="1">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for.body</a:t>
                </a:r>
                <a:r>
                  <a:rPr lang="en-US" altLang="ko-KR" sz="12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a:t>
                </a:r>
              </a:p>
              <a:p>
                <a:pPr>
                  <a:lnSpc>
                    <a:spcPct val="110000"/>
                  </a:lnSpc>
                </a:pPr>
                <a:r>
                  <a:rPr lang="en-US" altLang="ko-KR" sz="1200" dirty="0">
                    <a:solidFill>
                      <a:schemeClr val="tx1"/>
                    </a:solidFill>
                    <a:latin typeface="Inconsolata" pitchFamily="49" charset="0"/>
                    <a:ea typeface="Linux Libertine O" panose="02000503000000000000" pitchFamily="2" charset="0"/>
                    <a:cs typeface="Linux Libertine O" panose="02000503000000000000" pitchFamily="2" charset="0"/>
                  </a:rPr>
                  <a:t>  block(F1)</a:t>
                </a:r>
              </a:p>
              <a:p>
                <a:pPr>
                  <a:lnSpc>
                    <a:spcPct val="110000"/>
                  </a:lnSpc>
                </a:pPr>
                <a:r>
                  <a:rPr lang="en-US" altLang="ko-KR" sz="1200" dirty="0">
                    <a:solidFill>
                      <a:schemeClr val="tx1"/>
                    </a:solidFill>
                    <a:latin typeface="Inconsolata" pitchFamily="49" charset="0"/>
                    <a:ea typeface="Linux Libertine O" panose="02000503000000000000" pitchFamily="2" charset="0"/>
                    <a:cs typeface="Linux Libertine O" panose="02000503000000000000" pitchFamily="2" charset="0"/>
                  </a:rPr>
                  <a:t>  buffer(F2)</a:t>
                </a:r>
              </a:p>
              <a:p>
                <a:pPr>
                  <a:lnSpc>
                    <a:spcPct val="110000"/>
                  </a:lnSpc>
                </a:pPr>
                <a:r>
                  <a:rPr lang="en-US" altLang="ko-KR" sz="1200" b="1" dirty="0">
                    <a:solidFill>
                      <a:schemeClr val="accent4"/>
                    </a:solidFill>
                    <a:latin typeface="Inconsolata" pitchFamily="49" charset="0"/>
                    <a:ea typeface="Linux Libertine O" panose="02000503000000000000" pitchFamily="2" charset="0"/>
                    <a:cs typeface="Linux Libertine O" panose="02000503000000000000" pitchFamily="2" charset="0"/>
                  </a:rPr>
                  <a:t>  call F1</a:t>
                </a:r>
              </a:p>
              <a:p>
                <a:pPr>
                  <a:lnSpc>
                    <a:spcPct val="110000"/>
                  </a:lnSpc>
                </a:pPr>
                <a:r>
                  <a:rPr lang="en-US" altLang="ko-KR" sz="1200" dirty="0">
                    <a:solidFill>
                      <a:schemeClr val="tx1"/>
                    </a:solidFill>
                    <a:latin typeface="Inconsolata" pitchFamily="49" charset="0"/>
                    <a:ea typeface="Linux Libertine O" panose="02000503000000000000" pitchFamily="2" charset="0"/>
                    <a:cs typeface="Linux Libertine O" panose="02000503000000000000" pitchFamily="2" charset="0"/>
                  </a:rPr>
                  <a:t>  drain()</a:t>
                </a:r>
              </a:p>
            </p:txBody>
          </p:sp>
          <p:sp>
            <p:nvSpPr>
              <p:cNvPr id="62" name="직사각형 61">
                <a:extLst>
                  <a:ext uri="{FF2B5EF4-FFF2-40B4-BE49-F238E27FC236}">
                    <a16:creationId xmlns:a16="http://schemas.microsoft.com/office/drawing/2014/main" id="{1F26123A-033B-0049-9815-83E740B50355}"/>
                  </a:ext>
                </a:extLst>
              </p:cNvPr>
              <p:cNvSpPr/>
              <p:nvPr/>
            </p:nvSpPr>
            <p:spPr>
              <a:xfrm>
                <a:off x="3677433" y="5263999"/>
                <a:ext cx="1096974" cy="304817"/>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2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for.inc:</a:t>
                </a:r>
              </a:p>
            </p:txBody>
          </p:sp>
          <p:sp>
            <p:nvSpPr>
              <p:cNvPr id="63" name="직사각형 62">
                <a:extLst>
                  <a:ext uri="{FF2B5EF4-FFF2-40B4-BE49-F238E27FC236}">
                    <a16:creationId xmlns:a16="http://schemas.microsoft.com/office/drawing/2014/main" id="{100387E1-062A-B342-91AF-EAF2EECFC0EE}"/>
                  </a:ext>
                </a:extLst>
              </p:cNvPr>
              <p:cNvSpPr/>
              <p:nvPr/>
            </p:nvSpPr>
            <p:spPr>
              <a:xfrm>
                <a:off x="4308366" y="1728190"/>
                <a:ext cx="1461176" cy="962614"/>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200" b="1" dirty="0" err="1">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for.end</a:t>
                </a:r>
                <a:r>
                  <a:rPr lang="en-US" altLang="ko-KR" sz="12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a:t>
                </a:r>
              </a:p>
              <a:p>
                <a:pPr>
                  <a:lnSpc>
                    <a:spcPct val="110000"/>
                  </a:lnSpc>
                </a:pPr>
                <a:r>
                  <a:rPr lang="en-US" altLang="ko-KR" sz="1200" dirty="0">
                    <a:solidFill>
                      <a:schemeClr val="tx1"/>
                    </a:solidFill>
                    <a:latin typeface="Inconsolata" pitchFamily="49" charset="0"/>
                    <a:ea typeface="Linux Libertine O" panose="02000503000000000000" pitchFamily="2" charset="0"/>
                    <a:cs typeface="Linux Libertine O" panose="02000503000000000000" pitchFamily="2" charset="0"/>
                  </a:rPr>
                  <a:t>  buffer(F3)  </a:t>
                </a:r>
              </a:p>
              <a:p>
                <a:pPr>
                  <a:lnSpc>
                    <a:spcPct val="110000"/>
                  </a:lnSpc>
                </a:pPr>
                <a:r>
                  <a:rPr lang="en-US" altLang="ko-KR" sz="1200" dirty="0">
                    <a:solidFill>
                      <a:schemeClr val="tx1"/>
                    </a:solidFill>
                    <a:latin typeface="Inconsolata" pitchFamily="49" charset="0"/>
                    <a:ea typeface="Linux Libertine O" panose="02000503000000000000" pitchFamily="2" charset="0"/>
                    <a:cs typeface="Linux Libertine O" panose="02000503000000000000" pitchFamily="2" charset="0"/>
                  </a:rPr>
                  <a:t>  ...</a:t>
                </a:r>
              </a:p>
              <a:p>
                <a:pPr>
                  <a:lnSpc>
                    <a:spcPct val="110000"/>
                  </a:lnSpc>
                </a:pPr>
                <a:r>
                  <a:rPr lang="en-US" altLang="ko-KR" sz="1200" b="1" dirty="0">
                    <a:solidFill>
                      <a:schemeClr val="accent4"/>
                    </a:solidFill>
                    <a:latin typeface="Inconsolata" pitchFamily="49" charset="0"/>
                    <a:ea typeface="Linux Libertine O" panose="02000503000000000000" pitchFamily="2" charset="0"/>
                    <a:cs typeface="Linux Libertine O" panose="02000503000000000000" pitchFamily="2" charset="0"/>
                  </a:rPr>
                  <a:t>  _call(F3)</a:t>
                </a:r>
              </a:p>
            </p:txBody>
          </p:sp>
          <p:cxnSp>
            <p:nvCxnSpPr>
              <p:cNvPr id="64" name="직선 화살표 연결선 63">
                <a:extLst>
                  <a:ext uri="{FF2B5EF4-FFF2-40B4-BE49-F238E27FC236}">
                    <a16:creationId xmlns:a16="http://schemas.microsoft.com/office/drawing/2014/main" id="{80505BE5-090B-CF4A-B936-63A0C48C7B1F}"/>
                  </a:ext>
                </a:extLst>
              </p:cNvPr>
              <p:cNvCxnSpPr>
                <a:cxnSpLocks/>
                <a:stCxn id="60" idx="2"/>
                <a:endCxn id="61" idx="0"/>
              </p:cNvCxnSpPr>
              <p:nvPr/>
            </p:nvCxnSpPr>
            <p:spPr>
              <a:xfrm flipH="1">
                <a:off x="3377914" y="1523910"/>
                <a:ext cx="848006" cy="201588"/>
              </a:xfrm>
              <a:prstGeom prst="straightConnector1">
                <a:avLst/>
              </a:prstGeom>
              <a:ln w="25400">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65" name="직선 화살표 연결선 64">
                <a:extLst>
                  <a:ext uri="{FF2B5EF4-FFF2-40B4-BE49-F238E27FC236}">
                    <a16:creationId xmlns:a16="http://schemas.microsoft.com/office/drawing/2014/main" id="{27AA88DB-53CA-EE4B-B406-1AA8E74FEB97}"/>
                  </a:ext>
                </a:extLst>
              </p:cNvPr>
              <p:cNvCxnSpPr>
                <a:cxnSpLocks/>
                <a:stCxn id="60" idx="2"/>
                <a:endCxn id="63" idx="0"/>
              </p:cNvCxnSpPr>
              <p:nvPr/>
            </p:nvCxnSpPr>
            <p:spPr>
              <a:xfrm>
                <a:off x="4225920" y="1523910"/>
                <a:ext cx="813034" cy="204280"/>
              </a:xfrm>
              <a:prstGeom prst="straightConnector1">
                <a:avLst/>
              </a:prstGeom>
              <a:ln>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66" name="직선 화살표 연결선 65">
                <a:extLst>
                  <a:ext uri="{FF2B5EF4-FFF2-40B4-BE49-F238E27FC236}">
                    <a16:creationId xmlns:a16="http://schemas.microsoft.com/office/drawing/2014/main" id="{E8922B27-197C-3540-8F1D-95389B7536A2}"/>
                  </a:ext>
                </a:extLst>
              </p:cNvPr>
              <p:cNvCxnSpPr>
                <a:cxnSpLocks/>
                <a:stCxn id="61" idx="2"/>
                <a:endCxn id="70" idx="0"/>
              </p:cNvCxnSpPr>
              <p:nvPr/>
            </p:nvCxnSpPr>
            <p:spPr>
              <a:xfrm flipH="1">
                <a:off x="3377913" y="3017711"/>
                <a:ext cx="1" cy="144556"/>
              </a:xfrm>
              <a:prstGeom prst="straightConnector1">
                <a:avLst/>
              </a:prstGeom>
              <a:ln>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67" name="꺾인 연결선[E] 66">
                <a:extLst>
                  <a:ext uri="{FF2B5EF4-FFF2-40B4-BE49-F238E27FC236}">
                    <a16:creationId xmlns:a16="http://schemas.microsoft.com/office/drawing/2014/main" id="{00B22DBB-D369-5748-9196-3657C3178936}"/>
                  </a:ext>
                </a:extLst>
              </p:cNvPr>
              <p:cNvCxnSpPr>
                <a:cxnSpLocks/>
                <a:stCxn id="62" idx="2"/>
                <a:endCxn id="60" idx="1"/>
              </p:cNvCxnSpPr>
              <p:nvPr/>
            </p:nvCxnSpPr>
            <p:spPr>
              <a:xfrm rot="5400000" flipH="1">
                <a:off x="1839787" y="3182684"/>
                <a:ext cx="4223779" cy="548487"/>
              </a:xfrm>
              <a:prstGeom prst="bentConnector4">
                <a:avLst>
                  <a:gd name="adj1" fmla="val -3036"/>
                  <a:gd name="adj2" fmla="val 314490"/>
                </a:avLst>
              </a:prstGeom>
              <a:ln w="25400">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sp>
            <p:nvSpPr>
              <p:cNvPr id="68" name="직사각형 67">
                <a:extLst>
                  <a:ext uri="{FF2B5EF4-FFF2-40B4-BE49-F238E27FC236}">
                    <a16:creationId xmlns:a16="http://schemas.microsoft.com/office/drawing/2014/main" id="{E64C58A4-5F93-FA41-9DEC-73E7D950E7D8}"/>
                  </a:ext>
                </a:extLst>
              </p:cNvPr>
              <p:cNvSpPr/>
              <p:nvPr/>
            </p:nvSpPr>
            <p:spPr>
              <a:xfrm>
                <a:off x="4308366" y="2905770"/>
                <a:ext cx="1461176" cy="109113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2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for.end.1:</a:t>
                </a:r>
              </a:p>
              <a:p>
                <a:pPr>
                  <a:lnSpc>
                    <a:spcPct val="110000"/>
                  </a:lnSpc>
                </a:pPr>
                <a:r>
                  <a:rPr lang="en-US" altLang="ko-KR" sz="1200" dirty="0">
                    <a:solidFill>
                      <a:schemeClr val="tx1"/>
                    </a:solidFill>
                    <a:latin typeface="Inconsolata" pitchFamily="49" charset="0"/>
                    <a:ea typeface="Linux Libertine O" panose="02000503000000000000" pitchFamily="2" charset="0"/>
                    <a:cs typeface="Linux Libertine O" panose="02000503000000000000" pitchFamily="2" charset="0"/>
                  </a:rPr>
                  <a:t>  buffer(F4)</a:t>
                </a:r>
              </a:p>
              <a:p>
                <a:pPr>
                  <a:lnSpc>
                    <a:spcPct val="110000"/>
                  </a:lnSpc>
                </a:pPr>
                <a:r>
                  <a:rPr lang="en-US" altLang="ko-KR" sz="1200" dirty="0">
                    <a:solidFill>
                      <a:schemeClr val="tx1"/>
                    </a:solidFill>
                    <a:latin typeface="Inconsolata" pitchFamily="49" charset="0"/>
                    <a:ea typeface="Linux Libertine O" panose="02000503000000000000" pitchFamily="2" charset="0"/>
                    <a:cs typeface="Linux Libertine O" panose="02000503000000000000" pitchFamily="2" charset="0"/>
                  </a:rPr>
                  <a:t>  ...</a:t>
                </a:r>
              </a:p>
              <a:p>
                <a:pPr>
                  <a:lnSpc>
                    <a:spcPct val="110000"/>
                  </a:lnSpc>
                </a:pPr>
                <a:r>
                  <a:rPr lang="en-US" altLang="ko-KR" sz="1200" b="1" dirty="0">
                    <a:solidFill>
                      <a:schemeClr val="accent4"/>
                    </a:solidFill>
                    <a:latin typeface="Inconsolata" pitchFamily="49" charset="0"/>
                    <a:ea typeface="Linux Libertine O" panose="02000503000000000000" pitchFamily="2" charset="0"/>
                    <a:cs typeface="Linux Libertine O" panose="02000503000000000000" pitchFamily="2" charset="0"/>
                  </a:rPr>
                  <a:t>  _</a:t>
                </a:r>
                <a:r>
                  <a:rPr lang="en-US" altLang="ko-KR" sz="1200" b="1" dirty="0" err="1">
                    <a:solidFill>
                      <a:schemeClr val="accent4"/>
                    </a:solidFill>
                    <a:latin typeface="Inconsolata" pitchFamily="49" charset="0"/>
                    <a:ea typeface="Linux Libertine O" panose="02000503000000000000" pitchFamily="2" charset="0"/>
                    <a:cs typeface="Linux Libertine O" panose="02000503000000000000" pitchFamily="2" charset="0"/>
                  </a:rPr>
                  <a:t>a_call</a:t>
                </a:r>
                <a:r>
                  <a:rPr lang="en-US" altLang="ko-KR" sz="1200" b="1" dirty="0">
                    <a:solidFill>
                      <a:schemeClr val="accent4"/>
                    </a:solidFill>
                    <a:latin typeface="Inconsolata" pitchFamily="49" charset="0"/>
                    <a:ea typeface="Linux Libertine O" panose="02000503000000000000" pitchFamily="2" charset="0"/>
                    <a:cs typeface="Linux Libertine O" panose="02000503000000000000" pitchFamily="2" charset="0"/>
                  </a:rPr>
                  <a:t>(F4)</a:t>
                </a:r>
              </a:p>
            </p:txBody>
          </p:sp>
          <p:cxnSp>
            <p:nvCxnSpPr>
              <p:cNvPr id="69" name="직선 화살표 연결선 68">
                <a:extLst>
                  <a:ext uri="{FF2B5EF4-FFF2-40B4-BE49-F238E27FC236}">
                    <a16:creationId xmlns:a16="http://schemas.microsoft.com/office/drawing/2014/main" id="{10AB8BE5-EB19-E343-8654-163FF185992D}"/>
                  </a:ext>
                </a:extLst>
              </p:cNvPr>
              <p:cNvCxnSpPr>
                <a:cxnSpLocks/>
                <a:stCxn id="63" idx="2"/>
                <a:endCxn id="68" idx="0"/>
              </p:cNvCxnSpPr>
              <p:nvPr/>
            </p:nvCxnSpPr>
            <p:spPr>
              <a:xfrm>
                <a:off x="5038954" y="2690804"/>
                <a:ext cx="0" cy="214966"/>
              </a:xfrm>
              <a:prstGeom prst="straightConnector1">
                <a:avLst/>
              </a:prstGeom>
              <a:ln>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sp>
            <p:nvSpPr>
              <p:cNvPr id="70" name="직사각형 69">
                <a:extLst>
                  <a:ext uri="{FF2B5EF4-FFF2-40B4-BE49-F238E27FC236}">
                    <a16:creationId xmlns:a16="http://schemas.microsoft.com/office/drawing/2014/main" id="{60A5D806-9111-A148-AD19-9BA81469BFC8}"/>
                  </a:ext>
                </a:extLst>
              </p:cNvPr>
              <p:cNvSpPr/>
              <p:nvPr/>
            </p:nvSpPr>
            <p:spPr>
              <a:xfrm>
                <a:off x="2650836" y="3162267"/>
                <a:ext cx="1454154" cy="97388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2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for.body.1:</a:t>
                </a:r>
                <a:endParaRPr lang="en-US" altLang="ko-KR" sz="1200" dirty="0">
                  <a:solidFill>
                    <a:schemeClr val="tx1"/>
                  </a:solidFill>
                  <a:latin typeface="Inconsolata" pitchFamily="49" charset="0"/>
                  <a:ea typeface="Linux Libertine O" panose="02000503000000000000" pitchFamily="2" charset="0"/>
                  <a:cs typeface="Linux Libertine O" panose="02000503000000000000" pitchFamily="2" charset="0"/>
                </a:endParaRPr>
              </a:p>
              <a:p>
                <a:pPr>
                  <a:lnSpc>
                    <a:spcPct val="110000"/>
                  </a:lnSpc>
                </a:pPr>
                <a:r>
                  <a:rPr lang="en-US" altLang="ko-KR" sz="1200" dirty="0">
                    <a:solidFill>
                      <a:schemeClr val="tx1"/>
                    </a:solidFill>
                    <a:latin typeface="Inconsolata" pitchFamily="49" charset="0"/>
                    <a:ea typeface="Linux Libertine O" panose="02000503000000000000" pitchFamily="2" charset="0"/>
                    <a:cs typeface="Linux Libertine O" panose="02000503000000000000" pitchFamily="2" charset="0"/>
                  </a:rPr>
                  <a:t>  ...</a:t>
                </a:r>
              </a:p>
              <a:p>
                <a:pPr>
                  <a:lnSpc>
                    <a:spcPct val="110000"/>
                  </a:lnSpc>
                </a:pPr>
                <a:r>
                  <a:rPr lang="en-US" altLang="ko-KR" sz="1200" dirty="0">
                    <a:solidFill>
                      <a:schemeClr val="tx1"/>
                    </a:solidFill>
                    <a:latin typeface="Inconsolata" pitchFamily="49" charset="0"/>
                    <a:ea typeface="Linux Libertine O" panose="02000503000000000000" pitchFamily="2" charset="0"/>
                    <a:cs typeface="Linux Libertine O" panose="02000503000000000000" pitchFamily="2" charset="0"/>
                  </a:rPr>
                  <a:t>  block(F2)</a:t>
                </a:r>
              </a:p>
              <a:p>
                <a:pPr>
                  <a:lnSpc>
                    <a:spcPct val="110000"/>
                  </a:lnSpc>
                </a:pPr>
                <a:r>
                  <a:rPr lang="en-US" altLang="ko-KR" sz="1200" b="1" dirty="0">
                    <a:solidFill>
                      <a:schemeClr val="accent4"/>
                    </a:solidFill>
                    <a:latin typeface="Inconsolata" pitchFamily="49" charset="0"/>
                    <a:ea typeface="Linux Libertine O" panose="02000503000000000000" pitchFamily="2" charset="0"/>
                    <a:cs typeface="Linux Libertine O" panose="02000503000000000000" pitchFamily="2" charset="0"/>
                  </a:rPr>
                  <a:t>  call F2</a:t>
                </a:r>
              </a:p>
            </p:txBody>
          </p:sp>
          <p:cxnSp>
            <p:nvCxnSpPr>
              <p:cNvPr id="71" name="직선 화살표 연결선 70">
                <a:extLst>
                  <a:ext uri="{FF2B5EF4-FFF2-40B4-BE49-F238E27FC236}">
                    <a16:creationId xmlns:a16="http://schemas.microsoft.com/office/drawing/2014/main" id="{8BC823F5-607A-8D49-9446-4E7E6FEADDE3}"/>
                  </a:ext>
                </a:extLst>
              </p:cNvPr>
              <p:cNvCxnSpPr>
                <a:cxnSpLocks/>
                <a:stCxn id="70" idx="2"/>
                <a:endCxn id="73" idx="0"/>
              </p:cNvCxnSpPr>
              <p:nvPr/>
            </p:nvCxnSpPr>
            <p:spPr>
              <a:xfrm>
                <a:off x="3377913" y="4136147"/>
                <a:ext cx="1" cy="161825"/>
              </a:xfrm>
              <a:prstGeom prst="straightConnector1">
                <a:avLst/>
              </a:prstGeom>
              <a:ln>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72" name="직선 화살표 연결선 71">
                <a:extLst>
                  <a:ext uri="{FF2B5EF4-FFF2-40B4-BE49-F238E27FC236}">
                    <a16:creationId xmlns:a16="http://schemas.microsoft.com/office/drawing/2014/main" id="{EF5044E4-0E47-8047-8B94-0FFD687634FA}"/>
                  </a:ext>
                </a:extLst>
              </p:cNvPr>
              <p:cNvCxnSpPr>
                <a:cxnSpLocks/>
                <a:stCxn id="59" idx="2"/>
                <a:endCxn id="60" idx="0"/>
              </p:cNvCxnSpPr>
              <p:nvPr/>
            </p:nvCxnSpPr>
            <p:spPr>
              <a:xfrm>
                <a:off x="4225920" y="961883"/>
                <a:ext cx="0" cy="204280"/>
              </a:xfrm>
              <a:prstGeom prst="straightConnector1">
                <a:avLst/>
              </a:prstGeom>
              <a:ln w="25400">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sp>
            <p:nvSpPr>
              <p:cNvPr id="73" name="직사각형 72">
                <a:extLst>
                  <a:ext uri="{FF2B5EF4-FFF2-40B4-BE49-F238E27FC236}">
                    <a16:creationId xmlns:a16="http://schemas.microsoft.com/office/drawing/2014/main" id="{83F447D1-E34C-634D-9966-E9550D1A9197}"/>
                  </a:ext>
                </a:extLst>
              </p:cNvPr>
              <p:cNvSpPr/>
              <p:nvPr/>
            </p:nvSpPr>
            <p:spPr>
              <a:xfrm>
                <a:off x="2650836" y="4297972"/>
                <a:ext cx="1454156" cy="825727"/>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2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for.body.2:</a:t>
                </a:r>
              </a:p>
              <a:p>
                <a:pPr>
                  <a:lnSpc>
                    <a:spcPct val="110000"/>
                  </a:lnSpc>
                </a:pPr>
                <a:r>
                  <a:rPr lang="en-US" altLang="ko-KR" sz="1200" dirty="0">
                    <a:solidFill>
                      <a:schemeClr val="tx1"/>
                    </a:solidFill>
                    <a:latin typeface="Inconsolata" pitchFamily="49" charset="0"/>
                    <a:ea typeface="Linux Libertine O" panose="02000503000000000000" pitchFamily="2" charset="0"/>
                    <a:cs typeface="Linux Libertine O" panose="02000503000000000000" pitchFamily="2" charset="0"/>
                  </a:rPr>
                  <a:t>  load(F1)</a:t>
                </a:r>
              </a:p>
              <a:p>
                <a:pPr>
                  <a:lnSpc>
                    <a:spcPct val="110000"/>
                  </a:lnSpc>
                </a:pPr>
                <a:r>
                  <a:rPr lang="en-US" altLang="ko-KR" sz="1200" dirty="0">
                    <a:solidFill>
                      <a:schemeClr val="tx1"/>
                    </a:solidFill>
                    <a:latin typeface="Inconsolata" pitchFamily="49" charset="0"/>
                    <a:ea typeface="Linux Libertine O" panose="02000503000000000000" pitchFamily="2" charset="0"/>
                    <a:cs typeface="Linux Libertine O" panose="02000503000000000000" pitchFamily="2" charset="0"/>
                  </a:rPr>
                  <a:t>  ...</a:t>
                </a:r>
              </a:p>
            </p:txBody>
          </p:sp>
          <p:cxnSp>
            <p:nvCxnSpPr>
              <p:cNvPr id="74" name="직선 화살표 연결선 73">
                <a:extLst>
                  <a:ext uri="{FF2B5EF4-FFF2-40B4-BE49-F238E27FC236}">
                    <a16:creationId xmlns:a16="http://schemas.microsoft.com/office/drawing/2014/main" id="{DB16EC8D-042C-CF47-938D-BCF443A6A3A2}"/>
                  </a:ext>
                </a:extLst>
              </p:cNvPr>
              <p:cNvCxnSpPr>
                <a:cxnSpLocks/>
                <a:stCxn id="73" idx="2"/>
                <a:endCxn id="62" idx="0"/>
              </p:cNvCxnSpPr>
              <p:nvPr/>
            </p:nvCxnSpPr>
            <p:spPr>
              <a:xfrm>
                <a:off x="3377914" y="5123699"/>
                <a:ext cx="848006" cy="140300"/>
              </a:xfrm>
              <a:prstGeom prst="straightConnector1">
                <a:avLst/>
              </a:prstGeom>
              <a:ln w="25400">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grpSp>
        <p:sp>
          <p:nvSpPr>
            <p:cNvPr id="45" name="타원 44">
              <a:extLst>
                <a:ext uri="{FF2B5EF4-FFF2-40B4-BE49-F238E27FC236}">
                  <a16:creationId xmlns:a16="http://schemas.microsoft.com/office/drawing/2014/main" id="{5CDC7CAE-25DF-9B4A-BEB8-DA332C54C079}"/>
                </a:ext>
              </a:extLst>
            </p:cNvPr>
            <p:cNvSpPr/>
            <p:nvPr/>
          </p:nvSpPr>
          <p:spPr>
            <a:xfrm>
              <a:off x="9194783" y="2977882"/>
              <a:ext cx="132666" cy="132666"/>
            </a:xfrm>
            <a:prstGeom prst="ellipse">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1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2</a:t>
              </a:r>
              <a:endParaRPr kumimoji="1" lang="ko-KR" altLang="en-US" sz="1100" b="1" dirty="0">
                <a:solidFill>
                  <a:schemeClr val="tx1"/>
                </a:solidFill>
                <a:latin typeface="Linux Libertine O Semibold" panose="02000503000000000000" pitchFamily="2" charset="0"/>
                <a:cs typeface="Linux Libertine O Semibold" panose="02000503000000000000" pitchFamily="2" charset="0"/>
              </a:endParaRPr>
            </a:p>
          </p:txBody>
        </p:sp>
        <p:sp>
          <p:nvSpPr>
            <p:cNvPr id="46" name="타원 45">
              <a:extLst>
                <a:ext uri="{FF2B5EF4-FFF2-40B4-BE49-F238E27FC236}">
                  <a16:creationId xmlns:a16="http://schemas.microsoft.com/office/drawing/2014/main" id="{90AD9072-3275-8A48-A36D-135FF066E7A0}"/>
                </a:ext>
              </a:extLst>
            </p:cNvPr>
            <p:cNvSpPr/>
            <p:nvPr/>
          </p:nvSpPr>
          <p:spPr>
            <a:xfrm>
              <a:off x="9194782" y="3394615"/>
              <a:ext cx="132666" cy="132666"/>
            </a:xfrm>
            <a:prstGeom prst="ellipse">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1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2</a:t>
              </a:r>
              <a:endParaRPr kumimoji="1" lang="ko-KR" altLang="en-US" sz="1100" b="1" dirty="0">
                <a:solidFill>
                  <a:schemeClr val="tx1"/>
                </a:solidFill>
                <a:latin typeface="Linux Libertine O Semibold" panose="02000503000000000000" pitchFamily="2" charset="0"/>
                <a:cs typeface="Linux Libertine O Semibold" panose="02000503000000000000" pitchFamily="2" charset="0"/>
              </a:endParaRPr>
            </a:p>
          </p:txBody>
        </p:sp>
        <p:sp>
          <p:nvSpPr>
            <p:cNvPr id="47" name="타원 46">
              <a:extLst>
                <a:ext uri="{FF2B5EF4-FFF2-40B4-BE49-F238E27FC236}">
                  <a16:creationId xmlns:a16="http://schemas.microsoft.com/office/drawing/2014/main" id="{E9FF2C2C-926D-4E4A-8D23-FEAB973E1F0A}"/>
                </a:ext>
              </a:extLst>
            </p:cNvPr>
            <p:cNvSpPr/>
            <p:nvPr/>
          </p:nvSpPr>
          <p:spPr>
            <a:xfrm>
              <a:off x="9194782" y="4167561"/>
              <a:ext cx="132666" cy="132666"/>
            </a:xfrm>
            <a:prstGeom prst="ellipse">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1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2</a:t>
              </a:r>
              <a:endParaRPr kumimoji="1" lang="ko-KR" altLang="en-US" sz="1100" b="1" dirty="0">
                <a:solidFill>
                  <a:schemeClr val="tx1"/>
                </a:solidFill>
                <a:latin typeface="Linux Libertine O Semibold" panose="02000503000000000000" pitchFamily="2" charset="0"/>
                <a:cs typeface="Linux Libertine O Semibold" panose="02000503000000000000" pitchFamily="2" charset="0"/>
              </a:endParaRPr>
            </a:p>
          </p:txBody>
        </p:sp>
        <p:sp>
          <p:nvSpPr>
            <p:cNvPr id="48" name="타원 47">
              <a:extLst>
                <a:ext uri="{FF2B5EF4-FFF2-40B4-BE49-F238E27FC236}">
                  <a16:creationId xmlns:a16="http://schemas.microsoft.com/office/drawing/2014/main" id="{A1D6D8E9-53C3-9E4C-BA61-1FD2BE338FBC}"/>
                </a:ext>
              </a:extLst>
            </p:cNvPr>
            <p:cNvSpPr/>
            <p:nvPr/>
          </p:nvSpPr>
          <p:spPr>
            <a:xfrm>
              <a:off x="10592953" y="3800625"/>
              <a:ext cx="132666" cy="132666"/>
            </a:xfrm>
            <a:prstGeom prst="ellipse">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1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4</a:t>
              </a:r>
              <a:endParaRPr kumimoji="1" lang="ko-KR" altLang="en-US" sz="1100" b="1" dirty="0">
                <a:solidFill>
                  <a:schemeClr val="tx1"/>
                </a:solidFill>
                <a:latin typeface="Linux Libertine O Semibold" panose="02000503000000000000" pitchFamily="2" charset="0"/>
                <a:cs typeface="Linux Libertine O Semibold" panose="02000503000000000000" pitchFamily="2" charset="0"/>
              </a:endParaRPr>
            </a:p>
          </p:txBody>
        </p:sp>
        <p:sp>
          <p:nvSpPr>
            <p:cNvPr id="49" name="타원 48">
              <a:extLst>
                <a:ext uri="{FF2B5EF4-FFF2-40B4-BE49-F238E27FC236}">
                  <a16:creationId xmlns:a16="http://schemas.microsoft.com/office/drawing/2014/main" id="{0878A503-CA6C-B443-A8B6-1A59FC741E3B}"/>
                </a:ext>
              </a:extLst>
            </p:cNvPr>
            <p:cNvSpPr/>
            <p:nvPr/>
          </p:nvSpPr>
          <p:spPr>
            <a:xfrm>
              <a:off x="10592953" y="4215754"/>
              <a:ext cx="132666" cy="132666"/>
            </a:xfrm>
            <a:prstGeom prst="ellipse">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1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4</a:t>
              </a:r>
              <a:endParaRPr kumimoji="1" lang="ko-KR" altLang="en-US" sz="1100" b="1" dirty="0">
                <a:solidFill>
                  <a:schemeClr val="tx1"/>
                </a:solidFill>
                <a:latin typeface="Linux Libertine O Semibold" panose="02000503000000000000" pitchFamily="2" charset="0"/>
                <a:cs typeface="Linux Libertine O Semibold" panose="02000503000000000000" pitchFamily="2" charset="0"/>
              </a:endParaRPr>
            </a:p>
          </p:txBody>
        </p:sp>
        <p:sp>
          <p:nvSpPr>
            <p:cNvPr id="50" name="타원 49">
              <a:extLst>
                <a:ext uri="{FF2B5EF4-FFF2-40B4-BE49-F238E27FC236}">
                  <a16:creationId xmlns:a16="http://schemas.microsoft.com/office/drawing/2014/main" id="{11922C78-0620-BD40-A6AF-2A5A86E12293}"/>
                </a:ext>
              </a:extLst>
            </p:cNvPr>
            <p:cNvSpPr/>
            <p:nvPr/>
          </p:nvSpPr>
          <p:spPr>
            <a:xfrm>
              <a:off x="10062142" y="1670675"/>
              <a:ext cx="132666" cy="132666"/>
            </a:xfrm>
            <a:prstGeom prst="ellipse">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1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1</a:t>
              </a:r>
              <a:endParaRPr kumimoji="1" lang="ko-KR" altLang="en-US" sz="1100" b="1" dirty="0">
                <a:solidFill>
                  <a:schemeClr val="tx1"/>
                </a:solidFill>
                <a:latin typeface="Linux Libertine O Semibold" panose="02000503000000000000" pitchFamily="2" charset="0"/>
                <a:cs typeface="Linux Libertine O Semibold" panose="02000503000000000000" pitchFamily="2" charset="0"/>
              </a:endParaRPr>
            </a:p>
          </p:txBody>
        </p:sp>
        <p:sp>
          <p:nvSpPr>
            <p:cNvPr id="51" name="타원 50">
              <a:extLst>
                <a:ext uri="{FF2B5EF4-FFF2-40B4-BE49-F238E27FC236}">
                  <a16:creationId xmlns:a16="http://schemas.microsoft.com/office/drawing/2014/main" id="{C71608BD-6A34-1644-B858-7DFAAF5C8E64}"/>
                </a:ext>
              </a:extLst>
            </p:cNvPr>
            <p:cNvSpPr/>
            <p:nvPr/>
          </p:nvSpPr>
          <p:spPr>
            <a:xfrm>
              <a:off x="9198535" y="4956348"/>
              <a:ext cx="128914" cy="128914"/>
            </a:xfrm>
            <a:prstGeom prst="ellipse">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1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1</a:t>
              </a:r>
              <a:endParaRPr kumimoji="1" lang="ko-KR" altLang="en-US" sz="1100" b="1" dirty="0">
                <a:solidFill>
                  <a:schemeClr val="tx1"/>
                </a:solidFill>
                <a:latin typeface="Linux Libertine O Semibold" panose="02000503000000000000" pitchFamily="2" charset="0"/>
                <a:cs typeface="Linux Libertine O Semibold" panose="02000503000000000000" pitchFamily="2" charset="0"/>
              </a:endParaRPr>
            </a:p>
          </p:txBody>
        </p:sp>
        <p:sp>
          <p:nvSpPr>
            <p:cNvPr id="52" name="타원 51">
              <a:extLst>
                <a:ext uri="{FF2B5EF4-FFF2-40B4-BE49-F238E27FC236}">
                  <a16:creationId xmlns:a16="http://schemas.microsoft.com/office/drawing/2014/main" id="{2A294E55-4A98-6441-BA71-E4273165370A}"/>
                </a:ext>
              </a:extLst>
            </p:cNvPr>
            <p:cNvSpPr/>
            <p:nvPr/>
          </p:nvSpPr>
          <p:spPr>
            <a:xfrm>
              <a:off x="9198535" y="2796852"/>
              <a:ext cx="128914" cy="128914"/>
            </a:xfrm>
            <a:prstGeom prst="ellipse">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1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1</a:t>
              </a:r>
              <a:endParaRPr kumimoji="1" lang="ko-KR" altLang="en-US" sz="1100" b="1" dirty="0">
                <a:solidFill>
                  <a:schemeClr val="tx1"/>
                </a:solidFill>
                <a:latin typeface="Linux Libertine O Semibold" panose="02000503000000000000" pitchFamily="2" charset="0"/>
                <a:cs typeface="Linux Libertine O Semibold" panose="02000503000000000000" pitchFamily="2" charset="0"/>
              </a:endParaRPr>
            </a:p>
          </p:txBody>
        </p:sp>
        <p:sp>
          <p:nvSpPr>
            <p:cNvPr id="53" name="타원 52">
              <a:extLst>
                <a:ext uri="{FF2B5EF4-FFF2-40B4-BE49-F238E27FC236}">
                  <a16:creationId xmlns:a16="http://schemas.microsoft.com/office/drawing/2014/main" id="{69DA053C-5E04-1E4D-A95D-82E2AF158FC3}"/>
                </a:ext>
              </a:extLst>
            </p:cNvPr>
            <p:cNvSpPr/>
            <p:nvPr/>
          </p:nvSpPr>
          <p:spPr>
            <a:xfrm>
              <a:off x="10587466" y="2756060"/>
              <a:ext cx="128914" cy="128914"/>
            </a:xfrm>
            <a:prstGeom prst="ellipse">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1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3</a:t>
              </a:r>
              <a:endParaRPr kumimoji="1" lang="ko-KR" altLang="en-US" sz="1100" b="1" dirty="0">
                <a:solidFill>
                  <a:schemeClr val="tx1"/>
                </a:solidFill>
                <a:latin typeface="Linux Libertine O Semibold" panose="02000503000000000000" pitchFamily="2" charset="0"/>
                <a:cs typeface="Linux Libertine O Semibold" panose="02000503000000000000" pitchFamily="2" charset="0"/>
              </a:endParaRPr>
            </a:p>
          </p:txBody>
        </p:sp>
        <p:sp>
          <p:nvSpPr>
            <p:cNvPr id="54" name="타원 53">
              <a:extLst>
                <a:ext uri="{FF2B5EF4-FFF2-40B4-BE49-F238E27FC236}">
                  <a16:creationId xmlns:a16="http://schemas.microsoft.com/office/drawing/2014/main" id="{DE9D0EF5-3957-3F49-8A49-A56FD8CB4D05}"/>
                </a:ext>
              </a:extLst>
            </p:cNvPr>
            <p:cNvSpPr/>
            <p:nvPr/>
          </p:nvSpPr>
          <p:spPr>
            <a:xfrm>
              <a:off x="10590216" y="3139557"/>
              <a:ext cx="128914" cy="128914"/>
            </a:xfrm>
            <a:prstGeom prst="ellipse">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100" b="1" dirty="0">
                  <a:solidFill>
                    <a:schemeClr val="tx1"/>
                  </a:solidFill>
                  <a:latin typeface="Linux Libertine O Semibold" panose="02000503000000000000" pitchFamily="2" charset="0"/>
                  <a:ea typeface="Linux Libertine O Semibold" panose="02000503000000000000" pitchFamily="2" charset="0"/>
                  <a:cs typeface="Linux Libertine O Semibold" panose="02000503000000000000" pitchFamily="2" charset="0"/>
                </a:rPr>
                <a:t>3</a:t>
              </a:r>
              <a:endParaRPr kumimoji="1" lang="ko-KR" altLang="en-US" sz="1100" b="1" dirty="0">
                <a:solidFill>
                  <a:schemeClr val="tx1"/>
                </a:solidFill>
                <a:latin typeface="Linux Libertine O Semibold" panose="02000503000000000000" pitchFamily="2" charset="0"/>
                <a:cs typeface="Linux Libertine O Semibold" panose="02000503000000000000" pitchFamily="2" charset="0"/>
              </a:endParaRPr>
            </a:p>
          </p:txBody>
        </p:sp>
        <p:pic>
          <p:nvPicPr>
            <p:cNvPr id="55" name="그림 54">
              <a:extLst>
                <a:ext uri="{FF2B5EF4-FFF2-40B4-BE49-F238E27FC236}">
                  <a16:creationId xmlns:a16="http://schemas.microsoft.com/office/drawing/2014/main" id="{A4C929CC-A000-BC48-BC25-01ED1D6D288B}"/>
                </a:ext>
              </a:extLst>
            </p:cNvPr>
            <p:cNvPicPr>
              <a:picLocks noChangeAspect="1"/>
            </p:cNvPicPr>
            <p:nvPr/>
          </p:nvPicPr>
          <p:blipFill>
            <a:blip r:embed="rId3"/>
            <a:stretch>
              <a:fillRect/>
            </a:stretch>
          </p:blipFill>
          <p:spPr>
            <a:xfrm>
              <a:off x="11480343" y="2781481"/>
              <a:ext cx="251520" cy="531901"/>
            </a:xfrm>
            <a:prstGeom prst="rect">
              <a:avLst/>
            </a:prstGeom>
            <a:ln>
              <a:noFill/>
              <a:prstDash val="solid"/>
            </a:ln>
            <a:effectLst>
              <a:outerShdw blurRad="101600" dist="25400" dir="2700000" algn="tl" rotWithShape="0">
                <a:prstClr val="black">
                  <a:alpha val="40000"/>
                </a:prstClr>
              </a:outerShdw>
            </a:effectLst>
          </p:spPr>
        </p:pic>
        <p:pic>
          <p:nvPicPr>
            <p:cNvPr id="56" name="그림 55">
              <a:extLst>
                <a:ext uri="{FF2B5EF4-FFF2-40B4-BE49-F238E27FC236}">
                  <a16:creationId xmlns:a16="http://schemas.microsoft.com/office/drawing/2014/main" id="{2E0546B4-8CCD-704B-B7A6-919CAB0161BF}"/>
                </a:ext>
              </a:extLst>
            </p:cNvPr>
            <p:cNvPicPr>
              <a:picLocks noChangeAspect="1"/>
            </p:cNvPicPr>
            <p:nvPr/>
          </p:nvPicPr>
          <p:blipFill>
            <a:blip r:embed="rId4"/>
            <a:stretch>
              <a:fillRect/>
            </a:stretch>
          </p:blipFill>
          <p:spPr>
            <a:xfrm>
              <a:off x="11576201" y="3843677"/>
              <a:ext cx="408875" cy="475781"/>
            </a:xfrm>
            <a:prstGeom prst="rect">
              <a:avLst/>
            </a:prstGeom>
            <a:ln>
              <a:noFill/>
              <a:prstDash val="solid"/>
            </a:ln>
            <a:effectLst>
              <a:outerShdw blurRad="101600" dist="25400" dir="2700000" algn="tl" rotWithShape="0">
                <a:prstClr val="black">
                  <a:alpha val="40000"/>
                </a:prstClr>
              </a:outerShdw>
            </a:effectLst>
          </p:spPr>
        </p:pic>
        <p:pic>
          <p:nvPicPr>
            <p:cNvPr id="57" name="그림 56">
              <a:extLst>
                <a:ext uri="{FF2B5EF4-FFF2-40B4-BE49-F238E27FC236}">
                  <a16:creationId xmlns:a16="http://schemas.microsoft.com/office/drawing/2014/main" id="{01984563-9A76-1E44-ACC3-318C8BE6024A}"/>
                </a:ext>
              </a:extLst>
            </p:cNvPr>
            <p:cNvPicPr>
              <a:picLocks noChangeAspect="1"/>
            </p:cNvPicPr>
            <p:nvPr/>
          </p:nvPicPr>
          <p:blipFill>
            <a:blip r:embed="rId5"/>
            <a:stretch>
              <a:fillRect/>
            </a:stretch>
          </p:blipFill>
          <p:spPr>
            <a:xfrm>
              <a:off x="9960640" y="1709703"/>
              <a:ext cx="1075192" cy="1607047"/>
            </a:xfrm>
            <a:prstGeom prst="rect">
              <a:avLst/>
            </a:prstGeom>
            <a:ln>
              <a:noFill/>
              <a:prstDash val="solid"/>
            </a:ln>
            <a:effectLst>
              <a:outerShdw blurRad="101600" dist="25400" dir="2700000" algn="tl" rotWithShape="0">
                <a:prstClr val="black">
                  <a:alpha val="40000"/>
                </a:prstClr>
              </a:outerShdw>
            </a:effectLst>
          </p:spPr>
        </p:pic>
        <p:pic>
          <p:nvPicPr>
            <p:cNvPr id="58" name="그림 57">
              <a:extLst>
                <a:ext uri="{FF2B5EF4-FFF2-40B4-BE49-F238E27FC236}">
                  <a16:creationId xmlns:a16="http://schemas.microsoft.com/office/drawing/2014/main" id="{DEE23F79-AB7D-A943-A8CA-B3699D835F50}"/>
                </a:ext>
              </a:extLst>
            </p:cNvPr>
            <p:cNvPicPr>
              <a:picLocks noChangeAspect="1"/>
            </p:cNvPicPr>
            <p:nvPr/>
          </p:nvPicPr>
          <p:blipFill>
            <a:blip r:embed="rId6"/>
            <a:stretch>
              <a:fillRect/>
            </a:stretch>
          </p:blipFill>
          <p:spPr>
            <a:xfrm>
              <a:off x="10062142" y="3018703"/>
              <a:ext cx="614453" cy="1412389"/>
            </a:xfrm>
            <a:prstGeom prst="rect">
              <a:avLst/>
            </a:prstGeom>
            <a:ln>
              <a:noFill/>
              <a:prstDash val="solid"/>
            </a:ln>
            <a:effectLst>
              <a:outerShdw blurRad="101600" dist="25400" dir="2700000" algn="tl" rotWithShape="0">
                <a:prstClr val="black">
                  <a:alpha val="40000"/>
                </a:prstClr>
              </a:outerShdw>
            </a:effectLst>
          </p:spPr>
        </p:pic>
        <p:pic>
          <p:nvPicPr>
            <p:cNvPr id="88" name="그림 87">
              <a:extLst>
                <a:ext uri="{FF2B5EF4-FFF2-40B4-BE49-F238E27FC236}">
                  <a16:creationId xmlns:a16="http://schemas.microsoft.com/office/drawing/2014/main" id="{25F33AE7-B052-4B44-A626-1C43863431B7}"/>
                </a:ext>
              </a:extLst>
            </p:cNvPr>
            <p:cNvPicPr>
              <a:picLocks noChangeAspect="1"/>
            </p:cNvPicPr>
            <p:nvPr/>
          </p:nvPicPr>
          <p:blipFill>
            <a:blip r:embed="rId6"/>
            <a:stretch>
              <a:fillRect/>
            </a:stretch>
          </p:blipFill>
          <p:spPr>
            <a:xfrm rot="10800000">
              <a:off x="8724408" y="3258474"/>
              <a:ext cx="595527" cy="1794992"/>
            </a:xfrm>
            <a:prstGeom prst="rect">
              <a:avLst/>
            </a:prstGeom>
            <a:ln>
              <a:noFill/>
              <a:prstDash val="solid"/>
            </a:ln>
            <a:effectLst>
              <a:outerShdw blurRad="101600" dist="25400" dir="2700000" algn="tl" rotWithShape="0">
                <a:prstClr val="black">
                  <a:alpha val="40000"/>
                </a:prstClr>
              </a:outerShdw>
            </a:effectLst>
          </p:spPr>
        </p:pic>
      </p:grpSp>
    </p:spTree>
    <p:extLst>
      <p:ext uri="{BB962C8B-B14F-4D97-AF65-F5344CB8AC3E}">
        <p14:creationId xmlns:p14="http://schemas.microsoft.com/office/powerpoint/2010/main" val="332541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500"/>
                                        <p:tgtEl>
                                          <p:spTgt spid="10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fade">
                                      <p:cBhvr>
                                        <p:cTn id="36" dur="500"/>
                                        <p:tgtEl>
                                          <p:spTgt spid="87"/>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168"/>
                                        </p:tgtEl>
                                        <p:attrNameLst>
                                          <p:attrName>style.visibility</p:attrName>
                                        </p:attrNameLst>
                                      </p:cBhvr>
                                      <p:to>
                                        <p:strVal val="visible"/>
                                      </p:to>
                                    </p:set>
                                    <p:animEffect transition="in" filter="fade">
                                      <p:cBhvr>
                                        <p:cTn id="40"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animBg="1"/>
    </p:bldLst>
  </p:timing>
</p:sld>
</file>

<file path=ppt/theme/theme1.xml><?xml version="1.0" encoding="utf-8"?>
<a:theme xmlns:a="http://schemas.openxmlformats.org/drawingml/2006/main" name="DCLabTemplete">
  <a:themeElements>
    <a:clrScheme name="DCLab">
      <a:dk1>
        <a:sysClr val="windowText" lastClr="000000"/>
      </a:dk1>
      <a:lt1>
        <a:sysClr val="window" lastClr="FFFFFF"/>
      </a:lt1>
      <a:dk2>
        <a:srgbClr val="1F497D"/>
      </a:dk2>
      <a:lt2>
        <a:srgbClr val="EEECE1"/>
      </a:lt2>
      <a:accent1>
        <a:srgbClr val="6A8FE2"/>
      </a:accent1>
      <a:accent2>
        <a:srgbClr val="EF5589"/>
      </a:accent2>
      <a:accent3>
        <a:srgbClr val="8CC63E"/>
      </a:accent3>
      <a:accent4>
        <a:srgbClr val="8064A2"/>
      </a:accent4>
      <a:accent5>
        <a:srgbClr val="4BACC6"/>
      </a:accent5>
      <a:accent6>
        <a:srgbClr val="FCB040"/>
      </a:accent6>
      <a:hlink>
        <a:srgbClr val="0000FF"/>
      </a:hlink>
      <a:folHlink>
        <a:srgbClr val="800080"/>
      </a:folHlink>
    </a:clrScheme>
    <a:fontScheme name="나눔고딕 &amp; Trebuchet MS">
      <a:majorFont>
        <a:latin typeface="Trebuchet MS"/>
        <a:ea typeface="나눔고딕"/>
        <a:cs typeface=""/>
      </a:majorFont>
      <a:minorFont>
        <a:latin typeface="Trebuchet MS"/>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DCLabTemplete</Template>
  <TotalTime>40548</TotalTime>
  <Words>4223</Words>
  <Application>Microsoft Macintosh PowerPoint</Application>
  <PresentationFormat>와이드스크린</PresentationFormat>
  <Paragraphs>661</Paragraphs>
  <Slides>27</Slides>
  <Notes>23</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27</vt:i4>
      </vt:variant>
    </vt:vector>
  </HeadingPairs>
  <TitlesOfParts>
    <vt:vector size="37" baseType="lpstr">
      <vt:lpstr>맑은 고딕</vt:lpstr>
      <vt:lpstr>YonseiLogo</vt:lpstr>
      <vt:lpstr>Arial</vt:lpstr>
      <vt:lpstr>Cambria Math</vt:lpstr>
      <vt:lpstr>Inconsolata</vt:lpstr>
      <vt:lpstr>Linux Libertine O</vt:lpstr>
      <vt:lpstr>Linux Libertine O Semibold</vt:lpstr>
      <vt:lpstr>Trebuchet MS</vt:lpstr>
      <vt:lpstr>Wingdings</vt:lpstr>
      <vt:lpstr>DCLabTemplete</vt:lpstr>
      <vt:lpstr>Static Function Prefetching for Efficient Code Management on Scratchpad Memory</vt:lpstr>
      <vt:lpstr>Summary of the Talk</vt:lpstr>
      <vt:lpstr>Outline</vt:lpstr>
      <vt:lpstr>Outline</vt:lpstr>
      <vt:lpstr>Scratchpad Memory</vt:lpstr>
      <vt:lpstr>Function-to-Region Mapping: SPM-based Code Management</vt:lpstr>
      <vt:lpstr>SPM vs. Cache: Recovery from a Fault</vt:lpstr>
      <vt:lpstr>Previous Method: On-Demand Loading</vt:lpstr>
      <vt:lpstr>Our Work: Static Function Prefetching</vt:lpstr>
      <vt:lpstr>Summary of the Contributions</vt:lpstr>
      <vt:lpstr>Outline</vt:lpstr>
      <vt:lpstr>The Motivational Idea</vt:lpstr>
      <vt:lpstr>Outline</vt:lpstr>
      <vt:lpstr>Finding Load Locations</vt:lpstr>
      <vt:lpstr>Finding Load Locations</vt:lpstr>
      <vt:lpstr>Outline</vt:lpstr>
      <vt:lpstr>Inserting Prefetch Instructions</vt:lpstr>
      <vt:lpstr>Inserting Prefetch Instructions</vt:lpstr>
      <vt:lpstr>Inserting Prefetch Instructions</vt:lpstr>
      <vt:lpstr>Outline</vt:lpstr>
      <vt:lpstr>Experimental Setup</vt:lpstr>
      <vt:lpstr>Effectiveness on Execution Time</vt:lpstr>
      <vt:lpstr>Effectiveness on Execution Time</vt:lpstr>
      <vt:lpstr>Effectiveness of Aggressive Buffer Management</vt:lpstr>
      <vt:lpstr>Outline</vt:lpstr>
      <vt:lpstr>Conclusion</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DCLab Templete</dc:title>
  <dc:creator>kyoung</dc:creator>
  <cp:lastModifiedBy>김영빈</cp:lastModifiedBy>
  <cp:revision>989</cp:revision>
  <cp:lastPrinted>2019-09-06T06:07:07Z</cp:lastPrinted>
  <dcterms:created xsi:type="dcterms:W3CDTF">2012-01-04T05:21:43Z</dcterms:created>
  <dcterms:modified xsi:type="dcterms:W3CDTF">2019-11-19T08:51:37Z</dcterms:modified>
</cp:coreProperties>
</file>