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4660"/>
  </p:normalViewPr>
  <p:slideViewPr>
    <p:cSldViewPr snapToGrid="0">
      <p:cViewPr>
        <p:scale>
          <a:sx n="100" d="100"/>
          <a:sy n="100" d="100"/>
        </p:scale>
        <p:origin x="1584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21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ayati\Downloads\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ayati\Downloads\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ayati\Downloads\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khayati\Downloads\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small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defRPr>
            </a:pPr>
            <a:r>
              <a:rPr lang="en-US" sz="1400" b="1" cap="small" baseline="0" dirty="0">
                <a:latin typeface="Arial Rounded MT Bold" panose="020F0704030504030204" pitchFamily="34" charset="0"/>
              </a:rPr>
              <a:t>Comparing with </a:t>
            </a:r>
            <a:r>
              <a:rPr lang="en-US" sz="1400" b="1" cap="small" baseline="0" dirty="0" smtClean="0">
                <a:latin typeface="Arial Rounded MT Bold" panose="020F0704030504030204" pitchFamily="34" charset="0"/>
              </a:rPr>
              <a:t>Lu et al. </a:t>
            </a:r>
            <a:r>
              <a:rPr lang="en-US" sz="1200" b="1" cap="small" baseline="0" dirty="0" smtClean="0">
                <a:latin typeface="Arial Rounded MT Bold" panose="020F0704030504030204" pitchFamily="34" charset="0"/>
              </a:rPr>
              <a:t>(memory </a:t>
            </a:r>
            <a:r>
              <a:rPr lang="en-US" sz="1200" b="1" cap="small" baseline="0" dirty="0" err="1" smtClean="0">
                <a:latin typeface="Arial Rounded MT Bold" panose="020F0704030504030204" pitchFamily="34" charset="0"/>
              </a:rPr>
              <a:t>config</a:t>
            </a:r>
            <a:r>
              <a:rPr lang="en-US" sz="1200" b="1" cap="small" baseline="0" dirty="0" smtClean="0">
                <a:latin typeface="Arial Rounded MT Bold" panose="020F0704030504030204" pitchFamily="34" charset="0"/>
              </a:rPr>
              <a:t> 1)</a:t>
            </a:r>
            <a:endParaRPr lang="en-US" sz="1400" b="1" cap="small" baseline="0" dirty="0">
              <a:latin typeface="Arial Rounded MT Bold" panose="020F07040305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small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data'!$G$133</c:f>
              <c:strCache>
                <c:ptCount val="1"/>
                <c:pt idx="0">
                  <c:v>Reduction in WCET</c:v>
                </c:pt>
              </c:strCache>
            </c:strRef>
          </c:tx>
          <c:spPr>
            <a:pattFill prst="pct70">
              <a:fgClr>
                <a:srgbClr val="00206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data'!$G$134,'All data'!$G$137,'All data'!$G$140,'All data'!$G$143,'All data'!$G$146,'All data'!$G$149,'All data'!$G$152,'All data'!$G$155,'All data'!$G$158,'All data'!$G$161,'All data'!$G$164,'All data'!$G$167,'All data'!$G$170)</c:f>
              <c:numCache>
                <c:formatCode>0%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4.2881646655231559E-2</c:v>
                </c:pt>
                <c:pt idx="4">
                  <c:v>0</c:v>
                </c:pt>
                <c:pt idx="5">
                  <c:v>0</c:v>
                </c:pt>
                <c:pt idx="6">
                  <c:v>0.10549622864775787</c:v>
                </c:pt>
                <c:pt idx="7">
                  <c:v>0.11542402203671666</c:v>
                </c:pt>
                <c:pt idx="8">
                  <c:v>0</c:v>
                </c:pt>
                <c:pt idx="9">
                  <c:v>0</c:v>
                </c:pt>
                <c:pt idx="10">
                  <c:v>4.4506659530230357E-2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90-43AC-825F-A852471616C4}"/>
            </c:ext>
          </c:extLst>
        </c:ser>
        <c:ser>
          <c:idx val="1"/>
          <c:order val="1"/>
          <c:tx>
            <c:strRef>
              <c:f>'All data'!$H$133</c:f>
              <c:strCache>
                <c:ptCount val="1"/>
                <c:pt idx="0">
                  <c:v>Reduction in Memory access overhead</c:v>
                </c:pt>
              </c:strCache>
            </c:strRef>
          </c:tx>
          <c:spPr>
            <a:pattFill prst="dk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data'!$H$134,'All data'!$H$137,'All data'!$H$140,'All data'!$H$143,'All data'!$H$146,'All data'!$H$149,'All data'!$H$152,'All data'!$H$155,'All data'!$H$158,'All data'!$H$161,'All data'!$H$164,'All data'!$H$167,'All data'!$H$170)</c:f>
              <c:numCache>
                <c:formatCode>0%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0.51004094418205126</c:v>
                </c:pt>
                <c:pt idx="4">
                  <c:v>0</c:v>
                </c:pt>
                <c:pt idx="5">
                  <c:v>0</c:v>
                </c:pt>
                <c:pt idx="6">
                  <c:v>0.69595976076322819</c:v>
                </c:pt>
                <c:pt idx="7">
                  <c:v>0.75665719623739502</c:v>
                </c:pt>
                <c:pt idx="8">
                  <c:v>0</c:v>
                </c:pt>
                <c:pt idx="9">
                  <c:v>0</c:v>
                </c:pt>
                <c:pt idx="10">
                  <c:v>0.87680015865158778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90-43AC-825F-A85247161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1"/>
        <c:axId val="427725952"/>
        <c:axId val="427725296"/>
      </c:barChart>
      <c:catAx>
        <c:axId val="42772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296"/>
        <c:crosses val="autoZero"/>
        <c:auto val="1"/>
        <c:lblAlgn val="ctr"/>
        <c:lblOffset val="100"/>
        <c:noMultiLvlLbl val="0"/>
      </c:catAx>
      <c:valAx>
        <c:axId val="42772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Arial Rounded MT Bold" panose="020F0704030504030204" pitchFamily="34" charset="0"/>
                  </a:rPr>
                  <a:t>Reduction in Cycles</a:t>
                </a:r>
                <a:r>
                  <a:rPr lang="en-US" baseline="0">
                    <a:latin typeface="Arial Rounded MT Bold" panose="020F0704030504030204" pitchFamily="34" charset="0"/>
                  </a:rPr>
                  <a:t> (%)</a:t>
                </a:r>
                <a:endParaRPr lang="en-US">
                  <a:latin typeface="Arial Rounded MT Bold" panose="020F070403050403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small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defRPr>
            </a:pPr>
            <a:r>
              <a:rPr lang="en-US" sz="1400" b="1" cap="small" baseline="0" dirty="0">
                <a:latin typeface="Arial Rounded MT Bold" panose="020F0704030504030204" pitchFamily="34" charset="0"/>
              </a:rPr>
              <a:t>Comparing with </a:t>
            </a:r>
            <a:r>
              <a:rPr lang="en-US" sz="1400" b="1" cap="small" baseline="0" dirty="0" smtClean="0">
                <a:latin typeface="Arial Rounded MT Bold" panose="020F0704030504030204" pitchFamily="34" charset="0"/>
              </a:rPr>
              <a:t>Lu et al.</a:t>
            </a:r>
            <a:r>
              <a:rPr lang="en-US" sz="1400" b="1" i="1" cap="small" baseline="0" dirty="0" smtClean="0">
                <a:latin typeface="Arial Rounded MT Bold" panose="020F0704030504030204" pitchFamily="34" charset="0"/>
              </a:rPr>
              <a:t> </a:t>
            </a:r>
            <a:r>
              <a:rPr lang="en-US" sz="1400" b="1" cap="small" baseline="0" dirty="0" smtClean="0">
                <a:latin typeface="Arial Rounded MT Bold" panose="020F0704030504030204" pitchFamily="34" charset="0"/>
              </a:rPr>
              <a:t> </a:t>
            </a:r>
            <a:r>
              <a:rPr lang="en-US" sz="1200" b="1" cap="small" baseline="0" dirty="0" smtClean="0">
                <a:latin typeface="Arial Rounded MT Bold" panose="020F0704030504030204" pitchFamily="34" charset="0"/>
              </a:rPr>
              <a:t>(memory </a:t>
            </a:r>
            <a:r>
              <a:rPr lang="en-US" sz="1200" b="1" cap="small" baseline="0" dirty="0" err="1" smtClean="0">
                <a:latin typeface="Arial Rounded MT Bold" panose="020F0704030504030204" pitchFamily="34" charset="0"/>
              </a:rPr>
              <a:t>config</a:t>
            </a:r>
            <a:r>
              <a:rPr lang="en-US" sz="1200" b="1" cap="small" baseline="0" dirty="0" smtClean="0">
                <a:latin typeface="Arial Rounded MT Bold" panose="020F0704030504030204" pitchFamily="34" charset="0"/>
              </a:rPr>
              <a:t> 2)</a:t>
            </a:r>
            <a:endParaRPr lang="en-US" sz="1400" b="1" cap="small" baseline="0" dirty="0">
              <a:latin typeface="Arial Rounded MT Bold" panose="020F07040305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small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data'!$G$133</c:f>
              <c:strCache>
                <c:ptCount val="1"/>
                <c:pt idx="0">
                  <c:v>Reduction in WCET</c:v>
                </c:pt>
              </c:strCache>
            </c:strRef>
          </c:tx>
          <c:spPr>
            <a:pattFill prst="pct70">
              <a:fgClr>
                <a:srgbClr val="00206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data'!$G$135,'All data'!$G$138,'All data'!$G$141,'All data'!$G$144,'All data'!$G$147,'All data'!$G$150,'All data'!$G$153,'All data'!$G$156,'All data'!$G$159,'All data'!$G$162,'All data'!$G$165,'All data'!$G$168,'All data'!$G$171)</c:f>
              <c:numCache>
                <c:formatCode>0%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0.38875077688004972</c:v>
                </c:pt>
                <c:pt idx="3">
                  <c:v>4.7139763027137212E-3</c:v>
                </c:pt>
                <c:pt idx="4">
                  <c:v>0</c:v>
                </c:pt>
                <c:pt idx="5">
                  <c:v>0</c:v>
                </c:pt>
                <c:pt idx="6">
                  <c:v>0.12030468279152175</c:v>
                </c:pt>
                <c:pt idx="7">
                  <c:v>0</c:v>
                </c:pt>
                <c:pt idx="8">
                  <c:v>1.2642712324331825E-3</c:v>
                </c:pt>
                <c:pt idx="9">
                  <c:v>0.15685028360793785</c:v>
                </c:pt>
                <c:pt idx="10">
                  <c:v>4.4506659530230357E-2</c:v>
                </c:pt>
                <c:pt idx="11">
                  <c:v>0.31807704972011852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5-41F8-9293-87E1618BC167}"/>
            </c:ext>
          </c:extLst>
        </c:ser>
        <c:ser>
          <c:idx val="1"/>
          <c:order val="1"/>
          <c:tx>
            <c:strRef>
              <c:f>'All data'!$H$133</c:f>
              <c:strCache>
                <c:ptCount val="1"/>
                <c:pt idx="0">
                  <c:v>Reduction in Memory access overhead</c:v>
                </c:pt>
              </c:strCache>
            </c:strRef>
          </c:tx>
          <c:spPr>
            <a:pattFill prst="dk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data'!$H$135,'All data'!$H$138,'All data'!$H$141,'All data'!$H$144,'All data'!$H$147,'All data'!$H$150,'All data'!$H$153,'All data'!$H$156,'All data'!$H$159,'All data'!$H$162,'All data'!$H$165,'All data'!$H$168,'All data'!$H$171)</c:f>
              <c:numCache>
                <c:formatCode>0%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0.585548288540511</c:v>
                </c:pt>
                <c:pt idx="3">
                  <c:v>0.11091102369728628</c:v>
                </c:pt>
                <c:pt idx="4">
                  <c:v>0</c:v>
                </c:pt>
                <c:pt idx="5">
                  <c:v>0</c:v>
                </c:pt>
                <c:pt idx="6">
                  <c:v>0.79505443323057767</c:v>
                </c:pt>
                <c:pt idx="7">
                  <c:v>0</c:v>
                </c:pt>
                <c:pt idx="8">
                  <c:v>0.25498572876756681</c:v>
                </c:pt>
                <c:pt idx="9">
                  <c:v>0.82446184362864272</c:v>
                </c:pt>
                <c:pt idx="10">
                  <c:v>0.87680015865158778</c:v>
                </c:pt>
                <c:pt idx="11">
                  <c:v>0.56653833489526606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5-41F8-9293-87E1618BC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1"/>
        <c:axId val="427725952"/>
        <c:axId val="427725296"/>
      </c:barChart>
      <c:catAx>
        <c:axId val="42772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296"/>
        <c:crosses val="autoZero"/>
        <c:auto val="1"/>
        <c:lblAlgn val="ctr"/>
        <c:lblOffset val="100"/>
        <c:noMultiLvlLbl val="0"/>
      </c:catAx>
      <c:valAx>
        <c:axId val="42772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Arial Rounded MT Bold" panose="020F0704030504030204" pitchFamily="34" charset="0"/>
                  </a:rPr>
                  <a:t>Reduction in Cycles</a:t>
                </a:r>
                <a:r>
                  <a:rPr lang="en-US" baseline="0">
                    <a:latin typeface="Arial Rounded MT Bold" panose="020F0704030504030204" pitchFamily="34" charset="0"/>
                  </a:rPr>
                  <a:t> (%)</a:t>
                </a:r>
                <a:endParaRPr lang="en-US">
                  <a:latin typeface="Arial Rounded MT Bold" panose="020F070403050403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small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defRPr>
            </a:pPr>
            <a:r>
              <a:rPr lang="en-US" sz="1400" b="1" cap="small" baseline="0" dirty="0">
                <a:latin typeface="Arial Rounded MT Bold" panose="020F0704030504030204" pitchFamily="34" charset="0"/>
              </a:rPr>
              <a:t>Comparing with </a:t>
            </a:r>
            <a:r>
              <a:rPr lang="en-US" sz="1400" b="1" cap="small" baseline="0" dirty="0" smtClean="0">
                <a:latin typeface="Arial Rounded MT Bold" panose="020F0704030504030204" pitchFamily="34" charset="0"/>
              </a:rPr>
              <a:t>Liu and Zhang</a:t>
            </a:r>
            <a:r>
              <a:rPr lang="en-US" sz="1400" b="1" i="1" cap="small" baseline="0" dirty="0" smtClean="0">
                <a:latin typeface="Arial Rounded MT Bold" panose="020F0704030504030204" pitchFamily="34" charset="0"/>
              </a:rPr>
              <a:t> </a:t>
            </a:r>
            <a:r>
              <a:rPr lang="en-US" sz="1400" b="1" cap="small" baseline="0" dirty="0" smtClean="0">
                <a:latin typeface="Arial Rounded MT Bold" panose="020F0704030504030204" pitchFamily="34" charset="0"/>
              </a:rPr>
              <a:t> </a:t>
            </a:r>
            <a:r>
              <a:rPr lang="en-US" sz="1200" b="1" cap="small" baseline="0" dirty="0" smtClean="0">
                <a:latin typeface="Arial Rounded MT Bold" panose="020F0704030504030204" pitchFamily="34" charset="0"/>
              </a:rPr>
              <a:t>(memory </a:t>
            </a:r>
            <a:r>
              <a:rPr lang="en-US" sz="1200" b="1" cap="small" baseline="0" dirty="0" err="1" smtClean="0">
                <a:latin typeface="Arial Rounded MT Bold" panose="020F0704030504030204" pitchFamily="34" charset="0"/>
              </a:rPr>
              <a:t>config</a:t>
            </a:r>
            <a:r>
              <a:rPr lang="en-US" sz="1200" b="1" cap="small" baseline="0" dirty="0" smtClean="0">
                <a:latin typeface="Arial Rounded MT Bold" panose="020F0704030504030204" pitchFamily="34" charset="0"/>
              </a:rPr>
              <a:t> 1)</a:t>
            </a:r>
            <a:endParaRPr lang="en-US" sz="1400" b="1" cap="small" baseline="0" dirty="0">
              <a:latin typeface="Arial Rounded MT Bold" panose="020F07040305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small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924037699174346"/>
          <c:y val="0.2243673012318029"/>
          <c:w val="0.69133420673975876"/>
          <c:h val="0.347223814268457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'All data'!$G$133</c:f>
              <c:strCache>
                <c:ptCount val="1"/>
                <c:pt idx="0">
                  <c:v>Reduction in WCET</c:v>
                </c:pt>
              </c:strCache>
            </c:strRef>
          </c:tx>
          <c:spPr>
            <a:pattFill prst="pct70">
              <a:fgClr>
                <a:srgbClr val="00206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data'!$B$134,'All data'!$B$137,'All data'!$B$140,'All data'!$B$143,'All data'!$B$146,'All data'!$B$149,'All data'!$B$152,'All data'!$B$155,'All data'!$B$158,'All data'!$B$161,'All data'!$B$164,'All data'!$B$167,'All data'!$B$170)</c:f>
              <c:numCache>
                <c:formatCode>0%</c:formatCode>
                <c:ptCount val="13"/>
                <c:pt idx="0">
                  <c:v>3.9663387166635727E-2</c:v>
                </c:pt>
                <c:pt idx="1">
                  <c:v>2.1978021978021978E-3</c:v>
                </c:pt>
                <c:pt idx="2">
                  <c:v>1.6745813546613347E-2</c:v>
                </c:pt>
                <c:pt idx="3">
                  <c:v>0.16813970823128527</c:v>
                </c:pt>
                <c:pt idx="4">
                  <c:v>-2.9826464208242949E-3</c:v>
                </c:pt>
                <c:pt idx="5">
                  <c:v>0.19110378912685339</c:v>
                </c:pt>
                <c:pt idx="6">
                  <c:v>0.48148740402843854</c:v>
                </c:pt>
                <c:pt idx="7">
                  <c:v>0.27110292998214608</c:v>
                </c:pt>
                <c:pt idx="8">
                  <c:v>0.21693009761552176</c:v>
                </c:pt>
                <c:pt idx="9">
                  <c:v>6.7787673941288346E-4</c:v>
                </c:pt>
                <c:pt idx="10">
                  <c:v>0.13464048225716238</c:v>
                </c:pt>
                <c:pt idx="11">
                  <c:v>0.25797205302758869</c:v>
                </c:pt>
                <c:pt idx="12">
                  <c:v>2.1604104779908181E-3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0-409C-B25F-F2CEFA00B2A8}"/>
            </c:ext>
          </c:extLst>
        </c:ser>
        <c:ser>
          <c:idx val="1"/>
          <c:order val="1"/>
          <c:tx>
            <c:strRef>
              <c:f>'All data'!$H$133</c:f>
              <c:strCache>
                <c:ptCount val="1"/>
                <c:pt idx="0">
                  <c:v>Reduction in Memory access overhead</c:v>
                </c:pt>
              </c:strCache>
            </c:strRef>
          </c:tx>
          <c:spPr>
            <a:pattFill prst="dk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data'!$C$134,'All data'!$C$137,'All data'!$C$140,'All data'!$C$143,'All data'!$C$146,'All data'!$C$149,'All data'!$C$152,'All data'!$C$155,'All data'!$C$158,'All data'!$C$161,'All data'!$C$164,'All data'!$C$167,'All data'!$C$170)</c:f>
              <c:numCache>
                <c:formatCode>0%</c:formatCode>
                <c:ptCount val="13"/>
                <c:pt idx="0">
                  <c:v>0.44927635348935202</c:v>
                </c:pt>
                <c:pt idx="1">
                  <c:v>0.15569693464430306</c:v>
                </c:pt>
                <c:pt idx="2">
                  <c:v>0.48701358494962727</c:v>
                </c:pt>
                <c:pt idx="3">
                  <c:v>0.67987318113498763</c:v>
                </c:pt>
                <c:pt idx="4">
                  <c:v>-1.5693075141145145E-2</c:v>
                </c:pt>
                <c:pt idx="5">
                  <c:v>0.31766814069770805</c:v>
                </c:pt>
                <c:pt idx="6">
                  <c:v>0.48800890375381595</c:v>
                </c:pt>
                <c:pt idx="7">
                  <c:v>0.67995552797085446</c:v>
                </c:pt>
                <c:pt idx="8">
                  <c:v>0.76998075317917658</c:v>
                </c:pt>
                <c:pt idx="9">
                  <c:v>0.15721686010269237</c:v>
                </c:pt>
                <c:pt idx="10">
                  <c:v>0.84607519582693669</c:v>
                </c:pt>
                <c:pt idx="11">
                  <c:v>0.59465952591977977</c:v>
                </c:pt>
                <c:pt idx="12">
                  <c:v>0.31362906320621969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90-409C-B25F-F2CEFA00B2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axId val="427725952"/>
        <c:axId val="427725296"/>
      </c:barChart>
      <c:catAx>
        <c:axId val="42772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296"/>
        <c:crosses val="autoZero"/>
        <c:auto val="1"/>
        <c:lblAlgn val="ctr"/>
        <c:lblOffset val="100"/>
        <c:noMultiLvlLbl val="0"/>
      </c:catAx>
      <c:valAx>
        <c:axId val="42772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Arial Rounded MT Bold" panose="020F0704030504030204" pitchFamily="34" charset="0"/>
                  </a:rPr>
                  <a:t>Reduction in Cycles</a:t>
                </a:r>
                <a:r>
                  <a:rPr lang="en-US" baseline="0">
                    <a:latin typeface="Arial Rounded MT Bold" panose="020F0704030504030204" pitchFamily="34" charset="0"/>
                  </a:rPr>
                  <a:t> (%)</a:t>
                </a:r>
                <a:endParaRPr lang="en-US">
                  <a:latin typeface="Arial Rounded MT Bold" panose="020F070403050403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ea typeface="+mj-ea"/>
                <a:cs typeface="+mj-cs"/>
              </a:defRPr>
            </a:pPr>
            <a:r>
              <a:rPr lang="en-US" sz="1400" b="1" i="0" cap="small" baseline="0" dirty="0">
                <a:effectLst/>
                <a:latin typeface="Arial Rounded MT Bold" panose="020F0704030504030204" pitchFamily="34" charset="0"/>
              </a:rPr>
              <a:t>Comparing </a:t>
            </a:r>
            <a:r>
              <a:rPr lang="en-US" sz="1400" b="1" i="0" cap="small" baseline="0" dirty="0" smtClean="0">
                <a:effectLst/>
                <a:latin typeface="Arial Rounded MT Bold" panose="020F0704030504030204" pitchFamily="34" charset="0"/>
              </a:rPr>
              <a:t>with </a:t>
            </a:r>
            <a:r>
              <a:rPr lang="en-US" sz="1400" b="1" i="0" u="none" strike="noStrike" cap="small" normalizeH="0" baseline="0" dirty="0" smtClean="0">
                <a:effectLst/>
              </a:rPr>
              <a:t>Liu and Zhang</a:t>
            </a:r>
            <a:r>
              <a:rPr lang="en-US" sz="1400" b="1" i="0" cap="small" baseline="0" dirty="0" smtClean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200" b="1" i="0" cap="small" baseline="0" dirty="0" smtClean="0">
                <a:effectLst/>
                <a:latin typeface="Arial Rounded MT Bold" panose="020F0704030504030204" pitchFamily="34" charset="0"/>
              </a:rPr>
              <a:t>(</a:t>
            </a:r>
            <a:r>
              <a:rPr lang="en-US" sz="1200" b="1" i="0" u="none" strike="noStrike" cap="small" normalizeH="0" baseline="0" dirty="0" smtClean="0">
                <a:effectLst/>
                <a:latin typeface="Arial Rounded MT Bold" panose="020F0704030504030204" pitchFamily="34" charset="0"/>
              </a:rPr>
              <a:t>memory </a:t>
            </a:r>
            <a:r>
              <a:rPr lang="en-US" sz="1200" b="1" i="0" u="none" strike="noStrike" cap="small" normalizeH="0" baseline="0" dirty="0" err="1" smtClean="0">
                <a:effectLst/>
                <a:latin typeface="Arial Rounded MT Bold" panose="020F0704030504030204" pitchFamily="34" charset="0"/>
              </a:rPr>
              <a:t>config</a:t>
            </a:r>
            <a:r>
              <a:rPr lang="en-US" sz="1200" b="1" i="0" u="none" strike="noStrike" cap="small" normalizeH="0" baseline="0" dirty="0" smtClean="0">
                <a:effectLst/>
                <a:latin typeface="Arial Rounded MT Bold" panose="020F0704030504030204" pitchFamily="34" charset="0"/>
              </a:rPr>
              <a:t> 2)</a:t>
            </a:r>
            <a:endParaRPr lang="en-US" sz="1400" b="1" dirty="0">
              <a:effectLst/>
              <a:latin typeface="Arial Rounded MT Bold" panose="020F070403050403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Arial Rounded MT Bold" panose="020F0704030504030204" pitchFamily="34" charset="0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924037699174346"/>
          <c:y val="0.2243673012318029"/>
          <c:w val="0.69133420673975876"/>
          <c:h val="0.347223814268457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'All data'!$B$133</c:f>
              <c:strCache>
                <c:ptCount val="1"/>
                <c:pt idx="0">
                  <c:v>Reduction in WCET</c:v>
                </c:pt>
              </c:strCache>
            </c:strRef>
          </c:tx>
          <c:spPr>
            <a:pattFill prst="pct70">
              <a:fgClr>
                <a:srgbClr val="00206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data'!$B$135,'All data'!$B$138,'All data'!$B$141,'All data'!$B$144,'All data'!$B$147,'All data'!$B$150,'All data'!$B$153,'All data'!$B$156,'All data'!$B$159,'All data'!$B$162,'All data'!$B$165,'All data'!$B$168,'All data'!$B$171)</c:f>
              <c:numCache>
                <c:formatCode>0%</c:formatCode>
                <c:ptCount val="13"/>
                <c:pt idx="0">
                  <c:v>3.7811542470859529E-2</c:v>
                </c:pt>
                <c:pt idx="1">
                  <c:v>2.1978021978021978E-3</c:v>
                </c:pt>
                <c:pt idx="2">
                  <c:v>1.6745813546613347E-2</c:v>
                </c:pt>
                <c:pt idx="3">
                  <c:v>6.3982746225736881E-2</c:v>
                </c:pt>
                <c:pt idx="4">
                  <c:v>8.453350031308704E-3</c:v>
                </c:pt>
                <c:pt idx="5">
                  <c:v>-2.0294266869609334E-3</c:v>
                </c:pt>
                <c:pt idx="6">
                  <c:v>2.0111537543828432E-2</c:v>
                </c:pt>
                <c:pt idx="7">
                  <c:v>5.1057966021793917E-2</c:v>
                </c:pt>
                <c:pt idx="8">
                  <c:v>1.3733356679024658E-2</c:v>
                </c:pt>
                <c:pt idx="9">
                  <c:v>7.5319637712542608E-4</c:v>
                </c:pt>
                <c:pt idx="10">
                  <c:v>0.13464048225716238</c:v>
                </c:pt>
                <c:pt idx="11">
                  <c:v>0.25797205302758869</c:v>
                </c:pt>
                <c:pt idx="12">
                  <c:v>2.1604104779908181E-3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D-4F15-AD69-0F7813957BEE}"/>
            </c:ext>
          </c:extLst>
        </c:ser>
        <c:ser>
          <c:idx val="1"/>
          <c:order val="1"/>
          <c:tx>
            <c:strRef>
              <c:f>'All data'!$H$133</c:f>
              <c:strCache>
                <c:ptCount val="1"/>
                <c:pt idx="0">
                  <c:v>Reduction in Memory access overhead</c:v>
                </c:pt>
              </c:strCache>
            </c:strRef>
          </c:tx>
          <c:spPr>
            <a:pattFill prst="dkDnDiag">
              <a:fgClr>
                <a:srgbClr val="C00000"/>
              </a:fgClr>
              <a:bgClr>
                <a:schemeClr val="bg1"/>
              </a:bgClr>
            </a:pattFill>
            <a:ln>
              <a:solidFill>
                <a:srgbClr val="C00000"/>
              </a:solidFill>
            </a:ln>
            <a:effectLst/>
          </c:spPr>
          <c:invertIfNegative val="0"/>
          <c:cat>
            <c:strRef>
              <c:f>('All data'!$F$134,'All data'!$F$137,'All data'!$F$140,'All data'!$F$143,'All data'!$F$146,'All data'!$F$149,'All data'!$F$152,'All data'!$F$155,'All data'!$F$158,'All data'!$F$161,'All data'!$F$164,'All data'!$F$167,'All data'!$F$170)</c:f>
              <c:strCache>
                <c:ptCount val="13"/>
                <c:pt idx="0">
                  <c:v>adpcm</c:v>
                </c:pt>
                <c:pt idx="1">
                  <c:v>bsort100</c:v>
                </c:pt>
                <c:pt idx="2">
                  <c:v>cnt</c:v>
                </c:pt>
                <c:pt idx="3">
                  <c:v>compress</c:v>
                </c:pt>
                <c:pt idx="4">
                  <c:v>crc</c:v>
                </c:pt>
                <c:pt idx="5">
                  <c:v>expint</c:v>
                </c:pt>
                <c:pt idx="6">
                  <c:v>fft1</c:v>
                </c:pt>
                <c:pt idx="7">
                  <c:v>lms</c:v>
                </c:pt>
                <c:pt idx="8">
                  <c:v>ludcmp</c:v>
                </c:pt>
                <c:pt idx="9">
                  <c:v>matmult</c:v>
                </c:pt>
                <c:pt idx="10">
                  <c:v>minver</c:v>
                </c:pt>
                <c:pt idx="11">
                  <c:v>qurt</c:v>
                </c:pt>
                <c:pt idx="12">
                  <c:v>statemate</c:v>
                </c:pt>
              </c:strCache>
            </c:strRef>
          </c:cat>
          <c:val>
            <c:numRef>
              <c:f>('All data'!$C$135,'All data'!$C$138,'All data'!$C$141,'All data'!$C$144,'All data'!$C$147,'All data'!$C$150,'All data'!$C$153,'All data'!$C$156,'All data'!$C$159,'All data'!$C$162,'All data'!$C$165,'All data'!$C$168,'All data'!$C$171)</c:f>
              <c:numCache>
                <c:formatCode>0%</c:formatCode>
                <c:ptCount val="13"/>
                <c:pt idx="0">
                  <c:v>0.57383894296603366</c:v>
                </c:pt>
                <c:pt idx="1">
                  <c:v>0.15569693464430306</c:v>
                </c:pt>
                <c:pt idx="2">
                  <c:v>0.48701358494962727</c:v>
                </c:pt>
                <c:pt idx="3">
                  <c:v>0.58962802488809418</c:v>
                </c:pt>
                <c:pt idx="4">
                  <c:v>0.27575717628448077</c:v>
                </c:pt>
                <c:pt idx="5">
                  <c:v>-5.0602152260407485E-2</c:v>
                </c:pt>
                <c:pt idx="6">
                  <c:v>0.59865168256317669</c:v>
                </c:pt>
                <c:pt idx="7">
                  <c:v>0.75443402482488797</c:v>
                </c:pt>
                <c:pt idx="8">
                  <c:v>0.77749471349641397</c:v>
                </c:pt>
                <c:pt idx="9">
                  <c:v>0.17468540011410263</c:v>
                </c:pt>
                <c:pt idx="10">
                  <c:v>0.84607519582693669</c:v>
                </c:pt>
                <c:pt idx="11">
                  <c:v>0.59465952591977977</c:v>
                </c:pt>
                <c:pt idx="12">
                  <c:v>0.31362906320621969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BD-4F15-AD69-0F7813957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1"/>
        <c:axId val="427725952"/>
        <c:axId val="427725296"/>
      </c:barChart>
      <c:catAx>
        <c:axId val="427725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296"/>
        <c:crosses val="autoZero"/>
        <c:auto val="1"/>
        <c:lblAlgn val="ctr"/>
        <c:lblOffset val="100"/>
        <c:noMultiLvlLbl val="0"/>
      </c:catAx>
      <c:valAx>
        <c:axId val="42772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r>
                  <a:rPr lang="en-US">
                    <a:latin typeface="Arial Rounded MT Bold" panose="020F0704030504030204" pitchFamily="34" charset="0"/>
                  </a:rPr>
                  <a:t>Reduction</a:t>
                </a:r>
                <a:r>
                  <a:rPr lang="en-US" baseline="0">
                    <a:latin typeface="Arial Rounded MT Bold" panose="020F0704030504030204" pitchFamily="34" charset="0"/>
                  </a:rPr>
                  <a:t> in Cycles (%)</a:t>
                </a:r>
                <a:endParaRPr lang="en-US">
                  <a:latin typeface="Arial Rounded MT Bold" panose="020F070403050403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Arial Rounded MT Bold" panose="020F0704030504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1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endParaRPr lang="en-US"/>
          </a:p>
        </c:txPr>
        <c:crossAx val="4277259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54E18-2539-4D3F-9C13-5E469B4E5F7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91C0A-B666-4722-BE16-7125D7CB9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135255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0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3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7853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540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8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5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062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8CCC4A39-5B80-42BB-B647-BDC5234C2101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BA91074-45BE-4575-A66E-B046B0652EA7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51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WCET-Aware Stack Frame Management of Embedded Systems using Scratchpad Memories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67286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Yooseong Kim, Mohammad Khayatian, </a:t>
            </a:r>
            <a:r>
              <a:rPr lang="en-US" sz="2800" b="1" dirty="0" smtClean="0">
                <a:latin typeface="Candara" panose="020E0502030303020204" pitchFamily="34" charset="0"/>
              </a:rPr>
              <a:t>Aviral Shrivastava</a:t>
            </a:r>
          </a:p>
          <a:p>
            <a:r>
              <a:rPr lang="en-US" sz="2800" dirty="0" smtClean="0">
                <a:latin typeface="Candara" panose="020E0502030303020204" pitchFamily="34" charset="0"/>
              </a:rPr>
              <a:t>Arizona State University</a:t>
            </a:r>
            <a:endParaRPr lang="en-US" sz="2800" dirty="0">
              <a:latin typeface="Candara" panose="020E0502030303020204" pitchFamily="34" charset="0"/>
            </a:endParaRPr>
          </a:p>
        </p:txBody>
      </p:sp>
      <p:pic>
        <p:nvPicPr>
          <p:cNvPr id="1029" name="Picture 5" descr="Image result for ASU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843" y="5815589"/>
            <a:ext cx="1888886" cy="12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09625"/>
          </a:xfrm>
        </p:spPr>
        <p:txBody>
          <a:bodyPr/>
          <a:lstStyle/>
          <a:p>
            <a:r>
              <a:rPr lang="en-US" dirty="0" smtClean="0"/>
              <a:t>Decision Variable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Management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 smtClean="0"/>
                  <a:t>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0                  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overheads of evicting and restoring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decision variable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decision variable of the called basic block</a:t>
                </a: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8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1050"/>
          </a:xfrm>
        </p:spPr>
        <p:txBody>
          <a:bodyPr/>
          <a:lstStyle/>
          <a:p>
            <a:r>
              <a:rPr lang="en-US" dirty="0" smtClean="0"/>
              <a:t>Testbed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13 Benchmarks from </a:t>
                </a:r>
                <a:r>
                  <a:rPr lang="en-US" dirty="0" err="1" smtClean="0"/>
                  <a:t>Mälardalen</a:t>
                </a:r>
                <a:r>
                  <a:rPr lang="en-US" dirty="0" smtClean="0"/>
                  <a:t> WCET suite</a:t>
                </a:r>
              </a:p>
              <a:p>
                <a:r>
                  <a:rPr lang="en-US" dirty="0" smtClean="0"/>
                  <a:t>ARMv4 ISA</a:t>
                </a:r>
              </a:p>
              <a:p>
                <a:r>
                  <a:rPr lang="en-US" dirty="0" smtClean="0"/>
                  <a:t>SPM size of two memory configurations</a:t>
                </a:r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+0.5(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are the min and max stack frames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60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WCET and Memory Overhead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13800" y="861439"/>
            <a:ext cx="9030200" cy="5139311"/>
            <a:chOff x="71441" y="895350"/>
            <a:chExt cx="5668964" cy="5668963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39072948"/>
                </p:ext>
              </p:extLst>
            </p:nvPr>
          </p:nvGraphicFramePr>
          <p:xfrm>
            <a:off x="71442" y="895350"/>
            <a:ext cx="2836069" cy="2835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31093190"/>
                </p:ext>
              </p:extLst>
            </p:nvPr>
          </p:nvGraphicFramePr>
          <p:xfrm>
            <a:off x="71441" y="3729038"/>
            <a:ext cx="2836069" cy="2835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5170059"/>
                </p:ext>
              </p:extLst>
            </p:nvPr>
          </p:nvGraphicFramePr>
          <p:xfrm>
            <a:off x="2913922" y="895350"/>
            <a:ext cx="2826481" cy="2835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2484548"/>
                </p:ext>
              </p:extLst>
            </p:nvPr>
          </p:nvGraphicFramePr>
          <p:xfrm>
            <a:off x="2913924" y="3729038"/>
            <a:ext cx="2826481" cy="2835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9359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1050"/>
          </a:xfrm>
        </p:spPr>
        <p:txBody>
          <a:bodyPr/>
          <a:lstStyle/>
          <a:p>
            <a:r>
              <a:rPr lang="en-US" dirty="0" smtClean="0"/>
              <a:t>Comparing with Caches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72" t="899" r="498"/>
          <a:stretch/>
        </p:blipFill>
        <p:spPr>
          <a:xfrm>
            <a:off x="190500" y="1409700"/>
            <a:ext cx="8580120" cy="41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Proposed </a:t>
            </a:r>
            <a:r>
              <a:rPr lang="en-US" dirty="0"/>
              <a:t>a technique to find </a:t>
            </a:r>
            <a:r>
              <a:rPr lang="en-US" b="1" i="1" dirty="0"/>
              <a:t>optimal</a:t>
            </a:r>
            <a:r>
              <a:rPr lang="en-US" dirty="0"/>
              <a:t> </a:t>
            </a:r>
            <a:r>
              <a:rPr lang="en-US" b="1" i="1" dirty="0"/>
              <a:t>locations</a:t>
            </a:r>
            <a:r>
              <a:rPr lang="en-US" dirty="0"/>
              <a:t> to perform </a:t>
            </a:r>
            <a:r>
              <a:rPr lang="en-US" b="1" i="1" dirty="0"/>
              <a:t>stack management operations </a:t>
            </a:r>
            <a:r>
              <a:rPr lang="en-US" dirty="0"/>
              <a:t>in order to </a:t>
            </a:r>
            <a:r>
              <a:rPr lang="en-US" b="1" i="1" dirty="0"/>
              <a:t>minimize the WCET </a:t>
            </a:r>
            <a:r>
              <a:rPr lang="en-US" dirty="0"/>
              <a:t>of a given </a:t>
            </a:r>
            <a:r>
              <a:rPr lang="en-US" dirty="0" smtClean="0"/>
              <a:t>program.</a:t>
            </a:r>
          </a:p>
          <a:p>
            <a:endParaRPr lang="en-US" dirty="0" smtClean="0"/>
          </a:p>
          <a:p>
            <a:r>
              <a:rPr lang="en-US" dirty="0"/>
              <a:t>We allocate the whole Stack in SPM which simplifies the WCET analysis.</a:t>
            </a:r>
          </a:p>
          <a:p>
            <a:endParaRPr lang="en-US" dirty="0"/>
          </a:p>
          <a:p>
            <a:r>
              <a:rPr lang="en-US" dirty="0" smtClean="0"/>
              <a:t>Up to 48% reduction in WCET is achieved.</a:t>
            </a:r>
          </a:p>
        </p:txBody>
      </p:sp>
    </p:spTree>
    <p:extLst>
      <p:ext uri="{BB962C8B-B14F-4D97-AF65-F5344CB8AC3E}">
        <p14:creationId xmlns:p14="http://schemas.microsoft.com/office/powerpoint/2010/main" val="338330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004"/>
          </a:xfrm>
        </p:spPr>
        <p:txBody>
          <a:bodyPr/>
          <a:lstStyle/>
          <a:p>
            <a:r>
              <a:rPr lang="en-US" dirty="0"/>
              <a:t>Hard Real-time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659" y="981459"/>
            <a:ext cx="8583283" cy="4785360"/>
          </a:xfrm>
        </p:spPr>
        <p:txBody>
          <a:bodyPr/>
          <a:lstStyle/>
          <a:p>
            <a:r>
              <a:rPr lang="en-US" dirty="0"/>
              <a:t>Strict timing constraints</a:t>
            </a:r>
          </a:p>
          <a:p>
            <a:pPr lvl="1"/>
            <a:r>
              <a:rPr lang="en-US" dirty="0"/>
              <a:t>Tasks have deadlines to finish execution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Timing determines correctness, not just performance</a:t>
            </a:r>
          </a:p>
          <a:p>
            <a:pPr lvl="1"/>
            <a:r>
              <a:rPr lang="en-US" dirty="0"/>
              <a:t>Missing a deadline can be catastrophic!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61720" y="2063276"/>
            <a:ext cx="4364744" cy="1698332"/>
            <a:chOff x="2695900" y="2177651"/>
            <a:chExt cx="4364744" cy="1544353"/>
          </a:xfrm>
        </p:grpSpPr>
        <p:sp>
          <p:nvSpPr>
            <p:cNvPr id="5" name="Oval 4"/>
            <p:cNvSpPr/>
            <p:nvPr/>
          </p:nvSpPr>
          <p:spPr>
            <a:xfrm>
              <a:off x="2695900" y="2177651"/>
              <a:ext cx="1523763" cy="138783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66329" y="2548714"/>
              <a:ext cx="1026667" cy="720544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5536881" y="2177651"/>
              <a:ext cx="1523763" cy="138783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80994" y="2477364"/>
              <a:ext cx="1302740" cy="791895"/>
            </a:xfrm>
            <a:prstGeom prst="rect">
              <a:avLst/>
            </a:prstGeom>
          </p:spPr>
        </p:pic>
        <p:sp>
          <p:nvSpPr>
            <p:cNvPr id="9" name="Right Arrow 8"/>
            <p:cNvSpPr/>
            <p:nvPr/>
          </p:nvSpPr>
          <p:spPr>
            <a:xfrm>
              <a:off x="4211570" y="3379875"/>
              <a:ext cx="1327750" cy="342129"/>
            </a:xfrm>
            <a:prstGeom prst="rightArrow">
              <a:avLst/>
            </a:prstGeom>
            <a:gradFill flip="none" rotWithShape="1">
              <a:gsLst>
                <a:gs pos="0">
                  <a:schemeClr val="accent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Actuation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Left Arrow 9"/>
            <p:cNvSpPr/>
            <p:nvPr/>
          </p:nvSpPr>
          <p:spPr>
            <a:xfrm>
              <a:off x="4211570" y="2206585"/>
              <a:ext cx="1327750" cy="342129"/>
            </a:xfrm>
            <a:prstGeom prst="leftArrow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2"/>
                  </a:solidFill>
                </a:rPr>
                <a:t>Sensing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547089" y="2552551"/>
              <a:ext cx="699036" cy="84889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3533561" y="2832006"/>
              <a:ext cx="2733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solidFill>
                    <a:srgbClr val="FF0000"/>
                  </a:solidFill>
                </a:rPr>
                <a:t> </a:t>
              </a:r>
              <a:r>
                <a:rPr lang="en-US" b="1" dirty="0" smtClean="0">
                  <a:solidFill>
                    <a:srgbClr val="FF0000"/>
                  </a:solidFill>
                </a:rPr>
                <a:t>Deadlines!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13523" y="4445053"/>
            <a:ext cx="2827466" cy="1742211"/>
            <a:chOff x="4884242" y="3091920"/>
            <a:chExt cx="3751758" cy="318647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84645" y="3091920"/>
              <a:ext cx="3351355" cy="2813818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884242" y="5905741"/>
              <a:ext cx="3751758" cy="372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457200"/>
              <a:r>
                <a:rPr lang="en-US" sz="500" dirty="0">
                  <a:solidFill>
                    <a:srgbClr val="292934"/>
                  </a:solidFill>
                </a:rPr>
                <a:t>Image credit: </a:t>
              </a:r>
              <a:r>
                <a:rPr lang="en-US" sz="500" dirty="0" err="1">
                  <a:solidFill>
                    <a:srgbClr val="292934"/>
                  </a:solidFill>
                </a:rPr>
                <a:t>JasonParis@Flickr</a:t>
              </a:r>
              <a:endParaRPr lang="en-US" sz="500" dirty="0">
                <a:solidFill>
                  <a:srgbClr val="29293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67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Timing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Guarantee the absence of missed deadlines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Worst-case execution time (WCET)</a:t>
            </a:r>
            <a:r>
              <a:rPr lang="en-US" dirty="0"/>
              <a:t> analysis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Testing based on </a:t>
            </a:r>
            <a:r>
              <a:rPr lang="en-US" dirty="0" smtClean="0"/>
              <a:t>measurement </a:t>
            </a:r>
          </a:p>
          <a:p>
            <a:pPr lvl="2"/>
            <a:r>
              <a:rPr lang="en-US" dirty="0" smtClean="0"/>
              <a:t>No Guarantee!</a:t>
            </a:r>
            <a:endParaRPr lang="en-US" dirty="0"/>
          </a:p>
          <a:p>
            <a:pPr lvl="1"/>
            <a:r>
              <a:rPr lang="en-US" dirty="0"/>
              <a:t>Static analysis</a:t>
            </a:r>
          </a:p>
          <a:p>
            <a:pPr lvl="2"/>
            <a:r>
              <a:rPr lang="en-US" dirty="0" smtClean="0"/>
              <a:t>Use structural information of HW/SW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3929" y="2229803"/>
            <a:ext cx="8322832" cy="2167290"/>
            <a:chOff x="948386" y="2540351"/>
            <a:chExt cx="6728966" cy="216729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503056" y="2540351"/>
              <a:ext cx="0" cy="197575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>
            <a:xfrm>
              <a:off x="1372428" y="4287509"/>
              <a:ext cx="500002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 flipV="1">
              <a:off x="1911264" y="4042580"/>
              <a:ext cx="0" cy="244929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2040567" y="3797652"/>
              <a:ext cx="0" cy="489857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 flipV="1">
              <a:off x="2169870" y="3552724"/>
              <a:ext cx="0" cy="734785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V="1">
              <a:off x="2299173" y="3373109"/>
              <a:ext cx="0" cy="91440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 flipV="1">
              <a:off x="2428476" y="3190229"/>
              <a:ext cx="0" cy="10972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 flipV="1">
              <a:off x="2557779" y="3190229"/>
              <a:ext cx="0" cy="10972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 flipV="1">
              <a:off x="2687082" y="3281669"/>
              <a:ext cx="0" cy="10058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 flipV="1">
              <a:off x="2816385" y="3464549"/>
              <a:ext cx="0" cy="8229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>
            <a:xfrm flipV="1">
              <a:off x="2945688" y="4287509"/>
              <a:ext cx="0" cy="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>
            <a:xfrm flipV="1">
              <a:off x="3138982" y="3647429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 flipV="1">
              <a:off x="3771996" y="3647429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 flipV="1">
              <a:off x="3907831" y="3647429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>
            <a:xfrm flipV="1">
              <a:off x="4043666" y="3647429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>
            <a:xfrm flipV="1">
              <a:off x="4179501" y="3555989"/>
              <a:ext cx="0" cy="7315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>
            <a:xfrm flipV="1">
              <a:off x="4315336" y="3464549"/>
              <a:ext cx="0" cy="8229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flipV="1">
              <a:off x="4451171" y="3373109"/>
              <a:ext cx="0" cy="91440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 flipV="1">
              <a:off x="4587006" y="3373109"/>
              <a:ext cx="0" cy="91440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>
            <a:xfrm flipV="1">
              <a:off x="4722841" y="3098789"/>
              <a:ext cx="0" cy="11887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V="1">
              <a:off x="4858676" y="3555989"/>
              <a:ext cx="0" cy="7315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V="1">
              <a:off x="4994511" y="3555989"/>
              <a:ext cx="0" cy="7315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V="1">
              <a:off x="5130346" y="3647429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V="1">
              <a:off x="5266181" y="3921749"/>
              <a:ext cx="0" cy="3657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V="1">
              <a:off x="5402012" y="4196069"/>
              <a:ext cx="0" cy="914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V="1">
              <a:off x="2960688" y="3464549"/>
              <a:ext cx="0" cy="8229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5335700" y="4338309"/>
              <a:ext cx="813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b="1" dirty="0" smtClean="0">
                  <a:solidFill>
                    <a:srgbClr val="FF0000"/>
                  </a:solidFill>
                  <a:latin typeface="Calibri" panose="020F0502020204030204"/>
                </a:rPr>
                <a:t>WCET</a:t>
              </a:r>
              <a:endParaRPr lang="en-US" b="1" dirty="0">
                <a:solidFill>
                  <a:srgbClr val="FF0000"/>
                </a:solidFill>
                <a:latin typeface="Calibri" panose="020F050202020403020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51046" y="3918177"/>
              <a:ext cx="172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Execution </a:t>
              </a:r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Time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522078" y="3169814"/>
              <a:ext cx="1375172" cy="522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Number </a:t>
              </a:r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of </a:t>
              </a:r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occurrences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3344160" y="3552724"/>
              <a:ext cx="4025" cy="734785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 flipV="1">
              <a:off x="3520493" y="3552724"/>
              <a:ext cx="4025" cy="734785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 flipV="1">
              <a:off x="5464357" y="4196069"/>
              <a:ext cx="0" cy="914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 flipV="1">
              <a:off x="5616757" y="4196069"/>
              <a:ext cx="0" cy="914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sp>
          <p:nvSpPr>
            <p:cNvPr id="38" name="5-Point Star 37"/>
            <p:cNvSpPr/>
            <p:nvPr/>
          </p:nvSpPr>
          <p:spPr>
            <a:xfrm>
              <a:off x="5599952" y="4250661"/>
              <a:ext cx="91440" cy="91440"/>
            </a:xfrm>
            <a:prstGeom prst="star5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3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3630"/>
          </a:xfrm>
        </p:spPr>
        <p:txBody>
          <a:bodyPr/>
          <a:lstStyle/>
          <a:p>
            <a:r>
              <a:rPr lang="en-US" dirty="0" smtClean="0"/>
              <a:t>Challenges of Static Timing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123" y="981231"/>
            <a:ext cx="8229600" cy="4785360"/>
          </a:xfrm>
        </p:spPr>
        <p:txBody>
          <a:bodyPr/>
          <a:lstStyle/>
          <a:p>
            <a:r>
              <a:rPr lang="en-US" dirty="0" smtClean="0"/>
              <a:t>WCET is Pessimistic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Microarchitectural </a:t>
            </a:r>
            <a:r>
              <a:rPr lang="en-US" dirty="0">
                <a:solidFill>
                  <a:srgbClr val="FF0000"/>
                </a:solidFill>
              </a:rPr>
              <a:t>state </a:t>
            </a:r>
            <a:r>
              <a:rPr lang="en-US" dirty="0" smtClean="0"/>
              <a:t>uncertainties</a:t>
            </a:r>
            <a:r>
              <a:rPr lang="en-US" dirty="0" smtClean="0">
                <a:solidFill>
                  <a:srgbClr val="292934"/>
                </a:solidFill>
              </a:rPr>
              <a:t> </a:t>
            </a:r>
          </a:p>
          <a:p>
            <a:pPr lvl="2"/>
            <a:r>
              <a:rPr lang="en-US" dirty="0" smtClean="0"/>
              <a:t>Cache</a:t>
            </a:r>
            <a:r>
              <a:rPr lang="en-US" dirty="0"/>
              <a:t>, branch predictors, pipelines, </a:t>
            </a:r>
            <a:r>
              <a:rPr lang="mr-IN" dirty="0"/>
              <a:t>…</a:t>
            </a:r>
            <a:endParaRPr lang="en-US" dirty="0"/>
          </a:p>
          <a:p>
            <a:pPr lvl="1"/>
            <a:endParaRPr lang="en-US" dirty="0">
              <a:solidFill>
                <a:srgbClr val="292934"/>
              </a:solidFill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5318" y="2426267"/>
            <a:ext cx="8678682" cy="3842177"/>
            <a:chOff x="465318" y="2426267"/>
            <a:chExt cx="8055709" cy="384217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887985" y="3841998"/>
              <a:ext cx="0" cy="197575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" name="Straight Arrow Connector 5"/>
            <p:cNvCxnSpPr/>
            <p:nvPr/>
          </p:nvCxnSpPr>
          <p:spPr>
            <a:xfrm>
              <a:off x="757357" y="5589156"/>
              <a:ext cx="6744826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>
            <a:xfrm flipV="1">
              <a:off x="1296193" y="5344227"/>
              <a:ext cx="0" cy="244929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>
            <a:xfrm flipV="1">
              <a:off x="1425496" y="5099299"/>
              <a:ext cx="0" cy="489857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>
            <a:xfrm flipV="1">
              <a:off x="1554799" y="4854371"/>
              <a:ext cx="0" cy="734785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>
            <a:xfrm flipV="1">
              <a:off x="1684102" y="4674756"/>
              <a:ext cx="0" cy="91440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 flipV="1">
              <a:off x="1813405" y="4491876"/>
              <a:ext cx="0" cy="10972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>
            <a:xfrm flipV="1">
              <a:off x="1942708" y="4491876"/>
              <a:ext cx="0" cy="10972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>
            <a:xfrm flipV="1">
              <a:off x="2072011" y="4583316"/>
              <a:ext cx="0" cy="10058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>
            <a:xfrm flipV="1">
              <a:off x="2201314" y="4766196"/>
              <a:ext cx="0" cy="8229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>
            <a:xfrm flipV="1">
              <a:off x="2330617" y="5589156"/>
              <a:ext cx="0" cy="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>
            <a:xfrm flipV="1">
              <a:off x="2523911" y="4949076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>
            <a:xfrm flipV="1">
              <a:off x="3156925" y="4949076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>
            <a:xfrm flipV="1">
              <a:off x="3292760" y="4949076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>
            <a:xfrm flipV="1">
              <a:off x="3428595" y="4949076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>
            <a:xfrm flipV="1">
              <a:off x="3564430" y="4857636"/>
              <a:ext cx="0" cy="7315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>
            <a:xfrm flipV="1">
              <a:off x="3700265" y="4766196"/>
              <a:ext cx="0" cy="8229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>
            <a:xfrm flipV="1">
              <a:off x="3836100" y="4674756"/>
              <a:ext cx="0" cy="91440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>
            <a:xfrm flipV="1">
              <a:off x="3971935" y="4674756"/>
              <a:ext cx="0" cy="91440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>
            <a:xfrm flipV="1">
              <a:off x="4107770" y="4400436"/>
              <a:ext cx="0" cy="11887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V="1">
              <a:off x="4243605" y="4857636"/>
              <a:ext cx="0" cy="7315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V="1">
              <a:off x="4379440" y="4857636"/>
              <a:ext cx="0" cy="73152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>
            <a:xfrm flipV="1">
              <a:off x="4515275" y="4949076"/>
              <a:ext cx="0" cy="64008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 flipV="1">
              <a:off x="4651110" y="5223396"/>
              <a:ext cx="0" cy="3657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>
            <a:xfrm flipV="1">
              <a:off x="4786941" y="5497716"/>
              <a:ext cx="0" cy="914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>
            <a:xfrm flipV="1">
              <a:off x="2345617" y="4766196"/>
              <a:ext cx="0" cy="82296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4720629" y="5639956"/>
              <a:ext cx="813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WCET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94721" y="5213057"/>
              <a:ext cx="172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mtClean="0">
                  <a:solidFill>
                    <a:prstClr val="black"/>
                  </a:solidFill>
                  <a:latin typeface="Calibri" panose="020F0502020204030204"/>
                </a:rPr>
                <a:t>Execution Times</a:t>
              </a:r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-642304" y="4481534"/>
              <a:ext cx="258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Frequency of occurrence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2729089" y="4854371"/>
              <a:ext cx="4025" cy="734785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>
            <a:xfrm flipV="1">
              <a:off x="2905422" y="4854371"/>
              <a:ext cx="4025" cy="734785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787750" y="5589156"/>
              <a:ext cx="18587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WCET calculated</a:t>
              </a:r>
            </a:p>
            <a:p>
              <a:pPr defTabSz="914400"/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by static analysis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5030601" y="4231991"/>
              <a:ext cx="0" cy="135716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>
            <a:xfrm flipH="1">
              <a:off x="6539139" y="4238759"/>
              <a:ext cx="0" cy="1357165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 flipH="1">
              <a:off x="5049015" y="4908938"/>
              <a:ext cx="1490124" cy="93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013609" y="5622113"/>
              <a:ext cx="180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dirty="0" smtClean="0">
                  <a:solidFill>
                    <a:prstClr val="black"/>
                  </a:solidFill>
                  <a:latin typeface="Calibri" panose="020F0502020204030204"/>
                </a:rPr>
                <a:t>WCET observed by testing</a:t>
              </a: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4849286" y="5497716"/>
              <a:ext cx="0" cy="914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>
            <a:xfrm flipV="1">
              <a:off x="5001686" y="5497716"/>
              <a:ext cx="0" cy="91440"/>
            </a:xfrm>
            <a:prstGeom prst="line">
              <a:avLst/>
            </a:prstGeom>
            <a:noFill/>
            <a:ln w="3175" cap="flat" cmpd="sng" algn="ctr">
              <a:solidFill>
                <a:srgbClr val="4472C4"/>
              </a:solidFill>
              <a:prstDash val="sysDash"/>
              <a:miter lim="800000"/>
            </a:ln>
            <a:effectLst/>
          </p:spPr>
        </p:cxnSp>
        <p:sp>
          <p:nvSpPr>
            <p:cNvPr id="43" name="5-Point Star 42"/>
            <p:cNvSpPr/>
            <p:nvPr/>
          </p:nvSpPr>
          <p:spPr>
            <a:xfrm>
              <a:off x="4201225" y="5552308"/>
              <a:ext cx="91440" cy="91440"/>
            </a:xfrm>
            <a:prstGeom prst="star5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4984881" y="5552308"/>
              <a:ext cx="91440" cy="91440"/>
            </a:xfrm>
            <a:prstGeom prst="star5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6493028" y="5552308"/>
              <a:ext cx="91440" cy="91440"/>
            </a:xfrm>
            <a:prstGeom prst="star5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08184" y="4162460"/>
              <a:ext cx="1359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i="1" dirty="0" smtClean="0">
                  <a:solidFill>
                    <a:prstClr val="black"/>
                  </a:solidFill>
                  <a:latin typeface="Calibri" panose="020F0502020204030204"/>
                </a:rPr>
                <a:t>Analysis pessimism</a:t>
              </a:r>
              <a:endParaRPr lang="en-US" i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06380" y="2541779"/>
              <a:ext cx="2367778" cy="29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All execution scenarios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Cloud 47"/>
            <p:cNvSpPr/>
            <p:nvPr/>
          </p:nvSpPr>
          <p:spPr>
            <a:xfrm>
              <a:off x="3292760" y="2426267"/>
              <a:ext cx="3501961" cy="1548091"/>
            </a:xfrm>
            <a:prstGeom prst="cloud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4955035" y="5528472"/>
              <a:ext cx="155706" cy="141517"/>
            </a:xfrm>
            <a:prstGeom prst="star5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0" name="Cloud 49"/>
            <p:cNvSpPr/>
            <p:nvPr/>
          </p:nvSpPr>
          <p:spPr>
            <a:xfrm>
              <a:off x="3658093" y="2827810"/>
              <a:ext cx="2716066" cy="828062"/>
            </a:xfrm>
            <a:prstGeom prst="cloud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81000">
                  <a:schemeClr val="accent1">
                    <a:lumMod val="45000"/>
                    <a:lumOff val="5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 w="25400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68537" y="3072934"/>
              <a:ext cx="2038996" cy="29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</a:rPr>
                <a:t>Observed by testing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H="1">
              <a:off x="4268658" y="3816950"/>
              <a:ext cx="1000848" cy="168076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 w="sm" len="sm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>
            <a:xfrm flipH="1">
              <a:off x="2729091" y="3429420"/>
              <a:ext cx="1493848" cy="126296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170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4624"/>
          </a:xfrm>
        </p:spPr>
        <p:txBody>
          <a:bodyPr/>
          <a:lstStyle/>
          <a:p>
            <a:r>
              <a:rPr lang="en-US" sz="3000" dirty="0" smtClean="0"/>
              <a:t>Scratchpad Memories (SPM) : </a:t>
            </a:r>
            <a:r>
              <a:rPr lang="en-US" sz="3000" dirty="0"/>
              <a:t>A Promising Alternative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7481" y="1123776"/>
            <a:ext cx="4817363" cy="4785360"/>
          </a:xfrm>
        </p:spPr>
        <p:txBody>
          <a:bodyPr/>
          <a:lstStyle/>
          <a:p>
            <a:r>
              <a:rPr lang="en-US" dirty="0" smtClean="0"/>
              <a:t>Raw directly-addressable SRAM</a:t>
            </a:r>
          </a:p>
          <a:p>
            <a:pPr lvl="1"/>
            <a:r>
              <a:rPr lang="en-US" dirty="0" smtClean="0"/>
              <a:t>Explicitly controlled by DMA (Direct Memory Access)</a:t>
            </a:r>
          </a:p>
          <a:p>
            <a:pPr lvl="1"/>
            <a:endParaRPr lang="en-US" dirty="0"/>
          </a:p>
          <a:p>
            <a:r>
              <a:rPr lang="en-US" dirty="0" smtClean="0"/>
              <a:t>Provide time predictability</a:t>
            </a:r>
          </a:p>
          <a:p>
            <a:pPr lvl="1"/>
            <a:r>
              <a:rPr lang="en-US" dirty="0" smtClean="0"/>
              <a:t>Determine a memory access is a hit or miss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27531" y="1435979"/>
            <a:ext cx="3429103" cy="2550369"/>
            <a:chOff x="5534076" y="1292424"/>
            <a:chExt cx="3179818" cy="3265049"/>
          </a:xfrm>
        </p:grpSpPr>
        <p:sp>
          <p:nvSpPr>
            <p:cNvPr id="5" name="Rectangle 4"/>
            <p:cNvSpPr/>
            <p:nvPr/>
          </p:nvSpPr>
          <p:spPr>
            <a:xfrm>
              <a:off x="7601132" y="1896984"/>
              <a:ext cx="556381" cy="338666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Notched Right Arrow 5"/>
            <p:cNvSpPr/>
            <p:nvPr/>
          </p:nvSpPr>
          <p:spPr>
            <a:xfrm rot="5400000">
              <a:off x="6600024" y="2909931"/>
              <a:ext cx="1367818" cy="238341"/>
            </a:xfrm>
            <a:prstGeom prst="notchedRightArrow">
              <a:avLst/>
            </a:prstGeom>
            <a:gradFill flip="none" rotWithShape="1">
              <a:gsLst>
                <a:gs pos="0">
                  <a:sysClr val="windowText" lastClr="000000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7513" y="1896984"/>
              <a:ext cx="556381" cy="338666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01131" y="1589207"/>
              <a:ext cx="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57513" y="1591069"/>
              <a:ext cx="55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1132" y="2545288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57513" y="2545288"/>
              <a:ext cx="556381" cy="338666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01131" y="3181497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157512" y="3181497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01132" y="3786572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9BBB59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57513" y="3786572"/>
              <a:ext cx="556381" cy="338666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1131" y="1292424"/>
              <a:ext cx="1112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SPM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534076" y="1896984"/>
              <a:ext cx="1474076" cy="2660489"/>
              <a:chOff x="6127056" y="1996599"/>
              <a:chExt cx="1474076" cy="266048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127056" y="2019607"/>
                <a:ext cx="1474076" cy="241904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DMA load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DMA load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0504D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DMA load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9BBB59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to </a:t>
                </a: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Document 20"/>
              <p:cNvSpPr/>
              <p:nvPr/>
            </p:nvSpPr>
            <p:spPr>
              <a:xfrm>
                <a:off x="6127056" y="1996599"/>
                <a:ext cx="1356238" cy="2660489"/>
              </a:xfrm>
              <a:prstGeom prst="flowChartDocument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4820885" y="4177539"/>
            <a:ext cx="4192568" cy="1846773"/>
            <a:chOff x="971033" y="4077877"/>
            <a:chExt cx="6262239" cy="2586114"/>
          </a:xfrm>
        </p:grpSpPr>
        <p:sp>
          <p:nvSpPr>
            <p:cNvPr id="21" name="Rectangle 20"/>
            <p:cNvSpPr/>
            <p:nvPr/>
          </p:nvSpPr>
          <p:spPr>
            <a:xfrm>
              <a:off x="1130318" y="5471549"/>
              <a:ext cx="1671562" cy="274369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801880" y="5745918"/>
              <a:ext cx="1245809" cy="274369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7689" y="6020287"/>
              <a:ext cx="1100667" cy="274369"/>
            </a:xfrm>
            <a:prstGeom prst="rect">
              <a:avLst/>
            </a:prstGeom>
            <a:gradFill flip="none" rotWithShape="1">
              <a:gsLst>
                <a:gs pos="0">
                  <a:srgbClr val="9BBB59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09575" y="5471549"/>
              <a:ext cx="1144210" cy="274369"/>
            </a:xfrm>
            <a:prstGeom prst="rect">
              <a:avLst/>
            </a:prstGeom>
            <a:gradFill flip="none" rotWithShape="1">
              <a:gsLst>
                <a:gs pos="0">
                  <a:srgbClr val="4F81B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48356" y="5745918"/>
              <a:ext cx="561219" cy="274369"/>
            </a:xfrm>
            <a:prstGeom prst="rect">
              <a:avLst/>
            </a:prstGeom>
            <a:gradFill flip="none" rotWithShape="1">
              <a:gsLst>
                <a:gs pos="0">
                  <a:srgbClr val="C0504D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t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τ</a:t>
              </a:r>
              <a:r>
                <a: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130318" y="6281500"/>
              <a:ext cx="6102954" cy="1315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029336" y="6294658"/>
              <a:ext cx="109055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time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ghtning Bolt 27"/>
            <p:cNvSpPr/>
            <p:nvPr/>
          </p:nvSpPr>
          <p:spPr>
            <a:xfrm>
              <a:off x="4302897" y="5126835"/>
              <a:ext cx="665239" cy="689428"/>
            </a:xfrm>
            <a:prstGeom prst="lightningBol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71033" y="4077877"/>
              <a:ext cx="4177324" cy="90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Can completely avoid preemption delay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ghtning Bolt 29"/>
            <p:cNvSpPr/>
            <p:nvPr/>
          </p:nvSpPr>
          <p:spPr>
            <a:xfrm>
              <a:off x="4815736" y="4782121"/>
              <a:ext cx="665239" cy="689428"/>
            </a:xfrm>
            <a:prstGeom prst="lightningBol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4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1050"/>
          </a:xfrm>
        </p:spPr>
        <p:txBody>
          <a:bodyPr/>
          <a:lstStyle/>
          <a:p>
            <a:r>
              <a:rPr lang="en-US" dirty="0" smtClean="0"/>
              <a:t>Stack Frame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0525" y="1143477"/>
            <a:ext cx="8229600" cy="4785360"/>
          </a:xfrm>
        </p:spPr>
        <p:txBody>
          <a:bodyPr/>
          <a:lstStyle/>
          <a:p>
            <a:r>
              <a:rPr lang="en-US" dirty="0" smtClean="0"/>
              <a:t>Perform </a:t>
            </a:r>
            <a:r>
              <a:rPr lang="en-US" dirty="0"/>
              <a:t>code </a:t>
            </a:r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Store frame stack in SPM before a function call</a:t>
            </a:r>
          </a:p>
          <a:p>
            <a:pPr lvl="1"/>
            <a:r>
              <a:rPr lang="en-US" dirty="0" smtClean="0"/>
              <a:t>Load frame stack from SPM after a function call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76262" y="3414713"/>
            <a:ext cx="8454558" cy="2372649"/>
            <a:chOff x="166688" y="185738"/>
            <a:chExt cx="7097991" cy="2372649"/>
          </a:xfrm>
        </p:grpSpPr>
        <p:sp>
          <p:nvSpPr>
            <p:cNvPr id="5" name="TextBox 4"/>
            <p:cNvSpPr txBox="1"/>
            <p:nvPr/>
          </p:nvSpPr>
          <p:spPr>
            <a:xfrm>
              <a:off x="166688" y="733426"/>
              <a:ext cx="709799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DMA_store</a:t>
              </a:r>
              <a:r>
                <a:rPr lang="en-US" sz="1200" b="1" dirty="0">
                  <a:latin typeface="Consolas" panose="020B0609020204030204" pitchFamily="49" charset="0"/>
                </a:rPr>
                <a:t>();</a:t>
              </a:r>
              <a:r>
                <a:rPr lang="en-US" sz="1200" dirty="0">
                  <a:latin typeface="Consolas" panose="020B0609020204030204" pitchFamily="49" charset="0"/>
                </a:rPr>
                <a:t>			// DMA stores the stack in the main memory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Sp_reset</a:t>
              </a:r>
              <a:r>
                <a:rPr lang="en-US" sz="1200" b="1" dirty="0">
                  <a:latin typeface="Consolas" panose="020B0609020204030204" pitchFamily="49" charset="0"/>
                </a:rPr>
                <a:t>();</a:t>
              </a:r>
              <a:r>
                <a:rPr lang="en-US" sz="1200" dirty="0">
                  <a:latin typeface="Consolas" panose="020B0609020204030204" pitchFamily="49" charset="0"/>
                </a:rPr>
                <a:t>			</a:t>
              </a:r>
              <a:r>
                <a:rPr lang="en-US" sz="1200" dirty="0" smtClean="0">
                  <a:latin typeface="Consolas" panose="020B0609020204030204" pitchFamily="49" charset="0"/>
                </a:rPr>
                <a:t>	// </a:t>
              </a:r>
              <a:r>
                <a:rPr lang="en-US" sz="1200" dirty="0">
                  <a:latin typeface="Consolas" panose="020B0609020204030204" pitchFamily="49" charset="0"/>
                </a:rPr>
                <a:t>reset the stack pointer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i="1" dirty="0">
                  <a:latin typeface="Consolas" panose="020B0609020204030204" pitchFamily="49" charset="0"/>
                </a:rPr>
                <a:t>Foo();</a:t>
              </a:r>
              <a:r>
                <a:rPr lang="en-US" sz="1200" dirty="0">
                  <a:latin typeface="Consolas" panose="020B0609020204030204" pitchFamily="49" charset="0"/>
                </a:rPr>
                <a:t>				// call a function</a:t>
              </a:r>
            </a:p>
            <a:p>
              <a:endParaRPr lang="en-US" sz="1200" dirty="0">
                <a:latin typeface="Consolas" panose="020B0609020204030204" pitchFamily="49" charset="0"/>
              </a:endParaRP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DMA_load</a:t>
              </a:r>
              <a:r>
                <a:rPr lang="en-US" sz="1200" b="1" dirty="0">
                  <a:latin typeface="Consolas" panose="020B0609020204030204" pitchFamily="49" charset="0"/>
                </a:rPr>
                <a:t>();</a:t>
              </a:r>
              <a:r>
                <a:rPr lang="en-US" sz="1200" dirty="0">
                  <a:latin typeface="Consolas" panose="020B0609020204030204" pitchFamily="49" charset="0"/>
                </a:rPr>
                <a:t>			</a:t>
              </a:r>
              <a:r>
                <a:rPr lang="en-US" sz="1200" dirty="0" smtClean="0">
                  <a:latin typeface="Consolas" panose="020B0609020204030204" pitchFamily="49" charset="0"/>
                </a:rPr>
                <a:t>	// </a:t>
              </a:r>
              <a:r>
                <a:rPr lang="en-US" sz="1200" dirty="0">
                  <a:latin typeface="Consolas" panose="020B0609020204030204" pitchFamily="49" charset="0"/>
                </a:rPr>
                <a:t>DMA loads the stack from the main memory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Sp_restore</a:t>
              </a:r>
              <a:r>
                <a:rPr lang="en-US" sz="1200" b="1" dirty="0">
                  <a:latin typeface="Consolas" panose="020B0609020204030204" pitchFamily="49" charset="0"/>
                </a:rPr>
                <a:t>();</a:t>
              </a:r>
              <a:r>
                <a:rPr lang="en-US" sz="1200" dirty="0">
                  <a:latin typeface="Consolas" panose="020B0609020204030204" pitchFamily="49" charset="0"/>
                </a:rPr>
                <a:t>			// restore the stack pointer</a:t>
              </a:r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1628776" y="185738"/>
              <a:ext cx="2305050" cy="395288"/>
            </a:xfrm>
            <a:prstGeom prst="wedgeRoundRectCallout">
              <a:avLst>
                <a:gd name="adj1" fmla="val -69593"/>
                <a:gd name="adj2" fmla="val 140814"/>
                <a:gd name="adj3" fmla="val 16667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Inserted code </a:t>
              </a:r>
              <a:r>
                <a:rPr lang="en-US" sz="1400" i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before</a:t>
              </a:r>
              <a:r>
                <a:rPr lang="en-US" sz="14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a call</a:t>
              </a:r>
              <a:endParaRPr lang="en-US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7" name="Rounded Rectangular Callout 6"/>
            <p:cNvSpPr/>
            <p:nvPr/>
          </p:nvSpPr>
          <p:spPr>
            <a:xfrm>
              <a:off x="1685926" y="2163099"/>
              <a:ext cx="2305050" cy="395288"/>
            </a:xfrm>
            <a:prstGeom prst="wedgeRoundRectCallout">
              <a:avLst>
                <a:gd name="adj1" fmla="val -67940"/>
                <a:gd name="adj2" fmla="val -125452"/>
                <a:gd name="adj3" fmla="val 16667"/>
              </a:avLst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Inserted code </a:t>
              </a:r>
              <a:r>
                <a:rPr lang="en-US" sz="1400" i="1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after</a:t>
              </a:r>
              <a:r>
                <a:rPr lang="en-US" sz="14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 a call</a:t>
              </a:r>
              <a:endParaRPr lang="en-US" sz="14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6689" y="661988"/>
              <a:ext cx="1028700" cy="566737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6689" y="1515400"/>
              <a:ext cx="1114424" cy="566737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5740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1841"/>
          </a:xfrm>
        </p:spPr>
        <p:txBody>
          <a:bodyPr/>
          <a:lstStyle/>
          <a:p>
            <a:r>
              <a:rPr lang="en-US" dirty="0" smtClean="0"/>
              <a:t>Virtual Stack in Main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9100" y="1352550"/>
            <a:ext cx="8229600" cy="4785360"/>
          </a:xfrm>
        </p:spPr>
        <p:txBody>
          <a:bodyPr/>
          <a:lstStyle/>
          <a:p>
            <a:r>
              <a:rPr lang="en-US" dirty="0" smtClean="0"/>
              <a:t>Moving stack frames needs previous execution history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50156" y="2276476"/>
            <a:ext cx="5921985" cy="3486294"/>
            <a:chOff x="485775" y="108664"/>
            <a:chExt cx="4321877" cy="3234755"/>
          </a:xfrm>
        </p:grpSpPr>
        <p:grpSp>
          <p:nvGrpSpPr>
            <p:cNvPr id="5" name="Group 4"/>
            <p:cNvGrpSpPr/>
            <p:nvPr/>
          </p:nvGrpSpPr>
          <p:grpSpPr>
            <a:xfrm>
              <a:off x="485775" y="1166053"/>
              <a:ext cx="656479" cy="1021278"/>
              <a:chOff x="485775" y="507359"/>
              <a:chExt cx="656479" cy="102127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85775" y="882992"/>
                <a:ext cx="656479" cy="64564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59300" y="507359"/>
                <a:ext cx="499770" cy="342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 Rounded MT Bold" panose="020F0704030504030204" pitchFamily="34" charset="0"/>
                  </a:rPr>
                  <a:t>CPU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894452" y="1066017"/>
              <a:ext cx="834683" cy="1259840"/>
              <a:chOff x="647114" y="643987"/>
              <a:chExt cx="834683" cy="12598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647114" y="980048"/>
                <a:ext cx="834683" cy="92377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14817" y="643987"/>
                <a:ext cx="499771" cy="342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 Rounded MT Bold" panose="020F0704030504030204" pitchFamily="34" charset="0"/>
                  </a:rPr>
                  <a:t>SPM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1894450" y="1401185"/>
              <a:ext cx="834683" cy="54741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8" name="Straight Arrow Connector 7"/>
            <p:cNvCxnSpPr>
              <a:stCxn id="20" idx="3"/>
              <a:endCxn id="15" idx="1"/>
            </p:cNvCxnSpPr>
            <p:nvPr/>
          </p:nvCxnSpPr>
          <p:spPr>
            <a:xfrm>
              <a:off x="2729135" y="1863968"/>
              <a:ext cx="1050384" cy="79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Callout 8"/>
            <p:cNvSpPr/>
            <p:nvPr/>
          </p:nvSpPr>
          <p:spPr>
            <a:xfrm>
              <a:off x="890588" y="2367165"/>
              <a:ext cx="2260576" cy="976254"/>
            </a:xfrm>
            <a:prstGeom prst="wedgeEllipseCallout">
              <a:avLst>
                <a:gd name="adj1" fmla="val 53725"/>
                <a:gd name="adj2" fmla="val -56743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Evict/Restore stack frames by DMA</a:t>
              </a:r>
              <a:endParaRPr lang="en-US" sz="16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19664" y="1484584"/>
              <a:ext cx="598648" cy="342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rial Rounded MT Bold" panose="020F0704030504030204" pitchFamily="34" charset="0"/>
                </a:rPr>
                <a:t>Stack</a:t>
              </a:r>
              <a:endParaRPr lang="en-US" dirty="0">
                <a:latin typeface="Arial Rounded MT Bold" panose="020F070403050403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22" idx="3"/>
              <a:endCxn id="20" idx="1"/>
            </p:cNvCxnSpPr>
            <p:nvPr/>
          </p:nvCxnSpPr>
          <p:spPr>
            <a:xfrm flipV="1">
              <a:off x="1142254" y="1863968"/>
              <a:ext cx="752198" cy="5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Callout 11"/>
            <p:cNvSpPr/>
            <p:nvPr/>
          </p:nvSpPr>
          <p:spPr>
            <a:xfrm>
              <a:off x="804863" y="108664"/>
              <a:ext cx="2154468" cy="976254"/>
            </a:xfrm>
            <a:prstGeom prst="wedgeEllipseCallout">
              <a:avLst>
                <a:gd name="adj1" fmla="val 68669"/>
                <a:gd name="adj2" fmla="val 9302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Previously evicted stack frames</a:t>
              </a:r>
              <a:endParaRPr lang="en-US" sz="16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522471" y="596791"/>
              <a:ext cx="1285181" cy="2340783"/>
              <a:chOff x="3522471" y="596791"/>
              <a:chExt cx="1285181" cy="234078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779519" y="2372663"/>
                <a:ext cx="834683" cy="56491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86068" y="596791"/>
                <a:ext cx="1221584" cy="342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Arial Rounded MT Bold" panose="020F0704030504030204" pitchFamily="34" charset="0"/>
                  </a:rPr>
                  <a:t>Main Memory</a:t>
                </a:r>
                <a:endParaRPr 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779518" y="1997611"/>
                <a:ext cx="834683" cy="32824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779519" y="992330"/>
                <a:ext cx="834683" cy="95626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" name="Left Brace 18"/>
              <p:cNvSpPr/>
              <p:nvPr/>
            </p:nvSpPr>
            <p:spPr>
              <a:xfrm>
                <a:off x="3522471" y="1016772"/>
                <a:ext cx="182024" cy="1309085"/>
              </a:xfrm>
              <a:prstGeom prst="leftBrace">
                <a:avLst>
                  <a:gd name="adj1" fmla="val 53172"/>
                  <a:gd name="adj2" fmla="val 38712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Rounded MT Bold" panose="020F0704030504030204" pitchFamily="34" charset="0"/>
                </a:endParaRPr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764258" y="1166053"/>
              <a:ext cx="0" cy="14890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99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52475"/>
          </a:xfrm>
        </p:spPr>
        <p:txBody>
          <a:bodyPr/>
          <a:lstStyle/>
          <a:p>
            <a:r>
              <a:rPr lang="en-US" dirty="0" smtClean="0"/>
              <a:t>Problem Formulation from CFG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809" y="1085857"/>
                <a:ext cx="8229600" cy="5230805"/>
              </a:xfrm>
            </p:spPr>
            <p:txBody>
              <a:bodyPr/>
              <a:lstStyle/>
              <a:p>
                <a:r>
                  <a:rPr lang="en-US" dirty="0" smtClean="0"/>
                  <a:t>Use inline Control Flow Graph (CFG) presentation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set of all basic blocks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are set of basic blocks containing Call and Return 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809" y="1085857"/>
                <a:ext cx="8229600" cy="5230805"/>
              </a:xfrm>
              <a:blipFill>
                <a:blip r:embed="rId2"/>
                <a:stretch>
                  <a:fillRect l="-815" t="-1049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936948" y="2479359"/>
            <a:ext cx="5505971" cy="3853419"/>
            <a:chOff x="89098" y="2859"/>
            <a:chExt cx="5505971" cy="3853419"/>
          </a:xfrm>
        </p:grpSpPr>
        <p:sp>
          <p:nvSpPr>
            <p:cNvPr id="5" name="TextBox 4"/>
            <p:cNvSpPr txBox="1"/>
            <p:nvPr/>
          </p:nvSpPr>
          <p:spPr>
            <a:xfrm>
              <a:off x="89099" y="21618"/>
              <a:ext cx="157767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</a:t>
              </a:r>
              <a:r>
                <a:rPr lang="en-US" dirty="0" smtClean="0">
                  <a:latin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  </a:t>
              </a:r>
              <a:r>
                <a:rPr lang="en-US" dirty="0" smtClean="0">
                  <a:latin typeface="Consolas" panose="020B0609020204030204" pitchFamily="49" charset="0"/>
                </a:rPr>
                <a:t>B</a:t>
              </a:r>
              <a:r>
                <a:rPr lang="en-US" dirty="0" smtClean="0">
                  <a:latin typeface="Consolas" panose="020B0609020204030204" pitchFamily="49" charset="0"/>
                </a:rPr>
                <a:t>();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  </a:t>
              </a:r>
              <a:r>
                <a:rPr lang="en-US" dirty="0" smtClean="0">
                  <a:latin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}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B</a:t>
              </a:r>
              <a:r>
                <a:rPr lang="en-US" dirty="0" smtClean="0">
                  <a:latin typeface="Consolas" panose="020B0609020204030204" pitchFamily="49" charset="0"/>
                </a:rPr>
                <a:t>()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  </a:t>
              </a:r>
              <a:r>
                <a:rPr lang="en-US" dirty="0" smtClean="0">
                  <a:latin typeface="Consolas" panose="020B0609020204030204" pitchFamily="49" charset="0"/>
                </a:rPr>
                <a:t>…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latin typeface="Consolas" panose="020B0609020204030204" pitchFamily="49" charset="0"/>
                </a:rPr>
                <a:t>   </a:t>
              </a:r>
              <a:r>
                <a:rPr lang="en-US" dirty="0" smtClean="0">
                  <a:latin typeface="Consolas" panose="020B0609020204030204" pitchFamily="49" charset="0"/>
                </a:rPr>
                <a:t>return</a:t>
              </a:r>
              <a:r>
                <a:rPr lang="en-US" dirty="0" smtClean="0">
                  <a:latin typeface="Consolas" panose="020B0609020204030204" pitchFamily="49" charset="0"/>
                </a:rPr>
                <a:t>;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098" y="68510"/>
              <a:ext cx="1683434" cy="11488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9098" y="1264265"/>
              <a:ext cx="1683435" cy="46892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9098" y="1958271"/>
              <a:ext cx="1683435" cy="15476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89130" y="101337"/>
              <a:ext cx="1327053" cy="677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6014" y="100168"/>
              <a:ext cx="513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  <a:p>
              <a:r>
                <a:rPr lang="en-US" dirty="0"/>
                <a:t>B</a:t>
              </a:r>
              <a:r>
                <a:rPr lang="en-US" dirty="0" smtClean="0"/>
                <a:t>();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89130" y="1297091"/>
              <a:ext cx="1327053" cy="677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98508" y="2513947"/>
              <a:ext cx="1327053" cy="6775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98811" y="1323666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return …;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80972" y="26296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15" name="Straight Arrow Connector 14"/>
            <p:cNvCxnSpPr>
              <a:stCxn id="9" idx="2"/>
              <a:endCxn id="11" idx="0"/>
            </p:cNvCxnSpPr>
            <p:nvPr/>
          </p:nvCxnSpPr>
          <p:spPr>
            <a:xfrm>
              <a:off x="3152656" y="778931"/>
              <a:ext cx="0" cy="5181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2"/>
              <a:endCxn id="12" idx="0"/>
            </p:cNvCxnSpPr>
            <p:nvPr/>
          </p:nvCxnSpPr>
          <p:spPr>
            <a:xfrm>
              <a:off x="3161012" y="1969997"/>
              <a:ext cx="1022" cy="5439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423879" y="2859"/>
                  <a:ext cx="4624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79" y="2859"/>
                  <a:ext cx="46249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420064" y="1193928"/>
                  <a:ext cx="470129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64" y="1193928"/>
                  <a:ext cx="470129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429072" y="2430770"/>
                  <a:ext cx="452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072" y="2430770"/>
                  <a:ext cx="45211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/>
            <p:cNvSpPr/>
            <p:nvPr/>
          </p:nvSpPr>
          <p:spPr>
            <a:xfrm>
              <a:off x="2495759" y="102622"/>
              <a:ext cx="272341" cy="2673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89130" y="1297092"/>
              <a:ext cx="272341" cy="2673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99835" y="2513948"/>
              <a:ext cx="272341" cy="2673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6" idx="3"/>
              <a:endCxn id="9" idx="1"/>
            </p:cNvCxnSpPr>
            <p:nvPr/>
          </p:nvCxnSpPr>
          <p:spPr>
            <a:xfrm flipV="1">
              <a:off x="1772532" y="440134"/>
              <a:ext cx="716598" cy="202807"/>
            </a:xfrm>
            <a:prstGeom prst="straightConnector1">
              <a:avLst/>
            </a:prstGeom>
            <a:ln w="5715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3"/>
              <a:endCxn id="12" idx="1"/>
            </p:cNvCxnSpPr>
            <p:nvPr/>
          </p:nvCxnSpPr>
          <p:spPr>
            <a:xfrm>
              <a:off x="1772533" y="1498727"/>
              <a:ext cx="725975" cy="1354017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13" idx="1"/>
            </p:cNvCxnSpPr>
            <p:nvPr/>
          </p:nvCxnSpPr>
          <p:spPr>
            <a:xfrm flipV="1">
              <a:off x="1772533" y="1646832"/>
              <a:ext cx="726278" cy="1085244"/>
            </a:xfrm>
            <a:prstGeom prst="straightConnector1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50959" y="348694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(a)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84379" y="3470831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(b)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998382" y="116968"/>
                  <a:ext cx="136723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oMath>
                    </m:oMathPara>
                  </a14:m>
                  <a:endParaRPr lang="en-US" b="0" dirty="0" smtClean="0"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382" y="116968"/>
                  <a:ext cx="1367234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339" b="-8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768928" y="1307249"/>
                  <a:ext cx="1826141" cy="6880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928" y="1307249"/>
                  <a:ext cx="1826141" cy="688009"/>
                </a:xfrm>
                <a:prstGeom prst="rect">
                  <a:avLst/>
                </a:prstGeom>
                <a:blipFill>
                  <a:blip r:embed="rId7"/>
                  <a:stretch>
                    <a:fillRect b="-35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998382" y="2491116"/>
                  <a:ext cx="13568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oMath>
                    </m:oMathPara>
                  </a14:m>
                  <a:endParaRPr lang="en-US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382" y="2491116"/>
                  <a:ext cx="1356845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345" b="-75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627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90573"/>
          </a:xfrm>
        </p:spPr>
        <p:txBody>
          <a:bodyPr/>
          <a:lstStyle/>
          <a:p>
            <a:r>
              <a:rPr lang="en-US" dirty="0" smtClean="0"/>
              <a:t>Formulate as a Minimization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42900" y="1009650"/>
                <a:ext cx="8229600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 smtClean="0"/>
                  <a:t>Minimize the WCET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of the whole program.</a:t>
                </a:r>
              </a:p>
              <a:p>
                <a:endParaRPr lang="en-US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 are the start and final basic blocks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 smtClean="0"/>
                  <a:t> execution frequency of basic block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 smtClean="0"/>
                  <a:t> Management cost of basic block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 smtClean="0"/>
                  <a:t> execution time of basic block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is set of edges</a:t>
                </a:r>
              </a:p>
              <a:p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42900" y="1009650"/>
                <a:ext cx="8229600" cy="4667250"/>
              </a:xfrm>
              <a:blipFill>
                <a:blip r:embed="rId2"/>
                <a:stretch>
                  <a:fillRect l="-370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305675" y="1638300"/>
                <a:ext cx="1171575" cy="771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75" y="1638300"/>
                <a:ext cx="1171575" cy="771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305675" y="2857500"/>
                <a:ext cx="1171575" cy="7715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75" y="2857500"/>
                <a:ext cx="1171575" cy="771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7891463" y="2409825"/>
            <a:ext cx="0" cy="4476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920038" y="3629025"/>
            <a:ext cx="0" cy="44767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8386717" y="2510909"/>
                <a:ext cx="527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717" y="2510909"/>
                <a:ext cx="5272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427263" y="3905250"/>
                <a:ext cx="5705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263" y="3905250"/>
                <a:ext cx="5705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/>
          <p:nvPr/>
        </p:nvCxnSpPr>
        <p:spPr>
          <a:xfrm>
            <a:off x="7581903" y="2486025"/>
            <a:ext cx="1266827" cy="1095377"/>
          </a:xfrm>
          <a:prstGeom prst="bentConnector3">
            <a:avLst>
              <a:gd name="adj1" fmla="val 100376"/>
            </a:avLst>
          </a:prstGeom>
          <a:ln w="38100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>
            <a:off x="7647150" y="3829050"/>
            <a:ext cx="1266827" cy="1095377"/>
          </a:xfrm>
          <a:prstGeom prst="bentConnector3">
            <a:avLst>
              <a:gd name="adj1" fmla="val 100376"/>
            </a:avLst>
          </a:prstGeom>
          <a:ln w="38100">
            <a:solidFill>
              <a:srgbClr val="0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5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M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lnDef>
      <a:spPr>
        <a:ln>
          <a:solidFill>
            <a:srgbClr val="000000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ML" id="{77AA0A61-1A77-4627-94FB-8AC5EF831A96}" vid="{D514412F-9458-4A70-82C6-39CEF2047D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CML</Template>
  <TotalTime>3750</TotalTime>
  <Words>501</Words>
  <Application>Microsoft Office PowerPoint</Application>
  <PresentationFormat>On-screen Show (4:3)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Malgun Gothic</vt:lpstr>
      <vt:lpstr>Arial</vt:lpstr>
      <vt:lpstr>Arial Rounded MT Bold</vt:lpstr>
      <vt:lpstr>Bookman Old Style</vt:lpstr>
      <vt:lpstr>Calibri</vt:lpstr>
      <vt:lpstr>Cambria Math</vt:lpstr>
      <vt:lpstr>Candara</vt:lpstr>
      <vt:lpstr>Comic Sans MS</vt:lpstr>
      <vt:lpstr>Consolas</vt:lpstr>
      <vt:lpstr>Gill Sans MT</vt:lpstr>
      <vt:lpstr>Mangal</vt:lpstr>
      <vt:lpstr>Times New Roman</vt:lpstr>
      <vt:lpstr>Wingdings</vt:lpstr>
      <vt:lpstr>Wingdings 3</vt:lpstr>
      <vt:lpstr>CML</vt:lpstr>
      <vt:lpstr>WCET-Aware Stack Frame Management of Embedded Systems using Scratchpad Memories</vt:lpstr>
      <vt:lpstr>Hard Real-time Systems</vt:lpstr>
      <vt:lpstr>Ensuring Timing Correctness</vt:lpstr>
      <vt:lpstr>Challenges of Static Timing Analyses</vt:lpstr>
      <vt:lpstr>Scratchpad Memories (SPM) : A Promising Alternative</vt:lpstr>
      <vt:lpstr>Stack Frame Management</vt:lpstr>
      <vt:lpstr>Virtual Stack in Main Memory</vt:lpstr>
      <vt:lpstr>Problem Formulation from CFG</vt:lpstr>
      <vt:lpstr>Formulate as a Minimization Problem</vt:lpstr>
      <vt:lpstr>Decision Variable</vt:lpstr>
      <vt:lpstr>Testbed</vt:lpstr>
      <vt:lpstr>WCET and Memory Overhead</vt:lpstr>
      <vt:lpstr>Comparing with Caches</vt:lpstr>
      <vt:lpstr>Conclusion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325: Embedded Micorprocessor Systems</dc:title>
  <dc:creator>Aviral Shrivastava</dc:creator>
  <cp:lastModifiedBy>Mohammad Khayatian</cp:lastModifiedBy>
  <cp:revision>77</cp:revision>
  <dcterms:created xsi:type="dcterms:W3CDTF">2015-12-14T16:01:03Z</dcterms:created>
  <dcterms:modified xsi:type="dcterms:W3CDTF">2018-12-03T22:58:55Z</dcterms:modified>
</cp:coreProperties>
</file>