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415" r:id="rId3"/>
    <p:sldId id="401" r:id="rId4"/>
    <p:sldId id="467" r:id="rId5"/>
    <p:sldId id="418" r:id="rId6"/>
    <p:sldId id="464" r:id="rId7"/>
    <p:sldId id="463" r:id="rId8"/>
    <p:sldId id="466" r:id="rId9"/>
    <p:sldId id="419" r:id="rId10"/>
    <p:sldId id="455" r:id="rId11"/>
    <p:sldId id="420" r:id="rId12"/>
    <p:sldId id="412" r:id="rId13"/>
    <p:sldId id="422" r:id="rId14"/>
    <p:sldId id="438" r:id="rId15"/>
    <p:sldId id="447" r:id="rId16"/>
    <p:sldId id="468" r:id="rId17"/>
    <p:sldId id="470" r:id="rId18"/>
    <p:sldId id="452" r:id="rId19"/>
    <p:sldId id="444" r:id="rId20"/>
    <p:sldId id="473" r:id="rId21"/>
    <p:sldId id="453" r:id="rId22"/>
    <p:sldId id="436" r:id="rId23"/>
    <p:sldId id="460" r:id="rId24"/>
    <p:sldId id="472" r:id="rId25"/>
    <p:sldId id="454" r:id="rId26"/>
    <p:sldId id="423" r:id="rId27"/>
    <p:sldId id="459" r:id="rId28"/>
    <p:sldId id="439" r:id="rId29"/>
    <p:sldId id="449" r:id="rId30"/>
    <p:sldId id="437" r:id="rId31"/>
    <p:sldId id="421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3" autoAdjust="0"/>
    <p:restoredTop sz="90468" autoAdjust="0"/>
  </p:normalViewPr>
  <p:slideViewPr>
    <p:cSldViewPr snapToGrid="0">
      <p:cViewPr varScale="1">
        <p:scale>
          <a:sx n="103" d="100"/>
          <a:sy n="103" d="100"/>
        </p:scale>
        <p:origin x="17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14" d="100"/>
        <a:sy n="214" d="100"/>
      </p:scale>
      <p:origin x="0" y="-5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School%20Work\Graduate%20School\thesis\spm\old%20data\heap%20management%20performance%20comparison%20-%203.2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28696412948378E-2"/>
          <c:y val="4.1215718883043498E-2"/>
          <c:w val="0.88901574803149608"/>
          <c:h val="0.69048000027482204"/>
        </c:manualLayout>
      </c:layout>
      <c:barChart>
        <c:barDir val="col"/>
        <c:grouping val="clustered"/>
        <c:varyColors val="0"/>
        <c:ser>
          <c:idx val="0"/>
          <c:order val="0"/>
          <c:tx>
            <c:v>Statically Detect Heap Access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'Lat4'!$H$15:$H$27</c:f>
              <c:numCache>
                <c:formatCode>General</c:formatCode>
                <c:ptCount val="12"/>
                <c:pt idx="0">
                  <c:v>9.8603024996151659E-2</c:v>
                </c:pt>
                <c:pt idx="1">
                  <c:v>8.6219645283552165E-2</c:v>
                </c:pt>
                <c:pt idx="2">
                  <c:v>0.53971586084773449</c:v>
                </c:pt>
                <c:pt idx="3">
                  <c:v>0.74587624588854295</c:v>
                </c:pt>
                <c:pt idx="4">
                  <c:v>0.74585352235488767</c:v>
                </c:pt>
                <c:pt idx="5">
                  <c:v>0.74273114326673106</c:v>
                </c:pt>
                <c:pt idx="6">
                  <c:v>8.3329171045706182E-2</c:v>
                </c:pt>
                <c:pt idx="7">
                  <c:v>0.15001112730442845</c:v>
                </c:pt>
                <c:pt idx="8">
                  <c:v>0.5697754072786102</c:v>
                </c:pt>
                <c:pt idx="9">
                  <c:v>0.58039043347350383</c:v>
                </c:pt>
                <c:pt idx="10">
                  <c:v>0.44036945552825452</c:v>
                </c:pt>
                <c:pt idx="11">
                  <c:v>0.43480682156982753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30-4E5C-ABEB-A550FC9DF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168320"/>
        <c:axId val="1239157984"/>
      </c:barChart>
      <c:catAx>
        <c:axId val="123916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57984"/>
        <c:crosses val="autoZero"/>
        <c:auto val="1"/>
        <c:lblAlgn val="ctr"/>
        <c:lblOffset val="100"/>
        <c:noMultiLvlLbl val="0"/>
      </c:catAx>
      <c:valAx>
        <c:axId val="1239157984"/>
        <c:scaling>
          <c:orientation val="minMax"/>
          <c:max val="1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/>
                  <a:t>Runtime Normalized</a:t>
                </a:r>
                <a:r>
                  <a:rPr lang="en-US" altLang="zh-TW" sz="1600" b="1" baseline="0"/>
                  <a:t> to Prior Work</a:t>
                </a:r>
                <a:endParaRPr lang="zh-TW" altLang="en-US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6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dirty="0"/>
              <a:t>A: Static Detection of</a:t>
            </a:r>
            <a:r>
              <a:rPr lang="en-US" altLang="zh-TW" sz="1600" b="1" baseline="0" dirty="0"/>
              <a:t> Heap Access</a:t>
            </a:r>
          </a:p>
          <a:p>
            <a:pPr algn="l">
              <a:defRPr sz="1600" b="1"/>
            </a:pPr>
            <a:r>
              <a:rPr lang="en-US" altLang="zh-TW" sz="1600" b="1" baseline="0" dirty="0"/>
              <a:t>B: Simplifying Management Framework</a:t>
            </a:r>
            <a:endParaRPr lang="zh-TW" altLang="en-US" sz="1600" b="1" dirty="0"/>
          </a:p>
        </c:rich>
      </c:tx>
      <c:layout>
        <c:manualLayout>
          <c:xMode val="edge"/>
          <c:yMode val="edge"/>
          <c:x val="0.52201727909011375"/>
          <c:y val="0.147338089433930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428696412948378E-2"/>
          <c:y val="3.6450768993163137E-2"/>
          <c:w val="0.90568241469816269"/>
          <c:h val="0.6881234406054203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'Lat4'!$H$15:$H$27</c:f>
              <c:numCache>
                <c:formatCode>General</c:formatCode>
                <c:ptCount val="12"/>
                <c:pt idx="0">
                  <c:v>9.8603024996151659E-2</c:v>
                </c:pt>
                <c:pt idx="1">
                  <c:v>8.6219645283552165E-2</c:v>
                </c:pt>
                <c:pt idx="2">
                  <c:v>0.53971586084773449</c:v>
                </c:pt>
                <c:pt idx="3">
                  <c:v>0.74587624588854295</c:v>
                </c:pt>
                <c:pt idx="4">
                  <c:v>0.74585352235488767</c:v>
                </c:pt>
                <c:pt idx="5">
                  <c:v>0.74273114326673106</c:v>
                </c:pt>
                <c:pt idx="6">
                  <c:v>8.3329171045706182E-2</c:v>
                </c:pt>
                <c:pt idx="7">
                  <c:v>0.15001112730442845</c:v>
                </c:pt>
                <c:pt idx="8">
                  <c:v>0.5697754072786102</c:v>
                </c:pt>
                <c:pt idx="9">
                  <c:v>0.58039043347350383</c:v>
                </c:pt>
                <c:pt idx="10">
                  <c:v>0.44036945552825452</c:v>
                </c:pt>
                <c:pt idx="11">
                  <c:v>0.43480682156982753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7-4991-A7CD-0FA0553AF2BB}"/>
            </c:ext>
          </c:extLst>
        </c:ser>
        <c:ser>
          <c:idx val="1"/>
          <c:order val="1"/>
          <c:tx>
            <c:v>A+B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'Lat4'!$I$15:$I$27</c:f>
              <c:numCache>
                <c:formatCode>General</c:formatCode>
                <c:ptCount val="12"/>
                <c:pt idx="0">
                  <c:v>9.8603025384674414E-2</c:v>
                </c:pt>
                <c:pt idx="1">
                  <c:v>8.6221489187576328E-2</c:v>
                </c:pt>
                <c:pt idx="2">
                  <c:v>0.23220608148969202</c:v>
                </c:pt>
                <c:pt idx="3">
                  <c:v>0.4844787421035594</c:v>
                </c:pt>
                <c:pt idx="4">
                  <c:v>0.4844078820727874</c:v>
                </c:pt>
                <c:pt idx="5">
                  <c:v>0.51590881079251094</c:v>
                </c:pt>
                <c:pt idx="6">
                  <c:v>8.3324692598691241E-2</c:v>
                </c:pt>
                <c:pt idx="7">
                  <c:v>0.15005643458785847</c:v>
                </c:pt>
                <c:pt idx="8">
                  <c:v>0.2297294849262202</c:v>
                </c:pt>
                <c:pt idx="9">
                  <c:v>0.22250266535509239</c:v>
                </c:pt>
                <c:pt idx="10">
                  <c:v>0.17393223315616252</c:v>
                </c:pt>
                <c:pt idx="11">
                  <c:v>0.25103377651407505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7-4991-A7CD-0FA0553AF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161248"/>
        <c:axId val="1239167232"/>
      </c:barChart>
      <c:catAx>
        <c:axId val="123916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67232"/>
        <c:crosses val="autoZero"/>
        <c:auto val="1"/>
        <c:lblAlgn val="ctr"/>
        <c:lblOffset val="100"/>
        <c:noMultiLvlLbl val="0"/>
      </c:catAx>
      <c:valAx>
        <c:axId val="1239167232"/>
        <c:scaling>
          <c:orientation val="minMax"/>
          <c:max val="1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Runtime Normalized</a:t>
                </a:r>
                <a:r>
                  <a:rPr lang="en-US" altLang="zh-TW" sz="1600" b="1" baseline="0" dirty="0"/>
                  <a:t> to Prior Work</a:t>
                </a:r>
                <a:endParaRPr lang="zh-TW" alt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6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19695975503063"/>
          <c:y val="3.3023091910109277E-2"/>
          <c:w val="0.29166666666666669"/>
          <c:h val="0.102362890913145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dirty="0"/>
              <a:t>A: Static Detection of</a:t>
            </a:r>
            <a:r>
              <a:rPr lang="en-US" altLang="zh-TW" sz="1600" b="1" baseline="0" dirty="0"/>
              <a:t> Heap Access</a:t>
            </a:r>
          </a:p>
          <a:p>
            <a:pPr algn="l">
              <a:defRPr sz="1600" b="1"/>
            </a:pPr>
            <a:r>
              <a:rPr lang="en-US" altLang="zh-TW" sz="1600" b="1" baseline="0" dirty="0"/>
              <a:t>B: Simplifying Management Framework</a:t>
            </a:r>
          </a:p>
          <a:p>
            <a:pPr algn="l">
              <a:defRPr sz="1600" b="1"/>
            </a:pPr>
            <a:r>
              <a:rPr lang="en-US" altLang="zh-TW" sz="1600" b="1" baseline="0" dirty="0"/>
              <a:t>C: Inlining and Combining Management Code</a:t>
            </a:r>
          </a:p>
        </c:rich>
      </c:tx>
      <c:layout>
        <c:manualLayout>
          <c:xMode val="edge"/>
          <c:yMode val="edge"/>
          <c:x val="0.509765583989501"/>
          <c:y val="0.12777777777777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164807524059497E-2"/>
          <c:y val="3.2843102945465198E-2"/>
          <c:w val="0.90602963692038496"/>
          <c:h val="0.69260239002217405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'Lat4'!$H$15:$H$27</c:f>
              <c:numCache>
                <c:formatCode>General</c:formatCode>
                <c:ptCount val="12"/>
                <c:pt idx="0">
                  <c:v>9.86030249961517E-2</c:v>
                </c:pt>
                <c:pt idx="1">
                  <c:v>8.6219645283552193E-2</c:v>
                </c:pt>
                <c:pt idx="2">
                  <c:v>0.53971586084773404</c:v>
                </c:pt>
                <c:pt idx="3">
                  <c:v>0.74587624588854295</c:v>
                </c:pt>
                <c:pt idx="4">
                  <c:v>0.745853522354888</c:v>
                </c:pt>
                <c:pt idx="5">
                  <c:v>0.74273114326673095</c:v>
                </c:pt>
                <c:pt idx="6">
                  <c:v>8.3329171045706196E-2</c:v>
                </c:pt>
                <c:pt idx="7">
                  <c:v>0.150011127304428</c:v>
                </c:pt>
                <c:pt idx="8">
                  <c:v>0.56977540727860998</c:v>
                </c:pt>
                <c:pt idx="9">
                  <c:v>0.58039043347350405</c:v>
                </c:pt>
                <c:pt idx="10">
                  <c:v>0.44036945552825502</c:v>
                </c:pt>
                <c:pt idx="11">
                  <c:v>0.43480682156982797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D1-46D9-AC98-942756AEFF7F}"/>
            </c:ext>
          </c:extLst>
        </c:ser>
        <c:ser>
          <c:idx val="1"/>
          <c:order val="1"/>
          <c:tx>
            <c:v>A+B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'Lat4'!$I$15:$I$27</c:f>
              <c:numCache>
                <c:formatCode>General</c:formatCode>
                <c:ptCount val="12"/>
                <c:pt idx="0">
                  <c:v>9.86030253846744E-2</c:v>
                </c:pt>
                <c:pt idx="1">
                  <c:v>8.62214891875763E-2</c:v>
                </c:pt>
                <c:pt idx="2">
                  <c:v>0.23220608148969199</c:v>
                </c:pt>
                <c:pt idx="3">
                  <c:v>0.48447874210355901</c:v>
                </c:pt>
                <c:pt idx="4">
                  <c:v>0.48440788207278701</c:v>
                </c:pt>
                <c:pt idx="5">
                  <c:v>0.51590881079251105</c:v>
                </c:pt>
                <c:pt idx="6">
                  <c:v>8.3324692598691297E-2</c:v>
                </c:pt>
                <c:pt idx="7">
                  <c:v>0.150056434587859</c:v>
                </c:pt>
                <c:pt idx="8">
                  <c:v>0.22972948492622</c:v>
                </c:pt>
                <c:pt idx="9">
                  <c:v>0.222502665355092</c:v>
                </c:pt>
                <c:pt idx="10">
                  <c:v>0.17393223315616299</c:v>
                </c:pt>
                <c:pt idx="11">
                  <c:v>0.25103377651407499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D1-46D9-AC98-942756AEFF7F}"/>
            </c:ext>
          </c:extLst>
        </c:ser>
        <c:ser>
          <c:idx val="2"/>
          <c:order val="2"/>
          <c:tx>
            <c:v>A+B+C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'Lat4'!$J$15:$J$27</c:f>
              <c:numCache>
                <c:formatCode>General</c:formatCode>
                <c:ptCount val="12"/>
                <c:pt idx="0">
                  <c:v>9.86030253846744E-2</c:v>
                </c:pt>
                <c:pt idx="1">
                  <c:v>8.62214891875763E-2</c:v>
                </c:pt>
                <c:pt idx="2">
                  <c:v>0.156833959774969</c:v>
                </c:pt>
                <c:pt idx="3">
                  <c:v>0.38789322590512898</c:v>
                </c:pt>
                <c:pt idx="4">
                  <c:v>0.38781391040067198</c:v>
                </c:pt>
                <c:pt idx="5">
                  <c:v>0.46546834986413099</c:v>
                </c:pt>
                <c:pt idx="6">
                  <c:v>8.3324692598691297E-2</c:v>
                </c:pt>
                <c:pt idx="7">
                  <c:v>0.150056434587859</c:v>
                </c:pt>
                <c:pt idx="8">
                  <c:v>0.12731006450212701</c:v>
                </c:pt>
                <c:pt idx="9">
                  <c:v>0.121351031385719</c:v>
                </c:pt>
                <c:pt idx="10">
                  <c:v>0.107151007397672</c:v>
                </c:pt>
                <c:pt idx="11">
                  <c:v>0.197457017362656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D1-46D9-AC98-942756AEFF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166688"/>
        <c:axId val="1239166144"/>
      </c:barChart>
      <c:catAx>
        <c:axId val="123916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66144"/>
        <c:crosses val="autoZero"/>
        <c:auto val="1"/>
        <c:lblAlgn val="ctr"/>
        <c:lblOffset val="100"/>
        <c:noMultiLvlLbl val="0"/>
      </c:catAx>
      <c:valAx>
        <c:axId val="1239166144"/>
        <c:scaling>
          <c:orientation val="minMax"/>
          <c:max val="1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Runtime Normalized</a:t>
                </a:r>
                <a:r>
                  <a:rPr lang="en-US" altLang="zh-TW" sz="1600" b="1" baseline="0" dirty="0"/>
                  <a:t> to Prior Work</a:t>
                </a:r>
                <a:endParaRPr lang="zh-TW" alt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6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43307086614198"/>
          <c:y val="3.1514873140857401E-2"/>
          <c:w val="0.36145833333333299"/>
          <c:h val="8.19925634295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1" dirty="0"/>
              <a:t>A: Static Detection of</a:t>
            </a:r>
            <a:r>
              <a:rPr lang="en-US" altLang="zh-TW" sz="1600" b="1" baseline="0" dirty="0"/>
              <a:t> Heap Access</a:t>
            </a:r>
          </a:p>
          <a:p>
            <a:pPr algn="l">
              <a:defRPr sz="1600" b="1"/>
            </a:pPr>
            <a:r>
              <a:rPr lang="en-US" altLang="zh-TW" sz="1600" b="1" baseline="0" dirty="0"/>
              <a:t>B: Simplifying Management Framework</a:t>
            </a:r>
          </a:p>
          <a:p>
            <a:pPr algn="l">
              <a:defRPr sz="1600" b="1"/>
            </a:pPr>
            <a:r>
              <a:rPr lang="en-US" altLang="zh-TW" sz="1600" b="1" baseline="0" dirty="0"/>
              <a:t>C: Inlining and Combining Management Code</a:t>
            </a:r>
          </a:p>
          <a:p>
            <a:pPr algn="l">
              <a:defRPr sz="1600" b="1"/>
            </a:pPr>
            <a:r>
              <a:rPr lang="en-US" altLang="zh-TW" sz="1600" b="1" baseline="0" dirty="0"/>
              <a:t>D: Adjusting Block Size</a:t>
            </a:r>
            <a:endParaRPr lang="zh-TW" altLang="en-US" sz="1600" b="1" dirty="0"/>
          </a:p>
        </c:rich>
      </c:tx>
      <c:layout>
        <c:manualLayout>
          <c:xMode val="edge"/>
          <c:yMode val="edge"/>
          <c:x val="0.509765583989501"/>
          <c:y val="0.12777777777777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164807524059497E-2"/>
          <c:y val="3.2843102945465198E-2"/>
          <c:w val="0.90602963692038496"/>
          <c:h val="0.69260239002217405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'Lat4'!$H$15:$H$27</c:f>
              <c:numCache>
                <c:formatCode>General</c:formatCode>
                <c:ptCount val="12"/>
                <c:pt idx="0">
                  <c:v>9.86030249961517E-2</c:v>
                </c:pt>
                <c:pt idx="1">
                  <c:v>8.6219645283552193E-2</c:v>
                </c:pt>
                <c:pt idx="2">
                  <c:v>0.53971586084773404</c:v>
                </c:pt>
                <c:pt idx="3">
                  <c:v>0.74587624588854295</c:v>
                </c:pt>
                <c:pt idx="4">
                  <c:v>0.745853522354888</c:v>
                </c:pt>
                <c:pt idx="5">
                  <c:v>0.74273114326673095</c:v>
                </c:pt>
                <c:pt idx="6">
                  <c:v>8.3329171045706196E-2</c:v>
                </c:pt>
                <c:pt idx="7">
                  <c:v>0.150011127304428</c:v>
                </c:pt>
                <c:pt idx="8">
                  <c:v>0.56977540727860998</c:v>
                </c:pt>
                <c:pt idx="9">
                  <c:v>0.58039043347350405</c:v>
                </c:pt>
                <c:pt idx="10">
                  <c:v>0.44036945552825502</c:v>
                </c:pt>
                <c:pt idx="11">
                  <c:v>0.43480682156982797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3-4D34-BFFE-8967C985BE46}"/>
            </c:ext>
          </c:extLst>
        </c:ser>
        <c:ser>
          <c:idx val="1"/>
          <c:order val="1"/>
          <c:tx>
            <c:v>A+B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'Lat4'!$I$15:$I$27</c:f>
              <c:numCache>
                <c:formatCode>General</c:formatCode>
                <c:ptCount val="12"/>
                <c:pt idx="0">
                  <c:v>9.86030253846744E-2</c:v>
                </c:pt>
                <c:pt idx="1">
                  <c:v>8.62214891875763E-2</c:v>
                </c:pt>
                <c:pt idx="2">
                  <c:v>0.23220608148969199</c:v>
                </c:pt>
                <c:pt idx="3">
                  <c:v>0.48447874210355901</c:v>
                </c:pt>
                <c:pt idx="4">
                  <c:v>0.48440788207278701</c:v>
                </c:pt>
                <c:pt idx="5">
                  <c:v>0.51590881079251105</c:v>
                </c:pt>
                <c:pt idx="6">
                  <c:v>8.3324692598691297E-2</c:v>
                </c:pt>
                <c:pt idx="7">
                  <c:v>0.150056434587859</c:v>
                </c:pt>
                <c:pt idx="8">
                  <c:v>0.22972948492622</c:v>
                </c:pt>
                <c:pt idx="9">
                  <c:v>0.222502665355092</c:v>
                </c:pt>
                <c:pt idx="10">
                  <c:v>0.17393223315616299</c:v>
                </c:pt>
                <c:pt idx="11">
                  <c:v>0.25103377651407499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53-4D34-BFFE-8967C985BE46}"/>
            </c:ext>
          </c:extLst>
        </c:ser>
        <c:ser>
          <c:idx val="2"/>
          <c:order val="2"/>
          <c:tx>
            <c:v>A+B+C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'Lat4'!$J$15:$J$27</c:f>
              <c:numCache>
                <c:formatCode>General</c:formatCode>
                <c:ptCount val="12"/>
                <c:pt idx="0">
                  <c:v>9.86030253846744E-2</c:v>
                </c:pt>
                <c:pt idx="1">
                  <c:v>8.62214891875763E-2</c:v>
                </c:pt>
                <c:pt idx="2">
                  <c:v>0.156833959774969</c:v>
                </c:pt>
                <c:pt idx="3">
                  <c:v>0.38789322590512898</c:v>
                </c:pt>
                <c:pt idx="4">
                  <c:v>0.38781391040067198</c:v>
                </c:pt>
                <c:pt idx="5">
                  <c:v>0.46546834986413099</c:v>
                </c:pt>
                <c:pt idx="6">
                  <c:v>8.3324692598691297E-2</c:v>
                </c:pt>
                <c:pt idx="7">
                  <c:v>0.150056434587859</c:v>
                </c:pt>
                <c:pt idx="8">
                  <c:v>0.12731006450212701</c:v>
                </c:pt>
                <c:pt idx="9">
                  <c:v>0.121351031385719</c:v>
                </c:pt>
                <c:pt idx="10">
                  <c:v>0.107151007397672</c:v>
                </c:pt>
                <c:pt idx="11">
                  <c:v>0.197457017362656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53-4D34-BFFE-8967C985BE46}"/>
            </c:ext>
          </c:extLst>
        </c:ser>
        <c:ser>
          <c:idx val="3"/>
          <c:order val="3"/>
          <c:tx>
            <c:v>A+B+C+D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</c:strRef>
          </c:cat>
          <c:val>
            <c:numRef>
              <c:f>'Lat4'!$K$15:$K$27</c:f>
              <c:numCache>
                <c:formatCode>General</c:formatCode>
                <c:ptCount val="12"/>
                <c:pt idx="0">
                  <c:v>9.86030253846744E-2</c:v>
                </c:pt>
                <c:pt idx="1">
                  <c:v>8.62214891875763E-2</c:v>
                </c:pt>
                <c:pt idx="2">
                  <c:v>0.12576507712992699</c:v>
                </c:pt>
                <c:pt idx="3">
                  <c:v>0.35218033198667198</c:v>
                </c:pt>
                <c:pt idx="4">
                  <c:v>0.35211019296010798</c:v>
                </c:pt>
                <c:pt idx="5">
                  <c:v>0.35185418325108803</c:v>
                </c:pt>
                <c:pt idx="6">
                  <c:v>8.3324692598691297E-2</c:v>
                </c:pt>
                <c:pt idx="7">
                  <c:v>0.150056434587859</c:v>
                </c:pt>
                <c:pt idx="8">
                  <c:v>0.12073208608439</c:v>
                </c:pt>
                <c:pt idx="9">
                  <c:v>0.115029029330421</c:v>
                </c:pt>
                <c:pt idx="10">
                  <c:v>9.5476798582772401E-2</c:v>
                </c:pt>
                <c:pt idx="11">
                  <c:v>0.17557757646219799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53-4D34-BFFE-8967C985B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162336"/>
        <c:axId val="1239171040"/>
      </c:barChart>
      <c:catAx>
        <c:axId val="12391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71040"/>
        <c:crosses val="autoZero"/>
        <c:auto val="1"/>
        <c:lblAlgn val="ctr"/>
        <c:lblOffset val="100"/>
        <c:noMultiLvlLbl val="0"/>
      </c:catAx>
      <c:valAx>
        <c:axId val="1239171040"/>
        <c:scaling>
          <c:orientation val="minMax"/>
          <c:max val="1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Runtime Normalized</a:t>
                </a:r>
                <a:r>
                  <a:rPr lang="en-US" altLang="zh-TW" sz="1600" b="1" baseline="0" dirty="0"/>
                  <a:t> to Prior Work</a:t>
                </a:r>
                <a:endParaRPr lang="zh-TW" alt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43307086614198"/>
          <c:y val="3.1514873140857401E-2"/>
          <c:w val="0.36145833333333299"/>
          <c:h val="8.19925634295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742782152231005E-2"/>
          <c:y val="5.0925925925925902E-2"/>
          <c:w val="0.69045702099737505"/>
          <c:h val="0.82862572001194201"/>
        </c:manualLayout>
      </c:layout>
      <c:lineChart>
        <c:grouping val="standard"/>
        <c:varyColors val="0"/>
        <c:ser>
          <c:idx val="5"/>
          <c:order val="0"/>
          <c:tx>
            <c:strRef>
              <c:f>Overview!$A$7</c:f>
              <c:strCache>
                <c:ptCount val="1"/>
                <c:pt idx="0">
                  <c:v>Patricia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Overview!$B$7:$F$7</c:f>
              <c:numCache>
                <c:formatCode>General</c:formatCode>
                <c:ptCount val="5"/>
                <c:pt idx="0">
                  <c:v>0.46546834986413099</c:v>
                </c:pt>
                <c:pt idx="1">
                  <c:v>0.44553293008844702</c:v>
                </c:pt>
                <c:pt idx="2">
                  <c:v>0.41800582943808201</c:v>
                </c:pt>
                <c:pt idx="3">
                  <c:v>0.39960499840110703</c:v>
                </c:pt>
                <c:pt idx="4">
                  <c:v>0.38040820956402499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82-42AD-8905-709F4FF91010}"/>
            </c:ext>
          </c:extLst>
        </c:ser>
        <c:ser>
          <c:idx val="2"/>
          <c:order val="1"/>
          <c:tx>
            <c:strRef>
              <c:f>Overview!$A$4</c:f>
              <c:strCache>
                <c:ptCount val="1"/>
                <c:pt idx="0">
                  <c:v>Dijkstra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Overview!$B$4:$F$4</c:f>
              <c:numCache>
                <c:formatCode>General</c:formatCode>
                <c:ptCount val="5"/>
                <c:pt idx="0">
                  <c:v>0.156833959774969</c:v>
                </c:pt>
                <c:pt idx="1">
                  <c:v>0.176664267962789</c:v>
                </c:pt>
                <c:pt idx="2">
                  <c:v>0.211035040394523</c:v>
                </c:pt>
                <c:pt idx="3">
                  <c:v>0.27777656163155201</c:v>
                </c:pt>
                <c:pt idx="4">
                  <c:v>0.35302956200510399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82-42AD-8905-709F4FF91010}"/>
            </c:ext>
          </c:extLst>
        </c:ser>
        <c:ser>
          <c:idx val="3"/>
          <c:order val="2"/>
          <c:tx>
            <c:v>FFT/iFFT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Overview!$B$5:$F$5</c:f>
              <c:numCache>
                <c:formatCode>General</c:formatCode>
                <c:ptCount val="5"/>
                <c:pt idx="0">
                  <c:v>0.38789322590512898</c:v>
                </c:pt>
                <c:pt idx="1">
                  <c:v>0.38900673963878801</c:v>
                </c:pt>
                <c:pt idx="2">
                  <c:v>0.38064171808147901</c:v>
                </c:pt>
                <c:pt idx="3">
                  <c:v>0.34335848066650998</c:v>
                </c:pt>
                <c:pt idx="4">
                  <c:v>0.34260350859007699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82-42AD-8905-709F4FF91010}"/>
            </c:ext>
          </c:extLst>
        </c:ser>
        <c:ser>
          <c:idx val="12"/>
          <c:order val="4"/>
          <c:tx>
            <c:strRef>
              <c:f>Overview!$A$14</c:f>
              <c:strCache>
                <c:ptCount val="1"/>
                <c:pt idx="0">
                  <c:v>Average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Overview!$B$14:$F$14</c:f>
              <c:numCache>
                <c:formatCode>General</c:formatCode>
                <c:ptCount val="5"/>
                <c:pt idx="0">
                  <c:v>0.19907529392078699</c:v>
                </c:pt>
                <c:pt idx="1">
                  <c:v>0.19675838721151101</c:v>
                </c:pt>
                <c:pt idx="2">
                  <c:v>0.19164468507781399</c:v>
                </c:pt>
                <c:pt idx="3">
                  <c:v>0.189726224108696</c:v>
                </c:pt>
                <c:pt idx="4">
                  <c:v>0.19094704152865499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82-42AD-8905-709F4FF91010}"/>
            </c:ext>
          </c:extLst>
        </c:ser>
        <c:ser>
          <c:idx val="8"/>
          <c:order val="6"/>
          <c:tx>
            <c:strRef>
              <c:f>Overview!$A$10</c:f>
              <c:strCache>
                <c:ptCount val="1"/>
                <c:pt idx="0">
                  <c:v>Susan Corner</c:v>
                </c:pt>
              </c:strCache>
            </c:strRef>
          </c:tx>
          <c:spPr>
            <a:ln w="381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Overview!$B$10:$F$10</c:f>
              <c:numCache>
                <c:formatCode>General</c:formatCode>
                <c:ptCount val="5"/>
                <c:pt idx="0">
                  <c:v>0.12731006450212701</c:v>
                </c:pt>
                <c:pt idx="1">
                  <c:v>0.128658956178064</c:v>
                </c:pt>
                <c:pt idx="2">
                  <c:v>0.12826476161436801</c:v>
                </c:pt>
                <c:pt idx="3">
                  <c:v>0.142403890407824</c:v>
                </c:pt>
                <c:pt idx="4">
                  <c:v>0.13990188718781399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82-42AD-8905-709F4FF91010}"/>
            </c:ext>
          </c:extLst>
        </c:ser>
        <c:ser>
          <c:idx val="9"/>
          <c:order val="7"/>
          <c:tx>
            <c:strRef>
              <c:f>Overview!$A$11</c:f>
              <c:strCache>
                <c:ptCount val="1"/>
                <c:pt idx="0">
                  <c:v>Susan Edge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Overview!$B$11:$F$11</c:f>
              <c:numCache>
                <c:formatCode>General</c:formatCode>
                <c:ptCount val="5"/>
                <c:pt idx="0">
                  <c:v>0.121351031385719</c:v>
                </c:pt>
                <c:pt idx="1">
                  <c:v>0.124059688376918</c:v>
                </c:pt>
                <c:pt idx="2">
                  <c:v>0.121910141474446</c:v>
                </c:pt>
                <c:pt idx="3">
                  <c:v>0.13335980657893801</c:v>
                </c:pt>
                <c:pt idx="4">
                  <c:v>0.13699503120799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A82-42AD-8905-709F4FF91010}"/>
            </c:ext>
          </c:extLst>
        </c:ser>
        <c:ser>
          <c:idx val="10"/>
          <c:order val="8"/>
          <c:tx>
            <c:strRef>
              <c:f>Overview!$A$12</c:f>
              <c:strCache>
                <c:ptCount val="1"/>
                <c:pt idx="0">
                  <c:v>Susan Smoothing</c:v>
                </c:pt>
              </c:strCache>
            </c:strRef>
          </c:tx>
          <c:spPr>
            <a:ln w="3810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Overview!$B$12:$F$12</c:f>
              <c:numCache>
                <c:formatCode>General</c:formatCode>
                <c:ptCount val="5"/>
                <c:pt idx="0">
                  <c:v>0.107151007397672</c:v>
                </c:pt>
                <c:pt idx="1">
                  <c:v>0.10625447396089201</c:v>
                </c:pt>
                <c:pt idx="2">
                  <c:v>9.8335643456489805E-2</c:v>
                </c:pt>
                <c:pt idx="3">
                  <c:v>0.118351754456789</c:v>
                </c:pt>
                <c:pt idx="4">
                  <c:v>0.117998829453327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82-42AD-8905-709F4FF91010}"/>
            </c:ext>
          </c:extLst>
        </c:ser>
        <c:ser>
          <c:idx val="0"/>
          <c:order val="9"/>
          <c:tx>
            <c:strRef>
              <c:f>Overview!$A$2</c:f>
              <c:strCache>
                <c:ptCount val="1"/>
                <c:pt idx="0">
                  <c:v>ADPCM Dec.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Overview!$B$2:$F$2</c:f>
              <c:numCache>
                <c:formatCode>General</c:formatCode>
                <c:ptCount val="5"/>
                <c:pt idx="0">
                  <c:v>9.86030253846744E-2</c:v>
                </c:pt>
                <c:pt idx="1">
                  <c:v>9.8602841284067003E-2</c:v>
                </c:pt>
                <c:pt idx="2">
                  <c:v>9.8602571730613903E-2</c:v>
                </c:pt>
                <c:pt idx="3">
                  <c:v>9.8602090763207001E-2</c:v>
                </c:pt>
                <c:pt idx="4">
                  <c:v>9.8601018279293198E-2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A82-42AD-8905-709F4FF91010}"/>
            </c:ext>
          </c:extLst>
        </c:ser>
        <c:ser>
          <c:idx val="1"/>
          <c:order val="10"/>
          <c:tx>
            <c:strRef>
              <c:f>Overview!$A$3</c:f>
              <c:strCache>
                <c:ptCount val="1"/>
                <c:pt idx="0">
                  <c:v>ADPCM Enc.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Overview!$B$3:$F$3</c:f>
              <c:numCache>
                <c:formatCode>General</c:formatCode>
                <c:ptCount val="5"/>
                <c:pt idx="0">
                  <c:v>8.62214891875763E-2</c:v>
                </c:pt>
                <c:pt idx="1">
                  <c:v>8.6220960926527104E-2</c:v>
                </c:pt>
                <c:pt idx="2">
                  <c:v>8.6219457585541698E-2</c:v>
                </c:pt>
                <c:pt idx="3">
                  <c:v>8.6216900833370594E-2</c:v>
                </c:pt>
                <c:pt idx="4">
                  <c:v>8.6211562224032201E-2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A82-42AD-8905-709F4FF91010}"/>
            </c:ext>
          </c:extLst>
        </c:ser>
        <c:ser>
          <c:idx val="6"/>
          <c:order val="11"/>
          <c:tx>
            <c:strRef>
              <c:f>Overview!$A$8</c:f>
              <c:strCache>
                <c:ptCount val="1"/>
                <c:pt idx="0">
                  <c:v>SHA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Overview!$B$8:$F$8</c:f>
              <c:numCache>
                <c:formatCode>General</c:formatCode>
                <c:ptCount val="5"/>
                <c:pt idx="0">
                  <c:v>8.3324692598691297E-2</c:v>
                </c:pt>
                <c:pt idx="1">
                  <c:v>8.1639784076127001E-2</c:v>
                </c:pt>
                <c:pt idx="2">
                  <c:v>7.8506760747966906E-2</c:v>
                </c:pt>
                <c:pt idx="3">
                  <c:v>7.2931318167512596E-2</c:v>
                </c:pt>
                <c:pt idx="4">
                  <c:v>6.3693672023937706E-2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A82-42AD-8905-709F4FF91010}"/>
            </c:ext>
          </c:extLst>
        </c:ser>
        <c:ser>
          <c:idx val="7"/>
          <c:order val="12"/>
          <c:tx>
            <c:strRef>
              <c:f>Overview!$A$9</c:f>
              <c:strCache>
                <c:ptCount val="1"/>
                <c:pt idx="0">
                  <c:v>String Search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Overview!$B$9:$F$9</c:f>
              <c:numCache>
                <c:formatCode>General</c:formatCode>
                <c:ptCount val="5"/>
                <c:pt idx="0">
                  <c:v>0.150056434587859</c:v>
                </c:pt>
                <c:pt idx="1">
                  <c:v>0.130990647481043</c:v>
                </c:pt>
                <c:pt idx="2">
                  <c:v>0.104280353605117</c:v>
                </c:pt>
                <c:pt idx="3">
                  <c:v>7.3664324559046895E-2</c:v>
                </c:pt>
                <c:pt idx="4">
                  <c:v>4.5814313854562097E-2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A82-42AD-8905-709F4FF91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9156896"/>
        <c:axId val="1239165056"/>
        <c:extLst>
          <c:ext xmlns:c15="http://schemas.microsoft.com/office/drawing/2012/chart" uri="{02D57815-91ED-43cb-92C2-25804820EDAC}">
            <c15:filteredLineSeries>
              <c15:ser>
                <c:idx val="4"/>
                <c:order val="3"/>
                <c:tx>
                  <c:strRef>
                    <c:extLst>
                      <c:ext uri="{02D57815-91ED-43cb-92C2-25804820EDAC}">
                        <c15:formulaRef>
                          <c15:sqref>Overview!$A$6</c15:sqref>
                        </c15:formulaRef>
                      </c:ext>
                    </c:extLst>
                    <c:strCache>
                      <c:ptCount val="1"/>
                      <c:pt idx="0">
                        <c:v>iFFT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Overview!$B$1:$F$1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8</c:v>
                      </c:pt>
                      <c:pt idx="2">
                        <c:v>16</c:v>
                      </c:pt>
                      <c:pt idx="3">
                        <c:v>32</c:v>
                      </c:pt>
                      <c:pt idx="4">
                        <c:v>64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Overview!$B$6:$F$6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0.38781391040067187</c:v>
                      </c:pt>
                      <c:pt idx="1">
                        <c:v>0.38893704494430087</c:v>
                      </c:pt>
                      <c:pt idx="2">
                        <c:v>0.38058161108884497</c:v>
                      </c:pt>
                      <c:pt idx="3">
                        <c:v>0.34329812233768447</c:v>
                      </c:pt>
                      <c:pt idx="4">
                        <c:v>0.34254563729234949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8A82-42AD-8905-709F4FF91010}"/>
                  </c:ext>
                </c:extLst>
              </c15:ser>
            </c15:filteredLineSeries>
            <c15:filteredLineSeries>
              <c15:ser>
                <c:idx val="11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Overview!$A$13</c15:sqref>
                        </c15:formulaRef>
                      </c:ext>
                    </c:extLst>
                    <c:strCache>
                      <c:ptCount val="1"/>
                      <c:pt idx="0">
                        <c:v>Typeset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8</c:v>
                      </c:pt>
                      <c:pt idx="2">
                        <c:v>16</c:v>
                      </c:pt>
                      <c:pt idx="3">
                        <c:v>32</c:v>
                      </c:pt>
                      <c:pt idx="4">
                        <c:v>64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Overview!$B$13:$F$13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0.21687633606022794</c:v>
                      </c:pt>
                      <c:pt idx="1">
                        <c:v>0.20453231162016411</c:v>
                      </c:pt>
                      <c:pt idx="2">
                        <c:v>0.19335233171629332</c:v>
                      </c:pt>
                      <c:pt idx="3">
                        <c:v>0.18714644050080634</c:v>
                      </c:pt>
                      <c:pt idx="4">
                        <c:v>0.1835612666613454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8A82-42AD-8905-709F4FF91010}"/>
                  </c:ext>
                </c:extLst>
              </c15:ser>
            </c15:filteredLineSeries>
          </c:ext>
        </c:extLst>
      </c:lineChart>
      <c:catAx>
        <c:axId val="12391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/>
                  <a:t>SPM Size (KB)</a:t>
                </a:r>
                <a:endParaRPr lang="zh-TW" altLang="en-US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65056"/>
        <c:crosses val="autoZero"/>
        <c:auto val="1"/>
        <c:lblAlgn val="ctr"/>
        <c:lblOffset val="100"/>
        <c:noMultiLvlLbl val="0"/>
      </c:catAx>
      <c:valAx>
        <c:axId val="1239165056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 dirty="0"/>
                  <a:t>Execution Time </a:t>
                </a:r>
                <a:r>
                  <a:rPr lang="en-US" altLang="zh-TW" sz="1600" b="1" i="0" u="none" strike="noStrike" baseline="0" dirty="0">
                    <a:effectLst/>
                  </a:rPr>
                  <a:t>Normalized </a:t>
                </a:r>
                <a:r>
                  <a:rPr lang="en-US" altLang="zh-TW" sz="1600" b="1" dirty="0"/>
                  <a:t>to Prior Work</a:t>
                </a:r>
                <a:endParaRPr lang="zh-TW" altLang="en-US" sz="1600" b="1" dirty="0"/>
              </a:p>
            </c:rich>
          </c:tx>
          <c:layout>
            <c:manualLayout>
              <c:xMode val="edge"/>
              <c:yMode val="edge"/>
              <c:x val="4.1525590551181098E-3"/>
              <c:y val="7.953630796150480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5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309169947506595"/>
          <c:y val="2.3724117818605998E-2"/>
          <c:w val="0.22572908464566899"/>
          <c:h val="0.95312773403324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926290463692007E-2"/>
          <c:y val="3.6111111111111101E-2"/>
          <c:w val="0.66107403762029804"/>
          <c:h val="0.85267873088385304"/>
        </c:manualLayout>
      </c:layout>
      <c:lineChart>
        <c:grouping val="standard"/>
        <c:varyColors val="0"/>
        <c:ser>
          <c:idx val="3"/>
          <c:order val="0"/>
          <c:tx>
            <c:v>FFT/iFFT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Overview!$B$19:$F$19</c:f>
              <c:numCache>
                <c:formatCode>General</c:formatCode>
                <c:ptCount val="5"/>
                <c:pt idx="0">
                  <c:v>0.35218033198667198</c:v>
                </c:pt>
                <c:pt idx="1">
                  <c:v>0.35801970288871798</c:v>
                </c:pt>
                <c:pt idx="2">
                  <c:v>0.35914117999738399</c:v>
                </c:pt>
                <c:pt idx="3">
                  <c:v>0.34920253387003097</c:v>
                </c:pt>
                <c:pt idx="4">
                  <c:v>0.349051043768277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8F-49AA-A573-FF09CDDA8052}"/>
            </c:ext>
          </c:extLst>
        </c:ser>
        <c:ser>
          <c:idx val="8"/>
          <c:order val="1"/>
          <c:tx>
            <c:strRef>
              <c:f>Overview!$A$24</c:f>
              <c:strCache>
                <c:ptCount val="1"/>
                <c:pt idx="0">
                  <c:v>Susan Corner</c:v>
                </c:pt>
              </c:strCache>
            </c:strRef>
          </c:tx>
          <c:spPr>
            <a:ln w="381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Overview!$B$24:$F$24</c:f>
              <c:numCache>
                <c:formatCode>General</c:formatCode>
                <c:ptCount val="5"/>
                <c:pt idx="0">
                  <c:v>0.12073208608439</c:v>
                </c:pt>
                <c:pt idx="1">
                  <c:v>0.13296543395843199</c:v>
                </c:pt>
                <c:pt idx="2">
                  <c:v>0.141964206744885</c:v>
                </c:pt>
                <c:pt idx="3">
                  <c:v>0.14880563534784699</c:v>
                </c:pt>
                <c:pt idx="4">
                  <c:v>0.15357192541902301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8F-49AA-A573-FF09CDDA8052}"/>
            </c:ext>
          </c:extLst>
        </c:ser>
        <c:ser>
          <c:idx val="9"/>
          <c:order val="2"/>
          <c:tx>
            <c:strRef>
              <c:f>Overview!$A$25</c:f>
              <c:strCache>
                <c:ptCount val="1"/>
                <c:pt idx="0">
                  <c:v>Susan Edge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Overview!$B$25:$F$25</c:f>
              <c:numCache>
                <c:formatCode>General</c:formatCode>
                <c:ptCount val="5"/>
                <c:pt idx="0">
                  <c:v>0.115029029330421</c:v>
                </c:pt>
                <c:pt idx="1">
                  <c:v>0.12587127563105699</c:v>
                </c:pt>
                <c:pt idx="2">
                  <c:v>0.13089685005635901</c:v>
                </c:pt>
                <c:pt idx="3">
                  <c:v>0.13748325859350699</c:v>
                </c:pt>
                <c:pt idx="4">
                  <c:v>0.145224673110672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8F-49AA-A573-FF09CDDA8052}"/>
            </c:ext>
          </c:extLst>
        </c:ser>
        <c:ser>
          <c:idx val="12"/>
          <c:order val="3"/>
          <c:tx>
            <c:strRef>
              <c:f>Overview!$A$28</c:f>
              <c:strCache>
                <c:ptCount val="1"/>
                <c:pt idx="0">
                  <c:v>Average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Overview!$B$28:$F$28</c:f>
              <c:numCache>
                <c:formatCode>General</c:formatCode>
                <c:ptCount val="5"/>
                <c:pt idx="0">
                  <c:v>0.17557757646219799</c:v>
                </c:pt>
                <c:pt idx="1">
                  <c:v>0.16984195444396</c:v>
                </c:pt>
                <c:pt idx="2">
                  <c:v>0.160619990309401</c:v>
                </c:pt>
                <c:pt idx="3">
                  <c:v>0.15098506904628001</c:v>
                </c:pt>
                <c:pt idx="4">
                  <c:v>0.14289704649502699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8F-49AA-A573-FF09CDDA8052}"/>
            </c:ext>
          </c:extLst>
        </c:ser>
        <c:ser>
          <c:idx val="10"/>
          <c:order val="4"/>
          <c:tx>
            <c:strRef>
              <c:f>Overview!$A$26</c:f>
              <c:strCache>
                <c:ptCount val="1"/>
                <c:pt idx="0">
                  <c:v>Susan Smoothing</c:v>
                </c:pt>
              </c:strCache>
            </c:strRef>
          </c:tx>
          <c:spPr>
            <a:ln w="3810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Overview!$B$26:$F$26</c:f>
              <c:numCache>
                <c:formatCode>General</c:formatCode>
                <c:ptCount val="5"/>
                <c:pt idx="0">
                  <c:v>9.5476798582772401E-2</c:v>
                </c:pt>
                <c:pt idx="1">
                  <c:v>0.107157725684157</c:v>
                </c:pt>
                <c:pt idx="2">
                  <c:v>0.110171818562891</c:v>
                </c:pt>
                <c:pt idx="3">
                  <c:v>0.120358044289528</c:v>
                </c:pt>
                <c:pt idx="4">
                  <c:v>0.11861332617996501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8F-49AA-A573-FF09CDDA8052}"/>
            </c:ext>
          </c:extLst>
        </c:ser>
        <c:ser>
          <c:idx val="0"/>
          <c:order val="5"/>
          <c:tx>
            <c:strRef>
              <c:f>Overview!$A$16</c:f>
              <c:strCache>
                <c:ptCount val="1"/>
                <c:pt idx="0">
                  <c:v>ADPCM Dec.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Overview!$B$16:$F$16</c:f>
              <c:numCache>
                <c:formatCode>General</c:formatCode>
                <c:ptCount val="5"/>
                <c:pt idx="0">
                  <c:v>9.86030253846744E-2</c:v>
                </c:pt>
                <c:pt idx="1">
                  <c:v>9.8602841284067003E-2</c:v>
                </c:pt>
                <c:pt idx="2">
                  <c:v>9.8602571730613903E-2</c:v>
                </c:pt>
                <c:pt idx="3">
                  <c:v>9.8602090763207001E-2</c:v>
                </c:pt>
                <c:pt idx="4">
                  <c:v>9.8601018279293198E-2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48F-49AA-A573-FF09CDDA8052}"/>
            </c:ext>
          </c:extLst>
        </c:ser>
        <c:ser>
          <c:idx val="1"/>
          <c:order val="6"/>
          <c:tx>
            <c:strRef>
              <c:f>Overview!$A$17</c:f>
              <c:strCache>
                <c:ptCount val="1"/>
                <c:pt idx="0">
                  <c:v>ADPCM Enc.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Overview!$B$17:$F$17</c:f>
              <c:numCache>
                <c:formatCode>General</c:formatCode>
                <c:ptCount val="5"/>
                <c:pt idx="0">
                  <c:v>8.62214891875763E-2</c:v>
                </c:pt>
                <c:pt idx="1">
                  <c:v>8.6220960926527104E-2</c:v>
                </c:pt>
                <c:pt idx="2">
                  <c:v>8.6219457585541698E-2</c:v>
                </c:pt>
                <c:pt idx="3">
                  <c:v>8.6216900833370594E-2</c:v>
                </c:pt>
                <c:pt idx="4">
                  <c:v>8.6211562224032201E-2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48F-49AA-A573-FF09CDDA8052}"/>
            </c:ext>
          </c:extLst>
        </c:ser>
        <c:ser>
          <c:idx val="5"/>
          <c:order val="7"/>
          <c:tx>
            <c:strRef>
              <c:f>Overview!$A$21</c:f>
              <c:strCache>
                <c:ptCount val="1"/>
                <c:pt idx="0">
                  <c:v>Patricia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Overview!$B$21:$F$21</c:f>
              <c:numCache>
                <c:formatCode>General</c:formatCode>
                <c:ptCount val="5"/>
                <c:pt idx="0">
                  <c:v>0.35185418325108803</c:v>
                </c:pt>
                <c:pt idx="1">
                  <c:v>0.27629518137340098</c:v>
                </c:pt>
                <c:pt idx="2">
                  <c:v>0.19696801072085501</c:v>
                </c:pt>
                <c:pt idx="3">
                  <c:v>0.12991630818939301</c:v>
                </c:pt>
                <c:pt idx="4">
                  <c:v>8.1136878113830802E-2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48F-49AA-A573-FF09CDDA8052}"/>
            </c:ext>
          </c:extLst>
        </c:ser>
        <c:ser>
          <c:idx val="2"/>
          <c:order val="8"/>
          <c:tx>
            <c:strRef>
              <c:f>Overview!$A$18</c:f>
              <c:strCache>
                <c:ptCount val="1"/>
                <c:pt idx="0">
                  <c:v>Dijkstra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Overview!$B$18:$F$18</c:f>
              <c:numCache>
                <c:formatCode>General</c:formatCode>
                <c:ptCount val="5"/>
                <c:pt idx="0">
                  <c:v>0.12576507712992699</c:v>
                </c:pt>
                <c:pt idx="1">
                  <c:v>0.112538226406369</c:v>
                </c:pt>
                <c:pt idx="2">
                  <c:v>0.100982131223973</c:v>
                </c:pt>
                <c:pt idx="3">
                  <c:v>9.4508534541092898E-2</c:v>
                </c:pt>
                <c:pt idx="4">
                  <c:v>8.0963430072573395E-2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48F-49AA-A573-FF09CDDA8052}"/>
            </c:ext>
          </c:extLst>
        </c:ser>
        <c:ser>
          <c:idx val="6"/>
          <c:order val="10"/>
          <c:tx>
            <c:strRef>
              <c:f>Overview!$A$22</c:f>
              <c:strCache>
                <c:ptCount val="1"/>
                <c:pt idx="0">
                  <c:v>SHA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Overview!$B$22:$F$22</c:f>
              <c:numCache>
                <c:formatCode>General</c:formatCode>
                <c:ptCount val="5"/>
                <c:pt idx="0">
                  <c:v>8.3324692598691297E-2</c:v>
                </c:pt>
                <c:pt idx="1">
                  <c:v>8.1639784076127001E-2</c:v>
                </c:pt>
                <c:pt idx="2">
                  <c:v>7.8506760747966906E-2</c:v>
                </c:pt>
                <c:pt idx="3">
                  <c:v>7.2931318167512596E-2</c:v>
                </c:pt>
                <c:pt idx="4">
                  <c:v>6.3693672023937706E-2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48F-49AA-A573-FF09CDDA8052}"/>
            </c:ext>
          </c:extLst>
        </c:ser>
        <c:ser>
          <c:idx val="7"/>
          <c:order val="11"/>
          <c:tx>
            <c:strRef>
              <c:f>Overview!$A$23</c:f>
              <c:strCache>
                <c:ptCount val="1"/>
                <c:pt idx="0">
                  <c:v>String Search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Overview!$B$15:$F$15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Overview!$B$23:$F$23</c:f>
              <c:numCache>
                <c:formatCode>General</c:formatCode>
                <c:ptCount val="5"/>
                <c:pt idx="0">
                  <c:v>0.150056434587859</c:v>
                </c:pt>
                <c:pt idx="1">
                  <c:v>0.130990647481043</c:v>
                </c:pt>
                <c:pt idx="2">
                  <c:v>0.104280353605117</c:v>
                </c:pt>
                <c:pt idx="3">
                  <c:v>7.3664324559046895E-2</c:v>
                </c:pt>
                <c:pt idx="4">
                  <c:v>4.5814313854562097E-2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48F-49AA-A573-FF09CDDA8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9164512"/>
        <c:axId val="1239158528"/>
        <c:extLst>
          <c:ext xmlns:c15="http://schemas.microsoft.com/office/drawing/2012/chart" uri="{02D57815-91ED-43cb-92C2-25804820EDAC}">
            <c15:filteredLineSeries>
              <c15:ser>
                <c:idx val="4"/>
                <c:order val="9"/>
                <c:tx>
                  <c:strRef>
                    <c:extLst>
                      <c:ext uri="{02D57815-91ED-43cb-92C2-25804820EDAC}">
                        <c15:formulaRef>
                          <c15:sqref>Overview!$A$20</c15:sqref>
                        </c15:formulaRef>
                      </c:ext>
                    </c:extLst>
                    <c:strCache>
                      <c:ptCount val="1"/>
                      <c:pt idx="0">
                        <c:v>iFFT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Overview!$B$15:$F$15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8</c:v>
                      </c:pt>
                      <c:pt idx="2">
                        <c:v>16</c:v>
                      </c:pt>
                      <c:pt idx="3">
                        <c:v>32</c:v>
                      </c:pt>
                      <c:pt idx="4">
                        <c:v>64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Overview!$B$20:$F$20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0.35211019296010831</c:v>
                      </c:pt>
                      <c:pt idx="1">
                        <c:v>0.35795971917365782</c:v>
                      </c:pt>
                      <c:pt idx="2">
                        <c:v>0.35908655242782184</c:v>
                      </c:pt>
                      <c:pt idx="3">
                        <c:v>0.34914681035454798</c:v>
                      </c:pt>
                      <c:pt idx="4">
                        <c:v>0.34898566839912504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448F-49AA-A573-FF09CDDA8052}"/>
                  </c:ext>
                </c:extLst>
              </c15:ser>
            </c15:filteredLineSeries>
            <c15:filteredLine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Overview!$A$27</c15:sqref>
                        </c15:formulaRef>
                      </c:ext>
                    </c:extLst>
                    <c:strCache>
                      <c:ptCount val="1"/>
                      <c:pt idx="0">
                        <c:v>Typeset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Overview!$B$15:$F$15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8</c:v>
                      </c:pt>
                      <c:pt idx="2">
                        <c:v>16</c:v>
                      </c:pt>
                      <c:pt idx="3">
                        <c:v>32</c:v>
                      </c:pt>
                      <c:pt idx="4">
                        <c:v>64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Overview!$B$27:$F$27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0.14004701167157235</c:v>
                      </c:pt>
                      <c:pt idx="1">
                        <c:v>9.9638723642869062E-2</c:v>
                      </c:pt>
                      <c:pt idx="2">
                        <c:v>6.549353371468461E-2</c:v>
                      </c:pt>
                      <c:pt idx="3">
                        <c:v>4.2387391953480284E-2</c:v>
                      </c:pt>
                      <c:pt idx="4">
                        <c:v>2.7774615896324968E-2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448F-49AA-A573-FF09CDDA8052}"/>
                  </c:ext>
                </c:extLst>
              </c15:ser>
            </c15:filteredLineSeries>
          </c:ext>
        </c:extLst>
      </c:lineChart>
      <c:catAx>
        <c:axId val="123916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/>
                  <a:t>SPM Size (KB)</a:t>
                </a:r>
                <a:endParaRPr lang="zh-TW" altLang="en-US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58528"/>
        <c:crosses val="autoZero"/>
        <c:auto val="1"/>
        <c:lblAlgn val="ctr"/>
        <c:lblOffset val="100"/>
        <c:noMultiLvlLbl val="0"/>
      </c:catAx>
      <c:valAx>
        <c:axId val="1239158528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1"/>
                  <a:t>Execution Time Normalized to Prior Work</a:t>
                </a:r>
                <a:endParaRPr lang="zh-TW" altLang="en-US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16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645693897637801"/>
          <c:y val="4.2242636337124502E-2"/>
          <c:w val="0.221252624671916"/>
          <c:h val="0.860086201599381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9228-4B18-40D5-8F36-AABE92A547FF}" type="datetimeFigureOut">
              <a:rPr lang="zh-TW" altLang="en-US" smtClean="0"/>
              <a:t>2017/8/7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23E3B-1E34-41F0-B658-289A301506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8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8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Haswell</a:t>
            </a:r>
            <a:r>
              <a:rPr lang="en-US" altLang="zh-TW" baseline="0" dirty="0"/>
              <a:t> L1 cache hit latency: 4 cycles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45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2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76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23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Demo:</a:t>
            </a:r>
            <a:r>
              <a:rPr lang="en-US" altLang="zh-TW" baseline="0" dirty="0"/>
              <a:t> Number of g2ls inserted before and after optimization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20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Demo: </a:t>
            </a:r>
            <a:r>
              <a:rPr lang="en-US" altLang="zh-TW" baseline="0" dirty="0"/>
              <a:t>Code difference of new and old g2l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238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922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2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Demo:</a:t>
            </a:r>
            <a:r>
              <a:rPr lang="en-US" altLang="zh-TW" baseline="0" dirty="0"/>
              <a:t> Show code implementation of g2l in prior work vs after optimization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080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03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[1] S. </a:t>
            </a:r>
            <a:r>
              <a:rPr lang="en-US" altLang="zh-TW" sz="1200" dirty="0" err="1"/>
              <a:t>Niar</a:t>
            </a:r>
            <a:r>
              <a:rPr lang="en-US" altLang="zh-TW" sz="1200" dirty="0"/>
              <a:t>, S. </a:t>
            </a:r>
            <a:r>
              <a:rPr lang="en-US" altLang="zh-TW" sz="1200" dirty="0" err="1"/>
              <a:t>Meftali</a:t>
            </a:r>
            <a:r>
              <a:rPr lang="en-US" altLang="zh-TW" sz="1200" dirty="0"/>
              <a:t> and J. L. </a:t>
            </a:r>
            <a:r>
              <a:rPr lang="en-US" altLang="zh-TW" sz="1200" dirty="0" err="1"/>
              <a:t>Dekeyser</a:t>
            </a:r>
            <a:r>
              <a:rPr lang="en-US" altLang="zh-TW" sz="1200" dirty="0"/>
              <a:t>, "Power consumption awareness in cache memory design with </a:t>
            </a:r>
            <a:r>
              <a:rPr lang="en-US" altLang="zh-TW" sz="1200" dirty="0" err="1"/>
              <a:t>SystemC</a:t>
            </a:r>
            <a:r>
              <a:rPr lang="en-US" altLang="zh-TW" sz="1200" dirty="0"/>
              <a:t>," Proceedings. The 16th International Conference on Microelectronics, 2004. ICM 2004., 2004, pp. 244-247.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[2] Y. Xu, Y. Du, Y. Zhang, and J. Yang, “A Composite and Scalable Cache Coherence</a:t>
            </a:r>
            <a:r>
              <a:rPr lang="en-US" altLang="zh-TW" sz="1200" baseline="0" dirty="0"/>
              <a:t> </a:t>
            </a:r>
            <a:r>
              <a:rPr lang="en-US" altLang="zh-TW" sz="1200" dirty="0"/>
              <a:t>Protocol for Large Scale CMPs,” in Proc. of ICS, 2011.</a:t>
            </a:r>
          </a:p>
          <a:p>
            <a:r>
              <a:rPr lang="en-US" altLang="zh-TW" sz="1200" dirty="0"/>
              <a:t>[3] www.itjungle.com/2014/02/17/tfh021714-story01/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65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568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G2L_COMMON:</a:t>
            </a:r>
            <a:r>
              <a:rPr lang="en-US" altLang="zh-TW" baseline="0" dirty="0"/>
              <a:t> Access invariant instructions</a:t>
            </a:r>
          </a:p>
          <a:p>
            <a:r>
              <a:rPr lang="en-US" altLang="zh-TW" baseline="0" dirty="0"/>
              <a:t>G2L_SPECIFIC(): Access dependent instructions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4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Demo: Show g2l inserted before and</a:t>
            </a:r>
            <a:r>
              <a:rPr lang="en-US" altLang="zh-TW" baseline="0" dirty="0"/>
              <a:t> after optimization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279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87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5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15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Demo:</a:t>
            </a:r>
            <a:r>
              <a:rPr lang="en-US" altLang="zh-TW" baseline="0" dirty="0"/>
              <a:t> Block size before and after optimization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141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922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27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Impact of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spm</a:t>
            </a:r>
            <a:r>
              <a:rPr lang="en-US" altLang="zh-TW" baseline="0" dirty="0"/>
              <a:t> flushing decreases as added optimization increases block size and thereby decreasing set count for benchmarks such as </a:t>
            </a:r>
            <a:r>
              <a:rPr lang="en-US" altLang="zh-TW" baseline="0" dirty="0" err="1"/>
              <a:t>dijkstras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39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[4] R. </a:t>
            </a:r>
            <a:r>
              <a:rPr lang="en-US" altLang="zh-TW" sz="1200" dirty="0" err="1"/>
              <a:t>Banakar</a:t>
            </a:r>
            <a:r>
              <a:rPr lang="en-US" altLang="zh-TW" sz="1200" dirty="0"/>
              <a:t>, S. Steinke, Bo-</a:t>
            </a:r>
            <a:r>
              <a:rPr lang="en-US" altLang="zh-TW" sz="1200" dirty="0" err="1"/>
              <a:t>Sik</a:t>
            </a:r>
            <a:r>
              <a:rPr lang="en-US" altLang="zh-TW" sz="1200" dirty="0"/>
              <a:t> Lee, M. </a:t>
            </a:r>
            <a:r>
              <a:rPr lang="en-US" altLang="zh-TW" sz="1200" dirty="0" err="1"/>
              <a:t>Balakrishnan</a:t>
            </a:r>
            <a:r>
              <a:rPr lang="en-US" altLang="zh-TW" sz="1200" dirty="0"/>
              <a:t> and P. </a:t>
            </a:r>
            <a:r>
              <a:rPr lang="en-US" altLang="zh-TW" sz="1200" dirty="0" err="1"/>
              <a:t>Marwedel</a:t>
            </a:r>
            <a:r>
              <a:rPr lang="en-US" altLang="zh-TW" sz="1200" dirty="0"/>
              <a:t>, "Scratchpad memory: a design alternative for cache on-chip memory in embedded systems," Proceedings of the Tenth International Symposium on Hardware/Software </a:t>
            </a:r>
            <a:r>
              <a:rPr lang="en-US" altLang="zh-TW" sz="1200" dirty="0" err="1"/>
              <a:t>Codesign</a:t>
            </a:r>
            <a:r>
              <a:rPr lang="en-US" altLang="zh-TW" sz="1200" dirty="0"/>
              <a:t>. CODES 2002 (IEEE Cat. No.02TH8627), Estes Park, CO, USA, 2002, pp. 73-78.</a:t>
            </a:r>
          </a:p>
          <a:p>
            <a:r>
              <a:rPr lang="en-US" altLang="zh-TW" sz="1200" dirty="0"/>
              <a:t>[5]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Flachs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el., “The Microarchitecture of the Synergistic Processor for A Cell Processor,” IEEE Solid-state circuits, vol. 41, no. 1, pp. 63–70, 2006.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[6] REX Computing, Inc., “THE NEO CHIP,” http://rexcomputing.com/, 2014.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823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97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71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[7] Jian </a:t>
            </a:r>
            <a:r>
              <a:rPr lang="en-US" altLang="zh-TW" dirty="0" err="1"/>
              <a:t>Cai</a:t>
            </a:r>
            <a:r>
              <a:rPr lang="en-US" altLang="zh-TW" dirty="0"/>
              <a:t>, </a:t>
            </a:r>
            <a:r>
              <a:rPr lang="en-US" altLang="zh-TW" dirty="0" err="1"/>
              <a:t>Yooseong</a:t>
            </a:r>
            <a:r>
              <a:rPr lang="en-US" altLang="zh-TW" dirty="0"/>
              <a:t> Kim, </a:t>
            </a:r>
            <a:r>
              <a:rPr lang="en-US" altLang="zh-TW" dirty="0" err="1"/>
              <a:t>Youngbin</a:t>
            </a:r>
            <a:r>
              <a:rPr lang="en-US" altLang="zh-TW" dirty="0"/>
              <a:t> Kim, Aviral Shrivastava and </a:t>
            </a:r>
            <a:r>
              <a:rPr lang="en-US" altLang="zh-TW" dirty="0" err="1"/>
              <a:t>Kyoungwoo</a:t>
            </a:r>
            <a:r>
              <a:rPr lang="en-US" altLang="zh-TW" dirty="0"/>
              <a:t> Lee,</a:t>
            </a:r>
            <a:r>
              <a:rPr lang="en-US" altLang="zh-TW" baseline="0" dirty="0"/>
              <a:t> </a:t>
            </a:r>
            <a:r>
              <a:rPr lang="en-US" altLang="zh-TW" dirty="0"/>
              <a:t>“Reducing Code Management Overhead in Software-Managed Multicores,” 2017 International Conference on Design Automation and Test in Europe (DATE), 2017.</a:t>
            </a:r>
          </a:p>
          <a:p>
            <a:r>
              <a:rPr lang="en-US" altLang="zh-TW" dirty="0"/>
              <a:t>[8] Jing Lu, </a:t>
            </a:r>
            <a:r>
              <a:rPr lang="en-US" altLang="zh-TW" dirty="0" err="1"/>
              <a:t>Ke</a:t>
            </a:r>
            <a:r>
              <a:rPr lang="en-US" altLang="zh-TW" dirty="0"/>
              <a:t> Bai and Aviral Shrivastava, “Efficient Code Assignment Techniques for Local Memory on Software Managed Multicores,” In ACM Transactions on Embedded Computing Systems (TECS), 2015.</a:t>
            </a:r>
          </a:p>
          <a:p>
            <a:r>
              <a:rPr lang="en-US" altLang="zh-TW" dirty="0"/>
              <a:t>[9] </a:t>
            </a:r>
            <a:r>
              <a:rPr lang="en-US" altLang="zh-TW" dirty="0" err="1"/>
              <a:t>Youngbin</a:t>
            </a:r>
            <a:r>
              <a:rPr lang="en-US" altLang="zh-TW" dirty="0"/>
              <a:t> Kim, Jian </a:t>
            </a:r>
            <a:r>
              <a:rPr lang="en-US" altLang="zh-TW" dirty="0" err="1"/>
              <a:t>Cai</a:t>
            </a:r>
            <a:r>
              <a:rPr lang="en-US" altLang="zh-TW" dirty="0"/>
              <a:t>, </a:t>
            </a:r>
            <a:r>
              <a:rPr lang="en-US" altLang="zh-TW" dirty="0" err="1"/>
              <a:t>Yooseong</a:t>
            </a:r>
            <a:r>
              <a:rPr lang="en-US" altLang="zh-TW" dirty="0"/>
              <a:t> Kim, </a:t>
            </a:r>
            <a:r>
              <a:rPr lang="en-US" altLang="zh-TW" dirty="0" err="1"/>
              <a:t>Kyoungwoo</a:t>
            </a:r>
            <a:r>
              <a:rPr lang="en-US" altLang="zh-TW" dirty="0"/>
              <a:t> Lee and Aviral Shrivastava, “Splitting Functions in Code Management on Scratchpad Memories,” In Proceedings of the IEEE/ACM International Conference on Computer-Aided Design (ICCAD), 2016.</a:t>
            </a:r>
          </a:p>
          <a:p>
            <a:r>
              <a:rPr lang="en-US" altLang="zh-TW" dirty="0"/>
              <a:t>[10] Jian </a:t>
            </a:r>
            <a:r>
              <a:rPr lang="en-US" altLang="zh-TW" dirty="0" err="1"/>
              <a:t>Cai</a:t>
            </a:r>
            <a:r>
              <a:rPr lang="en-US" altLang="zh-TW" dirty="0"/>
              <a:t> and A. Shrivastava, "Efficient pointer management of stack data for software managed multicores," </a:t>
            </a:r>
            <a:r>
              <a:rPr lang="en-US" altLang="zh-TW" i="1" dirty="0"/>
              <a:t>2016 IEEE 27th International Conference on Application-specific Systems, Architectures and Processors (ASAP)</a:t>
            </a:r>
            <a:r>
              <a:rPr lang="en-US" altLang="zh-TW" dirty="0"/>
              <a:t>, London, 2016, pp. 67-74.</a:t>
            </a:r>
          </a:p>
          <a:p>
            <a:r>
              <a:rPr lang="en-US" altLang="zh-TW" dirty="0"/>
              <a:t>[11] Jing Lu, </a:t>
            </a:r>
            <a:r>
              <a:rPr lang="en-US" altLang="zh-TW" dirty="0" err="1"/>
              <a:t>Ke</a:t>
            </a:r>
            <a:r>
              <a:rPr lang="en-US" altLang="zh-TW" dirty="0"/>
              <a:t> Bai and Aviral Shrivastava, “SSDM: Smart Stack Data Management for Software Managed Multicores (SMMs),” In Proceedings of the 50th Design Automation Conference (DAC), 2013.</a:t>
            </a:r>
          </a:p>
          <a:p>
            <a:r>
              <a:rPr lang="en-US" altLang="zh-TW" dirty="0"/>
              <a:t>[12] </a:t>
            </a:r>
            <a:r>
              <a:rPr lang="en-US" altLang="zh-TW" dirty="0" err="1"/>
              <a:t>Ke</a:t>
            </a:r>
            <a:r>
              <a:rPr lang="en-US" altLang="zh-TW" dirty="0"/>
              <a:t> Bai, Aviral Shrivastava and Saleel </a:t>
            </a:r>
            <a:r>
              <a:rPr lang="en-US" altLang="zh-TW" dirty="0" err="1"/>
              <a:t>Kudchadker</a:t>
            </a:r>
            <a:r>
              <a:rPr lang="en-US" altLang="zh-TW" dirty="0"/>
              <a:t>, “Stack Data Management for Limited Local Memory (LLM) Multi-core</a:t>
            </a:r>
            <a:r>
              <a:rPr lang="en-US" altLang="zh-TW" baseline="0" dirty="0"/>
              <a:t> </a:t>
            </a:r>
            <a:r>
              <a:rPr lang="en-US" altLang="zh-TW" dirty="0"/>
              <a:t>Processors,” In Proceedings of the International Conference on Application Specific Systems, Architectures and Processors (ASAP), 2011.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[13] Y. Liu and W. Zhang. "Scratchpad Memory Architectures and Allocation Algorithms for Hard Real-Time Multicore Processors," Journal of Computing Science and Engineering, v.9, 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[14] </a:t>
            </a:r>
            <a:r>
              <a:rPr lang="en-US" altLang="zh-TW" dirty="0" err="1">
                <a:effectLst/>
              </a:rPr>
              <a:t>Hyungmin</a:t>
            </a:r>
            <a:r>
              <a:rPr lang="en-US" altLang="zh-TW" dirty="0">
                <a:effectLst/>
              </a:rPr>
              <a:t> Cho, Bernhard Egger, </a:t>
            </a:r>
            <a:r>
              <a:rPr lang="en-US" altLang="zh-TW" dirty="0" err="1">
                <a:effectLst/>
              </a:rPr>
              <a:t>Jaejin</a:t>
            </a:r>
            <a:r>
              <a:rPr lang="en-US" altLang="zh-TW" dirty="0">
                <a:effectLst/>
              </a:rPr>
              <a:t> Lee, and </a:t>
            </a:r>
            <a:r>
              <a:rPr lang="en-US" altLang="zh-TW" dirty="0" err="1">
                <a:effectLst/>
              </a:rPr>
              <a:t>Heonshik</a:t>
            </a:r>
            <a:r>
              <a:rPr lang="en-US" altLang="zh-TW" dirty="0">
                <a:effectLst/>
              </a:rPr>
              <a:t> Shin, “Dynamic data scratchpad memory management for a memory subsystem with an MMU,” </a:t>
            </a:r>
            <a:r>
              <a:rPr lang="en-US" altLang="zh-TW" i="1" dirty="0">
                <a:effectLst/>
              </a:rPr>
              <a:t>SIGPLAN Not.</a:t>
            </a:r>
            <a:r>
              <a:rPr lang="en-US" altLang="zh-TW" dirty="0">
                <a:effectLst/>
              </a:rPr>
              <a:t> 42, 7 (June 2007), 195-206.</a:t>
            </a:r>
            <a:endParaRPr lang="en-US" altLang="zh-TW" dirty="0"/>
          </a:p>
          <a:p>
            <a:r>
              <a:rPr lang="en-US" altLang="zh-TW" dirty="0"/>
              <a:t>[15]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Udayakumaran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 Dominguez, and R.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Barua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“Dynamic allocation for scratch-pad memory using compile-time decisions,” Trans. on Embedded Computing Sys., 5(2):472{511, 2006.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9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[16] A. Dominguez, S. </a:t>
            </a:r>
            <a:r>
              <a:rPr lang="en-US" altLang="zh-TW" dirty="0" err="1"/>
              <a:t>Udayakumaran</a:t>
            </a:r>
            <a:r>
              <a:rPr lang="en-US" altLang="zh-TW" dirty="0"/>
              <a:t>, and R. </a:t>
            </a:r>
            <a:r>
              <a:rPr lang="en-US" altLang="zh-TW" dirty="0" err="1"/>
              <a:t>Barua</a:t>
            </a:r>
            <a:r>
              <a:rPr lang="en-US" altLang="zh-TW" dirty="0"/>
              <a:t>, “Heap Data Allocation</a:t>
            </a:r>
            <a:r>
              <a:rPr lang="en-US" altLang="zh-TW" baseline="0" dirty="0"/>
              <a:t> </a:t>
            </a:r>
            <a:r>
              <a:rPr lang="en-US" altLang="zh-TW" dirty="0"/>
              <a:t>to Scratch-pad memory in Embedded Systems,” J. Embedded </a:t>
            </a:r>
            <a:r>
              <a:rPr lang="en-US" altLang="zh-TW" dirty="0" err="1"/>
              <a:t>Comput</a:t>
            </a:r>
            <a:r>
              <a:rPr lang="en-US" altLang="zh-TW" dirty="0"/>
              <a:t>.,</a:t>
            </a:r>
            <a:r>
              <a:rPr lang="en-US" altLang="zh-TW" baseline="0" dirty="0"/>
              <a:t> </a:t>
            </a:r>
            <a:r>
              <a:rPr lang="en-US" altLang="zh-TW" dirty="0"/>
              <a:t>vol. 1, no. 4, pp. 521–540, 2005.</a:t>
            </a:r>
          </a:p>
          <a:p>
            <a:r>
              <a:rPr lang="en-US" altLang="zh-TW" dirty="0"/>
              <a:t>[17]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K. Bai and A. Shrivastava, “Heap Data Management for Limited Local Memory (LLM) Multi-core Processors,” in Proc. CODES+ISSS, 2010, pp. 317–326.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[18] K. Bai and A. Shrivastava, "Automatic and efficient heap data management for Limited Local Memory multicore architectures," </a:t>
            </a:r>
            <a:r>
              <a:rPr lang="en-US" altLang="zh-TW" i="1" dirty="0"/>
              <a:t>2013 Design, Automation &amp; Test in Europe Conference &amp; Exhibition (DATE)</a:t>
            </a:r>
            <a:r>
              <a:rPr lang="en-US" altLang="zh-TW" dirty="0"/>
              <a:t>, Grenoble, France, 2013, pp. 593-598.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7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Demo: Running code with and without g2ls on SMM architectures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39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7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2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383665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31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24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67976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3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4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89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16237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190077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414523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2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3" y="646747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6637949-9312-4EA1-AFCB-30275B34C0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881945" y="5932482"/>
            <a:ext cx="1338263" cy="836611"/>
            <a:chOff x="4821" y="3497"/>
            <a:chExt cx="843" cy="527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821" y="3634"/>
              <a:ext cx="32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5059" y="3497"/>
              <a:ext cx="39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353" y="3641"/>
              <a:ext cx="311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3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050"/>
            </a:lvl1pPr>
          </a:lstStyle>
          <a:p>
            <a:fld id="{9C50C119-DEF9-4BD3-935C-E2197BDEBEBC}" type="datetimeFigureOut">
              <a:rPr lang="zh-TW" altLang="en-US" smtClean="0"/>
              <a:t>2017/8/7</a:t>
            </a:fld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7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kern="1200" dirty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220325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05735" indent="-205735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21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411470" indent="-205735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18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617204" indent="-171446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822940" indent="-171446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028675" indent="-171446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234409" indent="-137156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566" indent="-137156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37156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879" indent="-137156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143" y="1352550"/>
            <a:ext cx="6959598" cy="990600"/>
          </a:xfrm>
        </p:spPr>
        <p:txBody>
          <a:bodyPr/>
          <a:lstStyle/>
          <a:p>
            <a:r>
              <a:rPr lang="en-US" altLang="zh-TW" sz="2800" dirty="0"/>
              <a:t>Optimizing Heap Data Management on Software Managed Many-core Architectures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19941" y="3345367"/>
            <a:ext cx="6400800" cy="131445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By: Jinn-Pean Lin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540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7314"/>
          </a:xfrm>
        </p:spPr>
        <p:txBody>
          <a:bodyPr/>
          <a:lstStyle/>
          <a:p>
            <a:r>
              <a:rPr lang="en-US" altLang="zh-TW" dirty="0"/>
              <a:t>[Bai2013] g2l implementation is complex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31621" y="2848570"/>
            <a:ext cx="1656377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Get Set Index with Hash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1619" y="1152725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Main Memory Address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620" y="3713981"/>
            <a:ext cx="1656378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Sequential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 in Set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1619" y="4585116"/>
            <a:ext cx="1656561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31895" y="5456251"/>
            <a:ext cx="165656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Data Movement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49187" y="2848570"/>
            <a:ext cx="1656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SPM Address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Calculation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4" name="直線單箭頭接點 13"/>
          <p:cNvCxnSpPr>
            <a:stCxn id="7" idx="2"/>
            <a:endCxn id="9" idx="0"/>
          </p:cNvCxnSpPr>
          <p:nvPr/>
        </p:nvCxnSpPr>
        <p:spPr>
          <a:xfrm flipH="1">
            <a:off x="1159809" y="3388570"/>
            <a:ext cx="1" cy="325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2"/>
            <a:endCxn id="10" idx="0"/>
          </p:cNvCxnSpPr>
          <p:nvPr/>
        </p:nvCxnSpPr>
        <p:spPr>
          <a:xfrm>
            <a:off x="1159809" y="4253981"/>
            <a:ext cx="91" cy="3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2"/>
            <a:endCxn id="11" idx="0"/>
          </p:cNvCxnSpPr>
          <p:nvPr/>
        </p:nvCxnSpPr>
        <p:spPr>
          <a:xfrm>
            <a:off x="1159900" y="5125116"/>
            <a:ext cx="275" cy="3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562512"/>
              </p:ext>
            </p:extLst>
          </p:nvPr>
        </p:nvGraphicFramePr>
        <p:xfrm>
          <a:off x="4057643" y="4629823"/>
          <a:ext cx="4065495" cy="15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g2l Instructions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145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Miss with Write-back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肘形接點 5"/>
          <p:cNvCxnSpPr>
            <a:stCxn id="8" idx="3"/>
            <a:endCxn id="12" idx="0"/>
          </p:cNvCxnSpPr>
          <p:nvPr/>
        </p:nvCxnSpPr>
        <p:spPr>
          <a:xfrm>
            <a:off x="1987998" y="1422725"/>
            <a:ext cx="1889189" cy="14258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2" idx="1"/>
          </p:cNvCxnSpPr>
          <p:nvPr/>
        </p:nvCxnSpPr>
        <p:spPr>
          <a:xfrm>
            <a:off x="1987998" y="3118570"/>
            <a:ext cx="1061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129815" y="1008610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Offset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987998" y="2737708"/>
            <a:ext cx="1060812" cy="37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 Index</a:t>
            </a:r>
            <a:endParaRPr lang="zh-TW" altLang="en-US" dirty="0"/>
          </a:p>
        </p:txBody>
      </p:sp>
      <p:cxnSp>
        <p:nvCxnSpPr>
          <p:cNvPr id="29" name="肘形接點 28"/>
          <p:cNvCxnSpPr>
            <a:stCxn id="9" idx="3"/>
            <a:endCxn id="12" idx="2"/>
          </p:cNvCxnSpPr>
          <p:nvPr/>
        </p:nvCxnSpPr>
        <p:spPr>
          <a:xfrm flipV="1">
            <a:off x="1987998" y="3388570"/>
            <a:ext cx="1889189" cy="5954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209828" y="363023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Index</a:t>
            </a:r>
            <a:endParaRPr lang="zh-TW" altLang="en-US" dirty="0"/>
          </a:p>
        </p:txBody>
      </p:sp>
      <p:cxnSp>
        <p:nvCxnSpPr>
          <p:cNvPr id="32" name="肘形接點 31"/>
          <p:cNvCxnSpPr>
            <a:stCxn id="10" idx="3"/>
            <a:endCxn id="12" idx="2"/>
          </p:cNvCxnSpPr>
          <p:nvPr/>
        </p:nvCxnSpPr>
        <p:spPr>
          <a:xfrm flipV="1">
            <a:off x="1988180" y="3388570"/>
            <a:ext cx="1889007" cy="1466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207601" y="449307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Index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 bwMode="auto">
          <a:xfrm>
            <a:off x="331621" y="1999251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Address Check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70" name="直線單箭頭接點 69"/>
          <p:cNvCxnSpPr>
            <a:stCxn id="8" idx="2"/>
            <a:endCxn id="38" idx="0"/>
          </p:cNvCxnSpPr>
          <p:nvPr/>
        </p:nvCxnSpPr>
        <p:spPr>
          <a:xfrm>
            <a:off x="1159809" y="1692725"/>
            <a:ext cx="2" cy="306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8" idx="2"/>
            <a:endCxn id="7" idx="0"/>
          </p:cNvCxnSpPr>
          <p:nvPr/>
        </p:nvCxnSpPr>
        <p:spPr>
          <a:xfrm flipH="1">
            <a:off x="1159810" y="2539251"/>
            <a:ext cx="1" cy="30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5400676" y="1313718"/>
            <a:ext cx="2898216" cy="3084308"/>
            <a:chOff x="5400676" y="985102"/>
            <a:chExt cx="2898216" cy="3084308"/>
          </a:xfrm>
        </p:grpSpPr>
        <p:sp>
          <p:nvSpPr>
            <p:cNvPr id="24" name="矩形 23"/>
            <p:cNvSpPr/>
            <p:nvPr/>
          </p:nvSpPr>
          <p:spPr>
            <a:xfrm>
              <a:off x="6869101" y="1380397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28" name="直線接點 27"/>
            <p:cNvCxnSpPr>
              <a:stCxn id="24" idx="1"/>
              <a:endCxn id="24" idx="3"/>
            </p:cNvCxnSpPr>
            <p:nvPr/>
          </p:nvCxnSpPr>
          <p:spPr>
            <a:xfrm>
              <a:off x="6869101" y="213784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869101" y="174888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869101" y="251657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4" idx="0"/>
              <a:endCxn id="24" idx="2"/>
            </p:cNvCxnSpPr>
            <p:nvPr/>
          </p:nvCxnSpPr>
          <p:spPr>
            <a:xfrm>
              <a:off x="7314358" y="1380397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左大括弧 34"/>
            <p:cNvSpPr/>
            <p:nvPr/>
          </p:nvSpPr>
          <p:spPr>
            <a:xfrm>
              <a:off x="6597850" y="1380397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600701" y="2400463"/>
              <a:ext cx="93149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39" name="左大括弧 38"/>
            <p:cNvSpPr/>
            <p:nvPr/>
          </p:nvSpPr>
          <p:spPr>
            <a:xfrm rot="16200000">
              <a:off x="7200246" y="2564155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7053652" y="3182646"/>
              <a:ext cx="1245240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4 Entries</a:t>
              </a:r>
              <a:endParaRPr lang="zh-TW" altLang="en-US" sz="2000" b="1" dirty="0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7534910" y="1378786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7079319" y="1386835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圖說文字 42"/>
            <p:cNvSpPr/>
            <p:nvPr/>
          </p:nvSpPr>
          <p:spPr>
            <a:xfrm>
              <a:off x="5400676" y="3111104"/>
              <a:ext cx="1722362" cy="958306"/>
            </a:xfrm>
            <a:prstGeom prst="wedgeRectCallout">
              <a:avLst>
                <a:gd name="adj1" fmla="val 41216"/>
                <a:gd name="adj2" fmla="val -924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Modified Bit</a:t>
              </a: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Heap Block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901928" y="985102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SPM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39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0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sz="3100" dirty="0"/>
              <a:t>Our Optimizations to Lower Management Overhead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49194" y="1043139"/>
            <a:ext cx="8519849" cy="536185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Objectives</a:t>
            </a:r>
          </a:p>
          <a:p>
            <a:pPr lvl="1"/>
            <a:r>
              <a:rPr lang="en-US" altLang="zh-TW" dirty="0"/>
              <a:t>Reduce g2l insertions</a:t>
            </a:r>
          </a:p>
          <a:p>
            <a:pPr lvl="1"/>
            <a:r>
              <a:rPr lang="en-US" altLang="zh-TW" dirty="0"/>
              <a:t>Reduce dynamic instruction of each g2l</a:t>
            </a:r>
          </a:p>
          <a:p>
            <a:r>
              <a:rPr lang="en-US" altLang="zh-TW" dirty="0"/>
              <a:t>Optimizations</a:t>
            </a:r>
          </a:p>
          <a:p>
            <a:pPr marL="548635" lvl="1" indent="-342900">
              <a:buFont typeface="+mj-lt"/>
              <a:buAutoNum type="arabicPeriod"/>
            </a:pPr>
            <a:r>
              <a:rPr lang="en-US" altLang="zh-TW" dirty="0"/>
              <a:t>Static Detection of Heap Access</a:t>
            </a:r>
          </a:p>
          <a:p>
            <a:pPr lvl="2"/>
            <a:r>
              <a:rPr lang="en-US" altLang="zh-TW" dirty="0"/>
              <a:t>Identify heap accesses at compile-time</a:t>
            </a:r>
          </a:p>
          <a:p>
            <a:pPr lvl="2"/>
            <a:r>
              <a:rPr lang="en-US" altLang="zh-TW" dirty="0"/>
              <a:t>Insert g2l only at heap accesses </a:t>
            </a:r>
            <a:r>
              <a:rPr lang="mr-IN" altLang="zh-TW" dirty="0"/>
              <a:t>–</a:t>
            </a:r>
            <a:r>
              <a:rPr lang="en-US" altLang="zh-TW" dirty="0"/>
              <a:t> not on all accesses</a:t>
            </a:r>
          </a:p>
          <a:p>
            <a:pPr lvl="2"/>
            <a:r>
              <a:rPr lang="en-US" altLang="zh-TW" dirty="0"/>
              <a:t>Eliminate run-time checking for definite heap accesses</a:t>
            </a:r>
          </a:p>
          <a:p>
            <a:pPr marL="548635" lvl="1" indent="-342900">
              <a:buFont typeface="+mj-lt"/>
              <a:buAutoNum type="arabicPeriod"/>
            </a:pPr>
            <a:r>
              <a:rPr lang="en-US" altLang="zh-TW" dirty="0"/>
              <a:t>Simplifying Management Framework</a:t>
            </a:r>
          </a:p>
          <a:p>
            <a:pPr lvl="2"/>
            <a:r>
              <a:rPr lang="en-US" altLang="zh-TW" dirty="0"/>
              <a:t>Implement direct map software cache instead of set associative software cache</a:t>
            </a:r>
          </a:p>
          <a:p>
            <a:pPr lvl="2"/>
            <a:r>
              <a:rPr lang="en-US" altLang="zh-TW" dirty="0"/>
              <a:t>Simplify SPM address calculation</a:t>
            </a:r>
          </a:p>
          <a:p>
            <a:pPr marL="548635" lvl="1" indent="-342900">
              <a:buFont typeface="+mj-lt"/>
              <a:buAutoNum type="arabicPeriod"/>
            </a:pPr>
            <a:r>
              <a:rPr lang="en-US" altLang="zh-TW" dirty="0"/>
              <a:t>Inlining and Combining Management Code</a:t>
            </a:r>
          </a:p>
          <a:p>
            <a:pPr lvl="2"/>
            <a:r>
              <a:rPr lang="en-US" altLang="zh-TW" dirty="0"/>
              <a:t>Inline g2ls</a:t>
            </a:r>
          </a:p>
          <a:p>
            <a:pPr lvl="2"/>
            <a:r>
              <a:rPr lang="en-US" altLang="zh-TW" dirty="0"/>
              <a:t>Combine common steps and place them before any heap access</a:t>
            </a:r>
          </a:p>
          <a:p>
            <a:pPr marL="548635" lvl="1" indent="-342900">
              <a:buFont typeface="+mj-lt"/>
              <a:buAutoNum type="arabicPeriod"/>
            </a:pPr>
            <a:r>
              <a:rPr lang="en-US" altLang="zh-TW" dirty="0"/>
              <a:t>Adjusting Block Size</a:t>
            </a:r>
          </a:p>
          <a:p>
            <a:pPr lvl="2"/>
            <a:r>
              <a:rPr lang="en-US" altLang="zh-TW" dirty="0"/>
              <a:t>Compiler selects block size according to heap access pattern</a:t>
            </a:r>
          </a:p>
          <a:p>
            <a:pPr lvl="2"/>
            <a:r>
              <a:rPr lang="en-US" altLang="zh-TW" dirty="0"/>
              <a:t>Optional optimization for embedded applications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806"/>
            <a:ext cx="9144000" cy="800092"/>
          </a:xfrm>
        </p:spPr>
        <p:txBody>
          <a:bodyPr/>
          <a:lstStyle/>
          <a:p>
            <a:r>
              <a:rPr lang="en-US" altLang="zh-TW" dirty="0"/>
              <a:t>Static Detection of Heap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8965" y="1161143"/>
            <a:ext cx="4664235" cy="4541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Steps:</a:t>
            </a:r>
          </a:p>
          <a:p>
            <a:pPr marL="385754" indent="-385754">
              <a:buFont typeface="+mj-lt"/>
              <a:buAutoNum type="arabicPeriod"/>
            </a:pPr>
            <a:r>
              <a:rPr lang="en-US" altLang="zh-TW" sz="2400" dirty="0"/>
              <a:t>Find heap allocations</a:t>
            </a:r>
          </a:p>
          <a:p>
            <a:pPr marL="385754" indent="-385754">
              <a:buFont typeface="+mj-lt"/>
              <a:buAutoNum type="arabicPeriod"/>
            </a:pPr>
            <a:r>
              <a:rPr lang="en-US" altLang="zh-TW" sz="2400" dirty="0"/>
              <a:t>Find aliasing pointers (aka. heap pointers)</a:t>
            </a:r>
          </a:p>
          <a:p>
            <a:pPr marL="385754" indent="-385754">
              <a:buFont typeface="+mj-lt"/>
              <a:buAutoNum type="arabicPeriod"/>
            </a:pPr>
            <a:r>
              <a:rPr lang="en-US" altLang="zh-TW" sz="2400" dirty="0"/>
              <a:t>Insert g2l only at data accesses through heap pointers</a:t>
            </a:r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Sample Code:</a:t>
            </a:r>
          </a:p>
          <a:p>
            <a:pPr marL="0" indent="0">
              <a:buNone/>
            </a:pPr>
            <a:r>
              <a:rPr lang="en-US" altLang="zh-TW" sz="2400" dirty="0" err="1"/>
              <a:t>int</a:t>
            </a:r>
            <a:r>
              <a:rPr lang="en-US" altLang="zh-TW" sz="2400" dirty="0"/>
              <a:t>* p1, *p2;</a:t>
            </a:r>
          </a:p>
          <a:p>
            <a:pPr marL="0" indent="0">
              <a:buNone/>
            </a:pPr>
            <a:r>
              <a:rPr lang="en-US" altLang="zh-TW" sz="2400" b="1" dirty="0"/>
              <a:t>p1</a:t>
            </a:r>
            <a:r>
              <a:rPr lang="en-US" altLang="zh-TW" sz="2400" dirty="0"/>
              <a:t> = malloc(20);</a:t>
            </a:r>
            <a:endParaRPr lang="zh-TW" altLang="en-US" sz="2400" dirty="0"/>
          </a:p>
          <a:p>
            <a:pPr marL="0" indent="0">
              <a:buNone/>
            </a:pPr>
            <a:r>
              <a:rPr lang="en-US" altLang="zh-TW" sz="2400" b="1" dirty="0"/>
              <a:t>p2</a:t>
            </a:r>
            <a:r>
              <a:rPr lang="en-US" altLang="zh-TW" sz="2400" dirty="0"/>
              <a:t> = </a:t>
            </a:r>
            <a:r>
              <a:rPr lang="en-US" altLang="zh-TW" sz="2400" b="1" dirty="0"/>
              <a:t>p1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b="1" dirty="0"/>
              <a:t>*p2</a:t>
            </a:r>
            <a:r>
              <a:rPr lang="en-US" altLang="zh-TW" sz="2400" dirty="0"/>
              <a:t> = 10;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397757" y="2003281"/>
            <a:ext cx="1023258" cy="54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malloc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97757" y="3050182"/>
            <a:ext cx="1023258" cy="54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97757" y="4097083"/>
            <a:ext cx="1023258" cy="54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0" idx="0"/>
            <a:endCxn id="9" idx="2"/>
          </p:cNvCxnSpPr>
          <p:nvPr/>
        </p:nvCxnSpPr>
        <p:spPr>
          <a:xfrm flipV="1">
            <a:off x="6909386" y="2543799"/>
            <a:ext cx="0" cy="50638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0"/>
            <a:endCxn id="10" idx="2"/>
          </p:cNvCxnSpPr>
          <p:nvPr/>
        </p:nvCxnSpPr>
        <p:spPr>
          <a:xfrm flipV="1">
            <a:off x="6909386" y="3590700"/>
            <a:ext cx="0" cy="50638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/>
          <p:cNvSpPr>
            <a:spLocks noGrp="1"/>
          </p:cNvSpPr>
          <p:nvPr>
            <p:ph sz="quarter" idx="1"/>
          </p:nvPr>
        </p:nvSpPr>
        <p:spPr>
          <a:xfrm>
            <a:off x="618965" y="5748230"/>
            <a:ext cx="5230291" cy="441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*</a:t>
            </a:r>
            <a:r>
              <a:rPr lang="en-US" altLang="zh-TW" sz="2400" b="1" dirty="0"/>
              <a:t>g2l(</a:t>
            </a:r>
            <a:r>
              <a:rPr lang="en-US" altLang="zh-TW" sz="2400" dirty="0"/>
              <a:t>p2</a:t>
            </a:r>
            <a:r>
              <a:rPr lang="en-US" altLang="zh-TW" sz="2400" b="1" dirty="0"/>
              <a:t>)</a:t>
            </a:r>
            <a:r>
              <a:rPr lang="en-US" altLang="zh-TW" sz="2400" dirty="0"/>
              <a:t> = 10;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0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938"/>
            <a:ext cx="9144000" cy="815413"/>
          </a:xfrm>
        </p:spPr>
        <p:txBody>
          <a:bodyPr/>
          <a:lstStyle/>
          <a:p>
            <a:r>
              <a:rPr lang="en-US" altLang="zh-TW" dirty="0"/>
              <a:t>Static Detection of Heap Access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311482" y="2655542"/>
            <a:ext cx="2497393" cy="170523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b="1" dirty="0"/>
              <a:t>Prior Work: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* p1, *p2;</a:t>
            </a:r>
          </a:p>
          <a:p>
            <a:pPr marL="0" indent="0">
              <a:buNone/>
            </a:pPr>
            <a:r>
              <a:rPr lang="en-US" altLang="zh-TW" sz="1800" dirty="0"/>
              <a:t>*</a:t>
            </a:r>
            <a:r>
              <a:rPr lang="en-US" altLang="zh-TW" sz="1800" b="1" dirty="0">
                <a:solidFill>
                  <a:srgbClr val="FF0000"/>
                </a:solidFill>
              </a:rPr>
              <a:t>g2l(</a:t>
            </a:r>
            <a:r>
              <a:rPr lang="en-US" altLang="zh-TW" sz="1800" dirty="0"/>
              <a:t>&amp;p1</a:t>
            </a:r>
            <a:r>
              <a:rPr lang="en-US" altLang="zh-TW" sz="1800" b="1" dirty="0">
                <a:solidFill>
                  <a:srgbClr val="FF0000"/>
                </a:solidFill>
              </a:rPr>
              <a:t>)</a:t>
            </a:r>
            <a:r>
              <a:rPr lang="en-US" altLang="zh-TW" sz="1800" dirty="0"/>
              <a:t> = malloc(20);</a:t>
            </a:r>
          </a:p>
          <a:p>
            <a:pPr marL="0" indent="0">
              <a:buNone/>
            </a:pPr>
            <a:r>
              <a:rPr lang="en-US" altLang="zh-TW" sz="1800" dirty="0"/>
              <a:t>*</a:t>
            </a:r>
            <a:r>
              <a:rPr lang="en-US" altLang="zh-TW" sz="1800" b="1" dirty="0">
                <a:solidFill>
                  <a:srgbClr val="FF0000"/>
                </a:solidFill>
              </a:rPr>
              <a:t>g2l(</a:t>
            </a:r>
            <a:r>
              <a:rPr lang="en-US" altLang="zh-TW" sz="1800" dirty="0"/>
              <a:t>&amp;p2</a:t>
            </a:r>
            <a:r>
              <a:rPr lang="en-US" altLang="zh-TW" sz="1800" b="1" dirty="0">
                <a:solidFill>
                  <a:srgbClr val="FF0000"/>
                </a:solidFill>
              </a:rPr>
              <a:t>)</a:t>
            </a:r>
            <a:r>
              <a:rPr lang="en-US" altLang="zh-TW" sz="1800" dirty="0"/>
              <a:t> = *</a:t>
            </a:r>
            <a:r>
              <a:rPr lang="en-US" altLang="zh-TW" sz="1800" b="1" dirty="0">
                <a:solidFill>
                  <a:srgbClr val="FF0000"/>
                </a:solidFill>
              </a:rPr>
              <a:t>g2l(</a:t>
            </a:r>
            <a:r>
              <a:rPr lang="en-US" altLang="zh-TW" sz="1800" dirty="0"/>
              <a:t>&amp;p1</a:t>
            </a:r>
            <a:r>
              <a:rPr lang="en-US" altLang="zh-TW" sz="1800" b="1" dirty="0">
                <a:solidFill>
                  <a:srgbClr val="FF0000"/>
                </a:solidFill>
              </a:rPr>
              <a:t>)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*</a:t>
            </a:r>
            <a:r>
              <a:rPr lang="en-US" altLang="zh-TW" sz="1800" b="1" dirty="0">
                <a:solidFill>
                  <a:srgbClr val="0070C0"/>
                </a:solidFill>
              </a:rPr>
              <a:t>g2l(</a:t>
            </a:r>
            <a:r>
              <a:rPr lang="en-US" altLang="zh-TW" sz="1800" dirty="0"/>
              <a:t>*</a:t>
            </a:r>
            <a:r>
              <a:rPr lang="en-US" altLang="zh-TW" sz="1800" b="1" dirty="0">
                <a:solidFill>
                  <a:srgbClr val="FF0000"/>
                </a:solidFill>
              </a:rPr>
              <a:t>g2l(</a:t>
            </a:r>
            <a:r>
              <a:rPr lang="en-US" altLang="zh-TW" sz="1800" dirty="0"/>
              <a:t>&amp;p2</a:t>
            </a:r>
            <a:r>
              <a:rPr lang="en-US" altLang="zh-TW" sz="1800" b="1" dirty="0">
                <a:solidFill>
                  <a:srgbClr val="FF0000"/>
                </a:solidFill>
              </a:rPr>
              <a:t>)</a:t>
            </a:r>
            <a:r>
              <a:rPr lang="en-US" altLang="zh-TW" sz="1800" b="1" dirty="0">
                <a:solidFill>
                  <a:srgbClr val="0070C0"/>
                </a:solidFill>
              </a:rPr>
              <a:t>)</a:t>
            </a:r>
            <a:r>
              <a:rPr lang="en-US" altLang="zh-TW" sz="1800" dirty="0"/>
              <a:t> = 10;</a:t>
            </a:r>
          </a:p>
        </p:txBody>
      </p:sp>
      <p:sp>
        <p:nvSpPr>
          <p:cNvPr id="59" name="內容版面配置區 4"/>
          <p:cNvSpPr>
            <a:spLocks noGrp="1"/>
          </p:cNvSpPr>
          <p:nvPr>
            <p:ph sz="quarter" idx="2"/>
          </p:nvPr>
        </p:nvSpPr>
        <p:spPr>
          <a:xfrm>
            <a:off x="3311481" y="4634045"/>
            <a:ext cx="2497394" cy="166515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dirty="0"/>
              <a:t>Our Work: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* p1, *p2;</a:t>
            </a:r>
          </a:p>
          <a:p>
            <a:pPr marL="0" indent="0">
              <a:buNone/>
            </a:pPr>
            <a:r>
              <a:rPr lang="en-US" altLang="zh-TW" sz="1800" dirty="0"/>
              <a:t>p1 = malloc(20);</a:t>
            </a:r>
          </a:p>
          <a:p>
            <a:pPr marL="0" indent="0">
              <a:buNone/>
            </a:pPr>
            <a:r>
              <a:rPr lang="en-US" altLang="zh-TW" sz="1800" dirty="0"/>
              <a:t>p2 = p1;</a:t>
            </a:r>
          </a:p>
          <a:p>
            <a:pPr marL="0" indent="0">
              <a:buNone/>
            </a:pPr>
            <a:r>
              <a:rPr lang="en-US" altLang="zh-TW" sz="1800" dirty="0"/>
              <a:t>*</a:t>
            </a:r>
            <a:r>
              <a:rPr lang="en-US" altLang="zh-TW" sz="1800" b="1" dirty="0">
                <a:solidFill>
                  <a:srgbClr val="0070C0"/>
                </a:solidFill>
              </a:rPr>
              <a:t>g2l(</a:t>
            </a:r>
            <a:r>
              <a:rPr lang="en-US" altLang="zh-TW" sz="1800" dirty="0"/>
              <a:t>p2</a:t>
            </a:r>
            <a:r>
              <a:rPr lang="en-US" altLang="zh-TW" sz="1800" b="1" dirty="0">
                <a:solidFill>
                  <a:srgbClr val="0070C0"/>
                </a:solidFill>
              </a:rPr>
              <a:t>)</a:t>
            </a:r>
            <a:r>
              <a:rPr lang="en-US" altLang="zh-TW" sz="1800" dirty="0"/>
              <a:t> = 10;</a:t>
            </a:r>
          </a:p>
        </p:txBody>
      </p:sp>
      <p:cxnSp>
        <p:nvCxnSpPr>
          <p:cNvPr id="6" name="直線單箭頭接點 5"/>
          <p:cNvCxnSpPr>
            <a:stCxn id="5" idx="2"/>
            <a:endCxn id="59" idx="0"/>
          </p:cNvCxnSpPr>
          <p:nvPr/>
        </p:nvCxnSpPr>
        <p:spPr>
          <a:xfrm flipH="1">
            <a:off x="4560178" y="4360774"/>
            <a:ext cx="1" cy="27327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內容版面配置區 2"/>
          <p:cNvSpPr txBox="1">
            <a:spLocks/>
          </p:cNvSpPr>
          <p:nvPr/>
        </p:nvSpPr>
        <p:spPr>
          <a:xfrm>
            <a:off x="3311481" y="1008520"/>
            <a:ext cx="2497394" cy="1556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b="1" dirty="0">
                <a:latin typeface="Candara" pitchFamily="34" charset="0"/>
              </a:rPr>
              <a:t>Raw Code:</a:t>
            </a: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dirty="0" err="1">
                <a:latin typeface="Candara" pitchFamily="34" charset="0"/>
              </a:rPr>
              <a:t>int</a:t>
            </a:r>
            <a:r>
              <a:rPr lang="en-US" altLang="zh-TW" sz="1800" dirty="0">
                <a:latin typeface="Candara" pitchFamily="34" charset="0"/>
              </a:rPr>
              <a:t> *p1, *p2;</a:t>
            </a: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dirty="0">
                <a:latin typeface="Candara" pitchFamily="34" charset="0"/>
              </a:rPr>
              <a:t>p1 = malloc(20);</a:t>
            </a: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dirty="0">
                <a:latin typeface="Candara" pitchFamily="34" charset="0"/>
              </a:rPr>
              <a:t>p2 = p1;</a:t>
            </a: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en-US" altLang="zh-TW" sz="1800" dirty="0">
                <a:latin typeface="Candara" pitchFamily="34" charset="0"/>
              </a:rPr>
              <a:t>*p2 = 10;</a:t>
            </a:r>
          </a:p>
        </p:txBody>
      </p:sp>
    </p:spTree>
    <p:extLst>
      <p:ext uri="{BB962C8B-B14F-4D97-AF65-F5344CB8AC3E}">
        <p14:creationId xmlns:p14="http://schemas.microsoft.com/office/powerpoint/2010/main" val="40909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/>
              <a:t>Demo: Static Detection of Heap Access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7551813"/>
              </p:ext>
            </p:extLst>
          </p:nvPr>
        </p:nvGraphicFramePr>
        <p:xfrm>
          <a:off x="457200" y="1371600"/>
          <a:ext cx="8229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Benchmark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Peak Heap Size (KB)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Number of g2l calls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Reduction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Adpcm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Decode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116,702,082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Adpcm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Encode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10,211,280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Dijkstra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6.43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149,209,166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19,077,784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FFT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336,608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90,188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73%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iFFT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336,671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90,204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73%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Patricia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766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3,114,668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893,184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71%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SHA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8,350,153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 Search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2,198,090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Susan Corner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92.16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1,238,553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273,717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Susan Edge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42.81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2,628,207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579,221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Susan Smoothing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17.35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37,252,034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4,891,730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9257"/>
          </a:xfrm>
        </p:spPr>
        <p:txBody>
          <a:bodyPr/>
          <a:lstStyle/>
          <a:p>
            <a:r>
              <a:rPr lang="en-US" altLang="zh-TW" dirty="0"/>
              <a:t>Uncertainties of Static Detection of Heap Access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228732" y="914404"/>
            <a:ext cx="2206171" cy="43978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main() {</a:t>
            </a:r>
          </a:p>
          <a:p>
            <a:pPr marL="0" indent="0">
              <a:buNone/>
            </a:pPr>
            <a:r>
              <a:rPr lang="en-US" altLang="zh-TW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a[10], *b, *c;</a:t>
            </a:r>
          </a:p>
          <a:p>
            <a:pPr marL="0" indent="0">
              <a:buNone/>
            </a:pPr>
            <a:r>
              <a:rPr lang="en-US" altLang="zh-TW" sz="2000" dirty="0"/>
              <a:t>  b = malloc(40);</a:t>
            </a:r>
          </a:p>
          <a:p>
            <a:pPr marL="0" indent="0">
              <a:buNone/>
            </a:pPr>
            <a:r>
              <a:rPr lang="en-US" altLang="zh-TW" sz="2000" dirty="0"/>
              <a:t>  if(rand() % 2)</a:t>
            </a:r>
          </a:p>
          <a:p>
            <a:pPr marL="0" indent="0">
              <a:buNone/>
            </a:pPr>
            <a:r>
              <a:rPr lang="en-US" altLang="zh-TW" sz="2000" dirty="0"/>
              <a:t>    c = b;</a:t>
            </a:r>
          </a:p>
          <a:p>
            <a:pPr marL="0" indent="0">
              <a:buNone/>
            </a:pPr>
            <a:r>
              <a:rPr lang="en-US" altLang="zh-TW" sz="2000" dirty="0"/>
              <a:t>else</a:t>
            </a:r>
          </a:p>
          <a:p>
            <a:pPr marL="0" indent="0">
              <a:buNone/>
            </a:pPr>
            <a:r>
              <a:rPr lang="en-US" altLang="zh-TW" sz="2000" dirty="0"/>
              <a:t>    c = a;</a:t>
            </a:r>
          </a:p>
          <a:p>
            <a:pPr marL="0" indent="0">
              <a:buNone/>
            </a:pPr>
            <a:r>
              <a:rPr lang="en-US" altLang="zh-TW" sz="2000" dirty="0"/>
              <a:t>  a[2] = 25;</a:t>
            </a:r>
          </a:p>
          <a:p>
            <a:pPr marL="0" indent="0">
              <a:buNone/>
            </a:pPr>
            <a:r>
              <a:rPr lang="en-US" altLang="zh-TW" sz="2000" dirty="0"/>
              <a:t>  b[3] = 20;</a:t>
            </a:r>
          </a:p>
          <a:p>
            <a:pPr marL="0" indent="0">
              <a:buNone/>
            </a:pPr>
            <a:r>
              <a:rPr lang="en-US" altLang="zh-TW" sz="2000" dirty="0"/>
              <a:t>  c[4] = 15;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 algn="ctr">
              <a:buNone/>
            </a:pPr>
            <a:r>
              <a:rPr lang="en-US" altLang="zh-TW" sz="2000" dirty="0"/>
              <a:t>(a) Sample code</a:t>
            </a:r>
            <a:endParaRPr lang="zh-TW" altLang="en-US" sz="2000" dirty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3434903" y="914405"/>
            <a:ext cx="4490842" cy="43978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main() {</a:t>
            </a:r>
          </a:p>
          <a:p>
            <a:pPr marL="0" indent="0">
              <a:buNone/>
            </a:pPr>
            <a:r>
              <a:rPr lang="en-US" altLang="zh-TW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a[10], *b, *c;</a:t>
            </a:r>
          </a:p>
          <a:p>
            <a:pPr marL="0" indent="0">
              <a:buNone/>
            </a:pPr>
            <a:r>
              <a:rPr lang="en-US" altLang="zh-TW" sz="2000" dirty="0"/>
              <a:t>  b = malloc(40);</a:t>
            </a:r>
          </a:p>
          <a:p>
            <a:pPr marL="0" indent="0">
              <a:buNone/>
            </a:pPr>
            <a:r>
              <a:rPr lang="en-US" altLang="zh-TW" sz="2000" dirty="0"/>
              <a:t>  if(rand() % 2)</a:t>
            </a:r>
          </a:p>
          <a:p>
            <a:pPr marL="0" indent="0">
              <a:buNone/>
            </a:pPr>
            <a:r>
              <a:rPr lang="en-US" altLang="zh-TW" sz="2000" dirty="0"/>
              <a:t>    c = b;</a:t>
            </a:r>
          </a:p>
          <a:p>
            <a:pPr marL="0" indent="0">
              <a:buNone/>
            </a:pPr>
            <a:r>
              <a:rPr lang="en-US" altLang="zh-TW" sz="2000" dirty="0"/>
              <a:t>else</a:t>
            </a:r>
          </a:p>
          <a:p>
            <a:pPr marL="0" indent="0">
              <a:buNone/>
            </a:pPr>
            <a:r>
              <a:rPr lang="en-US" altLang="zh-TW" sz="2000" dirty="0"/>
              <a:t>    c = a;</a:t>
            </a:r>
          </a:p>
          <a:p>
            <a:pPr marL="0" indent="0">
              <a:buNone/>
            </a:pPr>
            <a:r>
              <a:rPr lang="en-US" altLang="zh-TW" sz="2000" dirty="0"/>
              <a:t>  a[2] = 25;</a:t>
            </a:r>
          </a:p>
          <a:p>
            <a:pPr marL="0" indent="0">
              <a:buNone/>
            </a:pPr>
            <a:r>
              <a:rPr lang="en-US" altLang="zh-TW" sz="2000" dirty="0"/>
              <a:t>  *</a:t>
            </a:r>
            <a:r>
              <a:rPr lang="en-US" altLang="zh-TW" sz="2000" dirty="0">
                <a:solidFill>
                  <a:srgbClr val="FF0000"/>
                </a:solidFill>
              </a:rPr>
              <a:t>g2l(</a:t>
            </a:r>
            <a:r>
              <a:rPr lang="en-US" altLang="zh-TW" sz="2000" dirty="0"/>
              <a:t>&amp;b[3]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en-US" altLang="zh-TW" sz="2000" dirty="0"/>
              <a:t> = 20;</a:t>
            </a:r>
          </a:p>
          <a:p>
            <a:pPr marL="0" indent="0">
              <a:buNone/>
            </a:pPr>
            <a:r>
              <a:rPr lang="en-US" altLang="zh-TW" sz="2000" dirty="0"/>
              <a:t>  *</a:t>
            </a:r>
            <a:r>
              <a:rPr lang="en-US" altLang="zh-TW" sz="2000" dirty="0">
                <a:solidFill>
                  <a:srgbClr val="FF0000"/>
                </a:solidFill>
              </a:rPr>
              <a:t>g2l_rc(</a:t>
            </a:r>
            <a:r>
              <a:rPr lang="en-US" altLang="zh-TW" sz="2000" dirty="0"/>
              <a:t>&amp;c[4]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en-US" altLang="zh-TW" sz="2000" dirty="0"/>
              <a:t> = 15;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 algn="ctr">
              <a:buNone/>
            </a:pPr>
            <a:r>
              <a:rPr lang="en-US" altLang="zh-TW" sz="2000" dirty="0"/>
              <a:t>(b) Insert g2l at definite heap accesses. Otherwise insert g2l_rc to first check if an access is to heap at runtime</a:t>
            </a:r>
          </a:p>
        </p:txBody>
      </p:sp>
    </p:spTree>
    <p:extLst>
      <p:ext uri="{BB962C8B-B14F-4D97-AF65-F5344CB8AC3E}">
        <p14:creationId xmlns:p14="http://schemas.microsoft.com/office/powerpoint/2010/main" val="248623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938"/>
            <a:ext cx="9144000" cy="815413"/>
          </a:xfrm>
        </p:spPr>
        <p:txBody>
          <a:bodyPr/>
          <a:lstStyle/>
          <a:p>
            <a:r>
              <a:rPr lang="en-US" altLang="zh-TW" dirty="0"/>
              <a:t>Static Detection of Heap Access</a:t>
            </a:r>
            <a:endParaRPr lang="zh-TW" altLang="en-US" dirty="0"/>
          </a:p>
        </p:txBody>
      </p:sp>
      <p:sp>
        <p:nvSpPr>
          <p:cNvPr id="83" name="矩形 82"/>
          <p:cNvSpPr/>
          <p:nvPr/>
        </p:nvSpPr>
        <p:spPr bwMode="auto">
          <a:xfrm>
            <a:off x="835943" y="2787530"/>
            <a:ext cx="1656377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Get Set Index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with Hash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835941" y="1091685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Main Memory Address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35942" y="3652941"/>
            <a:ext cx="1656378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Sequential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 in Set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835941" y="4524076"/>
            <a:ext cx="1656561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836217" y="5395211"/>
            <a:ext cx="165656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Data Movement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553509" y="2787530"/>
            <a:ext cx="1656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SPM Address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Calculation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89" name="直線單箭頭接點 88"/>
          <p:cNvCxnSpPr>
            <a:stCxn id="83" idx="2"/>
            <a:endCxn id="85" idx="0"/>
          </p:cNvCxnSpPr>
          <p:nvPr/>
        </p:nvCxnSpPr>
        <p:spPr>
          <a:xfrm flipH="1">
            <a:off x="1664131" y="3327530"/>
            <a:ext cx="1" cy="325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5" idx="2"/>
            <a:endCxn id="86" idx="0"/>
          </p:cNvCxnSpPr>
          <p:nvPr/>
        </p:nvCxnSpPr>
        <p:spPr>
          <a:xfrm>
            <a:off x="1664131" y="4192941"/>
            <a:ext cx="91" cy="3311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86" idx="2"/>
            <a:endCxn id="87" idx="0"/>
          </p:cNvCxnSpPr>
          <p:nvPr/>
        </p:nvCxnSpPr>
        <p:spPr>
          <a:xfrm>
            <a:off x="1664222" y="5064076"/>
            <a:ext cx="275" cy="3311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84" idx="3"/>
            <a:endCxn id="88" idx="0"/>
          </p:cNvCxnSpPr>
          <p:nvPr/>
        </p:nvCxnSpPr>
        <p:spPr>
          <a:xfrm>
            <a:off x="2492320" y="1361685"/>
            <a:ext cx="1889189" cy="14258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3" idx="3"/>
            <a:endCxn id="88" idx="1"/>
          </p:cNvCxnSpPr>
          <p:nvPr/>
        </p:nvCxnSpPr>
        <p:spPr>
          <a:xfrm>
            <a:off x="2492320" y="3057530"/>
            <a:ext cx="1061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735737" y="985670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Offset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2492320" y="2676668"/>
            <a:ext cx="1060812" cy="37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 Index</a:t>
            </a:r>
            <a:endParaRPr lang="zh-TW" altLang="en-US" dirty="0"/>
          </a:p>
        </p:txBody>
      </p:sp>
      <p:cxnSp>
        <p:nvCxnSpPr>
          <p:cNvPr id="96" name="肘形接點 95"/>
          <p:cNvCxnSpPr>
            <a:stCxn id="85" idx="3"/>
            <a:endCxn id="88" idx="2"/>
          </p:cNvCxnSpPr>
          <p:nvPr/>
        </p:nvCxnSpPr>
        <p:spPr>
          <a:xfrm flipV="1">
            <a:off x="2492320" y="3327530"/>
            <a:ext cx="1889189" cy="5954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2714150" y="356919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Index</a:t>
            </a:r>
            <a:endParaRPr lang="zh-TW" altLang="en-US" dirty="0"/>
          </a:p>
        </p:txBody>
      </p:sp>
      <p:cxnSp>
        <p:nvCxnSpPr>
          <p:cNvPr id="98" name="肘形接點 97"/>
          <p:cNvCxnSpPr>
            <a:stCxn id="86" idx="3"/>
            <a:endCxn id="88" idx="2"/>
          </p:cNvCxnSpPr>
          <p:nvPr/>
        </p:nvCxnSpPr>
        <p:spPr>
          <a:xfrm flipV="1">
            <a:off x="2492502" y="3327530"/>
            <a:ext cx="1889007" cy="1466546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2711923" y="443203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Index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 bwMode="auto">
          <a:xfrm>
            <a:off x="835943" y="1938211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Address Check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02" name="直線單箭頭接點 101"/>
          <p:cNvCxnSpPr>
            <a:stCxn id="84" idx="2"/>
            <a:endCxn id="101" idx="0"/>
          </p:cNvCxnSpPr>
          <p:nvPr/>
        </p:nvCxnSpPr>
        <p:spPr>
          <a:xfrm>
            <a:off x="1664131" y="1631685"/>
            <a:ext cx="2" cy="306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01" idx="2"/>
            <a:endCxn id="83" idx="0"/>
          </p:cNvCxnSpPr>
          <p:nvPr/>
        </p:nvCxnSpPr>
        <p:spPr>
          <a:xfrm flipH="1">
            <a:off x="1664132" y="2478211"/>
            <a:ext cx="1" cy="30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1664135" y="1631685"/>
            <a:ext cx="1" cy="115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20351415"/>
              </p:ext>
            </p:extLst>
          </p:nvPr>
        </p:nvGraphicFramePr>
        <p:xfrm>
          <a:off x="4754813" y="4188555"/>
          <a:ext cx="4189162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g2l Instructions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07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Prior Opt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</a:rPr>
                        <a:t> + Current Opt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145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139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Miss + Write-back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群組 25"/>
          <p:cNvGrpSpPr/>
          <p:nvPr/>
        </p:nvGrpSpPr>
        <p:grpSpPr>
          <a:xfrm>
            <a:off x="5400676" y="985102"/>
            <a:ext cx="2898216" cy="2996554"/>
            <a:chOff x="5400676" y="985102"/>
            <a:chExt cx="2898216" cy="2996554"/>
          </a:xfrm>
        </p:grpSpPr>
        <p:sp>
          <p:nvSpPr>
            <p:cNvPr id="27" name="矩形 26"/>
            <p:cNvSpPr/>
            <p:nvPr/>
          </p:nvSpPr>
          <p:spPr>
            <a:xfrm>
              <a:off x="6869101" y="1380397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28" name="直線接點 27"/>
            <p:cNvCxnSpPr>
              <a:stCxn id="27" idx="1"/>
              <a:endCxn id="27" idx="3"/>
            </p:cNvCxnSpPr>
            <p:nvPr/>
          </p:nvCxnSpPr>
          <p:spPr>
            <a:xfrm>
              <a:off x="6869101" y="213784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69101" y="174888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869101" y="251657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7" idx="0"/>
              <a:endCxn id="27" idx="2"/>
            </p:cNvCxnSpPr>
            <p:nvPr/>
          </p:nvCxnSpPr>
          <p:spPr>
            <a:xfrm>
              <a:off x="7314358" y="1380397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左大括弧 31"/>
            <p:cNvSpPr/>
            <p:nvPr/>
          </p:nvSpPr>
          <p:spPr>
            <a:xfrm>
              <a:off x="6597850" y="1380397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600701" y="2400463"/>
              <a:ext cx="93149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34" name="左大括弧 33"/>
            <p:cNvSpPr/>
            <p:nvPr/>
          </p:nvSpPr>
          <p:spPr>
            <a:xfrm rot="16200000">
              <a:off x="7200246" y="2564155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053652" y="3182646"/>
              <a:ext cx="1245240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4 Entries</a:t>
              </a:r>
              <a:endParaRPr lang="zh-TW" altLang="en-US" sz="2000" b="1" dirty="0"/>
            </a:p>
          </p:txBody>
        </p:sp>
        <p:cxnSp>
          <p:nvCxnSpPr>
            <p:cNvPr id="36" name="直線接點 35"/>
            <p:cNvCxnSpPr/>
            <p:nvPr/>
          </p:nvCxnSpPr>
          <p:spPr>
            <a:xfrm>
              <a:off x="7534910" y="1378786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7079319" y="1386835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圖說文字 37"/>
            <p:cNvSpPr/>
            <p:nvPr/>
          </p:nvSpPr>
          <p:spPr>
            <a:xfrm>
              <a:off x="5400676" y="3111102"/>
              <a:ext cx="1722362" cy="870554"/>
            </a:xfrm>
            <a:prstGeom prst="wedgeRectCallout">
              <a:avLst>
                <a:gd name="adj1" fmla="val 41216"/>
                <a:gd name="adj2" fmla="val -953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Modified Bit</a:t>
              </a: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Heap Block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901928" y="985102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SPM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611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dirty="0"/>
              <a:t>Results of Static Detection of Heap Access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27812"/>
              </p:ext>
            </p:extLst>
          </p:nvPr>
        </p:nvGraphicFramePr>
        <p:xfrm>
          <a:off x="0" y="812798"/>
          <a:ext cx="9144000" cy="553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57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sz="3100" dirty="0"/>
              <a:t>Our Approach to Lower Management Overhead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49194" y="1043139"/>
            <a:ext cx="8519849" cy="536185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Objectives</a:t>
            </a:r>
          </a:p>
          <a:p>
            <a:pPr lvl="1"/>
            <a:r>
              <a:rPr lang="en-US" altLang="zh-TW" dirty="0"/>
              <a:t>Reduce g2l insertions</a:t>
            </a:r>
          </a:p>
          <a:p>
            <a:pPr lvl="1"/>
            <a:r>
              <a:rPr lang="en-US" altLang="zh-TW" dirty="0"/>
              <a:t>Reduce dynamic instruction of each g2l</a:t>
            </a:r>
          </a:p>
          <a:p>
            <a:r>
              <a:rPr lang="en-US" altLang="zh-TW" dirty="0"/>
              <a:t>Optimizations</a:t>
            </a:r>
          </a:p>
          <a:p>
            <a:pPr lvl="1"/>
            <a:r>
              <a:rPr lang="en-US" altLang="zh-TW" dirty="0"/>
              <a:t>Static Detection of Heap Access</a:t>
            </a:r>
          </a:p>
          <a:p>
            <a:pPr lvl="2"/>
            <a:r>
              <a:rPr lang="en-US" altLang="zh-TW" dirty="0"/>
              <a:t>Identify heap accesses at compile-time</a:t>
            </a:r>
          </a:p>
          <a:p>
            <a:pPr lvl="2"/>
            <a:r>
              <a:rPr lang="en-US" altLang="zh-TW" dirty="0"/>
              <a:t>Insert g2l only before heap accesses</a:t>
            </a:r>
          </a:p>
          <a:p>
            <a:pPr lvl="2"/>
            <a:r>
              <a:rPr lang="en-US" altLang="zh-TW" dirty="0"/>
              <a:t>Eliminate run-time checking for definite heap accesses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Simplifying Management Framework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Implement direct map software cache instead of set associative software cache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Simplify SPM address calculation</a:t>
            </a:r>
          </a:p>
          <a:p>
            <a:pPr lvl="1"/>
            <a:r>
              <a:rPr lang="en-US" altLang="zh-TW" dirty="0"/>
              <a:t>Inlining and Combining Management Code</a:t>
            </a:r>
          </a:p>
          <a:p>
            <a:pPr lvl="2"/>
            <a:r>
              <a:rPr lang="en-US" altLang="zh-TW" dirty="0"/>
              <a:t>Inline g2ls</a:t>
            </a:r>
          </a:p>
          <a:p>
            <a:pPr lvl="2"/>
            <a:r>
              <a:rPr lang="en-US" altLang="zh-TW" dirty="0"/>
              <a:t>Combine common steps and place them before any heap access</a:t>
            </a:r>
          </a:p>
          <a:p>
            <a:pPr lvl="1"/>
            <a:r>
              <a:rPr lang="en-US" altLang="zh-TW" dirty="0"/>
              <a:t>Adjusting Block Size</a:t>
            </a:r>
          </a:p>
          <a:p>
            <a:pPr lvl="2"/>
            <a:r>
              <a:rPr lang="en-US" altLang="zh-TW" dirty="0"/>
              <a:t>Compiler selects block size according to heap access pattern</a:t>
            </a:r>
          </a:p>
          <a:p>
            <a:pPr lvl="2"/>
            <a:r>
              <a:rPr lang="en-US" altLang="zh-TW" dirty="0"/>
              <a:t>Optional optimization for embedded applications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75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7314"/>
          </a:xfrm>
        </p:spPr>
        <p:txBody>
          <a:bodyPr/>
          <a:lstStyle/>
          <a:p>
            <a:r>
              <a:rPr lang="en-US" altLang="zh-TW" dirty="0"/>
              <a:t>Simplifying Management Framework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331896" y="2129389"/>
            <a:ext cx="1656377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Get Set Index</a:t>
            </a:r>
            <a:r>
              <a:rPr lang="zh-TW" altLang="en-US" sz="1600" b="1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with Hash Function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331894" y="1020435"/>
            <a:ext cx="1656379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Main Memory Address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31895" y="3239314"/>
            <a:ext cx="1656378" cy="7540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Sequential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 in the Set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31895" y="4347298"/>
            <a:ext cx="1656561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31895" y="5456251"/>
            <a:ext cx="1656560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Data Movement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084741" y="2129389"/>
            <a:ext cx="1656000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SPM Address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Calculation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6" name="直線單箭頭接點 25"/>
          <p:cNvCxnSpPr>
            <a:stCxn id="21" idx="2"/>
            <a:endCxn id="20" idx="0"/>
          </p:cNvCxnSpPr>
          <p:nvPr/>
        </p:nvCxnSpPr>
        <p:spPr>
          <a:xfrm>
            <a:off x="1160084" y="1776435"/>
            <a:ext cx="1" cy="352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0" idx="2"/>
            <a:endCxn id="22" idx="0"/>
          </p:cNvCxnSpPr>
          <p:nvPr/>
        </p:nvCxnSpPr>
        <p:spPr>
          <a:xfrm flipH="1">
            <a:off x="1160084" y="2885389"/>
            <a:ext cx="1" cy="35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2"/>
            <a:endCxn id="23" idx="0"/>
          </p:cNvCxnSpPr>
          <p:nvPr/>
        </p:nvCxnSpPr>
        <p:spPr>
          <a:xfrm>
            <a:off x="1160084" y="3993373"/>
            <a:ext cx="92" cy="3539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2"/>
            <a:endCxn id="24" idx="0"/>
          </p:cNvCxnSpPr>
          <p:nvPr/>
        </p:nvCxnSpPr>
        <p:spPr>
          <a:xfrm flipH="1">
            <a:off x="1160175" y="5103298"/>
            <a:ext cx="1" cy="3529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1" idx="3"/>
            <a:endCxn id="25" idx="0"/>
          </p:cNvCxnSpPr>
          <p:nvPr/>
        </p:nvCxnSpPr>
        <p:spPr>
          <a:xfrm>
            <a:off x="1988273" y="1398435"/>
            <a:ext cx="1924468" cy="7309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0" idx="3"/>
            <a:endCxn id="25" idx="1"/>
          </p:cNvCxnSpPr>
          <p:nvPr/>
        </p:nvCxnSpPr>
        <p:spPr>
          <a:xfrm>
            <a:off x="1988273" y="2507389"/>
            <a:ext cx="1096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129815" y="1008610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Offset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006264" y="2129389"/>
            <a:ext cx="1060812" cy="37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 Index</a:t>
            </a:r>
            <a:endParaRPr lang="zh-TW" altLang="en-US" dirty="0"/>
          </a:p>
        </p:txBody>
      </p:sp>
      <p:cxnSp>
        <p:nvCxnSpPr>
          <p:cNvPr id="34" name="肘形接點 33"/>
          <p:cNvCxnSpPr>
            <a:stCxn id="22" idx="3"/>
            <a:endCxn id="25" idx="2"/>
          </p:cNvCxnSpPr>
          <p:nvPr/>
        </p:nvCxnSpPr>
        <p:spPr>
          <a:xfrm flipV="1">
            <a:off x="1988273" y="2885389"/>
            <a:ext cx="1924468" cy="7309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274810" y="3250866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Index</a:t>
            </a:r>
            <a:endParaRPr lang="zh-TW" altLang="en-US" dirty="0"/>
          </a:p>
        </p:txBody>
      </p:sp>
      <p:cxnSp>
        <p:nvCxnSpPr>
          <p:cNvPr id="36" name="肘形接點 35"/>
          <p:cNvCxnSpPr>
            <a:stCxn id="23" idx="3"/>
            <a:endCxn id="25" idx="2"/>
          </p:cNvCxnSpPr>
          <p:nvPr/>
        </p:nvCxnSpPr>
        <p:spPr>
          <a:xfrm flipV="1">
            <a:off x="1988456" y="2885389"/>
            <a:ext cx="1924285" cy="1839909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274810" y="4355966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Index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129815" y="1018857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SPM Offset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160091" y="2885389"/>
            <a:ext cx="90" cy="25708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 bwMode="auto">
          <a:xfrm>
            <a:off x="322900" y="2130925"/>
            <a:ext cx="1656377" cy="75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Get Entry Index with Hash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graphicFrame>
        <p:nvGraphicFramePr>
          <p:cNvPr id="38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31014223"/>
              </p:ext>
            </p:extLst>
          </p:nvPr>
        </p:nvGraphicFramePr>
        <p:xfrm>
          <a:off x="4652661" y="4257237"/>
          <a:ext cx="427703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g2l Instructions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07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</a:rPr>
                        <a:t> Opt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Prior + Current Opt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139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Miss + Write-back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群組 55"/>
          <p:cNvGrpSpPr/>
          <p:nvPr/>
        </p:nvGrpSpPr>
        <p:grpSpPr>
          <a:xfrm>
            <a:off x="5127426" y="1092634"/>
            <a:ext cx="2898216" cy="3026056"/>
            <a:chOff x="5400676" y="985102"/>
            <a:chExt cx="2898216" cy="3026056"/>
          </a:xfrm>
        </p:grpSpPr>
        <p:sp>
          <p:nvSpPr>
            <p:cNvPr id="57" name="矩形 56"/>
            <p:cNvSpPr/>
            <p:nvPr/>
          </p:nvSpPr>
          <p:spPr>
            <a:xfrm>
              <a:off x="6869101" y="1380397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58" name="直線接點 57"/>
            <p:cNvCxnSpPr>
              <a:stCxn id="57" idx="1"/>
              <a:endCxn id="57" idx="3"/>
            </p:cNvCxnSpPr>
            <p:nvPr/>
          </p:nvCxnSpPr>
          <p:spPr>
            <a:xfrm>
              <a:off x="6869101" y="213784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6869101" y="174888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6869101" y="251657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57" idx="0"/>
              <a:endCxn id="57" idx="2"/>
            </p:cNvCxnSpPr>
            <p:nvPr/>
          </p:nvCxnSpPr>
          <p:spPr>
            <a:xfrm>
              <a:off x="7314358" y="1380397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左大括弧 61"/>
            <p:cNvSpPr/>
            <p:nvPr/>
          </p:nvSpPr>
          <p:spPr>
            <a:xfrm>
              <a:off x="6597850" y="1380397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600701" y="2400463"/>
              <a:ext cx="93149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64" name="左大括弧 63"/>
            <p:cNvSpPr/>
            <p:nvPr/>
          </p:nvSpPr>
          <p:spPr>
            <a:xfrm rot="16200000">
              <a:off x="7200246" y="2564155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053652" y="3182646"/>
              <a:ext cx="1245240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4 Entries</a:t>
              </a:r>
              <a:endParaRPr lang="zh-TW" altLang="en-US" sz="2000" b="1" dirty="0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7534910" y="1378786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7079319" y="1386835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圖說文字 67"/>
            <p:cNvSpPr/>
            <p:nvPr/>
          </p:nvSpPr>
          <p:spPr>
            <a:xfrm>
              <a:off x="5400676" y="3125390"/>
              <a:ext cx="1722362" cy="885768"/>
            </a:xfrm>
            <a:prstGeom prst="wedgeRectCallout">
              <a:avLst>
                <a:gd name="adj1" fmla="val 40387"/>
                <a:gd name="adj2" fmla="val -953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Modified Bit</a:t>
              </a: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Heap Data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6901928" y="985102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SPM</a:t>
              </a:r>
              <a:endParaRPr lang="zh-TW" altLang="en-US" b="1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129208" y="1021656"/>
            <a:ext cx="3092531" cy="3100617"/>
            <a:chOff x="5508533" y="1508001"/>
            <a:chExt cx="3092531" cy="3100617"/>
          </a:xfrm>
        </p:grpSpPr>
        <p:sp>
          <p:nvSpPr>
            <p:cNvPr id="70" name="矩形 69"/>
            <p:cNvSpPr/>
            <p:nvPr/>
          </p:nvSpPr>
          <p:spPr>
            <a:xfrm>
              <a:off x="7893457" y="1832314"/>
              <a:ext cx="271529" cy="17270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71" name="直線接點 70"/>
            <p:cNvCxnSpPr/>
            <p:nvPr/>
          </p:nvCxnSpPr>
          <p:spPr>
            <a:xfrm>
              <a:off x="7886413" y="2681576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7903181" y="2452906"/>
              <a:ext cx="260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7903183" y="2877912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/>
            <p:cNvSpPr txBox="1"/>
            <p:nvPr/>
          </p:nvSpPr>
          <p:spPr>
            <a:xfrm>
              <a:off x="7650545" y="1508001"/>
              <a:ext cx="75735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SPM</a:t>
              </a:r>
              <a:endParaRPr lang="zh-TW" altLang="en-US" sz="2000" b="1" dirty="0"/>
            </a:p>
          </p:txBody>
        </p:sp>
        <p:sp>
          <p:nvSpPr>
            <p:cNvPr id="75" name="左大括弧 74"/>
            <p:cNvSpPr/>
            <p:nvPr/>
          </p:nvSpPr>
          <p:spPr>
            <a:xfrm>
              <a:off x="7636044" y="1838553"/>
              <a:ext cx="271250" cy="1720790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703315" y="3050310"/>
              <a:ext cx="930773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77" name="左大括弧 76"/>
            <p:cNvSpPr/>
            <p:nvPr/>
          </p:nvSpPr>
          <p:spPr>
            <a:xfrm rot="16200000">
              <a:off x="7956910" y="3511160"/>
              <a:ext cx="153035" cy="279581"/>
            </a:xfrm>
            <a:prstGeom prst="leftBrace">
              <a:avLst>
                <a:gd name="adj1" fmla="val 8333"/>
                <a:gd name="adj2" fmla="val 505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486639" y="3779412"/>
              <a:ext cx="111442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altLang="zh-TW" sz="2000" b="1" dirty="0"/>
                <a:t> Entry</a:t>
              </a:r>
              <a:endParaRPr lang="zh-TW" altLang="en-US" sz="2000" b="1" dirty="0"/>
            </a:p>
          </p:txBody>
        </p:sp>
        <p:sp>
          <p:nvSpPr>
            <p:cNvPr id="79" name="矩形圖說文字 78"/>
            <p:cNvSpPr/>
            <p:nvPr/>
          </p:nvSpPr>
          <p:spPr>
            <a:xfrm>
              <a:off x="5508533" y="3680279"/>
              <a:ext cx="1759763" cy="928339"/>
            </a:xfrm>
            <a:prstGeom prst="wedgeRectCallout">
              <a:avLst>
                <a:gd name="adj1" fmla="val 93690"/>
                <a:gd name="adj2" fmla="val -7443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Modified Bit</a:t>
              </a: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>
                  <a:solidFill>
                    <a:schemeClr val="tx1"/>
                  </a:solidFill>
                </a:rPr>
                <a:t>Heap Block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7905352" y="2035202"/>
              <a:ext cx="260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7903181" y="2251673"/>
              <a:ext cx="260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7886415" y="3106548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7903183" y="3322228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乘號 2"/>
          <p:cNvSpPr/>
          <p:nvPr/>
        </p:nvSpPr>
        <p:spPr>
          <a:xfrm>
            <a:off x="233989" y="2915589"/>
            <a:ext cx="1857375" cy="1440377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5" name="乘號 54"/>
          <p:cNvSpPr/>
          <p:nvPr/>
        </p:nvSpPr>
        <p:spPr>
          <a:xfrm>
            <a:off x="194806" y="4038980"/>
            <a:ext cx="1857375" cy="1440377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9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2" grpId="0"/>
      <p:bldP spid="33" grpId="0"/>
      <p:bldP spid="35" grpId="0"/>
      <p:bldP spid="37" grpId="0"/>
      <p:bldP spid="39" grpId="0"/>
      <p:bldP spid="3" grpId="0" animBg="1"/>
      <p:bldP spid="3" grpId="1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altLang="zh-TW" dirty="0"/>
              <a:t>Challenges of Cache-Based Memory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859528"/>
            <a:ext cx="5203820" cy="3477505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Caches as On-chip Memories</a:t>
            </a:r>
          </a:p>
          <a:p>
            <a:pPr lvl="1"/>
            <a:r>
              <a:rPr lang="en-US" altLang="zh-TW" sz="2000" dirty="0"/>
              <a:t>Universal application</a:t>
            </a:r>
          </a:p>
          <a:p>
            <a:pPr lvl="1"/>
            <a:r>
              <a:rPr lang="en-US" altLang="zh-TW" sz="2000" dirty="0"/>
              <a:t>Data management done by hardware logic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Challenges</a:t>
            </a:r>
          </a:p>
          <a:p>
            <a:pPr lvl="1"/>
            <a:r>
              <a:rPr lang="en-US" altLang="zh-TW" sz="2000" dirty="0"/>
              <a:t>Large area</a:t>
            </a:r>
          </a:p>
          <a:p>
            <a:pPr lvl="2"/>
            <a:r>
              <a:rPr lang="en-US" altLang="zh-TW" dirty="0"/>
              <a:t>50% chip area [1]</a:t>
            </a:r>
          </a:p>
          <a:p>
            <a:pPr lvl="1"/>
            <a:r>
              <a:rPr lang="en-US" altLang="zh-TW" sz="2000" dirty="0"/>
              <a:t>High energy consumption</a:t>
            </a:r>
          </a:p>
          <a:p>
            <a:pPr lvl="2"/>
            <a:r>
              <a:rPr lang="en-US" altLang="zh-TW" dirty="0"/>
              <a:t>50% energy consumption [1]</a:t>
            </a:r>
          </a:p>
          <a:p>
            <a:pPr lvl="1"/>
            <a:r>
              <a:rPr lang="en-US" altLang="zh-TW" sz="2000" dirty="0"/>
              <a:t>Coherency unscalable with core count [2]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6527" y="5273497"/>
            <a:ext cx="529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[1] </a:t>
            </a:r>
            <a:r>
              <a:rPr lang="en-US" altLang="zh-TW" dirty="0" err="1"/>
              <a:t>Niar</a:t>
            </a:r>
            <a:r>
              <a:rPr lang="en-US" altLang="zh-TW" dirty="0"/>
              <a:t> et al., ICM 2004, pp. 244-247.</a:t>
            </a:r>
          </a:p>
          <a:p>
            <a:r>
              <a:rPr lang="en-US" altLang="zh-TW" dirty="0"/>
              <a:t>[2] Xu et al., ICS 2011.</a:t>
            </a:r>
          </a:p>
          <a:p>
            <a:r>
              <a:rPr lang="en-US" altLang="zh-TW" dirty="0"/>
              <a:t>[3] www.itjungle.com/2014/02/17/tfh021714-story01/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50" y="1993448"/>
            <a:ext cx="3571875" cy="27146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52787" y="4708073"/>
            <a:ext cx="168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IBM Power8 [3]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050972" y="2687298"/>
            <a:ext cx="4093028" cy="1277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dirty="0"/>
              <a:t>Results of Simplifying Management Framework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746822"/>
              </p:ext>
            </p:extLst>
          </p:nvPr>
        </p:nvGraphicFramePr>
        <p:xfrm>
          <a:off x="0" y="812799"/>
          <a:ext cx="9144000" cy="551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3572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sz="3100" dirty="0"/>
              <a:t>Our Approach to Lower Management Overhead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49194" y="1043139"/>
            <a:ext cx="8519849" cy="536185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Objectives</a:t>
            </a:r>
          </a:p>
          <a:p>
            <a:pPr lvl="1"/>
            <a:r>
              <a:rPr lang="en-US" altLang="zh-TW" dirty="0"/>
              <a:t>Reduce g2l insertions</a:t>
            </a:r>
          </a:p>
          <a:p>
            <a:pPr lvl="1"/>
            <a:r>
              <a:rPr lang="en-US" altLang="zh-TW" dirty="0"/>
              <a:t>Reduce dynamic instruction of each g2l</a:t>
            </a:r>
          </a:p>
          <a:p>
            <a:r>
              <a:rPr lang="en-US" altLang="zh-TW" dirty="0"/>
              <a:t>Optimizations</a:t>
            </a:r>
          </a:p>
          <a:p>
            <a:pPr lvl="1"/>
            <a:r>
              <a:rPr lang="en-US" altLang="zh-TW" dirty="0"/>
              <a:t>Static Detection of Heap Access</a:t>
            </a:r>
          </a:p>
          <a:p>
            <a:pPr lvl="2"/>
            <a:r>
              <a:rPr lang="en-US" altLang="zh-TW" dirty="0"/>
              <a:t>Identify heap accesses at compile-time</a:t>
            </a:r>
          </a:p>
          <a:p>
            <a:pPr lvl="2"/>
            <a:r>
              <a:rPr lang="en-US" altLang="zh-TW" dirty="0"/>
              <a:t>Insert g2l only before heap accesses</a:t>
            </a:r>
          </a:p>
          <a:p>
            <a:pPr lvl="2"/>
            <a:r>
              <a:rPr lang="en-US" altLang="zh-TW" dirty="0"/>
              <a:t>Eliminate run-time checking  for definite heap accesses</a:t>
            </a:r>
          </a:p>
          <a:p>
            <a:pPr lvl="1"/>
            <a:r>
              <a:rPr lang="en-US" altLang="zh-TW" dirty="0"/>
              <a:t>Simplifying Management Framework</a:t>
            </a:r>
          </a:p>
          <a:p>
            <a:pPr lvl="2"/>
            <a:r>
              <a:rPr lang="en-US" altLang="zh-TW" dirty="0"/>
              <a:t>Implement direct map software cache instead of set associative software cache</a:t>
            </a:r>
          </a:p>
          <a:p>
            <a:pPr lvl="2"/>
            <a:r>
              <a:rPr lang="en-US" altLang="zh-TW" dirty="0"/>
              <a:t>Simplify SPM address calculation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Inlining and Combining Management Code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Inline g2ls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Combine common steps and place them before any heap access</a:t>
            </a:r>
          </a:p>
          <a:p>
            <a:pPr lvl="1"/>
            <a:r>
              <a:rPr lang="en-US" altLang="zh-TW" dirty="0"/>
              <a:t>Adjusting Block Size</a:t>
            </a:r>
          </a:p>
          <a:p>
            <a:pPr lvl="2"/>
            <a:r>
              <a:rPr lang="en-US" altLang="zh-TW" dirty="0"/>
              <a:t>Compiler selects block size according to heap access pattern</a:t>
            </a:r>
          </a:p>
          <a:p>
            <a:pPr lvl="2"/>
            <a:r>
              <a:rPr lang="en-US" altLang="zh-TW" dirty="0"/>
              <a:t>Optional optimization for embedded applications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879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/>
              <a:t>Inlining and Combining Management Code</a:t>
            </a:r>
            <a:endParaRPr lang="zh-TW" altLang="en-US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2215257" y="796897"/>
            <a:ext cx="3370737" cy="472515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err="1"/>
              <a:t>spm_addr</a:t>
            </a:r>
            <a:r>
              <a:rPr lang="en-US" altLang="zh-TW" sz="1800" dirty="0"/>
              <a:t> g2l(</a:t>
            </a:r>
            <a:r>
              <a:rPr lang="en-US" altLang="zh-TW" sz="1800" dirty="0" err="1"/>
              <a:t>mem_addr</a:t>
            </a:r>
            <a:r>
              <a:rPr lang="en-US" altLang="zh-TW" sz="1800" dirty="0"/>
              <a:t>):</a:t>
            </a:r>
          </a:p>
          <a:p>
            <a:pPr marL="0" indent="0">
              <a:buNone/>
            </a:pPr>
            <a:r>
              <a:rPr lang="en-US" altLang="zh-TW" sz="1800" dirty="0"/>
              <a:t>  G2L_COMMON;</a:t>
            </a:r>
          </a:p>
          <a:p>
            <a:pPr marL="0" indent="0">
              <a:buNone/>
            </a:pPr>
            <a:r>
              <a:rPr lang="en-US" altLang="zh-TW" sz="1800" dirty="0"/>
              <a:t>  </a:t>
            </a:r>
            <a:r>
              <a:rPr lang="en-US" altLang="zh-TW" sz="1800" dirty="0" err="1"/>
              <a:t>spm_addr</a:t>
            </a:r>
            <a:r>
              <a:rPr lang="en-US" altLang="zh-TW" sz="1800" dirty="0"/>
              <a:t> =</a:t>
            </a:r>
          </a:p>
          <a:p>
            <a:pPr marL="0" indent="0">
              <a:buNone/>
            </a:pPr>
            <a:r>
              <a:rPr lang="en-US" altLang="zh-TW" sz="1800" dirty="0"/>
              <a:t>    G2L_SPECIFIC(</a:t>
            </a:r>
            <a:r>
              <a:rPr lang="en-US" altLang="zh-TW" sz="1800" dirty="0" err="1"/>
              <a:t>mem_addr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  return </a:t>
            </a:r>
            <a:r>
              <a:rPr lang="en-US" altLang="zh-TW" sz="1800" dirty="0" err="1"/>
              <a:t>spm_addr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 {</a:t>
            </a:r>
          </a:p>
          <a:p>
            <a:pPr marL="0" indent="0">
              <a:buNone/>
            </a:pPr>
            <a:r>
              <a:rPr lang="en-US" altLang="zh-TW" sz="1800" dirty="0"/>
              <a:t>  *g2l(&amp;heap[0]) = 2;</a:t>
            </a:r>
          </a:p>
          <a:p>
            <a:pPr marL="0" indent="0">
              <a:buNone/>
            </a:pPr>
            <a:r>
              <a:rPr lang="en-US" altLang="zh-TW" sz="1800" dirty="0"/>
              <a:t>  *g2l(&amp;heap[1]) = 4;</a:t>
            </a:r>
          </a:p>
          <a:p>
            <a:pPr marL="0" indent="0">
              <a:buNone/>
            </a:pPr>
            <a:r>
              <a:rPr lang="en-US" altLang="zh-TW" sz="1800" dirty="0"/>
              <a:t>  for(i = 2; i &lt; n; i++)</a:t>
            </a:r>
          </a:p>
          <a:p>
            <a:pPr marL="0" indent="0">
              <a:buNone/>
            </a:pPr>
            <a:r>
              <a:rPr lang="en-US" altLang="zh-TW" sz="1800" dirty="0"/>
              <a:t>    *g2l(&amp;heap[i]) = i;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5585994" y="801065"/>
            <a:ext cx="3558006" cy="472515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 {</a:t>
            </a:r>
          </a:p>
          <a:p>
            <a:pPr marL="0" indent="0">
              <a:buNone/>
            </a:pPr>
            <a:r>
              <a:rPr lang="en-US" altLang="zh-TW" sz="1800" dirty="0"/>
              <a:t> G2L_COMMON;</a:t>
            </a:r>
          </a:p>
          <a:p>
            <a:pPr marL="0" indent="0">
              <a:buNone/>
            </a:pPr>
            <a:r>
              <a:rPr lang="en-US" altLang="zh-TW" sz="1800" dirty="0"/>
              <a:t>  *G2L_SPECIFIC(&amp;heap[0]) = 2;</a:t>
            </a:r>
          </a:p>
          <a:p>
            <a:pPr marL="0" indent="0">
              <a:buNone/>
            </a:pPr>
            <a:r>
              <a:rPr lang="en-US" altLang="zh-TW" sz="1800" dirty="0"/>
              <a:t>  *G2L_SPECIFIC(&amp;heap[1]) = 4;</a:t>
            </a:r>
          </a:p>
          <a:p>
            <a:pPr marL="0" indent="0">
              <a:buNone/>
            </a:pPr>
            <a:r>
              <a:rPr lang="en-US" altLang="zh-TW" sz="1800" dirty="0"/>
              <a:t>  for(i = 2; i &lt; n; i++)</a:t>
            </a:r>
          </a:p>
          <a:p>
            <a:pPr marL="0" indent="0">
              <a:buNone/>
            </a:pPr>
            <a:r>
              <a:rPr lang="en-US" altLang="zh-TW" sz="1800" dirty="0"/>
              <a:t>    *G2L_SPECIFIC(&amp;heap[i]) = i;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727235" y="5522054"/>
            <a:ext cx="234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(b) Management calls with prior technique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0565" y="5524831"/>
            <a:ext cx="356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(c) Inlining management calls and eliminate common operations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0" y="798286"/>
            <a:ext cx="2220686" cy="472654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main() {</a:t>
            </a:r>
          </a:p>
          <a:p>
            <a:pPr marL="0" indent="0">
              <a:buNone/>
            </a:pPr>
            <a:r>
              <a:rPr lang="en-US" altLang="zh-TW" sz="1800" dirty="0"/>
              <a:t>  heap[0] = 2;</a:t>
            </a:r>
          </a:p>
          <a:p>
            <a:pPr marL="0" indent="0">
              <a:buNone/>
            </a:pPr>
            <a:r>
              <a:rPr lang="en-US" altLang="zh-TW" sz="1800" dirty="0"/>
              <a:t>  heap[1] = 4;</a:t>
            </a:r>
          </a:p>
          <a:p>
            <a:pPr marL="0" indent="0">
              <a:buNone/>
            </a:pPr>
            <a:r>
              <a:rPr lang="en-US" altLang="zh-TW" sz="1800" dirty="0"/>
              <a:t>  for(i = 2; i &lt; n; i++)</a:t>
            </a:r>
          </a:p>
          <a:p>
            <a:pPr marL="0" indent="0">
              <a:buNone/>
            </a:pPr>
            <a:r>
              <a:rPr lang="en-US" altLang="zh-TW" sz="1800" dirty="0"/>
              <a:t>    heap[i] = i;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35787" y="5482512"/>
            <a:ext cx="194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</a:t>
            </a:r>
            <a:r>
              <a:rPr lang="en-US" altLang="zh-TW"/>
              <a:t>) Sample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70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altLang="zh-TW" dirty="0"/>
              <a:t>Demo and Results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472432"/>
              </p:ext>
            </p:extLst>
          </p:nvPr>
        </p:nvGraphicFramePr>
        <p:xfrm>
          <a:off x="2670300" y="4307380"/>
          <a:ext cx="4073403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g2l Instructions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07">
                <a:tc v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Prior Opt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</a:rPr>
                        <a:t> + Current Opt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Miss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Miss + Write-back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614" marR="72614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marL="72614" marR="72614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sz="2800" dirty="0"/>
              <a:t>Results of Inlining and Combining Management Code</a:t>
            </a:r>
            <a:endParaRPr lang="zh-TW" altLang="en-US" sz="2800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379043"/>
              </p:ext>
            </p:extLst>
          </p:nvPr>
        </p:nvGraphicFramePr>
        <p:xfrm>
          <a:off x="0" y="812799"/>
          <a:ext cx="9144000" cy="551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252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sz="3100" dirty="0"/>
              <a:t>Our </a:t>
            </a:r>
            <a:r>
              <a:rPr lang="en-US" altLang="zh-TW" sz="3100"/>
              <a:t>Approach to </a:t>
            </a:r>
            <a:r>
              <a:rPr lang="en-US" altLang="zh-TW" sz="3100" dirty="0"/>
              <a:t>Lower Management Overhead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49194" y="1043139"/>
            <a:ext cx="8519849" cy="536185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Objectives</a:t>
            </a:r>
          </a:p>
          <a:p>
            <a:pPr lvl="1"/>
            <a:r>
              <a:rPr lang="en-US" altLang="zh-TW" dirty="0"/>
              <a:t>Reduce g2l insertions</a:t>
            </a:r>
          </a:p>
          <a:p>
            <a:pPr lvl="1"/>
            <a:r>
              <a:rPr lang="en-US" altLang="zh-TW" dirty="0"/>
              <a:t>Reduce dynamic instruction of each g2l</a:t>
            </a:r>
          </a:p>
          <a:p>
            <a:r>
              <a:rPr lang="en-US" altLang="zh-TW" dirty="0"/>
              <a:t>Optimizations</a:t>
            </a:r>
          </a:p>
          <a:p>
            <a:pPr lvl="1"/>
            <a:r>
              <a:rPr lang="en-US" altLang="zh-TW" dirty="0"/>
              <a:t>Static Detection of Heap Access</a:t>
            </a:r>
          </a:p>
          <a:p>
            <a:pPr lvl="2"/>
            <a:r>
              <a:rPr lang="en-US" altLang="zh-TW" dirty="0"/>
              <a:t>Identify heap accesses at compile-time</a:t>
            </a:r>
          </a:p>
          <a:p>
            <a:pPr lvl="2"/>
            <a:r>
              <a:rPr lang="en-US" altLang="zh-TW" dirty="0"/>
              <a:t>Insert g2l only before heap accesses</a:t>
            </a:r>
          </a:p>
          <a:p>
            <a:pPr lvl="2"/>
            <a:r>
              <a:rPr lang="en-US" altLang="zh-TW" dirty="0"/>
              <a:t>Eliminate run-time checking for definite heap accesses</a:t>
            </a:r>
          </a:p>
          <a:p>
            <a:pPr lvl="1"/>
            <a:r>
              <a:rPr lang="en-US" altLang="zh-TW" dirty="0"/>
              <a:t>Simplifying Management Framework</a:t>
            </a:r>
          </a:p>
          <a:p>
            <a:pPr lvl="2"/>
            <a:r>
              <a:rPr lang="en-US" altLang="zh-TW" dirty="0"/>
              <a:t>Implement direct map software cache instead of set associative software cache</a:t>
            </a:r>
          </a:p>
          <a:p>
            <a:pPr lvl="2"/>
            <a:r>
              <a:rPr lang="en-US" altLang="zh-TW" dirty="0"/>
              <a:t>Simplify SPM address calculation</a:t>
            </a:r>
          </a:p>
          <a:p>
            <a:pPr lvl="1"/>
            <a:r>
              <a:rPr lang="en-US" altLang="zh-TW" dirty="0"/>
              <a:t>Inlining and Combining Management Code</a:t>
            </a:r>
          </a:p>
          <a:p>
            <a:pPr lvl="2"/>
            <a:r>
              <a:rPr lang="en-US" altLang="zh-TW" dirty="0"/>
              <a:t>Inline g2ls</a:t>
            </a:r>
          </a:p>
          <a:p>
            <a:pPr lvl="2"/>
            <a:r>
              <a:rPr lang="en-US" altLang="zh-TW" dirty="0"/>
              <a:t>Combine common steps and place them before any heap access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Adjusting Block Size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Compiler selects block size according to heap access pattern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Optional optimization for embedded applications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52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5224"/>
          </a:xfrm>
        </p:spPr>
        <p:txBody>
          <a:bodyPr/>
          <a:lstStyle/>
          <a:p>
            <a:r>
              <a:rPr lang="en-US" altLang="zh-TW" dirty="0"/>
              <a:t>Adjusting Block Size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2898" y="4640514"/>
            <a:ext cx="126924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charset="0"/>
                <a:ea typeface="ヒラギノ角ゴ Pro W3" pitchFamily="1" charset="-128"/>
              </a:rPr>
              <a:t>hp1[i]</a:t>
            </a:r>
            <a:endParaRPr lang="zh-TW" altLang="en-US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91378" y="4640514"/>
            <a:ext cx="126924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Arial" charset="0"/>
                <a:ea typeface="ヒラギノ角ゴ Pro W3" pitchFamily="1" charset="-128"/>
              </a:rPr>
              <a:t>hp2[i]</a:t>
            </a:r>
            <a:endParaRPr lang="zh-TW" altLang="en-US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87518" y="5316607"/>
            <a:ext cx="253848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050" dirty="0"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7" name="直線接點 6"/>
          <p:cNvCxnSpPr>
            <a:stCxn id="6" idx="0"/>
            <a:endCxn id="6" idx="2"/>
          </p:cNvCxnSpPr>
          <p:nvPr/>
        </p:nvCxnSpPr>
        <p:spPr>
          <a:xfrm>
            <a:off x="2356758" y="5316607"/>
            <a:ext cx="0" cy="364296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2"/>
          </p:cNvCxnSpPr>
          <p:nvPr/>
        </p:nvCxnSpPr>
        <p:spPr>
          <a:xfrm>
            <a:off x="1087519" y="5004811"/>
            <a:ext cx="634379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</p:cNvCxnSpPr>
          <p:nvPr/>
        </p:nvCxnSpPr>
        <p:spPr>
          <a:xfrm flipH="1">
            <a:off x="2991136" y="5004813"/>
            <a:ext cx="634862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右大括弧 10"/>
          <p:cNvSpPr/>
          <p:nvPr/>
        </p:nvSpPr>
        <p:spPr>
          <a:xfrm rot="5400000">
            <a:off x="2221260" y="4532461"/>
            <a:ext cx="271000" cy="2538480"/>
          </a:xfrm>
          <a:prstGeom prst="rightBrac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文字方塊 11"/>
          <p:cNvSpPr txBox="1"/>
          <p:nvPr/>
        </p:nvSpPr>
        <p:spPr>
          <a:xfrm>
            <a:off x="1808844" y="5937982"/>
            <a:ext cx="109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Cacheline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5418977" y="5316607"/>
            <a:ext cx="253848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050" dirty="0"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4" name="直線接點 13"/>
          <p:cNvCxnSpPr>
            <a:stCxn id="13" idx="0"/>
            <a:endCxn id="13" idx="2"/>
          </p:cNvCxnSpPr>
          <p:nvPr/>
        </p:nvCxnSpPr>
        <p:spPr>
          <a:xfrm>
            <a:off x="6688217" y="5316607"/>
            <a:ext cx="0" cy="364296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右大括弧 14"/>
          <p:cNvSpPr/>
          <p:nvPr/>
        </p:nvSpPr>
        <p:spPr>
          <a:xfrm rot="5400000">
            <a:off x="6552719" y="4535460"/>
            <a:ext cx="271000" cy="2538480"/>
          </a:xfrm>
          <a:prstGeom prst="rightBrac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文字方塊 15"/>
          <p:cNvSpPr txBox="1"/>
          <p:nvPr/>
        </p:nvSpPr>
        <p:spPr>
          <a:xfrm>
            <a:off x="6129998" y="5937201"/>
            <a:ext cx="111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Cacheline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endCxn id="13" idx="0"/>
          </p:cNvCxnSpPr>
          <p:nvPr/>
        </p:nvCxnSpPr>
        <p:spPr>
          <a:xfrm>
            <a:off x="6687735" y="5004813"/>
            <a:ext cx="484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965372" y="5004813"/>
            <a:ext cx="0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322353" y="5004813"/>
            <a:ext cx="0" cy="3117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354750" y="4242717"/>
            <a:ext cx="26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Cold Miss Prevention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58095" y="4265329"/>
            <a:ext cx="279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Conflict Miss Prevention</a:t>
            </a:r>
            <a:endParaRPr lang="zh-TW" altLang="en-US" b="1" dirty="0"/>
          </a:p>
        </p:txBody>
      </p:sp>
      <p:sp>
        <p:nvSpPr>
          <p:cNvPr id="22" name="內容版面配置區 2"/>
          <p:cNvSpPr>
            <a:spLocks noGrp="1"/>
          </p:cNvSpPr>
          <p:nvPr>
            <p:ph sz="quarter" idx="1"/>
          </p:nvPr>
        </p:nvSpPr>
        <p:spPr>
          <a:xfrm>
            <a:off x="406602" y="1147814"/>
            <a:ext cx="4179912" cy="2997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/>
              <a:t>Reduce block size when multiple heap allocations accessed in innermost loop</a:t>
            </a:r>
          </a:p>
          <a:p>
            <a:pPr marL="0" indent="0">
              <a:buNone/>
            </a:pPr>
            <a:r>
              <a:rPr lang="en-US" altLang="zh-TW" sz="2000" dirty="0"/>
              <a:t>hp1 = malloc(…);</a:t>
            </a:r>
          </a:p>
          <a:p>
            <a:pPr marL="0" indent="0">
              <a:buNone/>
            </a:pPr>
            <a:r>
              <a:rPr lang="en-US" altLang="zh-TW" sz="2000" dirty="0"/>
              <a:t>hp2 = malloc(…);</a:t>
            </a:r>
          </a:p>
          <a:p>
            <a:pPr marL="0" indent="0">
              <a:buNone/>
            </a:pPr>
            <a:r>
              <a:rPr lang="en-US" altLang="zh-TW" sz="2000" dirty="0"/>
              <a:t>for(i = 0; i &lt; n; i++)</a:t>
            </a:r>
          </a:p>
          <a:p>
            <a:pPr marL="0" indent="0">
              <a:buNone/>
            </a:pPr>
            <a:r>
              <a:rPr lang="en-US" altLang="zh-TW" sz="2000" dirty="0"/>
              <a:t>  hp1[i] = i ^ hp2[i];</a:t>
            </a:r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>
          <a:xfrm>
            <a:off x="4586514" y="1147814"/>
            <a:ext cx="3990041" cy="29971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35" indent="-205735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1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11470" indent="-205735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617204" indent="-171446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822940" indent="-171446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5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028675" indent="-171446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234409" indent="-137156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566" indent="-137156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23" indent="-137156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879" indent="-137156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altLang="zh-TW" sz="2000" b="1" dirty="0"/>
              <a:t>Increase block size when only one heap allocations accessed in innermost loop</a:t>
            </a:r>
          </a:p>
          <a:p>
            <a:pPr marL="0" indent="0">
              <a:buFont typeface="Wingdings 3"/>
              <a:buNone/>
            </a:pPr>
            <a:r>
              <a:rPr lang="en-US" altLang="zh-TW" sz="2000" dirty="0" err="1"/>
              <a:t>hp</a:t>
            </a:r>
            <a:r>
              <a:rPr lang="en-US" altLang="zh-TW" sz="2000" dirty="0"/>
              <a:t> = malloc(…);</a:t>
            </a:r>
          </a:p>
          <a:p>
            <a:pPr marL="0" indent="0">
              <a:buFont typeface="Wingdings 3"/>
              <a:buNone/>
            </a:pPr>
            <a:r>
              <a:rPr lang="en-US" altLang="zh-TW" sz="2000" dirty="0"/>
              <a:t>for(i = 0; i &lt; n; i++)</a:t>
            </a:r>
          </a:p>
          <a:p>
            <a:pPr marL="0" indent="0">
              <a:buFont typeface="Wingdings 3"/>
              <a:buNone/>
            </a:pPr>
            <a:r>
              <a:rPr lang="en-US" altLang="zh-TW" sz="2000" dirty="0"/>
              <a:t>  </a:t>
            </a:r>
            <a:r>
              <a:rPr lang="en-US" altLang="zh-TW" sz="2000" dirty="0" err="1"/>
              <a:t>hp</a:t>
            </a:r>
            <a:r>
              <a:rPr lang="en-US" altLang="zh-TW" sz="2000" dirty="0"/>
              <a:t>[i] = rand();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5418010" y="4634661"/>
            <a:ext cx="126924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latin typeface="Arial" charset="0"/>
                <a:ea typeface="ヒラギノ角ゴ Pro W3" pitchFamily="1" charset="-128"/>
              </a:rPr>
              <a:t>hp</a:t>
            </a:r>
            <a:r>
              <a:rPr lang="en-US" altLang="zh-TW" dirty="0">
                <a:latin typeface="Arial" charset="0"/>
                <a:ea typeface="ヒラギノ角ゴ Pro W3" pitchFamily="1" charset="-128"/>
              </a:rPr>
              <a:t>[i]</a:t>
            </a:r>
            <a:endParaRPr lang="zh-TW" altLang="en-US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687250" y="4635679"/>
            <a:ext cx="1269240" cy="364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latin typeface="Arial" charset="0"/>
                <a:ea typeface="ヒラギノ角ゴ Pro W3" pitchFamily="1" charset="-128"/>
              </a:rPr>
              <a:t>hp</a:t>
            </a:r>
            <a:r>
              <a:rPr lang="en-US" altLang="zh-TW" dirty="0">
                <a:latin typeface="Arial" charset="0"/>
                <a:ea typeface="ヒラギノ角ゴ Pro W3" pitchFamily="1" charset="-128"/>
              </a:rPr>
              <a:t>[i + 1]</a:t>
            </a:r>
            <a:endParaRPr lang="zh-TW" altLang="en-US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3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/>
              <a:t>Adjusting Block Size – Compiler Heuristic</a:t>
            </a:r>
            <a:endParaRPr lang="zh-TW" altLang="en-US" dirty="0"/>
          </a:p>
        </p:txBody>
      </p:sp>
      <p:sp>
        <p:nvSpPr>
          <p:cNvPr id="3" name="流程圖: 決策 2"/>
          <p:cNvSpPr/>
          <p:nvPr/>
        </p:nvSpPr>
        <p:spPr>
          <a:xfrm>
            <a:off x="2191657" y="3128188"/>
            <a:ext cx="4754817" cy="140474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Multiple heap objects accessed within innermost loop?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7113" y="2303079"/>
            <a:ext cx="1731161" cy="50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Heap access pattern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stCxn id="4" idx="2"/>
          </p:cNvCxnSpPr>
          <p:nvPr/>
        </p:nvCxnSpPr>
        <p:spPr>
          <a:xfrm flipH="1">
            <a:off x="4572691" y="2804389"/>
            <a:ext cx="3" cy="32379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50718" y="4537410"/>
            <a:ext cx="1731161" cy="55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Increase </a:t>
            </a:r>
            <a:r>
              <a:rPr lang="en-US" altLang="zh-TW" b="1">
                <a:solidFill>
                  <a:schemeClr val="tx1"/>
                </a:solidFill>
              </a:rPr>
              <a:t>set count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9684" y="4532932"/>
            <a:ext cx="1731161" cy="55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Increase block size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肘形接點 7"/>
          <p:cNvCxnSpPr>
            <a:stCxn id="3" idx="1"/>
            <a:endCxn id="6" idx="0"/>
          </p:cNvCxnSpPr>
          <p:nvPr/>
        </p:nvCxnSpPr>
        <p:spPr>
          <a:xfrm rot="10800000" flipV="1">
            <a:off x="2016299" y="3830560"/>
            <a:ext cx="175358" cy="706850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3" idx="3"/>
            <a:endCxn id="7" idx="0"/>
          </p:cNvCxnSpPr>
          <p:nvPr/>
        </p:nvCxnSpPr>
        <p:spPr>
          <a:xfrm>
            <a:off x="6946474" y="3830560"/>
            <a:ext cx="238791" cy="702372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861621" y="3399353"/>
            <a:ext cx="6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No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16294" y="3399353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Yes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1150717" y="5371132"/>
            <a:ext cx="1731161" cy="55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Reduce conflict misses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9684" y="5387961"/>
            <a:ext cx="1731161" cy="55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Reduce cold misses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6" idx="2"/>
            <a:endCxn id="12" idx="0"/>
          </p:cNvCxnSpPr>
          <p:nvPr/>
        </p:nvCxnSpPr>
        <p:spPr>
          <a:xfrm flipH="1">
            <a:off x="2016298" y="5088954"/>
            <a:ext cx="1" cy="28217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13" idx="0"/>
          </p:cNvCxnSpPr>
          <p:nvPr/>
        </p:nvCxnSpPr>
        <p:spPr>
          <a:xfrm>
            <a:off x="7185265" y="5084476"/>
            <a:ext cx="0" cy="3034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13395" y="1514029"/>
            <a:ext cx="1933079" cy="50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</a:rPr>
              <a:t>Profiling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16294" y="1516214"/>
            <a:ext cx="2014189" cy="50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Static detection of heap access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肘形接點 41"/>
          <p:cNvCxnSpPr>
            <a:stCxn id="19" idx="2"/>
            <a:endCxn id="4" idx="1"/>
          </p:cNvCxnSpPr>
          <p:nvPr/>
        </p:nvCxnSpPr>
        <p:spPr>
          <a:xfrm rot="16200000" flipH="1">
            <a:off x="3097146" y="1943767"/>
            <a:ext cx="536210" cy="683724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7" idx="2"/>
            <a:endCxn id="4" idx="3"/>
          </p:cNvCxnSpPr>
          <p:nvPr/>
        </p:nvCxnSpPr>
        <p:spPr>
          <a:xfrm rot="5400000">
            <a:off x="5439908" y="2013706"/>
            <a:ext cx="538395" cy="541661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99885" y="2066321"/>
            <a:ext cx="212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Heap access location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979934" y="2100639"/>
            <a:ext cx="207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Heap allocation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60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dirty="0"/>
              <a:t>Results of Adjusting Block Size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825556"/>
              </p:ext>
            </p:extLst>
          </p:nvPr>
        </p:nvGraphicFramePr>
        <p:xfrm>
          <a:off x="0" y="812799"/>
          <a:ext cx="9144000" cy="551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2272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altLang="zh-TW" dirty="0"/>
              <a:t>Scalability Results Without Adjusting Block Size</a:t>
            </a:r>
            <a:endParaRPr lang="zh-TW" altLang="en-US" dirty="0"/>
          </a:p>
        </p:txBody>
      </p:sp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413580"/>
              </p:ext>
            </p:extLst>
          </p:nvPr>
        </p:nvGraphicFramePr>
        <p:xfrm>
          <a:off x="0" y="812800"/>
          <a:ext cx="9144000" cy="552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100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5"/>
          </a:xfrm>
        </p:spPr>
        <p:txBody>
          <a:bodyPr/>
          <a:lstStyle/>
          <a:p>
            <a:r>
              <a:rPr lang="en-US" altLang="zh-TW" sz="2800" dirty="0"/>
              <a:t>Software Managed Many-core (SMM) Architectures</a:t>
            </a:r>
            <a:endParaRPr lang="zh-TW" altLang="en-US" sz="2800" dirty="0"/>
          </a:p>
        </p:txBody>
      </p:sp>
      <p:sp>
        <p:nvSpPr>
          <p:cNvPr id="5" name="Rectangle 5"/>
          <p:cNvSpPr/>
          <p:nvPr/>
        </p:nvSpPr>
        <p:spPr>
          <a:xfrm>
            <a:off x="7067132" y="4142248"/>
            <a:ext cx="1568750" cy="121285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Array</a:t>
            </a:r>
          </a:p>
        </p:txBody>
      </p:sp>
      <p:sp>
        <p:nvSpPr>
          <p:cNvPr id="6" name="Rectangle 6"/>
          <p:cNvSpPr/>
          <p:nvPr/>
        </p:nvSpPr>
        <p:spPr>
          <a:xfrm>
            <a:off x="6218047" y="4142248"/>
            <a:ext cx="780148" cy="121285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Tag Array</a:t>
            </a:r>
          </a:p>
        </p:txBody>
      </p:sp>
      <p:sp>
        <p:nvSpPr>
          <p:cNvPr id="7" name="Rectangle 7"/>
          <p:cNvSpPr/>
          <p:nvPr/>
        </p:nvSpPr>
        <p:spPr>
          <a:xfrm>
            <a:off x="6218047" y="5423884"/>
            <a:ext cx="1515833" cy="61973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Tag Comparators,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Muxes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7778332" y="5423884"/>
            <a:ext cx="857550" cy="61973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Address Decoder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48082" y="612979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Cache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18613" y="612979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SPM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03411" y="5822019"/>
            <a:ext cx="771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[4] </a:t>
            </a:r>
            <a:r>
              <a:rPr lang="en-US" altLang="zh-TW" dirty="0" err="1"/>
              <a:t>Banakar</a:t>
            </a:r>
            <a:r>
              <a:rPr lang="en-US" altLang="zh-TW" dirty="0"/>
              <a:t> et al, CODES2002, pp. 73-78.</a:t>
            </a:r>
          </a:p>
          <a:p>
            <a:r>
              <a:rPr lang="en-US" altLang="zh-TW" dirty="0"/>
              <a:t>[5] </a:t>
            </a:r>
            <a:r>
              <a:rPr lang="en-US" altLang="zh-TW" dirty="0" err="1"/>
              <a:t>Flachs</a:t>
            </a:r>
            <a:r>
              <a:rPr lang="en-US" altLang="zh-TW" dirty="0"/>
              <a:t> et al, SSC2006, pp.63-70. [6] REX Computing, 2014.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204235" y="955602"/>
            <a:ext cx="5101626" cy="5088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35" indent="-205735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1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11470" indent="-205735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617204" indent="-171446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822940" indent="-171446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5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028675" indent="-171446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234409" indent="-137156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566" indent="-137156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23" indent="-137156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879" indent="-137156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Instead of Caches use Scratchpad Memories (SPM)</a:t>
            </a:r>
          </a:p>
          <a:p>
            <a:pPr lvl="1"/>
            <a:r>
              <a:rPr lang="en-US" altLang="zh-TW" sz="2300" dirty="0"/>
              <a:t>SPM is Software Managed Memory</a:t>
            </a:r>
          </a:p>
          <a:p>
            <a:pPr lvl="2"/>
            <a:r>
              <a:rPr lang="en-US" altLang="zh-TW" sz="2200" dirty="0"/>
              <a:t>Data management explicitly controlled by instructions</a:t>
            </a:r>
            <a:endParaRPr lang="en-US" altLang="zh-TW" sz="2600" dirty="0"/>
          </a:p>
          <a:p>
            <a:pPr lvl="1"/>
            <a:r>
              <a:rPr lang="en-US" altLang="zh-TW" sz="2300" dirty="0"/>
              <a:t>Less Hardware Required</a:t>
            </a:r>
          </a:p>
          <a:p>
            <a:pPr lvl="2"/>
            <a:r>
              <a:rPr lang="en-US" altLang="zh-TW" sz="2200" dirty="0"/>
              <a:t>46% lower area overhead than cache [4]</a:t>
            </a:r>
          </a:p>
          <a:p>
            <a:pPr lvl="2"/>
            <a:r>
              <a:rPr lang="en-US" altLang="zh-TW" sz="2200" dirty="0"/>
              <a:t>40% less energy consumption than cache [4]</a:t>
            </a:r>
            <a:endParaRPr lang="en-US" altLang="zh-TW" sz="2400" dirty="0"/>
          </a:p>
          <a:p>
            <a:r>
              <a:rPr lang="en-US" altLang="zh-TW" sz="2400" dirty="0"/>
              <a:t>Examples</a:t>
            </a:r>
          </a:p>
          <a:p>
            <a:pPr lvl="1"/>
            <a:r>
              <a:rPr lang="en-US" altLang="zh-TW" dirty="0"/>
              <a:t> IBM Cell BE [5]</a:t>
            </a:r>
          </a:p>
          <a:p>
            <a:pPr lvl="1"/>
            <a:r>
              <a:rPr lang="en-US" altLang="zh-TW" dirty="0"/>
              <a:t>The NEO CHIP [6]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3849" y="850159"/>
            <a:ext cx="2700708" cy="2935329"/>
            <a:chOff x="6093852" y="1980155"/>
            <a:chExt cx="2700708" cy="2935329"/>
          </a:xfrm>
        </p:grpSpPr>
        <p:sp>
          <p:nvSpPr>
            <p:cNvPr id="14" name="矩形 26"/>
            <p:cNvSpPr/>
            <p:nvPr/>
          </p:nvSpPr>
          <p:spPr bwMode="auto">
            <a:xfrm>
              <a:off x="6093852" y="2372689"/>
              <a:ext cx="1269240" cy="3642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latin typeface="Arial" charset="0"/>
                  <a:ea typeface="ヒラギノ角ゴ Pro W3" pitchFamily="1" charset="-128"/>
                </a:rPr>
                <a:t>core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" name="矩形 27"/>
            <p:cNvSpPr/>
            <p:nvPr/>
          </p:nvSpPr>
          <p:spPr bwMode="auto">
            <a:xfrm>
              <a:off x="6093852" y="4551188"/>
              <a:ext cx="2700708" cy="3642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latin typeface="Arial" charset="0"/>
                  <a:ea typeface="ヒラギノ角ゴ Pro W3" pitchFamily="1" charset="-128"/>
                </a:rPr>
                <a:t>Main Memory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" name="矩形 28"/>
            <p:cNvSpPr/>
            <p:nvPr/>
          </p:nvSpPr>
          <p:spPr bwMode="auto">
            <a:xfrm>
              <a:off x="6093852" y="3104925"/>
              <a:ext cx="1269240" cy="36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latin typeface="Arial" charset="0"/>
                  <a:ea typeface="ヒラギノ角ゴ Pro W3" pitchFamily="1" charset="-128"/>
                </a:rPr>
                <a:t>SPM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17" name="直線單箭頭接點 29"/>
            <p:cNvCxnSpPr>
              <a:stCxn id="14" idx="2"/>
              <a:endCxn id="16" idx="0"/>
            </p:cNvCxnSpPr>
            <p:nvPr/>
          </p:nvCxnSpPr>
          <p:spPr bwMode="auto">
            <a:xfrm>
              <a:off x="6728472" y="2736985"/>
              <a:ext cx="0" cy="3679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8" name="矩形 30"/>
            <p:cNvSpPr/>
            <p:nvPr/>
          </p:nvSpPr>
          <p:spPr bwMode="auto">
            <a:xfrm>
              <a:off x="7525320" y="2387239"/>
              <a:ext cx="1269240" cy="3642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latin typeface="Arial" charset="0"/>
                  <a:ea typeface="ヒラギノ角ゴ Pro W3" pitchFamily="1" charset="-128"/>
                </a:rPr>
                <a:t>core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" name="矩形 31"/>
            <p:cNvSpPr/>
            <p:nvPr/>
          </p:nvSpPr>
          <p:spPr bwMode="auto">
            <a:xfrm>
              <a:off x="7525320" y="3110370"/>
              <a:ext cx="1269240" cy="36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latin typeface="Arial" charset="0"/>
                  <a:ea typeface="ヒラギノ角ゴ Pro W3" pitchFamily="1" charset="-128"/>
                </a:rPr>
                <a:t>SPM</a:t>
              </a:r>
              <a:endParaRPr lang="zh-TW" altLang="en-US" sz="2000" b="1" dirty="0"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20" name="直線單箭頭接點 32"/>
            <p:cNvCxnSpPr>
              <a:stCxn id="18" idx="2"/>
              <a:endCxn id="19" idx="0"/>
            </p:cNvCxnSpPr>
            <p:nvPr/>
          </p:nvCxnSpPr>
          <p:spPr bwMode="auto">
            <a:xfrm>
              <a:off x="8159940" y="2751535"/>
              <a:ext cx="0" cy="3588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21" name="文字方塊 33"/>
            <p:cNvSpPr txBox="1"/>
            <p:nvPr/>
          </p:nvSpPr>
          <p:spPr>
            <a:xfrm>
              <a:off x="6341856" y="1980155"/>
              <a:ext cx="2366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SMM Architecture</a:t>
              </a:r>
              <a:endParaRPr lang="zh-TW" altLang="en-US" sz="2000" b="1" dirty="0"/>
            </a:p>
          </p:txBody>
        </p:sp>
        <p:sp>
          <p:nvSpPr>
            <p:cNvPr id="22" name="上-下雙向箭號 34"/>
            <p:cNvSpPr/>
            <p:nvPr/>
          </p:nvSpPr>
          <p:spPr>
            <a:xfrm>
              <a:off x="6427632" y="3507469"/>
              <a:ext cx="498827" cy="98675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DMA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上-下雙向箭號 35"/>
            <p:cNvSpPr/>
            <p:nvPr/>
          </p:nvSpPr>
          <p:spPr>
            <a:xfrm>
              <a:off x="7910526" y="3503842"/>
              <a:ext cx="498827" cy="98675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DMA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橢圓 2"/>
          <p:cNvSpPr/>
          <p:nvPr/>
        </p:nvSpPr>
        <p:spPr>
          <a:xfrm>
            <a:off x="5700713" y="1757363"/>
            <a:ext cx="3443287" cy="828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8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r>
              <a:rPr lang="en-US" altLang="zh-TW" dirty="0"/>
              <a:t>Scalability Results With Adjusting Block Size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517401"/>
              </p:ext>
            </p:extLst>
          </p:nvPr>
        </p:nvGraphicFramePr>
        <p:xfrm>
          <a:off x="1" y="812799"/>
          <a:ext cx="9144000" cy="551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1453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Problem</a:t>
            </a:r>
          </a:p>
          <a:p>
            <a:pPr lvl="1"/>
            <a:r>
              <a:rPr lang="en-US" altLang="zh-TW" sz="2000" dirty="0"/>
              <a:t>Heap data is common and thus should be managed on SMM architectures</a:t>
            </a:r>
          </a:p>
          <a:p>
            <a:r>
              <a:rPr lang="en-US" altLang="zh-TW" sz="2400" dirty="0"/>
              <a:t>Prior work</a:t>
            </a:r>
          </a:p>
          <a:p>
            <a:pPr lvl="1"/>
            <a:r>
              <a:rPr lang="en-US" altLang="zh-TW" sz="2000" dirty="0"/>
              <a:t>Inefficiently manages heap data on SMM architectures with software caching</a:t>
            </a:r>
          </a:p>
          <a:p>
            <a:r>
              <a:rPr lang="en-US" altLang="zh-TW" sz="2400" dirty="0"/>
              <a:t>Our Work</a:t>
            </a:r>
          </a:p>
          <a:p>
            <a:pPr lvl="1"/>
            <a:r>
              <a:rPr lang="en-US" altLang="zh-TW" sz="2000" dirty="0"/>
              <a:t>Reduced g2l calls</a:t>
            </a:r>
          </a:p>
          <a:p>
            <a:pPr lvl="1"/>
            <a:r>
              <a:rPr lang="en-US" altLang="zh-TW" sz="2000" dirty="0"/>
              <a:t>Reduced g2l overhead</a:t>
            </a:r>
          </a:p>
          <a:p>
            <a:r>
              <a:rPr lang="en-US" altLang="zh-TW" sz="2400" dirty="0"/>
              <a:t>Result</a:t>
            </a:r>
          </a:p>
          <a:p>
            <a:pPr lvl="1"/>
            <a:r>
              <a:rPr lang="en-US" altLang="zh-TW" sz="2000" dirty="0"/>
              <a:t>Reduced prior work’s runtime by 83%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66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/>
          <a:lstStyle/>
          <a:p>
            <a:r>
              <a:rPr lang="en-US" altLang="zh-TW" dirty="0"/>
              <a:t>Insertion of Management Instructions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04111" y="3367363"/>
            <a:ext cx="265334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int</a:t>
            </a:r>
            <a:r>
              <a:rPr lang="en-US" altLang="zh-TW" sz="1600" dirty="0"/>
              <a:t> global;</a:t>
            </a:r>
          </a:p>
          <a:p>
            <a:endParaRPr lang="en-US" altLang="zh-TW" sz="1600" dirty="0"/>
          </a:p>
          <a:p>
            <a:r>
              <a:rPr lang="en-US" altLang="zh-TW" sz="1600" dirty="0"/>
              <a:t>f() {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a, b;</a:t>
            </a:r>
          </a:p>
          <a:p>
            <a:r>
              <a:rPr lang="en-US" altLang="zh-TW" sz="1600" dirty="0"/>
              <a:t>  </a:t>
            </a:r>
            <a:r>
              <a:rPr lang="en-US" altLang="zh-TW" sz="1600" b="1" dirty="0" err="1">
                <a:solidFill>
                  <a:srgbClr val="FF0000"/>
                </a:solidFill>
              </a:rPr>
              <a:t>DMA.fetch</a:t>
            </a:r>
            <a:r>
              <a:rPr lang="en-US" altLang="zh-TW" sz="1600" b="1" dirty="0">
                <a:solidFill>
                  <a:srgbClr val="FF0000"/>
                </a:solidFill>
              </a:rPr>
              <a:t>(global);</a:t>
            </a:r>
          </a:p>
          <a:p>
            <a:r>
              <a:rPr lang="en-US" altLang="zh-TW" sz="1600" dirty="0"/>
              <a:t>  global = a + b;</a:t>
            </a:r>
          </a:p>
          <a:p>
            <a:r>
              <a:rPr lang="en-US" altLang="zh-TW" sz="1600" dirty="0"/>
              <a:t>  </a:t>
            </a:r>
            <a:r>
              <a:rPr lang="en-US" altLang="zh-TW" sz="1600" b="1" dirty="0" err="1">
                <a:solidFill>
                  <a:srgbClr val="FF0000"/>
                </a:solidFill>
              </a:rPr>
              <a:t>DMA.writeback</a:t>
            </a:r>
            <a:r>
              <a:rPr lang="en-US" altLang="zh-TW" sz="1600" b="1" dirty="0">
                <a:solidFill>
                  <a:srgbClr val="FF0000"/>
                </a:solidFill>
              </a:rPr>
              <a:t>(global);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b="1" dirty="0" err="1">
                <a:solidFill>
                  <a:srgbClr val="FF0000"/>
                </a:solidFill>
              </a:rPr>
              <a:t>DMA.fetch</a:t>
            </a:r>
            <a:r>
              <a:rPr lang="en-US" altLang="zh-TW" sz="1600" b="1" dirty="0">
                <a:solidFill>
                  <a:srgbClr val="FF0000"/>
                </a:solidFill>
              </a:rPr>
              <a:t>(f2);</a:t>
            </a:r>
          </a:p>
          <a:p>
            <a:r>
              <a:rPr lang="en-US" altLang="zh-TW" sz="1600" dirty="0"/>
              <a:t>  f2();</a:t>
            </a:r>
          </a:p>
          <a:p>
            <a:r>
              <a:rPr lang="en-US" altLang="zh-TW" sz="1600" dirty="0"/>
              <a:t>}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68810" y="936282"/>
            <a:ext cx="8502542" cy="250944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05735" indent="-205735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1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11470" indent="-205735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617204" indent="-171446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822940" indent="-171446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5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028675" indent="-171446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234409" indent="-137156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566" indent="-137156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23" indent="-137156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879" indent="-137156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Core can only access the SPM</a:t>
            </a:r>
          </a:p>
          <a:p>
            <a:r>
              <a:rPr lang="en-US" altLang="zh-TW" sz="2400" dirty="0"/>
              <a:t>SPM and Main Memory have separate address ranges</a:t>
            </a:r>
          </a:p>
          <a:p>
            <a:r>
              <a:rPr lang="en-US" altLang="zh-TW" sz="2400" dirty="0"/>
              <a:t>Data can be transferred between SPM and Main memory through explicit direct memory access (DMA) instructions</a:t>
            </a:r>
          </a:p>
          <a:p>
            <a:r>
              <a:rPr lang="en-US" altLang="zh-TW" sz="2400" dirty="0"/>
              <a:t>Initially the application is loaded in the main memory</a:t>
            </a:r>
          </a:p>
          <a:p>
            <a:endParaRPr lang="en-US" altLang="zh-TW" sz="2400" dirty="0"/>
          </a:p>
          <a:p>
            <a:r>
              <a:rPr lang="en-US" altLang="zh-TW" sz="2400" dirty="0"/>
              <a:t>How can the application execute?</a:t>
            </a:r>
          </a:p>
          <a:p>
            <a:pPr lvl="1"/>
            <a:r>
              <a:rPr lang="en-US" altLang="zh-TW" sz="2300" dirty="0"/>
              <a:t>Instructions to bring data into SPM before it is needed, and push it out after its use must be inserted in the application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438" y="3491923"/>
            <a:ext cx="2746091" cy="2532033"/>
            <a:chOff x="6093853" y="2383451"/>
            <a:chExt cx="2700708" cy="2532033"/>
          </a:xfrm>
        </p:grpSpPr>
        <p:sp>
          <p:nvSpPr>
            <p:cNvPr id="7" name="矩形 26"/>
            <p:cNvSpPr/>
            <p:nvPr/>
          </p:nvSpPr>
          <p:spPr bwMode="auto">
            <a:xfrm>
              <a:off x="6879478" y="2383451"/>
              <a:ext cx="1269240" cy="364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dirty="0">
                  <a:latin typeface="Arial" charset="0"/>
                  <a:ea typeface="ヒラギノ角ゴ Pro W3" pitchFamily="1" charset="-128"/>
                </a:rPr>
                <a:t>core</a:t>
              </a:r>
              <a:endParaRPr lang="zh-TW" altLang="en-US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" name="矩形 27"/>
            <p:cNvSpPr/>
            <p:nvPr/>
          </p:nvSpPr>
          <p:spPr bwMode="auto">
            <a:xfrm>
              <a:off x="6093853" y="4551188"/>
              <a:ext cx="2700708" cy="364296"/>
            </a:xfrm>
            <a:prstGeom prst="rect">
              <a:avLst/>
            </a:prstGeom>
            <a:solidFill>
              <a:srgbClr val="9FB8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dirty="0">
                  <a:latin typeface="Arial" charset="0"/>
                  <a:ea typeface="ヒラギノ角ゴ Pro W3" pitchFamily="1" charset="-128"/>
                </a:rPr>
                <a:t>Main Memory</a:t>
              </a:r>
              <a:endParaRPr lang="zh-TW" altLang="en-US" b="1" dirty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" name="矩形 28"/>
            <p:cNvSpPr/>
            <p:nvPr/>
          </p:nvSpPr>
          <p:spPr bwMode="auto">
            <a:xfrm>
              <a:off x="6879478" y="3115687"/>
              <a:ext cx="1269240" cy="36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dirty="0">
                  <a:latin typeface="Arial" charset="0"/>
                  <a:ea typeface="ヒラギノ角ゴ Pro W3" pitchFamily="1" charset="-128"/>
                </a:rPr>
                <a:t>SPM</a:t>
              </a:r>
              <a:endParaRPr lang="zh-TW" altLang="en-US" b="1" dirty="0"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10" name="直線單箭頭接點 29"/>
            <p:cNvCxnSpPr>
              <a:stCxn id="7" idx="2"/>
              <a:endCxn id="9" idx="0"/>
            </p:cNvCxnSpPr>
            <p:nvPr/>
          </p:nvCxnSpPr>
          <p:spPr bwMode="auto">
            <a:xfrm>
              <a:off x="7514098" y="2747747"/>
              <a:ext cx="0" cy="3679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5" name="上-下雙向箭號 34"/>
            <p:cNvSpPr/>
            <p:nvPr/>
          </p:nvSpPr>
          <p:spPr>
            <a:xfrm>
              <a:off x="7213258" y="3518231"/>
              <a:ext cx="605873" cy="986758"/>
            </a:xfrm>
            <a:prstGeom prst="upDown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</a:rPr>
                <a:t>DMA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2"/>
          <p:cNvSpPr txBox="1"/>
          <p:nvPr/>
        </p:nvSpPr>
        <p:spPr>
          <a:xfrm>
            <a:off x="3278467" y="3530525"/>
            <a:ext cx="168299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int</a:t>
            </a:r>
            <a:r>
              <a:rPr lang="en-US" altLang="zh-TW" sz="1600" dirty="0"/>
              <a:t> global;</a:t>
            </a:r>
          </a:p>
          <a:p>
            <a:endParaRPr lang="en-US" altLang="zh-TW" sz="1600" dirty="0"/>
          </a:p>
          <a:p>
            <a:r>
              <a:rPr lang="en-US" altLang="zh-TW" sz="1600" dirty="0"/>
              <a:t>f() {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a, b;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global = a + b;</a:t>
            </a:r>
          </a:p>
          <a:p>
            <a:endParaRPr lang="en-US" altLang="zh-TW" sz="1600" dirty="0"/>
          </a:p>
          <a:p>
            <a:r>
              <a:rPr lang="en-US" altLang="zh-TW" sz="1600" dirty="0"/>
              <a:t>f2();</a:t>
            </a:r>
          </a:p>
          <a:p>
            <a:r>
              <a:rPr lang="en-US" altLang="zh-TW" sz="1600" dirty="0"/>
              <a:t>}</a:t>
            </a:r>
          </a:p>
        </p:txBody>
      </p:sp>
      <p:sp>
        <p:nvSpPr>
          <p:cNvPr id="18" name="Striped Right Arrow 17"/>
          <p:cNvSpPr/>
          <p:nvPr/>
        </p:nvSpPr>
        <p:spPr>
          <a:xfrm>
            <a:off x="5090613" y="4401604"/>
            <a:ext cx="978408" cy="484632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dirty="0"/>
              <a:t>Why Heap Data Management?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85749" y="946157"/>
            <a:ext cx="5999427" cy="4125906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All data must be managed on the SPM</a:t>
            </a:r>
          </a:p>
          <a:p>
            <a:pPr lvl="1"/>
            <a:r>
              <a:rPr lang="en-US" altLang="zh-TW" sz="1600" dirty="0"/>
              <a:t>Code Data</a:t>
            </a:r>
          </a:p>
          <a:p>
            <a:pPr lvl="2"/>
            <a:r>
              <a:rPr lang="en-US" altLang="zh-TW" sz="1400" dirty="0"/>
              <a:t>Several works [7][8][9]</a:t>
            </a:r>
          </a:p>
          <a:p>
            <a:pPr lvl="2"/>
            <a:r>
              <a:rPr lang="en-US" altLang="zh-TW" sz="1400" dirty="0"/>
              <a:t>Code management overhead comparable/better than caches</a:t>
            </a:r>
          </a:p>
          <a:p>
            <a:pPr lvl="1"/>
            <a:r>
              <a:rPr lang="en-US" altLang="zh-TW" sz="1600" dirty="0"/>
              <a:t>Stack Data</a:t>
            </a:r>
          </a:p>
          <a:p>
            <a:pPr lvl="2"/>
            <a:r>
              <a:rPr lang="en-US" altLang="zh-TW" sz="1400" dirty="0"/>
              <a:t>Several works [10][11][12]</a:t>
            </a:r>
          </a:p>
          <a:p>
            <a:pPr lvl="2"/>
            <a:r>
              <a:rPr lang="en-US" altLang="zh-TW" sz="1400" dirty="0"/>
              <a:t>Stack management overhead comparable/better than caches</a:t>
            </a:r>
          </a:p>
          <a:p>
            <a:pPr lvl="1"/>
            <a:r>
              <a:rPr lang="en-US" altLang="zh-TW" sz="1600" dirty="0"/>
              <a:t>Global Data</a:t>
            </a:r>
          </a:p>
          <a:p>
            <a:pPr lvl="2"/>
            <a:r>
              <a:rPr lang="en-US" altLang="zh-TW" sz="1400" dirty="0"/>
              <a:t>Several works [13][14][15]</a:t>
            </a:r>
          </a:p>
          <a:p>
            <a:pPr lvl="2"/>
            <a:r>
              <a:rPr lang="en-US" altLang="zh-TW" sz="1400" dirty="0"/>
              <a:t>Global management overhead comparable/better than caches</a:t>
            </a:r>
          </a:p>
          <a:p>
            <a:pPr lvl="1"/>
            <a:r>
              <a:rPr lang="en-US" altLang="zh-TW" sz="1600" dirty="0"/>
              <a:t>Heap Data?</a:t>
            </a:r>
          </a:p>
          <a:p>
            <a:pPr lvl="2"/>
            <a:r>
              <a:rPr lang="en-US" altLang="zh-TW" sz="1400" dirty="0"/>
              <a:t>Some applications use heap data very significantly</a:t>
            </a:r>
          </a:p>
          <a:p>
            <a:pPr lvl="3"/>
            <a:r>
              <a:rPr lang="en-US" altLang="zh-TW" sz="1200" dirty="0"/>
              <a:t>In </a:t>
            </a:r>
            <a:r>
              <a:rPr lang="en-US" altLang="zh-TW" sz="1200" dirty="0" err="1"/>
              <a:t>MiBench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susan</a:t>
            </a:r>
            <a:r>
              <a:rPr lang="en-US" altLang="zh-TW" sz="1200" dirty="0"/>
              <a:t> smoothing, 94% of all data access are heap accesses</a:t>
            </a:r>
          </a:p>
          <a:p>
            <a:pPr lvl="1"/>
            <a:endParaRPr lang="en-US" altLang="zh-TW" sz="1400" dirty="0"/>
          </a:p>
        </p:txBody>
      </p:sp>
      <p:sp>
        <p:nvSpPr>
          <p:cNvPr id="9" name="矩形 8"/>
          <p:cNvSpPr/>
          <p:nvPr/>
        </p:nvSpPr>
        <p:spPr>
          <a:xfrm>
            <a:off x="6531425" y="5257076"/>
            <a:ext cx="1480457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Global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1425" y="4281720"/>
            <a:ext cx="1480457" cy="975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Code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31425" y="1178562"/>
            <a:ext cx="1480457" cy="3103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向下箭號圖說文字 11"/>
          <p:cNvSpPr/>
          <p:nvPr/>
        </p:nvSpPr>
        <p:spPr>
          <a:xfrm>
            <a:off x="6531425" y="1178562"/>
            <a:ext cx="1465943" cy="1465943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Stack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向上箭號圖說文字 12"/>
          <p:cNvSpPr/>
          <p:nvPr/>
        </p:nvSpPr>
        <p:spPr>
          <a:xfrm>
            <a:off x="6531425" y="2730141"/>
            <a:ext cx="1480457" cy="1551579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Heap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6129334" y="3300413"/>
            <a:ext cx="2271713" cy="9813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5749" y="5000627"/>
            <a:ext cx="61293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[7] </a:t>
            </a:r>
            <a:r>
              <a:rPr lang="en-US" altLang="zh-TW" sz="1600" dirty="0" err="1"/>
              <a:t>Cai</a:t>
            </a:r>
            <a:r>
              <a:rPr lang="en-US" altLang="zh-TW" sz="1600" dirty="0"/>
              <a:t> et al, DATE2017.</a:t>
            </a:r>
            <a:r>
              <a:rPr lang="zh-TW" altLang="en-US" sz="1600" dirty="0"/>
              <a:t>     </a:t>
            </a:r>
            <a:r>
              <a:rPr lang="en-US" altLang="zh-TW" sz="1600" dirty="0"/>
              <a:t>[8] Lu et al, TECS2015.</a:t>
            </a:r>
          </a:p>
          <a:p>
            <a:r>
              <a:rPr lang="en-US" altLang="zh-TW" sz="1600" dirty="0"/>
              <a:t>[9] Kim et al, ICCAD2016. [10] </a:t>
            </a:r>
            <a:r>
              <a:rPr lang="en-US" altLang="zh-TW" sz="1600" dirty="0" err="1"/>
              <a:t>Cai</a:t>
            </a:r>
            <a:r>
              <a:rPr lang="en-US" altLang="zh-TW" sz="1600" dirty="0"/>
              <a:t> et al, ASAP2016.</a:t>
            </a:r>
          </a:p>
          <a:p>
            <a:r>
              <a:rPr lang="en-US" altLang="zh-TW" sz="1600" dirty="0"/>
              <a:t>[11] Lu et al, DAC2013.       [12] Bai et al, ASAP2011.</a:t>
            </a:r>
          </a:p>
          <a:p>
            <a:r>
              <a:rPr lang="en-US" altLang="zh-TW" sz="1600" dirty="0"/>
              <a:t>[13] Liu et al, JCSE2015,     [14] Cho et al, SIGPLAN2007</a:t>
            </a:r>
          </a:p>
          <a:p>
            <a:r>
              <a:rPr lang="en-US" altLang="zh-TW" sz="1600" dirty="0"/>
              <a:t>[15] </a:t>
            </a:r>
            <a:r>
              <a:rPr lang="en-US" altLang="zh-TW" sz="1600" dirty="0" err="1"/>
              <a:t>Udayakumaran</a:t>
            </a:r>
            <a:r>
              <a:rPr lang="en-US" altLang="zh-TW" sz="1600" dirty="0"/>
              <a:t> et al, TECS2006.</a:t>
            </a:r>
          </a:p>
        </p:txBody>
      </p:sp>
    </p:spTree>
    <p:extLst>
      <p:ext uri="{BB962C8B-B14F-4D97-AF65-F5344CB8AC3E}">
        <p14:creationId xmlns:p14="http://schemas.microsoft.com/office/powerpoint/2010/main" val="17371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Works on Heap Data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[16] Dominguez et al, JEC2005.</a:t>
            </a:r>
          </a:p>
          <a:p>
            <a:pPr lvl="1"/>
            <a:r>
              <a:rPr lang="en-US" altLang="zh-TW" b="1" dirty="0"/>
              <a:t>Only maps</a:t>
            </a:r>
            <a:r>
              <a:rPr lang="en-US" altLang="zh-TW" dirty="0"/>
              <a:t> frequently used heap data on SPM</a:t>
            </a:r>
          </a:p>
          <a:p>
            <a:pPr lvl="1"/>
            <a:r>
              <a:rPr lang="en-US" altLang="zh-TW" dirty="0"/>
              <a:t>Not applicable to SMM architectures</a:t>
            </a:r>
          </a:p>
          <a:p>
            <a:r>
              <a:rPr lang="en-US" altLang="zh-TW" dirty="0"/>
              <a:t>[17] Bai et al, CODES+ISSS2010.</a:t>
            </a:r>
          </a:p>
          <a:p>
            <a:pPr lvl="1"/>
            <a:r>
              <a:rPr lang="en-US" altLang="zh-TW" dirty="0"/>
              <a:t>Manages heap data with </a:t>
            </a:r>
            <a:r>
              <a:rPr lang="en-US" altLang="zh-TW" b="1" dirty="0"/>
              <a:t>full associative software cache</a:t>
            </a:r>
            <a:r>
              <a:rPr lang="en-US" altLang="zh-TW" dirty="0"/>
              <a:t> having </a:t>
            </a:r>
            <a:r>
              <a:rPr lang="en-US" altLang="zh-TW" b="1" dirty="0"/>
              <a:t>least recently used replacement policy</a:t>
            </a:r>
          </a:p>
          <a:p>
            <a:pPr lvl="1"/>
            <a:r>
              <a:rPr lang="en-US" altLang="zh-TW" dirty="0"/>
              <a:t>Implements </a:t>
            </a:r>
            <a:r>
              <a:rPr lang="en-US" altLang="zh-TW" b="1" dirty="0"/>
              <a:t>programmer inserted</a:t>
            </a:r>
            <a:r>
              <a:rPr lang="en-US" altLang="zh-TW" dirty="0"/>
              <a:t> heap management function</a:t>
            </a:r>
          </a:p>
          <a:p>
            <a:pPr lvl="1"/>
            <a:r>
              <a:rPr lang="en-US" altLang="zh-TW" dirty="0"/>
              <a:t>High management overhead</a:t>
            </a:r>
          </a:p>
          <a:p>
            <a:r>
              <a:rPr lang="en-US" altLang="zh-TW" dirty="0"/>
              <a:t>[18] Bai et al, DATE2013. (State-of-the-art work)</a:t>
            </a:r>
          </a:p>
          <a:p>
            <a:pPr lvl="1"/>
            <a:r>
              <a:rPr lang="en-US" altLang="zh-TW" dirty="0"/>
              <a:t>Manages heap data with </a:t>
            </a:r>
            <a:r>
              <a:rPr lang="en-US" altLang="zh-TW" b="1" dirty="0"/>
              <a:t>set associative software cache</a:t>
            </a:r>
            <a:r>
              <a:rPr lang="en-US" altLang="zh-TW" dirty="0"/>
              <a:t> having </a:t>
            </a:r>
            <a:r>
              <a:rPr lang="en-US" altLang="zh-TW" b="1" dirty="0"/>
              <a:t>round robin replacement policy</a:t>
            </a:r>
          </a:p>
          <a:p>
            <a:pPr lvl="1"/>
            <a:r>
              <a:rPr lang="en-US" altLang="zh-TW" dirty="0"/>
              <a:t>Implements </a:t>
            </a:r>
            <a:r>
              <a:rPr lang="en-US" altLang="zh-TW" b="1" dirty="0"/>
              <a:t>compiler inserted</a:t>
            </a:r>
            <a:r>
              <a:rPr lang="en-US" altLang="zh-TW" dirty="0"/>
              <a:t> heap management function</a:t>
            </a:r>
          </a:p>
          <a:p>
            <a:pPr lvl="1"/>
            <a:r>
              <a:rPr lang="en-US" altLang="zh-TW" dirty="0"/>
              <a:t>43% less runtime than [17]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46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96413"/>
          </a:xfrm>
        </p:spPr>
        <p:txBody>
          <a:bodyPr/>
          <a:lstStyle/>
          <a:p>
            <a:r>
              <a:rPr lang="en-US" altLang="zh-TW" dirty="0"/>
              <a:t>[</a:t>
            </a:r>
            <a:r>
              <a:rPr lang="en-US" altLang="zh-TW" dirty="0" err="1"/>
              <a:t>Bai</a:t>
            </a:r>
            <a:r>
              <a:rPr lang="en-US" altLang="zh-TW" dirty="0"/>
              <a:t> 2013] uses Heap Management Function: g2l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83191" y="1003605"/>
            <a:ext cx="198294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Raw Code: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*p;</a:t>
            </a:r>
          </a:p>
          <a:p>
            <a:r>
              <a:rPr lang="en-US" altLang="zh-TW" sz="2000" dirty="0"/>
              <a:t>p = malloc(20);</a:t>
            </a:r>
          </a:p>
          <a:p>
            <a:r>
              <a:rPr lang="en-US" altLang="zh-TW" sz="2000" dirty="0"/>
              <a:t>*p = 10;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70860" y="3013020"/>
            <a:ext cx="4688813" cy="2914373"/>
            <a:chOff x="70860" y="3013020"/>
            <a:chExt cx="4688813" cy="2914373"/>
          </a:xfrm>
        </p:grpSpPr>
        <p:sp>
          <p:nvSpPr>
            <p:cNvPr id="19" name="矩形 18"/>
            <p:cNvSpPr/>
            <p:nvPr/>
          </p:nvSpPr>
          <p:spPr>
            <a:xfrm>
              <a:off x="1267303" y="3952620"/>
              <a:ext cx="1485389" cy="545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67303" y="5019345"/>
              <a:ext cx="2940474" cy="540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60460" y="4018966"/>
              <a:ext cx="806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SPM</a:t>
              </a:r>
              <a:endParaRPr lang="zh-TW" altLang="en-US" sz="2000" b="1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0860" y="4932588"/>
              <a:ext cx="1199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Main Memory</a:t>
              </a:r>
              <a:endParaRPr lang="zh-TW" altLang="en-US" sz="20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064416" y="5087051"/>
              <a:ext cx="385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p</a:t>
              </a:r>
              <a:endParaRPr lang="zh-TW" altLang="en-US" sz="20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49347" y="5019069"/>
              <a:ext cx="204630" cy="54305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006384" y="3013020"/>
              <a:ext cx="1090556" cy="412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core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單箭頭接點 29"/>
            <p:cNvCxnSpPr>
              <a:stCxn id="29" idx="2"/>
              <a:endCxn id="27" idx="0"/>
            </p:cNvCxnSpPr>
            <p:nvPr/>
          </p:nvCxnSpPr>
          <p:spPr>
            <a:xfrm>
              <a:off x="3551662" y="3425975"/>
              <a:ext cx="0" cy="1593094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1830729" y="5558061"/>
              <a:ext cx="1813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Without g2l</a:t>
              </a:r>
              <a:endParaRPr lang="zh-TW" altLang="en-US" b="1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36006" y="3642976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0x00000000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231438" y="3652499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0x000FFFFF</a:t>
              </a:r>
              <a:endParaRPr lang="zh-TW" altLang="en-US" sz="14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40764" y="4705020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0x000FFFFF</a:t>
              </a:r>
              <a:endParaRPr lang="zh-TW" altLang="en-US" sz="14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679238" y="4700257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0xFFFFFFFF</a:t>
              </a:r>
              <a:endParaRPr lang="zh-TW" altLang="en-US" sz="14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464987" y="3027571"/>
            <a:ext cx="4679014" cy="2906330"/>
            <a:chOff x="4464987" y="3027571"/>
            <a:chExt cx="4679014" cy="2906330"/>
          </a:xfrm>
        </p:grpSpPr>
        <p:sp>
          <p:nvSpPr>
            <p:cNvPr id="4" name="矩形 3"/>
            <p:cNvSpPr/>
            <p:nvPr/>
          </p:nvSpPr>
          <p:spPr>
            <a:xfrm>
              <a:off x="5661430" y="3952620"/>
              <a:ext cx="1485389" cy="545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61430" y="5019345"/>
              <a:ext cx="2940474" cy="540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854587" y="4018966"/>
              <a:ext cx="806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SPM</a:t>
              </a:r>
              <a:endParaRPr lang="zh-TW" altLang="en-US" sz="2000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464987" y="4932588"/>
              <a:ext cx="1199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Main Memory</a:t>
              </a:r>
              <a:endParaRPr lang="zh-TW" altLang="en-US" sz="20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44648" y="4018966"/>
              <a:ext cx="1345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g2l(p)</a:t>
              </a:r>
              <a:endParaRPr lang="zh-TW" altLang="en-US" sz="2000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464832" y="5082984"/>
              <a:ext cx="37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p</a:t>
              </a:r>
              <a:endParaRPr lang="zh-TW" altLang="en-US" sz="2000" b="1" dirty="0"/>
            </a:p>
          </p:txBody>
        </p:sp>
        <p:cxnSp>
          <p:nvCxnSpPr>
            <p:cNvPr id="10" name="直線單箭頭接點 9"/>
            <p:cNvCxnSpPr>
              <a:stCxn id="13" idx="0"/>
              <a:endCxn id="12" idx="2"/>
            </p:cNvCxnSpPr>
            <p:nvPr/>
          </p:nvCxnSpPr>
          <p:spPr>
            <a:xfrm flipH="1" flipV="1">
              <a:off x="6206708" y="4487058"/>
              <a:ext cx="1744858" cy="527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6372790" y="4540484"/>
              <a:ext cx="843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DMA</a:t>
              </a:r>
              <a:endParaRPr lang="zh-TW" altLang="en-US" sz="20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04393" y="3944002"/>
              <a:ext cx="204630" cy="543056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49608" y="5015002"/>
              <a:ext cx="203916" cy="543059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661430" y="3027571"/>
              <a:ext cx="1090556" cy="412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core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>
              <a:stCxn id="16" idx="2"/>
              <a:endCxn id="12" idx="0"/>
            </p:cNvCxnSpPr>
            <p:nvPr/>
          </p:nvCxnSpPr>
          <p:spPr>
            <a:xfrm>
              <a:off x="6206708" y="3440526"/>
              <a:ext cx="0" cy="503476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821054" y="5564569"/>
              <a:ext cx="1813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With g2l</a:t>
              </a:r>
              <a:endParaRPr lang="zh-TW" altLang="en-US" b="1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131790" y="3652498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0x00000000</a:t>
              </a:r>
              <a:endParaRPr lang="zh-TW" altLang="en-US" sz="1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598651" y="3647734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0x000FFFFF</a:t>
              </a:r>
              <a:endParaRPr lang="zh-TW" altLang="en-US" sz="14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122257" y="4700257"/>
              <a:ext cx="1080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0x000FFFFF</a:t>
              </a:r>
              <a:endParaRPr lang="zh-TW" altLang="en-US" sz="1400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8075037" y="4700257"/>
              <a:ext cx="1068964" cy="317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0xFFFFFFFF</a:t>
              </a:r>
              <a:endParaRPr lang="zh-TW" altLang="en-US" sz="1400" dirty="0"/>
            </a:p>
          </p:txBody>
        </p:sp>
      </p:grpSp>
      <p:sp>
        <p:nvSpPr>
          <p:cNvPr id="38" name="文字方塊 40"/>
          <p:cNvSpPr txBox="1"/>
          <p:nvPr/>
        </p:nvSpPr>
        <p:spPr>
          <a:xfrm>
            <a:off x="5953137" y="1008384"/>
            <a:ext cx="2252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Converted Code: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*p;</a:t>
            </a:r>
          </a:p>
          <a:p>
            <a:r>
              <a:rPr lang="en-US" altLang="zh-TW" sz="2000" dirty="0"/>
              <a:t>p = malloc(20);</a:t>
            </a:r>
          </a:p>
          <a:p>
            <a:r>
              <a:rPr lang="en-US" altLang="zh-TW" sz="2000" dirty="0"/>
              <a:t>*</a:t>
            </a:r>
            <a:r>
              <a:rPr lang="en-US" altLang="zh-TW" sz="2000" b="1" dirty="0">
                <a:solidFill>
                  <a:srgbClr val="FF0000"/>
                </a:solidFill>
              </a:rPr>
              <a:t>g2l(</a:t>
            </a:r>
            <a:r>
              <a:rPr lang="en-US" altLang="zh-TW" sz="2000" dirty="0"/>
              <a:t>p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r>
              <a:rPr lang="en-US" altLang="zh-TW" sz="2000" dirty="0"/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16886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g2l Implementation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97739" y="2848570"/>
            <a:ext cx="1656377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Get Set Index with Hash</a:t>
            </a:r>
            <a:endParaRPr lang="zh-TW" altLang="en-US" sz="1600" b="1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7737" y="1152725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Main Memory Address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97738" y="3713981"/>
            <a:ext cx="1656378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Sequential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 in Set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7737" y="4585116"/>
            <a:ext cx="1656561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8013" y="5456251"/>
            <a:ext cx="165656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Data Movement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15305" y="2848570"/>
            <a:ext cx="1656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SPM Address Calculation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>
          <a:xfrm flipH="1">
            <a:off x="1125927" y="3388570"/>
            <a:ext cx="1" cy="325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7" idx="0"/>
          </p:cNvCxnSpPr>
          <p:nvPr/>
        </p:nvCxnSpPr>
        <p:spPr>
          <a:xfrm>
            <a:off x="1125927" y="4253981"/>
            <a:ext cx="91" cy="3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2"/>
            <a:endCxn id="8" idx="0"/>
          </p:cNvCxnSpPr>
          <p:nvPr/>
        </p:nvCxnSpPr>
        <p:spPr>
          <a:xfrm>
            <a:off x="1126018" y="5125116"/>
            <a:ext cx="275" cy="3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" idx="3"/>
            <a:endCxn id="9" idx="0"/>
          </p:cNvCxnSpPr>
          <p:nvPr/>
        </p:nvCxnSpPr>
        <p:spPr>
          <a:xfrm>
            <a:off x="1954116" y="1422725"/>
            <a:ext cx="1889189" cy="14258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3"/>
            <a:endCxn id="9" idx="1"/>
          </p:cNvCxnSpPr>
          <p:nvPr/>
        </p:nvCxnSpPr>
        <p:spPr>
          <a:xfrm>
            <a:off x="1954116" y="3118570"/>
            <a:ext cx="1061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145134" y="1086496"/>
            <a:ext cx="136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Offset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54116" y="2737708"/>
            <a:ext cx="1060812" cy="37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 Index</a:t>
            </a:r>
            <a:endParaRPr lang="zh-TW" altLang="en-US" dirty="0"/>
          </a:p>
        </p:txBody>
      </p:sp>
      <p:cxnSp>
        <p:nvCxnSpPr>
          <p:cNvPr id="17" name="肘形接點 16"/>
          <p:cNvCxnSpPr>
            <a:stCxn id="6" idx="3"/>
            <a:endCxn id="9" idx="2"/>
          </p:cNvCxnSpPr>
          <p:nvPr/>
        </p:nvCxnSpPr>
        <p:spPr>
          <a:xfrm flipV="1">
            <a:off x="1954116" y="3388570"/>
            <a:ext cx="1889189" cy="5954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75946" y="363023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Index</a:t>
            </a:r>
            <a:endParaRPr lang="zh-TW" altLang="en-US" dirty="0"/>
          </a:p>
        </p:txBody>
      </p:sp>
      <p:cxnSp>
        <p:nvCxnSpPr>
          <p:cNvPr id="19" name="肘形接點 18"/>
          <p:cNvCxnSpPr>
            <a:stCxn id="7" idx="3"/>
            <a:endCxn id="9" idx="2"/>
          </p:cNvCxnSpPr>
          <p:nvPr/>
        </p:nvCxnSpPr>
        <p:spPr>
          <a:xfrm flipV="1">
            <a:off x="1954298" y="3388570"/>
            <a:ext cx="1889007" cy="1466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173719" y="4493079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Entry Index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297739" y="1999251"/>
            <a:ext cx="1656379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>
                <a:latin typeface="Arial" charset="0"/>
                <a:ea typeface="ヒラギノ角ゴ Pro W3" pitchFamily="1" charset="-128"/>
              </a:rPr>
              <a:t>Address Check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3" name="直線單箭頭接點 22"/>
          <p:cNvCxnSpPr>
            <a:stCxn id="5" idx="2"/>
            <a:endCxn id="22" idx="0"/>
          </p:cNvCxnSpPr>
          <p:nvPr/>
        </p:nvCxnSpPr>
        <p:spPr>
          <a:xfrm>
            <a:off x="1125927" y="1692725"/>
            <a:ext cx="2" cy="306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2" idx="2"/>
            <a:endCxn id="4" idx="0"/>
          </p:cNvCxnSpPr>
          <p:nvPr/>
        </p:nvCxnSpPr>
        <p:spPr>
          <a:xfrm flipH="1">
            <a:off x="1125928" y="2539251"/>
            <a:ext cx="1" cy="30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5732312" y="2740953"/>
            <a:ext cx="2926792" cy="3026056"/>
            <a:chOff x="5372100" y="1870937"/>
            <a:chExt cx="2926792" cy="3026056"/>
          </a:xfrm>
        </p:grpSpPr>
        <p:sp>
          <p:nvSpPr>
            <p:cNvPr id="93" name="矩形 92"/>
            <p:cNvSpPr/>
            <p:nvPr/>
          </p:nvSpPr>
          <p:spPr>
            <a:xfrm>
              <a:off x="6869101" y="2266232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cxnSp>
          <p:nvCxnSpPr>
            <p:cNvPr id="94" name="直線接點 93"/>
            <p:cNvCxnSpPr>
              <a:stCxn id="93" idx="1"/>
              <a:endCxn id="93" idx="3"/>
            </p:cNvCxnSpPr>
            <p:nvPr/>
          </p:nvCxnSpPr>
          <p:spPr>
            <a:xfrm>
              <a:off x="6869101" y="302368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6869101" y="263472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6869101" y="340240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93" idx="0"/>
              <a:endCxn id="93" idx="2"/>
            </p:cNvCxnSpPr>
            <p:nvPr/>
          </p:nvCxnSpPr>
          <p:spPr>
            <a:xfrm>
              <a:off x="7314358" y="2266232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左大括弧 97"/>
            <p:cNvSpPr/>
            <p:nvPr/>
          </p:nvSpPr>
          <p:spPr>
            <a:xfrm>
              <a:off x="6597850" y="2266232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5600701" y="3286298"/>
              <a:ext cx="93149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S Sets</a:t>
              </a:r>
              <a:endParaRPr lang="zh-TW" altLang="en-US" sz="2000" b="1" dirty="0"/>
            </a:p>
          </p:txBody>
        </p:sp>
        <p:sp>
          <p:nvSpPr>
            <p:cNvPr id="100" name="左大括弧 99"/>
            <p:cNvSpPr/>
            <p:nvPr/>
          </p:nvSpPr>
          <p:spPr>
            <a:xfrm rot="16200000">
              <a:off x="7200246" y="3449990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053652" y="4068481"/>
              <a:ext cx="1245240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4 Entries</a:t>
              </a:r>
              <a:endParaRPr lang="zh-TW" altLang="en-US" sz="2000" b="1" dirty="0"/>
            </a:p>
          </p:txBody>
        </p:sp>
        <p:cxnSp>
          <p:nvCxnSpPr>
            <p:cNvPr id="102" name="直線接點 101"/>
            <p:cNvCxnSpPr/>
            <p:nvPr/>
          </p:nvCxnSpPr>
          <p:spPr>
            <a:xfrm>
              <a:off x="7534910" y="2264621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>
              <a:off x="7079319" y="2272670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圖說文字 103"/>
            <p:cNvSpPr/>
            <p:nvPr/>
          </p:nvSpPr>
          <p:spPr>
            <a:xfrm>
              <a:off x="5372100" y="4011225"/>
              <a:ext cx="1722362" cy="885768"/>
            </a:xfrm>
            <a:prstGeom prst="wedgeRectCallout">
              <a:avLst>
                <a:gd name="adj1" fmla="val 42876"/>
                <a:gd name="adj2" fmla="val -9860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Modified Bit</a:t>
              </a: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Tag</a:t>
              </a: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Heap Block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6901928" y="1870937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SPM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9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24"/>
            <a:ext cx="9143999" cy="816424"/>
          </a:xfrm>
        </p:spPr>
        <p:txBody>
          <a:bodyPr/>
          <a:lstStyle/>
          <a:p>
            <a:r>
              <a:rPr lang="en-US" altLang="zh-TW" dirty="0"/>
              <a:t>[Bai2013] calls too many g2l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551247" y="3496510"/>
            <a:ext cx="1842299" cy="1690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b="1" dirty="0"/>
              <a:t>Raw Code: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*p1, *p2;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p1 = malloc(20);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p2 = p1;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*p2 = 10;</a:t>
            </a: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5036858" y="3397971"/>
            <a:ext cx="2483942" cy="1788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b="1" dirty="0"/>
              <a:t>Converted Code: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*p1, *p2;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*</a:t>
            </a:r>
            <a:r>
              <a:rPr lang="en-US" altLang="zh-TW" sz="1600" b="1" dirty="0">
                <a:solidFill>
                  <a:srgbClr val="FF0000"/>
                </a:solidFill>
              </a:rPr>
              <a:t>g2l(</a:t>
            </a:r>
            <a:r>
              <a:rPr lang="en-US" altLang="zh-TW" sz="1600" dirty="0"/>
              <a:t>&amp;p1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r>
              <a:rPr lang="en-US" altLang="zh-TW" sz="1600" dirty="0"/>
              <a:t> = malloc(20);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*</a:t>
            </a:r>
            <a:r>
              <a:rPr lang="en-US" altLang="zh-TW" sz="1600" b="1" dirty="0">
                <a:solidFill>
                  <a:srgbClr val="FF0000"/>
                </a:solidFill>
              </a:rPr>
              <a:t>g2l(</a:t>
            </a:r>
            <a:r>
              <a:rPr lang="en-US" altLang="zh-TW" sz="1600" dirty="0"/>
              <a:t>&amp;p2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r>
              <a:rPr lang="en-US" altLang="zh-TW" sz="1600" dirty="0"/>
              <a:t> = *</a:t>
            </a:r>
            <a:r>
              <a:rPr lang="en-US" altLang="zh-TW" sz="1600" b="1" dirty="0">
                <a:solidFill>
                  <a:srgbClr val="FF0000"/>
                </a:solidFill>
              </a:rPr>
              <a:t>g2l(</a:t>
            </a:r>
            <a:r>
              <a:rPr lang="en-US" altLang="zh-TW" sz="1600" dirty="0"/>
              <a:t>&amp;p1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r>
              <a:rPr lang="en-US" altLang="zh-TW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*</a:t>
            </a:r>
            <a:r>
              <a:rPr lang="en-US" altLang="zh-TW" sz="1600" b="1" dirty="0">
                <a:solidFill>
                  <a:srgbClr val="0070C0"/>
                </a:solidFill>
              </a:rPr>
              <a:t>g2l(</a:t>
            </a:r>
            <a:r>
              <a:rPr lang="en-US" altLang="zh-TW" sz="1600" dirty="0"/>
              <a:t>*</a:t>
            </a:r>
            <a:r>
              <a:rPr lang="en-US" altLang="zh-TW" sz="1600" b="1" dirty="0">
                <a:solidFill>
                  <a:srgbClr val="FF0000"/>
                </a:solidFill>
              </a:rPr>
              <a:t>g2l(</a:t>
            </a:r>
            <a:r>
              <a:rPr lang="en-US" altLang="zh-TW" sz="1600" dirty="0"/>
              <a:t>&amp;p2</a:t>
            </a:r>
            <a:r>
              <a:rPr lang="en-US" altLang="zh-TW" sz="1600" b="1" dirty="0">
                <a:solidFill>
                  <a:srgbClr val="FF0000"/>
                </a:solidFill>
              </a:rPr>
              <a:t>)</a:t>
            </a:r>
            <a:r>
              <a:rPr lang="en-US" altLang="zh-TW" sz="1600" b="1" dirty="0">
                <a:solidFill>
                  <a:srgbClr val="0070C0"/>
                </a:solidFill>
              </a:rPr>
              <a:t>)</a:t>
            </a:r>
            <a:r>
              <a:rPr lang="en-US" altLang="zh-TW" sz="1600" dirty="0"/>
              <a:t> = 10;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"/>
          </p:nvPr>
        </p:nvSpPr>
        <p:spPr>
          <a:xfrm>
            <a:off x="308221" y="1582227"/>
            <a:ext cx="5954489" cy="97245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Why are g2ls inserted at every data access?</a:t>
            </a:r>
          </a:p>
          <a:p>
            <a:pPr lvl="1"/>
            <a:r>
              <a:rPr lang="en-US" altLang="zh-TW" sz="2000" dirty="0"/>
              <a:t>Heap accesses are identified at runtime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3816059" y="3769832"/>
            <a:ext cx="798285" cy="104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L" id="{77AA0A61-1A77-4627-94FB-8AC5EF831A96}" vid="{D514412F-9458-4A70-82C6-39CEF2047D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40603</TotalTime>
  <Words>3195</Words>
  <Application>Microsoft Office PowerPoint</Application>
  <PresentationFormat>On-screen Show (4:3)</PresentationFormat>
  <Paragraphs>628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Bookman Old Style</vt:lpstr>
      <vt:lpstr>Calibri</vt:lpstr>
      <vt:lpstr>Cambria Math</vt:lpstr>
      <vt:lpstr>Candara</vt:lpstr>
      <vt:lpstr>Comic Sans MS</vt:lpstr>
      <vt:lpstr>標楷體</vt:lpstr>
      <vt:lpstr>Gill Sans MT</vt:lpstr>
      <vt:lpstr>Mangal</vt:lpstr>
      <vt:lpstr>新細明體</vt:lpstr>
      <vt:lpstr>Times New Roman</vt:lpstr>
      <vt:lpstr>Wingdings</vt:lpstr>
      <vt:lpstr>Wingdings 3</vt:lpstr>
      <vt:lpstr>ヒラギノ角ゴ Pro W3</vt:lpstr>
      <vt:lpstr>CML</vt:lpstr>
      <vt:lpstr>Optimizing Heap Data Management on Software Managed Many-core Architectures</vt:lpstr>
      <vt:lpstr>Challenges of Cache-Based Memory Architecture</vt:lpstr>
      <vt:lpstr>Software Managed Many-core (SMM) Architectures</vt:lpstr>
      <vt:lpstr>Insertion of Management Instructions</vt:lpstr>
      <vt:lpstr>Why Heap Data Management?</vt:lpstr>
      <vt:lpstr>Related Works on Heap Data Management</vt:lpstr>
      <vt:lpstr>[Bai 2013] uses Heap Management Function: g2l</vt:lpstr>
      <vt:lpstr>g2l Implementation</vt:lpstr>
      <vt:lpstr>[Bai2013] calls too many g2l</vt:lpstr>
      <vt:lpstr>[Bai2013] g2l implementation is complex</vt:lpstr>
      <vt:lpstr>Our Optimizations to Lower Management Overhead</vt:lpstr>
      <vt:lpstr>Static Detection of Heap Access</vt:lpstr>
      <vt:lpstr>Static Detection of Heap Access</vt:lpstr>
      <vt:lpstr>Demo: Static Detection of Heap Access</vt:lpstr>
      <vt:lpstr>Uncertainties of Static Detection of Heap Access</vt:lpstr>
      <vt:lpstr>Static Detection of Heap Access</vt:lpstr>
      <vt:lpstr>Results of Static Detection of Heap Access</vt:lpstr>
      <vt:lpstr>Our Approach to Lower Management Overhead</vt:lpstr>
      <vt:lpstr>Simplifying Management Framework</vt:lpstr>
      <vt:lpstr>Results of Simplifying Management Framework</vt:lpstr>
      <vt:lpstr>Our Approach to Lower Management Overhead</vt:lpstr>
      <vt:lpstr>Inlining and Combining Management Code</vt:lpstr>
      <vt:lpstr>Demo and Results</vt:lpstr>
      <vt:lpstr>Results of Inlining and Combining Management Code</vt:lpstr>
      <vt:lpstr>Our Approach to Lower Management Overhead</vt:lpstr>
      <vt:lpstr>Adjusting Block Size</vt:lpstr>
      <vt:lpstr>Adjusting Block Size – Compiler Heuristic</vt:lpstr>
      <vt:lpstr>Results of Adjusting Block Size</vt:lpstr>
      <vt:lpstr>Scalability Results Without Adjusting Block Size</vt:lpstr>
      <vt:lpstr>Scalability Results With Adjusting Block Size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JP Lin</dc:creator>
  <cp:lastModifiedBy>SHAIL DAVE (Student)</cp:lastModifiedBy>
  <cp:revision>3504</cp:revision>
  <dcterms:created xsi:type="dcterms:W3CDTF">2016-01-14T22:50:14Z</dcterms:created>
  <dcterms:modified xsi:type="dcterms:W3CDTF">2017-08-08T04:21:59Z</dcterms:modified>
</cp:coreProperties>
</file>