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06" r:id="rId3"/>
    <p:sldId id="294" r:id="rId4"/>
    <p:sldId id="277" r:id="rId5"/>
    <p:sldId id="285" r:id="rId6"/>
    <p:sldId id="275" r:id="rId7"/>
    <p:sldId id="295" r:id="rId8"/>
    <p:sldId id="297" r:id="rId9"/>
    <p:sldId id="276" r:id="rId10"/>
    <p:sldId id="273" r:id="rId11"/>
    <p:sldId id="272" r:id="rId12"/>
    <p:sldId id="281" r:id="rId13"/>
    <p:sldId id="296" r:id="rId14"/>
    <p:sldId id="298" r:id="rId15"/>
    <p:sldId id="305" r:id="rId16"/>
    <p:sldId id="304" r:id="rId17"/>
    <p:sldId id="268" r:id="rId18"/>
    <p:sldId id="292" r:id="rId19"/>
    <p:sldId id="269" r:id="rId20"/>
    <p:sldId id="293" r:id="rId21"/>
    <p:sldId id="282" r:id="rId22"/>
    <p:sldId id="263" r:id="rId23"/>
    <p:sldId id="265" r:id="rId24"/>
    <p:sldId id="266" r:id="rId25"/>
    <p:sldId id="284" r:id="rId26"/>
    <p:sldId id="290" r:id="rId27"/>
    <p:sldId id="291" r:id="rId28"/>
    <p:sldId id="259" r:id="rId29"/>
    <p:sldId id="260" r:id="rId30"/>
    <p:sldId id="261" r:id="rId31"/>
    <p:sldId id="262" r:id="rId32"/>
    <p:sldId id="283" r:id="rId33"/>
    <p:sldId id="288" r:id="rId34"/>
    <p:sldId id="289" r:id="rId35"/>
    <p:sldId id="300" r:id="rId36"/>
    <p:sldId id="303" r:id="rId37"/>
    <p:sldId id="301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071379939249202E-2"/>
          <c:y val="5.26889111236786E-2"/>
          <c:w val="0.89535259069093642"/>
          <c:h val="0.803780766606840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SWIFT</c:v>
                </c:pt>
              </c:strCache>
            </c:strRef>
          </c:tx>
          <c:spPr>
            <a:pattFill prst="diagBrick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9"/>
              <c:layout>
                <c:manualLayout>
                  <c:x val="-5.2770448548812663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A76-485D-BA93-8CB00CA8688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crc32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1</c:v>
                </c:pt>
                <c:pt idx="1">
                  <c:v>19.2</c:v>
                </c:pt>
                <c:pt idx="2">
                  <c:v>3</c:v>
                </c:pt>
                <c:pt idx="3">
                  <c:v>2</c:v>
                </c:pt>
                <c:pt idx="4">
                  <c:v>7</c:v>
                </c:pt>
                <c:pt idx="5">
                  <c:v>4</c:v>
                </c:pt>
                <c:pt idx="6">
                  <c:v>67.2</c:v>
                </c:pt>
                <c:pt idx="7">
                  <c:v>6</c:v>
                </c:pt>
                <c:pt idx="8">
                  <c:v>8</c:v>
                </c:pt>
                <c:pt idx="9">
                  <c:v>117.4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A76-485D-BA93-8CB00CA868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SWIFT-R</c:v>
                </c:pt>
              </c:strCache>
            </c:strRef>
          </c:tx>
          <c:spPr>
            <a:pattFill prst="pct75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crc32</c:v>
                </c:pt>
                <c:pt idx="5">
                  <c:v>fft</c:v>
                </c:pt>
                <c:pt idx="6">
                  <c:v>basicmath</c:v>
                </c:pt>
                <c:pt idx="7">
                  <c:v>rijndael</c:v>
                </c:pt>
                <c:pt idx="8">
                  <c:v>blowfish</c:v>
                </c:pt>
                <c:pt idx="9">
                  <c:v>Total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38.4</c:v>
                </c:pt>
                <c:pt idx="1">
                  <c:v>281.27999999999997</c:v>
                </c:pt>
                <c:pt idx="2">
                  <c:v>273.60000000000002</c:v>
                </c:pt>
                <c:pt idx="3">
                  <c:v>1790.4</c:v>
                </c:pt>
                <c:pt idx="4">
                  <c:v>469.44</c:v>
                </c:pt>
                <c:pt idx="5">
                  <c:v>69.12</c:v>
                </c:pt>
                <c:pt idx="6">
                  <c:v>199.67999999999998</c:v>
                </c:pt>
                <c:pt idx="7">
                  <c:v>53.76</c:v>
                </c:pt>
                <c:pt idx="8">
                  <c:v>393.6</c:v>
                </c:pt>
                <c:pt idx="9">
                  <c:v>3569.28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A76-485D-BA93-8CB00CA86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703464"/>
        <c:axId val="359385696"/>
      </c:barChart>
      <c:catAx>
        <c:axId val="291703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85696"/>
        <c:crosses val="autoZero"/>
        <c:auto val="1"/>
        <c:lblAlgn val="ctr"/>
        <c:lblOffset val="100"/>
        <c:noMultiLvlLbl val="0"/>
      </c:catAx>
      <c:valAx>
        <c:axId val="35938569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Number of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SDCs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703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55481148486143"/>
          <c:y val="0.10337746619690061"/>
          <c:w val="0.85057641919857785"/>
          <c:h val="0.625344283897807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pattFill prst="diagBrick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7.2463768115942032E-2"/>
                  <c:y val="8.974358974358974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91D-4D9A-AD23-2FF3FAA714B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7"/>
                <c:pt idx="0">
                  <c:v>139.20000000000002</c:v>
                </c:pt>
                <c:pt idx="1">
                  <c:v>995.1</c:v>
                </c:pt>
                <c:pt idx="2">
                  <c:v>1067.9999999999998</c:v>
                </c:pt>
                <c:pt idx="3">
                  <c:v>2398.2000000000003</c:v>
                </c:pt>
                <c:pt idx="4">
                  <c:v>1911.9000000000003</c:v>
                </c:pt>
                <c:pt idx="5">
                  <c:v>1277.0999999999999</c:v>
                </c:pt>
                <c:pt idx="6">
                  <c:v>7789.5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F39-4976-91B6-8F0C98976F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SWIFT-R</c:v>
                </c:pt>
              </c:strCache>
            </c:strRef>
          </c:tx>
          <c:spPr>
            <a:pattFill prst="pct75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F39-4976-91B6-8F0C98976F94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2.8297006352466635E-2"/>
                  <c:y val="7.956793862305654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AF39-4976-91B6-8F0C98976F9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0</c:formatCode>
                <c:ptCount val="7"/>
                <c:pt idx="0">
                  <c:v>45.300000000000004</c:v>
                </c:pt>
                <c:pt idx="1">
                  <c:v>882.6</c:v>
                </c:pt>
                <c:pt idx="2">
                  <c:v>259.8</c:v>
                </c:pt>
                <c:pt idx="3">
                  <c:v>340.79999999999995</c:v>
                </c:pt>
                <c:pt idx="4">
                  <c:v>369.9</c:v>
                </c:pt>
                <c:pt idx="5">
                  <c:v>233.4</c:v>
                </c:pt>
                <c:pt idx="6">
                  <c:v>2131.8000000000002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AF39-4976-91B6-8F0C98976F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InCheck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AF39-4976-91B6-8F0C98976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9387656"/>
        <c:axId val="359388048"/>
      </c:barChart>
      <c:catAx>
        <c:axId val="35938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88048"/>
        <c:crosses val="autoZero"/>
        <c:auto val="1"/>
        <c:lblAlgn val="ctr"/>
        <c:lblOffset val="100"/>
        <c:noMultiLvlLbl val="0"/>
      </c:catAx>
      <c:valAx>
        <c:axId val="3593880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Number of SDCs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87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>
                <a:solidFill>
                  <a:schemeClr val="tx1"/>
                </a:solidFill>
              </a:rPr>
              <a:t>Pipeline Registers</a:t>
            </a:r>
            <a:endParaRPr lang="en-US" sz="12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9010185273331862"/>
          <c:y val="2.86596060229403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02942395358475"/>
          <c:y val="0.11271890748679175"/>
          <c:w val="0.85912925358014458"/>
          <c:h val="0.63164348692528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pattFill prst="wd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731160716736365E-2"/>
                  <c:y val="2.57936454206462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168-4D4F-B059-2F847EC964C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7"/>
                <c:pt idx="0">
                  <c:v>21.9</c:v>
                </c:pt>
                <c:pt idx="1">
                  <c:v>439.20000000000005</c:v>
                </c:pt>
                <c:pt idx="2">
                  <c:v>298.2</c:v>
                </c:pt>
                <c:pt idx="3">
                  <c:v>1481.7</c:v>
                </c:pt>
                <c:pt idx="4">
                  <c:v>277.8</c:v>
                </c:pt>
                <c:pt idx="5">
                  <c:v>975.3</c:v>
                </c:pt>
                <c:pt idx="6">
                  <c:v>3494.1000000000004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E168-4D4F-B059-2F847EC964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SWIFT-R</c:v>
                </c:pt>
              </c:strCache>
            </c:strRef>
          </c:tx>
          <c:spPr>
            <a:pattFill prst="wdUpDiag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E168-4D4F-B059-2F847EC964CB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1.3669821429436364E-2"/>
                  <c:y val="-4.29894090344108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E168-4D4F-B059-2F847EC964C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0</c:formatCode>
                <c:ptCount val="7"/>
                <c:pt idx="0">
                  <c:v>25.8</c:v>
                </c:pt>
                <c:pt idx="1">
                  <c:v>168</c:v>
                </c:pt>
                <c:pt idx="2">
                  <c:v>98.1</c:v>
                </c:pt>
                <c:pt idx="3">
                  <c:v>110.1</c:v>
                </c:pt>
                <c:pt idx="4">
                  <c:v>172.5</c:v>
                </c:pt>
                <c:pt idx="5">
                  <c:v>177.3</c:v>
                </c:pt>
                <c:pt idx="6">
                  <c:v>751.8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E168-4D4F-B059-2F847EC964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InCheck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E168-4D4F-B059-2F847EC96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9389224"/>
        <c:axId val="359391184"/>
      </c:barChart>
      <c:catAx>
        <c:axId val="35938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91184"/>
        <c:crosses val="autoZero"/>
        <c:auto val="1"/>
        <c:lblAlgn val="ctr"/>
        <c:lblOffset val="100"/>
        <c:noMultiLvlLbl val="0"/>
      </c:catAx>
      <c:valAx>
        <c:axId val="3593911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smtClean="0">
                    <a:solidFill>
                      <a:schemeClr val="tx1"/>
                    </a:solidFill>
                  </a:rPr>
                  <a:t>Number of SDCs</a:t>
                </a:r>
                <a:endParaRPr lang="en-US" sz="11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8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>
                <a:solidFill>
                  <a:schemeClr val="tx1"/>
                </a:solidFill>
              </a:rPr>
              <a:t>Register File</a:t>
            </a:r>
            <a:endParaRPr lang="en-US" sz="12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660453096603426"/>
          <c:y val="2.86596060229403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19681637602638"/>
          <c:y val="0.10698676061601453"/>
          <c:w val="0.8848031836239737"/>
          <c:h val="0.668647480930092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pattFill prst="wd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4.7275256953831293E-2"/>
                  <c:y val="5.316966565909452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CD8-415D-93E4-A94A991B3C3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7"/>
                <c:pt idx="0">
                  <c:v>76.5</c:v>
                </c:pt>
                <c:pt idx="1">
                  <c:v>298.5</c:v>
                </c:pt>
                <c:pt idx="2">
                  <c:v>438.59999999999997</c:v>
                </c:pt>
                <c:pt idx="3">
                  <c:v>287.7</c:v>
                </c:pt>
                <c:pt idx="4">
                  <c:v>927.6</c:v>
                </c:pt>
                <c:pt idx="5">
                  <c:v>222.6</c:v>
                </c:pt>
                <c:pt idx="6">
                  <c:v>2251.5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91C-4EC6-877E-79BC20FA1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SWIFT-R</c:v>
                </c:pt>
              </c:strCache>
            </c:strRef>
          </c:tx>
          <c:spPr>
            <a:pattFill prst="wdUpDiag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891C-4EC6-877E-79BC20FA1367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1.8226428572581818E-2"/>
                  <c:y val="-1.970325152712848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891C-4EC6-877E-79BC20FA13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0</c:formatCode>
                <c:ptCount val="7"/>
                <c:pt idx="0">
                  <c:v>12.299999999999999</c:v>
                </c:pt>
                <c:pt idx="1">
                  <c:v>559.5</c:v>
                </c:pt>
                <c:pt idx="2">
                  <c:v>87.9</c:v>
                </c:pt>
                <c:pt idx="3">
                  <c:v>146.69999999999999</c:v>
                </c:pt>
                <c:pt idx="4">
                  <c:v>85.5</c:v>
                </c:pt>
                <c:pt idx="5">
                  <c:v>21.599999999999998</c:v>
                </c:pt>
                <c:pt idx="6">
                  <c:v>913.49999999999989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91C-4EC6-877E-79BC20FA1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InCheck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891C-4EC6-877E-79BC20FA1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9386088"/>
        <c:axId val="359390400"/>
      </c:barChart>
      <c:catAx>
        <c:axId val="35938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90400"/>
        <c:crosses val="autoZero"/>
        <c:auto val="1"/>
        <c:lblAlgn val="ctr"/>
        <c:lblOffset val="100"/>
        <c:noMultiLvlLbl val="0"/>
      </c:catAx>
      <c:valAx>
        <c:axId val="3593904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smtClean="0">
                    <a:solidFill>
                      <a:schemeClr val="tx1"/>
                    </a:solidFill>
                  </a:rPr>
                  <a:t>Number of SDCs</a:t>
                </a:r>
                <a:endParaRPr lang="en-US" sz="11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8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>
                <a:solidFill>
                  <a:schemeClr val="tx1"/>
                </a:solidFill>
              </a:rPr>
              <a:t>Load-Store Unit</a:t>
            </a:r>
            <a:endParaRPr lang="en-US" sz="12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257952774890199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63508391572596"/>
          <c:y val="9.760986841595222E-2"/>
          <c:w val="0.88737908246909281"/>
          <c:h val="0.67605766912793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pattFill prst="wd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6830242095781089E-2"/>
                  <c:y val="9.84582261349553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9BC-45A8-9A15-CEB41C864A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7"/>
                <c:pt idx="0">
                  <c:v>12.6</c:v>
                </c:pt>
                <c:pt idx="1">
                  <c:v>177</c:v>
                </c:pt>
                <c:pt idx="2">
                  <c:v>45.6</c:v>
                </c:pt>
                <c:pt idx="3">
                  <c:v>300</c:v>
                </c:pt>
                <c:pt idx="4">
                  <c:v>211.2</c:v>
                </c:pt>
                <c:pt idx="5">
                  <c:v>37.5</c:v>
                </c:pt>
                <c:pt idx="6">
                  <c:v>783.90000000000009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D20-4922-849B-CB59026C93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SWIFT-R</c:v>
                </c:pt>
              </c:strCache>
            </c:strRef>
          </c:tx>
          <c:spPr>
            <a:pattFill prst="wdUpDiag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BD20-4922-849B-CB59026C9377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2.2023602508836948E-2"/>
                  <c:y val="9.376973917614793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D20-4922-849B-CB59026C937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0</c:formatCode>
                <c:ptCount val="7"/>
                <c:pt idx="0">
                  <c:v>1.5</c:v>
                </c:pt>
                <c:pt idx="1">
                  <c:v>50.4</c:v>
                </c:pt>
                <c:pt idx="2">
                  <c:v>19.8</c:v>
                </c:pt>
                <c:pt idx="3">
                  <c:v>56.1</c:v>
                </c:pt>
                <c:pt idx="4">
                  <c:v>75.599999999999994</c:v>
                </c:pt>
                <c:pt idx="5">
                  <c:v>9.6</c:v>
                </c:pt>
                <c:pt idx="6" formatCode="General">
                  <c:v>213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BD20-4922-849B-CB59026C93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InCheck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BD20-4922-849B-CB59026C9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9385304"/>
        <c:axId val="355082096"/>
      </c:barChart>
      <c:catAx>
        <c:axId val="359385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082096"/>
        <c:crosses val="autoZero"/>
        <c:auto val="1"/>
        <c:lblAlgn val="ctr"/>
        <c:lblOffset val="100"/>
        <c:noMultiLvlLbl val="0"/>
      </c:catAx>
      <c:valAx>
        <c:axId val="35508209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smtClean="0">
                    <a:solidFill>
                      <a:schemeClr val="tx1"/>
                    </a:solidFill>
                  </a:rPr>
                  <a:t>Number of SDCs</a:t>
                </a:r>
                <a:endParaRPr lang="en-US" sz="11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8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>
                <a:solidFill>
                  <a:schemeClr val="tx1"/>
                </a:solidFill>
              </a:rPr>
              <a:t>Functional</a:t>
            </a:r>
            <a:r>
              <a:rPr lang="en-US" sz="1200" baseline="0" dirty="0" smtClean="0">
                <a:solidFill>
                  <a:schemeClr val="tx1"/>
                </a:solidFill>
              </a:rPr>
              <a:t> Unit</a:t>
            </a:r>
            <a:endParaRPr lang="en-US" sz="12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0606586103615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71685300481821"/>
          <c:y val="8.1196874518979487E-2"/>
          <c:w val="0.85522185882688806"/>
          <c:h val="0.694240138395274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pattFill prst="wd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FDF-45D0-8227-0C350423238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7"/>
                <c:pt idx="0">
                  <c:v>28.2</c:v>
                </c:pt>
                <c:pt idx="1">
                  <c:v>80.400000000000006</c:v>
                </c:pt>
                <c:pt idx="2">
                  <c:v>285.59999999999997</c:v>
                </c:pt>
                <c:pt idx="3">
                  <c:v>328.8</c:v>
                </c:pt>
                <c:pt idx="4">
                  <c:v>495.30000000000007</c:v>
                </c:pt>
                <c:pt idx="5">
                  <c:v>41.699999999999996</c:v>
                </c:pt>
                <c:pt idx="6" formatCode="General">
                  <c:v>1260.0000000000002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FDF-45D0-8227-0C35042323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SWIFT-R</c:v>
                </c:pt>
              </c:strCache>
            </c:strRef>
          </c:tx>
          <c:spPr>
            <a:pattFill prst="wdUpDiag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FDF-45D0-8227-0C350423238C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1.3669821429436364E-2"/>
                  <c:y val="-1.970325152712848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FDF-45D0-8227-0C350423238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0</c:formatCode>
                <c:ptCount val="7"/>
                <c:pt idx="0">
                  <c:v>5.7</c:v>
                </c:pt>
                <c:pt idx="1">
                  <c:v>104.7</c:v>
                </c:pt>
                <c:pt idx="2">
                  <c:v>54</c:v>
                </c:pt>
                <c:pt idx="3">
                  <c:v>27.900000000000002</c:v>
                </c:pt>
                <c:pt idx="4">
                  <c:v>36.299999999999997</c:v>
                </c:pt>
                <c:pt idx="5">
                  <c:v>24.9</c:v>
                </c:pt>
                <c:pt idx="6">
                  <c:v>253.50000000000003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9FDF-45D0-8227-0C35042323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InCheck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TOTAL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9FDF-45D0-8227-0C3504232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720792"/>
        <c:axId val="412721184"/>
      </c:barChart>
      <c:catAx>
        <c:axId val="412720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21184"/>
        <c:crosses val="autoZero"/>
        <c:auto val="1"/>
        <c:lblAlgn val="ctr"/>
        <c:lblOffset val="100"/>
        <c:noMultiLvlLbl val="0"/>
      </c:catAx>
      <c:valAx>
        <c:axId val="4127211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smtClean="0">
                    <a:solidFill>
                      <a:schemeClr val="tx1"/>
                    </a:solidFill>
                  </a:rPr>
                  <a:t>Number of SDCs</a:t>
                </a:r>
                <a:endParaRPr lang="en-US" sz="11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20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62858100184287"/>
          <c:y val="6.8219004404110523E-2"/>
          <c:w val="0.85468113028424642"/>
          <c:h val="0.7571366608834914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Recovered</c:v>
                </c:pt>
              </c:strCache>
            </c:strRef>
          </c:tx>
          <c:spPr>
            <a:pattFill prst="diagBrick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5450054037363162E-2"/>
                  <c:y val="0.117582369242950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A80-45BF-87A9-BA0A70963F6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AVERAGE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0.9</c:v>
                </c:pt>
                <c:pt idx="1">
                  <c:v>0.92359999999999998</c:v>
                </c:pt>
                <c:pt idx="2">
                  <c:v>0.98170000000000002</c:v>
                </c:pt>
                <c:pt idx="3">
                  <c:v>0.97430000000000005</c:v>
                </c:pt>
                <c:pt idx="4">
                  <c:v>0.95420000000000005</c:v>
                </c:pt>
                <c:pt idx="5">
                  <c:v>0.96309999999999996</c:v>
                </c:pt>
                <c:pt idx="6">
                  <c:v>0.94948333333333323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A80-45BF-87A9-BA0A70963F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Detected/UnRecoverable</c:v>
                </c:pt>
              </c:strCache>
            </c:strRef>
          </c:tx>
          <c:spPr>
            <a:pattFill prst="pct75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A80-45BF-87A9-BA0A70963F6E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12112088930062E-2"/>
                  <c:y val="5.8629891933899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9A80-45BF-87A9-BA0A70963F6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AVERAGE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9.9999999999999978E-2</c:v>
                </c:pt>
                <c:pt idx="1">
                  <c:v>7.6400000000000023E-2</c:v>
                </c:pt>
                <c:pt idx="2">
                  <c:v>1.8299999999999983E-2</c:v>
                </c:pt>
                <c:pt idx="3">
                  <c:v>2.5699999999999945E-2</c:v>
                </c:pt>
                <c:pt idx="4">
                  <c:v>4.5799999999999952E-2</c:v>
                </c:pt>
                <c:pt idx="5">
                  <c:v>3.6900000000000044E-2</c:v>
                </c:pt>
                <c:pt idx="6">
                  <c:v>5.0516666666666765E-2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9A80-45BF-87A9-BA0A70963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2726672"/>
        <c:axId val="412727456"/>
      </c:barChart>
      <c:catAx>
        <c:axId val="412726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27456"/>
        <c:crosses val="autoZero"/>
        <c:auto val="1"/>
        <c:lblAlgn val="ctr"/>
        <c:lblOffset val="100"/>
        <c:noMultiLvlLbl val="0"/>
      </c:catAx>
      <c:valAx>
        <c:axId val="4127274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Percentage Errors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2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071379939249202E-2"/>
          <c:y val="5.26889111236786E-2"/>
          <c:w val="0.89535259069093642"/>
          <c:h val="0.803780766606840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pattFill prst="diagBrick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Average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122-4799-97D1-0D95A836C5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SWIFT-R</c:v>
                </c:pt>
              </c:strCache>
            </c:strRef>
          </c:tx>
          <c:spPr>
            <a:pattFill prst="pct75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Average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373.23</c:v>
                </c:pt>
                <c:pt idx="1">
                  <c:v>318.61</c:v>
                </c:pt>
                <c:pt idx="2">
                  <c:v>380.73</c:v>
                </c:pt>
                <c:pt idx="3">
                  <c:v>329.99</c:v>
                </c:pt>
                <c:pt idx="4">
                  <c:v>529.29999999999995</c:v>
                </c:pt>
                <c:pt idx="5">
                  <c:v>385.73</c:v>
                </c:pt>
                <c:pt idx="6">
                  <c:v>386.26500000000004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5122-4799-97D1-0D95A836C5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nZDC+InCheck</c:v>
                </c:pt>
              </c:strCache>
            </c:strRef>
          </c:tx>
          <c:spPr>
            <a:pattFill prst="pct30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stringsearch</c:v>
                </c:pt>
                <c:pt idx="1">
                  <c:v>qsort</c:v>
                </c:pt>
                <c:pt idx="2">
                  <c:v>bitcount</c:v>
                </c:pt>
                <c:pt idx="3">
                  <c:v>crc32</c:v>
                </c:pt>
                <c:pt idx="4">
                  <c:v>sha</c:v>
                </c:pt>
                <c:pt idx="5">
                  <c:v>fft</c:v>
                </c:pt>
                <c:pt idx="6">
                  <c:v>Average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256.11</c:v>
                </c:pt>
                <c:pt idx="1">
                  <c:v>392.89</c:v>
                </c:pt>
                <c:pt idx="2">
                  <c:v>238.32</c:v>
                </c:pt>
                <c:pt idx="3">
                  <c:v>238.32</c:v>
                </c:pt>
                <c:pt idx="4">
                  <c:v>252.32</c:v>
                </c:pt>
                <c:pt idx="5">
                  <c:v>311.94</c:v>
                </c:pt>
                <c:pt idx="6">
                  <c:v>281.64999999999998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5122-4799-97D1-0D95A836C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723536"/>
        <c:axId val="412725496"/>
      </c:barChart>
      <c:catAx>
        <c:axId val="41272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25496"/>
        <c:crosses val="autoZero"/>
        <c:auto val="1"/>
        <c:lblAlgn val="ctr"/>
        <c:lblOffset val="100"/>
        <c:noMultiLvlLbl val="0"/>
      </c:catAx>
      <c:valAx>
        <c:axId val="41272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Execution time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normalized to 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2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071379939249202E-2"/>
          <c:y val="5.26889111236786E-2"/>
          <c:w val="0.89535259069093642"/>
          <c:h val="0.8037807666068401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nZDC</c:v>
                </c:pt>
              </c:strCache>
            </c:strRef>
          </c:tx>
          <c:spPr>
            <a:pattFill prst="diagBrick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crc32</c:v>
                </c:pt>
                <c:pt idx="1">
                  <c:v>bitcount</c:v>
                </c:pt>
                <c:pt idx="2">
                  <c:v>fft</c:v>
                </c:pt>
                <c:pt idx="3">
                  <c:v>qsort</c:v>
                </c:pt>
                <c:pt idx="4">
                  <c:v>sha</c:v>
                </c:pt>
                <c:pt idx="5">
                  <c:v>stringsearch</c:v>
                </c:pt>
                <c:pt idx="6">
                  <c:v>Average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68249</c:v>
                </c:pt>
                <c:pt idx="1">
                  <c:v>215325</c:v>
                </c:pt>
                <c:pt idx="2">
                  <c:v>147150</c:v>
                </c:pt>
                <c:pt idx="3">
                  <c:v>54906</c:v>
                </c:pt>
                <c:pt idx="4">
                  <c:v>1786803</c:v>
                </c:pt>
                <c:pt idx="5">
                  <c:v>51985</c:v>
                </c:pt>
                <c:pt idx="6">
                  <c:v>387403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A99-47F1-BCD6-A9DAF0B432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InCheck</c:v>
                </c:pt>
              </c:strCache>
            </c:strRef>
          </c:tx>
          <c:spPr>
            <a:pattFill prst="pct75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crc32</c:v>
                </c:pt>
                <c:pt idx="1">
                  <c:v>bitcount</c:v>
                </c:pt>
                <c:pt idx="2">
                  <c:v>fft</c:v>
                </c:pt>
                <c:pt idx="3">
                  <c:v>qsort</c:v>
                </c:pt>
                <c:pt idx="4">
                  <c:v>sha</c:v>
                </c:pt>
                <c:pt idx="5">
                  <c:v>stringsearch</c:v>
                </c:pt>
                <c:pt idx="6">
                  <c:v>Average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24706</c:v>
                </c:pt>
                <c:pt idx="1">
                  <c:v>31434</c:v>
                </c:pt>
                <c:pt idx="2">
                  <c:v>7478</c:v>
                </c:pt>
                <c:pt idx="3">
                  <c:v>30388</c:v>
                </c:pt>
                <c:pt idx="4">
                  <c:v>373711</c:v>
                </c:pt>
                <c:pt idx="5">
                  <c:v>7646</c:v>
                </c:pt>
                <c:pt idx="6" formatCode="0">
                  <c:v>79227.166666666672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A99-47F1-BCD6-A9DAF0B43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2725104"/>
        <c:axId val="412720400"/>
      </c:barChart>
      <c:catAx>
        <c:axId val="41272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20400"/>
        <c:crosses val="autoZero"/>
        <c:auto val="1"/>
        <c:lblAlgn val="ctr"/>
        <c:lblOffset val="100"/>
        <c:noMultiLvlLbl val="0"/>
      </c:catAx>
      <c:valAx>
        <c:axId val="41272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Percentage breakdown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of Committed Instructions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2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92567-37E6-43EB-8BF6-C62E50E11B3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E8749-2E64-47A4-AB14-B04F9A2A3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 we like to distinguish</a:t>
            </a:r>
            <a:r>
              <a:rPr lang="en-US" altLang="ko-KR" baseline="0" dirty="0" smtClean="0"/>
              <a:t> faults, soft errors and failures to get rid of naming confusions.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8CD9948E-E7E3-4F0F-905F-6D5E2F688B9D}" type="datetime1">
              <a:rPr lang="en-US" smtClean="0"/>
              <a:t>11/7/2016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83FB40C6-B15F-4A53-B01A-3440F2B18DE6}" type="datetime1">
              <a:rPr lang="en-US" smtClean="0"/>
              <a:t>11/7/2016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1CF02F2F-299E-4154-93A4-0C6E0B5225C7}" type="datetime1">
              <a:rPr lang="en-US" smtClean="0"/>
              <a:t>11/7/2016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4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990600"/>
            <a:ext cx="8686800" cy="53340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BF57D-99D1-4677-B55C-A52CFB92A450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5404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DA1E72B6-61F1-4FC4-84D5-D69B97FADCD1}" type="datetime1">
              <a:rPr lang="en-US" smtClean="0"/>
              <a:t>11/7/2016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24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B0F85830-128D-4DA2-B846-6B0C84B92647}" type="datetime1">
              <a:rPr lang="en-US" smtClean="0"/>
              <a:t>11/7/2016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4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5D54E731-D8DC-4BC8-8268-19E9F696FF19}" type="datetime1">
              <a:rPr lang="en-US" smtClean="0"/>
              <a:t>11/7/2016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E5DB9B7B-4ABD-44F0-95C4-E531482F7420}" type="datetime1">
              <a:rPr lang="en-US" smtClean="0"/>
              <a:t>11/7/2016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605315A6-FB6E-4DAB-B360-2070E8A47ABE}" type="datetime1">
              <a:rPr lang="en-US" smtClean="0"/>
              <a:t>11/7/2016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27DE3504-5CCE-4433-9AFD-1678A8740CC0}" type="datetime1">
              <a:rPr lang="en-US" smtClean="0"/>
              <a:t>11/7/2016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4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1650"/>
              </a:lnSpc>
              <a:spcAft>
                <a:spcPts val="750"/>
              </a:spcAft>
              <a:buNone/>
              <a:defRPr sz="1200">
                <a:solidFill>
                  <a:schemeClr val="tx2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E6898FCB-41EE-4A12-8CAE-B4628EED1C8D}" type="datetime1">
              <a:rPr lang="en-US" smtClean="0"/>
              <a:t>11/7/2016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4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450"/>
              </a:spcBef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79738D0A-DB19-4D80-A549-8E17F462072E}" type="datetime1">
              <a:rPr lang="en-US" smtClean="0"/>
              <a:t>11/7/2016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4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1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2E32517C-B640-48CB-8473-3DC8A1696ED0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881940" y="5932487"/>
            <a:ext cx="1338262" cy="836612"/>
            <a:chOff x="4821" y="3497"/>
            <a:chExt cx="843" cy="527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34487696-5DC6-46A3-BA40-11E6249DBE89}" type="datetime1">
              <a:rPr lang="en-US" smtClean="0"/>
              <a:t>11/7/2016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4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rgbClr val="000066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3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kumimoji="0" sz="21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411480" indent="-205740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kumimoji="0" sz="18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617220" indent="-171450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822960" indent="-17145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028700" indent="-171450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575" y="1676400"/>
            <a:ext cx="6915150" cy="557213"/>
          </a:xfrm>
        </p:spPr>
        <p:txBody>
          <a:bodyPr/>
          <a:lstStyle/>
          <a:p>
            <a:r>
              <a:rPr lang="en-US" sz="2100" dirty="0"/>
              <a:t>InCheck – An Integrated Recovery Methodology for nZDC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581400"/>
            <a:ext cx="51435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Dheeraj Lokam</a:t>
            </a:r>
            <a:endParaRPr lang="en-US" b="1" dirty="0"/>
          </a:p>
          <a:p>
            <a:r>
              <a:rPr lang="en-US" b="1" dirty="0" smtClean="0"/>
              <a:t>Compiler Microarchitecture Lab</a:t>
            </a:r>
          </a:p>
          <a:p>
            <a:r>
              <a:rPr lang="en-US" b="1" dirty="0" smtClean="0"/>
              <a:t>Arizona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589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is not </a:t>
            </a:r>
            <a:r>
              <a:rPr lang="en-US" dirty="0" smtClean="0"/>
              <a:t>effective!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73758" y="4528629"/>
            <a:ext cx="1828235" cy="82263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/>
          <p:cNvSpPr/>
          <p:nvPr/>
        </p:nvSpPr>
        <p:spPr>
          <a:xfrm>
            <a:off x="6573758" y="2502604"/>
            <a:ext cx="1828235" cy="70856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/>
          <p:cNvSpPr/>
          <p:nvPr/>
        </p:nvSpPr>
        <p:spPr>
          <a:xfrm>
            <a:off x="6573758" y="3211165"/>
            <a:ext cx="1828235" cy="13284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/>
          <p:cNvSpPr/>
          <p:nvPr/>
        </p:nvSpPr>
        <p:spPr>
          <a:xfrm>
            <a:off x="6574267" y="1689633"/>
            <a:ext cx="1828235" cy="82263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/>
          <p:cNvSpPr txBox="1"/>
          <p:nvPr/>
        </p:nvSpPr>
        <p:spPr>
          <a:xfrm>
            <a:off x="2638509" y="2090509"/>
            <a:ext cx="272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cmp    x1, x1*</a:t>
            </a:r>
          </a:p>
          <a:p>
            <a:r>
              <a:rPr lang="en-US" dirty="0"/>
              <a:t>b.ne   error</a:t>
            </a:r>
          </a:p>
          <a:p>
            <a:r>
              <a:rPr lang="en-US" b="1" dirty="0"/>
              <a:t>load    x2, [x1]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x2*, x2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4602" y="1541684"/>
            <a:ext cx="233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   x1, #0x04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x1*, #0x04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8358" y="3164739"/>
            <a:ext cx="302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    x2, x2, #0x10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     x2*, x2*, #0x10</a:t>
            </a:r>
          </a:p>
          <a:p>
            <a:r>
              <a:rPr lang="en-US" b="1" dirty="0"/>
              <a:t>and     x1, x2, #0x10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and     x1*, x2*, #0x10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111" y="4286256"/>
            <a:ext cx="2835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cmp    x2, x2*</a:t>
            </a:r>
          </a:p>
          <a:p>
            <a:r>
              <a:rPr lang="en-US" dirty="0"/>
              <a:t>b.ne   error</a:t>
            </a:r>
          </a:p>
          <a:p>
            <a:r>
              <a:rPr lang="en-US" dirty="0"/>
              <a:t>cmp    x1, x1*</a:t>
            </a:r>
          </a:p>
          <a:p>
            <a:r>
              <a:rPr lang="en-US" dirty="0"/>
              <a:t>b.ne   error</a:t>
            </a:r>
          </a:p>
          <a:p>
            <a:r>
              <a:rPr lang="en-US" b="1" dirty="0"/>
              <a:t>store   x2, [x1]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80871" y="1736026"/>
            <a:ext cx="1374408" cy="391088"/>
            <a:chOff x="6557702" y="1669861"/>
            <a:chExt cx="2235426" cy="695267"/>
          </a:xfrm>
        </p:grpSpPr>
        <p:sp>
          <p:nvSpPr>
            <p:cNvPr id="15" name="Oval 14"/>
            <p:cNvSpPr/>
            <p:nvPr/>
          </p:nvSpPr>
          <p:spPr>
            <a:xfrm>
              <a:off x="6557702" y="1670138"/>
              <a:ext cx="1117712" cy="694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 err="1"/>
                <a:t>mov</a:t>
              </a:r>
              <a:endParaRPr lang="en-US" sz="1013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824407" y="1669861"/>
              <a:ext cx="968721" cy="694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 err="1"/>
                <a:t>mov</a:t>
              </a:r>
              <a:endParaRPr lang="en-US" sz="1013" dirty="0"/>
            </a:p>
          </p:txBody>
        </p:sp>
      </p:grpSp>
      <p:sp>
        <p:nvSpPr>
          <p:cNvPr id="17" name="Flowchart: Magnetic Disk 16"/>
          <p:cNvSpPr/>
          <p:nvPr/>
        </p:nvSpPr>
        <p:spPr>
          <a:xfrm>
            <a:off x="7266257" y="5111368"/>
            <a:ext cx="471095" cy="187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store</a:t>
            </a:r>
          </a:p>
        </p:txBody>
      </p:sp>
      <p:cxnSp>
        <p:nvCxnSpPr>
          <p:cNvPr id="18" name="Straight Arrow Connector 17"/>
          <p:cNvCxnSpPr>
            <a:stCxn id="15" idx="5"/>
            <a:endCxn id="41" idx="0"/>
          </p:cNvCxnSpPr>
          <p:nvPr/>
        </p:nvCxnSpPr>
        <p:spPr>
          <a:xfrm>
            <a:off x="7367435" y="2069863"/>
            <a:ext cx="149377" cy="290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41" idx="0"/>
          </p:cNvCxnSpPr>
          <p:nvPr/>
        </p:nvCxnSpPr>
        <p:spPr>
          <a:xfrm flipH="1">
            <a:off x="7516812" y="2069707"/>
            <a:ext cx="130091" cy="290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2" idx="4"/>
            <a:endCxn id="25" idx="0"/>
          </p:cNvCxnSpPr>
          <p:nvPr/>
        </p:nvCxnSpPr>
        <p:spPr>
          <a:xfrm flipH="1">
            <a:off x="7237492" y="3486361"/>
            <a:ext cx="283993" cy="33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2" idx="4"/>
            <a:endCxn id="26" idx="2"/>
          </p:cNvCxnSpPr>
          <p:nvPr/>
        </p:nvCxnSpPr>
        <p:spPr>
          <a:xfrm>
            <a:off x="7521485" y="3486361"/>
            <a:ext cx="234415" cy="344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7" idx="3"/>
            <a:endCxn id="45" idx="0"/>
          </p:cNvCxnSpPr>
          <p:nvPr/>
        </p:nvCxnSpPr>
        <p:spPr>
          <a:xfrm>
            <a:off x="7307265" y="4192908"/>
            <a:ext cx="209547" cy="209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8" idx="3"/>
            <a:endCxn id="45" idx="0"/>
          </p:cNvCxnSpPr>
          <p:nvPr/>
        </p:nvCxnSpPr>
        <p:spPr>
          <a:xfrm flipH="1">
            <a:off x="7516812" y="4190826"/>
            <a:ext cx="187672" cy="21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780872" y="3578717"/>
            <a:ext cx="1411343" cy="750598"/>
            <a:chOff x="7375253" y="3515548"/>
            <a:chExt cx="2509054" cy="1334396"/>
          </a:xfrm>
        </p:grpSpPr>
        <p:sp>
          <p:nvSpPr>
            <p:cNvPr id="25" name="Plus 24"/>
            <p:cNvSpPr/>
            <p:nvPr/>
          </p:nvSpPr>
          <p:spPr>
            <a:xfrm>
              <a:off x="7375253" y="3515548"/>
              <a:ext cx="935812" cy="87266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add</a:t>
              </a:r>
            </a:p>
          </p:txBody>
        </p:sp>
        <p:sp>
          <p:nvSpPr>
            <p:cNvPr id="26" name="Plus 25"/>
            <p:cNvSpPr/>
            <p:nvPr/>
          </p:nvSpPr>
          <p:spPr>
            <a:xfrm>
              <a:off x="8990110" y="3527406"/>
              <a:ext cx="894197" cy="87266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add</a:t>
              </a:r>
            </a:p>
          </p:txBody>
        </p:sp>
        <p:sp>
          <p:nvSpPr>
            <p:cNvPr id="27" name="Flowchart: Delay 26"/>
            <p:cNvSpPr/>
            <p:nvPr/>
          </p:nvSpPr>
          <p:spPr>
            <a:xfrm>
              <a:off x="7456704" y="4364940"/>
              <a:ext cx="854359" cy="48500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and</a:t>
              </a:r>
            </a:p>
          </p:txBody>
        </p:sp>
        <p:sp>
          <p:nvSpPr>
            <p:cNvPr id="28" name="Flowchart: Delay 27"/>
            <p:cNvSpPr/>
            <p:nvPr/>
          </p:nvSpPr>
          <p:spPr>
            <a:xfrm flipH="1">
              <a:off x="9017230" y="4361238"/>
              <a:ext cx="801411" cy="48500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and</a:t>
              </a:r>
            </a:p>
          </p:txBody>
        </p:sp>
        <p:cxnSp>
          <p:nvCxnSpPr>
            <p:cNvPr id="29" name="Elbow Connector 28"/>
            <p:cNvCxnSpPr>
              <a:stCxn id="25" idx="2"/>
              <a:endCxn id="27" idx="1"/>
            </p:cNvCxnSpPr>
            <p:nvPr/>
          </p:nvCxnSpPr>
          <p:spPr>
            <a:xfrm rot="10800000" flipV="1">
              <a:off x="7456704" y="3951880"/>
              <a:ext cx="42592" cy="655561"/>
            </a:xfrm>
            <a:prstGeom prst="bentConnector3">
              <a:avLst>
                <a:gd name="adj1" fmla="val 92734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6" idx="0"/>
              <a:endCxn id="28" idx="1"/>
            </p:cNvCxnSpPr>
            <p:nvPr/>
          </p:nvCxnSpPr>
          <p:spPr>
            <a:xfrm>
              <a:off x="9765781" y="3963740"/>
              <a:ext cx="52860" cy="640002"/>
            </a:xfrm>
            <a:prstGeom prst="bentConnector3">
              <a:avLst>
                <a:gd name="adj1" fmla="val 76880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81600" y="1600200"/>
            <a:ext cx="980677" cy="484485"/>
            <a:chOff x="2335794" y="1707868"/>
            <a:chExt cx="1307569" cy="645980"/>
          </a:xfrm>
        </p:grpSpPr>
        <p:sp>
          <p:nvSpPr>
            <p:cNvPr id="32" name="Rounded Rectangle 31"/>
            <p:cNvSpPr/>
            <p:nvPr/>
          </p:nvSpPr>
          <p:spPr>
            <a:xfrm>
              <a:off x="2335794" y="1722111"/>
              <a:ext cx="308762" cy="239672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35794" y="2114176"/>
              <a:ext cx="308762" cy="23967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95926" y="1707868"/>
              <a:ext cx="1047437" cy="253917"/>
            </a:xfrm>
            <a:prstGeom prst="rect">
              <a:avLst/>
            </a:prstGeom>
            <a:noFill/>
          </p:spPr>
          <p:txBody>
            <a:bodyPr wrap="square" lIns="51435" tIns="25718" rIns="51435" bIns="25718">
              <a:spAutoFit/>
            </a:bodyPr>
            <a:lstStyle/>
            <a:p>
              <a:pPr algn="ctr"/>
              <a:r>
                <a:rPr 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 Vulnerable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88473" y="2093932"/>
              <a:ext cx="1047437" cy="253917"/>
            </a:xfrm>
            <a:prstGeom prst="rect">
              <a:avLst/>
            </a:prstGeom>
            <a:noFill/>
          </p:spPr>
          <p:txBody>
            <a:bodyPr wrap="square" lIns="51435" tIns="25718" rIns="51435" bIns="25718">
              <a:spAutoFit/>
            </a:bodyPr>
            <a:lstStyle/>
            <a:p>
              <a:pPr algn="ctr"/>
              <a:r>
                <a:rPr 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 Protected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59470" y="2708977"/>
            <a:ext cx="488102" cy="301583"/>
            <a:chOff x="8282355" y="1969345"/>
            <a:chExt cx="627706" cy="536146"/>
          </a:xfrm>
        </p:grpSpPr>
        <p:sp>
          <p:nvSpPr>
            <p:cNvPr id="37" name="Flowchart: Magnetic Disk 36"/>
            <p:cNvSpPr/>
            <p:nvPr/>
          </p:nvSpPr>
          <p:spPr>
            <a:xfrm>
              <a:off x="8282355" y="1969345"/>
              <a:ext cx="627706" cy="37283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load</a:t>
              </a:r>
            </a:p>
          </p:txBody>
        </p:sp>
        <p:cxnSp>
          <p:nvCxnSpPr>
            <p:cNvPr id="38" name="Straight Arrow Connector 37"/>
            <p:cNvCxnSpPr>
              <a:stCxn id="37" idx="3"/>
            </p:cNvCxnSpPr>
            <p:nvPr/>
          </p:nvCxnSpPr>
          <p:spPr>
            <a:xfrm>
              <a:off x="8596208" y="2342177"/>
              <a:ext cx="0" cy="1633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7153959" y="2360672"/>
            <a:ext cx="725705" cy="361481"/>
            <a:chOff x="8028893" y="1033269"/>
            <a:chExt cx="1290141" cy="642633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8645960" y="1529121"/>
              <a:ext cx="0" cy="1467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8028893" y="1033269"/>
              <a:ext cx="1290141" cy="508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Checking Value</a:t>
              </a:r>
            </a:p>
          </p:txBody>
        </p:sp>
      </p:grpSp>
      <p:sp>
        <p:nvSpPr>
          <p:cNvPr id="42" name="Oval 41"/>
          <p:cNvSpPr/>
          <p:nvPr/>
        </p:nvSpPr>
        <p:spPr>
          <a:xfrm>
            <a:off x="6983227" y="2997464"/>
            <a:ext cx="1076516" cy="48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Load value duplication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153959" y="4402653"/>
            <a:ext cx="725705" cy="361481"/>
            <a:chOff x="8028893" y="1033269"/>
            <a:chExt cx="1290141" cy="642633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645960" y="1529121"/>
              <a:ext cx="0" cy="1467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8028893" y="1033269"/>
              <a:ext cx="1290141" cy="508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Checking Address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140775" y="4746003"/>
            <a:ext cx="725705" cy="361481"/>
            <a:chOff x="8028893" y="1033269"/>
            <a:chExt cx="1290141" cy="642633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8645960" y="1529121"/>
              <a:ext cx="0" cy="1467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8028893" y="1033269"/>
              <a:ext cx="1290141" cy="508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Checking Value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949" y="2345060"/>
            <a:ext cx="207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   x1, #</a:t>
            </a:r>
            <a:r>
              <a:rPr lang="en-US" dirty="0" smtClean="0"/>
              <a:t>0x04</a:t>
            </a:r>
          </a:p>
          <a:p>
            <a:r>
              <a:rPr lang="en-US" dirty="0"/>
              <a:t>load    x2, [x1]</a:t>
            </a:r>
          </a:p>
          <a:p>
            <a:r>
              <a:rPr lang="en-US" dirty="0"/>
              <a:t>add     x2, x2, #0x10</a:t>
            </a:r>
          </a:p>
          <a:p>
            <a:r>
              <a:rPr lang="en-US" dirty="0"/>
              <a:t>and     x1, x2, #0x10</a:t>
            </a:r>
          </a:p>
          <a:p>
            <a:r>
              <a:rPr lang="en-US" dirty="0"/>
              <a:t>store   x2, [x1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9385" y="1916283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  <p:bldP spid="12" grpId="0"/>
      <p:bldP spid="13" grpId="0"/>
      <p:bldP spid="17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+mn-lt"/>
              </a:rPr>
              <a:t>SWIFT-R makes things worse!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6692" y="2676507"/>
            <a:ext cx="372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majority_voting (x1, x1*, x1**)</a:t>
            </a:r>
          </a:p>
          <a:p>
            <a:r>
              <a:rPr lang="en-US" b="1" dirty="0"/>
              <a:t>load    x2, [x1]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x2*, x2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x2**,x2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3219" y="1866683"/>
            <a:ext cx="319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   x1, #0x04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x1*, #0x04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x1**, #0x04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7626" y="3747944"/>
            <a:ext cx="3094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    x2, x2, #0x10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     x2*, x2*, #0x10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     x2**, x2**, #0x10</a:t>
            </a:r>
          </a:p>
          <a:p>
            <a:r>
              <a:rPr lang="en-US" b="1" dirty="0"/>
              <a:t>and     x1, x2, #0x10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and     x1*, x2*, #0x10</a:t>
            </a:r>
          </a:p>
          <a:p>
            <a:r>
              <a:rPr lang="en-US" dirty="0"/>
              <a:t>and     x1**, x2**, #0x10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6692" y="5420111"/>
            <a:ext cx="342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majority_voting (x2, x2*, x2**)</a:t>
            </a:r>
          </a:p>
          <a:p>
            <a:r>
              <a:rPr lang="en-US" dirty="0">
                <a:solidFill>
                  <a:srgbClr val="FF0000"/>
                </a:solidFill>
              </a:rPr>
              <a:t>majority_voting(x1, x1*, x1**)</a:t>
            </a:r>
          </a:p>
          <a:p>
            <a:r>
              <a:rPr lang="en-US" b="1" dirty="0"/>
              <a:t>store   x2, [x1]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209638" y="1058382"/>
            <a:ext cx="980677" cy="484485"/>
            <a:chOff x="2335794" y="1707868"/>
            <a:chExt cx="1307569" cy="645980"/>
          </a:xfrm>
        </p:grpSpPr>
        <p:sp>
          <p:nvSpPr>
            <p:cNvPr id="31" name="Rounded Rectangle 30"/>
            <p:cNvSpPr/>
            <p:nvPr/>
          </p:nvSpPr>
          <p:spPr>
            <a:xfrm>
              <a:off x="2335794" y="1722111"/>
              <a:ext cx="308762" cy="239672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335794" y="2114176"/>
              <a:ext cx="308762" cy="23967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95926" y="1707868"/>
              <a:ext cx="1047437" cy="253917"/>
            </a:xfrm>
            <a:prstGeom prst="rect">
              <a:avLst/>
            </a:prstGeom>
            <a:noFill/>
          </p:spPr>
          <p:txBody>
            <a:bodyPr wrap="square" lIns="51435" tIns="25718" rIns="51435" bIns="25718">
              <a:spAutoFit/>
            </a:bodyPr>
            <a:lstStyle/>
            <a:p>
              <a:pPr algn="ctr"/>
              <a:r>
                <a:rPr 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 Vulnerable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88473" y="2093932"/>
              <a:ext cx="1047437" cy="253917"/>
            </a:xfrm>
            <a:prstGeom prst="rect">
              <a:avLst/>
            </a:prstGeom>
            <a:noFill/>
          </p:spPr>
          <p:txBody>
            <a:bodyPr wrap="square" lIns="51435" tIns="25718" rIns="51435" bIns="25718">
              <a:spAutoFit/>
            </a:bodyPr>
            <a:lstStyle/>
            <a:p>
              <a:pPr algn="ctr"/>
              <a:r>
                <a:rPr 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 Protected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400800" y="1049819"/>
            <a:ext cx="2459609" cy="4867265"/>
            <a:chOff x="6626524" y="304800"/>
            <a:chExt cx="3279479" cy="6489687"/>
          </a:xfrm>
        </p:grpSpPr>
        <p:sp>
          <p:nvSpPr>
            <p:cNvPr id="9" name="Rectangle 8"/>
            <p:cNvSpPr/>
            <p:nvPr/>
          </p:nvSpPr>
          <p:spPr>
            <a:xfrm>
              <a:off x="6626524" y="4431323"/>
              <a:ext cx="3277277" cy="2363164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8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8723" y="1140501"/>
              <a:ext cx="3277277" cy="1763509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8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26524" y="2896565"/>
              <a:ext cx="3277277" cy="153475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8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29401" y="304800"/>
              <a:ext cx="3276602" cy="8357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8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009262" y="356100"/>
              <a:ext cx="1671064" cy="397300"/>
              <a:chOff x="6557704" y="1669861"/>
              <a:chExt cx="2235424" cy="69526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557704" y="1670139"/>
                <a:ext cx="968721" cy="6949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 err="1"/>
                  <a:t>mov</a:t>
                </a:r>
                <a:endParaRPr lang="en-US" sz="788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824407" y="1669861"/>
                <a:ext cx="968721" cy="6949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 err="1"/>
                  <a:t>mov</a:t>
                </a:r>
                <a:endParaRPr lang="en-US" sz="788" dirty="0"/>
              </a:p>
            </p:txBody>
          </p:sp>
        </p:grpSp>
        <p:sp>
          <p:nvSpPr>
            <p:cNvPr id="16" name="Flowchart: Magnetic Disk 15"/>
            <p:cNvSpPr/>
            <p:nvPr/>
          </p:nvSpPr>
          <p:spPr>
            <a:xfrm>
              <a:off x="8014612" y="6584128"/>
              <a:ext cx="626065" cy="19002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store</a:t>
              </a:r>
            </a:p>
          </p:txBody>
        </p:sp>
        <p:cxnSp>
          <p:nvCxnSpPr>
            <p:cNvPr id="17" name="Straight Arrow Connector 16"/>
            <p:cNvCxnSpPr>
              <a:stCxn id="14" idx="5"/>
              <a:endCxn id="40" idx="0"/>
            </p:cNvCxnSpPr>
            <p:nvPr/>
          </p:nvCxnSpPr>
          <p:spPr>
            <a:xfrm>
              <a:off x="7627368" y="695240"/>
              <a:ext cx="712057" cy="5339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4"/>
              <a:endCxn id="40" idx="0"/>
            </p:cNvCxnSpPr>
            <p:nvPr/>
          </p:nvCxnSpPr>
          <p:spPr>
            <a:xfrm>
              <a:off x="8318248" y="753241"/>
              <a:ext cx="21177" cy="475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1" idx="4"/>
              <a:endCxn id="24" idx="0"/>
            </p:cNvCxnSpPr>
            <p:nvPr/>
          </p:nvCxnSpPr>
          <p:spPr>
            <a:xfrm flipH="1">
              <a:off x="7420230" y="3137931"/>
              <a:ext cx="922459" cy="5374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1" idx="4"/>
              <a:endCxn id="25" idx="3"/>
            </p:cNvCxnSpPr>
            <p:nvPr/>
          </p:nvCxnSpPr>
          <p:spPr>
            <a:xfrm flipH="1">
              <a:off x="8325974" y="3137931"/>
              <a:ext cx="16715" cy="3610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6" idx="3"/>
              <a:endCxn id="44" idx="0"/>
            </p:cNvCxnSpPr>
            <p:nvPr/>
          </p:nvCxnSpPr>
          <p:spPr>
            <a:xfrm>
              <a:off x="7503657" y="4050016"/>
              <a:ext cx="833569" cy="2274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7" idx="2"/>
              <a:endCxn id="44" idx="0"/>
            </p:cNvCxnSpPr>
            <p:nvPr/>
          </p:nvCxnSpPr>
          <p:spPr>
            <a:xfrm>
              <a:off x="8293279" y="4186476"/>
              <a:ext cx="43947" cy="909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874252" y="3426069"/>
              <a:ext cx="1766425" cy="762521"/>
              <a:chOff x="7469091" y="3515548"/>
              <a:chExt cx="2362990" cy="1334396"/>
            </a:xfrm>
          </p:grpSpPr>
          <p:sp>
            <p:nvSpPr>
              <p:cNvPr id="24" name="Plus 23"/>
              <p:cNvSpPr/>
              <p:nvPr/>
            </p:nvSpPr>
            <p:spPr>
              <a:xfrm>
                <a:off x="7469091" y="3515548"/>
                <a:ext cx="841972" cy="872669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add</a:t>
                </a:r>
              </a:p>
            </p:txBody>
          </p:sp>
          <p:sp>
            <p:nvSpPr>
              <p:cNvPr id="25" name="Plus 24"/>
              <p:cNvSpPr/>
              <p:nvPr/>
            </p:nvSpPr>
            <p:spPr>
              <a:xfrm>
                <a:off x="8990109" y="3527405"/>
                <a:ext cx="841972" cy="872669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add</a:t>
                </a:r>
              </a:p>
            </p:txBody>
          </p:sp>
          <p:sp>
            <p:nvSpPr>
              <p:cNvPr id="26" name="Flowchart: Delay 25"/>
              <p:cNvSpPr/>
              <p:nvPr/>
            </p:nvSpPr>
            <p:spPr>
              <a:xfrm>
                <a:off x="7604892" y="4364939"/>
                <a:ext cx="706170" cy="485005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and</a:t>
                </a:r>
              </a:p>
            </p:txBody>
          </p:sp>
          <p:sp>
            <p:nvSpPr>
              <p:cNvPr id="27" name="Flowchart: Delay 26"/>
              <p:cNvSpPr/>
              <p:nvPr/>
            </p:nvSpPr>
            <p:spPr>
              <a:xfrm flipH="1">
                <a:off x="9017232" y="4361239"/>
                <a:ext cx="700254" cy="485005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and</a:t>
                </a:r>
              </a:p>
            </p:txBody>
          </p:sp>
          <p:cxnSp>
            <p:nvCxnSpPr>
              <p:cNvPr id="28" name="Elbow Connector 27"/>
              <p:cNvCxnSpPr>
                <a:stCxn id="24" idx="2"/>
                <a:endCxn id="26" idx="1"/>
              </p:cNvCxnSpPr>
              <p:nvPr/>
            </p:nvCxnSpPr>
            <p:spPr>
              <a:xfrm rot="10800000" flipH="1" flipV="1">
                <a:off x="7580695" y="3951881"/>
                <a:ext cx="24197" cy="655559"/>
              </a:xfrm>
              <a:prstGeom prst="bentConnector3">
                <a:avLst>
                  <a:gd name="adj1" fmla="val -123639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stCxn id="25" idx="0"/>
                <a:endCxn id="27" idx="1"/>
              </p:cNvCxnSpPr>
              <p:nvPr/>
            </p:nvCxnSpPr>
            <p:spPr>
              <a:xfrm flipH="1">
                <a:off x="9717486" y="3963740"/>
                <a:ext cx="2991" cy="640001"/>
              </a:xfrm>
              <a:prstGeom prst="bentConnector3">
                <a:avLst>
                  <a:gd name="adj1" fmla="val -1392345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8015092" y="2350568"/>
              <a:ext cx="648666" cy="306373"/>
              <a:chOff x="8298999" y="937966"/>
              <a:chExt cx="627706" cy="536146"/>
            </a:xfrm>
          </p:grpSpPr>
          <p:sp>
            <p:nvSpPr>
              <p:cNvPr id="36" name="Flowchart: Magnetic Disk 35"/>
              <p:cNvSpPr/>
              <p:nvPr/>
            </p:nvSpPr>
            <p:spPr>
              <a:xfrm>
                <a:off x="8298999" y="937966"/>
                <a:ext cx="627706" cy="372833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load</a:t>
                </a:r>
              </a:p>
            </p:txBody>
          </p:sp>
          <p:cxnSp>
            <p:nvCxnSpPr>
              <p:cNvPr id="37" name="Straight Arrow Connector 36"/>
              <p:cNvCxnSpPr>
                <a:stCxn id="36" idx="3"/>
              </p:cNvCxnSpPr>
              <p:nvPr/>
            </p:nvCxnSpPr>
            <p:spPr>
              <a:xfrm>
                <a:off x="8612852" y="1310799"/>
                <a:ext cx="0" cy="16331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7857210" y="1229155"/>
              <a:ext cx="964429" cy="371045"/>
              <a:chOff x="8028893" y="1033269"/>
              <a:chExt cx="1290141" cy="649322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8627013" y="1424726"/>
                <a:ext cx="0" cy="25786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Checking Value</a:t>
                </a:r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7627368" y="2641268"/>
              <a:ext cx="1430642" cy="496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Load value duplication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7855011" y="4277439"/>
              <a:ext cx="964429" cy="367223"/>
              <a:chOff x="8028893" y="1033269"/>
              <a:chExt cx="1290141" cy="642633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8645960" y="1529121"/>
                <a:ext cx="0" cy="1467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ounded Rectangle 43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Checking Address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864841" y="5443622"/>
              <a:ext cx="964429" cy="367223"/>
              <a:chOff x="8028893" y="1033269"/>
              <a:chExt cx="1290141" cy="642633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645960" y="1529121"/>
                <a:ext cx="0" cy="1467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Checking Value</a:t>
                </a:r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8841562" y="361243"/>
              <a:ext cx="724156" cy="3971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 err="1"/>
                <a:t>mov</a:t>
              </a:r>
              <a:endParaRPr lang="en-US" sz="788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845958" y="1595419"/>
              <a:ext cx="964429" cy="385781"/>
              <a:chOff x="8028893" y="1033269"/>
              <a:chExt cx="1290141" cy="675109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8655017" y="1485476"/>
                <a:ext cx="0" cy="22290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Checking Value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848317" y="1989369"/>
              <a:ext cx="964429" cy="372831"/>
              <a:chOff x="8037240" y="431031"/>
              <a:chExt cx="1290141" cy="652446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8751161" y="770761"/>
                <a:ext cx="0" cy="3127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ounded Rectangle 65"/>
              <p:cNvSpPr/>
              <p:nvPr/>
            </p:nvSpPr>
            <p:spPr>
              <a:xfrm>
                <a:off x="8037240" y="431031"/>
                <a:ext cx="1290141" cy="5081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Checking Value</a:t>
                </a:r>
              </a:p>
            </p:txBody>
          </p:sp>
        </p:grpSp>
        <p:cxnSp>
          <p:nvCxnSpPr>
            <p:cNvPr id="80" name="Straight Arrow Connector 79"/>
            <p:cNvCxnSpPr>
              <a:stCxn id="48" idx="4"/>
              <a:endCxn id="40" idx="0"/>
            </p:cNvCxnSpPr>
            <p:nvPr/>
          </p:nvCxnSpPr>
          <p:spPr>
            <a:xfrm flipH="1">
              <a:off x="8339425" y="758384"/>
              <a:ext cx="864215" cy="4707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Plus 91"/>
            <p:cNvSpPr/>
            <p:nvPr/>
          </p:nvSpPr>
          <p:spPr>
            <a:xfrm>
              <a:off x="9190341" y="3424676"/>
              <a:ext cx="629406" cy="49867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add</a:t>
              </a:r>
            </a:p>
          </p:txBody>
        </p:sp>
        <p:sp>
          <p:nvSpPr>
            <p:cNvPr id="93" name="Flowchart: Delay 92"/>
            <p:cNvSpPr/>
            <p:nvPr/>
          </p:nvSpPr>
          <p:spPr>
            <a:xfrm flipH="1">
              <a:off x="9274854" y="3935582"/>
              <a:ext cx="460379" cy="27714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and</a:t>
              </a:r>
            </a:p>
          </p:txBody>
        </p:sp>
        <p:cxnSp>
          <p:nvCxnSpPr>
            <p:cNvPr id="94" name="Elbow Connector 93"/>
            <p:cNvCxnSpPr>
              <a:stCxn id="92" idx="0"/>
              <a:endCxn id="93" idx="1"/>
            </p:cNvCxnSpPr>
            <p:nvPr/>
          </p:nvCxnSpPr>
          <p:spPr>
            <a:xfrm flipH="1">
              <a:off x="9735233" y="3674013"/>
              <a:ext cx="1086" cy="400144"/>
            </a:xfrm>
            <a:prstGeom prst="bentConnector3">
              <a:avLst>
                <a:gd name="adj1" fmla="val -1469004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41" idx="4"/>
              <a:endCxn id="92" idx="2"/>
            </p:cNvCxnSpPr>
            <p:nvPr/>
          </p:nvCxnSpPr>
          <p:spPr>
            <a:xfrm>
              <a:off x="8342689" y="3137931"/>
              <a:ext cx="931080" cy="5360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3"/>
              <a:endCxn id="44" idx="0"/>
            </p:cNvCxnSpPr>
            <p:nvPr/>
          </p:nvCxnSpPr>
          <p:spPr>
            <a:xfrm flipH="1">
              <a:off x="8337226" y="4074157"/>
              <a:ext cx="937628" cy="2032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7841611" y="4667573"/>
              <a:ext cx="964429" cy="367223"/>
              <a:chOff x="8028893" y="1033269"/>
              <a:chExt cx="1290141" cy="642633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>
                <a:off x="8645960" y="1529121"/>
                <a:ext cx="0" cy="1467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Checking Address</a:t>
                </a: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7860469" y="5060702"/>
              <a:ext cx="964429" cy="367223"/>
              <a:chOff x="8028893" y="1033269"/>
              <a:chExt cx="1290141" cy="642633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>
                <a:off x="8645960" y="1529121"/>
                <a:ext cx="0" cy="1467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Checking Address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7861486" y="5826197"/>
              <a:ext cx="964429" cy="367223"/>
              <a:chOff x="8028893" y="1033269"/>
              <a:chExt cx="1290141" cy="642633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>
                <a:off x="8645960" y="1529121"/>
                <a:ext cx="0" cy="1467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Checking Value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867087" y="6216331"/>
              <a:ext cx="964429" cy="367223"/>
              <a:chOff x="8028893" y="1033269"/>
              <a:chExt cx="1290141" cy="642633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>
                <a:off x="8645960" y="1529121"/>
                <a:ext cx="0" cy="1467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Rounded Rectangle 128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88" dirty="0"/>
                  <a:t>Checking Value</a:t>
                </a:r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6757847" y="1773201"/>
            <a:ext cx="1828743" cy="3661629"/>
            <a:chOff x="5779727" y="1181557"/>
            <a:chExt cx="2438324" cy="4882172"/>
          </a:xfrm>
        </p:grpSpPr>
        <p:sp>
          <p:nvSpPr>
            <p:cNvPr id="131" name="Rectangle 130"/>
            <p:cNvSpPr/>
            <p:nvPr/>
          </p:nvSpPr>
          <p:spPr>
            <a:xfrm>
              <a:off x="5779727" y="4966885"/>
              <a:ext cx="2437646" cy="1096844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779727" y="2265518"/>
              <a:ext cx="2437646" cy="944748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779727" y="3210266"/>
              <a:ext cx="2437646" cy="177129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780405" y="1181557"/>
              <a:ext cx="2437646" cy="10968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6160268" y="1232857"/>
              <a:ext cx="1738235" cy="521450"/>
              <a:chOff x="6557702" y="1669861"/>
              <a:chExt cx="2317645" cy="695267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557702" y="1670138"/>
                <a:ext cx="1080204" cy="694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err="1"/>
                  <a:t>mov</a:t>
                </a:r>
                <a:endParaRPr lang="en-US" sz="1013" dirty="0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7824407" y="1669861"/>
                <a:ext cx="1050940" cy="6949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err="1"/>
                  <a:t>mov</a:t>
                </a:r>
                <a:endParaRPr lang="en-US" sz="1013" dirty="0"/>
              </a:p>
            </p:txBody>
          </p:sp>
        </p:grpSp>
        <p:sp>
          <p:nvSpPr>
            <p:cNvPr id="138" name="Flowchart: Magnetic Disk 137"/>
            <p:cNvSpPr/>
            <p:nvPr/>
          </p:nvSpPr>
          <p:spPr>
            <a:xfrm>
              <a:off x="6703058" y="5743870"/>
              <a:ext cx="628127" cy="24940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store</a:t>
              </a:r>
            </a:p>
          </p:txBody>
        </p:sp>
        <p:cxnSp>
          <p:nvCxnSpPr>
            <p:cNvPr id="139" name="Straight Arrow Connector 138"/>
            <p:cNvCxnSpPr>
              <a:stCxn id="136" idx="5"/>
              <a:endCxn id="157" idx="0"/>
            </p:cNvCxnSpPr>
            <p:nvPr/>
          </p:nvCxnSpPr>
          <p:spPr>
            <a:xfrm>
              <a:off x="6851774" y="1677973"/>
              <a:ext cx="185359" cy="3983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7" idx="3"/>
              <a:endCxn id="157" idx="0"/>
            </p:cNvCxnSpPr>
            <p:nvPr/>
          </p:nvCxnSpPr>
          <p:spPr>
            <a:xfrm flipH="1">
              <a:off x="7037132" y="1677765"/>
              <a:ext cx="188593" cy="398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58" idx="4"/>
              <a:endCxn id="146" idx="0"/>
            </p:cNvCxnSpPr>
            <p:nvPr/>
          </p:nvCxnSpPr>
          <p:spPr>
            <a:xfrm flipH="1">
              <a:off x="6664455" y="3577194"/>
              <a:ext cx="378908" cy="450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58" idx="4"/>
              <a:endCxn id="147" idx="2"/>
            </p:cNvCxnSpPr>
            <p:nvPr/>
          </p:nvCxnSpPr>
          <p:spPr>
            <a:xfrm>
              <a:off x="7043363" y="3577194"/>
              <a:ext cx="322856" cy="459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48" idx="3"/>
              <a:endCxn id="161" idx="0"/>
            </p:cNvCxnSpPr>
            <p:nvPr/>
          </p:nvCxnSpPr>
          <p:spPr>
            <a:xfrm>
              <a:off x="6757739" y="4519257"/>
              <a:ext cx="279393" cy="2796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49" idx="3"/>
              <a:endCxn id="161" idx="0"/>
            </p:cNvCxnSpPr>
            <p:nvPr/>
          </p:nvCxnSpPr>
          <p:spPr>
            <a:xfrm flipH="1">
              <a:off x="7037132" y="4516481"/>
              <a:ext cx="250232" cy="2824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6053982" y="3700335"/>
              <a:ext cx="1961407" cy="1000797"/>
              <a:chOff x="7372721" y="3515548"/>
              <a:chExt cx="2615207" cy="1334396"/>
            </a:xfrm>
          </p:grpSpPr>
          <p:sp>
            <p:nvSpPr>
              <p:cNvPr id="146" name="Plus 145"/>
              <p:cNvSpPr/>
              <p:nvPr/>
            </p:nvSpPr>
            <p:spPr>
              <a:xfrm>
                <a:off x="7372721" y="3515548"/>
                <a:ext cx="938343" cy="872668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add</a:t>
                </a:r>
              </a:p>
            </p:txBody>
          </p:sp>
          <p:sp>
            <p:nvSpPr>
              <p:cNvPr id="147" name="Plus 146"/>
              <p:cNvSpPr/>
              <p:nvPr/>
            </p:nvSpPr>
            <p:spPr>
              <a:xfrm>
                <a:off x="8990108" y="3527406"/>
                <a:ext cx="997820" cy="872668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add</a:t>
                </a:r>
              </a:p>
            </p:txBody>
          </p:sp>
          <p:sp>
            <p:nvSpPr>
              <p:cNvPr id="148" name="Flowchart: Delay 147"/>
              <p:cNvSpPr/>
              <p:nvPr/>
            </p:nvSpPr>
            <p:spPr>
              <a:xfrm>
                <a:off x="7525524" y="4364940"/>
                <a:ext cx="785539" cy="48500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and</a:t>
                </a:r>
              </a:p>
            </p:txBody>
          </p:sp>
          <p:sp>
            <p:nvSpPr>
              <p:cNvPr id="149" name="Flowchart: Delay 148"/>
              <p:cNvSpPr/>
              <p:nvPr/>
            </p:nvSpPr>
            <p:spPr>
              <a:xfrm flipH="1">
                <a:off x="9017230" y="4361238"/>
                <a:ext cx="814849" cy="48500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and</a:t>
                </a:r>
              </a:p>
            </p:txBody>
          </p:sp>
          <p:cxnSp>
            <p:nvCxnSpPr>
              <p:cNvPr id="150" name="Elbow Connector 149"/>
              <p:cNvCxnSpPr>
                <a:stCxn id="146" idx="2"/>
                <a:endCxn id="148" idx="1"/>
              </p:cNvCxnSpPr>
              <p:nvPr/>
            </p:nvCxnSpPr>
            <p:spPr>
              <a:xfrm rot="10800000" flipH="1" flipV="1">
                <a:off x="7497098" y="3951880"/>
                <a:ext cx="28427" cy="655561"/>
              </a:xfrm>
              <a:prstGeom prst="bentConnector3">
                <a:avLst>
                  <a:gd name="adj1" fmla="val -1152358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>
                <a:stCxn id="147" idx="0"/>
                <a:endCxn id="149" idx="1"/>
              </p:cNvCxnSpPr>
              <p:nvPr/>
            </p:nvCxnSpPr>
            <p:spPr>
              <a:xfrm flipH="1">
                <a:off x="9832079" y="3963740"/>
                <a:ext cx="23588" cy="640002"/>
              </a:xfrm>
              <a:prstGeom prst="bentConnector3">
                <a:avLst>
                  <a:gd name="adj1" fmla="val -1135039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6694009" y="2540683"/>
              <a:ext cx="650803" cy="402110"/>
              <a:chOff x="8282355" y="1969345"/>
              <a:chExt cx="627706" cy="536146"/>
            </a:xfrm>
          </p:grpSpPr>
          <p:sp>
            <p:nvSpPr>
              <p:cNvPr id="153" name="Flowchart: Magnetic Disk 152"/>
              <p:cNvSpPr/>
              <p:nvPr/>
            </p:nvSpPr>
            <p:spPr>
              <a:xfrm>
                <a:off x="8282355" y="1969345"/>
                <a:ext cx="627706" cy="372832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load</a:t>
                </a:r>
              </a:p>
            </p:txBody>
          </p:sp>
          <p:cxnSp>
            <p:nvCxnSpPr>
              <p:cNvPr id="154" name="Straight Arrow Connector 153"/>
              <p:cNvCxnSpPr>
                <a:stCxn id="153" idx="3"/>
              </p:cNvCxnSpPr>
              <p:nvPr/>
            </p:nvCxnSpPr>
            <p:spPr>
              <a:xfrm>
                <a:off x="8596208" y="2342177"/>
                <a:ext cx="0" cy="16331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6553328" y="2076275"/>
              <a:ext cx="967606" cy="481975"/>
              <a:chOff x="8028893" y="1033269"/>
              <a:chExt cx="1290141" cy="642633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>
                <a:off x="8645960" y="1529121"/>
                <a:ext cx="0" cy="1467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Rounded Rectangle 156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Checking Value</a:t>
                </a:r>
              </a:p>
            </p:txBody>
          </p:sp>
        </p:grpSp>
        <p:sp>
          <p:nvSpPr>
            <p:cNvPr id="158" name="Oval 157"/>
            <p:cNvSpPr/>
            <p:nvPr/>
          </p:nvSpPr>
          <p:spPr>
            <a:xfrm>
              <a:off x="6325685" y="2925331"/>
              <a:ext cx="1435354" cy="651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Load value duplication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553328" y="4798916"/>
              <a:ext cx="967606" cy="481975"/>
              <a:chOff x="8028893" y="1033269"/>
              <a:chExt cx="1290141" cy="642633"/>
            </a:xfrm>
          </p:grpSpPr>
          <p:cxnSp>
            <p:nvCxnSpPr>
              <p:cNvPr id="160" name="Straight Arrow Connector 159"/>
              <p:cNvCxnSpPr/>
              <p:nvPr/>
            </p:nvCxnSpPr>
            <p:spPr>
              <a:xfrm>
                <a:off x="8645960" y="1529121"/>
                <a:ext cx="0" cy="1467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Checking Address</a:t>
                </a: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6535750" y="5256716"/>
              <a:ext cx="967606" cy="481975"/>
              <a:chOff x="8028893" y="1033269"/>
              <a:chExt cx="1290141" cy="642633"/>
            </a:xfrm>
          </p:grpSpPr>
          <p:cxnSp>
            <p:nvCxnSpPr>
              <p:cNvPr id="163" name="Straight Arrow Connector 162"/>
              <p:cNvCxnSpPr/>
              <p:nvPr/>
            </p:nvCxnSpPr>
            <p:spPr>
              <a:xfrm>
                <a:off x="8645960" y="1529121"/>
                <a:ext cx="0" cy="1467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Rounded Rectangle 163"/>
              <p:cNvSpPr/>
              <p:nvPr/>
            </p:nvSpPr>
            <p:spPr>
              <a:xfrm>
                <a:off x="8028893" y="1033269"/>
                <a:ext cx="1290141" cy="5081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Checking Value</a:t>
                </a:r>
              </a:p>
            </p:txBody>
          </p:sp>
        </p:grpSp>
      </p:grpSp>
      <p:sp>
        <p:nvSpPr>
          <p:cNvPr id="166" name="TextBox 165"/>
          <p:cNvSpPr txBox="1"/>
          <p:nvPr/>
        </p:nvSpPr>
        <p:spPr>
          <a:xfrm>
            <a:off x="97788" y="4121769"/>
            <a:ext cx="247272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majority_voting (R, R*, R**)</a:t>
            </a:r>
          </a:p>
          <a:p>
            <a:r>
              <a:rPr lang="en-US" sz="1400" dirty="0"/>
              <a:t>cmp    R, R*</a:t>
            </a:r>
          </a:p>
          <a:p>
            <a:r>
              <a:rPr lang="en-US" sz="1400" dirty="0"/>
              <a:t>b.ne   recover from R**</a:t>
            </a:r>
          </a:p>
          <a:p>
            <a:r>
              <a:rPr lang="en-US" sz="1400" dirty="0"/>
              <a:t>cmp    R,R**</a:t>
            </a:r>
          </a:p>
          <a:p>
            <a:r>
              <a:rPr lang="en-US" sz="1400" dirty="0"/>
              <a:t>b.ne   recover from R*</a:t>
            </a:r>
          </a:p>
          <a:p>
            <a:r>
              <a:rPr lang="en-US" sz="1400" dirty="0"/>
              <a:t>cmp    R*,R**</a:t>
            </a:r>
          </a:p>
          <a:p>
            <a:r>
              <a:rPr lang="en-US" sz="1400" dirty="0"/>
              <a:t>b.ne    recover from R</a:t>
            </a:r>
            <a:endParaRPr lang="en-US" sz="14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51080" y="2449928"/>
            <a:ext cx="1883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cmp    x1, x1*</a:t>
            </a:r>
          </a:p>
          <a:p>
            <a:r>
              <a:rPr lang="en-US" dirty="0"/>
              <a:t>b.ne   error</a:t>
            </a:r>
          </a:p>
          <a:p>
            <a:r>
              <a:rPr lang="en-US" b="1" dirty="0"/>
              <a:t>load    x2, [x1]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x2*, x2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55993" y="1932163"/>
            <a:ext cx="210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   x1, #0x04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x1*, #0x04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53884" y="3521691"/>
            <a:ext cx="2811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    x2, x2, #0x10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     x2*, x2*, #0x10</a:t>
            </a:r>
          </a:p>
          <a:p>
            <a:r>
              <a:rPr lang="en-US" b="1" dirty="0"/>
              <a:t>and     x1, x2, #0x10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and     x1*, x2*, #0x10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5888" y="4650782"/>
            <a:ext cx="2511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cmp    x2, x2*</a:t>
            </a:r>
          </a:p>
          <a:p>
            <a:r>
              <a:rPr lang="en-US" dirty="0"/>
              <a:t>b.ne   error</a:t>
            </a:r>
          </a:p>
          <a:p>
            <a:r>
              <a:rPr lang="en-US" dirty="0"/>
              <a:t>cmp    x1, x1*</a:t>
            </a:r>
          </a:p>
          <a:p>
            <a:r>
              <a:rPr lang="en-US" dirty="0"/>
              <a:t>b.ne   error</a:t>
            </a:r>
          </a:p>
          <a:p>
            <a:r>
              <a:rPr lang="en-US" b="1" dirty="0"/>
              <a:t>store   x2, [x1]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85750" y="1528129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SWIFT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074463" y="1529056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SWIFT-R</a:t>
            </a: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66" grpId="0"/>
      <p:bldP spid="167" grpId="0"/>
      <p:bldP spid="168" grpId="0"/>
      <p:bldP spid="169" grpId="0"/>
      <p:bldP spid="170" grpId="0"/>
      <p:bldP spid="171" grpId="0"/>
      <p:bldP spid="1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72166634"/>
              </p:ext>
            </p:extLst>
          </p:nvPr>
        </p:nvGraphicFramePr>
        <p:xfrm>
          <a:off x="342900" y="1295400"/>
          <a:ext cx="8458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vs SWIFT-R SDC Distribution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0705" y="928999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10,000 experiments per 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by checkpointing: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13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85632" y="4114800"/>
            <a:ext cx="541699" cy="1907931"/>
          </a:xfrm>
          <a:custGeom>
            <a:avLst/>
            <a:gdLst>
              <a:gd name="connsiteX0" fmla="*/ 263799 w 870487"/>
              <a:gd name="connsiteY0" fmla="*/ 0 h 1907931"/>
              <a:gd name="connsiteX1" fmla="*/ 334138 w 870487"/>
              <a:gd name="connsiteY1" fmla="*/ 237392 h 1907931"/>
              <a:gd name="connsiteX2" fmla="*/ 17615 w 870487"/>
              <a:gd name="connsiteY2" fmla="*/ 360484 h 1907931"/>
              <a:gd name="connsiteX3" fmla="*/ 835299 w 870487"/>
              <a:gd name="connsiteY3" fmla="*/ 580292 h 1907931"/>
              <a:gd name="connsiteX4" fmla="*/ 30 w 870487"/>
              <a:gd name="connsiteY4" fmla="*/ 817684 h 1907931"/>
              <a:gd name="connsiteX5" fmla="*/ 870469 w 870487"/>
              <a:gd name="connsiteY5" fmla="*/ 1099038 h 1907931"/>
              <a:gd name="connsiteX6" fmla="*/ 26407 w 870487"/>
              <a:gd name="connsiteY6" fmla="*/ 1301261 h 1907931"/>
              <a:gd name="connsiteX7" fmla="*/ 474815 w 870487"/>
              <a:gd name="connsiteY7" fmla="*/ 1688123 h 1907931"/>
              <a:gd name="connsiteX8" fmla="*/ 509984 w 870487"/>
              <a:gd name="connsiteY8" fmla="*/ 1907931 h 19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487" h="1907931">
                <a:moveTo>
                  <a:pt x="263799" y="0"/>
                </a:moveTo>
                <a:cubicBezTo>
                  <a:pt x="319484" y="88655"/>
                  <a:pt x="375169" y="177311"/>
                  <a:pt x="334138" y="237392"/>
                </a:cubicBezTo>
                <a:cubicBezTo>
                  <a:pt x="293107" y="297473"/>
                  <a:pt x="-65912" y="303334"/>
                  <a:pt x="17615" y="360484"/>
                </a:cubicBezTo>
                <a:cubicBezTo>
                  <a:pt x="101142" y="417634"/>
                  <a:pt x="838230" y="504092"/>
                  <a:pt x="835299" y="580292"/>
                </a:cubicBezTo>
                <a:cubicBezTo>
                  <a:pt x="832368" y="656492"/>
                  <a:pt x="-5832" y="731226"/>
                  <a:pt x="30" y="817684"/>
                </a:cubicBezTo>
                <a:cubicBezTo>
                  <a:pt x="5892" y="904142"/>
                  <a:pt x="866073" y="1018442"/>
                  <a:pt x="870469" y="1099038"/>
                </a:cubicBezTo>
                <a:cubicBezTo>
                  <a:pt x="874865" y="1179634"/>
                  <a:pt x="92349" y="1203080"/>
                  <a:pt x="26407" y="1301261"/>
                </a:cubicBezTo>
                <a:cubicBezTo>
                  <a:pt x="-39535" y="1399442"/>
                  <a:pt x="394219" y="1587011"/>
                  <a:pt x="474815" y="1688123"/>
                </a:cubicBezTo>
                <a:cubicBezTo>
                  <a:pt x="555411" y="1789235"/>
                  <a:pt x="508519" y="1837593"/>
                  <a:pt x="509984" y="190793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352191" y="4123104"/>
            <a:ext cx="566265" cy="1907931"/>
          </a:xfrm>
          <a:custGeom>
            <a:avLst/>
            <a:gdLst>
              <a:gd name="connsiteX0" fmla="*/ 263799 w 870487"/>
              <a:gd name="connsiteY0" fmla="*/ 0 h 1907931"/>
              <a:gd name="connsiteX1" fmla="*/ 334138 w 870487"/>
              <a:gd name="connsiteY1" fmla="*/ 237392 h 1907931"/>
              <a:gd name="connsiteX2" fmla="*/ 17615 w 870487"/>
              <a:gd name="connsiteY2" fmla="*/ 360484 h 1907931"/>
              <a:gd name="connsiteX3" fmla="*/ 835299 w 870487"/>
              <a:gd name="connsiteY3" fmla="*/ 580292 h 1907931"/>
              <a:gd name="connsiteX4" fmla="*/ 30 w 870487"/>
              <a:gd name="connsiteY4" fmla="*/ 817684 h 1907931"/>
              <a:gd name="connsiteX5" fmla="*/ 870469 w 870487"/>
              <a:gd name="connsiteY5" fmla="*/ 1099038 h 1907931"/>
              <a:gd name="connsiteX6" fmla="*/ 26407 w 870487"/>
              <a:gd name="connsiteY6" fmla="*/ 1301261 h 1907931"/>
              <a:gd name="connsiteX7" fmla="*/ 474815 w 870487"/>
              <a:gd name="connsiteY7" fmla="*/ 1688123 h 1907931"/>
              <a:gd name="connsiteX8" fmla="*/ 509984 w 870487"/>
              <a:gd name="connsiteY8" fmla="*/ 1907931 h 19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487" h="1907931">
                <a:moveTo>
                  <a:pt x="263799" y="0"/>
                </a:moveTo>
                <a:cubicBezTo>
                  <a:pt x="319484" y="88655"/>
                  <a:pt x="375169" y="177311"/>
                  <a:pt x="334138" y="237392"/>
                </a:cubicBezTo>
                <a:cubicBezTo>
                  <a:pt x="293107" y="297473"/>
                  <a:pt x="-65912" y="303334"/>
                  <a:pt x="17615" y="360484"/>
                </a:cubicBezTo>
                <a:cubicBezTo>
                  <a:pt x="101142" y="417634"/>
                  <a:pt x="838230" y="504092"/>
                  <a:pt x="835299" y="580292"/>
                </a:cubicBezTo>
                <a:cubicBezTo>
                  <a:pt x="832368" y="656492"/>
                  <a:pt x="-5832" y="731226"/>
                  <a:pt x="30" y="817684"/>
                </a:cubicBezTo>
                <a:cubicBezTo>
                  <a:pt x="5892" y="904142"/>
                  <a:pt x="866073" y="1018442"/>
                  <a:pt x="870469" y="1099038"/>
                </a:cubicBezTo>
                <a:cubicBezTo>
                  <a:pt x="874865" y="1179634"/>
                  <a:pt x="92349" y="1203080"/>
                  <a:pt x="26407" y="1301261"/>
                </a:cubicBezTo>
                <a:cubicBezTo>
                  <a:pt x="-39535" y="1399442"/>
                  <a:pt x="394219" y="1587011"/>
                  <a:pt x="474815" y="1688123"/>
                </a:cubicBezTo>
                <a:cubicBezTo>
                  <a:pt x="555411" y="1789235"/>
                  <a:pt x="508519" y="1837593"/>
                  <a:pt x="509984" y="1907931"/>
                </a:cubicBezTo>
              </a:path>
            </a:pathLst>
          </a:cu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99339" y="3958953"/>
            <a:ext cx="17107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Detected?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Lightning Bolt 24"/>
          <p:cNvSpPr/>
          <p:nvPr/>
        </p:nvSpPr>
        <p:spPr>
          <a:xfrm rot="20233269">
            <a:off x="2133080" y="2487840"/>
            <a:ext cx="304800" cy="533400"/>
          </a:xfrm>
          <a:prstGeom prst="lightningBol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43300" y="4076475"/>
            <a:ext cx="1661746" cy="1926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05000" y="1107798"/>
            <a:ext cx="13486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Stream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3421" y="1107798"/>
            <a:ext cx="9117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Shadow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528646" y="2217051"/>
            <a:ext cx="1676400" cy="380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heck-point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3543300" y="1371600"/>
            <a:ext cx="657576" cy="791308"/>
          </a:xfrm>
          <a:custGeom>
            <a:avLst/>
            <a:gdLst>
              <a:gd name="connsiteX0" fmla="*/ 0 w 657576"/>
              <a:gd name="connsiteY0" fmla="*/ 0 h 791308"/>
              <a:gd name="connsiteX1" fmla="*/ 606669 w 657576"/>
              <a:gd name="connsiteY1" fmla="*/ 105508 h 791308"/>
              <a:gd name="connsiteX2" fmla="*/ 17585 w 657576"/>
              <a:gd name="connsiteY2" fmla="*/ 404446 h 791308"/>
              <a:gd name="connsiteX3" fmla="*/ 650631 w 657576"/>
              <a:gd name="connsiteY3" fmla="*/ 518746 h 791308"/>
              <a:gd name="connsiteX4" fmla="*/ 342900 w 657576"/>
              <a:gd name="connsiteY4" fmla="*/ 791308 h 79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576" h="791308">
                <a:moveTo>
                  <a:pt x="0" y="0"/>
                </a:moveTo>
                <a:cubicBezTo>
                  <a:pt x="301869" y="19050"/>
                  <a:pt x="603738" y="38100"/>
                  <a:pt x="606669" y="105508"/>
                </a:cubicBezTo>
                <a:cubicBezTo>
                  <a:pt x="609600" y="172916"/>
                  <a:pt x="10258" y="335573"/>
                  <a:pt x="17585" y="404446"/>
                </a:cubicBezTo>
                <a:cubicBezTo>
                  <a:pt x="24912" y="473319"/>
                  <a:pt x="596412" y="454269"/>
                  <a:pt x="650631" y="518746"/>
                </a:cubicBezTo>
                <a:cubicBezTo>
                  <a:pt x="704850" y="583223"/>
                  <a:pt x="426427" y="775189"/>
                  <a:pt x="342900" y="79130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263746" y="1371600"/>
            <a:ext cx="657576" cy="791308"/>
          </a:xfrm>
          <a:custGeom>
            <a:avLst/>
            <a:gdLst>
              <a:gd name="connsiteX0" fmla="*/ 0 w 657576"/>
              <a:gd name="connsiteY0" fmla="*/ 0 h 791308"/>
              <a:gd name="connsiteX1" fmla="*/ 606669 w 657576"/>
              <a:gd name="connsiteY1" fmla="*/ 105508 h 791308"/>
              <a:gd name="connsiteX2" fmla="*/ 17585 w 657576"/>
              <a:gd name="connsiteY2" fmla="*/ 404446 h 791308"/>
              <a:gd name="connsiteX3" fmla="*/ 650631 w 657576"/>
              <a:gd name="connsiteY3" fmla="*/ 518746 h 791308"/>
              <a:gd name="connsiteX4" fmla="*/ 342900 w 657576"/>
              <a:gd name="connsiteY4" fmla="*/ 791308 h 79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576" h="791308">
                <a:moveTo>
                  <a:pt x="0" y="0"/>
                </a:moveTo>
                <a:cubicBezTo>
                  <a:pt x="301869" y="19050"/>
                  <a:pt x="603738" y="38100"/>
                  <a:pt x="606669" y="105508"/>
                </a:cubicBezTo>
                <a:cubicBezTo>
                  <a:pt x="609600" y="172916"/>
                  <a:pt x="10258" y="335573"/>
                  <a:pt x="17585" y="404446"/>
                </a:cubicBezTo>
                <a:cubicBezTo>
                  <a:pt x="24912" y="473319"/>
                  <a:pt x="596412" y="454269"/>
                  <a:pt x="650631" y="518746"/>
                </a:cubicBezTo>
                <a:cubicBezTo>
                  <a:pt x="704850" y="583223"/>
                  <a:pt x="426427" y="775189"/>
                  <a:pt x="342900" y="791308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617084" y="2664069"/>
            <a:ext cx="632541" cy="1362808"/>
          </a:xfrm>
          <a:custGeom>
            <a:avLst/>
            <a:gdLst>
              <a:gd name="connsiteX0" fmla="*/ 339454 w 632541"/>
              <a:gd name="connsiteY0" fmla="*/ 0 h 1362808"/>
              <a:gd name="connsiteX1" fmla="*/ 5347 w 632541"/>
              <a:gd name="connsiteY1" fmla="*/ 123093 h 1362808"/>
              <a:gd name="connsiteX2" fmla="*/ 576847 w 632541"/>
              <a:gd name="connsiteY2" fmla="*/ 316523 h 1362808"/>
              <a:gd name="connsiteX3" fmla="*/ 49308 w 632541"/>
              <a:gd name="connsiteY3" fmla="*/ 527539 h 1362808"/>
              <a:gd name="connsiteX4" fmla="*/ 603224 w 632541"/>
              <a:gd name="connsiteY4" fmla="*/ 808893 h 1362808"/>
              <a:gd name="connsiteX5" fmla="*/ 102062 w 632541"/>
              <a:gd name="connsiteY5" fmla="*/ 984739 h 1362808"/>
              <a:gd name="connsiteX6" fmla="*/ 629601 w 632541"/>
              <a:gd name="connsiteY6" fmla="*/ 1178169 h 1362808"/>
              <a:gd name="connsiteX7" fmla="*/ 304285 w 632541"/>
              <a:gd name="connsiteY7" fmla="*/ 1362808 h 136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2541" h="1362808">
                <a:moveTo>
                  <a:pt x="339454" y="0"/>
                </a:moveTo>
                <a:cubicBezTo>
                  <a:pt x="152618" y="35169"/>
                  <a:pt x="-34218" y="70339"/>
                  <a:pt x="5347" y="123093"/>
                </a:cubicBezTo>
                <a:cubicBezTo>
                  <a:pt x="44912" y="175847"/>
                  <a:pt x="569520" y="249115"/>
                  <a:pt x="576847" y="316523"/>
                </a:cubicBezTo>
                <a:cubicBezTo>
                  <a:pt x="584174" y="383931"/>
                  <a:pt x="44912" y="445477"/>
                  <a:pt x="49308" y="527539"/>
                </a:cubicBezTo>
                <a:cubicBezTo>
                  <a:pt x="53704" y="609601"/>
                  <a:pt x="594432" y="732693"/>
                  <a:pt x="603224" y="808893"/>
                </a:cubicBezTo>
                <a:cubicBezTo>
                  <a:pt x="612016" y="885093"/>
                  <a:pt x="97666" y="923193"/>
                  <a:pt x="102062" y="984739"/>
                </a:cubicBezTo>
                <a:cubicBezTo>
                  <a:pt x="106458" y="1046285"/>
                  <a:pt x="595897" y="1115158"/>
                  <a:pt x="629601" y="1178169"/>
                </a:cubicBezTo>
                <a:cubicBezTo>
                  <a:pt x="663305" y="1241180"/>
                  <a:pt x="398070" y="1332035"/>
                  <a:pt x="304285" y="136280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200876" y="2656328"/>
            <a:ext cx="632541" cy="1362808"/>
          </a:xfrm>
          <a:custGeom>
            <a:avLst/>
            <a:gdLst>
              <a:gd name="connsiteX0" fmla="*/ 339454 w 632541"/>
              <a:gd name="connsiteY0" fmla="*/ 0 h 1362808"/>
              <a:gd name="connsiteX1" fmla="*/ 5347 w 632541"/>
              <a:gd name="connsiteY1" fmla="*/ 123093 h 1362808"/>
              <a:gd name="connsiteX2" fmla="*/ 576847 w 632541"/>
              <a:gd name="connsiteY2" fmla="*/ 316523 h 1362808"/>
              <a:gd name="connsiteX3" fmla="*/ 49308 w 632541"/>
              <a:gd name="connsiteY3" fmla="*/ 527539 h 1362808"/>
              <a:gd name="connsiteX4" fmla="*/ 603224 w 632541"/>
              <a:gd name="connsiteY4" fmla="*/ 808893 h 1362808"/>
              <a:gd name="connsiteX5" fmla="*/ 102062 w 632541"/>
              <a:gd name="connsiteY5" fmla="*/ 984739 h 1362808"/>
              <a:gd name="connsiteX6" fmla="*/ 629601 w 632541"/>
              <a:gd name="connsiteY6" fmla="*/ 1178169 h 1362808"/>
              <a:gd name="connsiteX7" fmla="*/ 304285 w 632541"/>
              <a:gd name="connsiteY7" fmla="*/ 1362808 h 136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2541" h="1362808">
                <a:moveTo>
                  <a:pt x="339454" y="0"/>
                </a:moveTo>
                <a:cubicBezTo>
                  <a:pt x="152618" y="35169"/>
                  <a:pt x="-34218" y="70339"/>
                  <a:pt x="5347" y="123093"/>
                </a:cubicBezTo>
                <a:cubicBezTo>
                  <a:pt x="44912" y="175847"/>
                  <a:pt x="569520" y="249115"/>
                  <a:pt x="576847" y="316523"/>
                </a:cubicBezTo>
                <a:cubicBezTo>
                  <a:pt x="584174" y="383931"/>
                  <a:pt x="44912" y="445477"/>
                  <a:pt x="49308" y="527539"/>
                </a:cubicBezTo>
                <a:cubicBezTo>
                  <a:pt x="53704" y="609601"/>
                  <a:pt x="594432" y="732693"/>
                  <a:pt x="603224" y="808893"/>
                </a:cubicBezTo>
                <a:cubicBezTo>
                  <a:pt x="612016" y="885093"/>
                  <a:pt x="97666" y="923193"/>
                  <a:pt x="102062" y="984739"/>
                </a:cubicBezTo>
                <a:cubicBezTo>
                  <a:pt x="106458" y="1046285"/>
                  <a:pt x="595897" y="1115158"/>
                  <a:pt x="629601" y="1178169"/>
                </a:cubicBezTo>
                <a:cubicBezTo>
                  <a:pt x="663305" y="1241180"/>
                  <a:pt x="398070" y="1332035"/>
                  <a:pt x="304285" y="1362808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99338" y="1107798"/>
            <a:ext cx="1705707" cy="10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99339" y="2647282"/>
            <a:ext cx="1705708" cy="137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5266592" y="2347546"/>
            <a:ext cx="1116575" cy="2059854"/>
          </a:xfrm>
          <a:custGeom>
            <a:avLst/>
            <a:gdLst>
              <a:gd name="connsiteX0" fmla="*/ 0 w 1116575"/>
              <a:gd name="connsiteY0" fmla="*/ 1802423 h 2059854"/>
              <a:gd name="connsiteX1" fmla="*/ 1072662 w 1116575"/>
              <a:gd name="connsiteY1" fmla="*/ 1943100 h 2059854"/>
              <a:gd name="connsiteX2" fmla="*/ 835270 w 1116575"/>
              <a:gd name="connsiteY2" fmla="*/ 316523 h 2059854"/>
              <a:gd name="connsiteX3" fmla="*/ 149470 w 1116575"/>
              <a:gd name="connsiteY3" fmla="*/ 0 h 20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575" h="2059854">
                <a:moveTo>
                  <a:pt x="0" y="1802423"/>
                </a:moveTo>
                <a:cubicBezTo>
                  <a:pt x="466725" y="1996586"/>
                  <a:pt x="933450" y="2190750"/>
                  <a:pt x="1072662" y="1943100"/>
                </a:cubicBezTo>
                <a:cubicBezTo>
                  <a:pt x="1211874" y="1695450"/>
                  <a:pt x="989135" y="640373"/>
                  <a:pt x="835270" y="316523"/>
                </a:cubicBezTo>
                <a:cubicBezTo>
                  <a:pt x="681405" y="-7327"/>
                  <a:pt x="203689" y="43961"/>
                  <a:pt x="14947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-0.0581 L 0.14497 0.1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76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/>
      <p:bldP spid="23" grpId="1"/>
      <p:bldP spid="25" grpId="0" animBg="1"/>
      <p:bldP spid="25" grpId="1" animBg="1"/>
      <p:bldP spid="25" grpId="2" animBg="1"/>
      <p:bldP spid="27" grpId="0" animBg="1"/>
      <p:bldP spid="27" grpId="1" animBg="1"/>
      <p:bldP spid="28" grpId="0"/>
      <p:bldP spid="29" grpId="0"/>
      <p:bldP spid="31" grpId="0" animBg="1"/>
      <p:bldP spid="38" grpId="0" animBg="1"/>
      <p:bldP spid="24" grpId="0" animBg="1"/>
      <p:bldP spid="41" grpId="0" animBg="1"/>
      <p:bldP spid="4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z="2800" dirty="0" smtClean="0"/>
              <a:t>Lessons learnt from prior checkpointing approaches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Coarse grained approaches pause the execution to make checkpoints.</a:t>
            </a:r>
          </a:p>
          <a:p>
            <a:pPr lvl="1"/>
            <a:r>
              <a:rPr lang="en-US" dirty="0" smtClean="0"/>
              <a:t>More Storage space needed – 0.5-1 GB *</a:t>
            </a:r>
          </a:p>
          <a:p>
            <a:pPr lvl="1"/>
            <a:r>
              <a:rPr lang="en-US" dirty="0" smtClean="0"/>
              <a:t>Most HPC facilities spend almost half their time in checkpointing **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Fine-grained checkpointing were proposed by integrating checkpointing into the application itself.</a:t>
            </a:r>
          </a:p>
          <a:p>
            <a:pPr lvl="1"/>
            <a:r>
              <a:rPr lang="en-US" dirty="0" smtClean="0"/>
              <a:t>Storage space needed for checkpointing – in the order of bytes </a:t>
            </a:r>
          </a:p>
          <a:p>
            <a:pPr lvl="1"/>
            <a:r>
              <a:rPr lang="en-US" dirty="0" smtClean="0"/>
              <a:t>Checkpointing overhead – in the order of ns</a:t>
            </a:r>
          </a:p>
          <a:p>
            <a:pPr lvl="1"/>
            <a:r>
              <a:rPr lang="en-US" dirty="0" smtClean="0"/>
              <a:t>Recovery time can be more deterministic and quick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Existing methods of fine-grained checkpointing could not produce guaranteed recovery.  </a:t>
            </a:r>
            <a:r>
              <a:rPr lang="en-US" dirty="0" err="1" smtClean="0"/>
              <a:t>Eg</a:t>
            </a:r>
            <a:r>
              <a:rPr lang="en-US" dirty="0" smtClean="0"/>
              <a:t>: FASER</a:t>
            </a:r>
          </a:p>
          <a:p>
            <a:pPr lvl="1"/>
            <a:r>
              <a:rPr lang="en-US" dirty="0" smtClean="0"/>
              <a:t>Unsafe Checkpointing </a:t>
            </a:r>
          </a:p>
          <a:p>
            <a:pPr lvl="1"/>
            <a:r>
              <a:rPr lang="en-US" smtClean="0"/>
              <a:t>Unsafe </a:t>
            </a:r>
            <a:r>
              <a:rPr lang="en-US" dirty="0" smtClean="0"/>
              <a:t>recovery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1449" y="571500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C00000"/>
                </a:solidFill>
                <a:latin typeface="Arial" panose="020B0604020202020204" pitchFamily="34" charset="0"/>
              </a:rPr>
              <a:t>* Dong</a:t>
            </a:r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</a:rPr>
              <a:t>, </a:t>
            </a:r>
            <a:r>
              <a:rPr lang="en-US" sz="900" dirty="0" err="1">
                <a:solidFill>
                  <a:srgbClr val="C00000"/>
                </a:solidFill>
                <a:latin typeface="Arial" panose="020B0604020202020204" pitchFamily="34" charset="0"/>
              </a:rPr>
              <a:t>Xiangyu</a:t>
            </a:r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</a:rPr>
              <a:t>, et al. "A case study of incremental and background hybrid in-memory checkpointing." </a:t>
            </a:r>
            <a:r>
              <a:rPr lang="en-US" sz="900" i="1" dirty="0">
                <a:solidFill>
                  <a:srgbClr val="C00000"/>
                </a:solidFill>
                <a:latin typeface="Arial" panose="020B0604020202020204" pitchFamily="34" charset="0"/>
              </a:rPr>
              <a:t>Proc. of the 2010 Exascale Evaluation and Research Techniques Workshop</a:t>
            </a:r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</a:rPr>
              <a:t>. Vol. 115. 2010.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5672713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C00000"/>
                </a:solidFill>
                <a:latin typeface="NimbusRomNo9L-Regu"/>
              </a:rPr>
              <a:t>**</a:t>
            </a:r>
            <a:r>
              <a:rPr lang="en-US" sz="900" dirty="0" err="1" smtClean="0">
                <a:solidFill>
                  <a:srgbClr val="C00000"/>
                </a:solidFill>
                <a:latin typeface="NimbusRomNo9L-Regu"/>
              </a:rPr>
              <a:t>Elmootazbellah</a:t>
            </a:r>
            <a:r>
              <a:rPr lang="en-US" sz="900" dirty="0" smtClean="0">
                <a:solidFill>
                  <a:srgbClr val="C00000"/>
                </a:solidFill>
                <a:latin typeface="NimbusRomNo9L-Regu"/>
              </a:rPr>
              <a:t> </a:t>
            </a:r>
            <a:r>
              <a:rPr lang="en-US" sz="900" dirty="0">
                <a:solidFill>
                  <a:srgbClr val="C00000"/>
                </a:solidFill>
                <a:latin typeface="NimbusRomNo9L-Regu"/>
              </a:rPr>
              <a:t>N </a:t>
            </a:r>
            <a:r>
              <a:rPr lang="en-US" sz="900" dirty="0" err="1">
                <a:solidFill>
                  <a:srgbClr val="C00000"/>
                </a:solidFill>
                <a:latin typeface="NimbusRomNo9L-Regu"/>
              </a:rPr>
              <a:t>Elnozahy</a:t>
            </a:r>
            <a:r>
              <a:rPr lang="en-US" sz="900" dirty="0">
                <a:solidFill>
                  <a:srgbClr val="C00000"/>
                </a:solidFill>
                <a:latin typeface="NimbusRomNo9L-Regu"/>
              </a:rPr>
              <a:t> and James S Plank. Checkpointing for</a:t>
            </a:r>
          </a:p>
          <a:p>
            <a:r>
              <a:rPr lang="en-US" sz="900" dirty="0" err="1">
                <a:solidFill>
                  <a:srgbClr val="C00000"/>
                </a:solidFill>
                <a:latin typeface="NimbusRomNo9L-Regu"/>
              </a:rPr>
              <a:t>peta</a:t>
            </a:r>
            <a:r>
              <a:rPr lang="en-US" sz="900" dirty="0">
                <a:solidFill>
                  <a:srgbClr val="C00000"/>
                </a:solidFill>
                <a:latin typeface="NimbusRomNo9L-Regu"/>
              </a:rPr>
              <a:t>-scale systems: A look into the future of practical rollback-recovery.</a:t>
            </a:r>
          </a:p>
          <a:p>
            <a:r>
              <a:rPr lang="en-US" sz="900" dirty="0">
                <a:solidFill>
                  <a:srgbClr val="C00000"/>
                </a:solidFill>
                <a:latin typeface="NimbusRomNo9L-ReguItal"/>
              </a:rPr>
              <a:t>IEEE Transactions on Dependable and Secure Computing</a:t>
            </a:r>
            <a:r>
              <a:rPr lang="en-US" sz="900" dirty="0">
                <a:solidFill>
                  <a:srgbClr val="C00000"/>
                </a:solidFill>
                <a:latin typeface="NimbusRomNo9L-Regu"/>
              </a:rPr>
              <a:t>, 1(2):97–</a:t>
            </a:r>
          </a:p>
          <a:p>
            <a:r>
              <a:rPr lang="en-US" sz="900" dirty="0">
                <a:solidFill>
                  <a:srgbClr val="C00000"/>
                </a:solidFill>
                <a:latin typeface="NimbusRomNo9L-Regu"/>
              </a:rPr>
              <a:t>108, 2004.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10200" y="3886200"/>
            <a:ext cx="2362200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FASER* - </a:t>
            </a:r>
            <a:r>
              <a:rPr lang="en-US" dirty="0" smtClean="0"/>
              <a:t>Fine-grained </a:t>
            </a:r>
            <a:r>
              <a:rPr lang="en-US" dirty="0" smtClean="0"/>
              <a:t>Soft-Error Recovery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Inherits all the vulnerabilities from SWIFT.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0732" y="573456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</a:rPr>
              <a:t>Xu, </a:t>
            </a:r>
            <a:r>
              <a:rPr lang="en-US" sz="1000" dirty="0" err="1">
                <a:solidFill>
                  <a:srgbClr val="C00000"/>
                </a:solidFill>
                <a:latin typeface="Arial" panose="020B0604020202020204" pitchFamily="34" charset="0"/>
              </a:rPr>
              <a:t>Jianjun</a:t>
            </a:r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</a:rPr>
              <a:t>, et al. "An instruction-level fine-grained recovery approach for soft errors." </a:t>
            </a:r>
            <a:r>
              <a:rPr lang="en-US" sz="1000" i="1" dirty="0">
                <a:solidFill>
                  <a:srgbClr val="C00000"/>
                </a:solidFill>
                <a:latin typeface="Arial" panose="020B0604020202020204" pitchFamily="34" charset="0"/>
              </a:rPr>
              <a:t>Proceedings of the 28th Annual ACM Symposium on Applied Computing</a:t>
            </a:r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</a:rPr>
              <a:t>. ACM, 2013.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111288"/>
            <a:ext cx="272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cmp    </a:t>
            </a:r>
            <a:r>
              <a:rPr lang="en-US" dirty="0" smtClean="0"/>
              <a:t>R1</a:t>
            </a:r>
            <a:r>
              <a:rPr lang="en-US" dirty="0"/>
              <a:t>, </a:t>
            </a:r>
            <a:r>
              <a:rPr lang="en-US" dirty="0" smtClean="0"/>
              <a:t>R1</a:t>
            </a:r>
            <a:r>
              <a:rPr lang="en-US" dirty="0"/>
              <a:t>*</a:t>
            </a:r>
          </a:p>
          <a:p>
            <a:r>
              <a:rPr lang="en-US" dirty="0"/>
              <a:t>b.ne   error</a:t>
            </a:r>
          </a:p>
          <a:p>
            <a:r>
              <a:rPr lang="en-US" dirty="0"/>
              <a:t>load    </a:t>
            </a:r>
            <a:r>
              <a:rPr lang="en-US" dirty="0" smtClean="0"/>
              <a:t>R2</a:t>
            </a:r>
            <a:r>
              <a:rPr lang="en-US" dirty="0"/>
              <a:t>, </a:t>
            </a:r>
            <a:r>
              <a:rPr lang="en-US" dirty="0" smtClean="0"/>
              <a:t>[R1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mov  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*,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R2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185518"/>
            <a:ext cx="30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    </a:t>
            </a:r>
            <a:r>
              <a:rPr lang="en-US" dirty="0" smtClean="0"/>
              <a:t>R2</a:t>
            </a:r>
            <a:r>
              <a:rPr lang="en-US" dirty="0"/>
              <a:t>, </a:t>
            </a:r>
            <a:r>
              <a:rPr lang="en-US" dirty="0" smtClean="0"/>
              <a:t>R2</a:t>
            </a:r>
            <a:r>
              <a:rPr lang="en-US" dirty="0"/>
              <a:t>, #0x10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   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*,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*, #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0x10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002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SWIFT Basic Block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1524000"/>
            <a:ext cx="222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FASER Basic Block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0200" y="1942100"/>
            <a:ext cx="2727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Save_BB_label</a:t>
            </a:r>
            <a:endParaRPr lang="en-US" b="1" i="1" dirty="0" smtClean="0"/>
          </a:p>
          <a:p>
            <a:r>
              <a:rPr lang="en-US" dirty="0" smtClean="0"/>
              <a:t>cmp    </a:t>
            </a:r>
            <a:r>
              <a:rPr lang="en-US" dirty="0"/>
              <a:t>R</a:t>
            </a:r>
            <a:r>
              <a:rPr lang="en-US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R1</a:t>
            </a:r>
            <a:r>
              <a:rPr lang="en-US" dirty="0"/>
              <a:t>*</a:t>
            </a:r>
          </a:p>
          <a:p>
            <a:r>
              <a:rPr lang="en-US" dirty="0"/>
              <a:t>b.ne   error</a:t>
            </a:r>
          </a:p>
          <a:p>
            <a:r>
              <a:rPr lang="en-US" dirty="0"/>
              <a:t>load    </a:t>
            </a:r>
            <a:r>
              <a:rPr lang="en-US" dirty="0" smtClean="0"/>
              <a:t>R2</a:t>
            </a:r>
            <a:r>
              <a:rPr lang="en-US" dirty="0"/>
              <a:t>, </a:t>
            </a:r>
            <a:r>
              <a:rPr lang="en-US" dirty="0" smtClean="0"/>
              <a:t>[R1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mov  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*,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R2</a:t>
            </a:r>
          </a:p>
          <a:p>
            <a:r>
              <a:rPr lang="en-US" dirty="0"/>
              <a:t>add     R2, R2, #0x10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     R2*, R2*, #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0x10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cmp   R2, R2*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b.ne    error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mov    chkpt_reg, R2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Lightning Bolt 5"/>
          <p:cNvSpPr/>
          <p:nvPr/>
        </p:nvSpPr>
        <p:spPr>
          <a:xfrm rot="20579719">
            <a:off x="3799096" y="3068461"/>
            <a:ext cx="457200" cy="60960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3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1.85185E-6 L 0.13455 0.130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InCheck: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5262" y="1143000"/>
            <a:ext cx="8753475" cy="289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Integrating recovery on top of a detection technique,</a:t>
            </a:r>
          </a:p>
          <a:p>
            <a:pPr lvl="1"/>
            <a:r>
              <a:rPr lang="en-US" sz="2800" dirty="0" smtClean="0"/>
              <a:t>Without compromising the coverage provided by detection</a:t>
            </a:r>
          </a:p>
          <a:p>
            <a:pPr lvl="1"/>
            <a:r>
              <a:rPr lang="en-US" sz="2800" dirty="0" smtClean="0"/>
              <a:t>With a low recovery latency  </a:t>
            </a:r>
          </a:p>
          <a:p>
            <a:pPr marL="205740" lvl="1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61" y="4114800"/>
            <a:ext cx="87534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Recent work, nZDC could accomplish near Zero SDC by detecting every error. So, it was chosen as the candidate to implement InCheck Recovery.   </a:t>
            </a:r>
          </a:p>
        </p:txBody>
      </p:sp>
    </p:spTree>
    <p:extLst>
      <p:ext uri="{BB962C8B-B14F-4D97-AF65-F5344CB8AC3E}">
        <p14:creationId xmlns:p14="http://schemas.microsoft.com/office/powerpoint/2010/main" val="23783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nZDC: Compiler transformations for complete protection from SDC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nZDC could accomplish full instruction duplication</a:t>
            </a:r>
          </a:p>
          <a:p>
            <a:pPr lvl="1"/>
            <a:r>
              <a:rPr lang="en-US" sz="2400" dirty="0" smtClean="0"/>
              <a:t>Logical and Computational Instructions</a:t>
            </a:r>
          </a:p>
          <a:p>
            <a:pPr lvl="1"/>
            <a:r>
              <a:rPr lang="en-US" sz="2400" dirty="0" smtClean="0"/>
              <a:t>Memory read instructions</a:t>
            </a:r>
          </a:p>
          <a:p>
            <a:pPr lvl="1"/>
            <a:r>
              <a:rPr lang="en-US" sz="2400" b="1" dirty="0" smtClean="0"/>
              <a:t>Memory write instructions! </a:t>
            </a:r>
          </a:p>
          <a:p>
            <a:pPr lvl="2"/>
            <a:r>
              <a:rPr lang="en-US" sz="2400" b="1" dirty="0" smtClean="0"/>
              <a:t>Checking load instructions act as duplication for Stores</a:t>
            </a:r>
          </a:p>
          <a:p>
            <a:pPr lvl="1"/>
            <a:r>
              <a:rPr lang="en-US" sz="2400" dirty="0" smtClean="0"/>
              <a:t>Compare instructions</a:t>
            </a:r>
          </a:p>
          <a:p>
            <a:pPr lvl="2"/>
            <a:r>
              <a:rPr lang="en-US" sz="2400" dirty="0" smtClean="0"/>
              <a:t>Duplicated by nZDC CFC</a:t>
            </a:r>
          </a:p>
          <a:p>
            <a:pPr lvl="1"/>
            <a:r>
              <a:rPr lang="en-US" sz="2400" dirty="0" smtClean="0"/>
              <a:t>Branch instructions</a:t>
            </a:r>
          </a:p>
          <a:p>
            <a:pPr lvl="2"/>
            <a:r>
              <a:rPr lang="en-US" sz="2400" dirty="0" smtClean="0"/>
              <a:t>Direction as well as target address checking</a:t>
            </a:r>
          </a:p>
          <a:p>
            <a:pPr lvl="2"/>
            <a:endParaRPr lang="en-US" sz="2400" dirty="0" smtClean="0"/>
          </a:p>
          <a:p>
            <a:r>
              <a:rPr lang="en-US" sz="2700" dirty="0" smtClean="0"/>
              <a:t>nZDC could achieve its goal</a:t>
            </a:r>
          </a:p>
          <a:p>
            <a:pPr lvl="1"/>
            <a:r>
              <a:rPr lang="en-US" sz="2400" b="1" dirty="0"/>
              <a:t>Near zero</a:t>
            </a:r>
            <a:r>
              <a:rPr lang="en-US" sz="2400" dirty="0"/>
              <a:t> Silent Data Corruption at Processor Level</a:t>
            </a:r>
          </a:p>
          <a:p>
            <a:pPr lvl="1"/>
            <a:r>
              <a:rPr lang="en-US" sz="2400" dirty="0"/>
              <a:t>nZDC protected programs execute faster </a:t>
            </a:r>
            <a:r>
              <a:rPr lang="en-US" sz="2400" dirty="0" smtClean="0"/>
              <a:t>than their SWIFT counterparts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nZDC transformations: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05000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Un-Reliable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450" y="2531535"/>
            <a:ext cx="2078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   x1, #0x04</a:t>
            </a:r>
          </a:p>
          <a:p>
            <a:r>
              <a:rPr lang="en-US" dirty="0"/>
              <a:t>load    x2, [x1]</a:t>
            </a:r>
          </a:p>
          <a:p>
            <a:r>
              <a:rPr lang="en-US" dirty="0"/>
              <a:t>add     x2, x2, #0x10</a:t>
            </a:r>
          </a:p>
          <a:p>
            <a:r>
              <a:rPr lang="en-US" dirty="0"/>
              <a:t>and     x1, x2, #0x10</a:t>
            </a:r>
          </a:p>
          <a:p>
            <a:r>
              <a:rPr lang="en-US" dirty="0"/>
              <a:t>store   x2, [x1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1002268"/>
            <a:ext cx="22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nZDC 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153566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   x1, #0x04</a:t>
            </a:r>
          </a:p>
          <a:p>
            <a:r>
              <a:rPr lang="en-US" dirty="0" err="1"/>
              <a:t>mov</a:t>
            </a:r>
            <a:r>
              <a:rPr lang="en-US" dirty="0"/>
              <a:t>    x1*, #</a:t>
            </a:r>
            <a:r>
              <a:rPr lang="en-US" dirty="0" smtClean="0"/>
              <a:t>0x04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22376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   x2, [x1]</a:t>
            </a:r>
          </a:p>
          <a:p>
            <a:r>
              <a:rPr lang="en-US" dirty="0"/>
              <a:t>load    x2*, [x1</a:t>
            </a:r>
            <a:r>
              <a:rPr lang="en-US" dirty="0" smtClean="0"/>
              <a:t>*]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2939534"/>
            <a:ext cx="241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    x2, x2, #0x10</a:t>
            </a:r>
          </a:p>
          <a:p>
            <a:r>
              <a:rPr lang="en-US" dirty="0"/>
              <a:t>add     x2*, x2*, #0x10</a:t>
            </a:r>
          </a:p>
          <a:p>
            <a:r>
              <a:rPr lang="en-US" dirty="0"/>
              <a:t>and     x1, x2, #0x10</a:t>
            </a:r>
          </a:p>
          <a:p>
            <a:r>
              <a:rPr lang="en-US" dirty="0"/>
              <a:t>and     x1*, x2*, #</a:t>
            </a:r>
            <a:r>
              <a:rPr lang="en-US" dirty="0" smtClean="0"/>
              <a:t>0x10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4204990"/>
            <a:ext cx="1957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  x2, [x1]</a:t>
            </a:r>
          </a:p>
          <a:p>
            <a:r>
              <a:rPr lang="en-US" dirty="0">
                <a:solidFill>
                  <a:srgbClr val="00B050"/>
                </a:solidFill>
              </a:rPr>
              <a:t>load     x2, [x1*]</a:t>
            </a:r>
          </a:p>
          <a:p>
            <a:r>
              <a:rPr lang="en-US" dirty="0"/>
              <a:t>cmp     x2, x2*</a:t>
            </a:r>
          </a:p>
          <a:p>
            <a:r>
              <a:rPr lang="en-US" dirty="0"/>
              <a:t>b.ne     error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>
            <a:endCxn id="12" idx="1"/>
          </p:cNvCxnSpPr>
          <p:nvPr/>
        </p:nvCxnSpPr>
        <p:spPr>
          <a:xfrm flipV="1">
            <a:off x="2972533" y="1905000"/>
            <a:ext cx="2616305" cy="794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5588838" y="1647797"/>
            <a:ext cx="290423" cy="51440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5" name="Straight Arrow Connector 14"/>
          <p:cNvCxnSpPr>
            <a:endCxn id="17" idx="1"/>
          </p:cNvCxnSpPr>
          <p:nvPr/>
        </p:nvCxnSpPr>
        <p:spPr>
          <a:xfrm flipV="1">
            <a:off x="2991583" y="2580711"/>
            <a:ext cx="2597255" cy="395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5588838" y="2323508"/>
            <a:ext cx="290423" cy="51440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9" name="Straight Arrow Connector 18"/>
          <p:cNvCxnSpPr>
            <a:endCxn id="23" idx="1"/>
          </p:cNvCxnSpPr>
          <p:nvPr/>
        </p:nvCxnSpPr>
        <p:spPr>
          <a:xfrm>
            <a:off x="2991583" y="3368628"/>
            <a:ext cx="2597254" cy="152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5588837" y="3062528"/>
            <a:ext cx="290423" cy="91711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Left Brace 24"/>
          <p:cNvSpPr/>
          <p:nvPr/>
        </p:nvSpPr>
        <p:spPr>
          <a:xfrm>
            <a:off x="5588837" y="4285738"/>
            <a:ext cx="290423" cy="104826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2972533" y="3856408"/>
            <a:ext cx="2616304" cy="9534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7" grpId="0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InCheck + nZDC: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9678" y="1085046"/>
            <a:ext cx="920335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InCheck is a fine-grained technique that performs recovery by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making light weight checkpoints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39161" y="3470400"/>
            <a:ext cx="961419" cy="732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Detection Mechanism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149032" y="3435601"/>
            <a:ext cx="1066800" cy="802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Error Diagnosis Mechanism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7010400" y="2759679"/>
            <a:ext cx="990600" cy="62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Recovery Mechanism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8" idx="3"/>
            <a:endCxn id="9" idx="1"/>
          </p:cNvCxnSpPr>
          <p:nvPr/>
        </p:nvCxnSpPr>
        <p:spPr>
          <a:xfrm flipV="1">
            <a:off x="5215832" y="3072436"/>
            <a:ext cx="1794568" cy="7643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3500580" y="3836768"/>
            <a:ext cx="648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83128" y="4111595"/>
            <a:ext cx="1143000" cy="806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Detected/</a:t>
            </a:r>
          </a:p>
          <a:p>
            <a:pPr algn="ctr"/>
            <a:r>
              <a:rPr lang="en-US" sz="1200" dirty="0" smtClean="0"/>
              <a:t>Unrecoverable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8" idx="3"/>
            <a:endCxn id="15" idx="1"/>
          </p:cNvCxnSpPr>
          <p:nvPr/>
        </p:nvCxnSpPr>
        <p:spPr>
          <a:xfrm>
            <a:off x="5215832" y="3836768"/>
            <a:ext cx="1467296" cy="678166"/>
          </a:xfrm>
          <a:prstGeom prst="bentConnector3">
            <a:avLst>
              <a:gd name="adj1" fmla="val 7516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" y="5638800"/>
            <a:ext cx="748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InCheck performs recovery only when it’s sure that its going to be error-free.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9358" y="3636710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rror</a:t>
            </a:r>
            <a:br>
              <a:rPr lang="en-US" sz="1000" dirty="0" smtClean="0"/>
            </a:br>
            <a:r>
              <a:rPr lang="en-US" sz="1000" dirty="0" smtClean="0"/>
              <a:t>detected?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36366" y="3638921"/>
            <a:ext cx="8739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rror</a:t>
            </a:r>
            <a:br>
              <a:rPr lang="en-US" sz="1000" dirty="0" smtClean="0"/>
            </a:br>
            <a:r>
              <a:rPr lang="en-US" sz="1000" dirty="0" smtClean="0"/>
              <a:t>recoverable?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63136" y="282690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293278" y="423793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309800" y="3452999"/>
            <a:ext cx="876641" cy="767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heck-</a:t>
            </a:r>
          </a:p>
          <a:p>
            <a:pPr algn="ctr"/>
            <a:r>
              <a:rPr lang="en-US" sz="1200" dirty="0" smtClean="0"/>
              <a:t>pointing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32" idx="3"/>
            <a:endCxn id="47" idx="1"/>
          </p:cNvCxnSpPr>
          <p:nvPr/>
        </p:nvCxnSpPr>
        <p:spPr>
          <a:xfrm flipV="1">
            <a:off x="1186441" y="3836766"/>
            <a:ext cx="1772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363726" y="3452998"/>
            <a:ext cx="971721" cy="767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redundant execution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endCxn id="7" idx="1"/>
          </p:cNvCxnSpPr>
          <p:nvPr/>
        </p:nvCxnSpPr>
        <p:spPr>
          <a:xfrm>
            <a:off x="2332695" y="3836766"/>
            <a:ext cx="20646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9" idx="0"/>
            <a:endCxn id="47" idx="0"/>
          </p:cNvCxnSpPr>
          <p:nvPr/>
        </p:nvCxnSpPr>
        <p:spPr>
          <a:xfrm rot="16200000" flipH="1" flipV="1">
            <a:off x="4330984" y="278281"/>
            <a:ext cx="693319" cy="5656113"/>
          </a:xfrm>
          <a:prstGeom prst="bentConnector3">
            <a:avLst>
              <a:gd name="adj1" fmla="val -3297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3" grpId="0"/>
      <p:bldP spid="14" grpId="0"/>
      <p:bldP spid="16" grpId="0"/>
      <p:bldP spid="17" grpId="0"/>
      <p:bldP spid="32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image.slidesharecdn.com/creativityandinnovationquotes-140924163931-phpapp02/95/creativity-and-innovation-quotes-7-638.jpg?cb=14308559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922"/>
            <a:ext cx="7620000" cy="572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3581400" y="1219200"/>
            <a:ext cx="2125051" cy="411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InCheck Transformation: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5780" y="1553258"/>
            <a:ext cx="1956290" cy="83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10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0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Preservation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Error Detection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Error Check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1" y="1283345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POINTING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0347" y="2058089"/>
            <a:ext cx="1726224" cy="2363999"/>
            <a:chOff x="100347" y="2058089"/>
            <a:chExt cx="1726224" cy="2363999"/>
          </a:xfrm>
        </p:grpSpPr>
        <p:sp>
          <p:nvSpPr>
            <p:cNvPr id="28" name="Rounded Rectangle 27"/>
            <p:cNvSpPr/>
            <p:nvPr/>
          </p:nvSpPr>
          <p:spPr>
            <a:xfrm>
              <a:off x="230153" y="2310352"/>
              <a:ext cx="1496251" cy="21117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80011" y="2941069"/>
              <a:ext cx="298267" cy="545498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671" y="2687081"/>
              <a:ext cx="803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thread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978278" y="2972139"/>
              <a:ext cx="298267" cy="514427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9753" y="2683047"/>
              <a:ext cx="931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shadow thread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2664" y="3517638"/>
              <a:ext cx="1323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</a:t>
              </a:r>
              <a:r>
                <a:rPr lang="en-US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detected</a:t>
              </a:r>
              <a:r>
                <a:rPr lang="en-US" sz="1050" dirty="0" smtClean="0"/>
                <a:t>?</a:t>
              </a:r>
              <a:endParaRPr lang="en-US" sz="10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4153" y="2377265"/>
              <a:ext cx="119867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Redundant Execution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0347" y="2058089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nZDC Basic block:</a:t>
              </a:r>
              <a:endParaRPr lang="en-US" sz="12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704776" y="3775009"/>
              <a:ext cx="298267" cy="467063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987521" y="3802625"/>
              <a:ext cx="298267" cy="467063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sp>
        <p:nvSpPr>
          <p:cNvPr id="50" name="Freeform 49"/>
          <p:cNvSpPr/>
          <p:nvPr/>
        </p:nvSpPr>
        <p:spPr>
          <a:xfrm>
            <a:off x="1465685" y="2965220"/>
            <a:ext cx="781050" cy="668524"/>
          </a:xfrm>
          <a:custGeom>
            <a:avLst/>
            <a:gdLst>
              <a:gd name="connsiteX0" fmla="*/ 0 w 781050"/>
              <a:gd name="connsiteY0" fmla="*/ 668524 h 668524"/>
              <a:gd name="connsiteX1" fmla="*/ 428625 w 781050"/>
              <a:gd name="connsiteY1" fmla="*/ 1774 h 668524"/>
              <a:gd name="connsiteX2" fmla="*/ 781050 w 781050"/>
              <a:gd name="connsiteY2" fmla="*/ 458974 h 6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668524">
                <a:moveTo>
                  <a:pt x="0" y="668524"/>
                </a:moveTo>
                <a:cubicBezTo>
                  <a:pt x="149225" y="352611"/>
                  <a:pt x="298450" y="36699"/>
                  <a:pt x="428625" y="1774"/>
                </a:cubicBezTo>
                <a:cubicBezTo>
                  <a:pt x="558800" y="-33151"/>
                  <a:pt x="781050" y="458974"/>
                  <a:pt x="781050" y="458974"/>
                </a:cubicBezTo>
              </a:path>
            </a:pathLst>
          </a:cu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552" y="3399631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nZDC error detected!</a:t>
            </a:r>
            <a:endParaRPr lang="en-US" sz="900" dirty="0"/>
          </a:p>
        </p:txBody>
      </p:sp>
      <p:sp>
        <p:nvSpPr>
          <p:cNvPr id="52" name="Freeform 51"/>
          <p:cNvSpPr/>
          <p:nvPr/>
        </p:nvSpPr>
        <p:spPr>
          <a:xfrm>
            <a:off x="2306603" y="1983688"/>
            <a:ext cx="800195" cy="2281024"/>
          </a:xfrm>
          <a:custGeom>
            <a:avLst/>
            <a:gdLst>
              <a:gd name="connsiteX0" fmla="*/ 0 w 800195"/>
              <a:gd name="connsiteY0" fmla="*/ 1685925 h 2281024"/>
              <a:gd name="connsiteX1" fmla="*/ 361950 w 800195"/>
              <a:gd name="connsiteY1" fmla="*/ 2266950 h 2281024"/>
              <a:gd name="connsiteX2" fmla="*/ 800100 w 800195"/>
              <a:gd name="connsiteY2" fmla="*/ 1162050 h 2281024"/>
              <a:gd name="connsiteX3" fmla="*/ 323850 w 800195"/>
              <a:gd name="connsiteY3" fmla="*/ 0 h 228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95" h="2281024">
                <a:moveTo>
                  <a:pt x="0" y="1685925"/>
                </a:moveTo>
                <a:cubicBezTo>
                  <a:pt x="114300" y="2020094"/>
                  <a:pt x="228600" y="2354263"/>
                  <a:pt x="361950" y="2266950"/>
                </a:cubicBezTo>
                <a:cubicBezTo>
                  <a:pt x="495300" y="2179638"/>
                  <a:pt x="806450" y="1539875"/>
                  <a:pt x="800100" y="1162050"/>
                </a:cubicBezTo>
                <a:cubicBezTo>
                  <a:pt x="793750" y="784225"/>
                  <a:pt x="558800" y="392112"/>
                  <a:pt x="323850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06525" y="1745010"/>
            <a:ext cx="64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Restart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6248400" y="4707856"/>
            <a:ext cx="2057400" cy="8673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Recovery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smtClean="0"/>
              <a:t>Memory Restore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smtClean="0"/>
              <a:t>Register File Restore</a:t>
            </a:r>
            <a:endParaRPr lang="en-US" sz="1200" dirty="0"/>
          </a:p>
        </p:txBody>
      </p:sp>
      <p:sp>
        <p:nvSpPr>
          <p:cNvPr id="56" name="Freeform 55"/>
          <p:cNvSpPr/>
          <p:nvPr/>
        </p:nvSpPr>
        <p:spPr>
          <a:xfrm>
            <a:off x="5124450" y="3553824"/>
            <a:ext cx="1695450" cy="1303926"/>
          </a:xfrm>
          <a:custGeom>
            <a:avLst/>
            <a:gdLst>
              <a:gd name="connsiteX0" fmla="*/ 0 w 1695450"/>
              <a:gd name="connsiteY0" fmla="*/ 551451 h 1303926"/>
              <a:gd name="connsiteX1" fmla="*/ 666750 w 1695450"/>
              <a:gd name="connsiteY1" fmla="*/ 27576 h 1303926"/>
              <a:gd name="connsiteX2" fmla="*/ 1695450 w 1695450"/>
              <a:gd name="connsiteY2" fmla="*/ 1303926 h 130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5450" h="1303926">
                <a:moveTo>
                  <a:pt x="0" y="551451"/>
                </a:moveTo>
                <a:cubicBezTo>
                  <a:pt x="192087" y="226807"/>
                  <a:pt x="384175" y="-97836"/>
                  <a:pt x="666750" y="27576"/>
                </a:cubicBezTo>
                <a:cubicBezTo>
                  <a:pt x="949325" y="152988"/>
                  <a:pt x="1520825" y="1276939"/>
                  <a:pt x="1695450" y="130392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163313" y="2709011"/>
            <a:ext cx="3582771" cy="3304492"/>
          </a:xfrm>
          <a:custGeom>
            <a:avLst/>
            <a:gdLst>
              <a:gd name="connsiteX0" fmla="*/ 2867025 w 3582771"/>
              <a:gd name="connsiteY0" fmla="*/ 2647950 h 3304492"/>
              <a:gd name="connsiteX1" fmla="*/ 3524250 w 3582771"/>
              <a:gd name="connsiteY1" fmla="*/ 3248025 h 3304492"/>
              <a:gd name="connsiteX2" fmla="*/ 3438525 w 3582771"/>
              <a:gd name="connsiteY2" fmla="*/ 1400175 h 3304492"/>
              <a:gd name="connsiteX3" fmla="*/ 2533650 w 3582771"/>
              <a:gd name="connsiteY3" fmla="*/ 276225 h 3304492"/>
              <a:gd name="connsiteX4" fmla="*/ 0 w 3582771"/>
              <a:gd name="connsiteY4" fmla="*/ 0 h 33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2771" h="3304492">
                <a:moveTo>
                  <a:pt x="2867025" y="2647950"/>
                </a:moveTo>
                <a:cubicBezTo>
                  <a:pt x="3148012" y="3051968"/>
                  <a:pt x="3429000" y="3455987"/>
                  <a:pt x="3524250" y="3248025"/>
                </a:cubicBezTo>
                <a:cubicBezTo>
                  <a:pt x="3619500" y="3040063"/>
                  <a:pt x="3603625" y="1895475"/>
                  <a:pt x="3438525" y="1400175"/>
                </a:cubicBezTo>
                <a:cubicBezTo>
                  <a:pt x="3273425" y="904875"/>
                  <a:pt x="3106738" y="509587"/>
                  <a:pt x="2533650" y="276225"/>
                </a:cubicBezTo>
                <a:cubicBezTo>
                  <a:pt x="1960562" y="42862"/>
                  <a:pt x="533400" y="144462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65780" y="927572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InCheck Basic block:</a:t>
            </a:r>
            <a:endParaRPr lang="en-US" sz="1200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40295 0.0708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39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" grpId="0"/>
      <p:bldP spid="50" grpId="0" animBg="1"/>
      <p:bldP spid="50" grpId="1" animBg="1"/>
      <p:bldP spid="51" grpId="0"/>
      <p:bldP spid="51" grpId="1"/>
      <p:bldP spid="52" grpId="0" animBg="1"/>
      <p:bldP spid="52" grpId="1" animBg="1"/>
      <p:bldP spid="53" grpId="0"/>
      <p:bldP spid="53" grpId="1"/>
      <p:bldP spid="54" grpId="0" animBg="1"/>
      <p:bldP spid="56" grpId="0" animBg="1"/>
      <p:bldP spid="57" grpId="0" animBg="1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53475" cy="31623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r>
              <a:rPr lang="en-US" sz="3600" dirty="0"/>
              <a:t>Memory preservation and </a:t>
            </a:r>
            <a:r>
              <a:rPr lang="en-US" sz="3600" dirty="0" smtClean="0"/>
              <a:t>Restoration</a:t>
            </a:r>
          </a:p>
          <a:p>
            <a:r>
              <a:rPr lang="en-US" sz="3600" dirty="0" smtClean="0"/>
              <a:t>2 Phase Checkpointing</a:t>
            </a:r>
            <a:endParaRPr lang="en-US" sz="3600" dirty="0"/>
          </a:p>
          <a:p>
            <a:r>
              <a:rPr lang="en-US" sz="3600" dirty="0"/>
              <a:t>Recovery from CF errors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ounded Rectangle 125"/>
          <p:cNvSpPr/>
          <p:nvPr/>
        </p:nvSpPr>
        <p:spPr>
          <a:xfrm>
            <a:off x="5492545" y="1190594"/>
            <a:ext cx="1661088" cy="2359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1968855" y="1315381"/>
            <a:ext cx="1661088" cy="196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419" y="1833198"/>
            <a:ext cx="1147397" cy="13188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3361" y="1833198"/>
            <a:ext cx="1443100" cy="13188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BB: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load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&lt;-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[R2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load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* &lt;-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[R2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*]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*++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store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-&gt;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[R2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load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&lt;-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[R2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*]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cmp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b.ne recovery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4347" y="3086682"/>
            <a:ext cx="1609030" cy="5712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register recovery: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load </a:t>
            </a:r>
            <a:r>
              <a:rPr lang="en-US" sz="900" dirty="0" smtClean="0">
                <a:latin typeface="Consolas" panose="020B0609020204030204" pitchFamily="49" charset="0"/>
              </a:rPr>
              <a:t>R1 </a:t>
            </a:r>
            <a:r>
              <a:rPr lang="en-US" sz="900" dirty="0">
                <a:latin typeface="Consolas" panose="020B0609020204030204" pitchFamily="49" charset="0"/>
              </a:rPr>
              <a:t>&lt;- [memory]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load </a:t>
            </a:r>
            <a:r>
              <a:rPr lang="en-US" sz="900" dirty="0" smtClean="0">
                <a:latin typeface="Consolas" panose="020B0609020204030204" pitchFamily="49" charset="0"/>
              </a:rPr>
              <a:t>R2 </a:t>
            </a:r>
            <a:r>
              <a:rPr lang="en-US" sz="900" dirty="0">
                <a:latin typeface="Consolas" panose="020B0609020204030204" pitchFamily="49" charset="0"/>
              </a:rPr>
              <a:t>&lt;- [memory, #4]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branch to BB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578623" y="1834911"/>
            <a:ext cx="1460352" cy="15507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BB: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load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&lt;-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[R2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load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* &lt;-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[R2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*]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*++</a:t>
            </a:r>
          </a:p>
          <a:p>
            <a:endParaRPr lang="en-US" sz="9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store R1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-&gt;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[R2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load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&lt;-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[R2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*]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cmp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b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b.ne recovery</a:t>
            </a:r>
          </a:p>
        </p:txBody>
      </p:sp>
      <p:sp>
        <p:nvSpPr>
          <p:cNvPr id="9" name="Rectangle 8"/>
          <p:cNvSpPr/>
          <p:nvPr/>
        </p:nvSpPr>
        <p:spPr>
          <a:xfrm>
            <a:off x="7304616" y="3195493"/>
            <a:ext cx="1605856" cy="8204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latin typeface="Consolas" panose="020B0609020204030204" pitchFamily="49" charset="0"/>
              </a:rPr>
              <a:t>memory recovery: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restore([R2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register recovery:</a:t>
            </a:r>
          </a:p>
          <a:p>
            <a:r>
              <a:rPr lang="en-US" sz="900" dirty="0" smtClean="0">
                <a:latin typeface="Consolas" panose="020B0609020204030204" pitchFamily="49" charset="0"/>
              </a:rPr>
              <a:t>restore R2</a:t>
            </a:r>
            <a:r>
              <a:rPr lang="en-US" sz="900" dirty="0">
                <a:latin typeface="Consolas" panose="020B0609020204030204" pitchFamily="49" charset="0"/>
              </a:rPr>
              <a:t/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 smtClean="0">
                <a:latin typeface="Consolas" panose="020B0609020204030204" pitchFamily="49" charset="0"/>
              </a:rPr>
              <a:t>branch </a:t>
            </a:r>
            <a:r>
              <a:rPr lang="en-US" sz="900" dirty="0">
                <a:latin typeface="Consolas" panose="020B0609020204030204" pitchFamily="49" charset="0"/>
              </a:rPr>
              <a:t>to BB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83087" y="990880"/>
            <a:ext cx="9893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3619" y="973470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First-cut recovery scheme (with register restoration only)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4283" y="929482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InCheck recovery (with memory and register restoration)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63360" y="1548133"/>
            <a:ext cx="1443101" cy="2037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p</a:t>
            </a:r>
            <a:r>
              <a:rPr lang="en-US" sz="900" dirty="0" smtClean="0"/>
              <a:t>reserve (R2)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5578624" y="1420179"/>
            <a:ext cx="1470709" cy="3316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preserve (R2)</a:t>
            </a:r>
          </a:p>
          <a:p>
            <a:r>
              <a:rPr lang="en-US" sz="900" dirty="0" smtClean="0"/>
              <a:t>preserve ([R2])</a:t>
            </a:r>
            <a:endParaRPr lang="en-US" sz="9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18852" y="857250"/>
            <a:ext cx="0" cy="5143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72097" y="857250"/>
            <a:ext cx="0" cy="5143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0477" y="4167902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8" name="Rectangle 17"/>
          <p:cNvSpPr/>
          <p:nvPr/>
        </p:nvSpPr>
        <p:spPr>
          <a:xfrm>
            <a:off x="932630" y="4174995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9" name="Rectangle 18"/>
          <p:cNvSpPr/>
          <p:nvPr/>
        </p:nvSpPr>
        <p:spPr>
          <a:xfrm>
            <a:off x="1354563" y="4174994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20" name="TextBox 19"/>
          <p:cNvSpPr txBox="1"/>
          <p:nvPr/>
        </p:nvSpPr>
        <p:spPr>
          <a:xfrm>
            <a:off x="490477" y="4454057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2630" y="4461152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54562" y="4461152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89395" y="4170411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24" name="Rectangle 23"/>
          <p:cNvSpPr/>
          <p:nvPr/>
        </p:nvSpPr>
        <p:spPr>
          <a:xfrm>
            <a:off x="2831624" y="4170408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25" name="Rectangle 24"/>
          <p:cNvSpPr/>
          <p:nvPr/>
        </p:nvSpPr>
        <p:spPr>
          <a:xfrm>
            <a:off x="3273854" y="4166272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26" name="TextBox 25"/>
          <p:cNvSpPr txBox="1"/>
          <p:nvPr/>
        </p:nvSpPr>
        <p:spPr>
          <a:xfrm>
            <a:off x="2389395" y="4456563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31624" y="4456562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73854" y="4452426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43663" y="4456565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[R2</a:t>
            </a:r>
            <a:r>
              <a:rPr lang="en-US" sz="1050" dirty="0"/>
              <a:t>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19316" y="4159182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34" name="Rectangle 33"/>
          <p:cNvSpPr/>
          <p:nvPr/>
        </p:nvSpPr>
        <p:spPr>
          <a:xfrm>
            <a:off x="4161546" y="4159179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35" name="TextBox 34"/>
          <p:cNvSpPr txBox="1"/>
          <p:nvPr/>
        </p:nvSpPr>
        <p:spPr>
          <a:xfrm>
            <a:off x="3719316" y="4445333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1546" y="4445333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03776" y="4159763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39" name="TextBox 38"/>
          <p:cNvSpPr txBox="1"/>
          <p:nvPr/>
        </p:nvSpPr>
        <p:spPr>
          <a:xfrm>
            <a:off x="4603776" y="4445916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40" name="Up Arrow Callout 39"/>
          <p:cNvSpPr/>
          <p:nvPr/>
        </p:nvSpPr>
        <p:spPr>
          <a:xfrm>
            <a:off x="3146150" y="5262503"/>
            <a:ext cx="1483580" cy="608868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recovery block, </a:t>
            </a:r>
            <a:r>
              <a:rPr lang="en-US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</a:t>
            </a:r>
            <a:r>
              <a:rPr lang="en-US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loaded with correct initial address but </a:t>
            </a:r>
            <a:r>
              <a:rPr lang="en-US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[R2</a:t>
            </a:r>
            <a:r>
              <a:rPr lang="en-US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remains un-restored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6459" y="1990137"/>
            <a:ext cx="1153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load </a:t>
            </a:r>
            <a:r>
              <a:rPr lang="en-US" sz="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R1 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&lt;- </a:t>
            </a:r>
            <a:r>
              <a:rPr lang="en-US" sz="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[R2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endParaRPr lang="en-US" sz="1350" dirty="0"/>
          </a:p>
        </p:txBody>
      </p:sp>
      <p:sp>
        <p:nvSpPr>
          <p:cNvPr id="45" name="Rectangle 44"/>
          <p:cNvSpPr/>
          <p:nvPr/>
        </p:nvSpPr>
        <p:spPr>
          <a:xfrm>
            <a:off x="950736" y="2284872"/>
            <a:ext cx="4411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R1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2114" y="2546475"/>
            <a:ext cx="1210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store </a:t>
            </a:r>
            <a:r>
              <a:rPr lang="en-US" sz="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R1 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-&gt; </a:t>
            </a:r>
            <a:r>
              <a:rPr lang="en-US" sz="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[R2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96647" y="4177501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>
            <a:off x="6238877" y="4177499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Rectangle 48"/>
          <p:cNvSpPr/>
          <p:nvPr/>
        </p:nvSpPr>
        <p:spPr>
          <a:xfrm>
            <a:off x="6681107" y="4173362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0" name="TextBox 49"/>
          <p:cNvSpPr txBox="1"/>
          <p:nvPr/>
        </p:nvSpPr>
        <p:spPr>
          <a:xfrm>
            <a:off x="5796647" y="4463656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38877" y="4463655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81106" y="4459520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50917" y="4463656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[R2</a:t>
            </a:r>
            <a:r>
              <a:rPr lang="en-US" sz="1050" dirty="0"/>
              <a:t>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126572" y="4166273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7568801" y="4166272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8" name="TextBox 57"/>
          <p:cNvSpPr txBox="1"/>
          <p:nvPr/>
        </p:nvSpPr>
        <p:spPr>
          <a:xfrm>
            <a:off x="7126572" y="4452428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68801" y="4452427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011030" y="4166855"/>
            <a:ext cx="356089" cy="852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3" name="TextBox 62"/>
          <p:cNvSpPr txBox="1"/>
          <p:nvPr/>
        </p:nvSpPr>
        <p:spPr>
          <a:xfrm>
            <a:off x="8011030" y="4453010"/>
            <a:ext cx="35608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64" name="Up Arrow Callout 63"/>
          <p:cNvSpPr/>
          <p:nvPr/>
        </p:nvSpPr>
        <p:spPr>
          <a:xfrm>
            <a:off x="6504408" y="5269596"/>
            <a:ext cx="1580993" cy="608868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recovery block, </a:t>
            </a:r>
            <a:r>
              <a:rPr lang="en-US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[R2</a:t>
            </a:r>
            <a:r>
              <a:rPr lang="en-US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re-loaded with its initial value before store operation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4280" y="4445333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[R2</a:t>
            </a:r>
            <a:r>
              <a:rPr lang="en-US" sz="1050" dirty="0"/>
              <a:t>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82985" y="2848927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Times New Roman" panose="02020603050405020304" pitchFamily="18" charset="0"/>
              </a:rPr>
              <a:t>recovery: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6964" y="2985359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cs typeface="Times New Roman" panose="02020603050405020304" pitchFamily="18" charset="0"/>
              </a:rPr>
              <a:t>recovery:</a:t>
            </a:r>
          </a:p>
        </p:txBody>
      </p:sp>
      <p:sp>
        <p:nvSpPr>
          <p:cNvPr id="91" name="Freeform 90"/>
          <p:cNvSpPr/>
          <p:nvPr/>
        </p:nvSpPr>
        <p:spPr>
          <a:xfrm>
            <a:off x="2446665" y="1913715"/>
            <a:ext cx="1326712" cy="578908"/>
          </a:xfrm>
          <a:custGeom>
            <a:avLst/>
            <a:gdLst>
              <a:gd name="connsiteX0" fmla="*/ 0 w 1366982"/>
              <a:gd name="connsiteY0" fmla="*/ 489527 h 665095"/>
              <a:gd name="connsiteX1" fmla="*/ 378691 w 1366982"/>
              <a:gd name="connsiteY1" fmla="*/ 665018 h 665095"/>
              <a:gd name="connsiteX2" fmla="*/ 591128 w 1366982"/>
              <a:gd name="connsiteY2" fmla="*/ 471055 h 665095"/>
              <a:gd name="connsiteX3" fmla="*/ 923637 w 1366982"/>
              <a:gd name="connsiteY3" fmla="*/ 609600 h 665095"/>
              <a:gd name="connsiteX4" fmla="*/ 988291 w 1366982"/>
              <a:gd name="connsiteY4" fmla="*/ 295564 h 665095"/>
              <a:gd name="connsiteX5" fmla="*/ 1302328 w 1366982"/>
              <a:gd name="connsiteY5" fmla="*/ 387927 h 665095"/>
              <a:gd name="connsiteX6" fmla="*/ 1366982 w 1366982"/>
              <a:gd name="connsiteY6" fmla="*/ 0 h 66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6982" h="665095">
                <a:moveTo>
                  <a:pt x="0" y="489527"/>
                </a:moveTo>
                <a:cubicBezTo>
                  <a:pt x="140085" y="578812"/>
                  <a:pt x="280170" y="668097"/>
                  <a:pt x="378691" y="665018"/>
                </a:cubicBezTo>
                <a:cubicBezTo>
                  <a:pt x="477212" y="661939"/>
                  <a:pt x="500304" y="480291"/>
                  <a:pt x="591128" y="471055"/>
                </a:cubicBezTo>
                <a:cubicBezTo>
                  <a:pt x="681952" y="461819"/>
                  <a:pt x="857443" y="638848"/>
                  <a:pt x="923637" y="609600"/>
                </a:cubicBezTo>
                <a:cubicBezTo>
                  <a:pt x="989831" y="580352"/>
                  <a:pt x="925176" y="332509"/>
                  <a:pt x="988291" y="295564"/>
                </a:cubicBezTo>
                <a:cubicBezTo>
                  <a:pt x="1051406" y="258618"/>
                  <a:pt x="1239213" y="437188"/>
                  <a:pt x="1302328" y="387927"/>
                </a:cubicBezTo>
                <a:cubicBezTo>
                  <a:pt x="1365443" y="338666"/>
                  <a:pt x="1336194" y="90824"/>
                  <a:pt x="1366982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Explosion 2 91"/>
          <p:cNvSpPr/>
          <p:nvPr/>
        </p:nvSpPr>
        <p:spPr>
          <a:xfrm>
            <a:off x="3764022" y="1250749"/>
            <a:ext cx="1454722" cy="847332"/>
          </a:xfrm>
          <a:prstGeom prst="irregularSeal2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/>
              <a:t>Soft-error happens on </a:t>
            </a:r>
            <a:r>
              <a:rPr lang="en-US" sz="825" dirty="0" smtClean="0"/>
              <a:t>R1 </a:t>
            </a:r>
            <a:endParaRPr lang="en-US" sz="825" dirty="0"/>
          </a:p>
        </p:txBody>
      </p:sp>
      <p:sp>
        <p:nvSpPr>
          <p:cNvPr id="93" name="Freeform 92"/>
          <p:cNvSpPr/>
          <p:nvPr/>
        </p:nvSpPr>
        <p:spPr>
          <a:xfrm>
            <a:off x="5980048" y="2038022"/>
            <a:ext cx="1716152" cy="518199"/>
          </a:xfrm>
          <a:custGeom>
            <a:avLst/>
            <a:gdLst>
              <a:gd name="connsiteX0" fmla="*/ 0 w 1366982"/>
              <a:gd name="connsiteY0" fmla="*/ 489527 h 665095"/>
              <a:gd name="connsiteX1" fmla="*/ 378691 w 1366982"/>
              <a:gd name="connsiteY1" fmla="*/ 665018 h 665095"/>
              <a:gd name="connsiteX2" fmla="*/ 591128 w 1366982"/>
              <a:gd name="connsiteY2" fmla="*/ 471055 h 665095"/>
              <a:gd name="connsiteX3" fmla="*/ 923637 w 1366982"/>
              <a:gd name="connsiteY3" fmla="*/ 609600 h 665095"/>
              <a:gd name="connsiteX4" fmla="*/ 988291 w 1366982"/>
              <a:gd name="connsiteY4" fmla="*/ 295564 h 665095"/>
              <a:gd name="connsiteX5" fmla="*/ 1302328 w 1366982"/>
              <a:gd name="connsiteY5" fmla="*/ 387927 h 665095"/>
              <a:gd name="connsiteX6" fmla="*/ 1366982 w 1366982"/>
              <a:gd name="connsiteY6" fmla="*/ 0 h 66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6982" h="665095">
                <a:moveTo>
                  <a:pt x="0" y="489527"/>
                </a:moveTo>
                <a:cubicBezTo>
                  <a:pt x="140085" y="578812"/>
                  <a:pt x="280170" y="668097"/>
                  <a:pt x="378691" y="665018"/>
                </a:cubicBezTo>
                <a:cubicBezTo>
                  <a:pt x="477212" y="661939"/>
                  <a:pt x="500304" y="480291"/>
                  <a:pt x="591128" y="471055"/>
                </a:cubicBezTo>
                <a:cubicBezTo>
                  <a:pt x="681952" y="461819"/>
                  <a:pt x="857443" y="638848"/>
                  <a:pt x="923637" y="609600"/>
                </a:cubicBezTo>
                <a:cubicBezTo>
                  <a:pt x="989831" y="580352"/>
                  <a:pt x="925176" y="332509"/>
                  <a:pt x="988291" y="295564"/>
                </a:cubicBezTo>
                <a:cubicBezTo>
                  <a:pt x="1051406" y="258618"/>
                  <a:pt x="1239213" y="437188"/>
                  <a:pt x="1302328" y="387927"/>
                </a:cubicBezTo>
                <a:cubicBezTo>
                  <a:pt x="1365443" y="338666"/>
                  <a:pt x="1336194" y="90824"/>
                  <a:pt x="1366982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Explosion 2 93"/>
          <p:cNvSpPr/>
          <p:nvPr/>
        </p:nvSpPr>
        <p:spPr>
          <a:xfrm>
            <a:off x="7586579" y="1205884"/>
            <a:ext cx="1485066" cy="883976"/>
          </a:xfrm>
          <a:prstGeom prst="irregularSeal2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/>
              <a:t>Soft-error happens on </a:t>
            </a:r>
            <a:r>
              <a:rPr lang="en-US" sz="825" dirty="0" smtClean="0"/>
              <a:t>R1 </a:t>
            </a:r>
            <a:endParaRPr lang="en-US" sz="825" dirty="0"/>
          </a:p>
        </p:txBody>
      </p:sp>
      <p:sp>
        <p:nvSpPr>
          <p:cNvPr id="99" name="TextBox 98"/>
          <p:cNvSpPr txBox="1"/>
          <p:nvPr/>
        </p:nvSpPr>
        <p:spPr>
          <a:xfrm>
            <a:off x="4957368" y="4332562"/>
            <a:ext cx="206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  <a:latin typeface="Wingdings 2" panose="05020102010507070707" pitchFamily="18" charset="2"/>
              </a:rPr>
              <a:t>Q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346203" y="4318375"/>
            <a:ext cx="4491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00B050"/>
                </a:solidFill>
                <a:latin typeface="Wingdings 2" panose="05020102010507070707" pitchFamily="18" charset="2"/>
              </a:rPr>
              <a:t>P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2743200" y="3150178"/>
            <a:ext cx="907473" cy="132026"/>
          </a:xfrm>
          <a:custGeom>
            <a:avLst/>
            <a:gdLst>
              <a:gd name="connsiteX0" fmla="*/ 0 w 1209964"/>
              <a:gd name="connsiteY0" fmla="*/ 0 h 176035"/>
              <a:gd name="connsiteX1" fmla="*/ 517236 w 1209964"/>
              <a:gd name="connsiteY1" fmla="*/ 175491 h 176035"/>
              <a:gd name="connsiteX2" fmla="*/ 1209964 w 1209964"/>
              <a:gd name="connsiteY2" fmla="*/ 46182 h 17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9964" h="176035">
                <a:moveTo>
                  <a:pt x="0" y="0"/>
                </a:moveTo>
                <a:cubicBezTo>
                  <a:pt x="157787" y="83897"/>
                  <a:pt x="315575" y="167794"/>
                  <a:pt x="517236" y="175491"/>
                </a:cubicBezTo>
                <a:cubicBezTo>
                  <a:pt x="718897" y="183188"/>
                  <a:pt x="1088352" y="107758"/>
                  <a:pt x="1209964" y="46182"/>
                </a:cubicBezTo>
              </a:path>
            </a:pathLst>
          </a:cu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Freeform 101"/>
          <p:cNvSpPr/>
          <p:nvPr/>
        </p:nvSpPr>
        <p:spPr>
          <a:xfrm>
            <a:off x="2798618" y="1299026"/>
            <a:ext cx="2380716" cy="2626353"/>
          </a:xfrm>
          <a:custGeom>
            <a:avLst/>
            <a:gdLst>
              <a:gd name="connsiteX0" fmla="*/ 2373745 w 3174288"/>
              <a:gd name="connsiteY0" fmla="*/ 3022384 h 3501804"/>
              <a:gd name="connsiteX1" fmla="*/ 3112654 w 3174288"/>
              <a:gd name="connsiteY1" fmla="*/ 3271766 h 3501804"/>
              <a:gd name="connsiteX2" fmla="*/ 2780145 w 3174288"/>
              <a:gd name="connsiteY2" fmla="*/ 140639 h 3501804"/>
              <a:gd name="connsiteX3" fmla="*/ 0 w 3174288"/>
              <a:gd name="connsiteY3" fmla="*/ 833366 h 350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4288" h="3501804">
                <a:moveTo>
                  <a:pt x="2373745" y="3022384"/>
                </a:moveTo>
                <a:cubicBezTo>
                  <a:pt x="2709333" y="3387220"/>
                  <a:pt x="3044921" y="3752057"/>
                  <a:pt x="3112654" y="3271766"/>
                </a:cubicBezTo>
                <a:cubicBezTo>
                  <a:pt x="3180387" y="2791475"/>
                  <a:pt x="3298921" y="547039"/>
                  <a:pt x="2780145" y="140639"/>
                </a:cubicBezTo>
                <a:cubicBezTo>
                  <a:pt x="2261369" y="-265761"/>
                  <a:pt x="1130684" y="283802"/>
                  <a:pt x="0" y="833366"/>
                </a:cubicBezTo>
              </a:path>
            </a:pathLst>
          </a:cu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" name="Freeform 102"/>
          <p:cNvSpPr/>
          <p:nvPr/>
        </p:nvSpPr>
        <p:spPr>
          <a:xfrm>
            <a:off x="6220691" y="3164765"/>
            <a:ext cx="1066800" cy="618801"/>
          </a:xfrm>
          <a:custGeom>
            <a:avLst/>
            <a:gdLst>
              <a:gd name="connsiteX0" fmla="*/ 0 w 1422400"/>
              <a:gd name="connsiteY0" fmla="*/ 285349 h 825068"/>
              <a:gd name="connsiteX1" fmla="*/ 1108363 w 1422400"/>
              <a:gd name="connsiteY1" fmla="*/ 821058 h 825068"/>
              <a:gd name="connsiteX2" fmla="*/ 1136072 w 1422400"/>
              <a:gd name="connsiteY2" fmla="*/ 35968 h 825068"/>
              <a:gd name="connsiteX3" fmla="*/ 1422400 w 1422400"/>
              <a:gd name="connsiteY3" fmla="*/ 137568 h 82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825068">
                <a:moveTo>
                  <a:pt x="0" y="285349"/>
                </a:moveTo>
                <a:cubicBezTo>
                  <a:pt x="459509" y="573985"/>
                  <a:pt x="919018" y="862621"/>
                  <a:pt x="1108363" y="821058"/>
                </a:cubicBezTo>
                <a:cubicBezTo>
                  <a:pt x="1297708" y="779495"/>
                  <a:pt x="1083733" y="149883"/>
                  <a:pt x="1136072" y="35968"/>
                </a:cubicBezTo>
                <a:cubicBezTo>
                  <a:pt x="1188412" y="-77947"/>
                  <a:pt x="1326958" y="112938"/>
                  <a:pt x="1422400" y="137568"/>
                </a:cubicBezTo>
              </a:path>
            </a:pathLst>
          </a:cu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Freeform 103"/>
          <p:cNvSpPr/>
          <p:nvPr/>
        </p:nvSpPr>
        <p:spPr>
          <a:xfrm>
            <a:off x="6373092" y="1459861"/>
            <a:ext cx="2583161" cy="2914236"/>
          </a:xfrm>
          <a:custGeom>
            <a:avLst/>
            <a:gdLst>
              <a:gd name="connsiteX0" fmla="*/ 2401454 w 3444215"/>
              <a:gd name="connsiteY0" fmla="*/ 3297464 h 3885648"/>
              <a:gd name="connsiteX1" fmla="*/ 3417454 w 3444215"/>
              <a:gd name="connsiteY1" fmla="*/ 3648446 h 3885648"/>
              <a:gd name="connsiteX2" fmla="*/ 2863272 w 3444215"/>
              <a:gd name="connsiteY2" fmla="*/ 175574 h 3885648"/>
              <a:gd name="connsiteX3" fmla="*/ 0 w 3444215"/>
              <a:gd name="connsiteY3" fmla="*/ 591210 h 38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215" h="3885648">
                <a:moveTo>
                  <a:pt x="2401454" y="3297464"/>
                </a:moveTo>
                <a:cubicBezTo>
                  <a:pt x="2870969" y="3733112"/>
                  <a:pt x="3340484" y="4168761"/>
                  <a:pt x="3417454" y="3648446"/>
                </a:cubicBezTo>
                <a:cubicBezTo>
                  <a:pt x="3494424" y="3128131"/>
                  <a:pt x="3432848" y="685113"/>
                  <a:pt x="2863272" y="175574"/>
                </a:cubicBezTo>
                <a:cubicBezTo>
                  <a:pt x="2293696" y="-333965"/>
                  <a:pt x="544945" y="409562"/>
                  <a:pt x="0" y="591210"/>
                </a:cubicBezTo>
              </a:path>
            </a:pathLst>
          </a:cu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Need for Memory Preservation &amp; Restoration:</a:t>
            </a:r>
            <a:endParaRPr lang="en-US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4856" y="3728987"/>
            <a:ext cx="1885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Value in memory location [R2]: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968855" y="1315381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  <a:r>
              <a:rPr lang="en-US" sz="1100" dirty="0" smtClean="0"/>
              <a:t>heckpoint: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475718" y="1190594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  <a:r>
              <a:rPr lang="en-US" sz="1100" dirty="0" smtClean="0"/>
              <a:t>heckpoint:</a:t>
            </a:r>
            <a:endParaRPr lang="en-US" sz="1100" dirty="0"/>
          </a:p>
        </p:txBody>
      </p:sp>
      <p:sp>
        <p:nvSpPr>
          <p:cNvPr id="124" name="Slide Number Placeholder 1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 animBg="1"/>
      <p:bldP spid="14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6" grpId="0"/>
      <p:bldP spid="67" grpId="0"/>
      <p:bldP spid="91" grpId="0" animBg="1"/>
      <p:bldP spid="92" grpId="0" animBg="1"/>
      <p:bldP spid="93" grpId="0" animBg="1"/>
      <p:bldP spid="94" grpId="0" animBg="1"/>
      <p:bldP spid="99" grpId="0"/>
      <p:bldP spid="100" grpId="0"/>
      <p:bldP spid="101" grpId="0" animBg="1"/>
      <p:bldP spid="102" grpId="0" animBg="1"/>
      <p:bldP spid="103" grpId="0" animBg="1"/>
      <p:bldP spid="104" grpId="0" animBg="1"/>
      <p:bldP spid="122" grpId="0"/>
      <p:bldP spid="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4004190" y="3553863"/>
            <a:ext cx="1641200" cy="2567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033161" y="963772"/>
            <a:ext cx="1641200" cy="242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43515" y="3631473"/>
            <a:ext cx="435219" cy="194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1876" y="3975799"/>
            <a:ext cx="426644" cy="214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55637" y="1048840"/>
            <a:ext cx="435219" cy="246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 Phase Checkpointing: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02930" y="1163052"/>
            <a:ext cx="1492615" cy="5208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5" name="Rounded Rectangle 4"/>
          <p:cNvSpPr/>
          <p:nvPr/>
        </p:nvSpPr>
        <p:spPr>
          <a:xfrm>
            <a:off x="2604359" y="2488616"/>
            <a:ext cx="1372995" cy="6041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ounded Rectangle 6"/>
          <p:cNvSpPr/>
          <p:nvPr/>
        </p:nvSpPr>
        <p:spPr>
          <a:xfrm>
            <a:off x="6018854" y="1388128"/>
            <a:ext cx="1355434" cy="59155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4136386" y="1274375"/>
            <a:ext cx="1459159" cy="30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AutoNum type="arabicPeriod"/>
            </a:pPr>
            <a:r>
              <a:rPr lang="en-US" sz="7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 Preservation</a:t>
            </a:r>
          </a:p>
          <a:p>
            <a:pPr marL="171450" indent="-171450">
              <a:buAutoNum type="arabicPeriod"/>
            </a:pPr>
            <a:r>
              <a:rPr lang="en-US" sz="7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Error Detection</a:t>
            </a:r>
            <a:endParaRPr lang="en-US" sz="7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Error </a:t>
            </a:r>
            <a:r>
              <a:rPr lang="en-US" sz="7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2930" y="925215"/>
            <a:ext cx="15087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heck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to mem. 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49155" y="1052879"/>
            <a:ext cx="435219" cy="221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1875" y="1454725"/>
            <a:ext cx="435219" cy="246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95003" y="1455364"/>
            <a:ext cx="14056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from check pointing </a:t>
            </a:r>
            <a:r>
              <a:rPr lang="en-US" sz="7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B</a:t>
            </a:r>
          </a:p>
          <a:p>
            <a:pPr marL="171450" indent="-171450">
              <a:buFontTx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back to beginning of prev. BB</a:t>
            </a:r>
            <a:endParaRPr lang="en-US" sz="1350" dirty="0"/>
          </a:p>
        </p:txBody>
      </p:sp>
      <p:sp>
        <p:nvSpPr>
          <p:cNvPr id="19" name="Rectangle 18"/>
          <p:cNvSpPr/>
          <p:nvPr/>
        </p:nvSpPr>
        <p:spPr>
          <a:xfrm>
            <a:off x="2649714" y="2515694"/>
            <a:ext cx="1354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AutoNum type="arabicPeriod"/>
            </a:pPr>
            <a:r>
              <a:rPr lang="en-US" sz="750" dirty="0">
                <a:solidFill>
                  <a:prstClr val="black"/>
                </a:solidFill>
              </a:rPr>
              <a:t>Restore from check pointing </a:t>
            </a:r>
            <a:r>
              <a:rPr lang="en-US" sz="750" b="1" dirty="0">
                <a:solidFill>
                  <a:srgbClr val="00B050"/>
                </a:solidFill>
              </a:rPr>
              <a:t>memory A</a:t>
            </a:r>
          </a:p>
          <a:p>
            <a:pPr marL="171450" indent="-171450">
              <a:buFontTx/>
              <a:buAutoNum type="arabicPeriod"/>
            </a:pPr>
            <a:r>
              <a:rPr lang="en-US" sz="750" dirty="0">
                <a:solidFill>
                  <a:prstClr val="black"/>
                </a:solidFill>
              </a:rPr>
              <a:t>Re-execute from the beginning of current BB</a:t>
            </a:r>
            <a:endParaRPr lang="en-US" sz="1350" dirty="0"/>
          </a:p>
        </p:txBody>
      </p:sp>
      <p:sp>
        <p:nvSpPr>
          <p:cNvPr id="21" name="Rounded Rectangle 20"/>
          <p:cNvSpPr/>
          <p:nvPr/>
        </p:nvSpPr>
        <p:spPr>
          <a:xfrm>
            <a:off x="4062842" y="3810041"/>
            <a:ext cx="1492615" cy="5208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22" name="Rectangle 21"/>
          <p:cNvSpPr/>
          <p:nvPr/>
        </p:nvSpPr>
        <p:spPr>
          <a:xfrm>
            <a:off x="4070444" y="3931457"/>
            <a:ext cx="1459159" cy="30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AutoNum type="arabicPeriod"/>
            </a:pPr>
            <a:r>
              <a:rPr lang="en-US" sz="7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 Preservation</a:t>
            </a:r>
          </a:p>
          <a:p>
            <a:pPr marL="171450" indent="-171450">
              <a:buAutoNum type="arabicPeriod"/>
            </a:pPr>
            <a:r>
              <a:rPr lang="en-US" sz="7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Error Detection</a:t>
            </a:r>
            <a:endParaRPr lang="en-US" sz="7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75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7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7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detected?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70417" y="3601876"/>
            <a:ext cx="15087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heck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to mem. B: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6550" y="227174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 block Recovery: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9423" y="1172196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block Recovery: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599769" y="4885766"/>
            <a:ext cx="1372995" cy="6041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ounded Rectangle 27"/>
          <p:cNvSpPr/>
          <p:nvPr/>
        </p:nvSpPr>
        <p:spPr>
          <a:xfrm>
            <a:off x="6013525" y="4287615"/>
            <a:ext cx="1355434" cy="59155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5989674" y="4354851"/>
            <a:ext cx="14056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from check pointing </a:t>
            </a:r>
            <a:r>
              <a:rPr lang="en-US" sz="75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</a:t>
            </a:r>
          </a:p>
          <a:p>
            <a:pPr marL="171450" indent="-171450">
              <a:buFontTx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back to beginning of prev. BB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2645124" y="4912844"/>
            <a:ext cx="1354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AutoNum type="arabicPeriod"/>
            </a:pPr>
            <a:r>
              <a:rPr lang="en-US" sz="750" dirty="0">
                <a:solidFill>
                  <a:prstClr val="black"/>
                </a:solidFill>
              </a:rPr>
              <a:t>Restore from check pointing </a:t>
            </a:r>
            <a:r>
              <a:rPr lang="en-US" sz="750" b="1" dirty="0">
                <a:solidFill>
                  <a:srgbClr val="0070C0"/>
                </a:solidFill>
              </a:rPr>
              <a:t>memory B</a:t>
            </a:r>
          </a:p>
          <a:p>
            <a:pPr marL="171450" indent="-171450">
              <a:buFontTx/>
              <a:buAutoNum type="arabicPeriod"/>
            </a:pPr>
            <a:r>
              <a:rPr lang="en-US" sz="750" dirty="0">
                <a:solidFill>
                  <a:prstClr val="black"/>
                </a:solidFill>
              </a:rPr>
              <a:t>Re-execute from the beginning of current BB</a:t>
            </a:r>
            <a:endParaRPr lang="en-US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2591960" y="466889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 block Recovery: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84094" y="407168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block Recovery:</a:t>
            </a:r>
          </a:p>
        </p:txBody>
      </p:sp>
      <p:sp>
        <p:nvSpPr>
          <p:cNvPr id="33" name="Freeform 32"/>
          <p:cNvSpPr/>
          <p:nvPr/>
        </p:nvSpPr>
        <p:spPr>
          <a:xfrm>
            <a:off x="6656349" y="1143051"/>
            <a:ext cx="870489" cy="1131254"/>
          </a:xfrm>
          <a:custGeom>
            <a:avLst/>
            <a:gdLst>
              <a:gd name="connsiteX0" fmla="*/ 0 w 1160652"/>
              <a:gd name="connsiteY0" fmla="*/ 1019908 h 1508339"/>
              <a:gd name="connsiteX1" fmla="*/ 1099039 w 1160652"/>
              <a:gd name="connsiteY1" fmla="*/ 1459523 h 1508339"/>
              <a:gd name="connsiteX2" fmla="*/ 967154 w 1160652"/>
              <a:gd name="connsiteY2" fmla="*/ 0 h 150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652" h="1508339">
                <a:moveTo>
                  <a:pt x="0" y="1019908"/>
                </a:moveTo>
                <a:cubicBezTo>
                  <a:pt x="468923" y="1324708"/>
                  <a:pt x="937847" y="1629508"/>
                  <a:pt x="1099039" y="1459523"/>
                </a:cubicBezTo>
                <a:cubicBezTo>
                  <a:pt x="1260231" y="1289538"/>
                  <a:pt x="1065335" y="241788"/>
                  <a:pt x="967154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7" name="Group 66"/>
          <p:cNvGrpSpPr/>
          <p:nvPr/>
        </p:nvGrpSpPr>
        <p:grpSpPr>
          <a:xfrm>
            <a:off x="4297296" y="1637933"/>
            <a:ext cx="1095474" cy="1674295"/>
            <a:chOff x="4297296" y="1637933"/>
            <a:chExt cx="1095474" cy="1674295"/>
          </a:xfrm>
        </p:grpSpPr>
        <p:sp>
          <p:nvSpPr>
            <p:cNvPr id="6" name="Rounded Rectangle 5"/>
            <p:cNvSpPr/>
            <p:nvPr/>
          </p:nvSpPr>
          <p:spPr>
            <a:xfrm>
              <a:off x="4297296" y="1815366"/>
              <a:ext cx="1046275" cy="149686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491270" y="2281345"/>
              <a:ext cx="298267" cy="320606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1993" y="2123914"/>
              <a:ext cx="5597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thread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757473" y="2308561"/>
              <a:ext cx="298267" cy="320606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2469" y="2168981"/>
              <a:ext cx="6303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shadow thread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70227" y="2595878"/>
              <a:ext cx="83861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detected</a:t>
              </a:r>
              <a:r>
                <a:rPr lang="en-US" sz="750" dirty="0"/>
                <a:t>?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23672" y="1882279"/>
              <a:ext cx="98913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Redundant Execution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6010" y="1637933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BB1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522368" y="2782748"/>
              <a:ext cx="298267" cy="467063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26884" y="2809537"/>
              <a:ext cx="298267" cy="467063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36" name="Freeform 35"/>
          <p:cNvSpPr/>
          <p:nvPr/>
        </p:nvSpPr>
        <p:spPr>
          <a:xfrm>
            <a:off x="3746344" y="2221504"/>
            <a:ext cx="679205" cy="491102"/>
          </a:xfrm>
          <a:custGeom>
            <a:avLst/>
            <a:gdLst>
              <a:gd name="connsiteX0" fmla="*/ 905607 w 905607"/>
              <a:gd name="connsiteY0" fmla="*/ 654802 h 654802"/>
              <a:gd name="connsiteX1" fmla="*/ 430823 w 905607"/>
              <a:gd name="connsiteY1" fmla="*/ 30549 h 654802"/>
              <a:gd name="connsiteX2" fmla="*/ 0 w 905607"/>
              <a:gd name="connsiteY2" fmla="*/ 153641 h 65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607" h="654802">
                <a:moveTo>
                  <a:pt x="905607" y="654802"/>
                </a:moveTo>
                <a:cubicBezTo>
                  <a:pt x="743682" y="384439"/>
                  <a:pt x="581757" y="114076"/>
                  <a:pt x="430823" y="30549"/>
                </a:cubicBezTo>
                <a:cubicBezTo>
                  <a:pt x="279888" y="-52978"/>
                  <a:pt x="139944" y="50331"/>
                  <a:pt x="0" y="153641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reeform 36"/>
          <p:cNvSpPr/>
          <p:nvPr/>
        </p:nvSpPr>
        <p:spPr>
          <a:xfrm>
            <a:off x="2373682" y="1763037"/>
            <a:ext cx="1952954" cy="1624036"/>
          </a:xfrm>
          <a:custGeom>
            <a:avLst/>
            <a:gdLst>
              <a:gd name="connsiteX0" fmla="*/ 1241131 w 2603939"/>
              <a:gd name="connsiteY0" fmla="*/ 1670539 h 2165381"/>
              <a:gd name="connsiteX1" fmla="*/ 546539 w 2603939"/>
              <a:gd name="connsiteY1" fmla="*/ 2162908 h 2165381"/>
              <a:gd name="connsiteX2" fmla="*/ 54170 w 2603939"/>
              <a:gd name="connsiteY2" fmla="*/ 1485900 h 2165381"/>
              <a:gd name="connsiteX3" fmla="*/ 300354 w 2603939"/>
              <a:gd name="connsiteY3" fmla="*/ 342900 h 2165381"/>
              <a:gd name="connsiteX4" fmla="*/ 2603939 w 2603939"/>
              <a:gd name="connsiteY4" fmla="*/ 0 h 216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939" h="2165381">
                <a:moveTo>
                  <a:pt x="1241131" y="1670539"/>
                </a:moveTo>
                <a:cubicBezTo>
                  <a:pt x="992748" y="1932110"/>
                  <a:pt x="744366" y="2193681"/>
                  <a:pt x="546539" y="2162908"/>
                </a:cubicBezTo>
                <a:cubicBezTo>
                  <a:pt x="348712" y="2132135"/>
                  <a:pt x="95201" y="1789235"/>
                  <a:pt x="54170" y="1485900"/>
                </a:cubicBezTo>
                <a:cubicBezTo>
                  <a:pt x="13139" y="1182565"/>
                  <a:pt x="-124608" y="590550"/>
                  <a:pt x="300354" y="342900"/>
                </a:cubicBezTo>
                <a:cubicBezTo>
                  <a:pt x="725316" y="95250"/>
                  <a:pt x="1664627" y="47625"/>
                  <a:pt x="2603939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8" name="Straight Arrow Connector 37"/>
          <p:cNvCxnSpPr>
            <a:stCxn id="6" idx="2"/>
          </p:cNvCxnSpPr>
          <p:nvPr/>
        </p:nvCxnSpPr>
        <p:spPr>
          <a:xfrm flipH="1">
            <a:off x="4789538" y="3312228"/>
            <a:ext cx="0" cy="34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219925" y="4333301"/>
            <a:ext cx="1173009" cy="1664483"/>
            <a:chOff x="4219925" y="4333301"/>
            <a:chExt cx="1173009" cy="1664483"/>
          </a:xfrm>
        </p:grpSpPr>
        <p:sp>
          <p:nvSpPr>
            <p:cNvPr id="24" name="TextBox 23"/>
            <p:cNvSpPr txBox="1"/>
            <p:nvPr/>
          </p:nvSpPr>
          <p:spPr>
            <a:xfrm>
              <a:off x="4219925" y="4333301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BB2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317118" y="4500922"/>
              <a:ext cx="1015344" cy="149686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491435" y="4920334"/>
              <a:ext cx="298267" cy="320606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33970" y="4762902"/>
              <a:ext cx="5579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thread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740914" y="4947027"/>
              <a:ext cx="298267" cy="320606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62633" y="4807969"/>
              <a:ext cx="6303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shadow thread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70392" y="5234866"/>
              <a:ext cx="83861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detected</a:t>
              </a:r>
              <a:r>
                <a:rPr lang="en-US" sz="750" dirty="0"/>
                <a:t>?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23836" y="4521267"/>
              <a:ext cx="98913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Redundant Execution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4522533" y="5449748"/>
              <a:ext cx="298267" cy="467063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727048" y="5476537"/>
              <a:ext cx="298267" cy="467063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8" name="Freeform 47"/>
          <p:cNvSpPr/>
          <p:nvPr/>
        </p:nvSpPr>
        <p:spPr>
          <a:xfrm>
            <a:off x="3719966" y="4642669"/>
            <a:ext cx="698989" cy="608717"/>
          </a:xfrm>
          <a:custGeom>
            <a:avLst/>
            <a:gdLst>
              <a:gd name="connsiteX0" fmla="*/ 931985 w 931985"/>
              <a:gd name="connsiteY0" fmla="*/ 811623 h 811623"/>
              <a:gd name="connsiteX1" fmla="*/ 430824 w 931985"/>
              <a:gd name="connsiteY1" fmla="*/ 29108 h 811623"/>
              <a:gd name="connsiteX2" fmla="*/ 0 w 931985"/>
              <a:gd name="connsiteY2" fmla="*/ 160992 h 81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985" h="811623">
                <a:moveTo>
                  <a:pt x="931985" y="811623"/>
                </a:moveTo>
                <a:cubicBezTo>
                  <a:pt x="759070" y="474584"/>
                  <a:pt x="586155" y="137546"/>
                  <a:pt x="430824" y="29108"/>
                </a:cubicBezTo>
                <a:cubicBezTo>
                  <a:pt x="275493" y="-79330"/>
                  <a:pt x="84992" y="149269"/>
                  <a:pt x="0" y="16099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Freeform 48"/>
          <p:cNvSpPr/>
          <p:nvPr/>
        </p:nvSpPr>
        <p:spPr>
          <a:xfrm>
            <a:off x="2374335" y="4355879"/>
            <a:ext cx="1892952" cy="1435112"/>
          </a:xfrm>
          <a:custGeom>
            <a:avLst/>
            <a:gdLst>
              <a:gd name="connsiteX0" fmla="*/ 1284221 w 2523936"/>
              <a:gd name="connsiteY0" fmla="*/ 1448986 h 1913483"/>
              <a:gd name="connsiteX1" fmla="*/ 484121 w 2523936"/>
              <a:gd name="connsiteY1" fmla="*/ 1897394 h 1913483"/>
              <a:gd name="connsiteX2" fmla="*/ 544 w 2523936"/>
              <a:gd name="connsiteY2" fmla="*/ 939032 h 1913483"/>
              <a:gd name="connsiteX3" fmla="*/ 572044 w 2523936"/>
              <a:gd name="connsiteY3" fmla="*/ 68594 h 1913483"/>
              <a:gd name="connsiteX4" fmla="*/ 2523936 w 2523936"/>
              <a:gd name="connsiteY4" fmla="*/ 77386 h 191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3936" h="1913483">
                <a:moveTo>
                  <a:pt x="1284221" y="1448986"/>
                </a:moveTo>
                <a:cubicBezTo>
                  <a:pt x="991144" y="1715686"/>
                  <a:pt x="698067" y="1982386"/>
                  <a:pt x="484121" y="1897394"/>
                </a:cubicBezTo>
                <a:cubicBezTo>
                  <a:pt x="270175" y="1812402"/>
                  <a:pt x="-14110" y="1243832"/>
                  <a:pt x="544" y="939032"/>
                </a:cubicBezTo>
                <a:cubicBezTo>
                  <a:pt x="15198" y="634232"/>
                  <a:pt x="151479" y="212202"/>
                  <a:pt x="572044" y="68594"/>
                </a:cubicBezTo>
                <a:cubicBezTo>
                  <a:pt x="992609" y="-75014"/>
                  <a:pt x="2198621" y="46613"/>
                  <a:pt x="2523936" y="77386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Freeform 49"/>
          <p:cNvSpPr/>
          <p:nvPr/>
        </p:nvSpPr>
        <p:spPr>
          <a:xfrm>
            <a:off x="5375118" y="1021077"/>
            <a:ext cx="811091" cy="876839"/>
          </a:xfrm>
          <a:custGeom>
            <a:avLst/>
            <a:gdLst>
              <a:gd name="connsiteX0" fmla="*/ 0 w 1081454"/>
              <a:gd name="connsiteY0" fmla="*/ 769472 h 1169118"/>
              <a:gd name="connsiteX1" fmla="*/ 413238 w 1081454"/>
              <a:gd name="connsiteY1" fmla="*/ 1138749 h 1169118"/>
              <a:gd name="connsiteX2" fmla="*/ 826477 w 1081454"/>
              <a:gd name="connsiteY2" fmla="*/ 66088 h 1169118"/>
              <a:gd name="connsiteX3" fmla="*/ 1081454 w 1081454"/>
              <a:gd name="connsiteY3" fmla="*/ 206765 h 116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454" h="1169118">
                <a:moveTo>
                  <a:pt x="0" y="769472"/>
                </a:moveTo>
                <a:cubicBezTo>
                  <a:pt x="137746" y="1012726"/>
                  <a:pt x="275492" y="1255980"/>
                  <a:pt x="413238" y="1138749"/>
                </a:cubicBezTo>
                <a:cubicBezTo>
                  <a:pt x="550984" y="1021518"/>
                  <a:pt x="715108" y="221419"/>
                  <a:pt x="826477" y="66088"/>
                </a:cubicBezTo>
                <a:cubicBezTo>
                  <a:pt x="937846" y="-89243"/>
                  <a:pt x="1009650" y="58761"/>
                  <a:pt x="1081454" y="20676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Freeform 50"/>
          <p:cNvSpPr/>
          <p:nvPr/>
        </p:nvSpPr>
        <p:spPr>
          <a:xfrm>
            <a:off x="5282799" y="3854164"/>
            <a:ext cx="877033" cy="828233"/>
          </a:xfrm>
          <a:custGeom>
            <a:avLst/>
            <a:gdLst>
              <a:gd name="connsiteX0" fmla="*/ 0 w 1169377"/>
              <a:gd name="connsiteY0" fmla="*/ 552908 h 1104311"/>
              <a:gd name="connsiteX1" fmla="*/ 615462 w 1169377"/>
              <a:gd name="connsiteY1" fmla="*/ 1089239 h 1104311"/>
              <a:gd name="connsiteX2" fmla="*/ 615462 w 1169377"/>
              <a:gd name="connsiteY2" fmla="*/ 25370 h 1104311"/>
              <a:gd name="connsiteX3" fmla="*/ 1169377 w 1169377"/>
              <a:gd name="connsiteY3" fmla="*/ 324308 h 110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377" h="1104311">
                <a:moveTo>
                  <a:pt x="0" y="552908"/>
                </a:moveTo>
                <a:cubicBezTo>
                  <a:pt x="256442" y="865035"/>
                  <a:pt x="512885" y="1177162"/>
                  <a:pt x="615462" y="1089239"/>
                </a:cubicBezTo>
                <a:cubicBezTo>
                  <a:pt x="718039" y="1001316"/>
                  <a:pt x="523143" y="152858"/>
                  <a:pt x="615462" y="25370"/>
                </a:cubicBezTo>
                <a:cubicBezTo>
                  <a:pt x="707781" y="-102118"/>
                  <a:pt x="1069731" y="290604"/>
                  <a:pt x="1169377" y="32430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2683522" y="881470"/>
            <a:ext cx="771357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5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751990" y="1249188"/>
            <a:ext cx="62259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7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51875" y="3967255"/>
            <a:ext cx="435219" cy="246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12893" y="3441889"/>
            <a:ext cx="72906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5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755031" y="3791550"/>
            <a:ext cx="62259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7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794152" y="2132174"/>
            <a:ext cx="435219" cy="1949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12787" y="2468482"/>
            <a:ext cx="435219" cy="246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14999" y="1942563"/>
            <a:ext cx="63416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5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15000" y="2272119"/>
            <a:ext cx="62259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7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88057" y="5092499"/>
            <a:ext cx="435219" cy="194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88057" y="5457732"/>
            <a:ext cx="435219" cy="246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43289" y="4892790"/>
            <a:ext cx="720032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5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09309" y="5264260"/>
            <a:ext cx="62259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7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B</a:t>
            </a:r>
          </a:p>
        </p:txBody>
      </p:sp>
      <p:sp>
        <p:nvSpPr>
          <p:cNvPr id="66" name="Freeform 65"/>
          <p:cNvSpPr/>
          <p:nvPr/>
        </p:nvSpPr>
        <p:spPr>
          <a:xfrm>
            <a:off x="4695912" y="1641249"/>
            <a:ext cx="2902067" cy="3555775"/>
          </a:xfrm>
          <a:custGeom>
            <a:avLst/>
            <a:gdLst>
              <a:gd name="connsiteX0" fmla="*/ 2637692 w 3869422"/>
              <a:gd name="connsiteY0" fmla="*/ 4189262 h 4741033"/>
              <a:gd name="connsiteX1" fmla="*/ 3613638 w 3869422"/>
              <a:gd name="connsiteY1" fmla="*/ 4655254 h 4741033"/>
              <a:gd name="connsiteX2" fmla="*/ 3666392 w 3869422"/>
              <a:gd name="connsiteY2" fmla="*/ 2659401 h 4741033"/>
              <a:gd name="connsiteX3" fmla="*/ 1230923 w 3869422"/>
              <a:gd name="connsiteY3" fmla="*/ 2386839 h 4741033"/>
              <a:gd name="connsiteX4" fmla="*/ 967154 w 3869422"/>
              <a:gd name="connsiteY4" fmla="*/ 250308 h 4741033"/>
              <a:gd name="connsiteX5" fmla="*/ 0 w 3869422"/>
              <a:gd name="connsiteY5" fmla="*/ 127216 h 47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9422" h="4741033">
                <a:moveTo>
                  <a:pt x="2637692" y="4189262"/>
                </a:moveTo>
                <a:cubicBezTo>
                  <a:pt x="3039940" y="4549746"/>
                  <a:pt x="3442188" y="4910231"/>
                  <a:pt x="3613638" y="4655254"/>
                </a:cubicBezTo>
                <a:cubicBezTo>
                  <a:pt x="3785088" y="4400277"/>
                  <a:pt x="4063511" y="3037470"/>
                  <a:pt x="3666392" y="2659401"/>
                </a:cubicBezTo>
                <a:cubicBezTo>
                  <a:pt x="3269273" y="2281332"/>
                  <a:pt x="1680796" y="2788354"/>
                  <a:pt x="1230923" y="2386839"/>
                </a:cubicBezTo>
                <a:cubicBezTo>
                  <a:pt x="781050" y="1985324"/>
                  <a:pt x="1172308" y="626912"/>
                  <a:pt x="967154" y="250308"/>
                </a:cubicBezTo>
                <a:cubicBezTo>
                  <a:pt x="762000" y="-126296"/>
                  <a:pt x="381000" y="460"/>
                  <a:pt x="0" y="127216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23</a:t>
            </a:fld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55636" y="3637163"/>
            <a:ext cx="435219" cy="194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60589" y="1445656"/>
            <a:ext cx="435219" cy="246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4" grpId="0" animBg="1"/>
      <p:bldP spid="4" grpId="0" animBg="1"/>
      <p:bldP spid="5" grpId="0" animBg="1"/>
      <p:bldP spid="7" grpId="0" animBg="1"/>
      <p:bldP spid="8" grpId="0"/>
      <p:bldP spid="9" grpId="0"/>
      <p:bldP spid="14" grpId="0" animBg="1"/>
      <p:bldP spid="14" grpId="1" animBg="1"/>
      <p:bldP spid="14" grpId="2" animBg="1"/>
      <p:bldP spid="18" grpId="0"/>
      <p:bldP spid="19" grpId="0"/>
      <p:bldP spid="21" grpId="0" animBg="1"/>
      <p:bldP spid="22" grpId="0"/>
      <p:bldP spid="23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/>
      <p:bldP spid="32" grpId="0"/>
      <p:bldP spid="33" grpId="0" animBg="1"/>
      <p:bldP spid="36" grpId="0" animBg="1"/>
      <p:bldP spid="37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55" grpId="1" animBg="1"/>
      <p:bldP spid="58" grpId="0" animBg="1"/>
      <p:bldP spid="59" grpId="0" animBg="1"/>
      <p:bldP spid="60" grpId="0"/>
      <p:bldP spid="61" grpId="0"/>
      <p:bldP spid="62" grpId="0" animBg="1"/>
      <p:bldP spid="62" grpId="1" animBg="1"/>
      <p:bldP spid="63" grpId="0" animBg="1"/>
      <p:bldP spid="64" grpId="0"/>
      <p:bldP spid="65" grpId="0"/>
      <p:bldP spid="66" grpId="0" animBg="1"/>
      <p:bldP spid="72" grpId="0" animBg="1"/>
      <p:bldP spid="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6139199" y="3676612"/>
            <a:ext cx="2275387" cy="267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7148354" y="1203126"/>
            <a:ext cx="1775130" cy="2189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5148242" y="1239720"/>
            <a:ext cx="1775130" cy="2189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Control Flow Errors: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44309" y="2234516"/>
            <a:ext cx="1311051" cy="9498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5372100" y="2210657"/>
            <a:ext cx="1290615" cy="98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/>
          <p:cNvSpPr/>
          <p:nvPr/>
        </p:nvSpPr>
        <p:spPr>
          <a:xfrm>
            <a:off x="6713204" y="4699748"/>
            <a:ext cx="1349587" cy="8235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6169747" y="3750019"/>
            <a:ext cx="10706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heck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pointing:</a:t>
            </a:r>
          </a:p>
        </p:txBody>
      </p:sp>
      <p:sp>
        <p:nvSpPr>
          <p:cNvPr id="8" name="Freeform 7"/>
          <p:cNvSpPr/>
          <p:nvPr/>
        </p:nvSpPr>
        <p:spPr>
          <a:xfrm>
            <a:off x="7053573" y="5003658"/>
            <a:ext cx="302026" cy="460418"/>
          </a:xfrm>
          <a:custGeom>
            <a:avLst/>
            <a:gdLst>
              <a:gd name="connsiteX0" fmla="*/ 230549 w 397689"/>
              <a:gd name="connsiteY0" fmla="*/ 0 h 474784"/>
              <a:gd name="connsiteX1" fmla="*/ 1949 w 397689"/>
              <a:gd name="connsiteY1" fmla="*/ 35169 h 474784"/>
              <a:gd name="connsiteX2" fmla="*/ 344849 w 397689"/>
              <a:gd name="connsiteY2" fmla="*/ 158261 h 474784"/>
              <a:gd name="connsiteX3" fmla="*/ 45911 w 397689"/>
              <a:gd name="connsiteY3" fmla="*/ 202223 h 474784"/>
              <a:gd name="connsiteX4" fmla="*/ 397603 w 397689"/>
              <a:gd name="connsiteY4" fmla="*/ 334108 h 474784"/>
              <a:gd name="connsiteX5" fmla="*/ 81080 w 397689"/>
              <a:gd name="connsiteY5" fmla="*/ 351692 h 474784"/>
              <a:gd name="connsiteX6" fmla="*/ 221757 w 397689"/>
              <a:gd name="connsiteY6" fmla="*/ 474784 h 474784"/>
              <a:gd name="connsiteX7" fmla="*/ 221757 w 397689"/>
              <a:gd name="connsiteY7" fmla="*/ 474784 h 47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89" h="474784">
                <a:moveTo>
                  <a:pt x="230549" y="0"/>
                </a:moveTo>
                <a:cubicBezTo>
                  <a:pt x="106724" y="4396"/>
                  <a:pt x="-17101" y="8792"/>
                  <a:pt x="1949" y="35169"/>
                </a:cubicBezTo>
                <a:cubicBezTo>
                  <a:pt x="20999" y="61546"/>
                  <a:pt x="337522" y="130419"/>
                  <a:pt x="344849" y="158261"/>
                </a:cubicBezTo>
                <a:cubicBezTo>
                  <a:pt x="352176" y="186103"/>
                  <a:pt x="37119" y="172915"/>
                  <a:pt x="45911" y="202223"/>
                </a:cubicBezTo>
                <a:cubicBezTo>
                  <a:pt x="54703" y="231531"/>
                  <a:pt x="391742" y="309197"/>
                  <a:pt x="397603" y="334108"/>
                </a:cubicBezTo>
                <a:cubicBezTo>
                  <a:pt x="403464" y="359019"/>
                  <a:pt x="110388" y="328246"/>
                  <a:pt x="81080" y="351692"/>
                </a:cubicBezTo>
                <a:cubicBezTo>
                  <a:pt x="51772" y="375138"/>
                  <a:pt x="221757" y="474784"/>
                  <a:pt x="221757" y="474784"/>
                </a:cubicBezTo>
                <a:lnTo>
                  <a:pt x="221757" y="474784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6657977" y="4798152"/>
            <a:ext cx="804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thread</a:t>
            </a:r>
          </a:p>
        </p:txBody>
      </p:sp>
      <p:sp>
        <p:nvSpPr>
          <p:cNvPr id="10" name="Freeform 9"/>
          <p:cNvSpPr/>
          <p:nvPr/>
        </p:nvSpPr>
        <p:spPr>
          <a:xfrm>
            <a:off x="7229082" y="5043066"/>
            <a:ext cx="302026" cy="460418"/>
          </a:xfrm>
          <a:custGeom>
            <a:avLst/>
            <a:gdLst>
              <a:gd name="connsiteX0" fmla="*/ 230549 w 397689"/>
              <a:gd name="connsiteY0" fmla="*/ 0 h 474784"/>
              <a:gd name="connsiteX1" fmla="*/ 1949 w 397689"/>
              <a:gd name="connsiteY1" fmla="*/ 35169 h 474784"/>
              <a:gd name="connsiteX2" fmla="*/ 344849 w 397689"/>
              <a:gd name="connsiteY2" fmla="*/ 158261 h 474784"/>
              <a:gd name="connsiteX3" fmla="*/ 45911 w 397689"/>
              <a:gd name="connsiteY3" fmla="*/ 202223 h 474784"/>
              <a:gd name="connsiteX4" fmla="*/ 397603 w 397689"/>
              <a:gd name="connsiteY4" fmla="*/ 334108 h 474784"/>
              <a:gd name="connsiteX5" fmla="*/ 81080 w 397689"/>
              <a:gd name="connsiteY5" fmla="*/ 351692 h 474784"/>
              <a:gd name="connsiteX6" fmla="*/ 221757 w 397689"/>
              <a:gd name="connsiteY6" fmla="*/ 474784 h 474784"/>
              <a:gd name="connsiteX7" fmla="*/ 221757 w 397689"/>
              <a:gd name="connsiteY7" fmla="*/ 474784 h 47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89" h="474784">
                <a:moveTo>
                  <a:pt x="230549" y="0"/>
                </a:moveTo>
                <a:cubicBezTo>
                  <a:pt x="106724" y="4396"/>
                  <a:pt x="-17101" y="8792"/>
                  <a:pt x="1949" y="35169"/>
                </a:cubicBezTo>
                <a:cubicBezTo>
                  <a:pt x="20999" y="61546"/>
                  <a:pt x="337522" y="130419"/>
                  <a:pt x="344849" y="158261"/>
                </a:cubicBezTo>
                <a:cubicBezTo>
                  <a:pt x="352176" y="186103"/>
                  <a:pt x="37119" y="172915"/>
                  <a:pt x="45911" y="202223"/>
                </a:cubicBezTo>
                <a:cubicBezTo>
                  <a:pt x="54703" y="231531"/>
                  <a:pt x="391742" y="309197"/>
                  <a:pt x="397603" y="334108"/>
                </a:cubicBezTo>
                <a:cubicBezTo>
                  <a:pt x="403464" y="359019"/>
                  <a:pt x="110388" y="328246"/>
                  <a:pt x="81080" y="351692"/>
                </a:cubicBezTo>
                <a:cubicBezTo>
                  <a:pt x="51772" y="375138"/>
                  <a:pt x="221757" y="474784"/>
                  <a:pt x="221757" y="474784"/>
                </a:cubicBezTo>
                <a:lnTo>
                  <a:pt x="221757" y="474784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7269460" y="4867399"/>
            <a:ext cx="918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 thread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3691" y="4922623"/>
            <a:ext cx="696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7441" y="4478318"/>
            <a:ext cx="642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Consolas" panose="020B0609020204030204" pitchFamily="49" charset="0"/>
              </a:rPr>
              <a:t>BB 2</a:t>
            </a:r>
            <a:r>
              <a:rPr lang="en-US" sz="900" b="1" dirty="0">
                <a:latin typeface="Consolas" panose="020B0609020204030204" pitchFamily="49" charset="0"/>
              </a:rPr>
              <a:t>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04587" y="1246388"/>
            <a:ext cx="1600556" cy="1961394"/>
            <a:chOff x="5397990" y="-103415"/>
            <a:chExt cx="2134073" cy="2615188"/>
          </a:xfrm>
        </p:grpSpPr>
        <p:sp>
          <p:nvSpPr>
            <p:cNvPr id="15" name="TextBox 14"/>
            <p:cNvSpPr txBox="1"/>
            <p:nvPr/>
          </p:nvSpPr>
          <p:spPr>
            <a:xfrm>
              <a:off x="5397990" y="-103415"/>
              <a:ext cx="130206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heck </a:t>
              </a:r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pointing: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159917" y="1646825"/>
              <a:ext cx="397689" cy="613891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05549" y="1394601"/>
              <a:ext cx="978787" cy="28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thread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402722" y="1684839"/>
              <a:ext cx="397689" cy="613891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2358" y="1389570"/>
              <a:ext cx="1109705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shadow thread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313" y="928821"/>
              <a:ext cx="673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Consolas" panose="020B0609020204030204" pitchFamily="49" charset="0"/>
                </a:rPr>
                <a:t>BB 1: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15141" y="2234775"/>
              <a:ext cx="1490152" cy="276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750" b="1" dirty="0"/>
                <a:t>cond. branch     BB 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03096" y="1218186"/>
              <a:ext cx="1557623" cy="276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Redundant computation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826471" y="4678256"/>
            <a:ext cx="118477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computation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98434" y="1270705"/>
            <a:ext cx="1523165" cy="1937077"/>
            <a:chOff x="5437580" y="-70994"/>
            <a:chExt cx="2030884" cy="2582767"/>
          </a:xfrm>
        </p:grpSpPr>
        <p:sp>
          <p:nvSpPr>
            <p:cNvPr id="25" name="TextBox 24"/>
            <p:cNvSpPr txBox="1"/>
            <p:nvPr/>
          </p:nvSpPr>
          <p:spPr>
            <a:xfrm>
              <a:off x="5437580" y="-70994"/>
              <a:ext cx="130206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heck </a:t>
              </a:r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pointing: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159917" y="1581407"/>
              <a:ext cx="397689" cy="613891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57063" y="1370589"/>
              <a:ext cx="961937" cy="28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thread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402722" y="1619422"/>
              <a:ext cx="397689" cy="613891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58760" y="1390198"/>
              <a:ext cx="1109704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shadow thread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90625" y="917744"/>
              <a:ext cx="673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Consolas" panose="020B0609020204030204" pitchFamily="49" charset="0"/>
                </a:rPr>
                <a:t>BB 3: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5136" y="2234775"/>
              <a:ext cx="1490150" cy="276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750" b="1" dirty="0"/>
                <a:t>cond. branch     BB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43002" y="1154565"/>
              <a:ext cx="1519213" cy="276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Redundant computation</a:t>
              </a:r>
            </a:p>
          </p:txBody>
        </p:sp>
      </p:grpSp>
      <p:cxnSp>
        <p:nvCxnSpPr>
          <p:cNvPr id="33" name="Straight Arrow Connector 32"/>
          <p:cNvCxnSpPr>
            <a:endCxn id="38" idx="0"/>
          </p:cNvCxnSpPr>
          <p:nvPr/>
        </p:nvCxnSpPr>
        <p:spPr>
          <a:xfrm>
            <a:off x="5955757" y="3220218"/>
            <a:ext cx="1346377" cy="761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 flipH="1">
            <a:off x="7302134" y="3213959"/>
            <a:ext cx="772166" cy="76766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36007" y="5148464"/>
            <a:ext cx="1414778" cy="59158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  <a:r>
              <a:rPr lang="en-US" sz="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:Restore Registers &amp; memory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Jump back to label address stored in </a:t>
            </a: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label_reg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721599" y="5656054"/>
            <a:ext cx="1357745" cy="4592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7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nZDC Control Flow Error Detection:</a:t>
            </a:r>
          </a:p>
          <a:p>
            <a:pPr lvl="0" algn="ctr"/>
            <a:r>
              <a:rPr lang="en-US" sz="7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 error detected?</a:t>
            </a:r>
            <a:r>
              <a:rPr lang="en-US" sz="7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7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7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exit( 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450868" y="3981620"/>
            <a:ext cx="1702532" cy="49551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AutoNum type="arabicPeriod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 Preservation</a:t>
            </a:r>
          </a:p>
          <a:p>
            <a:pPr marL="171450" indent="-171450">
              <a:buAutoNum type="arabicPeriod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 Error Detection</a:t>
            </a:r>
          </a:p>
          <a:p>
            <a:pPr marL="171450" indent="-171450">
              <a:buAutoNum type="arabicPeriod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Error Detection</a:t>
            </a:r>
          </a:p>
          <a:p>
            <a:pPr lvl="1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error detected?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39" name="Curved Connector 38"/>
          <p:cNvCxnSpPr>
            <a:stCxn id="36" idx="2"/>
            <a:endCxn id="30" idx="1"/>
          </p:cNvCxnSpPr>
          <p:nvPr/>
        </p:nvCxnSpPr>
        <p:spPr>
          <a:xfrm rot="5400000" flipH="1" flipV="1">
            <a:off x="3472119" y="3898952"/>
            <a:ext cx="3612376" cy="69822"/>
          </a:xfrm>
          <a:prstGeom prst="curvedConnector4">
            <a:avLst>
              <a:gd name="adj1" fmla="val -12656"/>
              <a:gd name="adj2" fmla="val -15860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237686" y="1513000"/>
            <a:ext cx="1559441" cy="5294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AutoNum type="arabicPeriod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 Preservation</a:t>
            </a:r>
          </a:p>
          <a:p>
            <a:pPr marL="171450" indent="-171450">
              <a:buFontTx/>
              <a:buAutoNum type="arabicPeriod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Error Detection</a:t>
            </a:r>
          </a:p>
          <a:p>
            <a:pPr marL="171450" indent="-171450">
              <a:buFontTx/>
              <a:buAutoNum type="arabicPeriod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label addr. of current BB</a:t>
            </a:r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27317" y="1506690"/>
            <a:ext cx="1559441" cy="524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AutoNum type="arabicPeriod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 Preservation</a:t>
            </a:r>
          </a:p>
          <a:p>
            <a:pPr marL="171450" indent="-171450">
              <a:buFontTx/>
              <a:buAutoNum type="arabicPeriod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Error Detection</a:t>
            </a:r>
          </a:p>
          <a:p>
            <a:pPr marL="171450" indent="-171450">
              <a:buFontTx/>
              <a:buAutoNum type="arabicPeriod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label addr. of current BB</a:t>
            </a:r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3454" y="2234516"/>
            <a:ext cx="1346601" cy="10417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3" name="Group 42"/>
          <p:cNvGrpSpPr/>
          <p:nvPr/>
        </p:nvGrpSpPr>
        <p:grpSpPr>
          <a:xfrm>
            <a:off x="340116" y="1505362"/>
            <a:ext cx="1679000" cy="1726279"/>
            <a:chOff x="5291352" y="210070"/>
            <a:chExt cx="2238664" cy="2301705"/>
          </a:xfrm>
        </p:grpSpPr>
        <p:sp>
          <p:nvSpPr>
            <p:cNvPr id="44" name="TextBox 43"/>
            <p:cNvSpPr txBox="1"/>
            <p:nvPr/>
          </p:nvSpPr>
          <p:spPr>
            <a:xfrm>
              <a:off x="5291352" y="210070"/>
              <a:ext cx="246308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88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159918" y="1653030"/>
              <a:ext cx="397689" cy="613891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52400" y="1396146"/>
              <a:ext cx="1037011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thread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6418717" y="1691222"/>
              <a:ext cx="397689" cy="613891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20312" y="1428983"/>
              <a:ext cx="1109704" cy="28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shadow thread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33930" y="882553"/>
              <a:ext cx="673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latin typeface="Consolas" panose="020B0609020204030204" pitchFamily="49" charset="0"/>
                </a:rPr>
                <a:t>BB 3</a:t>
              </a:r>
              <a:r>
                <a:rPr lang="en-US" sz="900" b="1" dirty="0"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15137" y="2234776"/>
              <a:ext cx="1490151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750" b="1" dirty="0"/>
                <a:t>cond. branch     BB 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68665" y="1218187"/>
              <a:ext cx="14799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Redundant computation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523838" y="2255297"/>
            <a:ext cx="1342231" cy="98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3" name="Group 52"/>
          <p:cNvGrpSpPr/>
          <p:nvPr/>
        </p:nvGrpSpPr>
        <p:grpSpPr>
          <a:xfrm>
            <a:off x="2240500" y="1526143"/>
            <a:ext cx="1651325" cy="1726279"/>
            <a:chOff x="5291352" y="210070"/>
            <a:chExt cx="2201764" cy="2301705"/>
          </a:xfrm>
        </p:grpSpPr>
        <p:sp>
          <p:nvSpPr>
            <p:cNvPr id="54" name="TextBox 53"/>
            <p:cNvSpPr txBox="1"/>
            <p:nvPr/>
          </p:nvSpPr>
          <p:spPr>
            <a:xfrm>
              <a:off x="5291352" y="210070"/>
              <a:ext cx="246308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88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159917" y="1581407"/>
              <a:ext cx="397689" cy="613891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92132" y="1356686"/>
              <a:ext cx="1015106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thread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6402722" y="1619422"/>
              <a:ext cx="397689" cy="613891"/>
            </a:xfrm>
            <a:custGeom>
              <a:avLst/>
              <a:gdLst>
                <a:gd name="connsiteX0" fmla="*/ 230549 w 397689"/>
                <a:gd name="connsiteY0" fmla="*/ 0 h 474784"/>
                <a:gd name="connsiteX1" fmla="*/ 1949 w 397689"/>
                <a:gd name="connsiteY1" fmla="*/ 35169 h 474784"/>
                <a:gd name="connsiteX2" fmla="*/ 344849 w 397689"/>
                <a:gd name="connsiteY2" fmla="*/ 158261 h 474784"/>
                <a:gd name="connsiteX3" fmla="*/ 45911 w 397689"/>
                <a:gd name="connsiteY3" fmla="*/ 202223 h 474784"/>
                <a:gd name="connsiteX4" fmla="*/ 397603 w 397689"/>
                <a:gd name="connsiteY4" fmla="*/ 334108 h 474784"/>
                <a:gd name="connsiteX5" fmla="*/ 81080 w 397689"/>
                <a:gd name="connsiteY5" fmla="*/ 351692 h 474784"/>
                <a:gd name="connsiteX6" fmla="*/ 221757 w 397689"/>
                <a:gd name="connsiteY6" fmla="*/ 474784 h 474784"/>
                <a:gd name="connsiteX7" fmla="*/ 221757 w 397689"/>
                <a:gd name="connsiteY7" fmla="*/ 474784 h 4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89" h="474784">
                  <a:moveTo>
                    <a:pt x="230549" y="0"/>
                  </a:moveTo>
                  <a:cubicBezTo>
                    <a:pt x="106724" y="4396"/>
                    <a:pt x="-17101" y="8792"/>
                    <a:pt x="1949" y="35169"/>
                  </a:cubicBezTo>
                  <a:cubicBezTo>
                    <a:pt x="20999" y="61546"/>
                    <a:pt x="337522" y="130419"/>
                    <a:pt x="344849" y="158261"/>
                  </a:cubicBezTo>
                  <a:cubicBezTo>
                    <a:pt x="352176" y="186103"/>
                    <a:pt x="37119" y="172915"/>
                    <a:pt x="45911" y="202223"/>
                  </a:cubicBezTo>
                  <a:cubicBezTo>
                    <a:pt x="54703" y="231531"/>
                    <a:pt x="391742" y="309197"/>
                    <a:pt x="397603" y="334108"/>
                  </a:cubicBezTo>
                  <a:cubicBezTo>
                    <a:pt x="403464" y="359019"/>
                    <a:pt x="110388" y="328246"/>
                    <a:pt x="81080" y="351692"/>
                  </a:cubicBezTo>
                  <a:cubicBezTo>
                    <a:pt x="51772" y="375138"/>
                    <a:pt x="221757" y="474784"/>
                    <a:pt x="221757" y="474784"/>
                  </a:cubicBezTo>
                  <a:lnTo>
                    <a:pt x="221757" y="474784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83412" y="1368400"/>
              <a:ext cx="1109704" cy="28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shadow thread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93098" y="891322"/>
              <a:ext cx="67368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latin typeface="Consolas" panose="020B0609020204030204" pitchFamily="49" charset="0"/>
                </a:rPr>
                <a:t>BB 1: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715137" y="2234776"/>
              <a:ext cx="1490151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750" b="1" dirty="0"/>
                <a:t>cond. branch     BB 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03092" y="1218187"/>
              <a:ext cx="155762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Redundant computation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488459" y="3834915"/>
            <a:ext cx="1192320" cy="9905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Freeform 62"/>
          <p:cNvSpPr/>
          <p:nvPr/>
        </p:nvSpPr>
        <p:spPr>
          <a:xfrm>
            <a:off x="1828827" y="4300774"/>
            <a:ext cx="302026" cy="460418"/>
          </a:xfrm>
          <a:custGeom>
            <a:avLst/>
            <a:gdLst>
              <a:gd name="connsiteX0" fmla="*/ 230549 w 397689"/>
              <a:gd name="connsiteY0" fmla="*/ 0 h 474784"/>
              <a:gd name="connsiteX1" fmla="*/ 1949 w 397689"/>
              <a:gd name="connsiteY1" fmla="*/ 35169 h 474784"/>
              <a:gd name="connsiteX2" fmla="*/ 344849 w 397689"/>
              <a:gd name="connsiteY2" fmla="*/ 158261 h 474784"/>
              <a:gd name="connsiteX3" fmla="*/ 45911 w 397689"/>
              <a:gd name="connsiteY3" fmla="*/ 202223 h 474784"/>
              <a:gd name="connsiteX4" fmla="*/ 397603 w 397689"/>
              <a:gd name="connsiteY4" fmla="*/ 334108 h 474784"/>
              <a:gd name="connsiteX5" fmla="*/ 81080 w 397689"/>
              <a:gd name="connsiteY5" fmla="*/ 351692 h 474784"/>
              <a:gd name="connsiteX6" fmla="*/ 221757 w 397689"/>
              <a:gd name="connsiteY6" fmla="*/ 474784 h 474784"/>
              <a:gd name="connsiteX7" fmla="*/ 221757 w 397689"/>
              <a:gd name="connsiteY7" fmla="*/ 474784 h 47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89" h="474784">
                <a:moveTo>
                  <a:pt x="230549" y="0"/>
                </a:moveTo>
                <a:cubicBezTo>
                  <a:pt x="106724" y="4396"/>
                  <a:pt x="-17101" y="8792"/>
                  <a:pt x="1949" y="35169"/>
                </a:cubicBezTo>
                <a:cubicBezTo>
                  <a:pt x="20999" y="61546"/>
                  <a:pt x="337522" y="130419"/>
                  <a:pt x="344849" y="158261"/>
                </a:cubicBezTo>
                <a:cubicBezTo>
                  <a:pt x="352176" y="186103"/>
                  <a:pt x="37119" y="172915"/>
                  <a:pt x="45911" y="202223"/>
                </a:cubicBezTo>
                <a:cubicBezTo>
                  <a:pt x="54703" y="231531"/>
                  <a:pt x="391742" y="309197"/>
                  <a:pt x="397603" y="334108"/>
                </a:cubicBezTo>
                <a:cubicBezTo>
                  <a:pt x="403464" y="359019"/>
                  <a:pt x="110388" y="328246"/>
                  <a:pt x="81080" y="351692"/>
                </a:cubicBezTo>
                <a:cubicBezTo>
                  <a:pt x="51772" y="375138"/>
                  <a:pt x="221757" y="474784"/>
                  <a:pt x="221757" y="474784"/>
                </a:cubicBezTo>
                <a:lnTo>
                  <a:pt x="221757" y="474784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4" name="TextBox 63"/>
          <p:cNvSpPr txBox="1"/>
          <p:nvPr/>
        </p:nvSpPr>
        <p:spPr>
          <a:xfrm>
            <a:off x="1447800" y="3962400"/>
            <a:ext cx="72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thread</a:t>
            </a:r>
          </a:p>
        </p:txBody>
      </p:sp>
      <p:sp>
        <p:nvSpPr>
          <p:cNvPr id="65" name="Freeform 64"/>
          <p:cNvSpPr/>
          <p:nvPr/>
        </p:nvSpPr>
        <p:spPr>
          <a:xfrm>
            <a:off x="2004336" y="4340182"/>
            <a:ext cx="302026" cy="460418"/>
          </a:xfrm>
          <a:custGeom>
            <a:avLst/>
            <a:gdLst>
              <a:gd name="connsiteX0" fmla="*/ 230549 w 397689"/>
              <a:gd name="connsiteY0" fmla="*/ 0 h 474784"/>
              <a:gd name="connsiteX1" fmla="*/ 1949 w 397689"/>
              <a:gd name="connsiteY1" fmla="*/ 35169 h 474784"/>
              <a:gd name="connsiteX2" fmla="*/ 344849 w 397689"/>
              <a:gd name="connsiteY2" fmla="*/ 158261 h 474784"/>
              <a:gd name="connsiteX3" fmla="*/ 45911 w 397689"/>
              <a:gd name="connsiteY3" fmla="*/ 202223 h 474784"/>
              <a:gd name="connsiteX4" fmla="*/ 397603 w 397689"/>
              <a:gd name="connsiteY4" fmla="*/ 334108 h 474784"/>
              <a:gd name="connsiteX5" fmla="*/ 81080 w 397689"/>
              <a:gd name="connsiteY5" fmla="*/ 351692 h 474784"/>
              <a:gd name="connsiteX6" fmla="*/ 221757 w 397689"/>
              <a:gd name="connsiteY6" fmla="*/ 474784 h 474784"/>
              <a:gd name="connsiteX7" fmla="*/ 221757 w 397689"/>
              <a:gd name="connsiteY7" fmla="*/ 474784 h 47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89" h="474784">
                <a:moveTo>
                  <a:pt x="230549" y="0"/>
                </a:moveTo>
                <a:cubicBezTo>
                  <a:pt x="106724" y="4396"/>
                  <a:pt x="-17101" y="8792"/>
                  <a:pt x="1949" y="35169"/>
                </a:cubicBezTo>
                <a:cubicBezTo>
                  <a:pt x="20999" y="61546"/>
                  <a:pt x="337522" y="130419"/>
                  <a:pt x="344849" y="158261"/>
                </a:cubicBezTo>
                <a:cubicBezTo>
                  <a:pt x="352176" y="186103"/>
                  <a:pt x="37119" y="172915"/>
                  <a:pt x="45911" y="202223"/>
                </a:cubicBezTo>
                <a:cubicBezTo>
                  <a:pt x="54703" y="231531"/>
                  <a:pt x="391742" y="309197"/>
                  <a:pt x="397603" y="334108"/>
                </a:cubicBezTo>
                <a:cubicBezTo>
                  <a:pt x="403464" y="359019"/>
                  <a:pt x="110388" y="328246"/>
                  <a:pt x="81080" y="351692"/>
                </a:cubicBezTo>
                <a:cubicBezTo>
                  <a:pt x="51772" y="375138"/>
                  <a:pt x="221757" y="474784"/>
                  <a:pt x="221757" y="474784"/>
                </a:cubicBezTo>
                <a:lnTo>
                  <a:pt x="221757" y="474784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6" name="TextBox 65"/>
          <p:cNvSpPr txBox="1"/>
          <p:nvPr/>
        </p:nvSpPr>
        <p:spPr>
          <a:xfrm>
            <a:off x="1899083" y="4081318"/>
            <a:ext cx="8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 thread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76142" y="3679648"/>
            <a:ext cx="49391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 smtClean="0">
                <a:latin typeface="Consolas" panose="020B0609020204030204" pitchFamily="49" charset="0"/>
              </a:rPr>
              <a:t>BB 2</a:t>
            </a:r>
            <a:r>
              <a:rPr lang="en-US" sz="750" b="1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71905" y="3821852"/>
            <a:ext cx="1184769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computation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388660" y="4914144"/>
            <a:ext cx="1391918" cy="4592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7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nZDC Control Flow Error Detection:</a:t>
            </a:r>
          </a:p>
          <a:p>
            <a:pPr lvl="0" algn="ctr"/>
            <a:r>
              <a:rPr lang="en-US" sz="7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 error detected?</a:t>
            </a:r>
            <a:r>
              <a:rPr lang="en-US" sz="7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7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7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exit( )</a:t>
            </a:r>
          </a:p>
        </p:txBody>
      </p:sp>
      <p:cxnSp>
        <p:nvCxnSpPr>
          <p:cNvPr id="70" name="Straight Arrow Connector 69"/>
          <p:cNvCxnSpPr>
            <a:stCxn id="42" idx="2"/>
            <a:endCxn id="68" idx="0"/>
          </p:cNvCxnSpPr>
          <p:nvPr/>
        </p:nvCxnSpPr>
        <p:spPr>
          <a:xfrm>
            <a:off x="1296755" y="3276236"/>
            <a:ext cx="767535" cy="5456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8" idx="0"/>
          </p:cNvCxnSpPr>
          <p:nvPr/>
        </p:nvCxnSpPr>
        <p:spPr>
          <a:xfrm flipH="1">
            <a:off x="2064290" y="3244076"/>
            <a:ext cx="1130664" cy="5777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37794" y="1678409"/>
            <a:ext cx="63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nZDC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20556" y="941930"/>
            <a:ext cx="14125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nZDC + InCheck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24</a:t>
            </a:fld>
            <a:endParaRPr lang="en-US"/>
          </a:p>
        </p:txBody>
      </p:sp>
      <p:cxnSp>
        <p:nvCxnSpPr>
          <p:cNvPr id="35" name="Curved Connector 34"/>
          <p:cNvCxnSpPr>
            <a:endCxn id="12" idx="0"/>
          </p:cNvCxnSpPr>
          <p:nvPr/>
        </p:nvCxnSpPr>
        <p:spPr>
          <a:xfrm rot="10800000" flipV="1">
            <a:off x="4872054" y="4396365"/>
            <a:ext cx="2051319" cy="52625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ARM cortex A-53 like micro-processor simulated in gem5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40127"/>
              </p:ext>
            </p:extLst>
          </p:nvPr>
        </p:nvGraphicFramePr>
        <p:xfrm>
          <a:off x="1219200" y="2057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656927561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44079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102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ARM64 bit in-order processor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182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way/4-stage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033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FUs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2Int, 1Mul, 1Div, 1Float, 1Mem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826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D/I-Cache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64KB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(2-way) / 32KB (2-way)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778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TLB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 entries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226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registerfile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registers (64-bit</a:t>
                      </a:r>
                      <a:r>
                        <a:rPr lang="en-US" baseline="0" dirty="0" smtClean="0"/>
                        <a:t> width)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866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Buffer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entries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210477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5262" y="1295400"/>
            <a:ext cx="8753475" cy="3733800"/>
          </a:xfrm>
        </p:spPr>
        <p:txBody>
          <a:bodyPr/>
          <a:lstStyle/>
          <a:p>
            <a:r>
              <a:rPr lang="en-US" dirty="0" smtClean="0"/>
              <a:t>Processor Components subjected to FI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Load Store Queue</a:t>
            </a:r>
          </a:p>
          <a:p>
            <a:pPr lvl="1"/>
            <a:r>
              <a:rPr lang="en-US" dirty="0" smtClean="0"/>
              <a:t>Pipeline Registers</a:t>
            </a:r>
          </a:p>
          <a:p>
            <a:pPr lvl="1"/>
            <a:r>
              <a:rPr lang="en-US" dirty="0" smtClean="0"/>
              <a:t>Functional Unit</a:t>
            </a:r>
          </a:p>
          <a:p>
            <a:r>
              <a:rPr lang="en-US" dirty="0" smtClean="0"/>
              <a:t>6 benchmarks from MiBench were subjected to FI</a:t>
            </a:r>
          </a:p>
          <a:p>
            <a:r>
              <a:rPr lang="en-US" dirty="0" smtClean="0"/>
              <a:t>72,000 Faults Injection Experiments Overall</a:t>
            </a:r>
          </a:p>
          <a:p>
            <a:pPr lvl="1"/>
            <a:r>
              <a:rPr lang="en-US" dirty="0" smtClean="0"/>
              <a:t>12,000 FI Experiments per benchmark for all 4 components</a:t>
            </a:r>
          </a:p>
          <a:p>
            <a:pPr lvl="2"/>
            <a:r>
              <a:rPr lang="en-US" dirty="0" smtClean="0"/>
              <a:t>3000 FI Experiments per component per benchmark</a:t>
            </a:r>
          </a:p>
          <a:p>
            <a:r>
              <a:rPr lang="en-US" dirty="0" smtClean="0"/>
              <a:t>95% confidence level and 1% error margin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Results: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209800"/>
            <a:ext cx="1981200" cy="1828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To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 Cortex </a:t>
            </a:r>
          </a:p>
          <a:p>
            <a:pPr algn="ctr"/>
            <a:r>
              <a:rPr lang="en-US" dirty="0" smtClean="0"/>
              <a:t>A 53 </a:t>
            </a:r>
            <a:endParaRPr lang="en-US" dirty="0"/>
          </a:p>
        </p:txBody>
      </p:sp>
      <p:cxnSp>
        <p:nvCxnSpPr>
          <p:cNvPr id="9" name="Elbow Connector 8"/>
          <p:cNvCxnSpPr>
            <a:stCxn id="5" idx="3"/>
          </p:cNvCxnSpPr>
          <p:nvPr/>
        </p:nvCxnSpPr>
        <p:spPr>
          <a:xfrm flipV="1">
            <a:off x="2438400" y="2209800"/>
            <a:ext cx="2057400" cy="9144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Lightning Bolt 3"/>
          <p:cNvSpPr/>
          <p:nvPr/>
        </p:nvSpPr>
        <p:spPr>
          <a:xfrm>
            <a:off x="304800" y="2057400"/>
            <a:ext cx="533400" cy="91440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5800" y="1974503"/>
            <a:ext cx="15488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Recognizable Change 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program behaviour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0159" y="3847237"/>
            <a:ext cx="1784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SDC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Un-Recognizable Change 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program behaviour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2438400" y="3124200"/>
            <a:ext cx="2057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08435" y="2897832"/>
            <a:ext cx="1523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 </a:t>
            </a:r>
          </a:p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program behaviour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Elbow Connector 19"/>
          <p:cNvCxnSpPr>
            <a:stCxn id="14" idx="3"/>
          </p:cNvCxnSpPr>
          <p:nvPr/>
        </p:nvCxnSpPr>
        <p:spPr>
          <a:xfrm flipV="1">
            <a:off x="6044622" y="1896071"/>
            <a:ext cx="965778" cy="30926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3"/>
          </p:cNvCxnSpPr>
          <p:nvPr/>
        </p:nvCxnSpPr>
        <p:spPr>
          <a:xfrm>
            <a:off x="6044622" y="2205336"/>
            <a:ext cx="965778" cy="3092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6031993" y="2867189"/>
            <a:ext cx="965778" cy="30926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6031993" y="3176454"/>
            <a:ext cx="965778" cy="3092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10400" y="1780401"/>
            <a:ext cx="13708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 Fault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3892" y="2376100"/>
            <a:ext cx="112389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Abort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70138" y="2694800"/>
            <a:ext cx="65139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Masked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70689" y="3373651"/>
            <a:ext cx="85029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Recovered</a:t>
            </a:r>
            <a:endParaRPr lang="en-US" sz="1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Elbow Connector 31"/>
          <p:cNvCxnSpPr>
            <a:stCxn id="5" idx="3"/>
          </p:cNvCxnSpPr>
          <p:nvPr/>
        </p:nvCxnSpPr>
        <p:spPr>
          <a:xfrm>
            <a:off x="2438400" y="3124200"/>
            <a:ext cx="2070035" cy="1828800"/>
          </a:xfrm>
          <a:prstGeom prst="bentConnector3">
            <a:avLst>
              <a:gd name="adj1" fmla="val 500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508435" y="4814500"/>
            <a:ext cx="1885708" cy="4385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Detected/Not-Recoverable</a:t>
            </a:r>
          </a:p>
          <a:p>
            <a:pPr algn="ctr"/>
            <a:r>
              <a:rPr lang="en-US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*For InCheck only</a:t>
            </a:r>
          </a:p>
        </p:txBody>
      </p:sp>
      <p:cxnSp>
        <p:nvCxnSpPr>
          <p:cNvPr id="50" name="Elbow Connector 49"/>
          <p:cNvCxnSpPr>
            <a:stCxn id="5" idx="3"/>
            <a:endCxn id="15" idx="1"/>
          </p:cNvCxnSpPr>
          <p:nvPr/>
        </p:nvCxnSpPr>
        <p:spPr>
          <a:xfrm>
            <a:off x="2438400" y="3124200"/>
            <a:ext cx="1821759" cy="1046203"/>
          </a:xfrm>
          <a:prstGeom prst="bentConnector3">
            <a:avLst>
              <a:gd name="adj1" fmla="val 5679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8" grpId="0"/>
      <p:bldP spid="27" grpId="0"/>
      <p:bldP spid="28" grpId="0"/>
      <p:bldP spid="29" grpId="0"/>
      <p:bldP spid="30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SDC Distribution in Processor-wide Fault Injection Experiments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Processor components subjected to FI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Load Store Queue</a:t>
            </a:r>
          </a:p>
          <a:p>
            <a:pPr lvl="1"/>
            <a:r>
              <a:rPr lang="en-US" dirty="0" smtClean="0"/>
              <a:t>Pipeline Registers</a:t>
            </a:r>
          </a:p>
          <a:p>
            <a:pPr lvl="1"/>
            <a:r>
              <a:rPr lang="en-US" dirty="0" smtClean="0"/>
              <a:t>Functional Units</a:t>
            </a:r>
          </a:p>
          <a:p>
            <a:r>
              <a:rPr lang="en-US" dirty="0" smtClean="0"/>
              <a:t>72,000 Random Faults Overall</a:t>
            </a:r>
          </a:p>
          <a:p>
            <a:pPr lvl="1"/>
            <a:r>
              <a:rPr lang="en-US" dirty="0" smtClean="0"/>
              <a:t>12,000 per benchmark </a:t>
            </a:r>
          </a:p>
          <a:p>
            <a:pPr lvl="2"/>
            <a:r>
              <a:rPr lang="en-US" dirty="0" smtClean="0"/>
              <a:t>3000 per component in each benchmark</a:t>
            </a:r>
          </a:p>
          <a:p>
            <a:r>
              <a:rPr lang="en-US" dirty="0" smtClean="0"/>
              <a:t>1% Error Margin</a:t>
            </a:r>
          </a:p>
          <a:p>
            <a:r>
              <a:rPr lang="en-US" dirty="0" smtClean="0"/>
              <a:t>95% Confidence </a:t>
            </a:r>
          </a:p>
          <a:p>
            <a:pPr lvl="1"/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78146890"/>
              </p:ext>
            </p:extLst>
          </p:nvPr>
        </p:nvGraphicFramePr>
        <p:xfrm>
          <a:off x="3531069" y="3423444"/>
          <a:ext cx="5257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0" y="5334000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62399" y="1697328"/>
            <a:ext cx="959272" cy="849114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To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ARM Cortex </a:t>
            </a:r>
          </a:p>
          <a:p>
            <a:pPr algn="ctr"/>
            <a:r>
              <a:rPr lang="en-US" sz="1100" dirty="0" smtClean="0"/>
              <a:t>A 53 </a:t>
            </a:r>
            <a:endParaRPr lang="en-US" sz="1100" dirty="0"/>
          </a:p>
        </p:txBody>
      </p:sp>
      <p:cxnSp>
        <p:nvCxnSpPr>
          <p:cNvPr id="8" name="Elbow Connector 7"/>
          <p:cNvCxnSpPr>
            <a:stCxn id="7" idx="3"/>
          </p:cNvCxnSpPr>
          <p:nvPr/>
        </p:nvCxnSpPr>
        <p:spPr>
          <a:xfrm flipV="1">
            <a:off x="4921670" y="1438227"/>
            <a:ext cx="1274154" cy="68365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Lightning Bolt 8"/>
          <p:cNvSpPr/>
          <p:nvPr/>
        </p:nvSpPr>
        <p:spPr>
          <a:xfrm>
            <a:off x="3970695" y="1420274"/>
            <a:ext cx="330336" cy="554108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6983" y="1413022"/>
            <a:ext cx="1075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Recognizable Change </a:t>
            </a:r>
          </a:p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program behaviour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03648" y="2517698"/>
            <a:ext cx="134972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SDC</a:t>
            </a:r>
          </a:p>
          <a:p>
            <a:pPr algn="ctr"/>
            <a:r>
              <a:rPr lang="en-US" sz="10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Un-Recognizable Change </a:t>
            </a:r>
          </a:p>
          <a:p>
            <a:pPr algn="ctr"/>
            <a:r>
              <a:rPr lang="en-US" sz="10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program behaviour</a:t>
            </a:r>
            <a:endParaRPr lang="en-US" sz="10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21670" y="2121885"/>
            <a:ext cx="11606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59156" y="1972540"/>
            <a:ext cx="1211212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 </a:t>
            </a:r>
          </a:p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program behaviour</a:t>
            </a:r>
            <a:endParaRPr lang="en-US" sz="1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10" idx="3"/>
          </p:cNvCxnSpPr>
          <p:nvPr/>
        </p:nvCxnSpPr>
        <p:spPr>
          <a:xfrm flipV="1">
            <a:off x="7302537" y="1365495"/>
            <a:ext cx="539927" cy="23219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3"/>
          </p:cNvCxnSpPr>
          <p:nvPr/>
        </p:nvCxnSpPr>
        <p:spPr>
          <a:xfrm>
            <a:off x="7302537" y="1597688"/>
            <a:ext cx="539927" cy="14262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7236534" y="1953971"/>
            <a:ext cx="598109" cy="18740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7236534" y="2141380"/>
            <a:ext cx="598109" cy="18740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39373" y="1241122"/>
            <a:ext cx="108554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Segmentation Fault</a:t>
            </a:r>
            <a:endParaRPr lang="en-US" sz="1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34643" y="1608038"/>
            <a:ext cx="907052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Abort</a:t>
            </a:r>
            <a:endParaRPr lang="en-US" sz="1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45655" y="1837646"/>
            <a:ext cx="51293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Masked</a:t>
            </a:r>
            <a:endParaRPr lang="en-US" sz="1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66381" y="2200714"/>
            <a:ext cx="66286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Recovered</a:t>
            </a:r>
            <a:endParaRPr lang="en-US" sz="1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Elbow Connector 21"/>
          <p:cNvCxnSpPr>
            <a:stCxn id="7" idx="3"/>
          </p:cNvCxnSpPr>
          <p:nvPr/>
        </p:nvCxnSpPr>
        <p:spPr>
          <a:xfrm>
            <a:off x="4921670" y="2121885"/>
            <a:ext cx="1281978" cy="9786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26983" y="3101724"/>
            <a:ext cx="14282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Detected/Not-Recoverable</a:t>
            </a:r>
          </a:p>
          <a:p>
            <a:pPr algn="ctr"/>
            <a:r>
              <a:rPr lang="en-US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*For InCheck only</a:t>
            </a:r>
          </a:p>
        </p:txBody>
      </p:sp>
      <p:cxnSp>
        <p:nvCxnSpPr>
          <p:cNvPr id="24" name="Elbow Connector 23"/>
          <p:cNvCxnSpPr>
            <a:stCxn id="7" idx="3"/>
            <a:endCxn id="11" idx="1"/>
          </p:cNvCxnSpPr>
          <p:nvPr/>
        </p:nvCxnSpPr>
        <p:spPr>
          <a:xfrm>
            <a:off x="4921671" y="2121885"/>
            <a:ext cx="1281977" cy="6728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0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7" grpId="0" animBg="1"/>
      <p:bldP spid="9" grpId="0" animBg="1"/>
      <p:bldP spid="10" grpId="0"/>
      <p:bldP spid="11" grpId="0"/>
      <p:bldP spid="11" grpId="1"/>
      <p:bldP spid="11" grpId="2"/>
      <p:bldP spid="13" grpId="0"/>
      <p:bldP spid="18" grpId="0"/>
      <p:bldP spid="19" grpId="0"/>
      <p:bldP spid="20" grpId="0"/>
      <p:bldP spid="21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SDC Distribution in Component-wise Fault Injection Experiments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262269502"/>
              </p:ext>
            </p:extLst>
          </p:nvPr>
        </p:nvGraphicFramePr>
        <p:xfrm>
          <a:off x="0" y="1119187"/>
          <a:ext cx="4343400" cy="2388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119387248"/>
              </p:ext>
            </p:extLst>
          </p:nvPr>
        </p:nvGraphicFramePr>
        <p:xfrm>
          <a:off x="4495800" y="1119187"/>
          <a:ext cx="4566871" cy="2388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45877163"/>
              </p:ext>
            </p:extLst>
          </p:nvPr>
        </p:nvGraphicFramePr>
        <p:xfrm>
          <a:off x="0" y="3615836"/>
          <a:ext cx="4180742" cy="270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953178266"/>
              </p:ext>
            </p:extLst>
          </p:nvPr>
        </p:nvGraphicFramePr>
        <p:xfrm>
          <a:off x="4495800" y="3615836"/>
          <a:ext cx="4490671" cy="270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97574" y="24662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51296" y="24887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11116" y="51816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81670" y="51054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 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53475" cy="3200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Implementing light weight checkpointing at assembly level</a:t>
            </a:r>
          </a:p>
          <a:p>
            <a:r>
              <a:rPr lang="en-US" sz="3200" dirty="0" smtClean="0"/>
              <a:t>Accomplishing a quick recovery </a:t>
            </a:r>
            <a:r>
              <a:rPr lang="en-US" sz="3200" dirty="0"/>
              <a:t>on top of an existing detection </a:t>
            </a:r>
            <a:r>
              <a:rPr lang="en-US" sz="3200" dirty="0" smtClean="0"/>
              <a:t>scheme</a:t>
            </a:r>
          </a:p>
          <a:p>
            <a:r>
              <a:rPr lang="en-US" sz="3200" dirty="0" smtClean="0"/>
              <a:t>A recovery methodology with near zero failure rate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32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4039681"/>
              </p:ext>
            </p:extLst>
          </p:nvPr>
        </p:nvGraphicFramePr>
        <p:xfrm>
          <a:off x="612648" y="1143000"/>
          <a:ext cx="7616952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&amp; UnRecoverable Errors in InCheck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12324977"/>
              </p:ext>
            </p:extLst>
          </p:nvPr>
        </p:nvGraphicFramePr>
        <p:xfrm>
          <a:off x="762000" y="1219200"/>
          <a:ext cx="7924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Performance evaluation: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720314" y="2355195"/>
            <a:ext cx="5613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386%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0" y="2995818"/>
            <a:ext cx="5613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281%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994075"/>
            <a:ext cx="555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nZDC+InCheck programs run 105% faster than SWIFT-R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Instruction breakdown of </a:t>
            </a:r>
            <a:r>
              <a:rPr lang="en-US" dirty="0" err="1" smtClean="0"/>
              <a:t>InCheck+nZDC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38086154"/>
              </p:ext>
            </p:extLst>
          </p:nvPr>
        </p:nvGraphicFramePr>
        <p:xfrm>
          <a:off x="419100" y="1143000"/>
          <a:ext cx="8305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447800"/>
            <a:ext cx="8153400" cy="2286000"/>
          </a:xfrm>
        </p:spPr>
        <p:txBody>
          <a:bodyPr>
            <a:noAutofit/>
          </a:bodyPr>
          <a:lstStyle/>
          <a:p>
            <a:r>
              <a:rPr lang="en-US" sz="2800" dirty="0"/>
              <a:t>RTL level fault injection experiments have to be performed to evaluate the effectiveness of InCheck </a:t>
            </a:r>
          </a:p>
          <a:p>
            <a:pPr lvl="1"/>
            <a:r>
              <a:rPr lang="en-US" sz="2500" dirty="0" smtClean="0"/>
              <a:t>Gem5 may not be modeling all the architectural bits accurately</a:t>
            </a:r>
          </a:p>
          <a:p>
            <a:pPr lvl="1"/>
            <a:endParaRPr lang="en-US" sz="2500" dirty="0"/>
          </a:p>
          <a:p>
            <a:r>
              <a:rPr lang="en-US" sz="2800" dirty="0" smtClean="0"/>
              <a:t>Moving towards formal analysis methods to evaluate InCheck's Fault Tolerance more precisely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Publications &amp; Other Projects: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5262" y="1295400"/>
            <a:ext cx="8753475" cy="4267200"/>
          </a:xfrm>
        </p:spPr>
        <p:txBody>
          <a:bodyPr>
            <a:normAutofit/>
          </a:bodyPr>
          <a:lstStyle/>
          <a:p>
            <a:r>
              <a:rPr lang="en-US" dirty="0"/>
              <a:t>NEMESIS: A Software Approach for Computing in Presence of Soft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Moslem Didehban, Dheeraj Lokam, Aviral Shrivastava</a:t>
            </a:r>
          </a:p>
          <a:p>
            <a:pPr marL="205740" lvl="1" indent="0" algn="r">
              <a:buNone/>
            </a:pPr>
            <a:r>
              <a:rPr lang="en-US" dirty="0" smtClean="0">
                <a:solidFill>
                  <a:srgbClr val="0070C0"/>
                </a:solidFill>
              </a:rPr>
              <a:t>*Under review. Submitted to ASPLOS 2017. </a:t>
            </a:r>
          </a:p>
          <a:p>
            <a:endParaRPr lang="en-US" dirty="0" smtClean="0"/>
          </a:p>
          <a:p>
            <a:r>
              <a:rPr lang="en-US" dirty="0" smtClean="0"/>
              <a:t>InCheck: An Integrated Recovery Methodology for fine-grain Soft Error Detection Approaches</a:t>
            </a:r>
          </a:p>
          <a:p>
            <a:pPr lvl="1"/>
            <a:r>
              <a:rPr lang="en-US" dirty="0" smtClean="0"/>
              <a:t>Dheeraj Lokam, Moslem Didehban, Aviral Shrivastava</a:t>
            </a:r>
          </a:p>
          <a:p>
            <a:pPr marL="445770" lvl="2" indent="0" algn="r">
              <a:buNone/>
            </a:pPr>
            <a:r>
              <a:rPr lang="en-US" dirty="0"/>
              <a:t>	</a:t>
            </a:r>
            <a:r>
              <a:rPr lang="en-US" dirty="0" smtClean="0"/>
              <a:t>	*Submitting to DAC 2017</a:t>
            </a:r>
          </a:p>
          <a:p>
            <a:endParaRPr lang="en-US" dirty="0" smtClean="0"/>
          </a:p>
          <a:p>
            <a:r>
              <a:rPr lang="en-US" dirty="0" smtClean="0"/>
              <a:t>VeriFi: A Versatile Fault Injection Methodology for an accurate estimation of Soft-Error Resilience</a:t>
            </a:r>
          </a:p>
          <a:p>
            <a:pPr marL="205740" lvl="1" indent="0" algn="r">
              <a:buNone/>
            </a:pPr>
            <a:r>
              <a:rPr lang="en-US" dirty="0" smtClean="0">
                <a:solidFill>
                  <a:srgbClr val="0070C0"/>
                </a:solidFill>
              </a:rPr>
              <a:t>					*</a:t>
            </a:r>
            <a:r>
              <a:rPr lang="en-US" dirty="0" smtClean="0">
                <a:solidFill>
                  <a:srgbClr val="00B050"/>
                </a:solidFill>
              </a:rPr>
              <a:t>Work Under Progress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971800"/>
            <a:ext cx="2895600" cy="8382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0"/>
            <a:ext cx="9068041" cy="799060"/>
          </a:xfrm>
        </p:spPr>
        <p:txBody>
          <a:bodyPr>
            <a:noAutofit/>
          </a:bodyPr>
          <a:lstStyle/>
          <a:p>
            <a:r>
              <a:rPr lang="en-US" altLang="ko-KR" sz="4800" b="1" dirty="0" smtClean="0"/>
              <a:t>Fault, Error and Failure</a:t>
            </a:r>
            <a:endParaRPr lang="ko-KR" altLang="en-US" sz="48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8933" y="2073477"/>
            <a:ext cx="103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FAULT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97205" y="3191591"/>
            <a:ext cx="2646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ea typeface="굴림" pitchFamily="50" charset="-127"/>
              </a:rPr>
              <a:t>a physical defect that</a:t>
            </a:r>
          </a:p>
          <a:p>
            <a:r>
              <a:rPr lang="en-US" altLang="ko-KR" b="1" dirty="0">
                <a:ea typeface="굴림" pitchFamily="50" charset="-127"/>
              </a:rPr>
              <a:t>occurs within </a:t>
            </a:r>
            <a:r>
              <a:rPr lang="en-US" altLang="ko-KR" b="1" dirty="0" err="1">
                <a:ea typeface="굴림" pitchFamily="50" charset="-127"/>
              </a:rPr>
              <a:t>hw</a:t>
            </a:r>
            <a:r>
              <a:rPr lang="en-US" altLang="ko-KR" b="1" dirty="0">
                <a:ea typeface="굴림" pitchFamily="50" charset="-127"/>
              </a:rPr>
              <a:t> or </a:t>
            </a:r>
            <a:r>
              <a:rPr lang="en-US" altLang="ko-KR" b="1" dirty="0" err="1">
                <a:ea typeface="굴림" pitchFamily="50" charset="-127"/>
              </a:rPr>
              <a:t>sw</a:t>
            </a:r>
            <a:endParaRPr lang="en-US" altLang="ko-KR" b="1" dirty="0">
              <a:ea typeface="굴림" pitchFamily="50" charset="-127"/>
            </a:endParaRPr>
          </a:p>
          <a:p>
            <a:r>
              <a:rPr lang="en-US" altLang="ko-KR" b="1" dirty="0">
                <a:ea typeface="굴림" pitchFamily="50" charset="-127"/>
              </a:rPr>
              <a:t>components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7984" y="4198418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HW defect, SW bug</a:t>
            </a:r>
            <a:endParaRPr lang="en-US" altLang="ko-KR" b="1" dirty="0"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655" y="4567750"/>
            <a:ext cx="2337729" cy="678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Physical</a:t>
            </a:r>
          </a:p>
          <a:p>
            <a:pPr algn="ctr"/>
            <a:r>
              <a:rPr lang="en-US" altLang="ko-KR" dirty="0" smtClean="0"/>
              <a:t>Universe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7985" y="5339116"/>
            <a:ext cx="2757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ea typeface="굴림" pitchFamily="50" charset="-127"/>
              </a:rPr>
              <a:t>physical </a:t>
            </a:r>
            <a:r>
              <a:rPr lang="en-US" altLang="ko-KR" b="1" dirty="0">
                <a:ea typeface="굴림" pitchFamily="50" charset="-127"/>
              </a:rPr>
              <a:t>entities </a:t>
            </a:r>
            <a:endParaRPr lang="en-US" altLang="ko-KR" b="1" dirty="0" smtClean="0">
              <a:ea typeface="굴림" pitchFamily="50" charset="-127"/>
            </a:endParaRPr>
          </a:p>
          <a:p>
            <a:r>
              <a:rPr lang="en-US" altLang="ko-KR" b="1" dirty="0" smtClean="0">
                <a:ea typeface="굴림" pitchFamily="50" charset="-127"/>
              </a:rPr>
              <a:t>making up </a:t>
            </a:r>
            <a:r>
              <a:rPr lang="en-US" altLang="ko-KR" b="1" dirty="0">
                <a:ea typeface="굴림" pitchFamily="50" charset="-127"/>
              </a:rPr>
              <a:t>a system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350" y="1385735"/>
            <a:ext cx="4628435" cy="4599712"/>
            <a:chOff x="1403350" y="1385735"/>
            <a:chExt cx="4628435" cy="4599712"/>
          </a:xfrm>
        </p:grpSpPr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2317750" y="1385735"/>
              <a:ext cx="1149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pitchFamily="50" charset="-127"/>
                </a:rPr>
                <a:t>activation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403350" y="1690535"/>
              <a:ext cx="4628435" cy="4294912"/>
              <a:chOff x="1403350" y="1690535"/>
              <a:chExt cx="4628435" cy="429491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31115" y="2066480"/>
                <a:ext cx="1131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ERROR</a:t>
                </a:r>
                <a:endParaRPr lang="ko-KR" altLang="en-US" sz="24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205456" y="3186635"/>
                <a:ext cx="28263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ea typeface="굴림" pitchFamily="50" charset="-127"/>
                  </a:rPr>
                  <a:t>a deviation from </a:t>
                </a:r>
                <a:r>
                  <a:rPr lang="en-US" altLang="ko-KR" b="1" dirty="0" smtClean="0">
                    <a:ea typeface="굴림" pitchFamily="50" charset="-127"/>
                  </a:rPr>
                  <a:t>accuracy or correctness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26236" y="3902507"/>
                <a:ext cx="2438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ea typeface="굴림" pitchFamily="50" charset="-127"/>
                  </a:rPr>
                  <a:t>manifestation </a:t>
                </a:r>
                <a:r>
                  <a:rPr lang="en-US" altLang="ko-KR" b="1" dirty="0">
                    <a:ea typeface="굴림" pitchFamily="50" charset="-127"/>
                  </a:rPr>
                  <a:t>of a fault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274729" y="4530074"/>
                <a:ext cx="2389907" cy="716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Informational</a:t>
                </a:r>
              </a:p>
              <a:p>
                <a:pPr algn="ctr"/>
                <a:r>
                  <a:rPr lang="en-US" altLang="ko-KR" dirty="0" smtClean="0"/>
                  <a:t>Universe</a:t>
                </a:r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274730" y="5339116"/>
                <a:ext cx="27570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Wingdings" pitchFamily="2" charset="2"/>
                  <a:buChar char="ü"/>
                </a:pPr>
                <a:r>
                  <a:rPr lang="en-US" altLang="ko-KR" b="1" dirty="0">
                    <a:ea typeface="굴림" pitchFamily="50" charset="-127"/>
                  </a:rPr>
                  <a:t>units of information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ko-KR" b="1" dirty="0">
                    <a:ea typeface="굴림" pitchFamily="50" charset="-127"/>
                  </a:rPr>
                  <a:t>(</a:t>
                </a:r>
                <a:r>
                  <a:rPr lang="en-US" altLang="ko-KR" b="1" dirty="0" err="1">
                    <a:ea typeface="굴림" pitchFamily="50" charset="-127"/>
                  </a:rPr>
                  <a:t>eg</a:t>
                </a:r>
                <a:r>
                  <a:rPr lang="en-US" altLang="ko-KR" b="1" dirty="0">
                    <a:ea typeface="굴림" pitchFamily="50" charset="-127"/>
                  </a:rPr>
                  <a:t>: data words)</a:t>
                </a:r>
              </a:p>
            </p:txBody>
          </p:sp>
          <p:sp>
            <p:nvSpPr>
              <p:cNvPr id="22" name="Line 7"/>
              <p:cNvSpPr>
                <a:spLocks noChangeShapeType="1"/>
              </p:cNvSpPr>
              <p:nvPr/>
            </p:nvSpPr>
            <p:spPr bwMode="auto">
              <a:xfrm>
                <a:off x="1403350" y="2609698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403350" y="2838298"/>
                <a:ext cx="297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4375150" y="2609698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403350" y="1690535"/>
                <a:ext cx="2971800" cy="457200"/>
              </a:xfrm>
              <a:custGeom>
                <a:avLst/>
                <a:gdLst>
                  <a:gd name="T0" fmla="*/ 0 w 1872"/>
                  <a:gd name="T1" fmla="*/ 288 h 288"/>
                  <a:gd name="T2" fmla="*/ 960 w 1872"/>
                  <a:gd name="T3" fmla="*/ 0 h 288"/>
                  <a:gd name="T4" fmla="*/ 1872 w 1872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72" h="288">
                    <a:moveTo>
                      <a:pt x="0" y="288"/>
                    </a:moveTo>
                    <a:cubicBezTo>
                      <a:pt x="324" y="144"/>
                      <a:pt x="648" y="0"/>
                      <a:pt x="960" y="0"/>
                    </a:cubicBezTo>
                    <a:cubicBezTo>
                      <a:pt x="1272" y="0"/>
                      <a:pt x="1572" y="144"/>
                      <a:pt x="1872" y="288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2317750" y="2812898"/>
                <a:ext cx="14033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ea typeface="굴림" pitchFamily="50" charset="-127"/>
                  </a:rPr>
                  <a:t>fault latency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4375150" y="1385735"/>
            <a:ext cx="4692891" cy="4873483"/>
            <a:chOff x="4375150" y="1385735"/>
            <a:chExt cx="4692891" cy="4873483"/>
          </a:xfrm>
        </p:grpSpPr>
        <p:sp>
          <p:nvSpPr>
            <p:cNvPr id="15" name="TextBox 14"/>
            <p:cNvSpPr txBox="1"/>
            <p:nvPr/>
          </p:nvSpPr>
          <p:spPr>
            <a:xfrm>
              <a:off x="6801304" y="2066479"/>
              <a:ext cx="1304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FAILURE</a:t>
              </a:r>
              <a:endParaRPr lang="ko-KR" altLang="en-US" sz="2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10986" y="3085359"/>
              <a:ext cx="264621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ea typeface="굴림" pitchFamily="50" charset="-127"/>
                </a:rPr>
                <a:t>nonperformance </a:t>
              </a:r>
              <a:r>
                <a:rPr lang="en-US" altLang="ko-KR" b="1" dirty="0">
                  <a:ea typeface="굴림" pitchFamily="50" charset="-127"/>
                </a:rPr>
                <a:t>of</a:t>
              </a:r>
            </a:p>
            <a:p>
              <a:r>
                <a:rPr lang="en-US" altLang="ko-KR" b="1" dirty="0">
                  <a:ea typeface="굴림" pitchFamily="50" charset="-127"/>
                </a:rPr>
                <a:t>some action that is due </a:t>
              </a:r>
              <a:r>
                <a:rPr lang="en-US" altLang="ko-KR" b="1" dirty="0" smtClean="0">
                  <a:ea typeface="굴림" pitchFamily="50" charset="-127"/>
                </a:rPr>
                <a:t>or expected</a:t>
              </a:r>
              <a:endParaRPr lang="en-US" altLang="ko-KR" b="1" dirty="0">
                <a:ea typeface="굴림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44104" y="4041006"/>
              <a:ext cx="2438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ea typeface="굴림" pitchFamily="50" charset="-127"/>
                </a:rPr>
                <a:t>malfunction</a:t>
              </a:r>
              <a:endParaRPr lang="en-US" altLang="ko-KR" b="1" dirty="0">
                <a:ea typeface="굴림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14653" y="4548838"/>
              <a:ext cx="2326286" cy="6789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</a:t>
              </a:r>
            </a:p>
            <a:p>
              <a:pPr algn="ctr"/>
              <a:r>
                <a:rPr lang="en-US" altLang="ko-KR" dirty="0" smtClean="0"/>
                <a:t>Universe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10986" y="5335888"/>
              <a:ext cx="275705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b="1" dirty="0">
                  <a:ea typeface="굴림" pitchFamily="50" charset="-127"/>
                </a:rPr>
                <a:t>the user of a system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ko-KR" b="1" dirty="0">
                  <a:ea typeface="굴림" pitchFamily="50" charset="-127"/>
                </a:rPr>
                <a:t>ultimately see the effects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4375150" y="2838298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7353300" y="260969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4451350" y="1690535"/>
              <a:ext cx="2971800" cy="457200"/>
            </a:xfrm>
            <a:custGeom>
              <a:avLst/>
              <a:gdLst>
                <a:gd name="T0" fmla="*/ 0 w 1872"/>
                <a:gd name="T1" fmla="*/ 288 h 288"/>
                <a:gd name="T2" fmla="*/ 960 w 1872"/>
                <a:gd name="T3" fmla="*/ 0 h 288"/>
                <a:gd name="T4" fmla="*/ 1872 w 1872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" h="288">
                  <a:moveTo>
                    <a:pt x="0" y="288"/>
                  </a:moveTo>
                  <a:cubicBezTo>
                    <a:pt x="324" y="144"/>
                    <a:pt x="648" y="0"/>
                    <a:pt x="960" y="0"/>
                  </a:cubicBezTo>
                  <a:cubicBezTo>
                    <a:pt x="1272" y="0"/>
                    <a:pt x="1572" y="144"/>
                    <a:pt x="1872" y="28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5270500" y="1385735"/>
              <a:ext cx="1390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pitchFamily="50" charset="-127"/>
                </a:rPr>
                <a:t>propagation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5283200" y="2812898"/>
              <a:ext cx="1454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error latency</a:t>
              </a:r>
            </a:p>
          </p:txBody>
        </p:sp>
      </p:grp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0" y="6611938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i="1" dirty="0"/>
              <a:t>[</a:t>
            </a:r>
            <a:r>
              <a:rPr lang="en-US" sz="1000" i="1" dirty="0" err="1"/>
              <a:t>Geffroyand</a:t>
            </a:r>
            <a:r>
              <a:rPr lang="en-US" sz="1000" i="1" dirty="0"/>
              <a:t>, 02] Jean-Claude </a:t>
            </a:r>
            <a:r>
              <a:rPr lang="en-US" sz="1000" i="1" dirty="0" err="1"/>
              <a:t>Geffroyand</a:t>
            </a:r>
            <a:r>
              <a:rPr lang="en-US" sz="1000" i="1" dirty="0"/>
              <a:t> Gilles Motet, “Design of Dependable Computing Systems”, </a:t>
            </a:r>
            <a:r>
              <a:rPr lang="en-US" sz="1000" i="1" dirty="0" err="1"/>
              <a:t>KluwerAcademic</a:t>
            </a:r>
            <a:r>
              <a:rPr lang="en-US" sz="1000" i="1" dirty="0"/>
              <a:t> Publishers, 2002, ISBN 1-4020-0437-0</a:t>
            </a:r>
          </a:p>
          <a:p>
            <a:pPr algn="ctr"/>
            <a:r>
              <a:rPr lang="en-US" sz="1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376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Limitations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Duplicable (Protected)</a:t>
            </a:r>
          </a:p>
          <a:p>
            <a:pPr lvl="1"/>
            <a:r>
              <a:rPr lang="en-US" dirty="0" smtClean="0"/>
              <a:t>Computational and Logical instructions</a:t>
            </a:r>
          </a:p>
          <a:p>
            <a:r>
              <a:rPr lang="en-US" dirty="0" smtClean="0"/>
              <a:t>Non-Duplicable (Unprotected)</a:t>
            </a:r>
          </a:p>
          <a:p>
            <a:pPr lvl="1"/>
            <a:r>
              <a:rPr lang="en-US" dirty="0" smtClean="0"/>
              <a:t>Memory operations and Control Flow instructions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47" t="13580" r="12640" b="10618"/>
          <a:stretch/>
        </p:blipFill>
        <p:spPr>
          <a:xfrm>
            <a:off x="762000" y="2743200"/>
            <a:ext cx="6667479" cy="34664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38580" y="1099150"/>
            <a:ext cx="3182345" cy="3480580"/>
            <a:chOff x="4650300" y="926663"/>
            <a:chExt cx="3182345" cy="3480580"/>
          </a:xfrm>
        </p:grpSpPr>
        <p:grpSp>
          <p:nvGrpSpPr>
            <p:cNvPr id="7" name="Group 6"/>
            <p:cNvGrpSpPr/>
            <p:nvPr/>
          </p:nvGrpSpPr>
          <p:grpSpPr>
            <a:xfrm>
              <a:off x="6227796" y="1511438"/>
              <a:ext cx="613403" cy="2895805"/>
              <a:chOff x="6267449" y="1511437"/>
              <a:chExt cx="613403" cy="289580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267449" y="2867024"/>
                <a:ext cx="613403" cy="154021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>
                <a:stCxn id="8" idx="2"/>
                <a:endCxn id="9" idx="0"/>
              </p:cNvCxnSpPr>
              <p:nvPr/>
            </p:nvCxnSpPr>
            <p:spPr>
              <a:xfrm>
                <a:off x="6281126" y="1511437"/>
                <a:ext cx="293025" cy="1355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650300" y="926663"/>
              <a:ext cx="3182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More than 45% of dynamic instructions are non-duplicable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07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Fault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 – Initial Population Size</a:t>
            </a:r>
          </a:p>
          <a:p>
            <a:r>
              <a:rPr lang="en-US" dirty="0" smtClean="0"/>
              <a:t>p – estimated probability of faults </a:t>
            </a:r>
            <a:br>
              <a:rPr lang="en-US" dirty="0" smtClean="0"/>
            </a:br>
            <a:r>
              <a:rPr lang="en-US" dirty="0" smtClean="0"/>
              <a:t>       resulting in a failure (</a:t>
            </a:r>
            <a:r>
              <a:rPr lang="en-US" i="1" dirty="0" smtClean="0"/>
              <a:t>standard error)</a:t>
            </a:r>
          </a:p>
          <a:p>
            <a:r>
              <a:rPr lang="en-US" i="1" dirty="0" smtClean="0"/>
              <a:t>e –  </a:t>
            </a:r>
            <a:r>
              <a:rPr lang="en-US" dirty="0" smtClean="0"/>
              <a:t>margin of error</a:t>
            </a:r>
          </a:p>
          <a:p>
            <a:r>
              <a:rPr lang="en-US" i="1" dirty="0" smtClean="0"/>
              <a:t>t  –  </a:t>
            </a:r>
            <a:r>
              <a:rPr lang="en-US" dirty="0" smtClean="0"/>
              <a:t>confidence level. Probability that the exact value is actually within the</a:t>
            </a:r>
            <a:br>
              <a:rPr lang="en-US" dirty="0" smtClean="0"/>
            </a:br>
            <a:r>
              <a:rPr lang="en-US" dirty="0" smtClean="0"/>
              <a:t>        error interval (</a:t>
            </a:r>
            <a:r>
              <a:rPr lang="en-US" i="1" dirty="0" smtClean="0"/>
              <a:t>computed w.r.t Normal distribution</a:t>
            </a:r>
            <a:r>
              <a:rPr lang="en-US" dirty="0" smtClean="0"/>
              <a:t>)  </a:t>
            </a:r>
            <a:endParaRPr lang="en-US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066800"/>
            <a:ext cx="3781425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3211909"/>
            <a:ext cx="3695700" cy="120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038600"/>
            <a:ext cx="5404195" cy="21355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7400" y="5410200"/>
            <a:ext cx="3352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*</a:t>
            </a:r>
            <a:r>
              <a:rPr lang="en-US" sz="900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Leveugle</a:t>
            </a:r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</a:rPr>
              <a:t>, </a:t>
            </a:r>
            <a:r>
              <a:rPr lang="en-US" sz="900" dirty="0" err="1">
                <a:solidFill>
                  <a:srgbClr val="C00000"/>
                </a:solidFill>
                <a:latin typeface="Arial" panose="020B0604020202020204" pitchFamily="34" charset="0"/>
              </a:rPr>
              <a:t>Régis</a:t>
            </a:r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</a:rPr>
              <a:t>, et al. "Statistical fault injection: quantified error and confidence." </a:t>
            </a:r>
            <a:r>
              <a:rPr lang="en-US" sz="900" i="1" dirty="0">
                <a:solidFill>
                  <a:srgbClr val="C00000"/>
                </a:solidFill>
                <a:latin typeface="Arial" panose="020B0604020202020204" pitchFamily="34" charset="0"/>
              </a:rPr>
              <a:t>2009 Design, Automation &amp; Test in Europe Conference &amp; Exhibition</a:t>
            </a:r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</a:rPr>
              <a:t>. IEEE, 2009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139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is a first class design concern: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5262" y="990600"/>
            <a:ext cx="8753475" cy="5365750"/>
          </a:xfrm>
        </p:spPr>
        <p:txBody>
          <a:bodyPr>
            <a:noAutofit/>
          </a:bodyPr>
          <a:lstStyle/>
          <a:p>
            <a:r>
              <a:rPr lang="en-US" sz="2400" dirty="0" smtClean="0"/>
              <a:t>Aggressive transistor feature scale down rendered processors to become more and more susceptible to Soft-Errors.</a:t>
            </a:r>
          </a:p>
          <a:p>
            <a:pPr lvl="1"/>
            <a:r>
              <a:rPr lang="en-US" sz="2100" dirty="0" smtClean="0"/>
              <a:t>Typically cause by cosmic particle strikes</a:t>
            </a:r>
          </a:p>
          <a:p>
            <a:pPr marL="205740" lvl="1" indent="0">
              <a:buNone/>
            </a:pPr>
            <a:r>
              <a:rPr lang="en-US" sz="2100" dirty="0" smtClean="0"/>
              <a:t> </a:t>
            </a:r>
          </a:p>
          <a:p>
            <a:r>
              <a:rPr lang="en-US" sz="2400" dirty="0" smtClean="0"/>
              <a:t>Transient Errors/LETs are a major threat to system reliability</a:t>
            </a:r>
          </a:p>
          <a:p>
            <a:pPr lvl="1"/>
            <a:r>
              <a:rPr lang="en-US" sz="2000" dirty="0" smtClean="0"/>
              <a:t>Silent Data Corruptions</a:t>
            </a:r>
          </a:p>
          <a:p>
            <a:pPr lvl="1"/>
            <a:r>
              <a:rPr lang="en-US" sz="2000" dirty="0" smtClean="0"/>
              <a:t>System Hangs</a:t>
            </a:r>
          </a:p>
          <a:p>
            <a:pPr lvl="1"/>
            <a:r>
              <a:rPr lang="en-US" sz="2000" dirty="0" smtClean="0"/>
              <a:t>Segmentation Faults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Silent Data Corruptions (SDC) are the most difficult errors to catch</a:t>
            </a:r>
          </a:p>
          <a:p>
            <a:pPr lvl="1"/>
            <a:r>
              <a:rPr lang="en-US" sz="2000" dirty="0" smtClean="0"/>
              <a:t>They don’t generate any symptom</a:t>
            </a:r>
          </a:p>
          <a:p>
            <a:pPr lvl="1"/>
            <a:r>
              <a:rPr lang="en-US" sz="2000" dirty="0" smtClean="0"/>
              <a:t>Undetectable by simple hardware/software detectors</a:t>
            </a:r>
            <a:endParaRPr lang="en-US" sz="20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427412" y="1001545"/>
            <a:ext cx="1217612" cy="96779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4800" dirty="0" smtClean="0"/>
              <a:t>  0</a:t>
            </a:r>
            <a:endParaRPr lang="en-US" sz="4800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762125" y="1497012"/>
            <a:ext cx="1665287" cy="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648200" y="1524000"/>
            <a:ext cx="1665287" cy="0"/>
          </a:xfrm>
          <a:prstGeom prst="line">
            <a:avLst/>
          </a:prstGeom>
          <a:ln w="28575"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 rot="1876869" flipH="1">
            <a:off x="4647259" y="678212"/>
            <a:ext cx="459081" cy="711919"/>
          </a:xfrm>
          <a:prstGeom prst="lightningBolt">
            <a:avLst/>
          </a:prstGeom>
          <a:solidFill>
            <a:srgbClr val="FFC000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424236" y="1012490"/>
            <a:ext cx="1219200" cy="96779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4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57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Level Techniques?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5262" y="990600"/>
            <a:ext cx="8753475" cy="3505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Flexibility</a:t>
            </a:r>
          </a:p>
          <a:p>
            <a:pPr lvl="1"/>
            <a:r>
              <a:rPr lang="en-US" sz="2000" dirty="0" smtClean="0"/>
              <a:t>They can optimized based on the workload characteristics without having to change the hardware</a:t>
            </a:r>
          </a:p>
          <a:p>
            <a:r>
              <a:rPr lang="en-US" sz="2400" dirty="0" smtClean="0"/>
              <a:t>Coverage</a:t>
            </a:r>
          </a:p>
          <a:p>
            <a:pPr lvl="1"/>
            <a:r>
              <a:rPr lang="en-US" sz="2000" dirty="0" smtClean="0"/>
              <a:t>There are software techniques that can provide near zero SDC</a:t>
            </a:r>
          </a:p>
          <a:p>
            <a:pPr lvl="2"/>
            <a:r>
              <a:rPr lang="en-US" sz="2000" dirty="0" smtClean="0"/>
              <a:t>Eg. nZDC</a:t>
            </a:r>
          </a:p>
          <a:p>
            <a:r>
              <a:rPr lang="en-US" sz="2400" dirty="0" smtClean="0"/>
              <a:t>Cheap</a:t>
            </a:r>
          </a:p>
          <a:p>
            <a:pPr lvl="1"/>
            <a:r>
              <a:rPr lang="en-US" sz="2000" dirty="0" smtClean="0"/>
              <a:t>They can be implemented on any off-the-shelf processor</a:t>
            </a:r>
          </a:p>
          <a:p>
            <a:pPr marL="20574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463090" y="4953000"/>
            <a:ext cx="58106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oftware level techniques can now be used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protect any application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soft-errors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2905" y="4730195"/>
            <a:ext cx="1455357" cy="12357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prstClr val="black"/>
                </a:solidFill>
                <a:latin typeface="Calibri" panose="020F0502020204030204"/>
              </a:rPr>
              <a:t>Core 1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Soft-Error detection through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duplication should detect almost all soft-errors</a:t>
            </a:r>
          </a:p>
          <a:p>
            <a:r>
              <a:rPr lang="en-US" sz="2800" dirty="0" smtClean="0"/>
              <a:t>Can be done at multiple levels of abstraction</a:t>
            </a:r>
          </a:p>
          <a:p>
            <a:pPr lvl="1"/>
            <a:r>
              <a:rPr lang="en-US" sz="2400" dirty="0" smtClean="0"/>
              <a:t>Process-level duplication</a:t>
            </a:r>
          </a:p>
          <a:p>
            <a:pPr lvl="1"/>
            <a:r>
              <a:rPr lang="en-US" sz="2400" dirty="0" smtClean="0"/>
              <a:t>Assembly-level Instruction duplication</a:t>
            </a:r>
          </a:p>
          <a:p>
            <a:pPr lvl="2"/>
            <a:r>
              <a:rPr lang="en-US" sz="2400" dirty="0" smtClean="0"/>
              <a:t>Provides fine details of actual execution</a:t>
            </a:r>
          </a:p>
          <a:p>
            <a:pPr lvl="2"/>
            <a:r>
              <a:rPr lang="en-US" sz="2400" dirty="0" smtClean="0"/>
              <a:t>Easy to optimize</a:t>
            </a:r>
          </a:p>
          <a:p>
            <a:pPr marL="445770" lvl="2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1449" y="1459393"/>
            <a:ext cx="3985706" cy="8822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1480" lvl="1" indent="-205740">
              <a:spcBef>
                <a:spcPts val="375"/>
              </a:spcBef>
              <a:buClr>
                <a:srgbClr val="9FB8CD"/>
              </a:buClr>
              <a:buSzPct val="76000"/>
              <a:buFont typeface="Wingdings 3"/>
              <a:buChar char=""/>
            </a:pPr>
            <a:endParaRPr lang="en-US" sz="2400" dirty="0" smtClean="0">
              <a:solidFill>
                <a:srgbClr val="002060"/>
              </a:solidFill>
              <a:latin typeface="Candara" pitchFamily="34" charset="0"/>
            </a:endParaRPr>
          </a:p>
          <a:p>
            <a:pPr marL="411480" lvl="1" indent="-205740">
              <a:spcBef>
                <a:spcPts val="375"/>
              </a:spcBef>
              <a:buClr>
                <a:srgbClr val="9FB8CD"/>
              </a:buClr>
              <a:buSzPct val="76000"/>
              <a:buFont typeface="Wingdings 3"/>
              <a:buChar char=""/>
            </a:pP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Coarse-grained approach</a:t>
            </a:r>
            <a:endParaRPr lang="en-US" sz="2400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241" y="1885530"/>
            <a:ext cx="3508012" cy="8822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1480" lvl="1" indent="-205740">
              <a:spcBef>
                <a:spcPts val="375"/>
              </a:spcBef>
              <a:buClr>
                <a:srgbClr val="9FB8CD"/>
              </a:buClr>
              <a:buSzPct val="76000"/>
              <a:buFont typeface="Wingdings 3"/>
              <a:buChar char=""/>
            </a:pPr>
            <a:endParaRPr lang="en-US" sz="2400" dirty="0" smtClean="0">
              <a:solidFill>
                <a:srgbClr val="002060"/>
              </a:solidFill>
              <a:latin typeface="Candara" pitchFamily="34" charset="0"/>
            </a:endParaRPr>
          </a:p>
          <a:p>
            <a:pPr marL="411480" lvl="1" indent="-205740">
              <a:spcBef>
                <a:spcPts val="375"/>
              </a:spcBef>
              <a:buClr>
                <a:srgbClr val="9FB8CD"/>
              </a:buClr>
              <a:buSzPct val="76000"/>
              <a:buFont typeface="Wingdings 3"/>
              <a:buChar char=""/>
            </a:pPr>
            <a:r>
              <a:rPr lang="en-US" sz="2400" dirty="0" smtClean="0">
                <a:solidFill>
                  <a:srgbClr val="002060"/>
                </a:solidFill>
                <a:latin typeface="Candara" pitchFamily="34" charset="0"/>
              </a:rPr>
              <a:t>Fine-grained approach</a:t>
            </a:r>
            <a:endParaRPr lang="en-US" sz="2400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5272835"/>
            <a:ext cx="1455357" cy="12357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prstClr val="black"/>
                </a:solidFill>
                <a:latin typeface="Calibri" panose="020F0502020204030204"/>
              </a:rPr>
              <a:t>Core 2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01462" y="4053254"/>
            <a:ext cx="589156" cy="1169377"/>
          </a:xfrm>
          <a:custGeom>
            <a:avLst/>
            <a:gdLst>
              <a:gd name="connsiteX0" fmla="*/ 0 w 589156"/>
              <a:gd name="connsiteY0" fmla="*/ 0 h 1169377"/>
              <a:gd name="connsiteX1" fmla="*/ 589084 w 589156"/>
              <a:gd name="connsiteY1" fmla="*/ 184638 h 1169377"/>
              <a:gd name="connsiteX2" fmla="*/ 43961 w 589156"/>
              <a:gd name="connsiteY2" fmla="*/ 439615 h 1169377"/>
              <a:gd name="connsiteX3" fmla="*/ 571500 w 589156"/>
              <a:gd name="connsiteY3" fmla="*/ 650631 h 1169377"/>
              <a:gd name="connsiteX4" fmla="*/ 35169 w 589156"/>
              <a:gd name="connsiteY4" fmla="*/ 896815 h 1169377"/>
              <a:gd name="connsiteX5" fmla="*/ 378069 w 589156"/>
              <a:gd name="connsiteY5" fmla="*/ 1169377 h 116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156" h="1169377">
                <a:moveTo>
                  <a:pt x="0" y="0"/>
                </a:moveTo>
                <a:cubicBezTo>
                  <a:pt x="290878" y="55684"/>
                  <a:pt x="581757" y="111369"/>
                  <a:pt x="589084" y="184638"/>
                </a:cubicBezTo>
                <a:cubicBezTo>
                  <a:pt x="596411" y="257907"/>
                  <a:pt x="46892" y="361950"/>
                  <a:pt x="43961" y="439615"/>
                </a:cubicBezTo>
                <a:cubicBezTo>
                  <a:pt x="41030" y="517281"/>
                  <a:pt x="572965" y="574431"/>
                  <a:pt x="571500" y="650631"/>
                </a:cubicBezTo>
                <a:cubicBezTo>
                  <a:pt x="570035" y="726831"/>
                  <a:pt x="67407" y="810357"/>
                  <a:pt x="35169" y="896815"/>
                </a:cubicBezTo>
                <a:cubicBezTo>
                  <a:pt x="2931" y="983273"/>
                  <a:pt x="190500" y="1076325"/>
                  <a:pt x="378069" y="1169377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118028" y="4637942"/>
            <a:ext cx="589156" cy="1169377"/>
          </a:xfrm>
          <a:custGeom>
            <a:avLst/>
            <a:gdLst>
              <a:gd name="connsiteX0" fmla="*/ 0 w 589156"/>
              <a:gd name="connsiteY0" fmla="*/ 0 h 1169377"/>
              <a:gd name="connsiteX1" fmla="*/ 589084 w 589156"/>
              <a:gd name="connsiteY1" fmla="*/ 184638 h 1169377"/>
              <a:gd name="connsiteX2" fmla="*/ 43961 w 589156"/>
              <a:gd name="connsiteY2" fmla="*/ 439615 h 1169377"/>
              <a:gd name="connsiteX3" fmla="*/ 571500 w 589156"/>
              <a:gd name="connsiteY3" fmla="*/ 650631 h 1169377"/>
              <a:gd name="connsiteX4" fmla="*/ 35169 w 589156"/>
              <a:gd name="connsiteY4" fmla="*/ 896815 h 1169377"/>
              <a:gd name="connsiteX5" fmla="*/ 378069 w 589156"/>
              <a:gd name="connsiteY5" fmla="*/ 1169377 h 116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156" h="1169377">
                <a:moveTo>
                  <a:pt x="0" y="0"/>
                </a:moveTo>
                <a:cubicBezTo>
                  <a:pt x="290878" y="55684"/>
                  <a:pt x="581757" y="111369"/>
                  <a:pt x="589084" y="184638"/>
                </a:cubicBezTo>
                <a:cubicBezTo>
                  <a:pt x="596411" y="257907"/>
                  <a:pt x="46892" y="361950"/>
                  <a:pt x="43961" y="439615"/>
                </a:cubicBezTo>
                <a:cubicBezTo>
                  <a:pt x="41030" y="517281"/>
                  <a:pt x="572965" y="574431"/>
                  <a:pt x="571500" y="650631"/>
                </a:cubicBezTo>
                <a:cubicBezTo>
                  <a:pt x="570035" y="726831"/>
                  <a:pt x="67407" y="810357"/>
                  <a:pt x="35169" y="896815"/>
                </a:cubicBezTo>
                <a:cubicBezTo>
                  <a:pt x="2931" y="983273"/>
                  <a:pt x="190500" y="1076325"/>
                  <a:pt x="378069" y="1169377"/>
                </a:cubicBezTo>
              </a:path>
            </a:pathLst>
          </a:cu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12757" y="404140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8486" y="459389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A*</a:t>
            </a:r>
            <a:endParaRPr lang="en-US" dirty="0"/>
          </a:p>
        </p:txBody>
      </p:sp>
      <p:sp>
        <p:nvSpPr>
          <p:cNvPr id="25" name="Flowchart: Summing Junction 24"/>
          <p:cNvSpPr/>
          <p:nvPr/>
        </p:nvSpPr>
        <p:spPr>
          <a:xfrm>
            <a:off x="4609532" y="5585914"/>
            <a:ext cx="648268" cy="609600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13" idx="3"/>
            <a:endCxn id="25" idx="0"/>
          </p:cNvCxnSpPr>
          <p:nvPr/>
        </p:nvCxnSpPr>
        <p:spPr>
          <a:xfrm>
            <a:off x="3968262" y="5348075"/>
            <a:ext cx="965404" cy="2378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25" idx="2"/>
          </p:cNvCxnSpPr>
          <p:nvPr/>
        </p:nvCxnSpPr>
        <p:spPr>
          <a:xfrm flipV="1">
            <a:off x="3512757" y="5890714"/>
            <a:ext cx="109677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6"/>
          </p:cNvCxnSpPr>
          <p:nvPr/>
        </p:nvCxnSpPr>
        <p:spPr>
          <a:xfrm>
            <a:off x="5257800" y="5890714"/>
            <a:ext cx="914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12757" y="603614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9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9" grpId="0"/>
      <p:bldP spid="10" grpId="0"/>
      <p:bldP spid="12" grpId="0" animBg="1"/>
      <p:bldP spid="12" grpId="1" animBg="1"/>
      <p:bldP spid="12" grpId="2" animBg="1"/>
      <p:bldP spid="5" grpId="0" animBg="1"/>
      <p:bldP spid="5" grpId="1" animBg="1"/>
      <p:bldP spid="5" grpId="2" animBg="1"/>
      <p:bldP spid="11" grpId="0" animBg="1"/>
      <p:bldP spid="11" grpId="1" animBg="1"/>
      <p:bldP spid="11" grpId="2" animBg="1"/>
      <p:bldP spid="6" grpId="0"/>
      <p:bldP spid="6" grpId="1"/>
      <p:bldP spid="6" grpId="2"/>
      <p:bldP spid="14" grpId="0"/>
      <p:bldP spid="14" grpId="1"/>
      <p:bldP spid="14" grpId="2"/>
      <p:bldP spid="25" grpId="0" animBg="1"/>
      <p:bldP spid="25" grpId="1" animBg="1"/>
      <p:bldP spid="36" grpId="0"/>
      <p:bldP spid="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092539" y="3349869"/>
            <a:ext cx="870487" cy="1907931"/>
          </a:xfrm>
          <a:custGeom>
            <a:avLst/>
            <a:gdLst>
              <a:gd name="connsiteX0" fmla="*/ 263799 w 870487"/>
              <a:gd name="connsiteY0" fmla="*/ 0 h 1907931"/>
              <a:gd name="connsiteX1" fmla="*/ 334138 w 870487"/>
              <a:gd name="connsiteY1" fmla="*/ 237392 h 1907931"/>
              <a:gd name="connsiteX2" fmla="*/ 17615 w 870487"/>
              <a:gd name="connsiteY2" fmla="*/ 360484 h 1907931"/>
              <a:gd name="connsiteX3" fmla="*/ 835299 w 870487"/>
              <a:gd name="connsiteY3" fmla="*/ 580292 h 1907931"/>
              <a:gd name="connsiteX4" fmla="*/ 30 w 870487"/>
              <a:gd name="connsiteY4" fmla="*/ 817684 h 1907931"/>
              <a:gd name="connsiteX5" fmla="*/ 870469 w 870487"/>
              <a:gd name="connsiteY5" fmla="*/ 1099038 h 1907931"/>
              <a:gd name="connsiteX6" fmla="*/ 26407 w 870487"/>
              <a:gd name="connsiteY6" fmla="*/ 1301261 h 1907931"/>
              <a:gd name="connsiteX7" fmla="*/ 474815 w 870487"/>
              <a:gd name="connsiteY7" fmla="*/ 1688123 h 1907931"/>
              <a:gd name="connsiteX8" fmla="*/ 509984 w 870487"/>
              <a:gd name="connsiteY8" fmla="*/ 1907931 h 19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487" h="1907931">
                <a:moveTo>
                  <a:pt x="263799" y="0"/>
                </a:moveTo>
                <a:cubicBezTo>
                  <a:pt x="319484" y="88655"/>
                  <a:pt x="375169" y="177311"/>
                  <a:pt x="334138" y="237392"/>
                </a:cubicBezTo>
                <a:cubicBezTo>
                  <a:pt x="293107" y="297473"/>
                  <a:pt x="-65912" y="303334"/>
                  <a:pt x="17615" y="360484"/>
                </a:cubicBezTo>
                <a:cubicBezTo>
                  <a:pt x="101142" y="417634"/>
                  <a:pt x="838230" y="504092"/>
                  <a:pt x="835299" y="580292"/>
                </a:cubicBezTo>
                <a:cubicBezTo>
                  <a:pt x="832368" y="656492"/>
                  <a:pt x="-5832" y="731226"/>
                  <a:pt x="30" y="817684"/>
                </a:cubicBezTo>
                <a:cubicBezTo>
                  <a:pt x="5892" y="904142"/>
                  <a:pt x="866073" y="1018442"/>
                  <a:pt x="870469" y="1099038"/>
                </a:cubicBezTo>
                <a:cubicBezTo>
                  <a:pt x="874865" y="1179634"/>
                  <a:pt x="92349" y="1203080"/>
                  <a:pt x="26407" y="1301261"/>
                </a:cubicBezTo>
                <a:cubicBezTo>
                  <a:pt x="-39535" y="1399442"/>
                  <a:pt x="394219" y="1587011"/>
                  <a:pt x="474815" y="1688123"/>
                </a:cubicBezTo>
                <a:cubicBezTo>
                  <a:pt x="555411" y="1789235"/>
                  <a:pt x="508519" y="1837593"/>
                  <a:pt x="509984" y="190793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833426" y="3343953"/>
            <a:ext cx="870487" cy="1907931"/>
          </a:xfrm>
          <a:custGeom>
            <a:avLst/>
            <a:gdLst>
              <a:gd name="connsiteX0" fmla="*/ 263799 w 870487"/>
              <a:gd name="connsiteY0" fmla="*/ 0 h 1907931"/>
              <a:gd name="connsiteX1" fmla="*/ 334138 w 870487"/>
              <a:gd name="connsiteY1" fmla="*/ 237392 h 1907931"/>
              <a:gd name="connsiteX2" fmla="*/ 17615 w 870487"/>
              <a:gd name="connsiteY2" fmla="*/ 360484 h 1907931"/>
              <a:gd name="connsiteX3" fmla="*/ 835299 w 870487"/>
              <a:gd name="connsiteY3" fmla="*/ 580292 h 1907931"/>
              <a:gd name="connsiteX4" fmla="*/ 30 w 870487"/>
              <a:gd name="connsiteY4" fmla="*/ 817684 h 1907931"/>
              <a:gd name="connsiteX5" fmla="*/ 870469 w 870487"/>
              <a:gd name="connsiteY5" fmla="*/ 1099038 h 1907931"/>
              <a:gd name="connsiteX6" fmla="*/ 26407 w 870487"/>
              <a:gd name="connsiteY6" fmla="*/ 1301261 h 1907931"/>
              <a:gd name="connsiteX7" fmla="*/ 474815 w 870487"/>
              <a:gd name="connsiteY7" fmla="*/ 1688123 h 1907931"/>
              <a:gd name="connsiteX8" fmla="*/ 509984 w 870487"/>
              <a:gd name="connsiteY8" fmla="*/ 1907931 h 190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487" h="1907931">
                <a:moveTo>
                  <a:pt x="263799" y="0"/>
                </a:moveTo>
                <a:cubicBezTo>
                  <a:pt x="319484" y="88655"/>
                  <a:pt x="375169" y="177311"/>
                  <a:pt x="334138" y="237392"/>
                </a:cubicBezTo>
                <a:cubicBezTo>
                  <a:pt x="293107" y="297473"/>
                  <a:pt x="-65912" y="303334"/>
                  <a:pt x="17615" y="360484"/>
                </a:cubicBezTo>
                <a:cubicBezTo>
                  <a:pt x="101142" y="417634"/>
                  <a:pt x="838230" y="504092"/>
                  <a:pt x="835299" y="580292"/>
                </a:cubicBezTo>
                <a:cubicBezTo>
                  <a:pt x="832368" y="656492"/>
                  <a:pt x="-5832" y="731226"/>
                  <a:pt x="30" y="817684"/>
                </a:cubicBezTo>
                <a:cubicBezTo>
                  <a:pt x="5892" y="904142"/>
                  <a:pt x="866073" y="1018442"/>
                  <a:pt x="870469" y="1099038"/>
                </a:cubicBezTo>
                <a:cubicBezTo>
                  <a:pt x="874865" y="1179634"/>
                  <a:pt x="92349" y="1203080"/>
                  <a:pt x="26407" y="1301261"/>
                </a:cubicBezTo>
                <a:cubicBezTo>
                  <a:pt x="-39535" y="1399442"/>
                  <a:pt x="394219" y="1587011"/>
                  <a:pt x="474815" y="1688123"/>
                </a:cubicBezTo>
                <a:cubicBezTo>
                  <a:pt x="555411" y="1789235"/>
                  <a:pt x="508519" y="1837593"/>
                  <a:pt x="509984" y="1907931"/>
                </a:cubicBezTo>
              </a:path>
            </a:pathLst>
          </a:cu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Implemented Detection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7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90800" y="1066800"/>
            <a:ext cx="1183131" cy="2074984"/>
          </a:xfrm>
          <a:custGeom>
            <a:avLst/>
            <a:gdLst>
              <a:gd name="connsiteX0" fmla="*/ 0 w 1183131"/>
              <a:gd name="connsiteY0" fmla="*/ 0 h 2074984"/>
              <a:gd name="connsiteX1" fmla="*/ 1134207 w 1183131"/>
              <a:gd name="connsiteY1" fmla="*/ 342900 h 2074984"/>
              <a:gd name="connsiteX2" fmla="*/ 52754 w 1183131"/>
              <a:gd name="connsiteY2" fmla="*/ 720969 h 2074984"/>
              <a:gd name="connsiteX3" fmla="*/ 1143000 w 1183131"/>
              <a:gd name="connsiteY3" fmla="*/ 958361 h 2074984"/>
              <a:gd name="connsiteX4" fmla="*/ 123092 w 1183131"/>
              <a:gd name="connsiteY4" fmla="*/ 1318846 h 2074984"/>
              <a:gd name="connsiteX5" fmla="*/ 1178169 w 1183131"/>
              <a:gd name="connsiteY5" fmla="*/ 1538654 h 2074984"/>
              <a:gd name="connsiteX6" fmla="*/ 518746 w 1183131"/>
              <a:gd name="connsiteY6" fmla="*/ 1802423 h 2074984"/>
              <a:gd name="connsiteX7" fmla="*/ 492369 w 1183131"/>
              <a:gd name="connsiteY7" fmla="*/ 2074984 h 207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131" h="2074984">
                <a:moveTo>
                  <a:pt x="0" y="0"/>
                </a:moveTo>
                <a:cubicBezTo>
                  <a:pt x="562707" y="111369"/>
                  <a:pt x="1125415" y="222739"/>
                  <a:pt x="1134207" y="342900"/>
                </a:cubicBezTo>
                <a:cubicBezTo>
                  <a:pt x="1142999" y="463061"/>
                  <a:pt x="51289" y="618392"/>
                  <a:pt x="52754" y="720969"/>
                </a:cubicBezTo>
                <a:cubicBezTo>
                  <a:pt x="54220" y="823546"/>
                  <a:pt x="1131277" y="858715"/>
                  <a:pt x="1143000" y="958361"/>
                </a:cubicBezTo>
                <a:cubicBezTo>
                  <a:pt x="1154723" y="1058007"/>
                  <a:pt x="117231" y="1222131"/>
                  <a:pt x="123092" y="1318846"/>
                </a:cubicBezTo>
                <a:cubicBezTo>
                  <a:pt x="128954" y="1415562"/>
                  <a:pt x="1112227" y="1458058"/>
                  <a:pt x="1178169" y="1538654"/>
                </a:cubicBezTo>
                <a:cubicBezTo>
                  <a:pt x="1244111" y="1619250"/>
                  <a:pt x="633046" y="1713035"/>
                  <a:pt x="518746" y="1802423"/>
                </a:cubicBezTo>
                <a:cubicBezTo>
                  <a:pt x="404446" y="1891811"/>
                  <a:pt x="477715" y="1984130"/>
                  <a:pt x="492369" y="2074984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793631" y="1066800"/>
            <a:ext cx="1183131" cy="2074984"/>
          </a:xfrm>
          <a:custGeom>
            <a:avLst/>
            <a:gdLst>
              <a:gd name="connsiteX0" fmla="*/ 0 w 1183131"/>
              <a:gd name="connsiteY0" fmla="*/ 0 h 2074984"/>
              <a:gd name="connsiteX1" fmla="*/ 1134207 w 1183131"/>
              <a:gd name="connsiteY1" fmla="*/ 342900 h 2074984"/>
              <a:gd name="connsiteX2" fmla="*/ 52754 w 1183131"/>
              <a:gd name="connsiteY2" fmla="*/ 720969 h 2074984"/>
              <a:gd name="connsiteX3" fmla="*/ 1143000 w 1183131"/>
              <a:gd name="connsiteY3" fmla="*/ 958361 h 2074984"/>
              <a:gd name="connsiteX4" fmla="*/ 123092 w 1183131"/>
              <a:gd name="connsiteY4" fmla="*/ 1318846 h 2074984"/>
              <a:gd name="connsiteX5" fmla="*/ 1178169 w 1183131"/>
              <a:gd name="connsiteY5" fmla="*/ 1538654 h 2074984"/>
              <a:gd name="connsiteX6" fmla="*/ 518746 w 1183131"/>
              <a:gd name="connsiteY6" fmla="*/ 1802423 h 2074984"/>
              <a:gd name="connsiteX7" fmla="*/ 492369 w 1183131"/>
              <a:gd name="connsiteY7" fmla="*/ 2074984 h 207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131" h="2074984">
                <a:moveTo>
                  <a:pt x="0" y="0"/>
                </a:moveTo>
                <a:cubicBezTo>
                  <a:pt x="562707" y="111369"/>
                  <a:pt x="1125415" y="222739"/>
                  <a:pt x="1134207" y="342900"/>
                </a:cubicBezTo>
                <a:cubicBezTo>
                  <a:pt x="1142999" y="463061"/>
                  <a:pt x="51289" y="618392"/>
                  <a:pt x="52754" y="720969"/>
                </a:cubicBezTo>
                <a:cubicBezTo>
                  <a:pt x="54220" y="823546"/>
                  <a:pt x="1131277" y="858715"/>
                  <a:pt x="1143000" y="958361"/>
                </a:cubicBezTo>
                <a:cubicBezTo>
                  <a:pt x="1154723" y="1058007"/>
                  <a:pt x="117231" y="1222131"/>
                  <a:pt x="123092" y="1318846"/>
                </a:cubicBezTo>
                <a:cubicBezTo>
                  <a:pt x="128954" y="1415562"/>
                  <a:pt x="1112227" y="1458058"/>
                  <a:pt x="1178169" y="1538654"/>
                </a:cubicBezTo>
                <a:cubicBezTo>
                  <a:pt x="1244111" y="1619250"/>
                  <a:pt x="633046" y="1713035"/>
                  <a:pt x="518746" y="1802423"/>
                </a:cubicBezTo>
                <a:cubicBezTo>
                  <a:pt x="404446" y="1891811"/>
                  <a:pt x="477715" y="1984130"/>
                  <a:pt x="492369" y="2074984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9831" y="3185718"/>
            <a:ext cx="17107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Detected?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0974" y="926001"/>
            <a:ext cx="22098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/>
          <p:cNvSpPr/>
          <p:nvPr/>
        </p:nvSpPr>
        <p:spPr>
          <a:xfrm rot="20233269">
            <a:off x="503572" y="1714605"/>
            <a:ext cx="304800" cy="533400"/>
          </a:xfrm>
          <a:prstGeom prst="lightningBol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0200" y="1734960"/>
            <a:ext cx="12438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Re-execute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30974" y="3209192"/>
            <a:ext cx="22098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1293" y="1025565"/>
            <a:ext cx="13486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Stream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84333" y="978999"/>
            <a:ext cx="9117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Shadow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552092" y="2171700"/>
            <a:ext cx="2189285" cy="1705361"/>
          </a:xfrm>
          <a:custGeom>
            <a:avLst/>
            <a:gdLst>
              <a:gd name="connsiteX0" fmla="*/ 0 w 2189285"/>
              <a:gd name="connsiteY0" fmla="*/ 1195754 h 1705361"/>
              <a:gd name="connsiteX1" fmla="*/ 844062 w 2189285"/>
              <a:gd name="connsiteY1" fmla="*/ 1644162 h 1705361"/>
              <a:gd name="connsiteX2" fmla="*/ 2189285 w 2189285"/>
              <a:gd name="connsiteY2" fmla="*/ 0 h 170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9285" h="1705361">
                <a:moveTo>
                  <a:pt x="0" y="1195754"/>
                </a:moveTo>
                <a:cubicBezTo>
                  <a:pt x="239590" y="1519604"/>
                  <a:pt x="479181" y="1843454"/>
                  <a:pt x="844062" y="1644162"/>
                </a:cubicBezTo>
                <a:cubicBezTo>
                  <a:pt x="1208943" y="1444870"/>
                  <a:pt x="1918189" y="128954"/>
                  <a:pt x="218928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1"/>
          </p:nvPr>
        </p:nvSpPr>
        <p:spPr>
          <a:xfrm>
            <a:off x="3824044" y="4694894"/>
            <a:ext cx="5355125" cy="10963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In many real-life applications, restart is not an option!</a:t>
            </a:r>
          </a:p>
          <a:p>
            <a:pPr lvl="1"/>
            <a:r>
              <a:rPr lang="en-US" sz="1600" dirty="0" smtClean="0"/>
              <a:t>Interactive applications</a:t>
            </a:r>
          </a:p>
          <a:p>
            <a:pPr lvl="1"/>
            <a:r>
              <a:rPr lang="en-US" sz="1600" dirty="0" smtClean="0"/>
              <a:t>Applications with considerably long execution times</a:t>
            </a:r>
          </a:p>
        </p:txBody>
      </p:sp>
    </p:spTree>
    <p:extLst>
      <p:ext uri="{BB962C8B-B14F-4D97-AF65-F5344CB8AC3E}">
        <p14:creationId xmlns:p14="http://schemas.microsoft.com/office/powerpoint/2010/main" val="11134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-0.0581 L 0.14497 0.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76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11" grpId="0"/>
      <p:bldP spid="11" grpId="1"/>
      <p:bldP spid="12" grpId="0" animBg="1"/>
      <p:bldP spid="13" grpId="0" animBg="1"/>
      <p:bldP spid="13" grpId="1" animBg="1"/>
      <p:bldP spid="13" grpId="2" animBg="1"/>
      <p:bldP spid="14" grpId="0"/>
      <p:bldP spid="14" grpId="1"/>
      <p:bldP spid="20" grpId="0" animBg="1"/>
      <p:bldP spid="20" grpId="1" animBg="1"/>
      <p:bldP spid="22" grpId="0"/>
      <p:bldP spid="23" grpId="0"/>
      <p:bldP spid="8" grpId="0" animBg="1"/>
      <p:bldP spid="8" grpId="1" animBg="1"/>
      <p:bldP spid="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930769" y="1207477"/>
            <a:ext cx="785608" cy="1925515"/>
          </a:xfrm>
          <a:custGeom>
            <a:avLst/>
            <a:gdLst>
              <a:gd name="connsiteX0" fmla="*/ 0 w 785608"/>
              <a:gd name="connsiteY0" fmla="*/ 0 h 1925515"/>
              <a:gd name="connsiteX1" fmla="*/ 747346 w 785608"/>
              <a:gd name="connsiteY1" fmla="*/ 211015 h 1925515"/>
              <a:gd name="connsiteX2" fmla="*/ 35169 w 785608"/>
              <a:gd name="connsiteY2" fmla="*/ 360485 h 1925515"/>
              <a:gd name="connsiteX3" fmla="*/ 738554 w 785608"/>
              <a:gd name="connsiteY3" fmla="*/ 571500 h 1925515"/>
              <a:gd name="connsiteX4" fmla="*/ 70339 w 785608"/>
              <a:gd name="connsiteY4" fmla="*/ 764931 h 1925515"/>
              <a:gd name="connsiteX5" fmla="*/ 756139 w 785608"/>
              <a:gd name="connsiteY5" fmla="*/ 958361 h 1925515"/>
              <a:gd name="connsiteX6" fmla="*/ 123093 w 785608"/>
              <a:gd name="connsiteY6" fmla="*/ 1178169 h 1925515"/>
              <a:gd name="connsiteX7" fmla="*/ 782516 w 785608"/>
              <a:gd name="connsiteY7" fmla="*/ 1397977 h 1925515"/>
              <a:gd name="connsiteX8" fmla="*/ 369277 w 785608"/>
              <a:gd name="connsiteY8" fmla="*/ 1573823 h 1925515"/>
              <a:gd name="connsiteX9" fmla="*/ 334108 w 785608"/>
              <a:gd name="connsiteY9" fmla="*/ 1925515 h 192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5608" h="1925515">
                <a:moveTo>
                  <a:pt x="0" y="0"/>
                </a:moveTo>
                <a:cubicBezTo>
                  <a:pt x="370742" y="75467"/>
                  <a:pt x="741485" y="150934"/>
                  <a:pt x="747346" y="211015"/>
                </a:cubicBezTo>
                <a:cubicBezTo>
                  <a:pt x="753207" y="271096"/>
                  <a:pt x="36634" y="300404"/>
                  <a:pt x="35169" y="360485"/>
                </a:cubicBezTo>
                <a:cubicBezTo>
                  <a:pt x="33704" y="420566"/>
                  <a:pt x="732692" y="504093"/>
                  <a:pt x="738554" y="571500"/>
                </a:cubicBezTo>
                <a:cubicBezTo>
                  <a:pt x="744416" y="638907"/>
                  <a:pt x="67408" y="700454"/>
                  <a:pt x="70339" y="764931"/>
                </a:cubicBezTo>
                <a:cubicBezTo>
                  <a:pt x="73270" y="829408"/>
                  <a:pt x="747347" y="889488"/>
                  <a:pt x="756139" y="958361"/>
                </a:cubicBezTo>
                <a:cubicBezTo>
                  <a:pt x="764931" y="1027234"/>
                  <a:pt x="118697" y="1104900"/>
                  <a:pt x="123093" y="1178169"/>
                </a:cubicBezTo>
                <a:cubicBezTo>
                  <a:pt x="127489" y="1251438"/>
                  <a:pt x="741485" y="1332035"/>
                  <a:pt x="782516" y="1397977"/>
                </a:cubicBezTo>
                <a:cubicBezTo>
                  <a:pt x="823547" y="1463919"/>
                  <a:pt x="444012" y="1485900"/>
                  <a:pt x="369277" y="1573823"/>
                </a:cubicBezTo>
                <a:cubicBezTo>
                  <a:pt x="294542" y="1661746"/>
                  <a:pt x="314325" y="1793630"/>
                  <a:pt x="334108" y="192551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930769" y="1207476"/>
            <a:ext cx="785608" cy="1925515"/>
          </a:xfrm>
          <a:custGeom>
            <a:avLst/>
            <a:gdLst>
              <a:gd name="connsiteX0" fmla="*/ 0 w 785608"/>
              <a:gd name="connsiteY0" fmla="*/ 0 h 1925515"/>
              <a:gd name="connsiteX1" fmla="*/ 747346 w 785608"/>
              <a:gd name="connsiteY1" fmla="*/ 211015 h 1925515"/>
              <a:gd name="connsiteX2" fmla="*/ 35169 w 785608"/>
              <a:gd name="connsiteY2" fmla="*/ 360485 h 1925515"/>
              <a:gd name="connsiteX3" fmla="*/ 738554 w 785608"/>
              <a:gd name="connsiteY3" fmla="*/ 571500 h 1925515"/>
              <a:gd name="connsiteX4" fmla="*/ 70339 w 785608"/>
              <a:gd name="connsiteY4" fmla="*/ 764931 h 1925515"/>
              <a:gd name="connsiteX5" fmla="*/ 756139 w 785608"/>
              <a:gd name="connsiteY5" fmla="*/ 958361 h 1925515"/>
              <a:gd name="connsiteX6" fmla="*/ 123093 w 785608"/>
              <a:gd name="connsiteY6" fmla="*/ 1178169 h 1925515"/>
              <a:gd name="connsiteX7" fmla="*/ 782516 w 785608"/>
              <a:gd name="connsiteY7" fmla="*/ 1397977 h 1925515"/>
              <a:gd name="connsiteX8" fmla="*/ 369277 w 785608"/>
              <a:gd name="connsiteY8" fmla="*/ 1573823 h 1925515"/>
              <a:gd name="connsiteX9" fmla="*/ 334108 w 785608"/>
              <a:gd name="connsiteY9" fmla="*/ 1925515 h 192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5608" h="1925515">
                <a:moveTo>
                  <a:pt x="0" y="0"/>
                </a:moveTo>
                <a:cubicBezTo>
                  <a:pt x="370742" y="75467"/>
                  <a:pt x="741485" y="150934"/>
                  <a:pt x="747346" y="211015"/>
                </a:cubicBezTo>
                <a:cubicBezTo>
                  <a:pt x="753207" y="271096"/>
                  <a:pt x="36634" y="300404"/>
                  <a:pt x="35169" y="360485"/>
                </a:cubicBezTo>
                <a:cubicBezTo>
                  <a:pt x="33704" y="420566"/>
                  <a:pt x="732692" y="504093"/>
                  <a:pt x="738554" y="571500"/>
                </a:cubicBezTo>
                <a:cubicBezTo>
                  <a:pt x="744416" y="638907"/>
                  <a:pt x="67408" y="700454"/>
                  <a:pt x="70339" y="764931"/>
                </a:cubicBezTo>
                <a:cubicBezTo>
                  <a:pt x="73270" y="829408"/>
                  <a:pt x="747347" y="889488"/>
                  <a:pt x="756139" y="958361"/>
                </a:cubicBezTo>
                <a:cubicBezTo>
                  <a:pt x="764931" y="1027234"/>
                  <a:pt x="118697" y="1104900"/>
                  <a:pt x="123093" y="1178169"/>
                </a:cubicBezTo>
                <a:cubicBezTo>
                  <a:pt x="127489" y="1251438"/>
                  <a:pt x="741485" y="1332035"/>
                  <a:pt x="782516" y="1397977"/>
                </a:cubicBezTo>
                <a:cubicBezTo>
                  <a:pt x="823547" y="1463919"/>
                  <a:pt x="444012" y="1485900"/>
                  <a:pt x="369277" y="1573823"/>
                </a:cubicBezTo>
                <a:cubicBezTo>
                  <a:pt x="294542" y="1661746"/>
                  <a:pt x="314325" y="1793630"/>
                  <a:pt x="334108" y="1925515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by Triplication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8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117812" y="1207476"/>
            <a:ext cx="785608" cy="1925515"/>
          </a:xfrm>
          <a:custGeom>
            <a:avLst/>
            <a:gdLst>
              <a:gd name="connsiteX0" fmla="*/ 0 w 785608"/>
              <a:gd name="connsiteY0" fmla="*/ 0 h 1925515"/>
              <a:gd name="connsiteX1" fmla="*/ 747346 w 785608"/>
              <a:gd name="connsiteY1" fmla="*/ 211015 h 1925515"/>
              <a:gd name="connsiteX2" fmla="*/ 35169 w 785608"/>
              <a:gd name="connsiteY2" fmla="*/ 360485 h 1925515"/>
              <a:gd name="connsiteX3" fmla="*/ 738554 w 785608"/>
              <a:gd name="connsiteY3" fmla="*/ 571500 h 1925515"/>
              <a:gd name="connsiteX4" fmla="*/ 70339 w 785608"/>
              <a:gd name="connsiteY4" fmla="*/ 764931 h 1925515"/>
              <a:gd name="connsiteX5" fmla="*/ 756139 w 785608"/>
              <a:gd name="connsiteY5" fmla="*/ 958361 h 1925515"/>
              <a:gd name="connsiteX6" fmla="*/ 123093 w 785608"/>
              <a:gd name="connsiteY6" fmla="*/ 1178169 h 1925515"/>
              <a:gd name="connsiteX7" fmla="*/ 782516 w 785608"/>
              <a:gd name="connsiteY7" fmla="*/ 1397977 h 1925515"/>
              <a:gd name="connsiteX8" fmla="*/ 369277 w 785608"/>
              <a:gd name="connsiteY8" fmla="*/ 1573823 h 1925515"/>
              <a:gd name="connsiteX9" fmla="*/ 334108 w 785608"/>
              <a:gd name="connsiteY9" fmla="*/ 1925515 h 192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5608" h="1925515">
                <a:moveTo>
                  <a:pt x="0" y="0"/>
                </a:moveTo>
                <a:cubicBezTo>
                  <a:pt x="370742" y="75467"/>
                  <a:pt x="741485" y="150934"/>
                  <a:pt x="747346" y="211015"/>
                </a:cubicBezTo>
                <a:cubicBezTo>
                  <a:pt x="753207" y="271096"/>
                  <a:pt x="36634" y="300404"/>
                  <a:pt x="35169" y="360485"/>
                </a:cubicBezTo>
                <a:cubicBezTo>
                  <a:pt x="33704" y="420566"/>
                  <a:pt x="732692" y="504093"/>
                  <a:pt x="738554" y="571500"/>
                </a:cubicBezTo>
                <a:cubicBezTo>
                  <a:pt x="744416" y="638907"/>
                  <a:pt x="67408" y="700454"/>
                  <a:pt x="70339" y="764931"/>
                </a:cubicBezTo>
                <a:cubicBezTo>
                  <a:pt x="73270" y="829408"/>
                  <a:pt x="747347" y="889488"/>
                  <a:pt x="756139" y="958361"/>
                </a:cubicBezTo>
                <a:cubicBezTo>
                  <a:pt x="764931" y="1027234"/>
                  <a:pt x="118697" y="1104900"/>
                  <a:pt x="123093" y="1178169"/>
                </a:cubicBezTo>
                <a:cubicBezTo>
                  <a:pt x="127489" y="1251438"/>
                  <a:pt x="741485" y="1332035"/>
                  <a:pt x="782516" y="1397977"/>
                </a:cubicBezTo>
                <a:cubicBezTo>
                  <a:pt x="823547" y="1463919"/>
                  <a:pt x="444012" y="1485900"/>
                  <a:pt x="369277" y="1573823"/>
                </a:cubicBezTo>
                <a:cubicBezTo>
                  <a:pt x="294542" y="1661746"/>
                  <a:pt x="314325" y="1793630"/>
                  <a:pt x="334108" y="1925515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505200" y="1207476"/>
            <a:ext cx="785608" cy="1925515"/>
          </a:xfrm>
          <a:custGeom>
            <a:avLst/>
            <a:gdLst>
              <a:gd name="connsiteX0" fmla="*/ 0 w 785608"/>
              <a:gd name="connsiteY0" fmla="*/ 0 h 1925515"/>
              <a:gd name="connsiteX1" fmla="*/ 747346 w 785608"/>
              <a:gd name="connsiteY1" fmla="*/ 211015 h 1925515"/>
              <a:gd name="connsiteX2" fmla="*/ 35169 w 785608"/>
              <a:gd name="connsiteY2" fmla="*/ 360485 h 1925515"/>
              <a:gd name="connsiteX3" fmla="*/ 738554 w 785608"/>
              <a:gd name="connsiteY3" fmla="*/ 571500 h 1925515"/>
              <a:gd name="connsiteX4" fmla="*/ 70339 w 785608"/>
              <a:gd name="connsiteY4" fmla="*/ 764931 h 1925515"/>
              <a:gd name="connsiteX5" fmla="*/ 756139 w 785608"/>
              <a:gd name="connsiteY5" fmla="*/ 958361 h 1925515"/>
              <a:gd name="connsiteX6" fmla="*/ 123093 w 785608"/>
              <a:gd name="connsiteY6" fmla="*/ 1178169 h 1925515"/>
              <a:gd name="connsiteX7" fmla="*/ 782516 w 785608"/>
              <a:gd name="connsiteY7" fmla="*/ 1397977 h 1925515"/>
              <a:gd name="connsiteX8" fmla="*/ 369277 w 785608"/>
              <a:gd name="connsiteY8" fmla="*/ 1573823 h 1925515"/>
              <a:gd name="connsiteX9" fmla="*/ 334108 w 785608"/>
              <a:gd name="connsiteY9" fmla="*/ 1925515 h 192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5608" h="1925515">
                <a:moveTo>
                  <a:pt x="0" y="0"/>
                </a:moveTo>
                <a:cubicBezTo>
                  <a:pt x="370742" y="75467"/>
                  <a:pt x="741485" y="150934"/>
                  <a:pt x="747346" y="211015"/>
                </a:cubicBezTo>
                <a:cubicBezTo>
                  <a:pt x="753207" y="271096"/>
                  <a:pt x="36634" y="300404"/>
                  <a:pt x="35169" y="360485"/>
                </a:cubicBezTo>
                <a:cubicBezTo>
                  <a:pt x="33704" y="420566"/>
                  <a:pt x="732692" y="504093"/>
                  <a:pt x="738554" y="571500"/>
                </a:cubicBezTo>
                <a:cubicBezTo>
                  <a:pt x="744416" y="638907"/>
                  <a:pt x="67408" y="700454"/>
                  <a:pt x="70339" y="764931"/>
                </a:cubicBezTo>
                <a:cubicBezTo>
                  <a:pt x="73270" y="829408"/>
                  <a:pt x="747347" y="889488"/>
                  <a:pt x="756139" y="958361"/>
                </a:cubicBezTo>
                <a:cubicBezTo>
                  <a:pt x="764931" y="1027234"/>
                  <a:pt x="118697" y="1104900"/>
                  <a:pt x="123093" y="1178169"/>
                </a:cubicBezTo>
                <a:cubicBezTo>
                  <a:pt x="127489" y="1251438"/>
                  <a:pt x="741485" y="1332035"/>
                  <a:pt x="782516" y="1397977"/>
                </a:cubicBezTo>
                <a:cubicBezTo>
                  <a:pt x="823547" y="1463919"/>
                  <a:pt x="444012" y="1485900"/>
                  <a:pt x="369277" y="1573823"/>
                </a:cubicBezTo>
                <a:cubicBezTo>
                  <a:pt x="294542" y="1661746"/>
                  <a:pt x="314325" y="1793630"/>
                  <a:pt x="334108" y="1925515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72397" y="3235567"/>
            <a:ext cx="2057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Majority Voting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4144189" y="3900848"/>
            <a:ext cx="785608" cy="1925515"/>
          </a:xfrm>
          <a:custGeom>
            <a:avLst/>
            <a:gdLst>
              <a:gd name="connsiteX0" fmla="*/ 0 w 785608"/>
              <a:gd name="connsiteY0" fmla="*/ 0 h 1925515"/>
              <a:gd name="connsiteX1" fmla="*/ 747346 w 785608"/>
              <a:gd name="connsiteY1" fmla="*/ 211015 h 1925515"/>
              <a:gd name="connsiteX2" fmla="*/ 35169 w 785608"/>
              <a:gd name="connsiteY2" fmla="*/ 360485 h 1925515"/>
              <a:gd name="connsiteX3" fmla="*/ 738554 w 785608"/>
              <a:gd name="connsiteY3" fmla="*/ 571500 h 1925515"/>
              <a:gd name="connsiteX4" fmla="*/ 70339 w 785608"/>
              <a:gd name="connsiteY4" fmla="*/ 764931 h 1925515"/>
              <a:gd name="connsiteX5" fmla="*/ 756139 w 785608"/>
              <a:gd name="connsiteY5" fmla="*/ 958361 h 1925515"/>
              <a:gd name="connsiteX6" fmla="*/ 123093 w 785608"/>
              <a:gd name="connsiteY6" fmla="*/ 1178169 h 1925515"/>
              <a:gd name="connsiteX7" fmla="*/ 782516 w 785608"/>
              <a:gd name="connsiteY7" fmla="*/ 1397977 h 1925515"/>
              <a:gd name="connsiteX8" fmla="*/ 369277 w 785608"/>
              <a:gd name="connsiteY8" fmla="*/ 1573823 h 1925515"/>
              <a:gd name="connsiteX9" fmla="*/ 334108 w 785608"/>
              <a:gd name="connsiteY9" fmla="*/ 1925515 h 192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5608" h="1925515">
                <a:moveTo>
                  <a:pt x="0" y="0"/>
                </a:moveTo>
                <a:cubicBezTo>
                  <a:pt x="370742" y="75467"/>
                  <a:pt x="741485" y="150934"/>
                  <a:pt x="747346" y="211015"/>
                </a:cubicBezTo>
                <a:cubicBezTo>
                  <a:pt x="753207" y="271096"/>
                  <a:pt x="36634" y="300404"/>
                  <a:pt x="35169" y="360485"/>
                </a:cubicBezTo>
                <a:cubicBezTo>
                  <a:pt x="33704" y="420566"/>
                  <a:pt x="732692" y="504093"/>
                  <a:pt x="738554" y="571500"/>
                </a:cubicBezTo>
                <a:cubicBezTo>
                  <a:pt x="744416" y="638907"/>
                  <a:pt x="67408" y="700454"/>
                  <a:pt x="70339" y="764931"/>
                </a:cubicBezTo>
                <a:cubicBezTo>
                  <a:pt x="73270" y="829408"/>
                  <a:pt x="747347" y="889488"/>
                  <a:pt x="756139" y="958361"/>
                </a:cubicBezTo>
                <a:cubicBezTo>
                  <a:pt x="764931" y="1027234"/>
                  <a:pt x="118697" y="1104900"/>
                  <a:pt x="123093" y="1178169"/>
                </a:cubicBezTo>
                <a:cubicBezTo>
                  <a:pt x="127489" y="1251438"/>
                  <a:pt x="741485" y="1332035"/>
                  <a:pt x="782516" y="1397977"/>
                </a:cubicBezTo>
                <a:cubicBezTo>
                  <a:pt x="823547" y="1463919"/>
                  <a:pt x="444012" y="1485900"/>
                  <a:pt x="369277" y="1573823"/>
                </a:cubicBezTo>
                <a:cubicBezTo>
                  <a:pt x="294542" y="1661746"/>
                  <a:pt x="314325" y="1793630"/>
                  <a:pt x="334108" y="1925515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531577" y="3900848"/>
            <a:ext cx="785608" cy="1925515"/>
          </a:xfrm>
          <a:custGeom>
            <a:avLst/>
            <a:gdLst>
              <a:gd name="connsiteX0" fmla="*/ 0 w 785608"/>
              <a:gd name="connsiteY0" fmla="*/ 0 h 1925515"/>
              <a:gd name="connsiteX1" fmla="*/ 747346 w 785608"/>
              <a:gd name="connsiteY1" fmla="*/ 211015 h 1925515"/>
              <a:gd name="connsiteX2" fmla="*/ 35169 w 785608"/>
              <a:gd name="connsiteY2" fmla="*/ 360485 h 1925515"/>
              <a:gd name="connsiteX3" fmla="*/ 738554 w 785608"/>
              <a:gd name="connsiteY3" fmla="*/ 571500 h 1925515"/>
              <a:gd name="connsiteX4" fmla="*/ 70339 w 785608"/>
              <a:gd name="connsiteY4" fmla="*/ 764931 h 1925515"/>
              <a:gd name="connsiteX5" fmla="*/ 756139 w 785608"/>
              <a:gd name="connsiteY5" fmla="*/ 958361 h 1925515"/>
              <a:gd name="connsiteX6" fmla="*/ 123093 w 785608"/>
              <a:gd name="connsiteY6" fmla="*/ 1178169 h 1925515"/>
              <a:gd name="connsiteX7" fmla="*/ 782516 w 785608"/>
              <a:gd name="connsiteY7" fmla="*/ 1397977 h 1925515"/>
              <a:gd name="connsiteX8" fmla="*/ 369277 w 785608"/>
              <a:gd name="connsiteY8" fmla="*/ 1573823 h 1925515"/>
              <a:gd name="connsiteX9" fmla="*/ 334108 w 785608"/>
              <a:gd name="connsiteY9" fmla="*/ 1925515 h 192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5608" h="1925515">
                <a:moveTo>
                  <a:pt x="0" y="0"/>
                </a:moveTo>
                <a:cubicBezTo>
                  <a:pt x="370742" y="75467"/>
                  <a:pt x="741485" y="150934"/>
                  <a:pt x="747346" y="211015"/>
                </a:cubicBezTo>
                <a:cubicBezTo>
                  <a:pt x="753207" y="271096"/>
                  <a:pt x="36634" y="300404"/>
                  <a:pt x="35169" y="360485"/>
                </a:cubicBezTo>
                <a:cubicBezTo>
                  <a:pt x="33704" y="420566"/>
                  <a:pt x="732692" y="504093"/>
                  <a:pt x="738554" y="571500"/>
                </a:cubicBezTo>
                <a:cubicBezTo>
                  <a:pt x="744416" y="638907"/>
                  <a:pt x="67408" y="700454"/>
                  <a:pt x="70339" y="764931"/>
                </a:cubicBezTo>
                <a:cubicBezTo>
                  <a:pt x="73270" y="829408"/>
                  <a:pt x="747347" y="889488"/>
                  <a:pt x="756139" y="958361"/>
                </a:cubicBezTo>
                <a:cubicBezTo>
                  <a:pt x="764931" y="1027234"/>
                  <a:pt x="118697" y="1104900"/>
                  <a:pt x="123093" y="1178169"/>
                </a:cubicBezTo>
                <a:cubicBezTo>
                  <a:pt x="127489" y="1251438"/>
                  <a:pt x="741485" y="1332035"/>
                  <a:pt x="782516" y="1397977"/>
                </a:cubicBezTo>
                <a:cubicBezTo>
                  <a:pt x="823547" y="1463919"/>
                  <a:pt x="444012" y="1485900"/>
                  <a:pt x="369277" y="1573823"/>
                </a:cubicBezTo>
                <a:cubicBezTo>
                  <a:pt x="294542" y="1661746"/>
                  <a:pt x="314325" y="1793630"/>
                  <a:pt x="334108" y="1925515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957146" y="3900849"/>
            <a:ext cx="785608" cy="1925515"/>
          </a:xfrm>
          <a:custGeom>
            <a:avLst/>
            <a:gdLst>
              <a:gd name="connsiteX0" fmla="*/ 0 w 785608"/>
              <a:gd name="connsiteY0" fmla="*/ 0 h 1925515"/>
              <a:gd name="connsiteX1" fmla="*/ 747346 w 785608"/>
              <a:gd name="connsiteY1" fmla="*/ 211015 h 1925515"/>
              <a:gd name="connsiteX2" fmla="*/ 35169 w 785608"/>
              <a:gd name="connsiteY2" fmla="*/ 360485 h 1925515"/>
              <a:gd name="connsiteX3" fmla="*/ 738554 w 785608"/>
              <a:gd name="connsiteY3" fmla="*/ 571500 h 1925515"/>
              <a:gd name="connsiteX4" fmla="*/ 70339 w 785608"/>
              <a:gd name="connsiteY4" fmla="*/ 764931 h 1925515"/>
              <a:gd name="connsiteX5" fmla="*/ 756139 w 785608"/>
              <a:gd name="connsiteY5" fmla="*/ 958361 h 1925515"/>
              <a:gd name="connsiteX6" fmla="*/ 123093 w 785608"/>
              <a:gd name="connsiteY6" fmla="*/ 1178169 h 1925515"/>
              <a:gd name="connsiteX7" fmla="*/ 782516 w 785608"/>
              <a:gd name="connsiteY7" fmla="*/ 1397977 h 1925515"/>
              <a:gd name="connsiteX8" fmla="*/ 369277 w 785608"/>
              <a:gd name="connsiteY8" fmla="*/ 1573823 h 1925515"/>
              <a:gd name="connsiteX9" fmla="*/ 334108 w 785608"/>
              <a:gd name="connsiteY9" fmla="*/ 1925515 h 192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5608" h="1925515">
                <a:moveTo>
                  <a:pt x="0" y="0"/>
                </a:moveTo>
                <a:cubicBezTo>
                  <a:pt x="370742" y="75467"/>
                  <a:pt x="741485" y="150934"/>
                  <a:pt x="747346" y="211015"/>
                </a:cubicBezTo>
                <a:cubicBezTo>
                  <a:pt x="753207" y="271096"/>
                  <a:pt x="36634" y="300404"/>
                  <a:pt x="35169" y="360485"/>
                </a:cubicBezTo>
                <a:cubicBezTo>
                  <a:pt x="33704" y="420566"/>
                  <a:pt x="732692" y="504093"/>
                  <a:pt x="738554" y="571500"/>
                </a:cubicBezTo>
                <a:cubicBezTo>
                  <a:pt x="744416" y="638907"/>
                  <a:pt x="67408" y="700454"/>
                  <a:pt x="70339" y="764931"/>
                </a:cubicBezTo>
                <a:cubicBezTo>
                  <a:pt x="73270" y="829408"/>
                  <a:pt x="747347" y="889488"/>
                  <a:pt x="756139" y="958361"/>
                </a:cubicBezTo>
                <a:cubicBezTo>
                  <a:pt x="764931" y="1027234"/>
                  <a:pt x="118697" y="1104900"/>
                  <a:pt x="123093" y="1178169"/>
                </a:cubicBezTo>
                <a:cubicBezTo>
                  <a:pt x="127489" y="1251438"/>
                  <a:pt x="741485" y="1332035"/>
                  <a:pt x="782516" y="1397977"/>
                </a:cubicBezTo>
                <a:cubicBezTo>
                  <a:pt x="823547" y="1463919"/>
                  <a:pt x="444012" y="1485900"/>
                  <a:pt x="369277" y="1573823"/>
                </a:cubicBezTo>
                <a:cubicBezTo>
                  <a:pt x="294542" y="1661746"/>
                  <a:pt x="314325" y="1793630"/>
                  <a:pt x="334108" y="192551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 rot="20974829">
            <a:off x="625212" y="1275859"/>
            <a:ext cx="457200" cy="53340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3949" y="906527"/>
            <a:ext cx="134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Stream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89981" y="772203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5239" y="920234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50214" y="1175712"/>
            <a:ext cx="2057400" cy="1991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66616" y="3834907"/>
            <a:ext cx="2162583" cy="1991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77556E-17 L 0.25174 0.152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87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2" grpId="0" animBg="1"/>
      <p:bldP spid="12" grpId="1" animBg="1"/>
      <p:bldP spid="12" grpId="2" animBg="1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48800" cy="838200"/>
          </a:xfrm>
        </p:spPr>
        <p:txBody>
          <a:bodyPr/>
          <a:lstStyle/>
          <a:p>
            <a:r>
              <a:rPr lang="en-US" sz="3200" dirty="0"/>
              <a:t>Implementing recovery on top of detection is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753475" cy="3962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Improperly done Triplication could jeopardize detection’s fault coverage:</a:t>
            </a:r>
          </a:p>
          <a:p>
            <a:pPr lvl="1"/>
            <a:r>
              <a:rPr lang="en-US" sz="2400" dirty="0" smtClean="0"/>
              <a:t>Majority voting becomes a single point of failure</a:t>
            </a:r>
          </a:p>
          <a:p>
            <a:pPr lvl="1"/>
            <a:r>
              <a:rPr lang="en-US" sz="2400" dirty="0" smtClean="0"/>
              <a:t>Adding more instructions within vulnerable windows makes things worse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Lessons learnt from the past!</a:t>
            </a:r>
            <a:endParaRPr lang="en-US" sz="2400" dirty="0"/>
          </a:p>
          <a:p>
            <a:pPr lvl="2"/>
            <a:r>
              <a:rPr lang="en-US" sz="2400" dirty="0" smtClean="0"/>
              <a:t>Transforming SWIFT to SWIFT-R compromises the error coverage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517C-B640-48CB-8473-3DC8A1696E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11444</TotalTime>
  <Words>2428</Words>
  <Application>Microsoft Office PowerPoint</Application>
  <PresentationFormat>On-screen Show (4:3)</PresentationFormat>
  <Paragraphs>652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5" baseType="lpstr">
      <vt:lpstr>맑은 고딕</vt:lpstr>
      <vt:lpstr>Arial</vt:lpstr>
      <vt:lpstr>Bookman Old Style</vt:lpstr>
      <vt:lpstr>Calibri</vt:lpstr>
      <vt:lpstr>Candara</vt:lpstr>
      <vt:lpstr>Comic Sans MS</vt:lpstr>
      <vt:lpstr>Consolas</vt:lpstr>
      <vt:lpstr>돋움</vt:lpstr>
      <vt:lpstr>Gill Sans MT</vt:lpstr>
      <vt:lpstr>굴림</vt:lpstr>
      <vt:lpstr>NimbusRomNo9L-Regu</vt:lpstr>
      <vt:lpstr>NimbusRomNo9L-ReguItal</vt:lpstr>
      <vt:lpstr>Times New Roman</vt:lpstr>
      <vt:lpstr>Wingdings</vt:lpstr>
      <vt:lpstr>Wingdings 2</vt:lpstr>
      <vt:lpstr>Wingdings 3</vt:lpstr>
      <vt:lpstr>CML</vt:lpstr>
      <vt:lpstr>InCheck – An Integrated Recovery Methodology for nZDC</vt:lpstr>
      <vt:lpstr>PowerPoint Presentation</vt:lpstr>
      <vt:lpstr>Key Takeaways  </vt:lpstr>
      <vt:lpstr>Reliability is a first class design concern:</vt:lpstr>
      <vt:lpstr>Why Software Level Techniques?</vt:lpstr>
      <vt:lpstr>Soft-Error detection through Software</vt:lpstr>
      <vt:lpstr>Software Implemented Detection</vt:lpstr>
      <vt:lpstr>Recovery by Triplication</vt:lpstr>
      <vt:lpstr>Implementing recovery on top of detection is tricky</vt:lpstr>
      <vt:lpstr>SWIFT is not effective!</vt:lpstr>
      <vt:lpstr>SWIFT-R makes things worse!</vt:lpstr>
      <vt:lpstr>SWIFT vs SWIFT-R SDC Distribution </vt:lpstr>
      <vt:lpstr>Recovery by checkpointing:</vt:lpstr>
      <vt:lpstr>Lessons learnt from prior checkpointing approaches</vt:lpstr>
      <vt:lpstr>FASER* - Fine-grained Soft-Error Recovery</vt:lpstr>
      <vt:lpstr>Goal of InCheck:</vt:lpstr>
      <vt:lpstr>nZDC: Compiler transformations for complete protection from SDC</vt:lpstr>
      <vt:lpstr>nZDC transformations:</vt:lpstr>
      <vt:lpstr>InCheck + nZDC: </vt:lpstr>
      <vt:lpstr>InCheck Transformation:</vt:lpstr>
      <vt:lpstr>Key Features of Recovery</vt:lpstr>
      <vt:lpstr>Need for Memory Preservation &amp; Restoration:</vt:lpstr>
      <vt:lpstr>2 Phase Checkpointing:</vt:lpstr>
      <vt:lpstr>Recovery from Control Flow Errors:</vt:lpstr>
      <vt:lpstr>Experimental Setup</vt:lpstr>
      <vt:lpstr>Experimental Setup</vt:lpstr>
      <vt:lpstr>Understanding Results:</vt:lpstr>
      <vt:lpstr>SDC Distribution in Processor-wide Fault Injection Experiments</vt:lpstr>
      <vt:lpstr>SDC Distribution in Component-wise Fault Injection Experiments</vt:lpstr>
      <vt:lpstr>Recoverable &amp; UnRecoverable Errors in InCheck</vt:lpstr>
      <vt:lpstr>Performance evaluation:</vt:lpstr>
      <vt:lpstr>Dynamic Instruction breakdown of InCheck+nZDC</vt:lpstr>
      <vt:lpstr>Future Work:</vt:lpstr>
      <vt:lpstr>My Publications &amp; Other Projects:</vt:lpstr>
      <vt:lpstr>Backup Slides</vt:lpstr>
      <vt:lpstr>Fault, Error and Failure</vt:lpstr>
      <vt:lpstr>SWIFT Limitations</vt:lpstr>
      <vt:lpstr>Statistical Fault Injection</vt:lpstr>
    </vt:vector>
  </TitlesOfParts>
  <Company>ASU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520: Advanced Computer Architecture: Reliability</dc:title>
  <dc:creator>Aviral Shrivastava</dc:creator>
  <cp:lastModifiedBy>Dheeraj Sai Ram Lokam</cp:lastModifiedBy>
  <cp:revision>283</cp:revision>
  <dcterms:created xsi:type="dcterms:W3CDTF">2014-08-21T14:33:31Z</dcterms:created>
  <dcterms:modified xsi:type="dcterms:W3CDTF">2016-11-07T16:19:47Z</dcterms:modified>
</cp:coreProperties>
</file>