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ppt/charts/chart1.xml" ContentType="application/vnd.openxmlformats-officedocument.drawingml.chart+xml"/>
  <Override PartName="/ppt/tags/tag9.xml" ContentType="application/vnd.openxmlformats-officedocument.presentationml.tags+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tags/tag5.xml" ContentType="application/vnd.openxmlformats-officedocument.presentationml.tags+xml"/>
  <Override PartName="/ppt/drawings/drawing1.xml" ContentType="application/vnd.openxmlformats-officedocument.drawingml.chartshape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28"/>
  </p:notesMasterIdLst>
  <p:sldIdLst>
    <p:sldId id="256" r:id="rId2"/>
    <p:sldId id="323" r:id="rId3"/>
    <p:sldId id="279" r:id="rId4"/>
    <p:sldId id="293" r:id="rId5"/>
    <p:sldId id="258" r:id="rId6"/>
    <p:sldId id="285" r:id="rId7"/>
    <p:sldId id="294" r:id="rId8"/>
    <p:sldId id="262" r:id="rId9"/>
    <p:sldId id="313" r:id="rId10"/>
    <p:sldId id="317" r:id="rId11"/>
    <p:sldId id="315" r:id="rId12"/>
    <p:sldId id="316" r:id="rId13"/>
    <p:sldId id="319" r:id="rId14"/>
    <p:sldId id="320" r:id="rId15"/>
    <p:sldId id="299" r:id="rId16"/>
    <p:sldId id="321" r:id="rId17"/>
    <p:sldId id="300" r:id="rId18"/>
    <p:sldId id="302" r:id="rId19"/>
    <p:sldId id="303" r:id="rId20"/>
    <p:sldId id="304" r:id="rId21"/>
    <p:sldId id="305" r:id="rId22"/>
    <p:sldId id="322" r:id="rId23"/>
    <p:sldId id="307" r:id="rId24"/>
    <p:sldId id="308" r:id="rId25"/>
    <p:sldId id="309" r:id="rId26"/>
    <p:sldId id="324" r:id="rId27"/>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99"/>
    <a:srgbClr val="DDDDDD"/>
    <a:srgbClr val="CCFFFF"/>
    <a:srgbClr val="009900"/>
    <a:srgbClr val="99FF99"/>
    <a:srgbClr val="CCFF99"/>
    <a:srgbClr val="99CCFF"/>
    <a:srgbClr val="B2B2B2"/>
    <a:srgbClr val="FFCC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93" autoAdjust="0"/>
    <p:restoredTop sz="81086" autoAdjust="0"/>
  </p:normalViewPr>
  <p:slideViewPr>
    <p:cSldViewPr>
      <p:cViewPr varScale="1">
        <p:scale>
          <a:sx n="63" d="100"/>
          <a:sy n="63" d="100"/>
        </p:scale>
        <p:origin x="-1332" y="-108"/>
      </p:cViewPr>
      <p:guideLst>
        <p:guide orient="horz" pos="2160"/>
        <p:guide pos="2880"/>
      </p:guideLst>
    </p:cSldViewPr>
  </p:slideViewPr>
  <p:notesTextViewPr>
    <p:cViewPr>
      <p:scale>
        <a:sx n="100" d="100"/>
        <a:sy n="100" d="100"/>
      </p:scale>
      <p:origin x="0" y="0"/>
    </p:cViewPr>
  </p:notesTextViewPr>
  <p:sorterViewPr>
    <p:cViewPr>
      <p:scale>
        <a:sx n="80" d="100"/>
        <a:sy n="80" d="100"/>
      </p:scale>
      <p:origin x="0" y="1068"/>
    </p:cViewPr>
  </p:sorterViewPr>
  <p:notesViewPr>
    <p:cSldViewPr>
      <p:cViewPr>
        <p:scale>
          <a:sx n="100" d="100"/>
          <a:sy n="100" d="100"/>
        </p:scale>
        <p:origin x="-774" y="2124"/>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E:\Jing%202011%20spring\Branch%20Hinting\penalty%20model_\nop%20hint%20model.xlsx" TargetMode="External"/></Relationships>
</file>

<file path=ppt/charts/_rels/chart2.xml.rels><?xml version="1.0" encoding="UTF-8" standalone="yes"?>
<Relationships xmlns="http://schemas.openxmlformats.org/package/2006/relationships"><Relationship Id="rId2" Type="http://schemas.openxmlformats.org/officeDocument/2006/relationships/oleObject" Target="file:///C:\Users\Jing%20Lu\Documents\My%20Dropbox\Jing%202011%20summer%20and%20fall\BH\journal\SBH\figure\experiment.xlsx" TargetMode="External"/><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file:///C:\Users\Jing%20Lu\Documents\My%20Dropbox\Jing%202011%20summer%20and%20fall\BH\journal\SBH\figure\experiment.xlsx"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9"/>
  <c:chart>
    <c:autoTitleDeleted val="1"/>
    <c:plotArea>
      <c:layout>
        <c:manualLayout>
          <c:layoutTarget val="inner"/>
          <c:xMode val="edge"/>
          <c:yMode val="edge"/>
          <c:x val="6.7514637593377794E-2"/>
          <c:y val="8.5488987789569759E-2"/>
          <c:w val="0.70248536240662229"/>
          <c:h val="0.62171516603902799"/>
        </c:manualLayout>
      </c:layout>
      <c:lineChart>
        <c:grouping val="standard"/>
        <c:ser>
          <c:idx val="0"/>
          <c:order val="0"/>
          <c:tx>
            <c:v>Without NOP Padding</c:v>
          </c:tx>
          <c:marker>
            <c:symbol val="none"/>
          </c:marker>
          <c:val>
            <c:numRef>
              <c:f>Sheet1!$B$4:$W$4</c:f>
              <c:numCache>
                <c:formatCode>0_ </c:formatCode>
                <c:ptCount val="22"/>
                <c:pt idx="0">
                  <c:v>18.000478812544877</c:v>
                </c:pt>
                <c:pt idx="1">
                  <c:v>18.000478812544877</c:v>
                </c:pt>
                <c:pt idx="2">
                  <c:v>18.000478812544877</c:v>
                </c:pt>
                <c:pt idx="3">
                  <c:v>18.000478812544877</c:v>
                </c:pt>
                <c:pt idx="4">
                  <c:v>18.000478812544877</c:v>
                </c:pt>
                <c:pt idx="5">
                  <c:v>18.000478812544877</c:v>
                </c:pt>
                <c:pt idx="6">
                  <c:v>18.000478812544877</c:v>
                </c:pt>
                <c:pt idx="7">
                  <c:v>18.000478812544877</c:v>
                </c:pt>
                <c:pt idx="8">
                  <c:v>8</c:v>
                </c:pt>
                <c:pt idx="9">
                  <c:v>8.0002394062724331</c:v>
                </c:pt>
                <c:pt idx="10">
                  <c:v>7.0002394062724473</c:v>
                </c:pt>
                <c:pt idx="11">
                  <c:v>6.0001596041816336</c:v>
                </c:pt>
                <c:pt idx="12">
                  <c:v>5.0001596041816292</c:v>
                </c:pt>
                <c:pt idx="13">
                  <c:v>4.0000798020908128</c:v>
                </c:pt>
                <c:pt idx="14">
                  <c:v>3.000079802090807</c:v>
                </c:pt>
                <c:pt idx="15">
                  <c:v>2.0000798020908195</c:v>
                </c:pt>
                <c:pt idx="16">
                  <c:v>2.0000798020908195</c:v>
                </c:pt>
                <c:pt idx="17">
                  <c:v>1.000000000000006</c:v>
                </c:pt>
                <c:pt idx="18">
                  <c:v>1.000000000000006</c:v>
                </c:pt>
                <c:pt idx="19">
                  <c:v>0</c:v>
                </c:pt>
                <c:pt idx="20">
                  <c:v>0</c:v>
                </c:pt>
                <c:pt idx="21">
                  <c:v>0</c:v>
                </c:pt>
              </c:numCache>
            </c:numRef>
          </c:val>
        </c:ser>
        <c:ser>
          <c:idx val="1"/>
          <c:order val="1"/>
          <c:tx>
            <c:v>With NOP Padding</c:v>
          </c:tx>
          <c:marker>
            <c:symbol val="none"/>
          </c:marker>
          <c:val>
            <c:numRef>
              <c:f>Sheet1!$B$5:$W$5</c:f>
              <c:numCache>
                <c:formatCode>General</c:formatCode>
                <c:ptCount val="22"/>
                <c:pt idx="0">
                  <c:v>18</c:v>
                </c:pt>
                <c:pt idx="1">
                  <c:v>11</c:v>
                </c:pt>
                <c:pt idx="2">
                  <c:v>11</c:v>
                </c:pt>
                <c:pt idx="3">
                  <c:v>10</c:v>
                </c:pt>
                <c:pt idx="4">
                  <c:v>10</c:v>
                </c:pt>
                <c:pt idx="5">
                  <c:v>9</c:v>
                </c:pt>
                <c:pt idx="6">
                  <c:v>9</c:v>
                </c:pt>
                <c:pt idx="7">
                  <c:v>8</c:v>
                </c:pt>
                <c:pt idx="8" formatCode="0_ ">
                  <c:v>8</c:v>
                </c:pt>
                <c:pt idx="9" formatCode="0_ ">
                  <c:v>8.0002394062724331</c:v>
                </c:pt>
                <c:pt idx="10" formatCode="0_ ">
                  <c:v>7.0002394062724473</c:v>
                </c:pt>
                <c:pt idx="11" formatCode="0_ ">
                  <c:v>6.0001596041816336</c:v>
                </c:pt>
                <c:pt idx="12" formatCode="0_ ">
                  <c:v>5.0001596041816292</c:v>
                </c:pt>
                <c:pt idx="13" formatCode="0_ ">
                  <c:v>4.0000798020908128</c:v>
                </c:pt>
                <c:pt idx="14" formatCode="0_ ">
                  <c:v>3.000079802090807</c:v>
                </c:pt>
                <c:pt idx="15" formatCode="0_ ">
                  <c:v>2.0000798020908195</c:v>
                </c:pt>
                <c:pt idx="16" formatCode="0_ ">
                  <c:v>2.0000798020908195</c:v>
                </c:pt>
                <c:pt idx="17" formatCode="0_ ">
                  <c:v>1.000000000000006</c:v>
                </c:pt>
                <c:pt idx="18" formatCode="0_ ">
                  <c:v>1.000000000000006</c:v>
                </c:pt>
                <c:pt idx="19" formatCode="0_ ">
                  <c:v>0</c:v>
                </c:pt>
                <c:pt idx="20" formatCode="0_ ">
                  <c:v>0</c:v>
                </c:pt>
                <c:pt idx="21" formatCode="0_ ">
                  <c:v>0</c:v>
                </c:pt>
              </c:numCache>
            </c:numRef>
          </c:val>
        </c:ser>
        <c:hiLowLines/>
        <c:marker val="1"/>
        <c:axId val="54677888"/>
        <c:axId val="54679808"/>
      </c:lineChart>
      <c:catAx>
        <c:axId val="54677888"/>
        <c:scaling>
          <c:orientation val="minMax"/>
        </c:scaling>
        <c:axPos val="b"/>
        <c:title>
          <c:tx>
            <c:rich>
              <a:bodyPr/>
              <a:lstStyle/>
              <a:p>
                <a:pPr>
                  <a:defRPr sz="1200"/>
                </a:pPr>
                <a:r>
                  <a:rPr lang="en-US" sz="1200"/>
                  <a:t>Separation Between Branch and Hint</a:t>
                </a:r>
              </a:p>
            </c:rich>
          </c:tx>
        </c:title>
        <c:majorTickMark val="none"/>
        <c:tickLblPos val="nextTo"/>
        <c:txPr>
          <a:bodyPr/>
          <a:lstStyle/>
          <a:p>
            <a:pPr>
              <a:defRPr b="1"/>
            </a:pPr>
            <a:endParaRPr lang="en-US"/>
          </a:p>
        </c:txPr>
        <c:crossAx val="54679808"/>
        <c:crosses val="autoZero"/>
        <c:auto val="1"/>
        <c:lblAlgn val="ctr"/>
        <c:lblOffset val="100"/>
      </c:catAx>
      <c:valAx>
        <c:axId val="54679808"/>
        <c:scaling>
          <c:orientation val="minMax"/>
        </c:scaling>
        <c:axPos val="l"/>
        <c:majorGridlines/>
        <c:title>
          <c:tx>
            <c:rich>
              <a:bodyPr/>
              <a:lstStyle/>
              <a:p>
                <a:pPr>
                  <a:defRPr sz="1200"/>
                </a:pPr>
                <a:r>
                  <a:rPr lang="en-US" sz="1200"/>
                  <a:t>Branch Penalty</a:t>
                </a:r>
              </a:p>
            </c:rich>
          </c:tx>
        </c:title>
        <c:numFmt formatCode="0_ " sourceLinked="1"/>
        <c:tickLblPos val="nextTo"/>
        <c:txPr>
          <a:bodyPr/>
          <a:lstStyle/>
          <a:p>
            <a:pPr>
              <a:defRPr b="1"/>
            </a:pPr>
            <a:endParaRPr lang="en-US"/>
          </a:p>
        </c:txPr>
        <c:crossAx val="54677888"/>
        <c:crosses val="autoZero"/>
        <c:crossBetween val="between"/>
      </c:valAx>
    </c:plotArea>
    <c:legend>
      <c:legendPos val="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806332020997376"/>
          <c:y val="5.5740578723955776E-2"/>
          <c:w val="0.87498097112860895"/>
          <c:h val="0.6373872363176829"/>
        </c:manualLayout>
      </c:layout>
      <c:barChart>
        <c:barDir val="col"/>
        <c:grouping val="clustered"/>
        <c:ser>
          <c:idx val="0"/>
          <c:order val="0"/>
          <c:cat>
            <c:strRef>
              <c:f>'\Jing 2011 spring\Branch Hinting\huristic\[heuristic.xlsx]Sheet7'!$J$2:$J$14</c:f>
              <c:strCache>
                <c:ptCount val="13"/>
                <c:pt idx="0">
                  <c:v>janne_complex</c:v>
                </c:pt>
                <c:pt idx="1">
                  <c:v>select</c:v>
                </c:pt>
                <c:pt idx="2">
                  <c:v>cnt</c:v>
                </c:pt>
                <c:pt idx="3">
                  <c:v>ns</c:v>
                </c:pt>
                <c:pt idx="4">
                  <c:v>insertsort</c:v>
                </c:pt>
                <c:pt idx="6">
                  <c:v>Compress</c:v>
                </c:pt>
                <c:pt idx="7">
                  <c:v>Laplace</c:v>
                </c:pt>
                <c:pt idx="8">
                  <c:v>LowPass</c:v>
                </c:pt>
                <c:pt idx="9">
                  <c:v>Linear</c:v>
                </c:pt>
                <c:pt idx="10">
                  <c:v>GSR</c:v>
                </c:pt>
                <c:pt idx="11">
                  <c:v>Wavelet</c:v>
                </c:pt>
                <c:pt idx="12">
                  <c:v>SOR</c:v>
                </c:pt>
              </c:strCache>
            </c:strRef>
          </c:cat>
          <c:val>
            <c:numRef>
              <c:f>'\Jing 2011 spring\Branch Hinting\huristic\[heuristic.xlsx]Sheet7'!$K$2:$K$14</c:f>
              <c:numCache>
                <c:formatCode>General</c:formatCode>
                <c:ptCount val="13"/>
                <c:pt idx="0">
                  <c:v>0.29010989010989197</c:v>
                </c:pt>
                <c:pt idx="1">
                  <c:v>0.14452798663324978</c:v>
                </c:pt>
                <c:pt idx="2">
                  <c:v>0.30668798294697752</c:v>
                </c:pt>
                <c:pt idx="3">
                  <c:v>0.21566321730950139</c:v>
                </c:pt>
                <c:pt idx="4">
                  <c:v>0.354251012145749</c:v>
                </c:pt>
                <c:pt idx="6">
                  <c:v>0.16339869281045771</c:v>
                </c:pt>
                <c:pt idx="7">
                  <c:v>7.1120689655172417E-2</c:v>
                </c:pt>
                <c:pt idx="8">
                  <c:v>0.20930232558139664</c:v>
                </c:pt>
                <c:pt idx="9">
                  <c:v>6.4516129032258132E-2</c:v>
                </c:pt>
                <c:pt idx="10">
                  <c:v>0.24672708962739326</c:v>
                </c:pt>
                <c:pt idx="11">
                  <c:v>0.13461538461538491</c:v>
                </c:pt>
                <c:pt idx="12">
                  <c:v>8.322338374099323E-3</c:v>
                </c:pt>
              </c:numCache>
            </c:numRef>
          </c:val>
        </c:ser>
        <c:axId val="54701056"/>
        <c:axId val="55276288"/>
      </c:barChart>
      <c:catAx>
        <c:axId val="54701056"/>
        <c:scaling>
          <c:orientation val="minMax"/>
        </c:scaling>
        <c:axPos val="b"/>
        <c:majorTickMark val="none"/>
        <c:tickLblPos val="nextTo"/>
        <c:txPr>
          <a:bodyPr/>
          <a:lstStyle/>
          <a:p>
            <a:pPr>
              <a:defRPr sz="1600" b="1"/>
            </a:pPr>
            <a:endParaRPr lang="en-US"/>
          </a:p>
        </c:txPr>
        <c:crossAx val="55276288"/>
        <c:crosses val="autoZero"/>
        <c:auto val="1"/>
        <c:lblAlgn val="ctr"/>
        <c:lblOffset val="100"/>
      </c:catAx>
      <c:valAx>
        <c:axId val="55276288"/>
        <c:scaling>
          <c:orientation val="minMax"/>
        </c:scaling>
        <c:axPos val="l"/>
        <c:majorGridlines/>
        <c:title>
          <c:tx>
            <c:rich>
              <a:bodyPr/>
              <a:lstStyle/>
              <a:p>
                <a:pPr>
                  <a:defRPr sz="1800"/>
                </a:pPr>
                <a:r>
                  <a:rPr lang="en-US" sz="1800"/>
                  <a:t>Branch</a:t>
                </a:r>
                <a:r>
                  <a:rPr lang="en-US" sz="1800" baseline="0"/>
                  <a:t> penalty reduction</a:t>
                </a:r>
                <a:endParaRPr lang="en-US" sz="1800"/>
              </a:p>
            </c:rich>
          </c:tx>
          <c:layout>
            <c:manualLayout>
              <c:xMode val="edge"/>
              <c:yMode val="edge"/>
              <c:x val="6.8993985282901852E-3"/>
              <c:y val="1.4849486406791738E-2"/>
            </c:manualLayout>
          </c:layout>
        </c:title>
        <c:numFmt formatCode="0%" sourceLinked="0"/>
        <c:tickLblPos val="nextTo"/>
        <c:txPr>
          <a:bodyPr/>
          <a:lstStyle/>
          <a:p>
            <a:pPr>
              <a:defRPr sz="1400" b="1"/>
            </a:pPr>
            <a:endParaRPr lang="en-US"/>
          </a:p>
        </c:txPr>
        <c:crossAx val="54701056"/>
        <c:crosses val="autoZero"/>
        <c:crossBetween val="between"/>
        <c:majorUnit val="0.1"/>
      </c:valAx>
    </c:plotArea>
    <c:plotVisOnly val="1"/>
    <c:dispBlanksAs val="gap"/>
  </c:chart>
  <c:spPr>
    <a:ln>
      <a:noFill/>
    </a:ln>
  </c:spPr>
  <c:externalData r:id="rId2"/>
</c:chartSpace>
</file>

<file path=ppt/charts/chart3.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795352597655057"/>
          <c:y val="3.4449352367539612E-2"/>
          <c:w val="0.82320648552108699"/>
          <c:h val="0.69287807205917518"/>
        </c:manualLayout>
      </c:layout>
      <c:barChart>
        <c:barDir val="col"/>
        <c:grouping val="clustered"/>
        <c:ser>
          <c:idx val="0"/>
          <c:order val="0"/>
          <c:cat>
            <c:strRef>
              <c:f>'\Jing 2011 spring\Branch Hinting\huristic\[heuristic.xlsx]Sheet7'!$B$2:$B$14</c:f>
              <c:strCache>
                <c:ptCount val="13"/>
                <c:pt idx="0">
                  <c:v>janne_complex</c:v>
                </c:pt>
                <c:pt idx="1">
                  <c:v>select</c:v>
                </c:pt>
                <c:pt idx="2">
                  <c:v>cnt</c:v>
                </c:pt>
                <c:pt idx="3">
                  <c:v>ns</c:v>
                </c:pt>
                <c:pt idx="4">
                  <c:v>insertsort</c:v>
                </c:pt>
                <c:pt idx="6">
                  <c:v>Compress</c:v>
                </c:pt>
                <c:pt idx="7">
                  <c:v>Laplace</c:v>
                </c:pt>
                <c:pt idx="8">
                  <c:v>LowPass</c:v>
                </c:pt>
                <c:pt idx="9">
                  <c:v>Linear</c:v>
                </c:pt>
                <c:pt idx="10">
                  <c:v>GSR</c:v>
                </c:pt>
                <c:pt idx="11">
                  <c:v>Wavelet</c:v>
                </c:pt>
                <c:pt idx="12">
                  <c:v>SOR</c:v>
                </c:pt>
              </c:strCache>
            </c:strRef>
          </c:cat>
          <c:val>
            <c:numRef>
              <c:f>'\Jing 2011 spring\Branch Hinting\huristic\[heuristic.xlsx]Sheet7'!$E$2:$E$14</c:f>
              <c:numCache>
                <c:formatCode>General</c:formatCode>
                <c:ptCount val="13"/>
                <c:pt idx="0">
                  <c:v>0.18030690537084398</c:v>
                </c:pt>
                <c:pt idx="1">
                  <c:v>4.7670639219935133E-2</c:v>
                </c:pt>
                <c:pt idx="2">
                  <c:v>9.4134740383881074E-2</c:v>
                </c:pt>
                <c:pt idx="3">
                  <c:v>7.1085622832755421E-2</c:v>
                </c:pt>
                <c:pt idx="4">
                  <c:v>8.8646967340591701E-2</c:v>
                </c:pt>
                <c:pt idx="6">
                  <c:v>3.1852472757753755E-2</c:v>
                </c:pt>
                <c:pt idx="7">
                  <c:v>3.8723556830405161E-2</c:v>
                </c:pt>
                <c:pt idx="8">
                  <c:v>3.180706046836794E-2</c:v>
                </c:pt>
                <c:pt idx="9">
                  <c:v>1.0050251256281407E-2</c:v>
                </c:pt>
                <c:pt idx="10">
                  <c:v>2.4147373661936811E-2</c:v>
                </c:pt>
                <c:pt idx="11">
                  <c:v>2.0576131687242802E-2</c:v>
                </c:pt>
                <c:pt idx="12">
                  <c:v>8.322338374099323E-3</c:v>
                </c:pt>
              </c:numCache>
            </c:numRef>
          </c:val>
        </c:ser>
        <c:axId val="56024064"/>
        <c:axId val="56046336"/>
      </c:barChart>
      <c:catAx>
        <c:axId val="56024064"/>
        <c:scaling>
          <c:orientation val="minMax"/>
        </c:scaling>
        <c:axPos val="b"/>
        <c:majorTickMark val="none"/>
        <c:tickLblPos val="nextTo"/>
        <c:txPr>
          <a:bodyPr/>
          <a:lstStyle/>
          <a:p>
            <a:pPr>
              <a:defRPr sz="1400" b="1"/>
            </a:pPr>
            <a:endParaRPr lang="en-US"/>
          </a:p>
        </c:txPr>
        <c:crossAx val="56046336"/>
        <c:crosses val="autoZero"/>
        <c:auto val="1"/>
        <c:lblAlgn val="ctr"/>
        <c:lblOffset val="100"/>
      </c:catAx>
      <c:valAx>
        <c:axId val="56046336"/>
        <c:scaling>
          <c:orientation val="minMax"/>
        </c:scaling>
        <c:axPos val="l"/>
        <c:majorGridlines/>
        <c:title>
          <c:tx>
            <c:rich>
              <a:bodyPr/>
              <a:lstStyle/>
              <a:p>
                <a:pPr>
                  <a:defRPr sz="1800"/>
                </a:pPr>
                <a:r>
                  <a:rPr lang="en-US" sz="1800" dirty="0"/>
                  <a:t>Performance improvement</a:t>
                </a:r>
              </a:p>
            </c:rich>
          </c:tx>
          <c:layout>
            <c:manualLayout>
              <c:xMode val="edge"/>
              <c:yMode val="edge"/>
              <c:x val="3.75728508728684E-2"/>
              <c:y val="4.5724813244498334E-2"/>
            </c:manualLayout>
          </c:layout>
        </c:title>
        <c:numFmt formatCode="0%" sourceLinked="0"/>
        <c:majorTickMark val="none"/>
        <c:tickLblPos val="nextTo"/>
        <c:txPr>
          <a:bodyPr/>
          <a:lstStyle/>
          <a:p>
            <a:pPr>
              <a:defRPr sz="1400" b="1"/>
            </a:pPr>
            <a:endParaRPr lang="en-US"/>
          </a:p>
        </c:txPr>
        <c:crossAx val="56024064"/>
        <c:crosses val="autoZero"/>
        <c:crossBetween val="between"/>
        <c:majorUnit val="5.0000000000000031E-2"/>
      </c:valAx>
    </c:plotArea>
    <c:plotVisOnly val="1"/>
    <c:dispBlanksAs val="gap"/>
  </c:chart>
  <c:spPr>
    <a:ln>
      <a:noFill/>
    </a:ln>
  </c:spPr>
  <c:externalData r:id="rId2"/>
  <c:userShapes r:id="rId3"/>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B0BE3A-542B-4283-8627-924A94AFFA6C}"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zh-CN" altLang="en-US"/>
        </a:p>
      </dgm:t>
    </dgm:pt>
    <dgm:pt modelId="{2E75BEF8-0241-4CDD-8ECF-4C236B72CDDD}">
      <dgm:prSet phldrT="[文本]" custT="1"/>
      <dgm:spPr/>
      <dgm:t>
        <a:bodyPr/>
        <a:lstStyle/>
        <a:p>
          <a:r>
            <a:rPr lang="en-US" altLang="zh-CN" sz="1800" b="1" dirty="0" smtClean="0"/>
            <a:t>Runtime</a:t>
          </a:r>
          <a:endParaRPr lang="zh-CN" altLang="en-US" sz="1800" b="1" dirty="0"/>
        </a:p>
      </dgm:t>
    </dgm:pt>
    <dgm:pt modelId="{5D393849-993E-47AA-B77F-310DF238C2F6}" type="parTrans" cxnId="{74516204-63FB-4D80-8DBA-58786EE6A792}">
      <dgm:prSet/>
      <dgm:spPr/>
      <dgm:t>
        <a:bodyPr/>
        <a:lstStyle/>
        <a:p>
          <a:endParaRPr lang="zh-CN" altLang="en-US"/>
        </a:p>
      </dgm:t>
    </dgm:pt>
    <dgm:pt modelId="{8B783278-711A-4DBE-BB69-69DAD5E85316}" type="sibTrans" cxnId="{74516204-63FB-4D80-8DBA-58786EE6A792}">
      <dgm:prSet/>
      <dgm:spPr/>
      <dgm:t>
        <a:bodyPr/>
        <a:lstStyle/>
        <a:p>
          <a:endParaRPr lang="zh-CN" altLang="en-US"/>
        </a:p>
      </dgm:t>
    </dgm:pt>
    <dgm:pt modelId="{9EF0F693-7858-47B3-A97A-62CEDACA2C58}">
      <dgm:prSet phldrT="[文本]" custT="1"/>
      <dgm:spPr/>
      <dgm:t>
        <a:bodyPr/>
        <a:lstStyle/>
        <a:p>
          <a:r>
            <a:rPr lang="en-US" altLang="zh-CN" sz="1800" b="1" dirty="0" smtClean="0"/>
            <a:t>Power</a:t>
          </a:r>
          <a:endParaRPr lang="zh-CN" altLang="en-US" sz="1800" b="1" dirty="0" smtClean="0"/>
        </a:p>
      </dgm:t>
    </dgm:pt>
    <dgm:pt modelId="{5F590A4C-69B4-4DA9-9728-2EAC7FDD776C}" type="parTrans" cxnId="{27FDD552-C5F5-47D1-97A9-99EED2C3EF3F}">
      <dgm:prSet/>
      <dgm:spPr/>
      <dgm:t>
        <a:bodyPr/>
        <a:lstStyle/>
        <a:p>
          <a:endParaRPr lang="zh-CN" altLang="en-US"/>
        </a:p>
      </dgm:t>
    </dgm:pt>
    <dgm:pt modelId="{6FAFEDE0-187A-486C-9B29-BDD386A72863}" type="sibTrans" cxnId="{27FDD552-C5F5-47D1-97A9-99EED2C3EF3F}">
      <dgm:prSet/>
      <dgm:spPr/>
      <dgm:t>
        <a:bodyPr/>
        <a:lstStyle/>
        <a:p>
          <a:endParaRPr lang="zh-CN" altLang="en-US"/>
        </a:p>
      </dgm:t>
    </dgm:pt>
    <dgm:pt modelId="{0158AC1A-D7CA-45A0-9F13-9E8BE7536731}" type="pres">
      <dgm:prSet presAssocID="{A3B0BE3A-542B-4283-8627-924A94AFFA6C}" presName="compositeShape" presStyleCnt="0">
        <dgm:presLayoutVars>
          <dgm:chMax val="2"/>
          <dgm:dir/>
          <dgm:resizeHandles val="exact"/>
        </dgm:presLayoutVars>
      </dgm:prSet>
      <dgm:spPr/>
      <dgm:t>
        <a:bodyPr/>
        <a:lstStyle/>
        <a:p>
          <a:endParaRPr lang="en-US"/>
        </a:p>
      </dgm:t>
    </dgm:pt>
    <dgm:pt modelId="{790B5243-AED3-4EEE-B81A-7F449D7A0726}" type="pres">
      <dgm:prSet presAssocID="{A3B0BE3A-542B-4283-8627-924A94AFFA6C}" presName="divider" presStyleLbl="fgShp" presStyleIdx="0" presStyleCnt="1"/>
      <dgm:spPr/>
    </dgm:pt>
    <dgm:pt modelId="{2FD76958-3D19-47B2-B05B-BE5BD429F41C}" type="pres">
      <dgm:prSet presAssocID="{2E75BEF8-0241-4CDD-8ECF-4C236B72CDDD}" presName="downArrow" presStyleLbl="node1" presStyleIdx="0" presStyleCnt="2" custLinFactNeighborY="12924">
        <dgm:style>
          <a:lnRef idx="2">
            <a:schemeClr val="accent3">
              <a:shade val="50000"/>
            </a:schemeClr>
          </a:lnRef>
          <a:fillRef idx="1">
            <a:schemeClr val="accent3"/>
          </a:fillRef>
          <a:effectRef idx="0">
            <a:schemeClr val="accent3"/>
          </a:effectRef>
          <a:fontRef idx="minor">
            <a:schemeClr val="lt1"/>
          </a:fontRef>
        </dgm:style>
      </dgm:prSet>
      <dgm:spPr/>
      <dgm:t>
        <a:bodyPr/>
        <a:lstStyle/>
        <a:p>
          <a:endParaRPr lang="en-US"/>
        </a:p>
      </dgm:t>
    </dgm:pt>
    <dgm:pt modelId="{F6491466-76B3-4CAD-967F-82FEDCDCF9D5}" type="pres">
      <dgm:prSet presAssocID="{2E75BEF8-0241-4CDD-8ECF-4C236B72CDDD}" presName="downArrowText" presStyleLbl="revTx" presStyleIdx="0" presStyleCnt="2" custScaleX="134375" custLinFactX="-56251" custLinFactY="38095" custLinFactNeighborX="-100000" custLinFactNeighborY="100000">
        <dgm:presLayoutVars>
          <dgm:bulletEnabled val="1"/>
        </dgm:presLayoutVars>
      </dgm:prSet>
      <dgm:spPr/>
      <dgm:t>
        <a:bodyPr/>
        <a:lstStyle/>
        <a:p>
          <a:endParaRPr lang="zh-CN" altLang="en-US"/>
        </a:p>
      </dgm:t>
    </dgm:pt>
    <dgm:pt modelId="{D75C2AC9-5973-43CA-8E02-69CB83B9437D}" type="pres">
      <dgm:prSet presAssocID="{9EF0F693-7858-47B3-A97A-62CEDACA2C58}" presName="upArrow" presStyleLbl="node1" presStyleIdx="1" presStyleCnt="2" custLinFactNeighborY="-23093">
        <dgm:style>
          <a:lnRef idx="2">
            <a:schemeClr val="accent3">
              <a:shade val="50000"/>
            </a:schemeClr>
          </a:lnRef>
          <a:fillRef idx="1">
            <a:schemeClr val="accent3"/>
          </a:fillRef>
          <a:effectRef idx="0">
            <a:schemeClr val="accent3"/>
          </a:effectRef>
          <a:fontRef idx="minor">
            <a:schemeClr val="lt1"/>
          </a:fontRef>
        </dgm:style>
      </dgm:prSet>
      <dgm:spPr/>
      <dgm:t>
        <a:bodyPr/>
        <a:lstStyle/>
        <a:p>
          <a:endParaRPr lang="en-US"/>
        </a:p>
      </dgm:t>
    </dgm:pt>
    <dgm:pt modelId="{169E9944-F37D-4985-B7A3-5F497B45A787}" type="pres">
      <dgm:prSet presAssocID="{9EF0F693-7858-47B3-A97A-62CEDACA2C58}" presName="upArrowText" presStyleLbl="revTx" presStyleIdx="1" presStyleCnt="2" custScaleX="134375" custLinFactX="48437" custLinFactY="-50202" custLinFactNeighborX="100000" custLinFactNeighborY="-100000">
        <dgm:presLayoutVars>
          <dgm:bulletEnabled val="1"/>
        </dgm:presLayoutVars>
      </dgm:prSet>
      <dgm:spPr/>
      <dgm:t>
        <a:bodyPr/>
        <a:lstStyle/>
        <a:p>
          <a:endParaRPr lang="en-US"/>
        </a:p>
      </dgm:t>
    </dgm:pt>
  </dgm:ptLst>
  <dgm:cxnLst>
    <dgm:cxn modelId="{27FDD552-C5F5-47D1-97A9-99EED2C3EF3F}" srcId="{A3B0BE3A-542B-4283-8627-924A94AFFA6C}" destId="{9EF0F693-7858-47B3-A97A-62CEDACA2C58}" srcOrd="1" destOrd="0" parTransId="{5F590A4C-69B4-4DA9-9728-2EAC7FDD776C}" sibTransId="{6FAFEDE0-187A-486C-9B29-BDD386A72863}"/>
    <dgm:cxn modelId="{449007BB-67E8-4871-9FD1-4A7D9C433368}" type="presOf" srcId="{9EF0F693-7858-47B3-A97A-62CEDACA2C58}" destId="{169E9944-F37D-4985-B7A3-5F497B45A787}" srcOrd="0" destOrd="0" presId="urn:microsoft.com/office/officeart/2005/8/layout/arrow3"/>
    <dgm:cxn modelId="{E9B385A9-343D-4019-823C-C676739EA615}" type="presOf" srcId="{A3B0BE3A-542B-4283-8627-924A94AFFA6C}" destId="{0158AC1A-D7CA-45A0-9F13-9E8BE7536731}" srcOrd="0" destOrd="0" presId="urn:microsoft.com/office/officeart/2005/8/layout/arrow3"/>
    <dgm:cxn modelId="{74516204-63FB-4D80-8DBA-58786EE6A792}" srcId="{A3B0BE3A-542B-4283-8627-924A94AFFA6C}" destId="{2E75BEF8-0241-4CDD-8ECF-4C236B72CDDD}" srcOrd="0" destOrd="0" parTransId="{5D393849-993E-47AA-B77F-310DF238C2F6}" sibTransId="{8B783278-711A-4DBE-BB69-69DAD5E85316}"/>
    <dgm:cxn modelId="{E1F73183-978C-4DA3-805C-7B8109C2D4C7}" type="presOf" srcId="{2E75BEF8-0241-4CDD-8ECF-4C236B72CDDD}" destId="{F6491466-76B3-4CAD-967F-82FEDCDCF9D5}" srcOrd="0" destOrd="0" presId="urn:microsoft.com/office/officeart/2005/8/layout/arrow3"/>
    <dgm:cxn modelId="{42210DE0-0EC4-4711-8E44-BF0F332F36AD}" type="presParOf" srcId="{0158AC1A-D7CA-45A0-9F13-9E8BE7536731}" destId="{790B5243-AED3-4EEE-B81A-7F449D7A0726}" srcOrd="0" destOrd="0" presId="urn:microsoft.com/office/officeart/2005/8/layout/arrow3"/>
    <dgm:cxn modelId="{2BBA7C79-0085-4F27-B69A-F3924E9965AA}" type="presParOf" srcId="{0158AC1A-D7CA-45A0-9F13-9E8BE7536731}" destId="{2FD76958-3D19-47B2-B05B-BE5BD429F41C}" srcOrd="1" destOrd="0" presId="urn:microsoft.com/office/officeart/2005/8/layout/arrow3"/>
    <dgm:cxn modelId="{B5890A9B-496E-44EC-88A6-899CC40D03ED}" type="presParOf" srcId="{0158AC1A-D7CA-45A0-9F13-9E8BE7536731}" destId="{F6491466-76B3-4CAD-967F-82FEDCDCF9D5}" srcOrd="2" destOrd="0" presId="urn:microsoft.com/office/officeart/2005/8/layout/arrow3"/>
    <dgm:cxn modelId="{0D2E2F6A-33C3-4305-8450-1BBDB4FC592D}" type="presParOf" srcId="{0158AC1A-D7CA-45A0-9F13-9E8BE7536731}" destId="{D75C2AC9-5973-43CA-8E02-69CB83B9437D}" srcOrd="3" destOrd="0" presId="urn:microsoft.com/office/officeart/2005/8/layout/arrow3"/>
    <dgm:cxn modelId="{137E5EBB-D7CD-4C91-B3AB-24D0F0FB7B43}" type="presParOf" srcId="{0158AC1A-D7CA-45A0-9F13-9E8BE7536731}" destId="{169E9944-F37D-4985-B7A3-5F497B45A787}" srcOrd="4" destOrd="0" presId="urn:microsoft.com/office/officeart/2005/8/layout/arrow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90B5243-AED3-4EEE-B81A-7F449D7A0726}">
      <dsp:nvSpPr>
        <dsp:cNvPr id="0" name=""/>
        <dsp:cNvSpPr/>
      </dsp:nvSpPr>
      <dsp:spPr>
        <a:xfrm rot="21300000">
          <a:off x="8903" y="580988"/>
          <a:ext cx="3030192" cy="336622"/>
        </a:xfrm>
        <a:prstGeom prst="mathMinus">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D76958-3D19-47B2-B05B-BE5BD429F41C}">
      <dsp:nvSpPr>
        <dsp:cNvPr id="0" name=""/>
        <dsp:cNvSpPr/>
      </dsp:nvSpPr>
      <dsp:spPr>
        <a:xfrm>
          <a:off x="365760" y="152401"/>
          <a:ext cx="914400" cy="599440"/>
        </a:xfrm>
        <a:prstGeom prst="downArrow">
          <a:avLst/>
        </a:prstGeom>
        <a:solidFill>
          <a:schemeClr val="accent3"/>
        </a:solidFill>
        <a:ln w="1905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F6491466-76B3-4CAD-967F-82FEDCDCF9D5}">
      <dsp:nvSpPr>
        <dsp:cNvPr id="0" name=""/>
        <dsp:cNvSpPr/>
      </dsp:nvSpPr>
      <dsp:spPr>
        <a:xfrm>
          <a:off x="0" y="869186"/>
          <a:ext cx="1310640" cy="629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zh-CN" sz="1800" b="1" kern="1200" dirty="0" smtClean="0"/>
            <a:t>Runtime</a:t>
          </a:r>
          <a:endParaRPr lang="zh-CN" altLang="en-US" sz="1800" b="1" kern="1200" dirty="0"/>
        </a:p>
      </dsp:txBody>
      <dsp:txXfrm>
        <a:off x="0" y="869186"/>
        <a:ext cx="1310640" cy="629412"/>
      </dsp:txXfrm>
    </dsp:sp>
    <dsp:sp modelId="{D75C2AC9-5973-43CA-8E02-69CB83B9437D}">
      <dsp:nvSpPr>
        <dsp:cNvPr id="0" name=""/>
        <dsp:cNvSpPr/>
      </dsp:nvSpPr>
      <dsp:spPr>
        <a:xfrm>
          <a:off x="1767840" y="685801"/>
          <a:ext cx="914400" cy="599440"/>
        </a:xfrm>
        <a:prstGeom prst="upArrow">
          <a:avLst/>
        </a:prstGeom>
        <a:solidFill>
          <a:schemeClr val="accent3"/>
        </a:solidFill>
        <a:ln w="1905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169E9944-F37D-4985-B7A3-5F497B45A787}">
      <dsp:nvSpPr>
        <dsp:cNvPr id="0" name=""/>
        <dsp:cNvSpPr/>
      </dsp:nvSpPr>
      <dsp:spPr>
        <a:xfrm>
          <a:off x="1737355" y="0"/>
          <a:ext cx="1310640" cy="629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zh-CN" sz="1800" b="1" kern="1200" dirty="0" smtClean="0"/>
            <a:t>Power</a:t>
          </a:r>
          <a:endParaRPr lang="zh-CN" altLang="en-US" sz="1800" b="1" kern="1200" dirty="0" smtClean="0"/>
        </a:p>
      </dsp:txBody>
      <dsp:txXfrm>
        <a:off x="1737355" y="0"/>
        <a:ext cx="1310640" cy="629412"/>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10.wmf"/></Relationships>
</file>

<file path=ppt/drawings/drawing1.xml><?xml version="1.0" encoding="utf-8"?>
<c:userShapes xmlns:c="http://schemas.openxmlformats.org/drawingml/2006/chart">
  <cdr:relSizeAnchor xmlns:cdr="http://schemas.openxmlformats.org/drawingml/2006/chartDrawing">
    <cdr:from>
      <cdr:x>0.24071</cdr:x>
      <cdr:y>0.10569</cdr:y>
    </cdr:from>
    <cdr:to>
      <cdr:x>0.3958</cdr:x>
      <cdr:y>0.49593</cdr:y>
    </cdr:to>
    <cdr:sp macro="" textlink="">
      <cdr:nvSpPr>
        <cdr:cNvPr id="2" name="TextBox 1"/>
        <cdr:cNvSpPr txBox="1"/>
      </cdr:nvSpPr>
      <cdr:spPr>
        <a:xfrm xmlns:a="http://schemas.openxmlformats.org/drawingml/2006/main">
          <a:off x="1419225" y="24765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wrap="square" lIns="93177" tIns="46589" rIns="93177" bIns="46589" numCol="1" anchor="t" anchorCtr="0" compatLnSpc="1">
            <a:prstTxWarp prst="textNoShape">
              <a:avLst/>
            </a:prstTxWarp>
          </a:bodyPr>
          <a:lstStyle>
            <a:lvl1pPr>
              <a:defRPr sz="1200">
                <a:latin typeface="Calibri" pitchFamily="34" charset="0"/>
              </a:defRPr>
            </a:lvl1pPr>
          </a:lstStyle>
          <a:p>
            <a:endParaRPr lang="zh-CN" altLang="zh-CN"/>
          </a:p>
        </p:txBody>
      </p:sp>
      <p:sp>
        <p:nvSpPr>
          <p:cNvPr id="3" name="Date Placeholder 2"/>
          <p:cNvSpPr>
            <a:spLocks noGrp="1"/>
          </p:cNvSpPr>
          <p:nvPr>
            <p:ph type="dt" idx="1"/>
          </p:nvPr>
        </p:nvSpPr>
        <p:spPr>
          <a:xfrm>
            <a:off x="3970338" y="0"/>
            <a:ext cx="3038475" cy="465138"/>
          </a:xfrm>
          <a:prstGeom prst="rect">
            <a:avLst/>
          </a:prstGeom>
        </p:spPr>
        <p:txBody>
          <a:bodyPr vert="horz" wrap="square" lIns="93177" tIns="46589" rIns="93177" bIns="46589" numCol="1" anchor="t" anchorCtr="0" compatLnSpc="1">
            <a:prstTxWarp prst="textNoShape">
              <a:avLst/>
            </a:prstTxWarp>
          </a:bodyPr>
          <a:lstStyle>
            <a:lvl1pPr algn="r">
              <a:defRPr sz="1200">
                <a:latin typeface="Calibri" pitchFamily="34" charset="0"/>
              </a:defRPr>
            </a:lvl1pPr>
          </a:lstStyle>
          <a:p>
            <a:fld id="{3C6A6BBD-4F43-4269-95A9-0C86E0D9F71C}" type="datetimeFigureOut">
              <a:rPr lang="en-US" altLang="zh-CN"/>
              <a:pPr/>
              <a:t>3/7/2014</a:t>
            </a:fld>
            <a:endParaRPr lang="en-US" altLang="zh-CN"/>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wrap="square" lIns="93177" tIns="46589" rIns="93177" bIns="46589" numCol="1" anchor="b" anchorCtr="0" compatLnSpc="1">
            <a:prstTxWarp prst="textNoShape">
              <a:avLst/>
            </a:prstTxWarp>
          </a:bodyPr>
          <a:lstStyle>
            <a:lvl1pPr>
              <a:defRPr sz="1200">
                <a:latin typeface="Calibri" pitchFamily="34" charset="0"/>
              </a:defRPr>
            </a:lvl1pPr>
          </a:lstStyle>
          <a:p>
            <a:endParaRPr lang="zh-CN" altLang="zh-CN"/>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a:defRPr sz="1200">
                <a:latin typeface="Calibri" pitchFamily="34" charset="0"/>
              </a:defRPr>
            </a:lvl1pPr>
          </a:lstStyle>
          <a:p>
            <a:fld id="{E3ED1245-793C-43FC-9749-6848AF121956}" type="slidenum">
              <a:rPr lang="en-US" altLang="zh-CN"/>
              <a:pPr/>
              <a:t>‹#›</a:t>
            </a:fld>
            <a:endParaRPr lang="en-US" altLang="zh-CN"/>
          </a:p>
        </p:txBody>
      </p:sp>
    </p:spTree>
    <p:extLst>
      <p:ext uri="{BB962C8B-B14F-4D97-AF65-F5344CB8AC3E}">
        <p14:creationId xmlns:p14="http://schemas.microsoft.com/office/powerpoint/2010/main" xmlns="" val="5714879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xfrm>
            <a:off x="0" y="0"/>
            <a:ext cx="7010400" cy="52578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6627" name="Notes Placeholder 2"/>
          <p:cNvSpPr>
            <a:spLocks noGrp="1"/>
          </p:cNvSpPr>
          <p:nvPr>
            <p:ph type="body" idx="1"/>
          </p:nvPr>
        </p:nvSpPr>
        <p:spPr bwMode="auto">
          <a:xfrm>
            <a:off x="0" y="5257800"/>
            <a:ext cx="7010400" cy="1524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4E561BC-4D90-4631-8000-C97A8E1BE4A8}" type="slidenum">
              <a:rPr lang="en-US" altLang="zh-CN">
                <a:latin typeface="Calibri" pitchFamily="34" charset="0"/>
              </a:rPr>
              <a:pPr eaLnBrk="1" hangingPunct="1"/>
              <a:t>1</a:t>
            </a:fld>
            <a:endParaRPr lang="en-US" altLang="zh-CN">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Our approach alleviates some of the problems of GCC. It carefully analyze conflicting branches and is able to hint them better through accurate cost functions. And it is based on an accurate branch penalty model. Here we model the penalty of a branch as a function of separation in terms of number of instructions, the branch probability, and the number of branches is executed. </a:t>
            </a:r>
          </a:p>
          <a:p>
            <a:r>
              <a:rPr lang="en-US" altLang="zh-CN" dirty="0" smtClean="0"/>
              <a:t>To do this, we conducted experiments on Cell </a:t>
            </a:r>
            <a:r>
              <a:rPr lang="en-US" altLang="zh-CN" dirty="0" err="1" smtClean="0"/>
              <a:t>spu</a:t>
            </a:r>
            <a:r>
              <a:rPr lang="en-US" altLang="zh-CN" dirty="0" smtClean="0"/>
              <a:t> hardware, shows the change of branch penalty with the change of separation between a branch and its hint, when the hint is correct and incorrect, respectively. The first curve is when the hint </a:t>
            </a:r>
            <a:r>
              <a:rPr lang="en-US" altLang="zh-CN" dirty="0" err="1" smtClean="0"/>
              <a:t>si</a:t>
            </a:r>
            <a:r>
              <a:rPr lang="en-US" altLang="zh-CN" dirty="0" smtClean="0"/>
              <a:t> correct, that is, the branch is actually taken. </a:t>
            </a:r>
          </a:p>
          <a:p>
            <a:r>
              <a:rPr lang="en-US" altLang="zh-CN" dirty="0" smtClean="0"/>
              <a:t>Overall, the penalty of a hinted branch is the sum of penalty of correct hint when branch is taken, plus the sum of penalty of incorrect hint when branch is not taken. </a:t>
            </a:r>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477F3567-6940-4871-A29E-6B803FAD20BB}" type="slidenum">
              <a:rPr lang="en-US" altLang="zh-CN">
                <a:latin typeface="Calibri" pitchFamily="34" charset="0"/>
              </a:rPr>
              <a:pPr eaLnBrk="1" hangingPunct="1"/>
              <a:t>13</a:t>
            </a:fld>
            <a:endParaRPr lang="en-US" altLang="zh-CN">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While most branch predictors are profiling based, program-based branch predictor has been proposed, in which the probability of non-loop branches was analyzed statically.</a:t>
            </a:r>
          </a:p>
          <a:p>
            <a:r>
              <a:rPr lang="en-US" altLang="zh-CN" dirty="0" smtClean="0"/>
              <a:t>Another approach estimates not only branch probabilities but also the execution frequencies of blocks and edges, including function calls, in Control Flow Graphs (CFGs). These techniques are already embedded in GCC compiler. So it is not the focus of this paper.                                                                                                                                                                                                                                                                                                                                                                                                                                                                                                                                                                                                                                                                                                                                                                                                                                                                                                                                                                                                                                                                                                                                                                                            </a:t>
            </a:r>
          </a:p>
          <a:p>
            <a:endParaRPr lang="en-US" altLang="zh-CN" dirty="0" smtClean="0"/>
          </a:p>
          <a:p>
            <a:r>
              <a:rPr lang="en-US" altLang="zh-CN" dirty="0" smtClean="0"/>
              <a:t>In processors with only software branch hinting, branch penalty can be reduced by predication, executing both possible execution paths. But Predication will incur extra hardware overhead, and thus increase power consumption.</a:t>
            </a:r>
          </a:p>
          <a:p>
            <a:r>
              <a:rPr lang="en-US" altLang="zh-CN" dirty="0" smtClean="0"/>
              <a:t>Loop unrolling can also reduce branch penalty by reducing the number of times branches are executed. But it will increase code size, for processing units designed with minimum hardware in </a:t>
            </a:r>
            <a:r>
              <a:rPr lang="en-US" altLang="zh-CN" dirty="0" err="1" smtClean="0"/>
              <a:t>multicore</a:t>
            </a:r>
            <a:r>
              <a:rPr lang="en-US" altLang="zh-CN" dirty="0" smtClean="0"/>
              <a:t> processors, such as Cell SPU processor, the size of local memory is limited, and increased code size would incur performance and power consumption overhead. </a:t>
            </a:r>
          </a:p>
          <a:p>
            <a:r>
              <a:rPr lang="en-US" altLang="zh-CN" dirty="0" smtClean="0"/>
              <a:t>  </a:t>
            </a:r>
          </a:p>
          <a:p>
            <a:r>
              <a:rPr lang="en-US" altLang="zh-CN" dirty="0" smtClean="0"/>
              <a:t>There are other studies on energy efficient branch prediction on Cell SPUs by modifying hardware. The </a:t>
            </a:r>
            <a:r>
              <a:rPr lang="en-US" altLang="zh-CN" dirty="0" err="1" smtClean="0"/>
              <a:t>perfomance</a:t>
            </a:r>
            <a:r>
              <a:rPr lang="en-US" altLang="zh-CN" dirty="0" smtClean="0"/>
              <a:t> and power trade-off of different hardware </a:t>
            </a:r>
            <a:r>
              <a:rPr lang="en-US" altLang="zh-CN" dirty="0" err="1" smtClean="0"/>
              <a:t>setupsis</a:t>
            </a:r>
            <a:r>
              <a:rPr lang="en-US" altLang="zh-CN" dirty="0" smtClean="0"/>
              <a:t> studied, and hardware branch predictor is present in conjunction with </a:t>
            </a:r>
            <a:r>
              <a:rPr lang="en-US" altLang="zh-CN" dirty="0" err="1" smtClean="0"/>
              <a:t>sorftware</a:t>
            </a:r>
            <a:r>
              <a:rPr lang="en-US" altLang="zh-CN" dirty="0" smtClean="0"/>
              <a:t> branch hinting. But this method involve hardware overhead and thus power consumption.</a:t>
            </a:r>
          </a:p>
          <a:p>
            <a:endParaRPr lang="en-US" altLang="zh-CN" dirty="0" smtClean="0"/>
          </a:p>
          <a:p>
            <a:r>
              <a:rPr lang="en-US" altLang="zh-CN" dirty="0" smtClean="0"/>
              <a:t>GCC compiler, included in IBM Cell BE SDK, has a heuristic to insert branch hint instructions to the code. This could be the closest related work. </a:t>
            </a:r>
          </a:p>
          <a:p>
            <a:r>
              <a:rPr lang="en-US" altLang="zh-CN" dirty="0" smtClean="0"/>
              <a:t>It works with a set of principles such as moving hint instructions outside the loop to reduce the overhead of executing hints repeatedly., and giving priority to hinting innermost loop branches. GCC suffers from several problems in effectively hinting branches. </a:t>
            </a: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B198571-84E5-48AE-B241-67D945BC707D}" type="slidenum">
              <a:rPr lang="en-US" altLang="zh-CN">
                <a:latin typeface="Calibri" pitchFamily="34" charset="0"/>
              </a:rPr>
              <a:pPr eaLnBrk="1" hangingPunct="1"/>
              <a:t>15</a:t>
            </a:fld>
            <a:endParaRPr lang="en-US" altLang="zh-CN">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In the following slides, I will talk about our branch hint reduction methods. </a:t>
            </a:r>
          </a:p>
          <a:p>
            <a:r>
              <a:rPr lang="en-US" altLang="zh-CN" smtClean="0"/>
              <a:t>It will be composed of two parts, … In the second part, we developed a heuristic which combines the three techniques and apply each of them prudently</a:t>
            </a: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0C70067-A96B-45FC-85AB-1FF9718BF2DD}" type="slidenum">
              <a:rPr lang="en-US" altLang="zh-CN">
                <a:latin typeface="Calibri" pitchFamily="34" charset="0"/>
              </a:rPr>
              <a:pPr eaLnBrk="1" hangingPunct="1"/>
              <a:t>18</a:t>
            </a:fld>
            <a:endParaRPr lang="en-US" altLang="zh-CN">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When the enough separation cannot be accommodated, we can insert </a:t>
            </a:r>
            <a:r>
              <a:rPr lang="en-US" altLang="zh-CN" dirty="0" err="1" smtClean="0"/>
              <a:t>nop</a:t>
            </a:r>
            <a:r>
              <a:rPr lang="en-US" altLang="zh-CN" dirty="0" smtClean="0"/>
              <a:t> and </a:t>
            </a:r>
            <a:r>
              <a:rPr lang="en-US" altLang="zh-CN" dirty="0" err="1" smtClean="0"/>
              <a:t>lnop</a:t>
            </a:r>
            <a:r>
              <a:rPr lang="en-US" altLang="zh-CN" dirty="0" smtClean="0"/>
              <a:t> instructions to artificially increase the separation. Here the condition when NOP padding can be beneficial to performance is analyzed. The benefit comes from the difference of branch penalty before and after applying </a:t>
            </a:r>
            <a:r>
              <a:rPr lang="en-US" altLang="zh-CN" dirty="0" err="1" smtClean="0"/>
              <a:t>nop</a:t>
            </a:r>
            <a:r>
              <a:rPr lang="en-US" altLang="zh-CN" dirty="0" smtClean="0"/>
              <a:t> padding. And the overhead is the execution time of extra </a:t>
            </a:r>
            <a:r>
              <a:rPr lang="en-US" altLang="zh-CN" dirty="0" err="1" smtClean="0"/>
              <a:t>nop</a:t>
            </a:r>
            <a:r>
              <a:rPr lang="en-US" altLang="zh-CN" dirty="0" smtClean="0"/>
              <a:t> instructions. We apply </a:t>
            </a:r>
            <a:r>
              <a:rPr lang="en-US" altLang="zh-CN" dirty="0" err="1" smtClean="0"/>
              <a:t>nop</a:t>
            </a:r>
            <a:r>
              <a:rPr lang="en-US" altLang="zh-CN" dirty="0" smtClean="0"/>
              <a:t> padding only when the profit is positive, that is, the benefit surpass the overhead</a:t>
            </a:r>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21C0FB5-60E9-47FA-A093-21A5BFEF7DC8}" type="slidenum">
              <a:rPr lang="en-US" altLang="zh-CN">
                <a:latin typeface="Calibri" pitchFamily="34" charset="0"/>
              </a:rPr>
              <a:pPr eaLnBrk="1" hangingPunct="1"/>
              <a:t>19</a:t>
            </a:fld>
            <a:endParaRPr lang="en-US" altLang="zh-CN">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As shown in this example, a compiler may try to hoist the hint for branch b2 above branch b1 to increase separation. This will lose any opportunity to hint branch b1, and this is another common performance limiting factor in GCC. In this case, GCC will simply give up hinting b1 since b2  has more priority. To overcome this problem, let us consider the fact that a hint is not effective if the separation is less than 8 instructions. This </a:t>
            </a:r>
            <a:r>
              <a:rPr lang="en-US" altLang="zh-CN" dirty="0" err="1" smtClean="0"/>
              <a:t>bive</a:t>
            </a:r>
            <a:r>
              <a:rPr lang="en-US" altLang="zh-CN" dirty="0" smtClean="0"/>
              <a:t> us an intuition that if we place the hint of b2 within 7 instructions above branch b1, the hint will not be active when branch b1 is executed. Now if we insert the hint for b1 above the hint for b2, it will not be overwritten by the second hint. As a result, we can hint both of the hints in this case. We always analyze the benefit </a:t>
            </a:r>
            <a:r>
              <a:rPr lang="en-US" altLang="zh-CN" dirty="0" err="1" smtClean="0"/>
              <a:t>againts</a:t>
            </a:r>
            <a:r>
              <a:rPr lang="en-US" altLang="zh-CN" dirty="0" smtClean="0"/>
              <a:t> the penalty before applying this method. Here …</a:t>
            </a: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72E1DC2-06D1-4CFB-90CB-657A83B48690}" type="slidenum">
              <a:rPr lang="en-US" altLang="zh-CN">
                <a:latin typeface="Calibri" pitchFamily="34" charset="0"/>
              </a:rPr>
              <a:pPr eaLnBrk="1" hangingPunct="1"/>
              <a:t>20</a:t>
            </a:fld>
            <a:endParaRPr lang="en-US" altLang="zh-CN">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The branch penalty from loops is important, because even a small penalty can be accumulated in the whole iteration and affect the performance significantly. Here we present a technique specially designed for nested loops. This technique is motivated by our observation that in nested loops, only innermost loop can be hinted. As shown in this figure, if the separation is too small to have the hint recognize, the hint need to be cancelled. Here we change the structure of nested loops, so that the space to hint the outer loop can be enlarged. </a:t>
            </a:r>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EA0D659-7689-4E40-8E2C-F38878EF32BD}" type="slidenum">
              <a:rPr lang="en-US" altLang="zh-CN">
                <a:latin typeface="Calibri" pitchFamily="34" charset="0"/>
              </a:rPr>
              <a:pPr eaLnBrk="1" hangingPunct="1"/>
              <a:t>21</a:t>
            </a:fld>
            <a:endParaRPr lang="en-US" altLang="zh-CN">
              <a:latin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The effectiveness of our heuristic can be shown as the reduction of branch penalty after applying our heuristic. </a:t>
            </a: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7A436B9-027D-4AA8-A6D9-66D157124306}" type="slidenum">
              <a:rPr lang="en-US" altLang="zh-CN">
                <a:latin typeface="Calibri" pitchFamily="34" charset="0"/>
              </a:rPr>
              <a:pPr eaLnBrk="1" hangingPunct="1"/>
              <a:t>24</a:t>
            </a:fld>
            <a:endParaRPr lang="en-US" altLang="zh-CN">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Branch predictor is a</a:t>
            </a:r>
            <a:r>
              <a:rPr lang="en-US" altLang="zh-CN" baseline="0" dirty="0" smtClean="0"/>
              <a:t> powerful lever over performance, but it consumes so much power that as power efficiency becomes the key design metric, people are considering of removing it. One possible solution is to use software branch hinting to take place. In this paper, we </a:t>
            </a:r>
            <a:r>
              <a:rPr lang="en-US" altLang="zh-CN" baseline="0" dirty="0" err="1" smtClean="0"/>
              <a:t>develped</a:t>
            </a:r>
            <a:r>
              <a:rPr lang="en-US" altLang="zh-CN" baseline="0" dirty="0" smtClean="0"/>
              <a:t> a model of branch hinting for the compiler and propose our first solution to the problem of branch hint placement with 3 basic methods and a combined heuristic. Our solution can reduce branch penalty by 20% on average, compared to SPU GCC –O3</a:t>
            </a:r>
            <a:endParaRPr lang="zh-CN" altLang="en-US" dirty="0"/>
          </a:p>
        </p:txBody>
      </p:sp>
      <p:sp>
        <p:nvSpPr>
          <p:cNvPr id="4" name="灯片编号占位符 3"/>
          <p:cNvSpPr>
            <a:spLocks noGrp="1"/>
          </p:cNvSpPr>
          <p:nvPr>
            <p:ph type="sldNum" sz="quarter" idx="10"/>
          </p:nvPr>
        </p:nvSpPr>
        <p:spPr/>
        <p:txBody>
          <a:bodyPr/>
          <a:lstStyle/>
          <a:p>
            <a:fld id="{E3ED1245-793C-43FC-9749-6848AF121956}" type="slidenum">
              <a:rPr lang="en-US" altLang="zh-CN" smtClean="0"/>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Branch predictor has</a:t>
            </a:r>
            <a:r>
              <a:rPr lang="en-US" altLang="zh-CN" baseline="0" dirty="0" smtClean="0"/>
              <a:t> long been an important study area because it’s a power lever over performance. It improve performance in two aspects. Firstly, it reduce branch penalty, especially considering the fact that </a:t>
            </a:r>
            <a:r>
              <a:rPr lang="en-US" altLang="zh-CN" baseline="0" dirty="0" err="1" smtClean="0"/>
              <a:t>piplelines</a:t>
            </a:r>
            <a:r>
              <a:rPr lang="en-US" altLang="zh-CN" baseline="0" dirty="0" smtClean="0"/>
              <a:t> are becoming longer, with branch </a:t>
            </a:r>
            <a:r>
              <a:rPr lang="en-US" altLang="zh-CN" baseline="0" dirty="0" err="1" smtClean="0"/>
              <a:t>peanlty</a:t>
            </a:r>
            <a:r>
              <a:rPr lang="en-US" altLang="zh-CN" baseline="0" dirty="0" smtClean="0"/>
              <a:t> between 10- 20 cycles in modern processors. The other aspect is more subtle but also very important. That is, branch predictor can serve to improve instruction level </a:t>
            </a:r>
            <a:r>
              <a:rPr lang="en-US" altLang="zh-CN" baseline="0" dirty="0" err="1" smtClean="0"/>
              <a:t>parallalism</a:t>
            </a:r>
            <a:r>
              <a:rPr lang="en-US" altLang="zh-CN" baseline="0" dirty="0" smtClean="0"/>
              <a:t>. </a:t>
            </a:r>
            <a:r>
              <a:rPr lang="en-US" altLang="zh-CN" baseline="0" dirty="0" err="1" smtClean="0"/>
              <a:t>Becase</a:t>
            </a:r>
            <a:r>
              <a:rPr lang="en-US" altLang="zh-CN" baseline="0" dirty="0" smtClean="0"/>
              <a:t> in speculative </a:t>
            </a:r>
            <a:r>
              <a:rPr lang="en-US" altLang="zh-CN" baseline="0" dirty="0" err="1" smtClean="0"/>
              <a:t>architectur</a:t>
            </a:r>
            <a:r>
              <a:rPr lang="en-US" altLang="zh-CN" baseline="0" dirty="0" smtClean="0"/>
              <a:t>, out of order execution can be achieved by reordering instructions. Without </a:t>
            </a:r>
            <a:r>
              <a:rPr lang="en-US" altLang="zh-CN" baseline="0" dirty="0" err="1" smtClean="0"/>
              <a:t>branchprediction</a:t>
            </a:r>
            <a:r>
              <a:rPr lang="en-US" altLang="zh-CN" baseline="0" dirty="0" smtClean="0"/>
              <a:t>, reorder can only be done inside basic block. </a:t>
            </a:r>
            <a:r>
              <a:rPr lang="en-US" altLang="zh-CN" baseline="0" dirty="0" err="1" smtClean="0"/>
              <a:t>Howeve</a:t>
            </a:r>
            <a:r>
              <a:rPr lang="en-US" altLang="zh-CN" baseline="0" dirty="0" smtClean="0"/>
              <a:t>, because of branch predictor, more instructions can be </a:t>
            </a:r>
            <a:r>
              <a:rPr lang="en-US" altLang="zh-CN" baseline="0" dirty="0" err="1" smtClean="0"/>
              <a:t>prefeched</a:t>
            </a:r>
            <a:r>
              <a:rPr lang="en-US" altLang="zh-CN" baseline="0" dirty="0" smtClean="0"/>
              <a:t>, which increase the opportunity of reordering. </a:t>
            </a:r>
          </a:p>
          <a:p>
            <a:endParaRPr lang="en-US" altLang="zh-CN" baseline="0" dirty="0" smtClean="0"/>
          </a:p>
          <a:p>
            <a:r>
              <a:rPr lang="en-US" altLang="zh-CN" baseline="0" dirty="0" smtClean="0"/>
              <a:t>In order to reduce branch penalty, there is a clear trend that…</a:t>
            </a:r>
            <a:endParaRPr lang="en-US" altLang="zh-CN" dirty="0" smtClean="0"/>
          </a:p>
          <a:p>
            <a:endParaRPr lang="en-US" altLang="zh-CN" dirty="0" smtClean="0"/>
          </a:p>
          <a:p>
            <a:r>
              <a:rPr lang="en-US" altLang="zh-CN" dirty="0" smtClean="0"/>
              <a:t>One limitation of pipelined……</a:t>
            </a:r>
          </a:p>
          <a:p>
            <a:r>
              <a:rPr lang="en-US" altLang="zh-CN" dirty="0" smtClean="0"/>
              <a:t>That’s why ranch prediction has long been an important area of study for micro-architects, because prediction accuracy is such a powerful lever over performance. </a:t>
            </a:r>
          </a:p>
          <a:p>
            <a:r>
              <a:rPr lang="en-US" altLang="zh-CN" dirty="0" smtClean="0"/>
              <a:t>In order to achieve high prediction accuracy, there is clear trend that processors tend to use larger, more energy demanding branch predictors. The Alpha EV6 that was released in 1997 used 36 Kbits in its branch predictor while Alpha EV8, which was planned for release after 2001 used 352Kbits, an almost ten-fold increase. </a:t>
            </a:r>
          </a:p>
          <a:p>
            <a:endParaRPr lang="en-US" altLang="zh-CN" dirty="0" smtClean="0"/>
          </a:p>
          <a:p>
            <a:endParaRPr lang="en-US" altLang="zh-CN" dirty="0" smtClean="0"/>
          </a:p>
          <a:p>
            <a:r>
              <a:rPr lang="en-US" altLang="zh-CN" dirty="0" smtClean="0"/>
              <a:t>Comments: </a:t>
            </a:r>
            <a:r>
              <a:rPr lang="en-US" altLang="zh-CN" dirty="0" err="1" smtClean="0"/>
              <a:t>aviral</a:t>
            </a:r>
            <a:r>
              <a:rPr lang="en-US" altLang="zh-CN" dirty="0" smtClean="0"/>
              <a:t>: </a:t>
            </a:r>
            <a:r>
              <a:rPr lang="en-US" altLang="zh-CN" dirty="0" err="1" smtClean="0"/>
              <a:t>pronounciation</a:t>
            </a:r>
            <a:r>
              <a:rPr lang="en-US" altLang="zh-CN" dirty="0" smtClean="0"/>
              <a:t> of hierarchical. Find out what is 2BC-gskew?</a:t>
            </a:r>
            <a:endParaRPr lang="zh-CN" altLang="en-US" dirty="0" smtClean="0"/>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50FC9F8-C4D6-4B3F-BAC2-F1E1D48BEB64}" type="slidenum">
              <a:rPr lang="en-US" altLang="zh-CN">
                <a:latin typeface="Calibri" pitchFamily="34" charset="0"/>
              </a:rPr>
              <a:pPr eaLnBrk="1" hangingPunct="1"/>
              <a:t>3</a:t>
            </a:fld>
            <a:endParaRPr lang="en-US" altLang="zh-CN">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8675" name="Notes Placeholder 2"/>
          <p:cNvSpPr>
            <a:spLocks noGrp="1"/>
          </p:cNvSpPr>
          <p:nvPr>
            <p:ph type="body" idx="1"/>
          </p:nvPr>
        </p:nvSpPr>
        <p:spPr bwMode="auto">
          <a:xfrm>
            <a:off x="1219200" y="4343400"/>
            <a:ext cx="5089525" cy="41798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While we need to ….Wthe turn of the century, multi-cores and power-efficiency became an increasingly important consideration in processor design. With the total power budget capped, more cores can only be added by reducing the power and the complexity of each core</a:t>
            </a:r>
          </a:p>
          <a:p>
            <a:r>
              <a:rPr lang="en-US" altLang="zh-CN" smtClean="0"/>
              <a:t>Consequently, reducing branch predictor energy consumption becomes important, as branch predictors already account for a large fraction of on-chip power dissipation, which is as much as 10%. </a:t>
            </a:r>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F96E43E-2650-4C20-BF43-EC695D8D15C6}" type="slidenum">
              <a:rPr lang="en-US" altLang="zh-CN">
                <a:latin typeface="Calibri" pitchFamily="34" charset="0"/>
              </a:rPr>
              <a:pPr eaLnBrk="1" hangingPunct="1"/>
              <a:t>5</a:t>
            </a:fld>
            <a:endParaRPr lang="en-US" altLang="zh-CN">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To work around it, it seems software branch hinting can be a promising candidate to take place branch predictor. software branch hinting is implement in Cell SPU in the hope to cover lost performance, while at the same time, stay inside power budget. The branch hint instruction is composed of a branch address and a target address. indicate that the branch instructions at specified PC addresses will jump to specified target addresses. The hint instructions are inserted by compiler, all the decision making is in software, so it will lead to minimum power consumption. </a:t>
            </a:r>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1BBB6F5-DE51-4A94-AF03-886621C4C1B1}" type="slidenum">
              <a:rPr lang="en-US" altLang="zh-CN">
                <a:latin typeface="Calibri" pitchFamily="34" charset="0"/>
              </a:rPr>
              <a:pPr eaLnBrk="1" hangingPunct="1"/>
              <a:t>6</a:t>
            </a:fld>
            <a:endParaRPr lang="en-US" altLang="zh-CN">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In the</a:t>
            </a:r>
            <a:r>
              <a:rPr lang="en-US" altLang="zh-CN" baseline="0" dirty="0" smtClean="0"/>
              <a:t> experiment we run a synthetic benchmark composed a branch and a hint and separated them by vary number of instructions</a:t>
            </a:r>
            <a:r>
              <a:rPr lang="en-US" altLang="zh-CN" baseline="0" smtClean="0"/>
              <a:t>. </a:t>
            </a:r>
            <a:endParaRPr lang="en-US" altLang="zh-CN" dirty="0"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477F3567-6940-4871-A29E-6B803FAD20BB}" type="slidenum">
              <a:rPr lang="en-US" altLang="zh-CN">
                <a:latin typeface="Calibri" pitchFamily="34" charset="0"/>
              </a:rPr>
              <a:pPr eaLnBrk="1" hangingPunct="1"/>
              <a:t>8</a:t>
            </a:fld>
            <a:endParaRPr lang="en-US" altLang="zh-CN">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This figure shows how software branch hinting changes the prefetch behavior of a processor. Usually there are two instruction buffers in a processor. In most of the time, the processor fetches instruction from inline prefetch buffer. When there is a hint instruction coming, it first needs some time to be recognized, and then it load instructions from  target address to hint target buffer. After the branch instruction is executed, the pipeline directly fetch instruction from hint target buffer. </a:t>
            </a:r>
            <a:endParaRPr lang="zh-CN" altLang="en-US" smtClean="0"/>
          </a:p>
        </p:txBody>
      </p:sp>
      <p:sp>
        <p:nvSpPr>
          <p:cNvPr id="31748"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035C20A-51AF-44B5-987A-A00535AF86AB}" type="slidenum">
              <a:rPr lang="en-US" altLang="zh-CN">
                <a:latin typeface="Calibri" pitchFamily="34" charset="0"/>
              </a:rPr>
              <a:pPr eaLnBrk="1" hangingPunct="1"/>
              <a:t>9</a:t>
            </a:fld>
            <a:endParaRPr lang="en-US" altLang="zh-CN">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This figure shows how software branch hinting changes the prefetch behavior of a processor. Usually there are two instruction buffers in a processor. In most of the time, the processor fetches instruction from inline prefetch buffer. When there is a hint instruction coming, it first needs some time to be recognized, and then it load instructions from  target address to hint target buffer. After the branch instruction is executed, the pipeline directly fetch instruction from hint target buffer. </a:t>
            </a:r>
            <a:endParaRPr lang="zh-CN" altLang="en-US" smtClean="0"/>
          </a:p>
        </p:txBody>
      </p:sp>
      <p:sp>
        <p:nvSpPr>
          <p:cNvPr id="31748"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035C20A-51AF-44B5-987A-A00535AF86AB}" type="slidenum">
              <a:rPr lang="en-US" altLang="zh-CN">
                <a:latin typeface="Calibri" pitchFamily="34" charset="0"/>
              </a:rPr>
              <a:pPr eaLnBrk="1" hangingPunct="1"/>
              <a:t>10</a:t>
            </a:fld>
            <a:endParaRPr lang="en-US" altLang="zh-CN">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Our approach alleviates some of the problems of GCC. It carefully analyze conflicting branches and is able to hint them better through accurate cost functions. And it is based on an accurate branch penalty model. Here we model the penalty of a branch as a function of separation in terms of number of instructions, the branch probability, and the number of branches is executed. </a:t>
            </a:r>
          </a:p>
          <a:p>
            <a:r>
              <a:rPr lang="en-US" altLang="zh-CN" dirty="0" smtClean="0"/>
              <a:t>To do this, we conducted experiments on Cell </a:t>
            </a:r>
            <a:r>
              <a:rPr lang="en-US" altLang="zh-CN" dirty="0" err="1" smtClean="0"/>
              <a:t>spu</a:t>
            </a:r>
            <a:r>
              <a:rPr lang="en-US" altLang="zh-CN" dirty="0" smtClean="0"/>
              <a:t> hardware, shows the change of branch penalty with the change of separation between a branch and its hint, when the hint is correct and incorrect, respectively. The first curve is when the hint </a:t>
            </a:r>
            <a:r>
              <a:rPr lang="en-US" altLang="zh-CN" dirty="0" err="1" smtClean="0"/>
              <a:t>si</a:t>
            </a:r>
            <a:r>
              <a:rPr lang="en-US" altLang="zh-CN" dirty="0" smtClean="0"/>
              <a:t> correct, that is, the branch is actually taken. </a:t>
            </a:r>
          </a:p>
          <a:p>
            <a:r>
              <a:rPr lang="en-US" altLang="zh-CN" dirty="0" smtClean="0"/>
              <a:t>Overall, the penalty of a hinted branch is the sum of penalty of correct hint when branch is taken, plus the sum of penalty of incorrect hint when branch is not taken. </a:t>
            </a:r>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477F3567-6940-4871-A29E-6B803FAD20BB}" type="slidenum">
              <a:rPr lang="en-US" altLang="zh-CN">
                <a:latin typeface="Calibri" pitchFamily="34" charset="0"/>
              </a:rPr>
              <a:pPr eaLnBrk="1" hangingPunct="1"/>
              <a:t>12</a:t>
            </a:fld>
            <a:endParaRPr lang="en-US" altLang="zh-CN">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133475" y="1114425"/>
            <a:ext cx="7086600" cy="128016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143001" y="3124200"/>
            <a:ext cx="7077074" cy="7620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06EFCF9F-DC04-4412-BC67-B34682D6CA3D}" type="datetime1">
              <a:rPr lang="en-US" altLang="zh-CN" smtClean="0"/>
              <a:pPr/>
              <a:t>3/7/2014</a:t>
            </a:fld>
            <a:endParaRPr lang="en-US" altLang="zh-CN"/>
          </a:p>
        </p:txBody>
      </p:sp>
      <p:sp>
        <p:nvSpPr>
          <p:cNvPr id="21" name="Rectangle 20"/>
          <p:cNvSpPr/>
          <p:nvPr/>
        </p:nvSpPr>
        <p:spPr>
          <a:xfrm>
            <a:off x="904875" y="111442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124200"/>
            <a:ext cx="7315200" cy="7620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111442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124200"/>
            <a:ext cx="228600" cy="7620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grpSp>
        <p:nvGrpSpPr>
          <p:cNvPr id="11" name="Group 13"/>
          <p:cNvGrpSpPr>
            <a:grpSpLocks/>
          </p:cNvGrpSpPr>
          <p:nvPr/>
        </p:nvGrpSpPr>
        <p:grpSpPr bwMode="auto">
          <a:xfrm>
            <a:off x="7777163" y="5932488"/>
            <a:ext cx="1443037" cy="1001712"/>
            <a:chOff x="4755" y="3497"/>
            <a:chExt cx="909" cy="631"/>
          </a:xfrm>
        </p:grpSpPr>
        <p:sp>
          <p:nvSpPr>
            <p:cNvPr id="12"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3"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4"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Tree>
  </p:cSld>
  <p:clrMapOvr>
    <a:masterClrMapping/>
  </p:clrMapOvr>
  <p:transition spd="slow"/>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8" name="Group 13"/>
          <p:cNvGrpSpPr>
            <a:grpSpLocks/>
          </p:cNvGrpSpPr>
          <p:nvPr/>
        </p:nvGrpSpPr>
        <p:grpSpPr bwMode="auto">
          <a:xfrm>
            <a:off x="7777163" y="5932488"/>
            <a:ext cx="1443037" cy="1001712"/>
            <a:chOff x="4755" y="3497"/>
            <a:chExt cx="909" cy="631"/>
          </a:xfrm>
        </p:grpSpPr>
        <p:sp>
          <p:nvSpPr>
            <p:cNvPr id="9"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0"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1"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2"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85E661B4-831D-4E15-98AF-A55CA3CE04B7}" type="datetime1">
              <a:rPr lang="en-US" altLang="zh-CN" smtClean="0"/>
              <a:pPr/>
              <a:t>3/7/2014</a:t>
            </a:fld>
            <a:endParaRPr lang="en-US" altLang="zh-CN"/>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11" name="Group 13"/>
          <p:cNvGrpSpPr>
            <a:grpSpLocks/>
          </p:cNvGrpSpPr>
          <p:nvPr/>
        </p:nvGrpSpPr>
        <p:grpSpPr bwMode="auto">
          <a:xfrm>
            <a:off x="7777163" y="5932488"/>
            <a:ext cx="1443037" cy="1001712"/>
            <a:chOff x="4755" y="3497"/>
            <a:chExt cx="909" cy="631"/>
          </a:xfrm>
        </p:grpSpPr>
        <p:sp>
          <p:nvSpPr>
            <p:cNvPr id="12"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3"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4"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5"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8C1284E3-180D-41F5-A55B-573C800923AB}" type="datetime1">
              <a:rPr lang="en-US" altLang="zh-CN" smtClean="0"/>
              <a:pPr/>
              <a:t>3/7/2014</a:t>
            </a:fld>
            <a:endParaRPr lang="en-US" altLang="zh-CN"/>
          </a:p>
        </p:txBody>
      </p:sp>
      <p:sp>
        <p:nvSpPr>
          <p:cNvPr id="17" name="TextBox 16"/>
          <p:cNvSpPr txBox="1"/>
          <p:nvPr/>
        </p:nvSpPr>
        <p:spPr>
          <a:xfrm>
            <a:off x="1905000" y="6397823"/>
            <a:ext cx="3429000" cy="307777"/>
          </a:xfrm>
          <a:prstGeom prst="rect">
            <a:avLst/>
          </a:prstGeom>
          <a:noFill/>
        </p:spPr>
        <p:txBody>
          <a:bodyPr wrap="square" rtlCol="0">
            <a:spAutoFit/>
          </a:bodyPr>
          <a:lstStyle/>
          <a:p>
            <a:r>
              <a:rPr kumimoji="0" lang="en-US" sz="1400" kern="1200" dirty="0" smtClean="0">
                <a:solidFill>
                  <a:srgbClr val="0808C0"/>
                </a:solidFill>
                <a:latin typeface="Comic Sans MS" pitchFamily="66" charset="0"/>
                <a:ea typeface="+mn-ea"/>
                <a:cs typeface="+mn-cs"/>
              </a:rPr>
              <a:t>Web page:  aviral.lab.asu.edu</a:t>
            </a:r>
            <a:endParaRPr kumimoji="0" lang="en-US" sz="1400" kern="1200" dirty="0">
              <a:solidFill>
                <a:srgbClr val="0808C0"/>
              </a:solidFill>
              <a:latin typeface="Comic Sans MS" pitchFamily="66" charset="0"/>
              <a:ea typeface="+mn-ea"/>
              <a:cs typeface="+mn-cs"/>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kumimoji="0" lang="en-US" dirty="0" smtClean="0"/>
              <a:t>Click to edit Master title style</a:t>
            </a:r>
            <a:endParaRPr kumimoji="0" lang="en-US" dirty="0"/>
          </a:p>
        </p:txBody>
      </p:sp>
      <p:sp>
        <p:nvSpPr>
          <p:cNvPr id="6" name="Slide Number Placeholder 5"/>
          <p:cNvSpPr>
            <a:spLocks noGrp="1"/>
          </p:cNvSpPr>
          <p:nvPr>
            <p:ph type="sldNum" sz="quarter" idx="12"/>
          </p:nvPr>
        </p:nvSpPr>
        <p:spPr>
          <a:xfrm>
            <a:off x="612648" y="6356350"/>
            <a:ext cx="1292352" cy="365760"/>
          </a:xfrm>
          <a:prstGeom prst="rect">
            <a:avLst/>
          </a:prstGeom>
        </p:spPr>
        <p:txBody>
          <a:bodyPr/>
          <a:lstStyle/>
          <a:p>
            <a:fld id="{FEFC07C8-73AF-4C93-9657-3F05B2743F4C}" type="slidenum">
              <a:rPr lang="en-US" altLang="zh-CN" smtClean="0"/>
              <a:pPr/>
              <a:t>‹#›</a:t>
            </a:fld>
            <a:endParaRPr lang="en-US" altLang="zh-CN"/>
          </a:p>
        </p:txBody>
      </p:sp>
      <p:sp>
        <p:nvSpPr>
          <p:cNvPr id="8" name="Content Placeholder 7"/>
          <p:cNvSpPr>
            <a:spLocks noGrp="1"/>
          </p:cNvSpPr>
          <p:nvPr>
            <p:ph sz="quarter" idx="1"/>
          </p:nvPr>
        </p:nvSpPr>
        <p:spPr>
          <a:xfrm>
            <a:off x="152399" y="929640"/>
            <a:ext cx="8772525" cy="5389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grpSp>
        <p:nvGrpSpPr>
          <p:cNvPr id="7" name="Group 13"/>
          <p:cNvGrpSpPr>
            <a:grpSpLocks/>
          </p:cNvGrpSpPr>
          <p:nvPr/>
        </p:nvGrpSpPr>
        <p:grpSpPr bwMode="auto">
          <a:xfrm>
            <a:off x="7777163" y="5932488"/>
            <a:ext cx="1443037" cy="1001712"/>
            <a:chOff x="4755" y="3497"/>
            <a:chExt cx="909" cy="631"/>
          </a:xfrm>
        </p:grpSpPr>
        <p:sp>
          <p:nvSpPr>
            <p:cNvPr id="9"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0"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1"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4"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F33397C5-EE64-4CD4-8D98-28B67A5DB7E7}" type="datetime1">
              <a:rPr lang="en-US" altLang="zh-CN" smtClean="0"/>
              <a:pPr/>
              <a:t>3/7/2014</a:t>
            </a:fld>
            <a:endParaRPr lang="en-US" altLang="zh-CN"/>
          </a:p>
        </p:txBody>
      </p:sp>
    </p:spTree>
  </p:cSld>
  <p:clrMapOvr>
    <a:masterClrMapping/>
  </p:clrMapOvr>
  <p:transition spd="slow"/>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1219200"/>
            <a:ext cx="6858000" cy="1066800"/>
          </a:xfrm>
        </p:spPr>
        <p:txBody>
          <a:bodyPr anchor="t" anchorCtr="0"/>
          <a:lstStyle>
            <a:lvl1pPr algn="r">
              <a:buNone/>
              <a:defRPr sz="3200" b="0" cap="none" baseline="0">
                <a:effectLst>
                  <a:outerShdw blurRad="38100" dist="38100" dir="2700000" algn="tl">
                    <a:srgbClr val="000000">
                      <a:alpha val="43137"/>
                    </a:srgbClr>
                  </a:outerShdw>
                </a:effectLst>
              </a:defRPr>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1295400" y="28956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a:xfrm>
            <a:off x="914400" y="10668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10668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grpSp>
        <p:nvGrpSpPr>
          <p:cNvPr id="10" name="Group 13"/>
          <p:cNvGrpSpPr>
            <a:grpSpLocks/>
          </p:cNvGrpSpPr>
          <p:nvPr/>
        </p:nvGrpSpPr>
        <p:grpSpPr bwMode="auto">
          <a:xfrm>
            <a:off x="7777163" y="5932488"/>
            <a:ext cx="1443037" cy="1001712"/>
            <a:chOff x="4755" y="3497"/>
            <a:chExt cx="909" cy="631"/>
          </a:xfrm>
        </p:grpSpPr>
        <p:sp>
          <p:nvSpPr>
            <p:cNvPr id="11"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2"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3"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4"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66E20739-73E8-4C67-9C97-46369D3BADED}" type="datetime1">
              <a:rPr lang="en-US" altLang="zh-CN" smtClean="0"/>
              <a:pPr/>
              <a:t>3/7/2014</a:t>
            </a:fld>
            <a:endParaRPr lang="en-US" altLang="zh-CN"/>
          </a:p>
        </p:txBody>
      </p:sp>
      <p:sp>
        <p:nvSpPr>
          <p:cNvPr id="16" name="TextBox 15"/>
          <p:cNvSpPr txBox="1"/>
          <p:nvPr/>
        </p:nvSpPr>
        <p:spPr>
          <a:xfrm>
            <a:off x="1905000" y="6397823"/>
            <a:ext cx="3429000" cy="307777"/>
          </a:xfrm>
          <a:prstGeom prst="rect">
            <a:avLst/>
          </a:prstGeom>
          <a:noFill/>
        </p:spPr>
        <p:txBody>
          <a:bodyPr wrap="square" rtlCol="0">
            <a:spAutoFit/>
          </a:bodyPr>
          <a:lstStyle/>
          <a:p>
            <a:r>
              <a:rPr kumimoji="0" lang="en-US" sz="1400" kern="1200" dirty="0" smtClean="0">
                <a:solidFill>
                  <a:schemeClr val="tx1"/>
                </a:solidFill>
                <a:latin typeface="Comic Sans MS" pitchFamily="66" charset="0"/>
                <a:ea typeface="+mn-ea"/>
                <a:cs typeface="+mn-cs"/>
              </a:rPr>
              <a:t>Web page:  aviral.lab.asu.edu</a:t>
            </a:r>
            <a:endParaRPr kumimoji="0" lang="en-US" sz="1400" kern="1200" dirty="0">
              <a:solidFill>
                <a:schemeClr val="tx1"/>
              </a:solidFill>
              <a:latin typeface="Comic Sans MS" pitchFamily="66" charset="0"/>
              <a:ea typeface="+mn-ea"/>
              <a:cs typeface="+mn-cs"/>
            </a:endParaRPr>
          </a:p>
        </p:txBody>
      </p:sp>
    </p:spTree>
  </p:cSld>
  <p:clrMapOvr>
    <a:overrideClrMapping bg1="dk1" tx1="lt1" bg2="dk2" tx2="lt2" accent1="accent1" accent2="accent2" accent3="accent3" accent4="accent4" accent5="accent5" accent6="accent6" hlink="hlink" folHlink="folHlink"/>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10" name="Group 13"/>
          <p:cNvGrpSpPr>
            <a:grpSpLocks/>
          </p:cNvGrpSpPr>
          <p:nvPr/>
        </p:nvGrpSpPr>
        <p:grpSpPr bwMode="auto">
          <a:xfrm>
            <a:off x="7777163" y="5932488"/>
            <a:ext cx="1443037" cy="1001712"/>
            <a:chOff x="4755" y="3497"/>
            <a:chExt cx="909" cy="631"/>
          </a:xfrm>
        </p:grpSpPr>
        <p:sp>
          <p:nvSpPr>
            <p:cNvPr id="12"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3"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4"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5"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AE096DFA-0714-4AB4-9F93-21E9A2BA3F9B}" type="datetime1">
              <a:rPr lang="en-US" altLang="zh-CN" smtClean="0"/>
              <a:pPr/>
              <a:t>3/7/2014</a:t>
            </a:fld>
            <a:endParaRPr lang="en-US" altLang="zh-CN"/>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12" name="Group 13"/>
          <p:cNvGrpSpPr>
            <a:grpSpLocks/>
          </p:cNvGrpSpPr>
          <p:nvPr/>
        </p:nvGrpSpPr>
        <p:grpSpPr bwMode="auto">
          <a:xfrm>
            <a:off x="7777163" y="5932488"/>
            <a:ext cx="1443037" cy="1001712"/>
            <a:chOff x="4755" y="3497"/>
            <a:chExt cx="909" cy="631"/>
          </a:xfrm>
        </p:grpSpPr>
        <p:sp>
          <p:nvSpPr>
            <p:cNvPr id="14"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5"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6"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7"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1D57611A-6D18-4B29-914A-12F12156A453}" type="datetime1">
              <a:rPr lang="en-US" altLang="zh-CN" smtClean="0"/>
              <a:pPr/>
              <a:t>3/7/2014</a:t>
            </a:fld>
            <a:endParaRPr lang="en-US" altLang="zh-CN"/>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8" name="Group 13"/>
          <p:cNvGrpSpPr>
            <a:grpSpLocks/>
          </p:cNvGrpSpPr>
          <p:nvPr/>
        </p:nvGrpSpPr>
        <p:grpSpPr bwMode="auto">
          <a:xfrm>
            <a:off x="7777163" y="5932488"/>
            <a:ext cx="1443037" cy="1001712"/>
            <a:chOff x="4755" y="3497"/>
            <a:chExt cx="909" cy="631"/>
          </a:xfrm>
        </p:grpSpPr>
        <p:sp>
          <p:nvSpPr>
            <p:cNvPr id="9"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0"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1"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2"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6AE1B3D0-D2F5-47D9-A95A-0B6DD5092292}" type="datetime1">
              <a:rPr lang="en-US" altLang="zh-CN" smtClean="0"/>
              <a:pPr/>
              <a:t>3/7/2014</a:t>
            </a:fld>
            <a:endParaRPr lang="en-US" altLang="zh-CN"/>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8" name="Group 13"/>
          <p:cNvGrpSpPr>
            <a:grpSpLocks/>
          </p:cNvGrpSpPr>
          <p:nvPr/>
        </p:nvGrpSpPr>
        <p:grpSpPr bwMode="auto">
          <a:xfrm>
            <a:off x="7777163" y="5932488"/>
            <a:ext cx="1443037" cy="1001712"/>
            <a:chOff x="4755" y="3497"/>
            <a:chExt cx="909" cy="631"/>
          </a:xfrm>
        </p:grpSpPr>
        <p:sp>
          <p:nvSpPr>
            <p:cNvPr id="9"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0"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1"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2"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9DF7EC3F-BCDE-48A3-8A39-46DE2D906378}" type="datetime1">
              <a:rPr lang="en-US" altLang="zh-CN" smtClean="0"/>
              <a:pPr/>
              <a:t>3/7/2014</a:t>
            </a:fld>
            <a:endParaRPr lang="en-US" altLang="zh-CN"/>
          </a:p>
        </p:txBody>
      </p:sp>
      <p:sp>
        <p:nvSpPr>
          <p:cNvPr id="14" name="TextBox 13"/>
          <p:cNvSpPr txBox="1"/>
          <p:nvPr/>
        </p:nvSpPr>
        <p:spPr>
          <a:xfrm>
            <a:off x="1905000" y="6397823"/>
            <a:ext cx="3429000" cy="307777"/>
          </a:xfrm>
          <a:prstGeom prst="rect">
            <a:avLst/>
          </a:prstGeom>
          <a:noFill/>
        </p:spPr>
        <p:txBody>
          <a:bodyPr wrap="square" rtlCol="0">
            <a:spAutoFit/>
          </a:bodyPr>
          <a:lstStyle/>
          <a:p>
            <a:r>
              <a:rPr kumimoji="0" lang="en-US" sz="1400" kern="1200" dirty="0" smtClean="0">
                <a:solidFill>
                  <a:srgbClr val="0808C0"/>
                </a:solidFill>
                <a:latin typeface="Comic Sans MS" pitchFamily="66" charset="0"/>
                <a:ea typeface="+mn-ea"/>
                <a:cs typeface="+mn-cs"/>
              </a:rPr>
              <a:t>Web page:  aviral.lab.asu.edu</a:t>
            </a:r>
            <a:endParaRPr kumimoji="0" lang="en-US" sz="1400" kern="1200" dirty="0">
              <a:solidFill>
                <a:srgbClr val="0808C0"/>
              </a:solidFill>
              <a:latin typeface="Comic Sans MS" pitchFamily="66" charset="0"/>
              <a:ea typeface="+mn-ea"/>
              <a:cs typeface="+mn-cs"/>
            </a:endParaRP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13" name="Group 13"/>
          <p:cNvGrpSpPr>
            <a:grpSpLocks/>
          </p:cNvGrpSpPr>
          <p:nvPr/>
        </p:nvGrpSpPr>
        <p:grpSpPr bwMode="auto">
          <a:xfrm>
            <a:off x="7777163" y="5932488"/>
            <a:ext cx="1443037" cy="1001712"/>
            <a:chOff x="4755" y="3497"/>
            <a:chExt cx="909" cy="631"/>
          </a:xfrm>
        </p:grpSpPr>
        <p:sp>
          <p:nvSpPr>
            <p:cNvPr id="14"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5"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6"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7"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10D5BC90-2515-48FA-ACB5-E99E4FE24198}" type="datetime1">
              <a:rPr lang="en-US" altLang="zh-CN" smtClean="0"/>
              <a:pPr/>
              <a:t>3/7/2014</a:t>
            </a:fld>
            <a:endParaRPr lang="en-US" altLang="zh-CN"/>
          </a:p>
        </p:txBody>
      </p:sp>
      <p:sp>
        <p:nvSpPr>
          <p:cNvPr id="19" name="TextBox 18"/>
          <p:cNvSpPr txBox="1"/>
          <p:nvPr/>
        </p:nvSpPr>
        <p:spPr>
          <a:xfrm>
            <a:off x="1905000" y="6397823"/>
            <a:ext cx="3429000" cy="307777"/>
          </a:xfrm>
          <a:prstGeom prst="rect">
            <a:avLst/>
          </a:prstGeom>
          <a:noFill/>
        </p:spPr>
        <p:txBody>
          <a:bodyPr wrap="square" rtlCol="0">
            <a:spAutoFit/>
          </a:bodyPr>
          <a:lstStyle/>
          <a:p>
            <a:r>
              <a:rPr kumimoji="0" lang="en-US" sz="1400" kern="1200" dirty="0" smtClean="0">
                <a:solidFill>
                  <a:srgbClr val="0808C0"/>
                </a:solidFill>
                <a:latin typeface="Comic Sans MS" pitchFamily="66" charset="0"/>
                <a:ea typeface="+mn-ea"/>
                <a:cs typeface="+mn-cs"/>
              </a:rPr>
              <a:t>Web page:  aviral.lab.asu.edu</a:t>
            </a:r>
            <a:endParaRPr kumimoji="0" lang="en-US" sz="1400" kern="1200" dirty="0">
              <a:solidFill>
                <a:srgbClr val="0808C0"/>
              </a:solidFill>
              <a:latin typeface="Comic Sans MS" pitchFamily="66" charset="0"/>
              <a:ea typeface="+mn-ea"/>
              <a:cs typeface="+mn-cs"/>
            </a:endParaRP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12" name="Group 13"/>
          <p:cNvGrpSpPr>
            <a:grpSpLocks/>
          </p:cNvGrpSpPr>
          <p:nvPr/>
        </p:nvGrpSpPr>
        <p:grpSpPr bwMode="auto">
          <a:xfrm>
            <a:off x="7777163" y="5932488"/>
            <a:ext cx="1443037" cy="1001712"/>
            <a:chOff x="4755" y="3497"/>
            <a:chExt cx="909" cy="631"/>
          </a:xfrm>
        </p:grpSpPr>
        <p:sp>
          <p:nvSpPr>
            <p:cNvPr id="13"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4"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5"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6"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E3DB6B4B-97C9-4FAE-B880-0A21CB96B097}" type="datetime1">
              <a:rPr lang="en-US" altLang="zh-CN" smtClean="0"/>
              <a:pPr/>
              <a:t>3/7/2014</a:t>
            </a:fld>
            <a:endParaRPr lang="en-US" altLang="zh-CN"/>
          </a:p>
        </p:txBody>
      </p:sp>
      <p:sp>
        <p:nvSpPr>
          <p:cNvPr id="18" name="TextBox 17"/>
          <p:cNvSpPr txBox="1"/>
          <p:nvPr/>
        </p:nvSpPr>
        <p:spPr>
          <a:xfrm>
            <a:off x="1905000" y="6397823"/>
            <a:ext cx="3429000" cy="307777"/>
          </a:xfrm>
          <a:prstGeom prst="rect">
            <a:avLst/>
          </a:prstGeom>
          <a:noFill/>
        </p:spPr>
        <p:txBody>
          <a:bodyPr wrap="square" rtlCol="0">
            <a:spAutoFit/>
          </a:bodyPr>
          <a:lstStyle/>
          <a:p>
            <a:r>
              <a:rPr kumimoji="0" lang="en-US" sz="1400" kern="1200" dirty="0" smtClean="0">
                <a:solidFill>
                  <a:schemeClr val="tx1"/>
                </a:solidFill>
                <a:latin typeface="Comic Sans MS" pitchFamily="66" charset="0"/>
                <a:ea typeface="+mn-ea"/>
                <a:cs typeface="+mn-cs"/>
              </a:rPr>
              <a:t>Web page:  aviral.lab.asu.edu</a:t>
            </a:r>
            <a:endParaRPr kumimoji="0" lang="en-US" sz="1400" kern="1200" dirty="0">
              <a:solidFill>
                <a:schemeClr val="tx1"/>
              </a:solidFill>
              <a:latin typeface="Comic Sans MS" pitchFamily="66" charset="0"/>
              <a:ea typeface="+mn-ea"/>
              <a:cs typeface="+mn-cs"/>
            </a:endParaRPr>
          </a:p>
        </p:txBody>
      </p:sp>
    </p:spTree>
  </p:cSld>
  <p:clrMapOvr>
    <a:overrideClrMapping bg1="dk1" tx1="lt1" bg2="dk2" tx2="lt2" accent1="accent1" accent2="accent2" accent3="accent3" accent4="accent4" accent5="accent5" accent6="accent6" hlink="hlink" folHlink="folHlink"/>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0" y="0"/>
            <a:ext cx="9144000" cy="838200"/>
          </a:xfrm>
          <a:prstGeom prst="rect">
            <a:avLst/>
          </a:prstGeom>
        </p:spPr>
        <p:txBody>
          <a:bodyPr vert="horz" anchor="b" anchorCtr="0">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152400" y="990600"/>
            <a:ext cx="8772525" cy="52578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8" name="Straight Connector 27"/>
          <p:cNvSpPr>
            <a:spLocks noChangeShapeType="1"/>
          </p:cNvSpPr>
          <p:nvPr/>
        </p:nvSpPr>
        <p:spPr bwMode="auto">
          <a:xfrm>
            <a:off x="457200" y="6353175"/>
            <a:ext cx="7467600" cy="0"/>
          </a:xfrm>
          <a:prstGeom prst="line">
            <a:avLst/>
          </a:prstGeom>
          <a:noFill/>
          <a:ln w="12700"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0" y="838200"/>
            <a:ext cx="9144000" cy="0"/>
          </a:xfrm>
          <a:prstGeom prst="line">
            <a:avLst/>
          </a:prstGeom>
          <a:noFill/>
          <a:ln w="63500" cap="flat" cmpd="sng" algn="ctr">
            <a:gradFill flip="none" rotWithShape="1">
              <a:gsLst>
                <a:gs pos="0">
                  <a:srgbClr val="0808C0"/>
                </a:gs>
                <a:gs pos="50000">
                  <a:schemeClr val="accent1">
                    <a:tint val="44500"/>
                    <a:satMod val="160000"/>
                  </a:schemeClr>
                </a:gs>
                <a:gs pos="100000">
                  <a:schemeClr val="accent1">
                    <a:tint val="23500"/>
                    <a:satMod val="160000"/>
                  </a:schemeClr>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lide Number Placeholder 5"/>
          <p:cNvSpPr>
            <a:spLocks noGrp="1"/>
          </p:cNvSpPr>
          <p:nvPr>
            <p:ph type="sldNum" sz="quarter" idx="4"/>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12" name="Group 13"/>
          <p:cNvGrpSpPr>
            <a:grpSpLocks/>
          </p:cNvGrpSpPr>
          <p:nvPr/>
        </p:nvGrpSpPr>
        <p:grpSpPr bwMode="auto">
          <a:xfrm>
            <a:off x="7777163" y="5932488"/>
            <a:ext cx="1443037" cy="1001712"/>
            <a:chOff x="4755" y="3497"/>
            <a:chExt cx="909" cy="631"/>
          </a:xfrm>
        </p:grpSpPr>
        <p:sp>
          <p:nvSpPr>
            <p:cNvPr id="15"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6"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7"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8" name="Date Placeholder 27"/>
          <p:cNvSpPr>
            <a:spLocks noGrp="1"/>
          </p:cNvSpPr>
          <p:nvPr>
            <p:ph type="dt" sz="half" idx="2"/>
          </p:nvPr>
        </p:nvSpPr>
        <p:spPr>
          <a:xfrm>
            <a:off x="5407152" y="6355080"/>
            <a:ext cx="2286000" cy="365760"/>
          </a:xfrm>
          <a:prstGeom prst="rect">
            <a:avLst/>
          </a:prstGeom>
        </p:spPr>
        <p:txBody>
          <a:bodyPr/>
          <a:lstStyle>
            <a:lvl1pPr algn="ctr">
              <a:defRPr sz="1400"/>
            </a:lvl1pPr>
          </a:lstStyle>
          <a:p>
            <a:fld id="{BB76F969-10BB-4821-BEBC-292FAFC69004}" type="datetime1">
              <a:rPr lang="en-US" altLang="zh-CN" smtClean="0"/>
              <a:pPr/>
              <a:t>3/7/2014</a:t>
            </a:fld>
            <a:endParaRPr lang="en-US" altLang="zh-CN"/>
          </a:p>
        </p:txBody>
      </p:sp>
      <p:sp>
        <p:nvSpPr>
          <p:cNvPr id="19" name="TextBox 18"/>
          <p:cNvSpPr txBox="1"/>
          <p:nvPr/>
        </p:nvSpPr>
        <p:spPr>
          <a:xfrm>
            <a:off x="1905000" y="6397823"/>
            <a:ext cx="3429000" cy="307777"/>
          </a:xfrm>
          <a:prstGeom prst="rect">
            <a:avLst/>
          </a:prstGeom>
          <a:noFill/>
        </p:spPr>
        <p:txBody>
          <a:bodyPr wrap="square" rtlCol="0">
            <a:spAutoFit/>
          </a:bodyPr>
          <a:lstStyle/>
          <a:p>
            <a:r>
              <a:rPr kumimoji="0" lang="en-US" sz="1400" kern="1200" dirty="0" smtClean="0">
                <a:solidFill>
                  <a:srgbClr val="000066"/>
                </a:solidFill>
                <a:latin typeface="Comic Sans MS" pitchFamily="66" charset="0"/>
                <a:ea typeface="+mn-ea"/>
                <a:cs typeface="+mn-cs"/>
              </a:rPr>
              <a:t>Web page:  aviral.lab.asu.edu</a:t>
            </a:r>
            <a:endParaRPr kumimoji="0" lang="en-US" sz="1400" kern="1200" dirty="0">
              <a:solidFill>
                <a:srgbClr val="000066"/>
              </a:solidFill>
              <a:latin typeface="Comic Sans MS" pitchFamily="66" charset="0"/>
              <a:ea typeface="+mn-ea"/>
              <a:cs typeface="+mn-cs"/>
            </a:endParaRPr>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ransition spd="slow"/>
  <p:timing>
    <p:tnLst>
      <p:par>
        <p:cTn id="1" dur="indefinite" restart="never" nodeType="tmRoot"/>
      </p:par>
    </p:tnLst>
  </p:timing>
  <p:hf hdr="0" ftr="0" dt="0"/>
  <p:txStyles>
    <p:titleStyle>
      <a:lvl1pPr algn="l" rtl="0" eaLnBrk="1" latinLnBrk="0" hangingPunct="1">
        <a:spcBef>
          <a:spcPct val="0"/>
        </a:spcBef>
        <a:buNone/>
        <a:defRPr kumimoji="0" sz="4400" b="1" kern="1200">
          <a:solidFill>
            <a:srgbClr val="000066"/>
          </a:solidFill>
          <a:effectLst>
            <a:outerShdw blurRad="38100" dist="38100" dir="2700000" algn="tl">
              <a:srgbClr val="000000">
                <a:alpha val="43137"/>
              </a:srgbClr>
            </a:outerShdw>
          </a:effectLst>
          <a:latin typeface="Candara"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chart" Target="../charts/char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jpeg"/><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5.png"/><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5791200"/>
            <a:ext cx="1603375"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标题 1"/>
          <p:cNvSpPr>
            <a:spLocks noGrp="1"/>
          </p:cNvSpPr>
          <p:nvPr>
            <p:ph type="ctrTitle"/>
          </p:nvPr>
        </p:nvSpPr>
        <p:spPr>
          <a:xfrm>
            <a:off x="1143000" y="990600"/>
            <a:ext cx="7086600" cy="1295400"/>
          </a:xfrm>
        </p:spPr>
        <p:txBody>
          <a:bodyPr/>
          <a:lstStyle/>
          <a:p>
            <a:pPr algn="l" eaLnBrk="1" hangingPunct="1"/>
            <a:r>
              <a:rPr lang="en-US" altLang="zh-CN" sz="4400" dirty="0" smtClean="0">
                <a:effectLst>
                  <a:outerShdw blurRad="38100" dist="38100" dir="2700000" algn="tl">
                    <a:srgbClr val="C0C0C0"/>
                  </a:outerShdw>
                </a:effectLst>
              </a:rPr>
              <a:t>Branch Penalty Reduction by</a:t>
            </a:r>
            <a:br>
              <a:rPr lang="en-US" altLang="zh-CN" sz="4400" dirty="0" smtClean="0">
                <a:effectLst>
                  <a:outerShdw blurRad="38100" dist="38100" dir="2700000" algn="tl">
                    <a:srgbClr val="C0C0C0"/>
                  </a:outerShdw>
                </a:effectLst>
              </a:rPr>
            </a:br>
            <a:r>
              <a:rPr lang="en-US" altLang="zh-CN" sz="4400" dirty="0" smtClean="0">
                <a:effectLst>
                  <a:outerShdw blurRad="38100" dist="38100" dir="2700000" algn="tl">
                    <a:srgbClr val="C0C0C0"/>
                  </a:outerShdw>
                </a:effectLst>
              </a:rPr>
              <a:t>Software Branch Hinting</a:t>
            </a:r>
            <a:endParaRPr lang="zh-CN" altLang="en-US" sz="4400" dirty="0" smtClean="0">
              <a:effectLst>
                <a:outerShdw blurRad="38100" dist="38100" dir="2700000" algn="tl">
                  <a:srgbClr val="C0C0C0"/>
                </a:outerShdw>
              </a:effectLst>
            </a:endParaRPr>
          </a:p>
        </p:txBody>
      </p:sp>
      <p:sp>
        <p:nvSpPr>
          <p:cNvPr id="5124" name="副标题 2"/>
          <p:cNvSpPr>
            <a:spLocks noGrp="1"/>
          </p:cNvSpPr>
          <p:nvPr>
            <p:ph type="subTitle" idx="1"/>
          </p:nvPr>
        </p:nvSpPr>
        <p:spPr>
          <a:xfrm>
            <a:off x="1143000" y="3124200"/>
            <a:ext cx="7086600" cy="762000"/>
          </a:xfrm>
        </p:spPr>
        <p:txBody>
          <a:bodyPr>
            <a:normAutofit lnSpcReduction="10000"/>
          </a:bodyPr>
          <a:lstStyle/>
          <a:p>
            <a:pPr eaLnBrk="1" hangingPunct="1"/>
            <a:r>
              <a:rPr lang="en-US" altLang="zh-CN" b="1" dirty="0" smtClean="0">
                <a:solidFill>
                  <a:srgbClr val="FF0000"/>
                </a:solidFill>
              </a:rPr>
              <a:t>Jing Lu</a:t>
            </a:r>
            <a:endParaRPr lang="en-US" altLang="zh-CN" dirty="0">
              <a:solidFill>
                <a:srgbClr val="FF0000"/>
              </a:solidFill>
            </a:endParaRPr>
          </a:p>
          <a:p>
            <a:pPr eaLnBrk="1" hangingPunct="1"/>
            <a:r>
              <a:rPr lang="en-US" altLang="zh-CN" dirty="0" smtClean="0">
                <a:solidFill>
                  <a:srgbClr val="FF0000"/>
                </a:solidFill>
              </a:rPr>
              <a:t>Yooseong Kim, Aviral Shrivastava, and </a:t>
            </a:r>
            <a:r>
              <a:rPr lang="en-US" altLang="zh-CN" dirty="0" err="1" smtClean="0">
                <a:solidFill>
                  <a:srgbClr val="FF0000"/>
                </a:solidFill>
              </a:rPr>
              <a:t>Chuan</a:t>
            </a:r>
            <a:r>
              <a:rPr lang="en-US" altLang="zh-CN" dirty="0" smtClean="0">
                <a:solidFill>
                  <a:srgbClr val="FF0000"/>
                </a:solidFill>
              </a:rPr>
              <a:t> Huang</a:t>
            </a:r>
          </a:p>
        </p:txBody>
      </p:sp>
      <p:sp>
        <p:nvSpPr>
          <p:cNvPr id="8" name="副标题 2"/>
          <p:cNvSpPr txBox="1">
            <a:spLocks/>
          </p:cNvSpPr>
          <p:nvPr/>
        </p:nvSpPr>
        <p:spPr>
          <a:xfrm>
            <a:off x="1066800" y="4572000"/>
            <a:ext cx="7162800" cy="8382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400" kern="1200">
                <a:solidFill>
                  <a:srgbClr val="002060"/>
                </a:solidFill>
                <a:latin typeface="Candara" pitchFamily="34" charset="0"/>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400" kern="1200">
                <a:solidFill>
                  <a:srgbClr val="006600"/>
                </a:solidFill>
                <a:latin typeface="Candara" pitchFamily="34" charset="0"/>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2000" kern="1200">
                <a:solidFill>
                  <a:schemeClr val="tx1"/>
                </a:solidFill>
                <a:latin typeface="Candara" pitchFamily="34" charset="0"/>
                <a:ea typeface="+mn-ea"/>
                <a:cs typeface="+mn-cs"/>
              </a:defRPr>
            </a:lvl4pPr>
            <a:lvl5pPr marL="1828800" indent="0" algn="ctr" rtl="0" eaLnBrk="1" latinLnBrk="0" hangingPunct="1">
              <a:spcBef>
                <a:spcPts val="300"/>
              </a:spcBef>
              <a:buClr>
                <a:schemeClr val="accent2"/>
              </a:buClr>
              <a:buSzPct val="70000"/>
              <a:buFont typeface="Wingdings"/>
              <a:buNone/>
              <a:defRPr kumimoji="0" sz="1800" kern="1200">
                <a:solidFill>
                  <a:schemeClr val="tx1"/>
                </a:solidFill>
                <a:latin typeface="Candara" pitchFamily="34" charset="0"/>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altLang="zh-CN" b="1" dirty="0">
                <a:solidFill>
                  <a:srgbClr val="0808C0"/>
                </a:solidFill>
                <a:effectLst>
                  <a:outerShdw blurRad="38100" dist="38100" dir="2700000" algn="tl">
                    <a:srgbClr val="000000">
                      <a:alpha val="43137"/>
                    </a:srgbClr>
                  </a:outerShdw>
                </a:effectLst>
              </a:rPr>
              <a:t>Compiler Microarchitecture Lab</a:t>
            </a:r>
          </a:p>
          <a:p>
            <a:r>
              <a:rPr lang="en-US" altLang="zh-CN" b="1" dirty="0">
                <a:solidFill>
                  <a:srgbClr val="0808C0"/>
                </a:solidFill>
                <a:effectLst>
                  <a:outerShdw blurRad="38100" dist="38100" dir="2700000" algn="tl">
                    <a:srgbClr val="000000">
                      <a:alpha val="43137"/>
                    </a:srgbClr>
                  </a:outerShdw>
                </a:effectLst>
              </a:rPr>
              <a:t>Arizona State University, USA</a:t>
            </a:r>
            <a:endParaRPr lang="zh-CN" altLang="en-US" b="1" dirty="0">
              <a:solidFill>
                <a:srgbClr val="0808C0"/>
              </a:solidFill>
              <a:effectLst>
                <a:outerShdw blurRad="38100" dist="38100" dir="2700000" algn="tl">
                  <a:srgbClr val="000000">
                    <a:alpha val="43137"/>
                  </a:srgbClr>
                </a:outerShdw>
              </a:effectLst>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838200"/>
          </a:xfrm>
        </p:spPr>
        <p:txBody>
          <a:bodyPr/>
          <a:lstStyle/>
          <a:p>
            <a:r>
              <a:rPr lang="en-US" altLang="zh-CN" sz="3600" dirty="0" smtClean="0">
                <a:effectLst>
                  <a:outerShdw blurRad="38100" dist="38100" dir="2700000" algn="tl">
                    <a:srgbClr val="C0C0C0"/>
                  </a:outerShdw>
                </a:effectLst>
              </a:rPr>
              <a:t>3 Key Parameters of Software Branch Hinting</a:t>
            </a:r>
            <a:endParaRPr lang="zh-CN" altLang="en-US" sz="3600" dirty="0" smtClean="0">
              <a:effectLst>
                <a:outerShdw blurRad="38100" dist="38100" dir="2700000" algn="tl">
                  <a:srgbClr val="C0C0C0"/>
                </a:outerShdw>
              </a:effectLst>
            </a:endParaRPr>
          </a:p>
        </p:txBody>
      </p:sp>
      <p:sp>
        <p:nvSpPr>
          <p:cNvPr id="10245" name="灯片编号占位符 5"/>
          <p:cNvSpPr>
            <a:spLocks noGrp="1"/>
          </p:cNvSpPr>
          <p:nvPr>
            <p:ph type="sldNum" sz="quarter" idx="12"/>
          </p:nvPr>
        </p:nvSpPr>
        <p:spPr bwMode="auto">
          <a:xfrm>
            <a:off x="-76200" y="6400800"/>
            <a:ext cx="533400"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1E90136B-A0EA-4260-9DC2-B01F539E513E}" type="slidenum">
              <a:rPr lang="en-US" altLang="zh-CN">
                <a:cs typeface="ヒラギノ角ゴ Pro W3"/>
              </a:rPr>
              <a:pPr/>
              <a:t>10</a:t>
            </a:fld>
            <a:endParaRPr lang="en-US" altLang="zh-CN">
              <a:cs typeface="ヒラギノ角ゴ Pro W3"/>
            </a:endParaRPr>
          </a:p>
        </p:txBody>
      </p:sp>
      <p:sp>
        <p:nvSpPr>
          <p:cNvPr id="59" name="任意多边形 58"/>
          <p:cNvSpPr/>
          <p:nvPr/>
        </p:nvSpPr>
        <p:spPr>
          <a:xfrm>
            <a:off x="419100" y="3380849"/>
            <a:ext cx="1181100" cy="1183233"/>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99CCFF"/>
          </a:solid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600" b="1" i="0" u="none" strike="noStrike" kern="0" cap="none" spc="0" baseline="0">
                <a:solidFill>
                  <a:srgbClr val="000000"/>
                </a:solidFill>
                <a:uFillTx/>
              </a:defRPr>
            </a:pPr>
            <a:r>
              <a:rPr lang="en-US" sz="1400" b="1" kern="0" dirty="0">
                <a:solidFill>
                  <a:srgbClr val="000000"/>
                </a:solidFill>
                <a:latin typeface="Liberation Sans" pitchFamily="18"/>
                <a:ea typeface="DejaVu Sans" pitchFamily="2"/>
                <a:cs typeface="DejaVu Sans" pitchFamily="2"/>
              </a:rPr>
              <a:t>Instruction</a:t>
            </a:r>
          </a:p>
          <a:p>
            <a:pPr algn="ctr" fontAlgn="auto" hangingPunct="0">
              <a:spcBef>
                <a:spcPts val="0"/>
              </a:spcBef>
              <a:spcAft>
                <a:spcPts val="0"/>
              </a:spcAft>
              <a:defRPr sz="1600" b="1" i="0" u="none" strike="noStrike" kern="0" cap="none" spc="0" baseline="0">
                <a:solidFill>
                  <a:srgbClr val="000000"/>
                </a:solidFill>
                <a:uFillTx/>
              </a:defRPr>
            </a:pPr>
            <a:r>
              <a:rPr lang="en-US" sz="1400" b="1" kern="0" dirty="0">
                <a:solidFill>
                  <a:srgbClr val="000000"/>
                </a:solidFill>
                <a:latin typeface="Liberation Sans" pitchFamily="18"/>
                <a:ea typeface="DejaVu Sans" pitchFamily="2"/>
                <a:cs typeface="DejaVu Sans" pitchFamily="2"/>
              </a:rPr>
              <a:t>memory</a:t>
            </a:r>
          </a:p>
        </p:txBody>
      </p:sp>
      <p:sp>
        <p:nvSpPr>
          <p:cNvPr id="62" name="任意多边形 61"/>
          <p:cNvSpPr/>
          <p:nvPr/>
        </p:nvSpPr>
        <p:spPr>
          <a:xfrm>
            <a:off x="2670174" y="4087014"/>
            <a:ext cx="1884363" cy="576262"/>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99CCFF"/>
          </a:solid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800" b="1" i="0" u="none" strike="noStrike" kern="0" cap="none" spc="0" baseline="0">
                <a:solidFill>
                  <a:srgbClr val="000000"/>
                </a:solidFill>
                <a:uFillTx/>
              </a:defRPr>
            </a:pPr>
            <a:r>
              <a:rPr lang="en-US" b="1" kern="0" dirty="0">
                <a:solidFill>
                  <a:srgbClr val="000000"/>
                </a:solidFill>
                <a:latin typeface="Liberation Sans" pitchFamily="18"/>
                <a:ea typeface="DejaVu Sans" pitchFamily="2"/>
                <a:cs typeface="DejaVu Sans" pitchFamily="2"/>
              </a:rPr>
              <a:t>Inline </a:t>
            </a:r>
            <a:r>
              <a:rPr lang="en-US" b="1" kern="0" dirty="0" err="1">
                <a:solidFill>
                  <a:srgbClr val="000000"/>
                </a:solidFill>
                <a:latin typeface="Liberation Sans" pitchFamily="18"/>
                <a:ea typeface="DejaVu Sans" pitchFamily="2"/>
                <a:cs typeface="DejaVu Sans" pitchFamily="2"/>
              </a:rPr>
              <a:t>Prefetch</a:t>
            </a:r>
            <a:endParaRPr lang="en-US" b="1" kern="0" dirty="0">
              <a:solidFill>
                <a:srgbClr val="000000"/>
              </a:solidFill>
              <a:latin typeface="Liberation Sans" pitchFamily="18"/>
              <a:ea typeface="DejaVu Sans" pitchFamily="2"/>
              <a:cs typeface="DejaVu Sans" pitchFamily="2"/>
            </a:endParaRPr>
          </a:p>
          <a:p>
            <a:pPr algn="ctr" fontAlgn="auto" hangingPunct="0">
              <a:spcBef>
                <a:spcPts val="0"/>
              </a:spcBef>
              <a:spcAft>
                <a:spcPts val="0"/>
              </a:spcAft>
              <a:defRPr sz="1800" b="1" i="0" u="none" strike="noStrike" kern="0" cap="none" spc="0" baseline="0">
                <a:solidFill>
                  <a:srgbClr val="000000"/>
                </a:solidFill>
                <a:uFillTx/>
              </a:defRPr>
            </a:pPr>
            <a:r>
              <a:rPr lang="en-US" b="1" kern="0" dirty="0">
                <a:solidFill>
                  <a:srgbClr val="000000"/>
                </a:solidFill>
                <a:latin typeface="Liberation Sans" pitchFamily="18"/>
                <a:ea typeface="DejaVu Sans" pitchFamily="2"/>
                <a:cs typeface="DejaVu Sans" pitchFamily="2"/>
              </a:rPr>
              <a:t>Buffer</a:t>
            </a:r>
          </a:p>
        </p:txBody>
      </p:sp>
      <p:grpSp>
        <p:nvGrpSpPr>
          <p:cNvPr id="3" name="Group 9"/>
          <p:cNvGrpSpPr/>
          <p:nvPr/>
        </p:nvGrpSpPr>
        <p:grpSpPr>
          <a:xfrm>
            <a:off x="1800224" y="2971800"/>
            <a:ext cx="430213" cy="2065888"/>
            <a:chOff x="1931987" y="3581400"/>
            <a:chExt cx="430213" cy="2065888"/>
          </a:xfrm>
        </p:grpSpPr>
        <p:sp>
          <p:nvSpPr>
            <p:cNvPr id="60" name="任意多边形 59"/>
            <p:cNvSpPr/>
            <p:nvPr/>
          </p:nvSpPr>
          <p:spPr>
            <a:xfrm>
              <a:off x="1935162" y="3581400"/>
              <a:ext cx="427038" cy="20574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99CCFF"/>
            </a:solid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800" b="0" i="0" u="none" strike="noStrike" kern="0" cap="none" spc="0" baseline="0">
                  <a:solidFill>
                    <a:srgbClr val="000000"/>
                  </a:solidFill>
                  <a:uFillTx/>
                </a:defRPr>
              </a:pPr>
              <a:r>
                <a:rPr lang="en-US" kern="0">
                  <a:solidFill>
                    <a:srgbClr val="000000"/>
                  </a:solidFill>
                  <a:latin typeface="Liberation Sans" pitchFamily="18"/>
                  <a:ea typeface="DejaVu Sans" pitchFamily="2"/>
                  <a:cs typeface="DejaVu Sans" pitchFamily="2"/>
                </a:rPr>
                <a:t>PC</a:t>
              </a:r>
            </a:p>
          </p:txBody>
        </p:sp>
        <p:sp>
          <p:nvSpPr>
            <p:cNvPr id="78" name="任意多边形 77"/>
            <p:cNvSpPr/>
            <p:nvPr/>
          </p:nvSpPr>
          <p:spPr>
            <a:xfrm>
              <a:off x="1931987" y="5236125"/>
              <a:ext cx="430213" cy="411163"/>
            </a:xfrm>
            <a:custGeom>
              <a:avLst>
                <a:gd name="f0" fmla="val 10800"/>
              </a:avLst>
              <a:gdLst>
                <a:gd name="f1" fmla="val 10800000"/>
                <a:gd name="f2" fmla="val 5400000"/>
                <a:gd name="f3" fmla="val 180"/>
                <a:gd name="f4" fmla="val w"/>
                <a:gd name="f5" fmla="val h"/>
                <a:gd name="f6" fmla="val 0"/>
                <a:gd name="f7" fmla="val 21600"/>
                <a:gd name="f8" fmla="val -2147483647"/>
                <a:gd name="f9" fmla="val 2147483647"/>
                <a:gd name="f10" fmla="+- 0 0 0"/>
                <a:gd name="f11" fmla="*/ f4 1 21600"/>
                <a:gd name="f12" fmla="*/ f5 1 21600"/>
                <a:gd name="f13" fmla="val f6"/>
                <a:gd name="f14" fmla="val f7"/>
                <a:gd name="f15" fmla="pin 0 f0 21600"/>
                <a:gd name="f16" fmla="*/ f10 f1 1"/>
                <a:gd name="f17" fmla="+- f14 0 f13"/>
                <a:gd name="f18" fmla="val f15"/>
                <a:gd name="f19" fmla="*/ f15 f11 1"/>
                <a:gd name="f20" fmla="*/ 0 f12 1"/>
                <a:gd name="f21" fmla="*/ f16 1 f3"/>
                <a:gd name="f22" fmla="*/ f17 1 21600"/>
                <a:gd name="f23" fmla="*/ f18 1 2"/>
                <a:gd name="f24" fmla="+- 21600 0 f18"/>
                <a:gd name="f25" fmla="+- f21 0 f2"/>
                <a:gd name="f26" fmla="*/ 18000 f22 1"/>
                <a:gd name="f27" fmla="*/ 10800 f22 1"/>
                <a:gd name="f28" fmla="*/ 0 f22 1"/>
                <a:gd name="f29" fmla="*/ 21600 f22 1"/>
                <a:gd name="f30" fmla="+- f23 10800 0"/>
                <a:gd name="f31" fmla="*/ f24 1 2"/>
                <a:gd name="f32" fmla="*/ f23 f11 1"/>
                <a:gd name="f33" fmla="+- 21600 0 f31"/>
                <a:gd name="f34" fmla="*/ f27 1 f22"/>
                <a:gd name="f35" fmla="*/ f28 1 f22"/>
                <a:gd name="f36" fmla="*/ f29 1 f22"/>
                <a:gd name="f37" fmla="*/ f26 1 f22"/>
                <a:gd name="f38" fmla="*/ f30 f11 1"/>
                <a:gd name="f39" fmla="*/ f37 f12 1"/>
                <a:gd name="f40" fmla="*/ f34 f12 1"/>
                <a:gd name="f41" fmla="*/ f34 f11 1"/>
                <a:gd name="f42" fmla="*/ f35 f12 1"/>
                <a:gd name="f43" fmla="*/ f35 f11 1"/>
                <a:gd name="f44" fmla="*/ f36 f12 1"/>
                <a:gd name="f45" fmla="*/ f36 f11 1"/>
                <a:gd name="f46" fmla="*/ f33 f11 1"/>
              </a:gdLst>
              <a:ahLst>
                <a:ahXY gdRefX="f0" minX="f6" maxX="f7" gdRefY="" minY="0" maxY="0">
                  <a:pos x="f19" y="f20"/>
                </a:ahXY>
              </a:ahLst>
              <a:cxnLst>
                <a:cxn ang="3cd4">
                  <a:pos x="hc" y="t"/>
                </a:cxn>
                <a:cxn ang="0">
                  <a:pos x="r" y="vc"/>
                </a:cxn>
                <a:cxn ang="cd4">
                  <a:pos x="hc" y="b"/>
                </a:cxn>
                <a:cxn ang="cd2">
                  <a:pos x="l" y="vc"/>
                </a:cxn>
                <a:cxn ang="f25">
                  <a:pos x="f41" y="f42"/>
                </a:cxn>
                <a:cxn ang="f25">
                  <a:pos x="f32" y="f40"/>
                </a:cxn>
                <a:cxn ang="f25">
                  <a:pos x="f43" y="f44"/>
                </a:cxn>
                <a:cxn ang="f25">
                  <a:pos x="f41" y="f44"/>
                </a:cxn>
                <a:cxn ang="f25">
                  <a:pos x="f45" y="f44"/>
                </a:cxn>
                <a:cxn ang="f25">
                  <a:pos x="f46" y="f40"/>
                </a:cxn>
              </a:cxnLst>
              <a:rect l="f32" t="f40" r="f38" b="f39"/>
              <a:pathLst>
                <a:path w="21600" h="21600">
                  <a:moveTo>
                    <a:pt x="f18" y="f6"/>
                  </a:moveTo>
                  <a:lnTo>
                    <a:pt x="f7" y="f7"/>
                  </a:lnTo>
                  <a:lnTo>
                    <a:pt x="f6" y="f7"/>
                  </a:lnTo>
                  <a:close/>
                </a:path>
              </a:pathLst>
            </a:custGeom>
            <a:solidFill>
              <a:srgbClr val="FF950E"/>
            </a:solidFill>
            <a:ln w="0">
              <a:solidFill>
                <a:srgbClr val="000000"/>
              </a:solidFill>
              <a:prstDash val="solid"/>
            </a:ln>
          </p:spPr>
          <p:txBody>
            <a:bodyPr lIns="90004" tIns="44997" rIns="90004" bIns="44997" anchor="ctr" compatLnSpc="0"/>
            <a:lstStyle/>
            <a:p>
              <a:pPr fontAlgn="auto" hangingPunct="0">
                <a:spcBef>
                  <a:spcPts val="0"/>
                </a:spcBef>
                <a:spcAft>
                  <a:spcPts val="0"/>
                </a:spcAft>
                <a:defRPr sz="1800" b="0" i="0" u="none" strike="noStrike" kern="0" cap="none" spc="0" baseline="0">
                  <a:solidFill>
                    <a:srgbClr val="000000"/>
                  </a:solidFill>
                  <a:uFillTx/>
                </a:defRPr>
              </a:pPr>
              <a:endParaRPr lang="en-US" kern="0">
                <a:solidFill>
                  <a:srgbClr val="000000"/>
                </a:solidFill>
                <a:latin typeface="Liberation Sans" pitchFamily="18"/>
                <a:ea typeface="DejaVu Sans" pitchFamily="2"/>
                <a:cs typeface="DejaVu Sans" pitchFamily="2"/>
              </a:endParaRPr>
            </a:p>
          </p:txBody>
        </p:sp>
      </p:grpSp>
      <p:grpSp>
        <p:nvGrpSpPr>
          <p:cNvPr id="4" name="Group 10"/>
          <p:cNvGrpSpPr/>
          <p:nvPr/>
        </p:nvGrpSpPr>
        <p:grpSpPr>
          <a:xfrm>
            <a:off x="5456237" y="2935278"/>
            <a:ext cx="431800" cy="2057400"/>
            <a:chOff x="5321300" y="3596233"/>
            <a:chExt cx="431800" cy="2057400"/>
          </a:xfrm>
        </p:grpSpPr>
        <p:sp>
          <p:nvSpPr>
            <p:cNvPr id="81" name="任意多边形 80"/>
            <p:cNvSpPr/>
            <p:nvPr/>
          </p:nvSpPr>
          <p:spPr>
            <a:xfrm>
              <a:off x="5326062" y="3596233"/>
              <a:ext cx="427038" cy="20574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99CCFF"/>
            </a:solid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800" b="1" i="0" u="none" strike="noStrike" kern="0" cap="none" spc="0" baseline="0">
                  <a:solidFill>
                    <a:srgbClr val="000000"/>
                  </a:solidFill>
                  <a:uFillTx/>
                </a:defRPr>
              </a:pPr>
              <a:r>
                <a:rPr lang="en-US" b="1" kern="0" dirty="0">
                  <a:solidFill>
                    <a:srgbClr val="000000"/>
                  </a:solidFill>
                  <a:latin typeface="Liberation Sans" pitchFamily="18"/>
                  <a:ea typeface="DejaVu Sans" pitchFamily="2"/>
                  <a:cs typeface="DejaVu Sans" pitchFamily="2"/>
                </a:rPr>
                <a:t>IR</a:t>
              </a:r>
            </a:p>
          </p:txBody>
        </p:sp>
        <p:sp>
          <p:nvSpPr>
            <p:cNvPr id="82" name="任意多边形 81"/>
            <p:cNvSpPr/>
            <p:nvPr/>
          </p:nvSpPr>
          <p:spPr>
            <a:xfrm>
              <a:off x="5321300" y="5221833"/>
              <a:ext cx="430212" cy="419100"/>
            </a:xfrm>
            <a:custGeom>
              <a:avLst>
                <a:gd name="f0" fmla="val 11148"/>
              </a:avLst>
              <a:gdLst>
                <a:gd name="f1" fmla="val 10800000"/>
                <a:gd name="f2" fmla="val 5400000"/>
                <a:gd name="f3" fmla="val 180"/>
                <a:gd name="f4" fmla="val w"/>
                <a:gd name="f5" fmla="val h"/>
                <a:gd name="f6" fmla="val 0"/>
                <a:gd name="f7" fmla="val 21600"/>
                <a:gd name="f8" fmla="val -2147483647"/>
                <a:gd name="f9" fmla="val 2147483647"/>
                <a:gd name="f10" fmla="+- 0 0 0"/>
                <a:gd name="f11" fmla="*/ f4 1 21600"/>
                <a:gd name="f12" fmla="*/ f5 1 21600"/>
                <a:gd name="f13" fmla="val f6"/>
                <a:gd name="f14" fmla="val f7"/>
                <a:gd name="f15" fmla="pin 0 f0 21600"/>
                <a:gd name="f16" fmla="*/ f10 f1 1"/>
                <a:gd name="f17" fmla="+- f14 0 f13"/>
                <a:gd name="f18" fmla="val f15"/>
                <a:gd name="f19" fmla="*/ f15 f11 1"/>
                <a:gd name="f20" fmla="*/ 0 f12 1"/>
                <a:gd name="f21" fmla="*/ f16 1 f3"/>
                <a:gd name="f22" fmla="*/ f17 1 21600"/>
                <a:gd name="f23" fmla="*/ f18 1 2"/>
                <a:gd name="f24" fmla="+- 21600 0 f18"/>
                <a:gd name="f25" fmla="+- f21 0 f2"/>
                <a:gd name="f26" fmla="*/ 18000 f22 1"/>
                <a:gd name="f27" fmla="*/ 10800 f22 1"/>
                <a:gd name="f28" fmla="*/ 0 f22 1"/>
                <a:gd name="f29" fmla="*/ 21600 f22 1"/>
                <a:gd name="f30" fmla="+- f23 10800 0"/>
                <a:gd name="f31" fmla="*/ f24 1 2"/>
                <a:gd name="f32" fmla="*/ f23 f11 1"/>
                <a:gd name="f33" fmla="+- 21600 0 f31"/>
                <a:gd name="f34" fmla="*/ f27 1 f22"/>
                <a:gd name="f35" fmla="*/ f28 1 f22"/>
                <a:gd name="f36" fmla="*/ f29 1 f22"/>
                <a:gd name="f37" fmla="*/ f26 1 f22"/>
                <a:gd name="f38" fmla="*/ f30 f11 1"/>
                <a:gd name="f39" fmla="*/ f37 f12 1"/>
                <a:gd name="f40" fmla="*/ f34 f12 1"/>
                <a:gd name="f41" fmla="*/ f34 f11 1"/>
                <a:gd name="f42" fmla="*/ f35 f12 1"/>
                <a:gd name="f43" fmla="*/ f35 f11 1"/>
                <a:gd name="f44" fmla="*/ f36 f12 1"/>
                <a:gd name="f45" fmla="*/ f36 f11 1"/>
                <a:gd name="f46" fmla="*/ f33 f11 1"/>
              </a:gdLst>
              <a:ahLst>
                <a:ahXY gdRefX="f0" minX="f6" maxX="f7" gdRefY="" minY="0" maxY="0">
                  <a:pos x="f19" y="f20"/>
                </a:ahXY>
              </a:ahLst>
              <a:cxnLst>
                <a:cxn ang="3cd4">
                  <a:pos x="hc" y="t"/>
                </a:cxn>
                <a:cxn ang="0">
                  <a:pos x="r" y="vc"/>
                </a:cxn>
                <a:cxn ang="cd4">
                  <a:pos x="hc" y="b"/>
                </a:cxn>
                <a:cxn ang="cd2">
                  <a:pos x="l" y="vc"/>
                </a:cxn>
                <a:cxn ang="f25">
                  <a:pos x="f41" y="f42"/>
                </a:cxn>
                <a:cxn ang="f25">
                  <a:pos x="f32" y="f40"/>
                </a:cxn>
                <a:cxn ang="f25">
                  <a:pos x="f43" y="f44"/>
                </a:cxn>
                <a:cxn ang="f25">
                  <a:pos x="f41" y="f44"/>
                </a:cxn>
                <a:cxn ang="f25">
                  <a:pos x="f45" y="f44"/>
                </a:cxn>
                <a:cxn ang="f25">
                  <a:pos x="f46" y="f40"/>
                </a:cxn>
              </a:cxnLst>
              <a:rect l="f32" t="f40" r="f38" b="f39"/>
              <a:pathLst>
                <a:path w="21600" h="21600">
                  <a:moveTo>
                    <a:pt x="f18" y="f6"/>
                  </a:moveTo>
                  <a:lnTo>
                    <a:pt x="f7" y="f7"/>
                  </a:lnTo>
                  <a:lnTo>
                    <a:pt x="f6" y="f7"/>
                  </a:lnTo>
                  <a:close/>
                </a:path>
              </a:pathLst>
            </a:custGeom>
            <a:solidFill>
              <a:srgbClr val="FF950E"/>
            </a:solidFill>
            <a:ln w="0">
              <a:solidFill>
                <a:srgbClr val="000000"/>
              </a:solidFill>
              <a:prstDash val="solid"/>
            </a:ln>
          </p:spPr>
          <p:txBody>
            <a:bodyPr lIns="90004" tIns="44997" rIns="90004" bIns="44997" anchor="ctr" compatLnSpc="0"/>
            <a:lstStyle/>
            <a:p>
              <a:pPr fontAlgn="auto" hangingPunct="0">
                <a:spcBef>
                  <a:spcPts val="0"/>
                </a:spcBef>
                <a:spcAft>
                  <a:spcPts val="0"/>
                </a:spcAft>
                <a:defRPr sz="1800" b="0" i="0" u="none" strike="noStrike" kern="0" cap="none" spc="0" baseline="0">
                  <a:solidFill>
                    <a:srgbClr val="000000"/>
                  </a:solidFill>
                  <a:uFillTx/>
                </a:defRPr>
              </a:pPr>
              <a:endParaRPr lang="en-US" kern="0">
                <a:solidFill>
                  <a:srgbClr val="000000"/>
                </a:solidFill>
                <a:latin typeface="Liberation Sans" pitchFamily="18"/>
                <a:ea typeface="DejaVu Sans" pitchFamily="2"/>
                <a:cs typeface="DejaVu Sans" pitchFamily="2"/>
              </a:endParaRPr>
            </a:p>
          </p:txBody>
        </p:sp>
      </p:grpSp>
      <p:grpSp>
        <p:nvGrpSpPr>
          <p:cNvPr id="5" name="Group 11"/>
          <p:cNvGrpSpPr/>
          <p:nvPr/>
        </p:nvGrpSpPr>
        <p:grpSpPr>
          <a:xfrm>
            <a:off x="7019925" y="2935278"/>
            <a:ext cx="430212" cy="2057400"/>
            <a:chOff x="6770688" y="3583533"/>
            <a:chExt cx="430212" cy="2057400"/>
          </a:xfrm>
        </p:grpSpPr>
        <p:sp>
          <p:nvSpPr>
            <p:cNvPr id="89" name="任意多边形 88"/>
            <p:cNvSpPr/>
            <p:nvPr/>
          </p:nvSpPr>
          <p:spPr>
            <a:xfrm>
              <a:off x="6770688" y="3583533"/>
              <a:ext cx="430211" cy="20574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99CCFF"/>
            </a:solidFill>
            <a:ln w="0">
              <a:solidFill>
                <a:srgbClr val="000000"/>
              </a:solidFill>
              <a:prstDash val="solid"/>
            </a:ln>
          </p:spPr>
          <p:txBody>
            <a:bodyPr lIns="90004" tIns="44997" rIns="90004" bIns="44997" anchor="ctr" compatLnSpc="0"/>
            <a:lstStyle/>
            <a:p>
              <a:pPr fontAlgn="auto" hangingPunct="0">
                <a:spcBef>
                  <a:spcPts val="0"/>
                </a:spcBef>
                <a:spcAft>
                  <a:spcPts val="0"/>
                </a:spcAft>
                <a:defRPr sz="1800" b="0" i="0" u="none" strike="noStrike" kern="0" cap="none" spc="0" baseline="0">
                  <a:solidFill>
                    <a:srgbClr val="000000"/>
                  </a:solidFill>
                  <a:uFillTx/>
                </a:defRPr>
              </a:pPr>
              <a:endParaRPr lang="en-US" kern="0">
                <a:solidFill>
                  <a:srgbClr val="000000"/>
                </a:solidFill>
                <a:latin typeface="Liberation Sans" pitchFamily="18"/>
                <a:ea typeface="DejaVu Sans" pitchFamily="2"/>
                <a:cs typeface="DejaVu Sans" pitchFamily="2"/>
              </a:endParaRPr>
            </a:p>
          </p:txBody>
        </p:sp>
        <p:sp>
          <p:nvSpPr>
            <p:cNvPr id="90" name="任意多边形 89"/>
            <p:cNvSpPr/>
            <p:nvPr/>
          </p:nvSpPr>
          <p:spPr>
            <a:xfrm>
              <a:off x="6770688" y="5221833"/>
              <a:ext cx="430212" cy="419100"/>
            </a:xfrm>
            <a:custGeom>
              <a:avLst>
                <a:gd name="f0" fmla="val 11148"/>
              </a:avLst>
              <a:gdLst>
                <a:gd name="f1" fmla="val 10800000"/>
                <a:gd name="f2" fmla="val 5400000"/>
                <a:gd name="f3" fmla="val 180"/>
                <a:gd name="f4" fmla="val w"/>
                <a:gd name="f5" fmla="val h"/>
                <a:gd name="f6" fmla="val 0"/>
                <a:gd name="f7" fmla="val 21600"/>
                <a:gd name="f8" fmla="val -2147483647"/>
                <a:gd name="f9" fmla="val 2147483647"/>
                <a:gd name="f10" fmla="+- 0 0 0"/>
                <a:gd name="f11" fmla="*/ f4 1 21600"/>
                <a:gd name="f12" fmla="*/ f5 1 21600"/>
                <a:gd name="f13" fmla="val f6"/>
                <a:gd name="f14" fmla="val f7"/>
                <a:gd name="f15" fmla="pin 0 f0 21600"/>
                <a:gd name="f16" fmla="*/ f10 f1 1"/>
                <a:gd name="f17" fmla="+- f14 0 f13"/>
                <a:gd name="f18" fmla="val f15"/>
                <a:gd name="f19" fmla="*/ f15 f11 1"/>
                <a:gd name="f20" fmla="*/ 0 f12 1"/>
                <a:gd name="f21" fmla="*/ f16 1 f3"/>
                <a:gd name="f22" fmla="*/ f17 1 21600"/>
                <a:gd name="f23" fmla="*/ f18 1 2"/>
                <a:gd name="f24" fmla="+- 21600 0 f18"/>
                <a:gd name="f25" fmla="+- f21 0 f2"/>
                <a:gd name="f26" fmla="*/ 18000 f22 1"/>
                <a:gd name="f27" fmla="*/ 10800 f22 1"/>
                <a:gd name="f28" fmla="*/ 0 f22 1"/>
                <a:gd name="f29" fmla="*/ 21600 f22 1"/>
                <a:gd name="f30" fmla="+- f23 10800 0"/>
                <a:gd name="f31" fmla="*/ f24 1 2"/>
                <a:gd name="f32" fmla="*/ f23 f11 1"/>
                <a:gd name="f33" fmla="+- 21600 0 f31"/>
                <a:gd name="f34" fmla="*/ f27 1 f22"/>
                <a:gd name="f35" fmla="*/ f28 1 f22"/>
                <a:gd name="f36" fmla="*/ f29 1 f22"/>
                <a:gd name="f37" fmla="*/ f26 1 f22"/>
                <a:gd name="f38" fmla="*/ f30 f11 1"/>
                <a:gd name="f39" fmla="*/ f37 f12 1"/>
                <a:gd name="f40" fmla="*/ f34 f12 1"/>
                <a:gd name="f41" fmla="*/ f34 f11 1"/>
                <a:gd name="f42" fmla="*/ f35 f12 1"/>
                <a:gd name="f43" fmla="*/ f35 f11 1"/>
                <a:gd name="f44" fmla="*/ f36 f12 1"/>
                <a:gd name="f45" fmla="*/ f36 f11 1"/>
                <a:gd name="f46" fmla="*/ f33 f11 1"/>
              </a:gdLst>
              <a:ahLst>
                <a:ahXY gdRefX="f0" minX="f6" maxX="f7" gdRefY="" minY="0" maxY="0">
                  <a:pos x="f19" y="f20"/>
                </a:ahXY>
              </a:ahLst>
              <a:cxnLst>
                <a:cxn ang="3cd4">
                  <a:pos x="hc" y="t"/>
                </a:cxn>
                <a:cxn ang="0">
                  <a:pos x="r" y="vc"/>
                </a:cxn>
                <a:cxn ang="cd4">
                  <a:pos x="hc" y="b"/>
                </a:cxn>
                <a:cxn ang="cd2">
                  <a:pos x="l" y="vc"/>
                </a:cxn>
                <a:cxn ang="f25">
                  <a:pos x="f41" y="f42"/>
                </a:cxn>
                <a:cxn ang="f25">
                  <a:pos x="f32" y="f40"/>
                </a:cxn>
                <a:cxn ang="f25">
                  <a:pos x="f43" y="f44"/>
                </a:cxn>
                <a:cxn ang="f25">
                  <a:pos x="f41" y="f44"/>
                </a:cxn>
                <a:cxn ang="f25">
                  <a:pos x="f45" y="f44"/>
                </a:cxn>
                <a:cxn ang="f25">
                  <a:pos x="f46" y="f40"/>
                </a:cxn>
              </a:cxnLst>
              <a:rect l="f32" t="f40" r="f38" b="f39"/>
              <a:pathLst>
                <a:path w="21600" h="21600">
                  <a:moveTo>
                    <a:pt x="f18" y="f6"/>
                  </a:moveTo>
                  <a:lnTo>
                    <a:pt x="f7" y="f7"/>
                  </a:lnTo>
                  <a:lnTo>
                    <a:pt x="f6" y="f7"/>
                  </a:lnTo>
                  <a:close/>
                </a:path>
              </a:pathLst>
            </a:custGeom>
            <a:solidFill>
              <a:srgbClr val="FF950E"/>
            </a:solidFill>
            <a:ln w="0">
              <a:solidFill>
                <a:srgbClr val="000000"/>
              </a:solidFill>
              <a:prstDash val="solid"/>
            </a:ln>
          </p:spPr>
          <p:txBody>
            <a:bodyPr lIns="90004" tIns="44997" rIns="90004" bIns="44997" anchor="ctr" compatLnSpc="0"/>
            <a:lstStyle/>
            <a:p>
              <a:pPr fontAlgn="auto" hangingPunct="0">
                <a:spcBef>
                  <a:spcPts val="0"/>
                </a:spcBef>
                <a:spcAft>
                  <a:spcPts val="0"/>
                </a:spcAft>
                <a:defRPr sz="1800" b="0" i="0" u="none" strike="noStrike" kern="0" cap="none" spc="0" baseline="0">
                  <a:solidFill>
                    <a:srgbClr val="000000"/>
                  </a:solidFill>
                  <a:uFillTx/>
                </a:defRPr>
              </a:pPr>
              <a:endParaRPr lang="en-US" kern="0">
                <a:solidFill>
                  <a:srgbClr val="000000"/>
                </a:solidFill>
                <a:latin typeface="Liberation Sans" pitchFamily="18"/>
                <a:ea typeface="DejaVu Sans" pitchFamily="2"/>
                <a:cs typeface="DejaVu Sans" pitchFamily="2"/>
              </a:endParaRPr>
            </a:p>
          </p:txBody>
        </p:sp>
      </p:grpSp>
      <p:sp>
        <p:nvSpPr>
          <p:cNvPr id="91" name="任意多边形 90"/>
          <p:cNvSpPr/>
          <p:nvPr/>
        </p:nvSpPr>
        <p:spPr>
          <a:xfrm>
            <a:off x="5986462" y="3983032"/>
            <a:ext cx="206375" cy="206375"/>
          </a:xfrm>
          <a:custGeom>
            <a:avLst/>
            <a:gdLst>
              <a:gd name="f0" fmla="val 10800000"/>
              <a:gd name="f1" fmla="val 5400000"/>
              <a:gd name="f2" fmla="val 180"/>
              <a:gd name="f3" fmla="val w"/>
              <a:gd name="f4" fmla="val h"/>
              <a:gd name="f5" fmla="val 0"/>
              <a:gd name="f6" fmla="val 21600"/>
              <a:gd name="f7" fmla="*/ 5419351 1 1725033"/>
              <a:gd name="f8" fmla="*/ 10800 10800 1"/>
              <a:gd name="f9" fmla="+- 0 0 360"/>
              <a:gd name="f10" fmla="val 10800"/>
              <a:gd name="f11" fmla="+- 0 0 0"/>
              <a:gd name="f12" fmla="*/ f3 1 21600"/>
              <a:gd name="f13" fmla="*/ f4 1 21600"/>
              <a:gd name="f14" fmla="val f5"/>
              <a:gd name="f15" fmla="val f6"/>
              <a:gd name="f16" fmla="*/ 0 f7 1"/>
              <a:gd name="f17" fmla="*/ f5 f0 1"/>
              <a:gd name="f18" fmla="*/ f9 f0 1"/>
              <a:gd name="f19" fmla="*/ f11 f0 1"/>
              <a:gd name="f20" fmla="+- f15 0 f14"/>
              <a:gd name="f21" fmla="*/ f16 1 f2"/>
              <a:gd name="f22" fmla="*/ f17 1 f2"/>
              <a:gd name="f23" fmla="*/ f18 1 f2"/>
              <a:gd name="f24" fmla="*/ f19 1 f2"/>
              <a:gd name="f25" fmla="*/ f20 1 21600"/>
              <a:gd name="f26" fmla="+- 0 0 f21"/>
              <a:gd name="f27" fmla="+- f22 0 f1"/>
              <a:gd name="f28" fmla="+- f23 0 f1"/>
              <a:gd name="f29" fmla="+- f24 0 f1"/>
              <a:gd name="f30" fmla="*/ 3163 f25 1"/>
              <a:gd name="f31" fmla="*/ 18437 f25 1"/>
              <a:gd name="f32" fmla="*/ 10800 f25 1"/>
              <a:gd name="f33" fmla="*/ 0 f25 1"/>
              <a:gd name="f34" fmla="*/ 21600 f25 1"/>
              <a:gd name="f35" fmla="*/ f26 f0 1"/>
              <a:gd name="f36" fmla="+- f28 0 f27"/>
              <a:gd name="f37" fmla="*/ f35 1 f7"/>
              <a:gd name="f38" fmla="*/ f32 1 f25"/>
              <a:gd name="f39" fmla="*/ f33 1 f25"/>
              <a:gd name="f40" fmla="*/ f30 1 f25"/>
              <a:gd name="f41" fmla="*/ f31 1 f25"/>
              <a:gd name="f42" fmla="*/ f34 1 f25"/>
              <a:gd name="f43" fmla="+- f37 0 f1"/>
              <a:gd name="f44" fmla="*/ f40 f12 1"/>
              <a:gd name="f45" fmla="*/ f41 f12 1"/>
              <a:gd name="f46" fmla="*/ f41 f13 1"/>
              <a:gd name="f47" fmla="*/ f40 f13 1"/>
              <a:gd name="f48" fmla="*/ f38 f12 1"/>
              <a:gd name="f49" fmla="*/ f39 f13 1"/>
              <a:gd name="f50" fmla="*/ f39 f12 1"/>
              <a:gd name="f51" fmla="*/ f38 f13 1"/>
              <a:gd name="f52" fmla="*/ f42 f13 1"/>
              <a:gd name="f53" fmla="*/ f42 f12 1"/>
              <a:gd name="f54" fmla="+- f43 f1 0"/>
              <a:gd name="f55" fmla="*/ f54 f7 1"/>
              <a:gd name="f56" fmla="*/ f55 1 f0"/>
              <a:gd name="f57" fmla="+- 0 0 f56"/>
              <a:gd name="f58" fmla="+- 0 0 f57"/>
              <a:gd name="f59" fmla="*/ f58 f0 1"/>
              <a:gd name="f60" fmla="*/ f59 1 f7"/>
              <a:gd name="f61" fmla="+- f60 0 f1"/>
              <a:gd name="f62" fmla="cos 1 f61"/>
              <a:gd name="f63" fmla="sin 1 f61"/>
              <a:gd name="f64" fmla="+- 0 0 f62"/>
              <a:gd name="f65" fmla="+- 0 0 f63"/>
              <a:gd name="f66" fmla="+- 0 0 f64"/>
              <a:gd name="f67" fmla="+- 0 0 f65"/>
              <a:gd name="f68" fmla="val f66"/>
              <a:gd name="f69" fmla="val f67"/>
              <a:gd name="f70" fmla="+- 0 0 f68"/>
              <a:gd name="f71" fmla="+- 0 0 f69"/>
              <a:gd name="f72" fmla="*/ 10800 f70 1"/>
              <a:gd name="f73" fmla="*/ 10800 f71 1"/>
              <a:gd name="f74" fmla="*/ f72 f72 1"/>
              <a:gd name="f75" fmla="*/ f73 f73 1"/>
              <a:gd name="f76" fmla="+- f74 f75 0"/>
              <a:gd name="f77" fmla="sqrt f76"/>
              <a:gd name="f78" fmla="*/ f8 1 f77"/>
              <a:gd name="f79" fmla="*/ f70 f78 1"/>
              <a:gd name="f80" fmla="*/ f71 f78 1"/>
              <a:gd name="f81" fmla="+- 10800 0 f79"/>
              <a:gd name="f82" fmla="+- 10800 0 f80"/>
            </a:gdLst>
            <a:ahLst/>
            <a:cxnLst>
              <a:cxn ang="3cd4">
                <a:pos x="hc" y="t"/>
              </a:cxn>
              <a:cxn ang="0">
                <a:pos x="r" y="vc"/>
              </a:cxn>
              <a:cxn ang="cd4">
                <a:pos x="hc" y="b"/>
              </a:cxn>
              <a:cxn ang="cd2">
                <a:pos x="l" y="vc"/>
              </a:cxn>
              <a:cxn ang="f29">
                <a:pos x="f48" y="f49"/>
              </a:cxn>
              <a:cxn ang="f29">
                <a:pos x="f44" y="f47"/>
              </a:cxn>
              <a:cxn ang="f29">
                <a:pos x="f50" y="f51"/>
              </a:cxn>
              <a:cxn ang="f29">
                <a:pos x="f44" y="f46"/>
              </a:cxn>
              <a:cxn ang="f29">
                <a:pos x="f48" y="f52"/>
              </a:cxn>
              <a:cxn ang="f29">
                <a:pos x="f45" y="f46"/>
              </a:cxn>
              <a:cxn ang="f29">
                <a:pos x="f53" y="f51"/>
              </a:cxn>
              <a:cxn ang="f29">
                <a:pos x="f45" y="f47"/>
              </a:cxn>
            </a:cxnLst>
            <a:rect l="f44" t="f47" r="f45" b="f46"/>
            <a:pathLst>
              <a:path w="21600" h="21600">
                <a:moveTo>
                  <a:pt x="f81" y="f82"/>
                </a:moveTo>
                <a:arcTo wR="f10" hR="f10" stAng="f27" swAng="f36"/>
                <a:close/>
              </a:path>
            </a:pathLst>
          </a:custGeom>
          <a:solidFill>
            <a:srgbClr val="99CCFF"/>
          </a:solidFill>
          <a:ln w="0">
            <a:solidFill>
              <a:srgbClr val="000000"/>
            </a:solidFill>
            <a:prstDash val="solid"/>
          </a:ln>
        </p:spPr>
        <p:txBody>
          <a:bodyPr lIns="90004" tIns="44997" rIns="90004" bIns="44997" anchor="ctr" compatLnSpc="0"/>
          <a:lstStyle/>
          <a:p>
            <a:pPr fontAlgn="auto" hangingPunct="0">
              <a:spcBef>
                <a:spcPts val="0"/>
              </a:spcBef>
              <a:spcAft>
                <a:spcPts val="0"/>
              </a:spcAft>
              <a:defRPr sz="1800" b="0" i="0" u="none" strike="noStrike" kern="0" cap="none" spc="0" baseline="0">
                <a:solidFill>
                  <a:srgbClr val="000000"/>
                </a:solidFill>
                <a:uFillTx/>
              </a:defRPr>
            </a:pPr>
            <a:endParaRPr lang="en-US" kern="0">
              <a:solidFill>
                <a:srgbClr val="000000"/>
              </a:solidFill>
              <a:latin typeface="Liberation Sans" pitchFamily="18"/>
              <a:ea typeface="DejaVu Sans" pitchFamily="2"/>
              <a:cs typeface="DejaVu Sans" pitchFamily="2"/>
            </a:endParaRPr>
          </a:p>
        </p:txBody>
      </p:sp>
      <p:sp>
        <p:nvSpPr>
          <p:cNvPr id="92" name="任意多边形 91"/>
          <p:cNvSpPr/>
          <p:nvPr/>
        </p:nvSpPr>
        <p:spPr>
          <a:xfrm>
            <a:off x="6291262" y="3983032"/>
            <a:ext cx="206375" cy="206375"/>
          </a:xfrm>
          <a:custGeom>
            <a:avLst/>
            <a:gdLst>
              <a:gd name="f0" fmla="val 10800000"/>
              <a:gd name="f1" fmla="val 5400000"/>
              <a:gd name="f2" fmla="val 180"/>
              <a:gd name="f3" fmla="val w"/>
              <a:gd name="f4" fmla="val h"/>
              <a:gd name="f5" fmla="val 0"/>
              <a:gd name="f6" fmla="val 21600"/>
              <a:gd name="f7" fmla="*/ 5419351 1 1725033"/>
              <a:gd name="f8" fmla="*/ 10800 10800 1"/>
              <a:gd name="f9" fmla="+- 0 0 360"/>
              <a:gd name="f10" fmla="val 10800"/>
              <a:gd name="f11" fmla="+- 0 0 0"/>
              <a:gd name="f12" fmla="*/ f3 1 21600"/>
              <a:gd name="f13" fmla="*/ f4 1 21600"/>
              <a:gd name="f14" fmla="val f5"/>
              <a:gd name="f15" fmla="val f6"/>
              <a:gd name="f16" fmla="*/ 0 f7 1"/>
              <a:gd name="f17" fmla="*/ f5 f0 1"/>
              <a:gd name="f18" fmla="*/ f9 f0 1"/>
              <a:gd name="f19" fmla="*/ f11 f0 1"/>
              <a:gd name="f20" fmla="+- f15 0 f14"/>
              <a:gd name="f21" fmla="*/ f16 1 f2"/>
              <a:gd name="f22" fmla="*/ f17 1 f2"/>
              <a:gd name="f23" fmla="*/ f18 1 f2"/>
              <a:gd name="f24" fmla="*/ f19 1 f2"/>
              <a:gd name="f25" fmla="*/ f20 1 21600"/>
              <a:gd name="f26" fmla="+- 0 0 f21"/>
              <a:gd name="f27" fmla="+- f22 0 f1"/>
              <a:gd name="f28" fmla="+- f23 0 f1"/>
              <a:gd name="f29" fmla="+- f24 0 f1"/>
              <a:gd name="f30" fmla="*/ 3163 f25 1"/>
              <a:gd name="f31" fmla="*/ 18437 f25 1"/>
              <a:gd name="f32" fmla="*/ 10800 f25 1"/>
              <a:gd name="f33" fmla="*/ 0 f25 1"/>
              <a:gd name="f34" fmla="*/ 21600 f25 1"/>
              <a:gd name="f35" fmla="*/ f26 f0 1"/>
              <a:gd name="f36" fmla="+- f28 0 f27"/>
              <a:gd name="f37" fmla="*/ f35 1 f7"/>
              <a:gd name="f38" fmla="*/ f32 1 f25"/>
              <a:gd name="f39" fmla="*/ f33 1 f25"/>
              <a:gd name="f40" fmla="*/ f30 1 f25"/>
              <a:gd name="f41" fmla="*/ f31 1 f25"/>
              <a:gd name="f42" fmla="*/ f34 1 f25"/>
              <a:gd name="f43" fmla="+- f37 0 f1"/>
              <a:gd name="f44" fmla="*/ f40 f12 1"/>
              <a:gd name="f45" fmla="*/ f41 f12 1"/>
              <a:gd name="f46" fmla="*/ f41 f13 1"/>
              <a:gd name="f47" fmla="*/ f40 f13 1"/>
              <a:gd name="f48" fmla="*/ f38 f12 1"/>
              <a:gd name="f49" fmla="*/ f39 f13 1"/>
              <a:gd name="f50" fmla="*/ f39 f12 1"/>
              <a:gd name="f51" fmla="*/ f38 f13 1"/>
              <a:gd name="f52" fmla="*/ f42 f13 1"/>
              <a:gd name="f53" fmla="*/ f42 f12 1"/>
              <a:gd name="f54" fmla="+- f43 f1 0"/>
              <a:gd name="f55" fmla="*/ f54 f7 1"/>
              <a:gd name="f56" fmla="*/ f55 1 f0"/>
              <a:gd name="f57" fmla="+- 0 0 f56"/>
              <a:gd name="f58" fmla="+- 0 0 f57"/>
              <a:gd name="f59" fmla="*/ f58 f0 1"/>
              <a:gd name="f60" fmla="*/ f59 1 f7"/>
              <a:gd name="f61" fmla="+- f60 0 f1"/>
              <a:gd name="f62" fmla="cos 1 f61"/>
              <a:gd name="f63" fmla="sin 1 f61"/>
              <a:gd name="f64" fmla="+- 0 0 f62"/>
              <a:gd name="f65" fmla="+- 0 0 f63"/>
              <a:gd name="f66" fmla="+- 0 0 f64"/>
              <a:gd name="f67" fmla="+- 0 0 f65"/>
              <a:gd name="f68" fmla="val f66"/>
              <a:gd name="f69" fmla="val f67"/>
              <a:gd name="f70" fmla="+- 0 0 f68"/>
              <a:gd name="f71" fmla="+- 0 0 f69"/>
              <a:gd name="f72" fmla="*/ 10800 f70 1"/>
              <a:gd name="f73" fmla="*/ 10800 f71 1"/>
              <a:gd name="f74" fmla="*/ f72 f72 1"/>
              <a:gd name="f75" fmla="*/ f73 f73 1"/>
              <a:gd name="f76" fmla="+- f74 f75 0"/>
              <a:gd name="f77" fmla="sqrt f76"/>
              <a:gd name="f78" fmla="*/ f8 1 f77"/>
              <a:gd name="f79" fmla="*/ f70 f78 1"/>
              <a:gd name="f80" fmla="*/ f71 f78 1"/>
              <a:gd name="f81" fmla="+- 10800 0 f79"/>
              <a:gd name="f82" fmla="+- 10800 0 f80"/>
            </a:gdLst>
            <a:ahLst/>
            <a:cxnLst>
              <a:cxn ang="3cd4">
                <a:pos x="hc" y="t"/>
              </a:cxn>
              <a:cxn ang="0">
                <a:pos x="r" y="vc"/>
              </a:cxn>
              <a:cxn ang="cd4">
                <a:pos x="hc" y="b"/>
              </a:cxn>
              <a:cxn ang="cd2">
                <a:pos x="l" y="vc"/>
              </a:cxn>
              <a:cxn ang="f29">
                <a:pos x="f48" y="f49"/>
              </a:cxn>
              <a:cxn ang="f29">
                <a:pos x="f44" y="f47"/>
              </a:cxn>
              <a:cxn ang="f29">
                <a:pos x="f50" y="f51"/>
              </a:cxn>
              <a:cxn ang="f29">
                <a:pos x="f44" y="f46"/>
              </a:cxn>
              <a:cxn ang="f29">
                <a:pos x="f48" y="f52"/>
              </a:cxn>
              <a:cxn ang="f29">
                <a:pos x="f45" y="f46"/>
              </a:cxn>
              <a:cxn ang="f29">
                <a:pos x="f53" y="f51"/>
              </a:cxn>
              <a:cxn ang="f29">
                <a:pos x="f45" y="f47"/>
              </a:cxn>
            </a:cxnLst>
            <a:rect l="f44" t="f47" r="f45" b="f46"/>
            <a:pathLst>
              <a:path w="21600" h="21600">
                <a:moveTo>
                  <a:pt x="f81" y="f82"/>
                </a:moveTo>
                <a:arcTo wR="f10" hR="f10" stAng="f27" swAng="f36"/>
                <a:close/>
              </a:path>
            </a:pathLst>
          </a:custGeom>
          <a:solidFill>
            <a:srgbClr val="99CCFF"/>
          </a:solidFill>
          <a:ln w="0">
            <a:solidFill>
              <a:srgbClr val="000000"/>
            </a:solidFill>
            <a:prstDash val="solid"/>
          </a:ln>
        </p:spPr>
        <p:txBody>
          <a:bodyPr lIns="90004" tIns="44997" rIns="90004" bIns="44997" anchor="ctr" compatLnSpc="0"/>
          <a:lstStyle/>
          <a:p>
            <a:pPr fontAlgn="auto" hangingPunct="0">
              <a:spcBef>
                <a:spcPts val="0"/>
              </a:spcBef>
              <a:spcAft>
                <a:spcPts val="0"/>
              </a:spcAft>
              <a:defRPr sz="1800" b="0" i="0" u="none" strike="noStrike" kern="0" cap="none" spc="0" baseline="0">
                <a:solidFill>
                  <a:srgbClr val="000000"/>
                </a:solidFill>
                <a:uFillTx/>
              </a:defRPr>
            </a:pPr>
            <a:endParaRPr lang="en-US" kern="0">
              <a:solidFill>
                <a:srgbClr val="000000"/>
              </a:solidFill>
              <a:latin typeface="Liberation Sans" pitchFamily="18"/>
              <a:ea typeface="DejaVu Sans" pitchFamily="2"/>
              <a:cs typeface="DejaVu Sans" pitchFamily="2"/>
            </a:endParaRPr>
          </a:p>
        </p:txBody>
      </p:sp>
      <p:sp>
        <p:nvSpPr>
          <p:cNvPr id="93" name="任意多边形 92"/>
          <p:cNvSpPr/>
          <p:nvPr/>
        </p:nvSpPr>
        <p:spPr>
          <a:xfrm>
            <a:off x="6596062" y="3983032"/>
            <a:ext cx="206375" cy="206375"/>
          </a:xfrm>
          <a:custGeom>
            <a:avLst/>
            <a:gdLst>
              <a:gd name="f0" fmla="val 10800000"/>
              <a:gd name="f1" fmla="val 5400000"/>
              <a:gd name="f2" fmla="val 180"/>
              <a:gd name="f3" fmla="val w"/>
              <a:gd name="f4" fmla="val h"/>
              <a:gd name="f5" fmla="val 0"/>
              <a:gd name="f6" fmla="val 21600"/>
              <a:gd name="f7" fmla="*/ 5419351 1 1725033"/>
              <a:gd name="f8" fmla="*/ 10800 10800 1"/>
              <a:gd name="f9" fmla="+- 0 0 360"/>
              <a:gd name="f10" fmla="val 10800"/>
              <a:gd name="f11" fmla="+- 0 0 0"/>
              <a:gd name="f12" fmla="*/ f3 1 21600"/>
              <a:gd name="f13" fmla="*/ f4 1 21600"/>
              <a:gd name="f14" fmla="val f5"/>
              <a:gd name="f15" fmla="val f6"/>
              <a:gd name="f16" fmla="*/ 0 f7 1"/>
              <a:gd name="f17" fmla="*/ f5 f0 1"/>
              <a:gd name="f18" fmla="*/ f9 f0 1"/>
              <a:gd name="f19" fmla="*/ f11 f0 1"/>
              <a:gd name="f20" fmla="+- f15 0 f14"/>
              <a:gd name="f21" fmla="*/ f16 1 f2"/>
              <a:gd name="f22" fmla="*/ f17 1 f2"/>
              <a:gd name="f23" fmla="*/ f18 1 f2"/>
              <a:gd name="f24" fmla="*/ f19 1 f2"/>
              <a:gd name="f25" fmla="*/ f20 1 21600"/>
              <a:gd name="f26" fmla="+- 0 0 f21"/>
              <a:gd name="f27" fmla="+- f22 0 f1"/>
              <a:gd name="f28" fmla="+- f23 0 f1"/>
              <a:gd name="f29" fmla="+- f24 0 f1"/>
              <a:gd name="f30" fmla="*/ 3163 f25 1"/>
              <a:gd name="f31" fmla="*/ 18437 f25 1"/>
              <a:gd name="f32" fmla="*/ 10800 f25 1"/>
              <a:gd name="f33" fmla="*/ 0 f25 1"/>
              <a:gd name="f34" fmla="*/ 21600 f25 1"/>
              <a:gd name="f35" fmla="*/ f26 f0 1"/>
              <a:gd name="f36" fmla="+- f28 0 f27"/>
              <a:gd name="f37" fmla="*/ f35 1 f7"/>
              <a:gd name="f38" fmla="*/ f32 1 f25"/>
              <a:gd name="f39" fmla="*/ f33 1 f25"/>
              <a:gd name="f40" fmla="*/ f30 1 f25"/>
              <a:gd name="f41" fmla="*/ f31 1 f25"/>
              <a:gd name="f42" fmla="*/ f34 1 f25"/>
              <a:gd name="f43" fmla="+- f37 0 f1"/>
              <a:gd name="f44" fmla="*/ f40 f12 1"/>
              <a:gd name="f45" fmla="*/ f41 f12 1"/>
              <a:gd name="f46" fmla="*/ f41 f13 1"/>
              <a:gd name="f47" fmla="*/ f40 f13 1"/>
              <a:gd name="f48" fmla="*/ f38 f12 1"/>
              <a:gd name="f49" fmla="*/ f39 f13 1"/>
              <a:gd name="f50" fmla="*/ f39 f12 1"/>
              <a:gd name="f51" fmla="*/ f38 f13 1"/>
              <a:gd name="f52" fmla="*/ f42 f13 1"/>
              <a:gd name="f53" fmla="*/ f42 f12 1"/>
              <a:gd name="f54" fmla="+- f43 f1 0"/>
              <a:gd name="f55" fmla="*/ f54 f7 1"/>
              <a:gd name="f56" fmla="*/ f55 1 f0"/>
              <a:gd name="f57" fmla="+- 0 0 f56"/>
              <a:gd name="f58" fmla="+- 0 0 f57"/>
              <a:gd name="f59" fmla="*/ f58 f0 1"/>
              <a:gd name="f60" fmla="*/ f59 1 f7"/>
              <a:gd name="f61" fmla="+- f60 0 f1"/>
              <a:gd name="f62" fmla="cos 1 f61"/>
              <a:gd name="f63" fmla="sin 1 f61"/>
              <a:gd name="f64" fmla="+- 0 0 f62"/>
              <a:gd name="f65" fmla="+- 0 0 f63"/>
              <a:gd name="f66" fmla="+- 0 0 f64"/>
              <a:gd name="f67" fmla="+- 0 0 f65"/>
              <a:gd name="f68" fmla="val f66"/>
              <a:gd name="f69" fmla="val f67"/>
              <a:gd name="f70" fmla="+- 0 0 f68"/>
              <a:gd name="f71" fmla="+- 0 0 f69"/>
              <a:gd name="f72" fmla="*/ 10800 f70 1"/>
              <a:gd name="f73" fmla="*/ 10800 f71 1"/>
              <a:gd name="f74" fmla="*/ f72 f72 1"/>
              <a:gd name="f75" fmla="*/ f73 f73 1"/>
              <a:gd name="f76" fmla="+- f74 f75 0"/>
              <a:gd name="f77" fmla="sqrt f76"/>
              <a:gd name="f78" fmla="*/ f8 1 f77"/>
              <a:gd name="f79" fmla="*/ f70 f78 1"/>
              <a:gd name="f80" fmla="*/ f71 f78 1"/>
              <a:gd name="f81" fmla="+- 10800 0 f79"/>
              <a:gd name="f82" fmla="+- 10800 0 f80"/>
            </a:gdLst>
            <a:ahLst/>
            <a:cxnLst>
              <a:cxn ang="3cd4">
                <a:pos x="hc" y="t"/>
              </a:cxn>
              <a:cxn ang="0">
                <a:pos x="r" y="vc"/>
              </a:cxn>
              <a:cxn ang="cd4">
                <a:pos x="hc" y="b"/>
              </a:cxn>
              <a:cxn ang="cd2">
                <a:pos x="l" y="vc"/>
              </a:cxn>
              <a:cxn ang="f29">
                <a:pos x="f48" y="f49"/>
              </a:cxn>
              <a:cxn ang="f29">
                <a:pos x="f44" y="f47"/>
              </a:cxn>
              <a:cxn ang="f29">
                <a:pos x="f50" y="f51"/>
              </a:cxn>
              <a:cxn ang="f29">
                <a:pos x="f44" y="f46"/>
              </a:cxn>
              <a:cxn ang="f29">
                <a:pos x="f48" y="f52"/>
              </a:cxn>
              <a:cxn ang="f29">
                <a:pos x="f45" y="f46"/>
              </a:cxn>
              <a:cxn ang="f29">
                <a:pos x="f53" y="f51"/>
              </a:cxn>
              <a:cxn ang="f29">
                <a:pos x="f45" y="f47"/>
              </a:cxn>
            </a:cxnLst>
            <a:rect l="f44" t="f47" r="f45" b="f46"/>
            <a:pathLst>
              <a:path w="21600" h="21600">
                <a:moveTo>
                  <a:pt x="f81" y="f82"/>
                </a:moveTo>
                <a:arcTo wR="f10" hR="f10" stAng="f27" swAng="f36"/>
                <a:close/>
              </a:path>
            </a:pathLst>
          </a:custGeom>
          <a:solidFill>
            <a:srgbClr val="99CCFF"/>
          </a:solidFill>
          <a:ln w="0">
            <a:solidFill>
              <a:srgbClr val="000000"/>
            </a:solidFill>
            <a:prstDash val="solid"/>
          </a:ln>
        </p:spPr>
        <p:txBody>
          <a:bodyPr lIns="90004" tIns="44997" rIns="90004" bIns="44997" anchor="ctr" compatLnSpc="0"/>
          <a:lstStyle/>
          <a:p>
            <a:pPr fontAlgn="auto" hangingPunct="0">
              <a:spcBef>
                <a:spcPts val="0"/>
              </a:spcBef>
              <a:spcAft>
                <a:spcPts val="0"/>
              </a:spcAft>
              <a:defRPr sz="1800" b="0" i="0" u="none" strike="noStrike" kern="0" cap="none" spc="0" baseline="0">
                <a:solidFill>
                  <a:srgbClr val="000000"/>
                </a:solidFill>
                <a:uFillTx/>
              </a:defRPr>
            </a:pPr>
            <a:endParaRPr lang="en-US" kern="0">
              <a:solidFill>
                <a:srgbClr val="000000"/>
              </a:solidFill>
              <a:latin typeface="Liberation Sans" pitchFamily="18"/>
              <a:ea typeface="DejaVu Sans" pitchFamily="2"/>
              <a:cs typeface="DejaVu Sans" pitchFamily="2"/>
            </a:endParaRPr>
          </a:p>
        </p:txBody>
      </p:sp>
      <p:grpSp>
        <p:nvGrpSpPr>
          <p:cNvPr id="7" name="Group 12"/>
          <p:cNvGrpSpPr/>
          <p:nvPr/>
        </p:nvGrpSpPr>
        <p:grpSpPr>
          <a:xfrm>
            <a:off x="8010524" y="2935278"/>
            <a:ext cx="430213" cy="2057400"/>
            <a:chOff x="7875587" y="3553366"/>
            <a:chExt cx="430213" cy="2057400"/>
          </a:xfrm>
        </p:grpSpPr>
        <p:sp>
          <p:nvSpPr>
            <p:cNvPr id="110" name="任意多边形 109"/>
            <p:cNvSpPr/>
            <p:nvPr/>
          </p:nvSpPr>
          <p:spPr>
            <a:xfrm>
              <a:off x="7875587" y="3553366"/>
              <a:ext cx="427038" cy="20574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99CCFF"/>
            </a:solidFill>
            <a:ln w="0">
              <a:solidFill>
                <a:srgbClr val="000000"/>
              </a:solidFill>
              <a:prstDash val="solid"/>
            </a:ln>
          </p:spPr>
          <p:txBody>
            <a:bodyPr lIns="90004" tIns="44997" rIns="90004" bIns="44997" anchor="ctr" compatLnSpc="0"/>
            <a:lstStyle/>
            <a:p>
              <a:pPr fontAlgn="auto" hangingPunct="0">
                <a:spcBef>
                  <a:spcPts val="0"/>
                </a:spcBef>
                <a:spcAft>
                  <a:spcPts val="0"/>
                </a:spcAft>
                <a:defRPr sz="1800" b="0" i="0" u="none" strike="noStrike" kern="0" cap="none" spc="0" baseline="0">
                  <a:solidFill>
                    <a:srgbClr val="000000"/>
                  </a:solidFill>
                  <a:uFillTx/>
                </a:defRPr>
              </a:pPr>
              <a:endParaRPr lang="en-US" kern="0">
                <a:solidFill>
                  <a:srgbClr val="000000"/>
                </a:solidFill>
                <a:latin typeface="Liberation Sans" pitchFamily="18"/>
                <a:ea typeface="DejaVu Sans" pitchFamily="2"/>
                <a:cs typeface="DejaVu Sans" pitchFamily="2"/>
              </a:endParaRPr>
            </a:p>
          </p:txBody>
        </p:sp>
        <p:sp>
          <p:nvSpPr>
            <p:cNvPr id="111" name="任意多边形 110"/>
            <p:cNvSpPr/>
            <p:nvPr/>
          </p:nvSpPr>
          <p:spPr>
            <a:xfrm>
              <a:off x="7875587" y="5191666"/>
              <a:ext cx="430213" cy="419100"/>
            </a:xfrm>
            <a:custGeom>
              <a:avLst>
                <a:gd name="f0" fmla="val 11148"/>
              </a:avLst>
              <a:gdLst>
                <a:gd name="f1" fmla="val 10800000"/>
                <a:gd name="f2" fmla="val 5400000"/>
                <a:gd name="f3" fmla="val 180"/>
                <a:gd name="f4" fmla="val w"/>
                <a:gd name="f5" fmla="val h"/>
                <a:gd name="f6" fmla="val 0"/>
                <a:gd name="f7" fmla="val 21600"/>
                <a:gd name="f8" fmla="val -2147483647"/>
                <a:gd name="f9" fmla="val 2147483647"/>
                <a:gd name="f10" fmla="+- 0 0 0"/>
                <a:gd name="f11" fmla="*/ f4 1 21600"/>
                <a:gd name="f12" fmla="*/ f5 1 21600"/>
                <a:gd name="f13" fmla="val f6"/>
                <a:gd name="f14" fmla="val f7"/>
                <a:gd name="f15" fmla="pin 0 f0 21600"/>
                <a:gd name="f16" fmla="*/ f10 f1 1"/>
                <a:gd name="f17" fmla="+- f14 0 f13"/>
                <a:gd name="f18" fmla="val f15"/>
                <a:gd name="f19" fmla="*/ f15 f11 1"/>
                <a:gd name="f20" fmla="*/ 0 f12 1"/>
                <a:gd name="f21" fmla="*/ f16 1 f3"/>
                <a:gd name="f22" fmla="*/ f17 1 21600"/>
                <a:gd name="f23" fmla="*/ f18 1 2"/>
                <a:gd name="f24" fmla="+- 21600 0 f18"/>
                <a:gd name="f25" fmla="+- f21 0 f2"/>
                <a:gd name="f26" fmla="*/ 18000 f22 1"/>
                <a:gd name="f27" fmla="*/ 10800 f22 1"/>
                <a:gd name="f28" fmla="*/ 0 f22 1"/>
                <a:gd name="f29" fmla="*/ 21600 f22 1"/>
                <a:gd name="f30" fmla="+- f23 10800 0"/>
                <a:gd name="f31" fmla="*/ f24 1 2"/>
                <a:gd name="f32" fmla="*/ f23 f11 1"/>
                <a:gd name="f33" fmla="+- 21600 0 f31"/>
                <a:gd name="f34" fmla="*/ f27 1 f22"/>
                <a:gd name="f35" fmla="*/ f28 1 f22"/>
                <a:gd name="f36" fmla="*/ f29 1 f22"/>
                <a:gd name="f37" fmla="*/ f26 1 f22"/>
                <a:gd name="f38" fmla="*/ f30 f11 1"/>
                <a:gd name="f39" fmla="*/ f37 f12 1"/>
                <a:gd name="f40" fmla="*/ f34 f12 1"/>
                <a:gd name="f41" fmla="*/ f34 f11 1"/>
                <a:gd name="f42" fmla="*/ f35 f12 1"/>
                <a:gd name="f43" fmla="*/ f35 f11 1"/>
                <a:gd name="f44" fmla="*/ f36 f12 1"/>
                <a:gd name="f45" fmla="*/ f36 f11 1"/>
                <a:gd name="f46" fmla="*/ f33 f11 1"/>
              </a:gdLst>
              <a:ahLst>
                <a:ahXY gdRefX="f0" minX="f6" maxX="f7" gdRefY="" minY="0" maxY="0">
                  <a:pos x="f19" y="f20"/>
                </a:ahXY>
              </a:ahLst>
              <a:cxnLst>
                <a:cxn ang="3cd4">
                  <a:pos x="hc" y="t"/>
                </a:cxn>
                <a:cxn ang="0">
                  <a:pos x="r" y="vc"/>
                </a:cxn>
                <a:cxn ang="cd4">
                  <a:pos x="hc" y="b"/>
                </a:cxn>
                <a:cxn ang="cd2">
                  <a:pos x="l" y="vc"/>
                </a:cxn>
                <a:cxn ang="f25">
                  <a:pos x="f41" y="f42"/>
                </a:cxn>
                <a:cxn ang="f25">
                  <a:pos x="f32" y="f40"/>
                </a:cxn>
                <a:cxn ang="f25">
                  <a:pos x="f43" y="f44"/>
                </a:cxn>
                <a:cxn ang="f25">
                  <a:pos x="f41" y="f44"/>
                </a:cxn>
                <a:cxn ang="f25">
                  <a:pos x="f45" y="f44"/>
                </a:cxn>
                <a:cxn ang="f25">
                  <a:pos x="f46" y="f40"/>
                </a:cxn>
              </a:cxnLst>
              <a:rect l="f32" t="f40" r="f38" b="f39"/>
              <a:pathLst>
                <a:path w="21600" h="21600">
                  <a:moveTo>
                    <a:pt x="f18" y="f6"/>
                  </a:moveTo>
                  <a:lnTo>
                    <a:pt x="f7" y="f7"/>
                  </a:lnTo>
                  <a:lnTo>
                    <a:pt x="f6" y="f7"/>
                  </a:lnTo>
                  <a:close/>
                </a:path>
              </a:pathLst>
            </a:custGeom>
            <a:solidFill>
              <a:srgbClr val="FF950E"/>
            </a:solidFill>
            <a:ln w="0">
              <a:solidFill>
                <a:srgbClr val="000000"/>
              </a:solidFill>
              <a:prstDash val="solid"/>
            </a:ln>
          </p:spPr>
          <p:txBody>
            <a:bodyPr lIns="90004" tIns="44997" rIns="90004" bIns="44997" anchor="ctr" compatLnSpc="0"/>
            <a:lstStyle/>
            <a:p>
              <a:pPr fontAlgn="auto" hangingPunct="0">
                <a:spcBef>
                  <a:spcPts val="0"/>
                </a:spcBef>
                <a:spcAft>
                  <a:spcPts val="0"/>
                </a:spcAft>
                <a:defRPr sz="1800" b="0" i="0" u="none" strike="noStrike" kern="0" cap="none" spc="0" baseline="0">
                  <a:solidFill>
                    <a:srgbClr val="000000"/>
                  </a:solidFill>
                  <a:uFillTx/>
                </a:defRPr>
              </a:pPr>
              <a:endParaRPr lang="en-US" kern="0">
                <a:solidFill>
                  <a:srgbClr val="000000"/>
                </a:solidFill>
                <a:latin typeface="Liberation Sans" pitchFamily="18"/>
                <a:ea typeface="DejaVu Sans" pitchFamily="2"/>
                <a:cs typeface="DejaVu Sans" pitchFamily="2"/>
              </a:endParaRPr>
            </a:p>
          </p:txBody>
        </p:sp>
      </p:grpSp>
      <p:cxnSp>
        <p:nvCxnSpPr>
          <p:cNvPr id="73" name="Straight Arrow Connector 72"/>
          <p:cNvCxnSpPr>
            <a:stCxn id="60" idx="1"/>
            <a:endCxn id="62" idx="3"/>
          </p:cNvCxnSpPr>
          <p:nvPr/>
        </p:nvCxnSpPr>
        <p:spPr>
          <a:xfrm>
            <a:off x="2230437" y="4000500"/>
            <a:ext cx="439737" cy="374645"/>
          </a:xfrm>
          <a:prstGeom prst="straightConnector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60" idx="1"/>
            <a:endCxn id="59" idx="3"/>
          </p:cNvCxnSpPr>
          <p:nvPr/>
        </p:nvCxnSpPr>
        <p:spPr>
          <a:xfrm flipH="1" flipV="1">
            <a:off x="419100" y="3972466"/>
            <a:ext cx="1811337" cy="28034"/>
          </a:xfrm>
          <a:prstGeom prst="bentConnector5">
            <a:avLst>
              <a:gd name="adj1" fmla="val -12621"/>
              <a:gd name="adj2" fmla="val 4484911"/>
              <a:gd name="adj3" fmla="val 11262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59" idx="2"/>
            <a:endCxn id="62" idx="2"/>
          </p:cNvCxnSpPr>
          <p:nvPr/>
        </p:nvCxnSpPr>
        <p:spPr>
          <a:xfrm rot="16200000" flipH="1">
            <a:off x="2261406" y="3312326"/>
            <a:ext cx="99194" cy="2602706"/>
          </a:xfrm>
          <a:prstGeom prst="bentConnector3">
            <a:avLst>
              <a:gd name="adj1" fmla="val 862782"/>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任意多边形 61"/>
          <p:cNvSpPr/>
          <p:nvPr/>
        </p:nvSpPr>
        <p:spPr>
          <a:xfrm>
            <a:off x="2687637" y="3316278"/>
            <a:ext cx="1884363" cy="576262"/>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99CCFF"/>
          </a:solid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800" b="1" i="0" u="none" strike="noStrike" kern="0" cap="none" spc="0" baseline="0">
                <a:solidFill>
                  <a:srgbClr val="000000"/>
                </a:solidFill>
                <a:uFillTx/>
              </a:defRPr>
            </a:pPr>
            <a:r>
              <a:rPr lang="en-US" b="1" kern="0" dirty="0" smtClean="0">
                <a:solidFill>
                  <a:srgbClr val="000000"/>
                </a:solidFill>
                <a:latin typeface="Liberation Sans" pitchFamily="18"/>
                <a:ea typeface="DejaVu Sans" pitchFamily="2"/>
                <a:cs typeface="DejaVu Sans" pitchFamily="2"/>
              </a:rPr>
              <a:t>Hint Target</a:t>
            </a:r>
            <a:endParaRPr lang="en-US" b="1" kern="0" dirty="0">
              <a:solidFill>
                <a:srgbClr val="000000"/>
              </a:solidFill>
              <a:latin typeface="Liberation Sans" pitchFamily="18"/>
              <a:ea typeface="DejaVu Sans" pitchFamily="2"/>
              <a:cs typeface="DejaVu Sans" pitchFamily="2"/>
            </a:endParaRPr>
          </a:p>
          <a:p>
            <a:pPr algn="ctr" fontAlgn="auto" hangingPunct="0">
              <a:spcBef>
                <a:spcPts val="0"/>
              </a:spcBef>
              <a:spcAft>
                <a:spcPts val="0"/>
              </a:spcAft>
              <a:defRPr sz="1800" b="1" i="0" u="none" strike="noStrike" kern="0" cap="none" spc="0" baseline="0">
                <a:solidFill>
                  <a:srgbClr val="000000"/>
                </a:solidFill>
                <a:uFillTx/>
              </a:defRPr>
            </a:pPr>
            <a:r>
              <a:rPr lang="en-US" b="1" kern="0" dirty="0">
                <a:solidFill>
                  <a:srgbClr val="000000"/>
                </a:solidFill>
                <a:latin typeface="Liberation Sans" pitchFamily="18"/>
                <a:ea typeface="DejaVu Sans" pitchFamily="2"/>
                <a:cs typeface="DejaVu Sans" pitchFamily="2"/>
              </a:rPr>
              <a:t>Buffer</a:t>
            </a:r>
          </a:p>
        </p:txBody>
      </p:sp>
      <p:grpSp>
        <p:nvGrpSpPr>
          <p:cNvPr id="8" name="组合 69"/>
          <p:cNvGrpSpPr/>
          <p:nvPr/>
        </p:nvGrpSpPr>
        <p:grpSpPr>
          <a:xfrm>
            <a:off x="4816475" y="3163878"/>
            <a:ext cx="381000" cy="1676400"/>
            <a:chOff x="4816475" y="3163878"/>
            <a:chExt cx="381000" cy="1676400"/>
          </a:xfrm>
        </p:grpSpPr>
        <p:sp>
          <p:nvSpPr>
            <p:cNvPr id="26" name="任意多边形 62"/>
            <p:cNvSpPr/>
            <p:nvPr/>
          </p:nvSpPr>
          <p:spPr>
            <a:xfrm rot="5399996" flipV="1">
              <a:off x="4168775" y="3811578"/>
              <a:ext cx="1676400" cy="381000"/>
            </a:xfrm>
            <a:custGeom>
              <a:avLst>
                <a:gd name="f0" fmla="val 3495"/>
              </a:avLst>
              <a:gdLst>
                <a:gd name="f1" fmla="val 10800000"/>
                <a:gd name="f2" fmla="val 5400000"/>
                <a:gd name="f3" fmla="val 180"/>
                <a:gd name="f4" fmla="val w"/>
                <a:gd name="f5" fmla="val h"/>
                <a:gd name="f6" fmla="val 0"/>
                <a:gd name="f7" fmla="val 21600"/>
                <a:gd name="f8" fmla="val 10800"/>
                <a:gd name="f9" fmla="val -2147483647"/>
                <a:gd name="f10" fmla="val 2147483647"/>
                <a:gd name="f11" fmla="+- 0 0 0"/>
                <a:gd name="f12" fmla="*/ f4 1 21600"/>
                <a:gd name="f13" fmla="*/ f5 1 21600"/>
                <a:gd name="f14" fmla="val f6"/>
                <a:gd name="f15" fmla="val f7"/>
                <a:gd name="f16" fmla="pin 0 f0 10800"/>
                <a:gd name="f17" fmla="*/ f11 f1 1"/>
                <a:gd name="f18" fmla="+- f15 0 f14"/>
                <a:gd name="f19" fmla="val f16"/>
                <a:gd name="f20" fmla="*/ f16 f12 1"/>
                <a:gd name="f21" fmla="*/ 21600 f13 1"/>
                <a:gd name="f22" fmla="*/ f17 1 f3"/>
                <a:gd name="f23" fmla="*/ f18 1 21600"/>
                <a:gd name="f24" fmla="+- 21600 0 f19"/>
                <a:gd name="f25" fmla="*/ f19 10 1"/>
                <a:gd name="f26" fmla="*/ f19 1 2"/>
                <a:gd name="f27" fmla="+- f22 0 f2"/>
                <a:gd name="f28" fmla="*/ 10800 f23 1"/>
                <a:gd name="f29" fmla="*/ 21600 f23 1"/>
                <a:gd name="f30" fmla="*/ 0 f23 1"/>
                <a:gd name="f31" fmla="*/ f25 1 18"/>
                <a:gd name="f32" fmla="+- 21600 0 f26"/>
                <a:gd name="f33" fmla="*/ f26 f12 1"/>
                <a:gd name="f34" fmla="+- f31 1750 0"/>
                <a:gd name="f35" fmla="*/ f28 1 f23"/>
                <a:gd name="f36" fmla="*/ f29 1 f23"/>
                <a:gd name="f37" fmla="*/ f30 1 f23"/>
                <a:gd name="f38" fmla="*/ f32 f12 1"/>
                <a:gd name="f39" fmla="+- 21600 0 f34"/>
                <a:gd name="f40" fmla="*/ f34 f12 1"/>
                <a:gd name="f41" fmla="*/ f34 f13 1"/>
                <a:gd name="f42" fmla="*/ f35 f13 1"/>
                <a:gd name="f43" fmla="*/ f35 f12 1"/>
                <a:gd name="f44" fmla="*/ f36 f13 1"/>
                <a:gd name="f45" fmla="*/ f37 f13 1"/>
                <a:gd name="f46" fmla="*/ f39 f12 1"/>
                <a:gd name="f47" fmla="*/ f39 f13 1"/>
              </a:gdLst>
              <a:ahLst>
                <a:ahXY gdRefX="f0" minX="f6" maxX="f8" gdRefY="" minY="0" maxY="0">
                  <a:pos x="f20" y="f21"/>
                </a:ahXY>
              </a:ahLst>
              <a:cxnLst>
                <a:cxn ang="3cd4">
                  <a:pos x="hc" y="t"/>
                </a:cxn>
                <a:cxn ang="0">
                  <a:pos x="r" y="vc"/>
                </a:cxn>
                <a:cxn ang="cd4">
                  <a:pos x="hc" y="b"/>
                </a:cxn>
                <a:cxn ang="cd2">
                  <a:pos x="l" y="vc"/>
                </a:cxn>
                <a:cxn ang="f27">
                  <a:pos x="f38" y="f42"/>
                </a:cxn>
                <a:cxn ang="f27">
                  <a:pos x="f43" y="f44"/>
                </a:cxn>
                <a:cxn ang="f27">
                  <a:pos x="f33" y="f42"/>
                </a:cxn>
                <a:cxn ang="f27">
                  <a:pos x="f43" y="f45"/>
                </a:cxn>
              </a:cxnLst>
              <a:rect l="f40" t="f41" r="f46" b="f47"/>
              <a:pathLst>
                <a:path w="21600" h="21600">
                  <a:moveTo>
                    <a:pt x="f6" y="f6"/>
                  </a:moveTo>
                  <a:lnTo>
                    <a:pt x="f7" y="f6"/>
                  </a:lnTo>
                  <a:lnTo>
                    <a:pt x="f24" y="f7"/>
                  </a:lnTo>
                  <a:lnTo>
                    <a:pt x="f19" y="f7"/>
                  </a:lnTo>
                  <a:close/>
                </a:path>
              </a:pathLst>
            </a:custGeom>
            <a:solidFill>
              <a:srgbClr val="99CCFF"/>
            </a:solidFill>
            <a:ln w="0">
              <a:solidFill>
                <a:srgbClr val="000000"/>
              </a:solidFill>
              <a:prstDash val="solid"/>
            </a:ln>
          </p:spPr>
          <p:txBody>
            <a:bodyPr lIns="90004" tIns="44997" rIns="90004" bIns="44997" anchor="ctr" compatLnSpc="0"/>
            <a:lstStyle/>
            <a:p>
              <a:pPr fontAlgn="auto" hangingPunct="0">
                <a:spcBef>
                  <a:spcPts val="0"/>
                </a:spcBef>
                <a:spcAft>
                  <a:spcPts val="0"/>
                </a:spcAft>
                <a:defRPr sz="1800" b="0" i="0" u="none" strike="noStrike" kern="0" cap="none" spc="0" baseline="0">
                  <a:solidFill>
                    <a:srgbClr val="000000"/>
                  </a:solidFill>
                  <a:uFillTx/>
                </a:defRPr>
              </a:pPr>
              <a:endParaRPr lang="en-US" kern="0">
                <a:solidFill>
                  <a:srgbClr val="000000"/>
                </a:solidFill>
                <a:latin typeface="Liberation Sans" pitchFamily="18"/>
                <a:ea typeface="DejaVu Sans" pitchFamily="2"/>
                <a:cs typeface="DejaVu Sans" pitchFamily="2"/>
              </a:endParaRPr>
            </a:p>
          </p:txBody>
        </p:sp>
        <p:sp>
          <p:nvSpPr>
            <p:cNvPr id="27" name="TextBox 26"/>
            <p:cNvSpPr txBox="1"/>
            <p:nvPr/>
          </p:nvSpPr>
          <p:spPr>
            <a:xfrm>
              <a:off x="4816475" y="3463920"/>
              <a:ext cx="374650" cy="352425"/>
            </a:xfrm>
            <a:prstGeom prst="rect">
              <a:avLst/>
            </a:prstGeom>
            <a:noFill/>
            <a:ln>
              <a:noFill/>
            </a:ln>
          </p:spPr>
          <p:txBody>
            <a:bodyPr lIns="90004" tIns="44997" rIns="90004" bIns="44997">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a:r>
                <a:rPr lang="en-US" altLang="zh-CN" b="1" dirty="0">
                  <a:solidFill>
                    <a:srgbClr val="000000"/>
                  </a:solidFill>
                  <a:latin typeface="Liberation Sans"/>
                  <a:ea typeface="DejaVu Sans"/>
                  <a:cs typeface="DejaVu Sans"/>
                </a:rPr>
                <a:t>1</a:t>
              </a:r>
            </a:p>
          </p:txBody>
        </p:sp>
        <p:sp>
          <p:nvSpPr>
            <p:cNvPr id="28" name="TextBox 27"/>
            <p:cNvSpPr txBox="1"/>
            <p:nvPr/>
          </p:nvSpPr>
          <p:spPr>
            <a:xfrm>
              <a:off x="4816475" y="4144953"/>
              <a:ext cx="228600" cy="395287"/>
            </a:xfrm>
            <a:prstGeom prst="rect">
              <a:avLst/>
            </a:prstGeom>
            <a:noFill/>
            <a:ln>
              <a:noFill/>
            </a:ln>
          </p:spPr>
          <p:txBody>
            <a:bodyPr lIns="90004" tIns="44997" rIns="90004" bIns="44997">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a:r>
                <a:rPr lang="en-US" altLang="zh-CN" b="1">
                  <a:solidFill>
                    <a:srgbClr val="000000"/>
                  </a:solidFill>
                  <a:latin typeface="Liberation Sans"/>
                  <a:ea typeface="DejaVu Sans"/>
                  <a:cs typeface="DejaVu Sans"/>
                </a:rPr>
                <a:t>0</a:t>
              </a:r>
            </a:p>
          </p:txBody>
        </p:sp>
      </p:grpSp>
      <p:cxnSp>
        <p:nvCxnSpPr>
          <p:cNvPr id="29" name="直接箭头连接符 78"/>
          <p:cNvCxnSpPr>
            <a:cxnSpLocks noChangeShapeType="1"/>
            <a:stCxn id="25" idx="1"/>
            <a:endCxn id="27" idx="1"/>
          </p:cNvCxnSpPr>
          <p:nvPr/>
        </p:nvCxnSpPr>
        <p:spPr bwMode="auto">
          <a:xfrm>
            <a:off x="4572000" y="3604409"/>
            <a:ext cx="244475" cy="35724"/>
          </a:xfrm>
          <a:prstGeom prst="straightConnector1">
            <a:avLst/>
          </a:prstGeom>
          <a:noFill/>
          <a:ln w="38100">
            <a:solidFill>
              <a:srgbClr val="000000"/>
            </a:solidFill>
            <a:round/>
            <a:headEnd/>
            <a:tailEnd type="triangle" w="lg" len="med"/>
          </a:ln>
          <a:extLst>
            <a:ext uri="{909E8E84-426E-40DD-AFC4-6F175D3DCCD1}">
              <a14:hiddenFill xmlns:a14="http://schemas.microsoft.com/office/drawing/2010/main" xmlns="">
                <a:noFill/>
              </a14:hiddenFill>
            </a:ext>
          </a:extLst>
        </p:spPr>
      </p:cxnSp>
      <p:cxnSp>
        <p:nvCxnSpPr>
          <p:cNvPr id="30" name="直接箭头连接符 79"/>
          <p:cNvCxnSpPr>
            <a:cxnSpLocks noChangeShapeType="1"/>
            <a:stCxn id="62" idx="1"/>
            <a:endCxn id="28" idx="1"/>
          </p:cNvCxnSpPr>
          <p:nvPr/>
        </p:nvCxnSpPr>
        <p:spPr bwMode="auto">
          <a:xfrm flipV="1">
            <a:off x="4554537" y="4342597"/>
            <a:ext cx="261938" cy="32548"/>
          </a:xfrm>
          <a:prstGeom prst="straightConnector1">
            <a:avLst/>
          </a:prstGeom>
          <a:noFill/>
          <a:ln w="38100">
            <a:solidFill>
              <a:srgbClr val="000000"/>
            </a:solidFill>
            <a:round/>
            <a:headEnd/>
            <a:tailEnd type="triangle" w="lg" len="med"/>
          </a:ln>
          <a:extLst>
            <a:ext uri="{909E8E84-426E-40DD-AFC4-6F175D3DCCD1}">
              <a14:hiddenFill xmlns:a14="http://schemas.microsoft.com/office/drawing/2010/main" xmlns="">
                <a:noFill/>
              </a14:hiddenFill>
            </a:ext>
          </a:extLst>
        </p:spPr>
      </p:cxnSp>
      <p:cxnSp>
        <p:nvCxnSpPr>
          <p:cNvPr id="31" name="直接箭头连接符 82"/>
          <p:cNvCxnSpPr>
            <a:cxnSpLocks noChangeShapeType="1"/>
            <a:stCxn id="26" idx="5"/>
            <a:endCxn id="81" idx="3"/>
          </p:cNvCxnSpPr>
          <p:nvPr/>
        </p:nvCxnSpPr>
        <p:spPr bwMode="auto">
          <a:xfrm flipV="1">
            <a:off x="5197475" y="3963978"/>
            <a:ext cx="263524" cy="38100"/>
          </a:xfrm>
          <a:prstGeom prst="straightConnector1">
            <a:avLst/>
          </a:prstGeom>
          <a:noFill/>
          <a:ln w="38100">
            <a:solidFill>
              <a:srgbClr val="000000"/>
            </a:solidFill>
            <a:round/>
            <a:headEnd/>
            <a:tailEnd type="triangle" w="lg" len="med"/>
          </a:ln>
          <a:extLst>
            <a:ext uri="{909E8E84-426E-40DD-AFC4-6F175D3DCCD1}">
              <a14:hiddenFill xmlns:a14="http://schemas.microsoft.com/office/drawing/2010/main" xmlns="">
                <a:noFill/>
              </a14:hiddenFill>
            </a:ext>
          </a:extLst>
        </p:spPr>
      </p:cxnSp>
      <p:sp>
        <p:nvSpPr>
          <p:cNvPr id="6" name="Parallelogram 5"/>
          <p:cNvSpPr/>
          <p:nvPr/>
        </p:nvSpPr>
        <p:spPr>
          <a:xfrm>
            <a:off x="4133852" y="2325678"/>
            <a:ext cx="1771648" cy="3810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Comparator</a:t>
            </a:r>
            <a:endParaRPr lang="en-US" dirty="0"/>
          </a:p>
        </p:txBody>
      </p:sp>
      <p:cxnSp>
        <p:nvCxnSpPr>
          <p:cNvPr id="15" name="Straight Arrow Connector 14"/>
          <p:cNvCxnSpPr>
            <a:stCxn id="6" idx="4"/>
            <a:endCxn id="26" idx="6"/>
          </p:cNvCxnSpPr>
          <p:nvPr/>
        </p:nvCxnSpPr>
        <p:spPr>
          <a:xfrm flipH="1">
            <a:off x="5006974" y="2706678"/>
            <a:ext cx="12702" cy="592825"/>
          </a:xfrm>
          <a:prstGeom prst="straightConnector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9" name="Group 36"/>
          <p:cNvGrpSpPr/>
          <p:nvPr/>
        </p:nvGrpSpPr>
        <p:grpSpPr>
          <a:xfrm>
            <a:off x="4419600" y="1233488"/>
            <a:ext cx="2552700" cy="671512"/>
            <a:chOff x="4419600" y="1233488"/>
            <a:chExt cx="2552700" cy="671512"/>
          </a:xfrm>
        </p:grpSpPr>
        <p:sp>
          <p:nvSpPr>
            <p:cNvPr id="41" name="任意多边形 66"/>
            <p:cNvSpPr/>
            <p:nvPr/>
          </p:nvSpPr>
          <p:spPr>
            <a:xfrm>
              <a:off x="4497387" y="1233488"/>
              <a:ext cx="1236663" cy="41275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99CCFF"/>
            </a:solid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800" b="0" i="0" u="none" strike="noStrike" kern="0" cap="none" spc="0" baseline="0">
                  <a:solidFill>
                    <a:srgbClr val="000000"/>
                  </a:solidFill>
                  <a:uFillTx/>
                </a:defRPr>
              </a:pPr>
              <a:r>
                <a:rPr lang="en-US" sz="1300" kern="0" dirty="0">
                  <a:solidFill>
                    <a:srgbClr val="000000"/>
                  </a:solidFill>
                  <a:latin typeface="Liberation Sans" pitchFamily="18"/>
                  <a:ea typeface="DejaVu Sans" pitchFamily="2"/>
                  <a:cs typeface="DejaVu Sans" pitchFamily="2"/>
                </a:rPr>
                <a:t>branch address</a:t>
              </a:r>
            </a:p>
          </p:txBody>
        </p:sp>
        <p:sp>
          <p:nvSpPr>
            <p:cNvPr id="42" name="任意多边形 67"/>
            <p:cNvSpPr/>
            <p:nvPr/>
          </p:nvSpPr>
          <p:spPr>
            <a:xfrm>
              <a:off x="5734050" y="1233488"/>
              <a:ext cx="1238250" cy="41275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99CCFF"/>
            </a:solid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800" b="0" i="0" u="none" strike="noStrike" kern="0" cap="none" spc="0" baseline="0">
                  <a:solidFill>
                    <a:srgbClr val="000000"/>
                  </a:solidFill>
                  <a:uFillTx/>
                </a:defRPr>
              </a:pPr>
              <a:r>
                <a:rPr lang="en-US" sz="1400" kern="0" dirty="0">
                  <a:solidFill>
                    <a:srgbClr val="000000"/>
                  </a:solidFill>
                  <a:latin typeface="Liberation Sans" pitchFamily="18"/>
                  <a:ea typeface="DejaVu Sans" pitchFamily="2"/>
                  <a:cs typeface="DejaVu Sans" pitchFamily="2"/>
                </a:rPr>
                <a:t>target address</a:t>
              </a:r>
            </a:p>
          </p:txBody>
        </p:sp>
        <p:sp>
          <p:nvSpPr>
            <p:cNvPr id="43" name="任意多边形 68"/>
            <p:cNvSpPr/>
            <p:nvPr/>
          </p:nvSpPr>
          <p:spPr>
            <a:xfrm>
              <a:off x="4440237" y="1363663"/>
              <a:ext cx="1236663" cy="41275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99CCFF"/>
            </a:solid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800" b="0" i="0" u="none" strike="noStrike" kern="0" cap="none" spc="0" baseline="0">
                  <a:solidFill>
                    <a:srgbClr val="000000"/>
                  </a:solidFill>
                  <a:uFillTx/>
                </a:defRPr>
              </a:pPr>
              <a:r>
                <a:rPr lang="en-US" sz="1300" kern="0" dirty="0">
                  <a:solidFill>
                    <a:srgbClr val="000000"/>
                  </a:solidFill>
                  <a:latin typeface="Liberation Sans" pitchFamily="18"/>
                  <a:ea typeface="DejaVu Sans" pitchFamily="2"/>
                  <a:cs typeface="DejaVu Sans" pitchFamily="2"/>
                </a:rPr>
                <a:t>branch address</a:t>
              </a:r>
            </a:p>
          </p:txBody>
        </p:sp>
        <p:sp>
          <p:nvSpPr>
            <p:cNvPr id="44" name="任意多边形 69"/>
            <p:cNvSpPr/>
            <p:nvPr/>
          </p:nvSpPr>
          <p:spPr>
            <a:xfrm>
              <a:off x="5676900" y="1363663"/>
              <a:ext cx="1236662" cy="41275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99CCFF"/>
            </a:solid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800" b="0" i="0" u="none" strike="noStrike" kern="0" cap="none" spc="0" baseline="0">
                  <a:solidFill>
                    <a:srgbClr val="000000"/>
                  </a:solidFill>
                  <a:uFillTx/>
                </a:defRPr>
              </a:pPr>
              <a:r>
                <a:rPr lang="en-US" sz="1400" kern="0" dirty="0">
                  <a:solidFill>
                    <a:srgbClr val="000000"/>
                  </a:solidFill>
                  <a:latin typeface="Liberation Sans" pitchFamily="18"/>
                  <a:ea typeface="DejaVu Sans" pitchFamily="2"/>
                  <a:cs typeface="DejaVu Sans" pitchFamily="2"/>
                </a:rPr>
                <a:t>target address</a:t>
              </a:r>
            </a:p>
          </p:txBody>
        </p:sp>
        <p:sp>
          <p:nvSpPr>
            <p:cNvPr id="45" name="任意多边形 70"/>
            <p:cNvSpPr/>
            <p:nvPr/>
          </p:nvSpPr>
          <p:spPr>
            <a:xfrm>
              <a:off x="4419600" y="1493838"/>
              <a:ext cx="1219200" cy="411162"/>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99CCFF"/>
            </a:solid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400" b="1" i="0" u="none" strike="noStrike" kern="0" cap="none" spc="0" baseline="0">
                  <a:solidFill>
                    <a:srgbClr val="000000"/>
                  </a:solidFill>
                  <a:uFillTx/>
                </a:defRPr>
              </a:pPr>
              <a:r>
                <a:rPr lang="en-US" sz="1400" b="1" kern="0" dirty="0">
                  <a:solidFill>
                    <a:srgbClr val="000000"/>
                  </a:solidFill>
                  <a:latin typeface="Liberation Sans" pitchFamily="18"/>
                  <a:ea typeface="DejaVu Sans" pitchFamily="2"/>
                  <a:cs typeface="DejaVu Sans" pitchFamily="2"/>
                </a:rPr>
                <a:t>branch address</a:t>
              </a:r>
            </a:p>
          </p:txBody>
        </p:sp>
        <p:sp>
          <p:nvSpPr>
            <p:cNvPr id="46" name="任意多边形 71"/>
            <p:cNvSpPr/>
            <p:nvPr/>
          </p:nvSpPr>
          <p:spPr>
            <a:xfrm>
              <a:off x="5602288" y="1493838"/>
              <a:ext cx="1255712" cy="411162"/>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99CCFF"/>
            </a:solid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800" b="1" i="0" u="none" strike="noStrike" kern="0" cap="none" spc="0" baseline="0">
                  <a:solidFill>
                    <a:srgbClr val="000000"/>
                  </a:solidFill>
                  <a:uFillTx/>
                </a:defRPr>
              </a:pPr>
              <a:r>
                <a:rPr lang="en-US" sz="1400" b="1" kern="0" dirty="0">
                  <a:solidFill>
                    <a:srgbClr val="000000"/>
                  </a:solidFill>
                  <a:latin typeface="Liberation Sans" pitchFamily="18"/>
                  <a:ea typeface="DejaVu Sans" pitchFamily="2"/>
                  <a:cs typeface="DejaVu Sans" pitchFamily="2"/>
                </a:rPr>
                <a:t>target address</a:t>
              </a:r>
            </a:p>
          </p:txBody>
        </p:sp>
      </p:grpSp>
      <p:cxnSp>
        <p:nvCxnSpPr>
          <p:cNvPr id="47" name="Straight Arrow Connector 46"/>
          <p:cNvCxnSpPr>
            <a:stCxn id="45" idx="2"/>
            <a:endCxn id="6" idx="0"/>
          </p:cNvCxnSpPr>
          <p:nvPr/>
        </p:nvCxnSpPr>
        <p:spPr>
          <a:xfrm flipH="1">
            <a:off x="5019676" y="1905000"/>
            <a:ext cx="9524" cy="420678"/>
          </a:xfrm>
          <a:prstGeom prst="straightConnector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60" idx="0"/>
            <a:endCxn id="6" idx="5"/>
          </p:cNvCxnSpPr>
          <p:nvPr/>
        </p:nvCxnSpPr>
        <p:spPr>
          <a:xfrm rot="5400000" flipH="1" flipV="1">
            <a:off x="2871386" y="1661710"/>
            <a:ext cx="455622" cy="2164559"/>
          </a:xfrm>
          <a:prstGeom prst="bentConnector2">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60" idx="1"/>
            <a:endCxn id="25" idx="3"/>
          </p:cNvCxnSpPr>
          <p:nvPr/>
        </p:nvCxnSpPr>
        <p:spPr>
          <a:xfrm flipV="1">
            <a:off x="2230437" y="3604409"/>
            <a:ext cx="457200" cy="396091"/>
          </a:xfrm>
          <a:prstGeom prst="straightConnector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89" idx="0"/>
            <a:endCxn id="42" idx="1"/>
          </p:cNvCxnSpPr>
          <p:nvPr/>
        </p:nvCxnSpPr>
        <p:spPr>
          <a:xfrm rot="16200000" flipV="1">
            <a:off x="6355959" y="2056205"/>
            <a:ext cx="1495415" cy="262731"/>
          </a:xfrm>
          <a:prstGeom prst="bentConnector2">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1" name="直接连接符 70"/>
          <p:cNvSpPr/>
          <p:nvPr/>
        </p:nvSpPr>
        <p:spPr>
          <a:xfrm flipH="1" flipV="1">
            <a:off x="4216400" y="1193800"/>
            <a:ext cx="228600" cy="76200"/>
          </a:xfrm>
          <a:prstGeom prst="line">
            <a:avLst/>
          </a:prstGeom>
          <a:noFill/>
          <a:ln w="28575">
            <a:solidFill>
              <a:srgbClr val="008000"/>
            </a:solidFill>
            <a:prstDash val="solid"/>
          </a:ln>
        </p:spPr>
        <p:txBody>
          <a:bodyPr vert="horz" lIns="108000" tIns="63000" rIns="108000" bIns="63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Liberation Sans" pitchFamily="18"/>
              <a:ea typeface="DejaVu Sans" pitchFamily="2"/>
              <a:cs typeface="DejaVu Sans" pitchFamily="2"/>
            </a:endParaRPr>
          </a:p>
        </p:txBody>
      </p:sp>
      <p:sp>
        <p:nvSpPr>
          <p:cNvPr id="72" name="直接连接符 71"/>
          <p:cNvSpPr/>
          <p:nvPr/>
        </p:nvSpPr>
        <p:spPr>
          <a:xfrm flipH="1" flipV="1">
            <a:off x="4140200" y="1574800"/>
            <a:ext cx="228600" cy="76200"/>
          </a:xfrm>
          <a:prstGeom prst="line">
            <a:avLst/>
          </a:prstGeom>
          <a:noFill/>
          <a:ln w="28575">
            <a:solidFill>
              <a:srgbClr val="008000"/>
            </a:solidFill>
            <a:prstDash val="solid"/>
          </a:ln>
        </p:spPr>
        <p:txBody>
          <a:bodyPr vert="horz" lIns="108000" tIns="63000" rIns="108000" bIns="63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Liberation Sans" pitchFamily="18"/>
              <a:ea typeface="DejaVu Sans" pitchFamily="2"/>
              <a:cs typeface="DejaVu Sans" pitchFamily="2"/>
            </a:endParaRPr>
          </a:p>
        </p:txBody>
      </p:sp>
      <p:sp>
        <p:nvSpPr>
          <p:cNvPr id="53" name="直接连接符 52"/>
          <p:cNvSpPr/>
          <p:nvPr/>
        </p:nvSpPr>
        <p:spPr>
          <a:xfrm flipV="1">
            <a:off x="1981200" y="5836200"/>
            <a:ext cx="5486400" cy="0"/>
          </a:xfrm>
          <a:prstGeom prst="line">
            <a:avLst/>
          </a:prstGeom>
          <a:noFill/>
          <a:ln w="19050">
            <a:solidFill>
              <a:srgbClr val="008000"/>
            </a:solidFill>
            <a:prstDash val="solid"/>
            <a:headEnd type="arrow"/>
            <a:tailEnd type="arrow"/>
          </a:ln>
        </p:spPr>
        <p:txBody>
          <a:bodyPr vert="horz" lIns="108360" tIns="63360" rIns="108360" bIns="6336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Liberation Sans" pitchFamily="18"/>
              <a:ea typeface="DejaVu Sans" pitchFamily="2"/>
              <a:cs typeface="DejaVu Sans" pitchFamily="2"/>
            </a:endParaRPr>
          </a:p>
        </p:txBody>
      </p:sp>
      <p:sp>
        <p:nvSpPr>
          <p:cNvPr id="55" name="直接连接符 54"/>
          <p:cNvSpPr/>
          <p:nvPr/>
        </p:nvSpPr>
        <p:spPr>
          <a:xfrm>
            <a:off x="1981200" y="5607600"/>
            <a:ext cx="0" cy="412200"/>
          </a:xfrm>
          <a:prstGeom prst="line">
            <a:avLst/>
          </a:prstGeom>
          <a:noFill/>
          <a:ln w="19050">
            <a:solidFill>
              <a:srgbClr val="008000"/>
            </a:solidFill>
            <a:prstDash val="solid"/>
          </a:ln>
        </p:spPr>
        <p:txBody>
          <a:bodyPr vert="horz" lIns="108000" tIns="63000" rIns="108000" bIns="63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Liberation Sans" pitchFamily="18"/>
              <a:ea typeface="DejaVu Sans" pitchFamily="2"/>
              <a:cs typeface="DejaVu Sans" pitchFamily="2"/>
            </a:endParaRPr>
          </a:p>
        </p:txBody>
      </p:sp>
      <p:sp>
        <p:nvSpPr>
          <p:cNvPr id="56" name="直接连接符 55"/>
          <p:cNvSpPr/>
          <p:nvPr/>
        </p:nvSpPr>
        <p:spPr>
          <a:xfrm>
            <a:off x="7467600" y="5607600"/>
            <a:ext cx="0" cy="412200"/>
          </a:xfrm>
          <a:prstGeom prst="line">
            <a:avLst/>
          </a:prstGeom>
          <a:noFill/>
          <a:ln w="19050">
            <a:solidFill>
              <a:srgbClr val="008000"/>
            </a:solidFill>
            <a:prstDash val="solid"/>
          </a:ln>
        </p:spPr>
        <p:txBody>
          <a:bodyPr vert="horz" lIns="108000" tIns="63000" rIns="108000" bIns="63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Liberation Sans" pitchFamily="18"/>
              <a:ea typeface="DejaVu Sans" pitchFamily="2"/>
              <a:cs typeface="DejaVu Sans" pitchFamily="2"/>
            </a:endParaRPr>
          </a:p>
        </p:txBody>
      </p:sp>
      <p:sp>
        <p:nvSpPr>
          <p:cNvPr id="57" name="TextBox 56"/>
          <p:cNvSpPr txBox="1"/>
          <p:nvPr/>
        </p:nvSpPr>
        <p:spPr>
          <a:xfrm>
            <a:off x="2514600" y="5455200"/>
            <a:ext cx="4343400" cy="361722"/>
          </a:xfrm>
          <a:prstGeom prst="rect">
            <a:avLst/>
          </a:prstGeom>
          <a:noFill/>
          <a:ln>
            <a:noFill/>
          </a:ln>
        </p:spPr>
        <p:txBody>
          <a:bodyPr vert="horz" wrap="square" lIns="90000" tIns="45000" rIns="90000" bIns="4500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defRPr sz="2200"/>
            </a:pPr>
            <a:r>
              <a:rPr lang="en-US" sz="1600" b="1" i="0" u="none" strike="noStrike" kern="1200" dirty="0">
                <a:ln>
                  <a:noFill/>
                </a:ln>
                <a:solidFill>
                  <a:srgbClr val="008000"/>
                </a:solidFill>
                <a:latin typeface="Liberation Sans" pitchFamily="18"/>
                <a:ea typeface="DejaVu Sans" pitchFamily="2"/>
                <a:cs typeface="DejaVu Sans" pitchFamily="2"/>
              </a:rPr>
              <a:t>d </a:t>
            </a:r>
            <a:r>
              <a:rPr lang="en-US" sz="1600" b="1" i="0" u="none" strike="noStrike" kern="1200" dirty="0" smtClean="0">
                <a:ln>
                  <a:noFill/>
                </a:ln>
                <a:solidFill>
                  <a:srgbClr val="008000"/>
                </a:solidFill>
                <a:latin typeface="Liberation Sans" pitchFamily="18"/>
                <a:ea typeface="DejaVu Sans" pitchFamily="2"/>
                <a:cs typeface="DejaVu Sans" pitchFamily="2"/>
              </a:rPr>
              <a:t>cycles </a:t>
            </a:r>
            <a:r>
              <a:rPr lang="en-US" sz="1600" b="1" dirty="0" smtClean="0">
                <a:solidFill>
                  <a:srgbClr val="008000"/>
                </a:solidFill>
                <a:latin typeface="Liberation Sans" pitchFamily="18"/>
                <a:ea typeface="DejaVu Sans" pitchFamily="2"/>
                <a:cs typeface="DejaVu Sans" pitchFamily="2"/>
              </a:rPr>
              <a:t>to register hint</a:t>
            </a:r>
            <a:endParaRPr lang="en-US" sz="1600" b="1" i="0" u="none" strike="noStrike" kern="1200" dirty="0">
              <a:ln>
                <a:noFill/>
              </a:ln>
              <a:solidFill>
                <a:srgbClr val="008000"/>
              </a:solidFill>
              <a:latin typeface="Liberation Sans" pitchFamily="18"/>
              <a:ea typeface="DejaVu Sans" pitchFamily="2"/>
              <a:cs typeface="DejaVu Sans" pitchFamily="2"/>
            </a:endParaRPr>
          </a:p>
        </p:txBody>
      </p:sp>
      <p:sp>
        <p:nvSpPr>
          <p:cNvPr id="58" name="直接连接符 57"/>
          <p:cNvSpPr/>
          <p:nvPr/>
        </p:nvSpPr>
        <p:spPr>
          <a:xfrm flipH="1" flipV="1">
            <a:off x="4165600" y="1752600"/>
            <a:ext cx="206280" cy="206280"/>
          </a:xfrm>
          <a:prstGeom prst="line">
            <a:avLst/>
          </a:prstGeom>
          <a:noFill/>
          <a:ln w="28575">
            <a:solidFill>
              <a:srgbClr val="008000"/>
            </a:solidFill>
            <a:prstDash val="solid"/>
          </a:ln>
        </p:spPr>
        <p:txBody>
          <a:bodyPr vert="horz" lIns="108000" tIns="63000" rIns="108000" bIns="63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Liberation Sans" pitchFamily="18"/>
              <a:ea typeface="DejaVu Sans" pitchFamily="2"/>
              <a:cs typeface="DejaVu Sans" pitchFamily="2"/>
            </a:endParaRPr>
          </a:p>
        </p:txBody>
      </p:sp>
      <p:sp>
        <p:nvSpPr>
          <p:cNvPr id="65" name="TextBox 64"/>
          <p:cNvSpPr txBox="1"/>
          <p:nvPr/>
        </p:nvSpPr>
        <p:spPr>
          <a:xfrm>
            <a:off x="2743200" y="1295400"/>
            <a:ext cx="1464119" cy="361722"/>
          </a:xfrm>
          <a:prstGeom prst="rect">
            <a:avLst/>
          </a:prstGeom>
          <a:noFill/>
          <a:ln>
            <a:noFill/>
          </a:ln>
        </p:spPr>
        <p:txBody>
          <a:bodyPr vert="horz" lIns="90000" tIns="45000" rIns="90000" bIns="4500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rtl="0" hangingPunct="0">
              <a:lnSpc>
                <a:spcPct val="100000"/>
              </a:lnSpc>
              <a:spcBef>
                <a:spcPts val="0"/>
              </a:spcBef>
              <a:spcAft>
                <a:spcPts val="0"/>
              </a:spcAft>
              <a:buNone/>
              <a:tabLst/>
              <a:defRPr sz="2200"/>
            </a:pPr>
            <a:r>
              <a:rPr lang="en-US" sz="1600" b="1" i="0" u="none" strike="noStrike" kern="1200" dirty="0">
                <a:ln>
                  <a:noFill/>
                </a:ln>
                <a:solidFill>
                  <a:srgbClr val="008000"/>
                </a:solidFill>
                <a:latin typeface="Liberation Sans" pitchFamily="18"/>
                <a:ea typeface="DejaVu Sans" pitchFamily="2"/>
                <a:cs typeface="DejaVu Sans" pitchFamily="2"/>
              </a:rPr>
              <a:t>s entries</a:t>
            </a:r>
          </a:p>
        </p:txBody>
      </p:sp>
      <p:sp>
        <p:nvSpPr>
          <p:cNvPr id="66" name="TextBox 65"/>
          <p:cNvSpPr txBox="1"/>
          <p:nvPr/>
        </p:nvSpPr>
        <p:spPr>
          <a:xfrm>
            <a:off x="2057400" y="2095495"/>
            <a:ext cx="1371599" cy="361722"/>
          </a:xfrm>
          <a:prstGeom prst="rect">
            <a:avLst/>
          </a:prstGeom>
          <a:noFill/>
          <a:ln>
            <a:noFill/>
          </a:ln>
        </p:spPr>
        <p:txBody>
          <a:bodyPr vert="horz" lIns="90000" tIns="45000" rIns="90000" bIns="4500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200"/>
            </a:pPr>
            <a:r>
              <a:rPr lang="en-US" sz="1600" b="1" i="0" u="none" strike="noStrike" kern="1200" dirty="0">
                <a:ln>
                  <a:noFill/>
                </a:ln>
                <a:solidFill>
                  <a:srgbClr val="008000"/>
                </a:solidFill>
                <a:latin typeface="Liberation Sans" pitchFamily="18"/>
                <a:ea typeface="DejaVu Sans" pitchFamily="2"/>
                <a:cs typeface="DejaVu Sans" pitchFamily="2"/>
              </a:rPr>
              <a:t>f cycles</a:t>
            </a:r>
          </a:p>
        </p:txBody>
      </p:sp>
      <p:cxnSp>
        <p:nvCxnSpPr>
          <p:cNvPr id="67" name="曲线连接符 66"/>
          <p:cNvCxnSpPr/>
          <p:nvPr/>
        </p:nvCxnSpPr>
        <p:spPr bwMode="auto">
          <a:xfrm rot="10800000" flipV="1">
            <a:off x="3429000" y="1866894"/>
            <a:ext cx="838200" cy="800105"/>
          </a:xfrm>
          <a:prstGeom prst="curvedConnector3">
            <a:avLst>
              <a:gd name="adj1" fmla="val 387879"/>
            </a:avLst>
          </a:prstGeom>
          <a:solidFill>
            <a:schemeClr val="accent1"/>
          </a:solidFill>
          <a:ln w="19050" cap="flat" cmpd="sng" algn="ctr">
            <a:solidFill>
              <a:srgbClr val="009900"/>
            </a:solidFill>
            <a:prstDash val="solid"/>
            <a:round/>
            <a:headEnd type="none" w="med" len="med"/>
            <a:tailEnd type="arrow"/>
          </a:ln>
          <a:effectLst/>
        </p:spPr>
      </p:cxnSp>
      <p:sp>
        <p:nvSpPr>
          <p:cNvPr id="70" name="直接连接符 69"/>
          <p:cNvSpPr/>
          <p:nvPr/>
        </p:nvSpPr>
        <p:spPr>
          <a:xfrm flipV="1">
            <a:off x="4267200" y="1219200"/>
            <a:ext cx="76200" cy="381000"/>
          </a:xfrm>
          <a:prstGeom prst="line">
            <a:avLst/>
          </a:prstGeom>
          <a:noFill/>
          <a:ln w="28575">
            <a:solidFill>
              <a:srgbClr val="008000"/>
            </a:solidFill>
            <a:prstDash val="solid"/>
          </a:ln>
        </p:spPr>
        <p:txBody>
          <a:bodyPr vert="horz" lIns="108000" tIns="63000" rIns="108000" bIns="63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Liberation Sans" pitchFamily="18"/>
              <a:ea typeface="DejaVu Sans" pitchFamily="2"/>
              <a:cs typeface="DejaVu Sans" pitchFamily="2"/>
            </a:endParaRPr>
          </a:p>
        </p:txBody>
      </p:sp>
      <p:sp>
        <p:nvSpPr>
          <p:cNvPr id="74" name="直接连接符 73"/>
          <p:cNvSpPr/>
          <p:nvPr/>
        </p:nvSpPr>
        <p:spPr>
          <a:xfrm flipH="1" flipV="1">
            <a:off x="3352800" y="2536920"/>
            <a:ext cx="206280" cy="206280"/>
          </a:xfrm>
          <a:prstGeom prst="line">
            <a:avLst/>
          </a:prstGeom>
          <a:noFill/>
          <a:ln w="28575">
            <a:solidFill>
              <a:srgbClr val="008000"/>
            </a:solidFill>
            <a:prstDash val="solid"/>
          </a:ln>
        </p:spPr>
        <p:txBody>
          <a:bodyPr vert="horz" lIns="108000" tIns="63000" rIns="108000" bIns="63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Liberation Sans" pitchFamily="18"/>
              <a:ea typeface="DejaVu Sans" pitchFamily="2"/>
              <a:cs typeface="DejaVu Sans" pitchFamily="2"/>
            </a:endParaRPr>
          </a:p>
        </p:txBody>
      </p:sp>
      <p:cxnSp>
        <p:nvCxnSpPr>
          <p:cNvPr id="80" name="Elbow Connector 51"/>
          <p:cNvCxnSpPr/>
          <p:nvPr/>
        </p:nvCxnSpPr>
        <p:spPr>
          <a:xfrm rot="5400000" flipH="1" flipV="1">
            <a:off x="2287449" y="2038480"/>
            <a:ext cx="64571" cy="2620169"/>
          </a:xfrm>
          <a:prstGeom prst="bentConnector3">
            <a:avLst>
              <a:gd name="adj1" fmla="val 2049652"/>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48"/>
          <p:cNvCxnSpPr/>
          <p:nvPr/>
        </p:nvCxnSpPr>
        <p:spPr>
          <a:xfrm rot="16200000" flipH="1" flipV="1">
            <a:off x="2016649" y="-364061"/>
            <a:ext cx="2738978" cy="5934075"/>
          </a:xfrm>
          <a:prstGeom prst="bentConnector4">
            <a:avLst>
              <a:gd name="adj1" fmla="val -8346"/>
              <a:gd name="adj2" fmla="val 103852"/>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xmlns="" val="226591675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83"/>
                                        </p:tgtEl>
                                        <p:attrNameLst>
                                          <p:attrName>style.visibility</p:attrName>
                                        </p:attrNameLst>
                                      </p:cBhvr>
                                      <p:to>
                                        <p:strVal val="visible"/>
                                      </p:to>
                                    </p:set>
                                    <p:animEffect transition="in" filter="barn(inHorizontal)">
                                      <p:cBhvr>
                                        <p:cTn id="27" dur="500"/>
                                        <p:tgtEl>
                                          <p:spTgt spid="8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nodeType="clickEffect">
                                  <p:stCondLst>
                                    <p:cond delay="0"/>
                                  </p:stCondLst>
                                  <p:childTnLst>
                                    <p:set>
                                      <p:cBhvr>
                                        <p:cTn id="31" dur="1" fill="hold">
                                          <p:stCondLst>
                                            <p:cond delay="0"/>
                                          </p:stCondLst>
                                        </p:cTn>
                                        <p:tgtEl>
                                          <p:spTgt spid="80"/>
                                        </p:tgtEl>
                                        <p:attrNameLst>
                                          <p:attrName>style.visibility</p:attrName>
                                        </p:attrNameLst>
                                      </p:cBhvr>
                                      <p:to>
                                        <p:strVal val="visible"/>
                                      </p:to>
                                    </p:set>
                                    <p:animEffect transition="in" filter="barn(inHorizontal)">
                                      <p:cBhvr>
                                        <p:cTn id="32" dur="500"/>
                                        <p:tgtEl>
                                          <p:spTgt spid="8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65" grpId="0"/>
      <p:bldP spid="6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of Branch Hinting</a:t>
            </a:r>
            <a:endParaRPr lang="en-US" dirty="0"/>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11</a:t>
            </a:fld>
            <a:endParaRPr lang="en-US" altLang="zh-CN"/>
          </a:p>
        </p:txBody>
      </p:sp>
      <p:sp>
        <p:nvSpPr>
          <p:cNvPr id="4" name="Content Placeholder 3"/>
          <p:cNvSpPr>
            <a:spLocks noGrp="1"/>
          </p:cNvSpPr>
          <p:nvPr>
            <p:ph sz="quarter" idx="1"/>
          </p:nvPr>
        </p:nvSpPr>
        <p:spPr>
          <a:xfrm>
            <a:off x="152400" y="853440"/>
            <a:ext cx="8610600" cy="5471160"/>
          </a:xfrm>
        </p:spPr>
        <p:txBody>
          <a:bodyPr>
            <a:normAutofit lnSpcReduction="10000"/>
          </a:bodyPr>
          <a:lstStyle/>
          <a:p>
            <a:r>
              <a:rPr lang="en-US" altLang="zh-CN" sz="2400" dirty="0" smtClean="0"/>
              <a:t>d: How many cycles to </a:t>
            </a:r>
            <a:br>
              <a:rPr lang="en-US" altLang="zh-CN" sz="2400" dirty="0" smtClean="0"/>
            </a:br>
            <a:r>
              <a:rPr lang="en-US" altLang="zh-CN" sz="2400" dirty="0" smtClean="0"/>
              <a:t>register hint?</a:t>
            </a:r>
          </a:p>
          <a:p>
            <a:pPr lvl="1"/>
            <a:r>
              <a:rPr lang="en-US" altLang="zh-CN" sz="2000" dirty="0" smtClean="0"/>
              <a:t>If separation less than “d”, </a:t>
            </a:r>
            <a:br>
              <a:rPr lang="en-US" altLang="zh-CN" sz="2000" dirty="0" smtClean="0"/>
            </a:br>
            <a:r>
              <a:rPr lang="en-US" altLang="zh-CN" sz="2000" dirty="0" smtClean="0"/>
              <a:t>then hint is not active</a:t>
            </a:r>
          </a:p>
          <a:p>
            <a:pPr lvl="1"/>
            <a:r>
              <a:rPr lang="en-US" altLang="zh-CN" sz="2000" dirty="0" smtClean="0"/>
              <a:t>For Cell, d=8</a:t>
            </a:r>
            <a:endParaRPr lang="en-US" sz="2400" dirty="0" smtClean="0"/>
          </a:p>
          <a:p>
            <a:r>
              <a:rPr lang="en-US" sz="2400" dirty="0" smtClean="0"/>
              <a:t>s: Size of Branch Target</a:t>
            </a:r>
          </a:p>
          <a:p>
            <a:pPr>
              <a:buNone/>
            </a:pPr>
            <a:r>
              <a:rPr lang="en-US" sz="2400" dirty="0" smtClean="0"/>
              <a:t>    Buffer</a:t>
            </a:r>
          </a:p>
          <a:p>
            <a:pPr lvl="1"/>
            <a:r>
              <a:rPr lang="en-US" sz="2000" dirty="0" smtClean="0"/>
              <a:t>How many hints can be</a:t>
            </a:r>
          </a:p>
          <a:p>
            <a:pPr lvl="1">
              <a:buNone/>
            </a:pPr>
            <a:r>
              <a:rPr lang="en-US" sz="2000" dirty="0" smtClean="0"/>
              <a:t>      effective at a time?</a:t>
            </a:r>
          </a:p>
          <a:p>
            <a:pPr lvl="1"/>
            <a:r>
              <a:rPr lang="en-US" sz="2000" dirty="0" smtClean="0"/>
              <a:t>For Cell, s = 1</a:t>
            </a:r>
          </a:p>
          <a:p>
            <a:r>
              <a:rPr lang="en-US" sz="2400" dirty="0" smtClean="0"/>
              <a:t>f: Cycles to load </a:t>
            </a:r>
            <a:br>
              <a:rPr lang="en-US" sz="2400" dirty="0" smtClean="0"/>
            </a:br>
            <a:r>
              <a:rPr lang="en-US" sz="2400" dirty="0" smtClean="0"/>
              <a:t>instructions from memory</a:t>
            </a:r>
          </a:p>
          <a:p>
            <a:pPr>
              <a:buNone/>
            </a:pPr>
            <a:r>
              <a:rPr lang="en-US" sz="2400" dirty="0" smtClean="0"/>
              <a:t>    into hint target buffer</a:t>
            </a:r>
          </a:p>
          <a:p>
            <a:pPr lvl="1"/>
            <a:r>
              <a:rPr lang="en-US" sz="2000" dirty="0" smtClean="0"/>
              <a:t>If separation is more than “</a:t>
            </a:r>
            <a:r>
              <a:rPr lang="en-US" sz="2000" dirty="0" err="1" smtClean="0"/>
              <a:t>d+f</a:t>
            </a:r>
            <a:r>
              <a:rPr lang="en-US" sz="2000" dirty="0" smtClean="0"/>
              <a:t>”,  then no penalty</a:t>
            </a:r>
          </a:p>
          <a:p>
            <a:pPr lvl="1"/>
            <a:r>
              <a:rPr lang="en-US" sz="2000" dirty="0" smtClean="0"/>
              <a:t>For cell, f = 11, therefore penalty =0, if separation &gt; 18</a:t>
            </a:r>
            <a:endParaRPr lang="en-US" sz="2000" dirty="0"/>
          </a:p>
          <a:p>
            <a:endParaRPr lang="en-US" sz="2400" dirty="0"/>
          </a:p>
        </p:txBody>
      </p:sp>
      <p:pic>
        <p:nvPicPr>
          <p:cNvPr id="41986" name="Picture 2"/>
          <p:cNvPicPr>
            <a:picLocks noChangeAspect="1" noChangeArrowheads="1"/>
          </p:cNvPicPr>
          <p:nvPr/>
        </p:nvPicPr>
        <p:blipFill>
          <a:blip r:embed="rId2" cstate="print"/>
          <a:srcRect l="8750" t="13000" r="13750" b="13000"/>
          <a:stretch>
            <a:fillRect/>
          </a:stretch>
        </p:blipFill>
        <p:spPr bwMode="auto">
          <a:xfrm>
            <a:off x="4114800" y="1828800"/>
            <a:ext cx="4979773" cy="2971800"/>
          </a:xfrm>
          <a:prstGeom prst="rect">
            <a:avLst/>
          </a:prstGeom>
          <a:noFill/>
          <a:ln w="9525">
            <a:noFill/>
            <a:miter lim="800000"/>
            <a:headEnd/>
            <a:tailEnd/>
          </a:ln>
        </p:spPr>
      </p:pic>
    </p:spTree>
    <p:extLst>
      <p:ext uri="{BB962C8B-B14F-4D97-AF65-F5344CB8AC3E}">
        <p14:creationId xmlns:p14="http://schemas.microsoft.com/office/powerpoint/2010/main" xmlns="" val="1985834035"/>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dirty="0" smtClean="0"/>
              <a:t>Branch Penalty Model</a:t>
            </a:r>
            <a:r>
              <a:rPr lang="en-US" dirty="0" smtClean="0"/>
              <a:t> for Compiler</a:t>
            </a:r>
            <a:endParaRPr dirty="0"/>
          </a:p>
        </p:txBody>
      </p:sp>
      <p:sp>
        <p:nvSpPr>
          <p:cNvPr id="1034"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C4581B12-BD15-4D29-A3DA-ADE783EB22D1}" type="slidenum">
              <a:rPr lang="en-US" altLang="zh-CN">
                <a:cs typeface="ヒラギノ角ゴ Pro W3"/>
              </a:rPr>
              <a:pPr/>
              <a:t>12</a:t>
            </a:fld>
            <a:endParaRPr lang="en-US" altLang="zh-CN">
              <a:cs typeface="ヒラギノ角ゴ Pro W3"/>
            </a:endParaRPr>
          </a:p>
        </p:txBody>
      </p:sp>
      <p:sp>
        <p:nvSpPr>
          <p:cNvPr id="1031" name="Content Placeholder 2"/>
          <p:cNvSpPr>
            <a:spLocks noGrp="1"/>
          </p:cNvSpPr>
          <p:nvPr>
            <p:ph sz="quarter" idx="1"/>
          </p:nvPr>
        </p:nvSpPr>
        <p:spPr>
          <a:xfrm>
            <a:off x="609600" y="1038922"/>
            <a:ext cx="7772400" cy="866078"/>
          </a:xfrm>
        </p:spPr>
        <p:style>
          <a:lnRef idx="1">
            <a:schemeClr val="accent3"/>
          </a:lnRef>
          <a:fillRef idx="2">
            <a:schemeClr val="accent3"/>
          </a:fillRef>
          <a:effectRef idx="1">
            <a:schemeClr val="accent3"/>
          </a:effectRef>
          <a:fontRef idx="minor">
            <a:schemeClr val="dk1"/>
          </a:fontRef>
        </p:style>
        <p:txBody>
          <a:bodyPr>
            <a:normAutofit fontScale="92500"/>
          </a:bodyPr>
          <a:lstStyle/>
          <a:p>
            <a:r>
              <a:rPr lang="en-US" altLang="zh-CN" sz="2400" dirty="0" smtClean="0"/>
              <a:t>Model the penalty of a branch as a function of </a:t>
            </a:r>
            <a:r>
              <a:rPr lang="en-US" altLang="zh-CN" sz="2400" b="1" dirty="0" smtClean="0"/>
              <a:t>separation</a:t>
            </a:r>
            <a:r>
              <a:rPr lang="en-US" altLang="zh-CN" sz="2400" dirty="0" smtClean="0"/>
              <a:t>, </a:t>
            </a:r>
            <a:r>
              <a:rPr lang="en-US" altLang="zh-CN" sz="2400" b="1" dirty="0" smtClean="0"/>
              <a:t>taken probability</a:t>
            </a:r>
            <a:r>
              <a:rPr lang="en-US" altLang="zh-CN" sz="2400" dirty="0" smtClean="0"/>
              <a:t>, and </a:t>
            </a:r>
            <a:r>
              <a:rPr lang="en-US" altLang="zh-CN" sz="2400" b="1" dirty="0" smtClean="0"/>
              <a:t>number of branches is executed</a:t>
            </a:r>
          </a:p>
          <a:p>
            <a:endParaRPr lang="zh-CN" altLang="zh-CN" dirty="0" smtClean="0"/>
          </a:p>
        </p:txBody>
      </p:sp>
      <p:graphicFrame>
        <p:nvGraphicFramePr>
          <p:cNvPr id="1027" name="Object 8"/>
          <p:cNvGraphicFramePr>
            <a:graphicFrameLocks noChangeAspect="1"/>
          </p:cNvGraphicFramePr>
          <p:nvPr>
            <p:extLst>
              <p:ext uri="{D42A27DB-BD31-4B8C-83A1-F6EECF244321}">
                <p14:modId xmlns:p14="http://schemas.microsoft.com/office/powerpoint/2010/main" xmlns="" val="3462762768"/>
              </p:ext>
            </p:extLst>
          </p:nvPr>
        </p:nvGraphicFramePr>
        <p:xfrm>
          <a:off x="5260975" y="2466278"/>
          <a:ext cx="3654425" cy="1027113"/>
        </p:xfrm>
        <a:graphic>
          <a:graphicData uri="http://schemas.openxmlformats.org/presentationml/2006/ole">
            <p:oleObj spid="_x0000_s40972" name="Equation" r:id="rId5" imgW="2527300" imgH="711200" progId="">
              <p:embed/>
            </p:oleObj>
          </a:graphicData>
        </a:graphic>
      </p:graphicFrame>
      <p:graphicFrame>
        <p:nvGraphicFramePr>
          <p:cNvPr id="1028" name="Object 9"/>
          <p:cNvGraphicFramePr>
            <a:graphicFrameLocks noChangeAspect="1"/>
          </p:cNvGraphicFramePr>
          <p:nvPr>
            <p:extLst>
              <p:ext uri="{D42A27DB-BD31-4B8C-83A1-F6EECF244321}">
                <p14:modId xmlns:p14="http://schemas.microsoft.com/office/powerpoint/2010/main" xmlns="" val="2494715977"/>
              </p:ext>
            </p:extLst>
          </p:nvPr>
        </p:nvGraphicFramePr>
        <p:xfrm>
          <a:off x="5257800" y="4300537"/>
          <a:ext cx="3657600" cy="957263"/>
        </p:xfrm>
        <a:graphic>
          <a:graphicData uri="http://schemas.openxmlformats.org/presentationml/2006/ole">
            <p:oleObj spid="_x0000_s40973" name="Equation" r:id="rId6" imgW="2603500" imgH="711200" progId="">
              <p:embed/>
            </p:oleObj>
          </a:graphicData>
        </a:graphic>
      </p:graphicFrame>
      <p:pic>
        <p:nvPicPr>
          <p:cNvPr id="12" name="Picture 117"/>
          <p:cNvPicPr>
            <a:picLocks noChangeAspect="1" noChangeArrowheads="1"/>
          </p:cNvPicPr>
          <p:nvPr/>
        </p:nvPicPr>
        <p:blipFill>
          <a:blip r:embed="rId7" cstate="print"/>
          <a:srcRect l="36875" t="32000" r="21875" b="48000"/>
          <a:stretch>
            <a:fillRect/>
          </a:stretch>
        </p:blipFill>
        <p:spPr bwMode="auto">
          <a:xfrm>
            <a:off x="152400" y="2362200"/>
            <a:ext cx="4915864" cy="1399477"/>
          </a:xfrm>
          <a:prstGeom prst="rect">
            <a:avLst/>
          </a:prstGeom>
          <a:noFill/>
          <a:ln w="28575">
            <a:solidFill>
              <a:schemeClr val="tx1"/>
            </a:solidFill>
            <a:miter lim="800000"/>
            <a:headEnd/>
            <a:tailEnd/>
          </a:ln>
        </p:spPr>
      </p:pic>
      <p:pic>
        <p:nvPicPr>
          <p:cNvPr id="13" name="Picture 117"/>
          <p:cNvPicPr>
            <a:picLocks noChangeAspect="1" noChangeArrowheads="1"/>
          </p:cNvPicPr>
          <p:nvPr/>
        </p:nvPicPr>
        <p:blipFill>
          <a:blip r:embed="rId7" cstate="print"/>
          <a:srcRect l="35625" t="53000" r="21875" b="27000"/>
          <a:stretch>
            <a:fillRect/>
          </a:stretch>
        </p:blipFill>
        <p:spPr bwMode="auto">
          <a:xfrm>
            <a:off x="152400" y="4114800"/>
            <a:ext cx="4921624" cy="1371600"/>
          </a:xfrm>
          <a:prstGeom prst="rect">
            <a:avLst/>
          </a:prstGeom>
          <a:noFill/>
          <a:ln w="28575">
            <a:solidFill>
              <a:schemeClr val="tx1"/>
            </a:solidFill>
            <a:miter lim="800000"/>
            <a:headEnd/>
            <a:tailEnd/>
          </a:ln>
        </p:spPr>
      </p:pic>
      <p:cxnSp>
        <p:nvCxnSpPr>
          <p:cNvPr id="11" name="直接连接符 10"/>
          <p:cNvCxnSpPr/>
          <p:nvPr/>
        </p:nvCxnSpPr>
        <p:spPr>
          <a:xfrm>
            <a:off x="4419600" y="3276600"/>
            <a:ext cx="4572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85800" y="2819400"/>
            <a:ext cx="13716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286000" y="3048000"/>
            <a:ext cx="1981200" cy="2286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495800" y="4495800"/>
            <a:ext cx="4572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62000" y="5029200"/>
            <a:ext cx="13716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2362200" y="4267200"/>
            <a:ext cx="1981200" cy="2286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dirty="0" smtClean="0"/>
              <a:t>Branch Penalty Model</a:t>
            </a:r>
            <a:r>
              <a:rPr lang="en-US" dirty="0" smtClean="0"/>
              <a:t> for Compiler</a:t>
            </a:r>
            <a:endParaRPr dirty="0"/>
          </a:p>
        </p:txBody>
      </p:sp>
      <p:sp>
        <p:nvSpPr>
          <p:cNvPr id="1034"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C4581B12-BD15-4D29-A3DA-ADE783EB22D1}" type="slidenum">
              <a:rPr lang="en-US" altLang="zh-CN">
                <a:cs typeface="ヒラギノ角ゴ Pro W3"/>
              </a:rPr>
              <a:pPr/>
              <a:t>13</a:t>
            </a:fld>
            <a:endParaRPr lang="en-US" altLang="zh-CN">
              <a:cs typeface="ヒラギノ角ゴ Pro W3"/>
            </a:endParaRPr>
          </a:p>
        </p:txBody>
      </p:sp>
      <p:sp>
        <p:nvSpPr>
          <p:cNvPr id="1031" name="Content Placeholder 2"/>
          <p:cNvSpPr>
            <a:spLocks noGrp="1"/>
          </p:cNvSpPr>
          <p:nvPr>
            <p:ph sz="quarter" idx="1"/>
          </p:nvPr>
        </p:nvSpPr>
        <p:spPr>
          <a:xfrm>
            <a:off x="609600" y="1038922"/>
            <a:ext cx="7772400" cy="866078"/>
          </a:xfrm>
        </p:spPr>
        <p:style>
          <a:lnRef idx="1">
            <a:schemeClr val="accent3"/>
          </a:lnRef>
          <a:fillRef idx="2">
            <a:schemeClr val="accent3"/>
          </a:fillRef>
          <a:effectRef idx="1">
            <a:schemeClr val="accent3"/>
          </a:effectRef>
          <a:fontRef idx="minor">
            <a:schemeClr val="dk1"/>
          </a:fontRef>
        </p:style>
        <p:txBody>
          <a:bodyPr>
            <a:normAutofit fontScale="92500"/>
          </a:bodyPr>
          <a:lstStyle/>
          <a:p>
            <a:r>
              <a:rPr lang="en-US" altLang="zh-CN" sz="2400" dirty="0" smtClean="0"/>
              <a:t>Model the penalty of a branch as a function of </a:t>
            </a:r>
            <a:r>
              <a:rPr lang="en-US" altLang="zh-CN" sz="2400" b="1" dirty="0" smtClean="0"/>
              <a:t>separation</a:t>
            </a:r>
            <a:r>
              <a:rPr lang="en-US" altLang="zh-CN" sz="2400" dirty="0" smtClean="0"/>
              <a:t>, </a:t>
            </a:r>
            <a:r>
              <a:rPr lang="en-US" altLang="zh-CN" sz="2400" b="1" dirty="0" smtClean="0"/>
              <a:t>taken probability</a:t>
            </a:r>
            <a:r>
              <a:rPr lang="en-US" altLang="zh-CN" sz="2400" dirty="0" smtClean="0"/>
              <a:t>, and </a:t>
            </a:r>
            <a:r>
              <a:rPr lang="en-US" altLang="zh-CN" sz="2400" b="1" dirty="0" smtClean="0"/>
              <a:t>number of branches is executed</a:t>
            </a:r>
          </a:p>
          <a:p>
            <a:pPr lvl="1"/>
            <a:endParaRPr lang="zh-CN" altLang="zh-CN" dirty="0" smtClean="0"/>
          </a:p>
        </p:txBody>
      </p:sp>
      <p:graphicFrame>
        <p:nvGraphicFramePr>
          <p:cNvPr id="1029" name="Object 10"/>
          <p:cNvGraphicFramePr>
            <a:graphicFrameLocks noChangeAspect="1"/>
          </p:cNvGraphicFramePr>
          <p:nvPr>
            <p:extLst>
              <p:ext uri="{D42A27DB-BD31-4B8C-83A1-F6EECF244321}">
                <p14:modId xmlns:p14="http://schemas.microsoft.com/office/powerpoint/2010/main" xmlns="" val="538583859"/>
              </p:ext>
            </p:extLst>
          </p:nvPr>
        </p:nvGraphicFramePr>
        <p:xfrm>
          <a:off x="609600" y="5784850"/>
          <a:ext cx="7543800" cy="463550"/>
        </p:xfrm>
        <a:graphic>
          <a:graphicData uri="http://schemas.openxmlformats.org/presentationml/2006/ole">
            <p:oleObj spid="_x0000_s43028" name="Equation" r:id="rId4" imgW="3721100" imgH="228600" progId="">
              <p:embed/>
            </p:oleObj>
          </a:graphicData>
        </a:graphic>
      </p:graphicFrame>
      <p:sp>
        <p:nvSpPr>
          <p:cNvPr id="57" name="TextBox 56"/>
          <p:cNvSpPr txBox="1">
            <a:spLocks noChangeArrowheads="1"/>
          </p:cNvSpPr>
          <p:nvPr/>
        </p:nvSpPr>
        <p:spPr bwMode="auto">
          <a:xfrm>
            <a:off x="2473673" y="4954559"/>
            <a:ext cx="72843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600" b="1" dirty="0" smtClean="0">
                <a:effectLst>
                  <a:outerShdw blurRad="38100" dist="38100" dir="2700000" algn="tl">
                    <a:srgbClr val="000000">
                      <a:alpha val="43137"/>
                    </a:srgbClr>
                  </a:outerShdw>
                </a:effectLst>
              </a:rPr>
              <a:t>L15</a:t>
            </a:r>
            <a:endParaRPr lang="zh-CN" altLang="en-US" sz="1600" b="1" dirty="0">
              <a:effectLst>
                <a:outerShdw blurRad="38100" dist="38100" dir="2700000" algn="tl">
                  <a:srgbClr val="000000">
                    <a:alpha val="43137"/>
                  </a:srgbClr>
                </a:outerShdw>
              </a:effectLst>
            </a:endParaRPr>
          </a:p>
        </p:txBody>
      </p:sp>
      <p:sp>
        <p:nvSpPr>
          <p:cNvPr id="58" name="TextBox 57"/>
          <p:cNvSpPr txBox="1">
            <a:spLocks noChangeArrowheads="1"/>
          </p:cNvSpPr>
          <p:nvPr/>
        </p:nvSpPr>
        <p:spPr bwMode="auto">
          <a:xfrm>
            <a:off x="2527300" y="3579395"/>
            <a:ext cx="181133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600" b="1" i="1" u="sng" dirty="0" err="1" smtClean="0"/>
              <a:t>brz</a:t>
            </a:r>
            <a:r>
              <a:rPr lang="en-US" altLang="zh-CN" sz="1600" b="1" i="1" u="sng" dirty="0" smtClean="0"/>
              <a:t>  $3,  L4</a:t>
            </a:r>
            <a:endParaRPr lang="zh-CN" altLang="en-US" sz="1600" b="1" u="sng" dirty="0"/>
          </a:p>
        </p:txBody>
      </p:sp>
      <p:cxnSp>
        <p:nvCxnSpPr>
          <p:cNvPr id="59" name="直接箭头连接符 71"/>
          <p:cNvCxnSpPr/>
          <p:nvPr/>
        </p:nvCxnSpPr>
        <p:spPr>
          <a:xfrm>
            <a:off x="2971800" y="3982231"/>
            <a:ext cx="0" cy="1025225"/>
          </a:xfrm>
          <a:prstGeom prst="straightConnector1">
            <a:avLst/>
          </a:prstGeom>
          <a:ln w="25400">
            <a:solidFill>
              <a:srgbClr val="000099"/>
            </a:solidFill>
            <a:tailEnd type="arrow"/>
          </a:ln>
        </p:spPr>
        <p:style>
          <a:lnRef idx="1">
            <a:schemeClr val="accent1"/>
          </a:lnRef>
          <a:fillRef idx="0">
            <a:schemeClr val="accent1"/>
          </a:fillRef>
          <a:effectRef idx="0">
            <a:schemeClr val="accent1"/>
          </a:effectRef>
          <a:fontRef idx="minor">
            <a:schemeClr val="tx1"/>
          </a:fontRef>
        </p:style>
      </p:cxnSp>
      <p:sp>
        <p:nvSpPr>
          <p:cNvPr id="61" name="Rounded Rectangle 82"/>
          <p:cNvSpPr/>
          <p:nvPr/>
        </p:nvSpPr>
        <p:spPr>
          <a:xfrm>
            <a:off x="2438400" y="2813050"/>
            <a:ext cx="1595737" cy="1143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ea typeface="宋体" pitchFamily="2" charset="-122"/>
              <a:cs typeface="Arial" pitchFamily="34" charset="0"/>
            </a:endParaRPr>
          </a:p>
        </p:txBody>
      </p:sp>
      <p:sp>
        <p:nvSpPr>
          <p:cNvPr id="62" name="Rounded Rectangle 83"/>
          <p:cNvSpPr/>
          <p:nvPr/>
        </p:nvSpPr>
        <p:spPr>
          <a:xfrm>
            <a:off x="2438401" y="5007456"/>
            <a:ext cx="1587782" cy="54879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ea typeface="宋体" pitchFamily="2" charset="-122"/>
              <a:cs typeface="Arial" pitchFamily="34" charset="0"/>
            </a:endParaRPr>
          </a:p>
        </p:txBody>
      </p:sp>
      <p:cxnSp>
        <p:nvCxnSpPr>
          <p:cNvPr id="64" name="Elbow Connector 59"/>
          <p:cNvCxnSpPr/>
          <p:nvPr/>
        </p:nvCxnSpPr>
        <p:spPr>
          <a:xfrm rot="16200000" flipH="1">
            <a:off x="3986506" y="3577124"/>
            <a:ext cx="1040981" cy="1851193"/>
          </a:xfrm>
          <a:prstGeom prst="bentConnector3">
            <a:avLst>
              <a:gd name="adj1" fmla="val 50000"/>
            </a:avLst>
          </a:prstGeom>
          <a:ln w="28575">
            <a:solidFill>
              <a:srgbClr val="000099"/>
            </a:solidFill>
            <a:tailEnd type="arrow"/>
          </a:ln>
        </p:spPr>
        <p:style>
          <a:lnRef idx="1">
            <a:schemeClr val="accent1"/>
          </a:lnRef>
          <a:fillRef idx="0">
            <a:schemeClr val="accent1"/>
          </a:fillRef>
          <a:effectRef idx="0">
            <a:schemeClr val="accent1"/>
          </a:effectRef>
          <a:fontRef idx="minor">
            <a:schemeClr val="tx1"/>
          </a:fontRef>
        </p:style>
      </p:cxnSp>
      <p:grpSp>
        <p:nvGrpSpPr>
          <p:cNvPr id="69" name="组合 68"/>
          <p:cNvGrpSpPr/>
          <p:nvPr/>
        </p:nvGrpSpPr>
        <p:grpSpPr>
          <a:xfrm>
            <a:off x="5029201" y="4979441"/>
            <a:ext cx="1537278" cy="576809"/>
            <a:chOff x="4482523" y="3842791"/>
            <a:chExt cx="1537278" cy="576809"/>
          </a:xfrm>
        </p:grpSpPr>
        <p:sp>
          <p:nvSpPr>
            <p:cNvPr id="63" name="Rounded Rectangle 82"/>
            <p:cNvSpPr/>
            <p:nvPr/>
          </p:nvSpPr>
          <p:spPr>
            <a:xfrm>
              <a:off x="4482523" y="3886562"/>
              <a:ext cx="1537278" cy="5330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ea typeface="宋体" pitchFamily="2" charset="-122"/>
                <a:cs typeface="Arial" pitchFamily="34" charset="0"/>
              </a:endParaRPr>
            </a:p>
          </p:txBody>
        </p:sp>
        <p:sp>
          <p:nvSpPr>
            <p:cNvPr id="65" name="TextBox 64"/>
            <p:cNvSpPr txBox="1">
              <a:spLocks noChangeArrowheads="1"/>
            </p:cNvSpPr>
            <p:nvPr/>
          </p:nvSpPr>
          <p:spPr bwMode="auto">
            <a:xfrm>
              <a:off x="4498412" y="3842791"/>
              <a:ext cx="66991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600" b="1" dirty="0" smtClean="0">
                  <a:effectLst>
                    <a:outerShdw blurRad="38100" dist="38100" dir="2700000" algn="tl">
                      <a:srgbClr val="000000">
                        <a:alpha val="43137"/>
                      </a:srgbClr>
                    </a:outerShdw>
                  </a:effectLst>
                </a:rPr>
                <a:t>L4</a:t>
              </a:r>
              <a:endParaRPr lang="zh-CN" altLang="en-US" sz="1600" b="1" dirty="0">
                <a:effectLst>
                  <a:outerShdw blurRad="38100" dist="38100" dir="2700000" algn="tl">
                    <a:srgbClr val="000000">
                      <a:alpha val="43137"/>
                    </a:srgbClr>
                  </a:outerShdw>
                </a:effectLst>
              </a:endParaRPr>
            </a:p>
          </p:txBody>
        </p:sp>
      </p:grpSp>
      <p:sp>
        <p:nvSpPr>
          <p:cNvPr id="70" name="TextBox 69"/>
          <p:cNvSpPr txBox="1"/>
          <p:nvPr/>
        </p:nvSpPr>
        <p:spPr>
          <a:xfrm>
            <a:off x="4724400" y="4038600"/>
            <a:ext cx="2362200" cy="369332"/>
          </a:xfrm>
          <a:prstGeom prst="rect">
            <a:avLst/>
          </a:prstGeom>
          <a:noFill/>
          <a:ln>
            <a:solidFill>
              <a:schemeClr val="tx1"/>
            </a:solidFill>
          </a:ln>
        </p:spPr>
        <p:txBody>
          <a:bodyPr wrap="square" rtlCol="0">
            <a:spAutoFit/>
          </a:bodyPr>
          <a:lstStyle/>
          <a:p>
            <a:r>
              <a:rPr lang="en-US" altLang="zh-CN" b="1" dirty="0" smtClean="0"/>
              <a:t>p</a:t>
            </a:r>
            <a:r>
              <a:rPr lang="en-US" altLang="zh-CN" dirty="0" smtClean="0"/>
              <a:t> =branch probability</a:t>
            </a:r>
            <a:endParaRPr lang="zh-CN" altLang="en-US" dirty="0"/>
          </a:p>
        </p:txBody>
      </p:sp>
      <p:sp>
        <p:nvSpPr>
          <p:cNvPr id="71" name="TextBox 70"/>
          <p:cNvSpPr txBox="1"/>
          <p:nvPr/>
        </p:nvSpPr>
        <p:spPr>
          <a:xfrm>
            <a:off x="2286000" y="4260850"/>
            <a:ext cx="609600" cy="381000"/>
          </a:xfrm>
          <a:prstGeom prst="rect">
            <a:avLst/>
          </a:prstGeom>
          <a:noFill/>
        </p:spPr>
        <p:txBody>
          <a:bodyPr wrap="square" rtlCol="0">
            <a:spAutoFit/>
          </a:bodyPr>
          <a:lstStyle/>
          <a:p>
            <a:r>
              <a:rPr lang="en-US" altLang="zh-CN" b="1" dirty="0" smtClean="0"/>
              <a:t>1-p</a:t>
            </a:r>
            <a:endParaRPr lang="zh-CN" altLang="en-US" b="1" dirty="0"/>
          </a:p>
        </p:txBody>
      </p:sp>
      <p:sp>
        <p:nvSpPr>
          <p:cNvPr id="72" name="TextBox 71"/>
          <p:cNvSpPr txBox="1">
            <a:spLocks noChangeArrowheads="1"/>
          </p:cNvSpPr>
          <p:nvPr/>
        </p:nvSpPr>
        <p:spPr bwMode="auto">
          <a:xfrm>
            <a:off x="2455863" y="2813049"/>
            <a:ext cx="181133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600" b="1" i="1" dirty="0" err="1" smtClean="0">
                <a:solidFill>
                  <a:srgbClr val="FF0000"/>
                </a:solidFill>
              </a:rPr>
              <a:t>hbrr</a:t>
            </a:r>
            <a:r>
              <a:rPr lang="en-US" altLang="zh-CN" sz="1600" b="1" i="1" dirty="0" smtClean="0">
                <a:solidFill>
                  <a:srgbClr val="FF0000"/>
                </a:solidFill>
              </a:rPr>
              <a:t> L14, L4  </a:t>
            </a:r>
            <a:endParaRPr lang="zh-CN" altLang="en-US" sz="1600" b="1" dirty="0">
              <a:solidFill>
                <a:srgbClr val="FF0000"/>
              </a:solidFill>
            </a:endParaRPr>
          </a:p>
        </p:txBody>
      </p:sp>
      <p:sp>
        <p:nvSpPr>
          <p:cNvPr id="73" name="TextBox 72"/>
          <p:cNvSpPr txBox="1">
            <a:spLocks noChangeArrowheads="1"/>
          </p:cNvSpPr>
          <p:nvPr/>
        </p:nvSpPr>
        <p:spPr bwMode="auto">
          <a:xfrm>
            <a:off x="2374900" y="3575049"/>
            <a:ext cx="72843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600" b="1" dirty="0" smtClean="0">
                <a:effectLst>
                  <a:outerShdw blurRad="38100" dist="38100" dir="2700000" algn="tl">
                    <a:srgbClr val="000000">
                      <a:alpha val="43137"/>
                    </a:srgbClr>
                  </a:outerShdw>
                </a:effectLst>
              </a:rPr>
              <a:t>L14:</a:t>
            </a:r>
            <a:endParaRPr lang="zh-CN" altLang="en-US" sz="1600" b="1" dirty="0">
              <a:effectLst>
                <a:outerShdw blurRad="38100" dist="38100" dir="2700000" algn="tl">
                  <a:srgbClr val="000000">
                    <a:alpha val="43137"/>
                  </a:srgbClr>
                </a:outerShdw>
              </a:effectLst>
            </a:endParaRPr>
          </a:p>
        </p:txBody>
      </p:sp>
      <p:sp>
        <p:nvSpPr>
          <p:cNvPr id="74" name="左大括号 73"/>
          <p:cNvSpPr/>
          <p:nvPr/>
        </p:nvSpPr>
        <p:spPr>
          <a:xfrm>
            <a:off x="2133600" y="2965449"/>
            <a:ext cx="152400" cy="8382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TextBox 74"/>
          <p:cNvSpPr txBox="1"/>
          <p:nvPr/>
        </p:nvSpPr>
        <p:spPr>
          <a:xfrm>
            <a:off x="152400" y="2965450"/>
            <a:ext cx="1828800" cy="923330"/>
          </a:xfrm>
          <a:prstGeom prst="rect">
            <a:avLst/>
          </a:prstGeom>
          <a:noFill/>
          <a:ln>
            <a:solidFill>
              <a:schemeClr val="tx1"/>
            </a:solidFill>
          </a:ln>
        </p:spPr>
        <p:txBody>
          <a:bodyPr wrap="square" rtlCol="0">
            <a:spAutoFit/>
          </a:bodyPr>
          <a:lstStyle/>
          <a:p>
            <a:pPr algn="ctr"/>
            <a:r>
              <a:rPr lang="en-US" altLang="zh-CN" dirty="0" smtClean="0"/>
              <a:t>l = separation between branch and hint</a:t>
            </a:r>
            <a:endParaRPr lang="zh-CN" altLang="en-US" dirty="0"/>
          </a:p>
        </p:txBody>
      </p:sp>
      <p:cxnSp>
        <p:nvCxnSpPr>
          <p:cNvPr id="77" name="直接箭头连接符 76"/>
          <p:cNvCxnSpPr>
            <a:endCxn id="75" idx="2"/>
          </p:cNvCxnSpPr>
          <p:nvPr/>
        </p:nvCxnSpPr>
        <p:spPr>
          <a:xfrm flipH="1" flipV="1">
            <a:off x="1066800" y="3888780"/>
            <a:ext cx="685800" cy="197227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a:off x="3276600" y="2057400"/>
            <a:ext cx="0" cy="755650"/>
          </a:xfrm>
          <a:prstGeom prst="straightConnector1">
            <a:avLst/>
          </a:prstGeom>
          <a:ln w="19050">
            <a:solidFill>
              <a:srgbClr val="000099"/>
            </a:solidFill>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505200" y="2057400"/>
            <a:ext cx="2133600" cy="646331"/>
          </a:xfrm>
          <a:prstGeom prst="rect">
            <a:avLst/>
          </a:prstGeom>
          <a:noFill/>
          <a:ln>
            <a:solidFill>
              <a:schemeClr val="tx1"/>
            </a:solidFill>
          </a:ln>
        </p:spPr>
        <p:txBody>
          <a:bodyPr wrap="square" rtlCol="0">
            <a:spAutoFit/>
          </a:bodyPr>
          <a:lstStyle/>
          <a:p>
            <a:r>
              <a:rPr lang="en-US" altLang="zh-CN" dirty="0" smtClean="0"/>
              <a:t>n = no. of times branch is executed</a:t>
            </a:r>
            <a:endParaRPr lang="zh-CN" altLang="en-US" dirty="0"/>
          </a:p>
        </p:txBody>
      </p:sp>
      <p:sp>
        <p:nvSpPr>
          <p:cNvPr id="96" name="任意多边形 95"/>
          <p:cNvSpPr/>
          <p:nvPr/>
        </p:nvSpPr>
        <p:spPr>
          <a:xfrm>
            <a:off x="2070100" y="2717800"/>
            <a:ext cx="2476500" cy="3251200"/>
          </a:xfrm>
          <a:custGeom>
            <a:avLst/>
            <a:gdLst>
              <a:gd name="connsiteX0" fmla="*/ 0 w 2514600"/>
              <a:gd name="connsiteY0" fmla="*/ 3251200 h 3251200"/>
              <a:gd name="connsiteX1" fmla="*/ 2108200 w 2514600"/>
              <a:gd name="connsiteY1" fmla="*/ 2070100 h 3251200"/>
              <a:gd name="connsiteX2" fmla="*/ 2438400 w 2514600"/>
              <a:gd name="connsiteY2" fmla="*/ 0 h 3251200"/>
              <a:gd name="connsiteX0" fmla="*/ 0 w 2476500"/>
              <a:gd name="connsiteY0" fmla="*/ 3251200 h 3251200"/>
              <a:gd name="connsiteX1" fmla="*/ 1816100 w 2476500"/>
              <a:gd name="connsiteY1" fmla="*/ 1930400 h 3251200"/>
              <a:gd name="connsiteX2" fmla="*/ 2438400 w 2476500"/>
              <a:gd name="connsiteY2" fmla="*/ 0 h 3251200"/>
            </a:gdLst>
            <a:ahLst/>
            <a:cxnLst>
              <a:cxn ang="0">
                <a:pos x="connsiteX0" y="connsiteY0"/>
              </a:cxn>
              <a:cxn ang="0">
                <a:pos x="connsiteX1" y="connsiteY1"/>
              </a:cxn>
              <a:cxn ang="0">
                <a:pos x="connsiteX2" y="connsiteY2"/>
              </a:cxn>
            </a:cxnLst>
            <a:rect l="l" t="t" r="r" b="b"/>
            <a:pathLst>
              <a:path w="2476500" h="3251200">
                <a:moveTo>
                  <a:pt x="0" y="3251200"/>
                </a:moveTo>
                <a:cubicBezTo>
                  <a:pt x="850900" y="2931583"/>
                  <a:pt x="1409700" y="2472267"/>
                  <a:pt x="1816100" y="1930400"/>
                </a:cubicBezTo>
                <a:cubicBezTo>
                  <a:pt x="2222500" y="1388533"/>
                  <a:pt x="2476500" y="764116"/>
                  <a:pt x="2438400" y="0"/>
                </a:cubicBezTo>
              </a:path>
            </a:pathLst>
          </a:cu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9" name="直接箭头连接符 98"/>
          <p:cNvCxnSpPr>
            <a:endCxn id="70" idx="2"/>
          </p:cNvCxnSpPr>
          <p:nvPr/>
        </p:nvCxnSpPr>
        <p:spPr>
          <a:xfrm flipV="1">
            <a:off x="2362200" y="4407932"/>
            <a:ext cx="3543300" cy="1535668"/>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aphicFrame>
        <p:nvGraphicFramePr>
          <p:cNvPr id="43014" name="Object 6"/>
          <p:cNvGraphicFramePr>
            <a:graphicFrameLocks noChangeAspect="1"/>
          </p:cNvGraphicFramePr>
          <p:nvPr/>
        </p:nvGraphicFramePr>
        <p:xfrm>
          <a:off x="5870575" y="2133600"/>
          <a:ext cx="3044825" cy="855779"/>
        </p:xfrm>
        <a:graphic>
          <a:graphicData uri="http://schemas.openxmlformats.org/presentationml/2006/ole">
            <p:oleObj spid="_x0000_s43029" name="Equation" r:id="rId5" imgW="2527300" imgH="711200" progId="">
              <p:embed/>
            </p:oleObj>
          </a:graphicData>
        </a:graphic>
      </p:graphicFrame>
      <p:graphicFrame>
        <p:nvGraphicFramePr>
          <p:cNvPr id="43015" name="Object 7"/>
          <p:cNvGraphicFramePr>
            <a:graphicFrameLocks noChangeAspect="1"/>
          </p:cNvGraphicFramePr>
          <p:nvPr/>
        </p:nvGraphicFramePr>
        <p:xfrm>
          <a:off x="5867400" y="3048000"/>
          <a:ext cx="3048000" cy="797718"/>
        </p:xfrm>
        <a:graphic>
          <a:graphicData uri="http://schemas.openxmlformats.org/presentationml/2006/ole">
            <p:oleObj spid="_x0000_s43030" name="Equation" r:id="rId6" imgW="2603500" imgH="711200" progId="">
              <p:embed/>
            </p:oleObj>
          </a:graphicData>
        </a:graphic>
      </p:graphicFrame>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 of this work</a:t>
            </a:r>
            <a:endParaRPr lang="en-US" dirty="0"/>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14</a:t>
            </a:fld>
            <a:endParaRPr lang="en-US" altLang="zh-CN"/>
          </a:p>
        </p:txBody>
      </p:sp>
      <p:sp>
        <p:nvSpPr>
          <p:cNvPr id="4" name="Content Placeholder 3"/>
          <p:cNvSpPr>
            <a:spLocks noGrp="1"/>
          </p:cNvSpPr>
          <p:nvPr>
            <p:ph sz="quarter" idx="1"/>
          </p:nvPr>
        </p:nvSpPr>
        <p:spPr>
          <a:xfrm>
            <a:off x="152399" y="919956"/>
            <a:ext cx="8772525" cy="5404644"/>
          </a:xfrm>
        </p:spPr>
        <p:txBody>
          <a:bodyPr/>
          <a:lstStyle/>
          <a:p>
            <a:r>
              <a:rPr lang="en-US" dirty="0" smtClean="0">
                <a:solidFill>
                  <a:schemeClr val="tx1">
                    <a:lumMod val="50000"/>
                    <a:lumOff val="50000"/>
                  </a:schemeClr>
                </a:solidFill>
              </a:rPr>
              <a:t>1. Modeling Branch Hinting Mechanism</a:t>
            </a:r>
          </a:p>
          <a:p>
            <a:pPr lvl="1"/>
            <a:r>
              <a:rPr lang="en-US" dirty="0" smtClean="0">
                <a:solidFill>
                  <a:schemeClr val="bg2">
                    <a:lumMod val="50000"/>
                  </a:schemeClr>
                </a:solidFill>
              </a:rPr>
              <a:t>How does branch hinting work?</a:t>
            </a:r>
          </a:p>
          <a:p>
            <a:pPr lvl="1"/>
            <a:r>
              <a:rPr lang="en-US" dirty="0" smtClean="0">
                <a:solidFill>
                  <a:schemeClr val="bg2">
                    <a:lumMod val="50000"/>
                  </a:schemeClr>
                </a:solidFill>
              </a:rPr>
              <a:t>How can we make performance model of branch hinting for the compiler to use?</a:t>
            </a:r>
          </a:p>
          <a:p>
            <a:endParaRPr lang="en-US" dirty="0" smtClean="0"/>
          </a:p>
          <a:p>
            <a:r>
              <a:rPr lang="en-US" dirty="0" smtClean="0"/>
              <a:t>2. Branch Hint Placement</a:t>
            </a:r>
          </a:p>
          <a:p>
            <a:pPr lvl="1"/>
            <a:r>
              <a:rPr lang="en-US" dirty="0" smtClean="0"/>
              <a:t>3 basic branch hint </a:t>
            </a:r>
            <a:r>
              <a:rPr lang="en-US" altLang="zh-CN" dirty="0" smtClean="0"/>
              <a:t>placement methods</a:t>
            </a:r>
          </a:p>
          <a:p>
            <a:pPr lvl="2"/>
            <a:r>
              <a:rPr lang="en-US" dirty="0" smtClean="0"/>
              <a:t>NOP padding</a:t>
            </a:r>
          </a:p>
          <a:p>
            <a:pPr lvl="2"/>
            <a:r>
              <a:rPr lang="en-US" dirty="0" smtClean="0"/>
              <a:t>Hint Pipelining</a:t>
            </a:r>
          </a:p>
          <a:p>
            <a:pPr lvl="2"/>
            <a:r>
              <a:rPr lang="en-US" dirty="0" smtClean="0"/>
              <a:t>Loop restructuring</a:t>
            </a:r>
          </a:p>
        </p:txBody>
      </p:sp>
    </p:spTree>
    <p:extLst>
      <p:ext uri="{BB962C8B-B14F-4D97-AF65-F5344CB8AC3E}">
        <p14:creationId xmlns:p14="http://schemas.microsoft.com/office/powerpoint/2010/main" xmlns="" val="105594640"/>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Related Work</a:t>
            </a:r>
            <a:endParaRPr/>
          </a:p>
        </p:txBody>
      </p:sp>
      <p:sp>
        <p:nvSpPr>
          <p:cNvPr id="14342"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0AA695B2-F56E-4647-8478-98FC21C9F808}" type="slidenum">
              <a:rPr lang="en-US" altLang="zh-CN">
                <a:cs typeface="ヒラギノ角ゴ Pro W3"/>
              </a:rPr>
              <a:pPr/>
              <a:t>15</a:t>
            </a:fld>
            <a:endParaRPr lang="en-US" altLang="zh-CN">
              <a:cs typeface="ヒラギノ角ゴ Pro W3"/>
            </a:endParaRPr>
          </a:p>
        </p:txBody>
      </p:sp>
      <p:sp>
        <p:nvSpPr>
          <p:cNvPr id="10243" name="Content Placeholder 2"/>
          <p:cNvSpPr>
            <a:spLocks noGrp="1"/>
          </p:cNvSpPr>
          <p:nvPr>
            <p:ph sz="quarter" idx="1"/>
          </p:nvPr>
        </p:nvSpPr>
        <p:spPr>
          <a:xfrm>
            <a:off x="228600" y="914400"/>
            <a:ext cx="8839200" cy="2514600"/>
          </a:xfrm>
        </p:spPr>
        <p:txBody>
          <a:bodyPr>
            <a:normAutofit fontScale="92500" lnSpcReduction="10000"/>
          </a:bodyPr>
          <a:lstStyle/>
          <a:p>
            <a:r>
              <a:rPr lang="en-US" altLang="zh-CN" dirty="0" smtClean="0"/>
              <a:t>Predication </a:t>
            </a:r>
            <a:r>
              <a:rPr lang="en-US" altLang="zh-CN" sz="2000" dirty="0" smtClean="0">
                <a:solidFill>
                  <a:srgbClr val="FF0000"/>
                </a:solidFill>
              </a:rPr>
              <a:t>[</a:t>
            </a:r>
            <a:r>
              <a:rPr lang="en-US" altLang="zh-CN" sz="2000" dirty="0" err="1" smtClean="0">
                <a:solidFill>
                  <a:srgbClr val="FF0000"/>
                </a:solidFill>
              </a:rPr>
              <a:t>Muchnick</a:t>
            </a:r>
            <a:r>
              <a:rPr lang="en-US" altLang="zh-CN" sz="2000" dirty="0" smtClean="0">
                <a:solidFill>
                  <a:srgbClr val="FF0000"/>
                </a:solidFill>
              </a:rPr>
              <a:t> 97]</a:t>
            </a:r>
          </a:p>
          <a:p>
            <a:pPr lvl="1"/>
            <a:r>
              <a:rPr lang="en-US" altLang="zh-CN" dirty="0" smtClean="0"/>
              <a:t>Extra hardware overhead and power consumption</a:t>
            </a:r>
          </a:p>
          <a:p>
            <a:r>
              <a:rPr lang="en-US" altLang="zh-CN" dirty="0" smtClean="0"/>
              <a:t> Loop Unrolling </a:t>
            </a:r>
            <a:r>
              <a:rPr lang="en-US" altLang="zh-CN" sz="2000" dirty="0" smtClean="0">
                <a:solidFill>
                  <a:srgbClr val="FF0000"/>
                </a:solidFill>
              </a:rPr>
              <a:t>[</a:t>
            </a:r>
            <a:r>
              <a:rPr lang="en-US" altLang="zh-CN" sz="2000" dirty="0" err="1" smtClean="0">
                <a:solidFill>
                  <a:srgbClr val="FF0000"/>
                </a:solidFill>
              </a:rPr>
              <a:t>Muchnick</a:t>
            </a:r>
            <a:r>
              <a:rPr lang="en-US" altLang="zh-CN" sz="2000" dirty="0" smtClean="0">
                <a:solidFill>
                  <a:srgbClr val="FF0000"/>
                </a:solidFill>
              </a:rPr>
              <a:t> 97]</a:t>
            </a:r>
          </a:p>
          <a:p>
            <a:pPr lvl="1"/>
            <a:r>
              <a:rPr lang="en-US" altLang="zh-CN" dirty="0" smtClean="0"/>
              <a:t>Increase code size</a:t>
            </a:r>
          </a:p>
          <a:p>
            <a:r>
              <a:rPr lang="en-US" altLang="zh-CN" dirty="0" smtClean="0"/>
              <a:t>Energy efficient branch prediction on Cell SPUs </a:t>
            </a:r>
            <a:r>
              <a:rPr lang="en-US" altLang="zh-CN" sz="2000" dirty="0" smtClean="0">
                <a:solidFill>
                  <a:srgbClr val="FF0000"/>
                </a:solidFill>
              </a:rPr>
              <a:t>[</a:t>
            </a:r>
            <a:r>
              <a:rPr lang="en-US" altLang="zh-CN" sz="2000" dirty="0" err="1" smtClean="0">
                <a:solidFill>
                  <a:srgbClr val="FF0000"/>
                </a:solidFill>
              </a:rPr>
              <a:t>Briejer</a:t>
            </a:r>
            <a:r>
              <a:rPr lang="en-US" altLang="zh-CN" sz="2000" dirty="0" smtClean="0">
                <a:solidFill>
                  <a:srgbClr val="FF0000"/>
                </a:solidFill>
              </a:rPr>
              <a:t> 10]</a:t>
            </a:r>
          </a:p>
          <a:p>
            <a:pPr lvl="1"/>
            <a:r>
              <a:rPr lang="en-US" altLang="zh-CN" dirty="0" smtClean="0"/>
              <a:t>Involving hardware branch predictor</a:t>
            </a:r>
          </a:p>
          <a:p>
            <a:pPr>
              <a:buFontTx/>
              <a:buNone/>
            </a:pPr>
            <a:endParaRPr lang="en-US" altLang="zh-CN" dirty="0" smtClean="0"/>
          </a:p>
          <a:p>
            <a:endParaRPr lang="zh-CN" altLang="zh-CN" dirty="0" smtClean="0"/>
          </a:p>
        </p:txBody>
      </p:sp>
      <p:sp>
        <p:nvSpPr>
          <p:cNvPr id="5" name="TextBox 4"/>
          <p:cNvSpPr txBox="1"/>
          <p:nvPr/>
        </p:nvSpPr>
        <p:spPr>
          <a:xfrm>
            <a:off x="2057400" y="4932402"/>
            <a:ext cx="198120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CN" dirty="0" smtClean="0"/>
              <a:t>Static Branch Probability Analysis</a:t>
            </a:r>
          </a:p>
          <a:p>
            <a:pPr algn="ctr"/>
            <a:r>
              <a:rPr lang="en-US" altLang="zh-CN" dirty="0" smtClean="0">
                <a:solidFill>
                  <a:srgbClr val="FF0000"/>
                </a:solidFill>
              </a:rPr>
              <a:t>[Ball 93], [Wu 94]</a:t>
            </a:r>
          </a:p>
        </p:txBody>
      </p:sp>
      <p:cxnSp>
        <p:nvCxnSpPr>
          <p:cNvPr id="7" name="直接连接符 6"/>
          <p:cNvCxnSpPr>
            <a:stCxn id="19" idx="2"/>
            <a:endCxn id="5" idx="0"/>
          </p:cNvCxnSpPr>
          <p:nvPr/>
        </p:nvCxnSpPr>
        <p:spPr>
          <a:xfrm flipH="1">
            <a:off x="3048000" y="4103132"/>
            <a:ext cx="1104900" cy="829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9" idx="2"/>
            <a:endCxn id="14" idx="0"/>
          </p:cNvCxnSpPr>
          <p:nvPr/>
        </p:nvCxnSpPr>
        <p:spPr>
          <a:xfrm>
            <a:off x="4152900" y="4103132"/>
            <a:ext cx="1295400" cy="79873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343400" y="4901862"/>
            <a:ext cx="220980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CN" dirty="0" smtClean="0"/>
              <a:t>Static Branch Hint Placement</a:t>
            </a:r>
          </a:p>
          <a:p>
            <a:pPr algn="ctr"/>
            <a:r>
              <a:rPr lang="en-US" altLang="zh-CN" dirty="0" smtClean="0">
                <a:solidFill>
                  <a:srgbClr val="FF0000"/>
                </a:solidFill>
              </a:rPr>
              <a:t>[SPU GCC, This work]</a:t>
            </a:r>
          </a:p>
        </p:txBody>
      </p:sp>
      <p:sp>
        <p:nvSpPr>
          <p:cNvPr id="19" name="TextBox 18"/>
          <p:cNvSpPr txBox="1"/>
          <p:nvPr/>
        </p:nvSpPr>
        <p:spPr>
          <a:xfrm>
            <a:off x="2819400" y="3733800"/>
            <a:ext cx="26670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dirty="0" smtClean="0"/>
              <a:t>Software branch hinting</a:t>
            </a:r>
            <a:endParaRPr lang="zh-CN" altLang="en-US" dirty="0"/>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Branch Hint Placement Problem</a:t>
            </a:r>
            <a:endParaRPr lang="zh-CN" altLang="en-US" dirty="0"/>
          </a:p>
        </p:txBody>
      </p:sp>
      <p:sp>
        <p:nvSpPr>
          <p:cNvPr id="3" name="灯片编号占位符 2"/>
          <p:cNvSpPr>
            <a:spLocks noGrp="1"/>
          </p:cNvSpPr>
          <p:nvPr>
            <p:ph type="sldNum" sz="quarter" idx="12"/>
          </p:nvPr>
        </p:nvSpPr>
        <p:spPr/>
        <p:txBody>
          <a:bodyPr/>
          <a:lstStyle/>
          <a:p>
            <a:fld id="{FEFC07C8-73AF-4C93-9657-3F05B2743F4C}" type="slidenum">
              <a:rPr lang="en-US" altLang="zh-CN" smtClean="0"/>
              <a:pPr/>
              <a:t>16</a:t>
            </a:fld>
            <a:endParaRPr lang="en-US" altLang="zh-CN"/>
          </a:p>
        </p:txBody>
      </p:sp>
      <p:sp>
        <p:nvSpPr>
          <p:cNvPr id="4" name="内容占位符 3"/>
          <p:cNvSpPr>
            <a:spLocks noGrp="1"/>
          </p:cNvSpPr>
          <p:nvPr>
            <p:ph sz="quarter" idx="1"/>
          </p:nvPr>
        </p:nvSpPr>
        <p:spPr>
          <a:xfrm>
            <a:off x="152400" y="914400"/>
            <a:ext cx="4419600" cy="5389404"/>
          </a:xfrm>
        </p:spPr>
        <p:txBody>
          <a:bodyPr>
            <a:normAutofit lnSpcReduction="10000"/>
          </a:bodyPr>
          <a:lstStyle/>
          <a:p>
            <a:r>
              <a:rPr lang="en-US" altLang="zh-CN" dirty="0" smtClean="0"/>
              <a:t>Input</a:t>
            </a:r>
            <a:r>
              <a:rPr lang="zh-CN" altLang="en-US" dirty="0" smtClean="0"/>
              <a:t>：</a:t>
            </a:r>
            <a:endParaRPr lang="en-US" altLang="zh-CN" dirty="0" smtClean="0"/>
          </a:p>
          <a:p>
            <a:pPr lvl="1"/>
            <a:r>
              <a:rPr lang="en-US" altLang="zh-CN" dirty="0" smtClean="0"/>
              <a:t>Control Flow Graph</a:t>
            </a:r>
          </a:p>
          <a:p>
            <a:pPr lvl="1"/>
            <a:r>
              <a:rPr lang="en-US" altLang="zh-CN" dirty="0" smtClean="0"/>
              <a:t>For each branch</a:t>
            </a:r>
          </a:p>
          <a:p>
            <a:pPr lvl="2"/>
            <a:r>
              <a:rPr lang="en-US" altLang="zh-CN" dirty="0" smtClean="0"/>
              <a:t>Taken probability </a:t>
            </a:r>
          </a:p>
          <a:p>
            <a:pPr lvl="2"/>
            <a:r>
              <a:rPr lang="en-US" altLang="zh-CN" dirty="0" smtClean="0"/>
              <a:t>execution count</a:t>
            </a:r>
          </a:p>
          <a:p>
            <a:pPr lvl="2"/>
            <a:endParaRPr lang="en-US" altLang="zh-CN" dirty="0" smtClean="0"/>
          </a:p>
          <a:p>
            <a:r>
              <a:rPr lang="en-US" altLang="zh-CN" dirty="0" smtClean="0"/>
              <a:t>Output:</a:t>
            </a:r>
          </a:p>
          <a:p>
            <a:pPr lvl="1"/>
            <a:r>
              <a:rPr lang="en-US" altLang="zh-CN" dirty="0" smtClean="0"/>
              <a:t>Where to insert hint?</a:t>
            </a:r>
          </a:p>
          <a:p>
            <a:pPr lvl="1"/>
            <a:r>
              <a:rPr lang="en-US" altLang="zh-CN" dirty="0" smtClean="0"/>
              <a:t>Which branches to hint?</a:t>
            </a:r>
          </a:p>
          <a:p>
            <a:endParaRPr lang="en-US" altLang="zh-CN" dirty="0" smtClean="0"/>
          </a:p>
          <a:p>
            <a:r>
              <a:rPr lang="en-US" altLang="zh-CN" dirty="0" smtClean="0"/>
              <a:t>Objective</a:t>
            </a:r>
          </a:p>
          <a:p>
            <a:pPr lvl="1"/>
            <a:r>
              <a:rPr lang="en-US" altLang="zh-CN" dirty="0" smtClean="0"/>
              <a:t>Minimize total branch penalty</a:t>
            </a:r>
          </a:p>
        </p:txBody>
      </p:sp>
      <p:sp>
        <p:nvSpPr>
          <p:cNvPr id="47" name="TextBox 46"/>
          <p:cNvSpPr txBox="1">
            <a:spLocks noChangeArrowheads="1"/>
          </p:cNvSpPr>
          <p:nvPr/>
        </p:nvSpPr>
        <p:spPr bwMode="auto">
          <a:xfrm rot="10800000">
            <a:off x="4671173" y="1806380"/>
            <a:ext cx="400110" cy="494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400" dirty="0"/>
              <a:t>d=10</a:t>
            </a:r>
            <a:endParaRPr lang="zh-CN" altLang="en-US" sz="1400" dirty="0"/>
          </a:p>
        </p:txBody>
      </p:sp>
      <p:sp>
        <p:nvSpPr>
          <p:cNvPr id="48" name="TextBox 47"/>
          <p:cNvSpPr txBox="1">
            <a:spLocks noChangeArrowheads="1"/>
          </p:cNvSpPr>
          <p:nvPr/>
        </p:nvSpPr>
        <p:spPr bwMode="auto">
          <a:xfrm rot="10800000">
            <a:off x="4572000" y="3429000"/>
            <a:ext cx="615553" cy="8980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400" dirty="0" smtClean="0"/>
              <a:t>d=2</a:t>
            </a:r>
          </a:p>
          <a:p>
            <a:pPr algn="ctr" eaLnBrk="1" hangingPunct="1"/>
            <a:r>
              <a:rPr lang="en-US" altLang="zh-CN" sz="1400" dirty="0" smtClean="0"/>
              <a:t>Too small!</a:t>
            </a:r>
            <a:endParaRPr lang="zh-CN" altLang="en-US" sz="1400" dirty="0"/>
          </a:p>
        </p:txBody>
      </p:sp>
      <p:sp>
        <p:nvSpPr>
          <p:cNvPr id="74" name="TextBox 73"/>
          <p:cNvSpPr txBox="1">
            <a:spLocks noChangeArrowheads="1"/>
          </p:cNvSpPr>
          <p:nvPr/>
        </p:nvSpPr>
        <p:spPr bwMode="auto">
          <a:xfrm>
            <a:off x="5293073" y="2633246"/>
            <a:ext cx="728439"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600" b="1" dirty="0" smtClean="0">
                <a:effectLst>
                  <a:outerShdw blurRad="38100" dist="38100" dir="2700000" algn="tl">
                    <a:srgbClr val="000000">
                      <a:alpha val="43137"/>
                    </a:srgbClr>
                  </a:outerShdw>
                </a:effectLst>
              </a:rPr>
              <a:t>L14:</a:t>
            </a:r>
            <a:endParaRPr lang="zh-CN" altLang="en-US" sz="1600" b="1" dirty="0">
              <a:effectLst>
                <a:outerShdw blurRad="38100" dist="38100" dir="2700000" algn="tl">
                  <a:srgbClr val="000000">
                    <a:alpha val="43137"/>
                  </a:srgbClr>
                </a:outerShdw>
              </a:effectLst>
            </a:endParaRPr>
          </a:p>
        </p:txBody>
      </p:sp>
      <p:sp>
        <p:nvSpPr>
          <p:cNvPr id="75" name="TextBox 74"/>
          <p:cNvSpPr txBox="1">
            <a:spLocks noChangeArrowheads="1"/>
          </p:cNvSpPr>
          <p:nvPr/>
        </p:nvSpPr>
        <p:spPr bwMode="auto">
          <a:xfrm>
            <a:off x="5486400" y="3962400"/>
            <a:ext cx="158432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400" b="1" i="1" u="sng" dirty="0" err="1" smtClean="0"/>
              <a:t>brz</a:t>
            </a:r>
            <a:r>
              <a:rPr lang="en-US" altLang="zh-CN" sz="1400" b="1" i="1" u="sng" dirty="0" smtClean="0"/>
              <a:t>  $3 ,L5</a:t>
            </a:r>
            <a:endParaRPr lang="zh-CN" altLang="en-US" sz="1400" b="1" u="sng" dirty="0"/>
          </a:p>
        </p:txBody>
      </p:sp>
      <p:sp>
        <p:nvSpPr>
          <p:cNvPr id="76" name="TextBox 75"/>
          <p:cNvSpPr txBox="1">
            <a:spLocks noChangeArrowheads="1"/>
          </p:cNvSpPr>
          <p:nvPr/>
        </p:nvSpPr>
        <p:spPr bwMode="auto">
          <a:xfrm>
            <a:off x="5427663" y="2633246"/>
            <a:ext cx="181133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400" b="1" i="1" u="sng" dirty="0" err="1" smtClean="0"/>
              <a:t>brz</a:t>
            </a:r>
            <a:r>
              <a:rPr lang="en-US" altLang="zh-CN" sz="1400" b="1" i="1" u="sng" dirty="0" smtClean="0"/>
              <a:t>  $3 , L4</a:t>
            </a:r>
            <a:endParaRPr lang="zh-CN" altLang="en-US" sz="1400" b="1" u="sng" dirty="0"/>
          </a:p>
        </p:txBody>
      </p:sp>
      <p:cxnSp>
        <p:nvCxnSpPr>
          <p:cNvPr id="77" name="直接箭头连接符 70"/>
          <p:cNvCxnSpPr/>
          <p:nvPr/>
        </p:nvCxnSpPr>
        <p:spPr>
          <a:xfrm>
            <a:off x="6083740" y="1828800"/>
            <a:ext cx="3977" cy="421955"/>
          </a:xfrm>
          <a:prstGeom prst="straightConnector1">
            <a:avLst/>
          </a:prstGeom>
          <a:ln w="25400">
            <a:solidFill>
              <a:srgbClr val="000099"/>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1"/>
          <p:cNvCxnSpPr>
            <a:stCxn id="80" idx="2"/>
            <a:endCxn id="81" idx="0"/>
          </p:cNvCxnSpPr>
          <p:nvPr/>
        </p:nvCxnSpPr>
        <p:spPr>
          <a:xfrm>
            <a:off x="6087717" y="2908345"/>
            <a:ext cx="0" cy="611385"/>
          </a:xfrm>
          <a:prstGeom prst="straightConnector1">
            <a:avLst/>
          </a:prstGeom>
          <a:ln w="25400">
            <a:solidFill>
              <a:srgbClr val="000099"/>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2"/>
          <p:cNvCxnSpPr>
            <a:stCxn id="81" idx="2"/>
            <a:endCxn id="85" idx="0"/>
          </p:cNvCxnSpPr>
          <p:nvPr/>
        </p:nvCxnSpPr>
        <p:spPr>
          <a:xfrm>
            <a:off x="6087717" y="4297124"/>
            <a:ext cx="1989" cy="657265"/>
          </a:xfrm>
          <a:prstGeom prst="straightConnector1">
            <a:avLst/>
          </a:prstGeom>
          <a:ln w="25400">
            <a:solidFill>
              <a:srgbClr val="000099"/>
            </a:solidFill>
            <a:tailEnd type="arrow"/>
          </a:ln>
        </p:spPr>
        <p:style>
          <a:lnRef idx="1">
            <a:schemeClr val="accent1"/>
          </a:lnRef>
          <a:fillRef idx="0">
            <a:schemeClr val="accent1"/>
          </a:fillRef>
          <a:effectRef idx="0">
            <a:schemeClr val="accent1"/>
          </a:effectRef>
          <a:fontRef idx="minor">
            <a:schemeClr val="tx1"/>
          </a:fontRef>
        </p:style>
      </p:cxnSp>
      <p:sp>
        <p:nvSpPr>
          <p:cNvPr id="80" name="Rounded Rectangle 82"/>
          <p:cNvSpPr/>
          <p:nvPr/>
        </p:nvSpPr>
        <p:spPr>
          <a:xfrm>
            <a:off x="5321896" y="2272564"/>
            <a:ext cx="1531641" cy="63578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ea typeface="宋体" pitchFamily="2" charset="-122"/>
              <a:cs typeface="Arial" pitchFamily="34" charset="0"/>
            </a:endParaRPr>
          </a:p>
        </p:txBody>
      </p:sp>
      <p:sp>
        <p:nvSpPr>
          <p:cNvPr id="81" name="Rounded Rectangle 83"/>
          <p:cNvSpPr/>
          <p:nvPr/>
        </p:nvSpPr>
        <p:spPr>
          <a:xfrm>
            <a:off x="5329851" y="3519730"/>
            <a:ext cx="1515732" cy="77739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ea typeface="宋体" pitchFamily="2" charset="-122"/>
              <a:cs typeface="Arial" pitchFamily="34" charset="0"/>
            </a:endParaRPr>
          </a:p>
        </p:txBody>
      </p:sp>
      <p:sp>
        <p:nvSpPr>
          <p:cNvPr id="82" name="Rounded Rectangle 85"/>
          <p:cNvSpPr/>
          <p:nvPr/>
        </p:nvSpPr>
        <p:spPr>
          <a:xfrm>
            <a:off x="5317920" y="1179914"/>
            <a:ext cx="1531640" cy="67069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ea typeface="宋体" pitchFamily="2" charset="-122"/>
              <a:cs typeface="Arial" pitchFamily="34" charset="0"/>
            </a:endParaRPr>
          </a:p>
        </p:txBody>
      </p:sp>
      <p:sp>
        <p:nvSpPr>
          <p:cNvPr id="83" name="Rounded Rectangle 82"/>
          <p:cNvSpPr/>
          <p:nvPr/>
        </p:nvSpPr>
        <p:spPr>
          <a:xfrm>
            <a:off x="7191019" y="3561125"/>
            <a:ext cx="1190981" cy="5330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ea typeface="宋体" pitchFamily="2" charset="-122"/>
              <a:cs typeface="Arial" pitchFamily="34" charset="0"/>
            </a:endParaRPr>
          </a:p>
        </p:txBody>
      </p:sp>
      <p:sp>
        <p:nvSpPr>
          <p:cNvPr id="84" name="Rounded Rectangle 82"/>
          <p:cNvSpPr/>
          <p:nvPr/>
        </p:nvSpPr>
        <p:spPr>
          <a:xfrm>
            <a:off x="7178243" y="4996706"/>
            <a:ext cx="1203757" cy="5765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ea typeface="宋体" pitchFamily="2" charset="-122"/>
              <a:cs typeface="Arial" pitchFamily="34" charset="0"/>
            </a:endParaRPr>
          </a:p>
        </p:txBody>
      </p:sp>
      <p:sp>
        <p:nvSpPr>
          <p:cNvPr id="85" name="Rounded Rectangle 82"/>
          <p:cNvSpPr/>
          <p:nvPr/>
        </p:nvSpPr>
        <p:spPr>
          <a:xfrm>
            <a:off x="5317920" y="4954389"/>
            <a:ext cx="1543571" cy="7606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ea typeface="宋体" pitchFamily="2" charset="-122"/>
              <a:cs typeface="Arial" pitchFamily="34" charset="0"/>
            </a:endParaRPr>
          </a:p>
        </p:txBody>
      </p:sp>
      <p:cxnSp>
        <p:nvCxnSpPr>
          <p:cNvPr id="86" name="Elbow Connector 59"/>
          <p:cNvCxnSpPr>
            <a:stCxn id="76" idx="2"/>
            <a:endCxn id="83" idx="0"/>
          </p:cNvCxnSpPr>
          <p:nvPr/>
        </p:nvCxnSpPr>
        <p:spPr>
          <a:xfrm rot="16200000" flipH="1">
            <a:off x="6749870" y="2524485"/>
            <a:ext cx="620102" cy="1453178"/>
          </a:xfrm>
          <a:prstGeom prst="bentConnector3">
            <a:avLst>
              <a:gd name="adj1" fmla="val 50000"/>
            </a:avLst>
          </a:prstGeom>
          <a:ln w="28575">
            <a:solidFill>
              <a:srgbClr val="000099"/>
            </a:solidFill>
            <a:tailEnd type="arrow"/>
          </a:ln>
        </p:spPr>
        <p:style>
          <a:lnRef idx="1">
            <a:schemeClr val="accent1"/>
          </a:lnRef>
          <a:fillRef idx="0">
            <a:schemeClr val="accent1"/>
          </a:fillRef>
          <a:effectRef idx="0">
            <a:schemeClr val="accent1"/>
          </a:effectRef>
          <a:fontRef idx="minor">
            <a:schemeClr val="tx1"/>
          </a:fontRef>
        </p:style>
      </p:cxnSp>
      <p:cxnSp>
        <p:nvCxnSpPr>
          <p:cNvPr id="87" name="Elbow Connector 60"/>
          <p:cNvCxnSpPr>
            <a:stCxn id="75" idx="2"/>
            <a:endCxn id="84" idx="0"/>
          </p:cNvCxnSpPr>
          <p:nvPr/>
        </p:nvCxnSpPr>
        <p:spPr>
          <a:xfrm rot="16200000" flipH="1">
            <a:off x="6666078" y="3882661"/>
            <a:ext cx="726529" cy="1501559"/>
          </a:xfrm>
          <a:prstGeom prst="bentConnector3">
            <a:avLst>
              <a:gd name="adj1" fmla="val 50000"/>
            </a:avLst>
          </a:prstGeom>
          <a:ln w="28575">
            <a:solidFill>
              <a:srgbClr val="000099"/>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a:spLocks noChangeArrowheads="1"/>
          </p:cNvSpPr>
          <p:nvPr/>
        </p:nvSpPr>
        <p:spPr bwMode="auto">
          <a:xfrm>
            <a:off x="7149522" y="3517355"/>
            <a:ext cx="53340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600" b="1" dirty="0" smtClean="0">
                <a:effectLst>
                  <a:outerShdw blurRad="38100" dist="38100" dir="2700000" algn="tl">
                    <a:srgbClr val="000000">
                      <a:alpha val="43137"/>
                    </a:srgbClr>
                  </a:outerShdw>
                </a:effectLst>
              </a:rPr>
              <a:t>L4</a:t>
            </a:r>
            <a:endParaRPr lang="zh-CN" altLang="en-US" sz="1600" b="1" dirty="0">
              <a:effectLst>
                <a:outerShdw blurRad="38100" dist="38100" dir="2700000" algn="tl">
                  <a:srgbClr val="000000">
                    <a:alpha val="43137"/>
                  </a:srgbClr>
                </a:outerShdw>
              </a:effectLst>
            </a:endParaRPr>
          </a:p>
        </p:txBody>
      </p:sp>
      <p:sp>
        <p:nvSpPr>
          <p:cNvPr id="89" name="TextBox 88"/>
          <p:cNvSpPr txBox="1">
            <a:spLocks noChangeArrowheads="1"/>
          </p:cNvSpPr>
          <p:nvPr/>
        </p:nvSpPr>
        <p:spPr bwMode="auto">
          <a:xfrm>
            <a:off x="7149522" y="4963691"/>
            <a:ext cx="50405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600" b="1" dirty="0" smtClean="0">
                <a:effectLst>
                  <a:outerShdw blurRad="38100" dist="38100" dir="2700000" algn="tl">
                    <a:srgbClr val="000000">
                      <a:alpha val="43137"/>
                    </a:srgbClr>
                  </a:outerShdw>
                </a:effectLst>
              </a:rPr>
              <a:t>L5</a:t>
            </a:r>
            <a:endParaRPr lang="zh-CN" altLang="en-US" sz="1600" b="1" dirty="0">
              <a:effectLst>
                <a:outerShdw blurRad="38100" dist="38100" dir="2700000" algn="tl">
                  <a:srgbClr val="000000">
                    <a:alpha val="43137"/>
                  </a:srgbClr>
                </a:outerShdw>
              </a:effectLst>
            </a:endParaRPr>
          </a:p>
        </p:txBody>
      </p:sp>
      <p:sp>
        <p:nvSpPr>
          <p:cNvPr id="90" name="TextBox 89"/>
          <p:cNvSpPr txBox="1">
            <a:spLocks noChangeArrowheads="1"/>
          </p:cNvSpPr>
          <p:nvPr/>
        </p:nvSpPr>
        <p:spPr bwMode="auto">
          <a:xfrm>
            <a:off x="5278760" y="3987800"/>
            <a:ext cx="89344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600" b="1" dirty="0" smtClean="0">
                <a:effectLst>
                  <a:outerShdw blurRad="38100" dist="38100" dir="2700000" algn="tl">
                    <a:srgbClr val="000000">
                      <a:alpha val="43137"/>
                    </a:srgbClr>
                  </a:outerShdw>
                </a:effectLst>
              </a:rPr>
              <a:t>L16</a:t>
            </a:r>
            <a:r>
              <a:rPr lang="zh-CN" altLang="en-US" sz="1600" b="1" dirty="0" smtClean="0">
                <a:effectLst>
                  <a:outerShdw blurRad="38100" dist="38100" dir="2700000" algn="tl">
                    <a:srgbClr val="000000">
                      <a:alpha val="43137"/>
                    </a:srgbClr>
                  </a:outerShdw>
                </a:effectLst>
              </a:rPr>
              <a:t>：</a:t>
            </a:r>
            <a:endParaRPr lang="zh-CN" altLang="en-US" sz="1600" b="1" dirty="0">
              <a:effectLst>
                <a:outerShdw blurRad="38100" dist="38100" dir="2700000" algn="tl">
                  <a:srgbClr val="000000">
                    <a:alpha val="43137"/>
                  </a:srgbClr>
                </a:outerShdw>
              </a:effectLst>
            </a:endParaRPr>
          </a:p>
        </p:txBody>
      </p:sp>
      <p:sp>
        <p:nvSpPr>
          <p:cNvPr id="91" name="TextBox 90"/>
          <p:cNvSpPr txBox="1"/>
          <p:nvPr/>
        </p:nvSpPr>
        <p:spPr>
          <a:xfrm>
            <a:off x="5486538" y="2895600"/>
            <a:ext cx="609462" cy="307777"/>
          </a:xfrm>
          <a:prstGeom prst="rect">
            <a:avLst/>
          </a:prstGeom>
          <a:noFill/>
        </p:spPr>
        <p:txBody>
          <a:bodyPr wrap="none" rtlCol="0">
            <a:spAutoFit/>
          </a:bodyPr>
          <a:lstStyle/>
          <a:p>
            <a:r>
              <a:rPr lang="en-US" altLang="zh-CN" sz="1400" dirty="0" smtClean="0"/>
              <a:t>1 - p</a:t>
            </a:r>
            <a:r>
              <a:rPr lang="en-US" altLang="zh-CN" sz="1400" baseline="-25000" dirty="0" smtClean="0"/>
              <a:t>1</a:t>
            </a:r>
            <a:endParaRPr lang="zh-CN" altLang="en-US" sz="1400" dirty="0"/>
          </a:p>
        </p:txBody>
      </p:sp>
      <p:sp>
        <p:nvSpPr>
          <p:cNvPr id="92" name="TextBox 91"/>
          <p:cNvSpPr txBox="1"/>
          <p:nvPr/>
        </p:nvSpPr>
        <p:spPr>
          <a:xfrm>
            <a:off x="6400800" y="4340423"/>
            <a:ext cx="730164" cy="307777"/>
          </a:xfrm>
          <a:prstGeom prst="rect">
            <a:avLst/>
          </a:prstGeom>
          <a:noFill/>
        </p:spPr>
        <p:txBody>
          <a:bodyPr wrap="square" rtlCol="0">
            <a:spAutoFit/>
          </a:bodyPr>
          <a:lstStyle/>
          <a:p>
            <a:r>
              <a:rPr lang="en-US" altLang="zh-CN" sz="1400" dirty="0" smtClean="0"/>
              <a:t>p</a:t>
            </a:r>
            <a:r>
              <a:rPr lang="en-US" altLang="zh-CN" sz="1400" baseline="-25000" dirty="0" smtClean="0"/>
              <a:t>2</a:t>
            </a:r>
            <a:endParaRPr lang="zh-CN" altLang="en-US" sz="1400" dirty="0"/>
          </a:p>
        </p:txBody>
      </p:sp>
      <p:sp>
        <p:nvSpPr>
          <p:cNvPr id="93" name="TextBox 92"/>
          <p:cNvSpPr txBox="1"/>
          <p:nvPr/>
        </p:nvSpPr>
        <p:spPr>
          <a:xfrm>
            <a:off x="5462493" y="4340423"/>
            <a:ext cx="633507" cy="307777"/>
          </a:xfrm>
          <a:prstGeom prst="rect">
            <a:avLst/>
          </a:prstGeom>
          <a:noFill/>
        </p:spPr>
        <p:txBody>
          <a:bodyPr wrap="none" rtlCol="0">
            <a:spAutoFit/>
          </a:bodyPr>
          <a:lstStyle/>
          <a:p>
            <a:r>
              <a:rPr lang="en-US" altLang="zh-CN" sz="1400" baseline="-25000" dirty="0" smtClean="0"/>
              <a:t> </a:t>
            </a:r>
            <a:r>
              <a:rPr lang="en-US" altLang="zh-CN" sz="1400" dirty="0" smtClean="0"/>
              <a:t>1– p</a:t>
            </a:r>
            <a:r>
              <a:rPr lang="en-US" altLang="zh-CN" sz="1400" baseline="-25000" dirty="0" smtClean="0"/>
              <a:t>2</a:t>
            </a:r>
            <a:endParaRPr lang="zh-CN" altLang="en-US" sz="1400" dirty="0"/>
          </a:p>
        </p:txBody>
      </p:sp>
      <p:sp>
        <p:nvSpPr>
          <p:cNvPr id="94" name="TextBox 93"/>
          <p:cNvSpPr txBox="1"/>
          <p:nvPr/>
        </p:nvSpPr>
        <p:spPr>
          <a:xfrm>
            <a:off x="6040548" y="1902023"/>
            <a:ext cx="351378" cy="307777"/>
          </a:xfrm>
          <a:prstGeom prst="rect">
            <a:avLst/>
          </a:prstGeom>
          <a:noFill/>
        </p:spPr>
        <p:txBody>
          <a:bodyPr wrap="none" rtlCol="0">
            <a:spAutoFit/>
          </a:bodyPr>
          <a:lstStyle/>
          <a:p>
            <a:r>
              <a:rPr lang="en-US" altLang="zh-CN" sz="1400" dirty="0" smtClean="0"/>
              <a:t>n</a:t>
            </a:r>
            <a:r>
              <a:rPr lang="en-US" altLang="zh-CN" sz="1400" baseline="-25000" dirty="0" smtClean="0"/>
              <a:t>1</a:t>
            </a:r>
            <a:endParaRPr lang="zh-CN" altLang="en-US" sz="1400" dirty="0"/>
          </a:p>
        </p:txBody>
      </p:sp>
      <p:sp>
        <p:nvSpPr>
          <p:cNvPr id="95" name="TextBox 94"/>
          <p:cNvSpPr txBox="1"/>
          <p:nvPr/>
        </p:nvSpPr>
        <p:spPr>
          <a:xfrm>
            <a:off x="6354222" y="2895600"/>
            <a:ext cx="351378" cy="307777"/>
          </a:xfrm>
          <a:prstGeom prst="rect">
            <a:avLst/>
          </a:prstGeom>
          <a:noFill/>
        </p:spPr>
        <p:txBody>
          <a:bodyPr wrap="square" rtlCol="0">
            <a:spAutoFit/>
          </a:bodyPr>
          <a:lstStyle/>
          <a:p>
            <a:r>
              <a:rPr lang="en-US" altLang="zh-CN" sz="1400" dirty="0" smtClean="0"/>
              <a:t>p</a:t>
            </a:r>
            <a:r>
              <a:rPr lang="en-US" altLang="zh-CN" sz="1400" baseline="-25000" dirty="0" smtClean="0"/>
              <a:t>1</a:t>
            </a:r>
            <a:endParaRPr lang="zh-CN" altLang="en-US" sz="1400" dirty="0"/>
          </a:p>
        </p:txBody>
      </p:sp>
      <p:sp>
        <p:nvSpPr>
          <p:cNvPr id="96" name="TextBox 95"/>
          <p:cNvSpPr txBox="1"/>
          <p:nvPr/>
        </p:nvSpPr>
        <p:spPr>
          <a:xfrm>
            <a:off x="5638800" y="3200400"/>
            <a:ext cx="609600" cy="307777"/>
          </a:xfrm>
          <a:prstGeom prst="rect">
            <a:avLst/>
          </a:prstGeom>
          <a:noFill/>
        </p:spPr>
        <p:txBody>
          <a:bodyPr wrap="square" rtlCol="0">
            <a:spAutoFit/>
          </a:bodyPr>
          <a:lstStyle/>
          <a:p>
            <a:r>
              <a:rPr lang="en-US" altLang="zh-CN" sz="1400" dirty="0" smtClean="0"/>
              <a:t>n</a:t>
            </a:r>
            <a:r>
              <a:rPr lang="en-US" altLang="zh-CN" sz="1400" baseline="-25000" dirty="0" smtClean="0"/>
              <a:t>2</a:t>
            </a:r>
            <a:endParaRPr lang="zh-CN" altLang="en-US" sz="1400" dirty="0"/>
          </a:p>
        </p:txBody>
      </p:sp>
      <p:sp>
        <p:nvSpPr>
          <p:cNvPr id="97" name="TextBox 96"/>
          <p:cNvSpPr txBox="1">
            <a:spLocks noChangeArrowheads="1"/>
          </p:cNvSpPr>
          <p:nvPr/>
        </p:nvSpPr>
        <p:spPr bwMode="auto">
          <a:xfrm>
            <a:off x="5502275" y="1216223"/>
            <a:ext cx="158432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400" b="1" i="1" dirty="0" err="1">
                <a:solidFill>
                  <a:srgbClr val="FF0000"/>
                </a:solidFill>
              </a:rPr>
              <a:t>hbrr</a:t>
            </a:r>
            <a:r>
              <a:rPr lang="en-US" altLang="zh-CN" sz="1400" b="1" i="1" dirty="0">
                <a:solidFill>
                  <a:srgbClr val="FF0000"/>
                </a:solidFill>
              </a:rPr>
              <a:t>  </a:t>
            </a:r>
            <a:r>
              <a:rPr lang="en-US" altLang="zh-CN" sz="1400" b="1" i="1" dirty="0" smtClean="0">
                <a:solidFill>
                  <a:srgbClr val="FF0000"/>
                </a:solidFill>
              </a:rPr>
              <a:t>L14, L4</a:t>
            </a:r>
            <a:endParaRPr lang="zh-CN" altLang="en-US" sz="1400" b="1" dirty="0">
              <a:solidFill>
                <a:srgbClr val="FF0000"/>
              </a:solidFill>
            </a:endParaRPr>
          </a:p>
        </p:txBody>
      </p:sp>
      <p:sp>
        <p:nvSpPr>
          <p:cNvPr id="98" name="TextBox 97"/>
          <p:cNvSpPr txBox="1">
            <a:spLocks noChangeArrowheads="1"/>
          </p:cNvSpPr>
          <p:nvPr/>
        </p:nvSpPr>
        <p:spPr bwMode="auto">
          <a:xfrm>
            <a:off x="5502275" y="3539196"/>
            <a:ext cx="158432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400" b="1" i="1" dirty="0" err="1">
                <a:solidFill>
                  <a:srgbClr val="FF0000"/>
                </a:solidFill>
              </a:rPr>
              <a:t>hbrr</a:t>
            </a:r>
            <a:r>
              <a:rPr lang="en-US" altLang="zh-CN" sz="1400" b="1" i="1" dirty="0">
                <a:solidFill>
                  <a:srgbClr val="FF0000"/>
                </a:solidFill>
              </a:rPr>
              <a:t>  </a:t>
            </a:r>
            <a:r>
              <a:rPr lang="en-US" altLang="zh-CN" sz="1400" b="1" i="1" dirty="0" smtClean="0">
                <a:solidFill>
                  <a:srgbClr val="FF0000"/>
                </a:solidFill>
              </a:rPr>
              <a:t>L16, L5</a:t>
            </a:r>
            <a:endParaRPr lang="zh-CN" altLang="en-US" sz="1400" b="1" dirty="0">
              <a:solidFill>
                <a:srgbClr val="FF0000"/>
              </a:solidFill>
            </a:endParaRPr>
          </a:p>
        </p:txBody>
      </p:sp>
      <p:sp>
        <p:nvSpPr>
          <p:cNvPr id="99" name="左大括号 75"/>
          <p:cNvSpPr/>
          <p:nvPr/>
        </p:nvSpPr>
        <p:spPr>
          <a:xfrm>
            <a:off x="4999286" y="1219200"/>
            <a:ext cx="258514" cy="1647781"/>
          </a:xfrm>
          <a:prstGeom prst="leftBrace">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zh-CN" altLang="en-US">
              <a:solidFill>
                <a:srgbClr val="000099"/>
              </a:solidFill>
              <a:cs typeface="Arial" pitchFamily="34" charset="0"/>
            </a:endParaRPr>
          </a:p>
        </p:txBody>
      </p:sp>
      <p:sp>
        <p:nvSpPr>
          <p:cNvPr id="100" name="左大括号 76"/>
          <p:cNvSpPr/>
          <p:nvPr/>
        </p:nvSpPr>
        <p:spPr>
          <a:xfrm>
            <a:off x="5114925" y="3505200"/>
            <a:ext cx="142875" cy="825500"/>
          </a:xfrm>
          <a:prstGeom prst="leftBrace">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zh-CN" altLang="en-US">
              <a:cs typeface="Arial" pitchFamily="34" charset="0"/>
            </a:endParaRP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additive="base">
                                        <p:cTn id="7" dur="500" fill="hold"/>
                                        <p:tgtEl>
                                          <p:spTgt spid="97"/>
                                        </p:tgtEl>
                                        <p:attrNameLst>
                                          <p:attrName>ppt_x</p:attrName>
                                        </p:attrNameLst>
                                      </p:cBhvr>
                                      <p:tavLst>
                                        <p:tav tm="0">
                                          <p:val>
                                            <p:strVal val="#ppt_x"/>
                                          </p:val>
                                        </p:tav>
                                        <p:tav tm="100000">
                                          <p:val>
                                            <p:strVal val="#ppt_x"/>
                                          </p:val>
                                        </p:tav>
                                      </p:tavLst>
                                    </p:anim>
                                    <p:anim calcmode="lin" valueType="num">
                                      <p:cBhvr additive="base">
                                        <p:cTn id="8"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8"/>
                                        </p:tgtEl>
                                        <p:attrNameLst>
                                          <p:attrName>style.visibility</p:attrName>
                                        </p:attrNameLst>
                                      </p:cBhvr>
                                      <p:to>
                                        <p:strVal val="visible"/>
                                      </p:to>
                                    </p:set>
                                    <p:anim calcmode="lin" valueType="num">
                                      <p:cBhvr additive="base">
                                        <p:cTn id="13" dur="500" fill="hold"/>
                                        <p:tgtEl>
                                          <p:spTgt spid="98"/>
                                        </p:tgtEl>
                                        <p:attrNameLst>
                                          <p:attrName>ppt_x</p:attrName>
                                        </p:attrNameLst>
                                      </p:cBhvr>
                                      <p:tavLst>
                                        <p:tav tm="0">
                                          <p:val>
                                            <p:strVal val="#ppt_x"/>
                                          </p:val>
                                        </p:tav>
                                        <p:tav tm="100000">
                                          <p:val>
                                            <p:strVal val="#ppt_x"/>
                                          </p:val>
                                        </p:tav>
                                      </p:tavLst>
                                    </p:anim>
                                    <p:anim calcmode="lin" valueType="num">
                                      <p:cBhvr additive="base">
                                        <p:cTn id="14"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grpId="1" nodeType="clickEffect">
                                  <p:stCondLst>
                                    <p:cond delay="0"/>
                                  </p:stCondLst>
                                  <p:childTnLst>
                                    <p:animMotion origin="layout" path="M 1.94444E-6 4.07407E-6 L 0.0033 -0.31621 " pathEditMode="relative" rAng="0" ptsTypes="AA">
                                      <p:cBhvr>
                                        <p:cTn id="18" dur="2000" fill="hold"/>
                                        <p:tgtEl>
                                          <p:spTgt spid="98"/>
                                        </p:tgtEl>
                                        <p:attrNameLst>
                                          <p:attrName>ppt_x</p:attrName>
                                          <p:attrName>ppt_y</p:attrName>
                                        </p:attrNameLst>
                                      </p:cBhvr>
                                      <p:rCtr x="200" y="-15800"/>
                                    </p:animMotion>
                                  </p:childTnLst>
                                </p:cTn>
                              </p:par>
                            </p:childTnLst>
                          </p:cTn>
                        </p:par>
                      </p:childTnLst>
                    </p:cTn>
                  </p:par>
                  <p:par>
                    <p:cTn id="19" fill="hold">
                      <p:stCondLst>
                        <p:cond delay="indefinite"/>
                      </p:stCondLst>
                      <p:childTnLst>
                        <p:par>
                          <p:cTn id="20" fill="hold">
                            <p:stCondLst>
                              <p:cond delay="0"/>
                            </p:stCondLst>
                            <p:childTnLst>
                              <p:par>
                                <p:cTn id="21" presetID="12" presetClass="exit" presetSubtype="4" fill="hold" grpId="1" nodeType="clickEffect">
                                  <p:stCondLst>
                                    <p:cond delay="0"/>
                                  </p:stCondLst>
                                  <p:childTnLst>
                                    <p:animEffect transition="out" filter="slide(fromBottom)">
                                      <p:cBhvr>
                                        <p:cTn id="22" dur="500"/>
                                        <p:tgtEl>
                                          <p:spTgt spid="97"/>
                                        </p:tgtEl>
                                      </p:cBhvr>
                                    </p:animEffect>
                                    <p:set>
                                      <p:cBhvr>
                                        <p:cTn id="23" dur="1" fill="hold">
                                          <p:stCondLst>
                                            <p:cond delay="499"/>
                                          </p:stCondLst>
                                        </p:cTn>
                                        <p:tgtEl>
                                          <p:spTgt spid="9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2" presetClass="exit" presetSubtype="4" fill="hold" grpId="2" nodeType="clickEffect">
                                  <p:stCondLst>
                                    <p:cond delay="0"/>
                                  </p:stCondLst>
                                  <p:childTnLst>
                                    <p:animEffect transition="out" filter="slide(fromBottom)">
                                      <p:cBhvr>
                                        <p:cTn id="27" dur="500"/>
                                        <p:tgtEl>
                                          <p:spTgt spid="98"/>
                                        </p:tgtEl>
                                      </p:cBhvr>
                                    </p:animEffect>
                                    <p:set>
                                      <p:cBhvr>
                                        <p:cTn id="28" dur="1" fill="hold">
                                          <p:stCondLst>
                                            <p:cond delay="499"/>
                                          </p:stCondLst>
                                        </p:cTn>
                                        <p:tgtEl>
                                          <p:spTgt spid="98"/>
                                        </p:tgtEl>
                                        <p:attrNameLst>
                                          <p:attrName>style.visibility</p:attrName>
                                        </p:attrNameLst>
                                      </p:cBhvr>
                                      <p:to>
                                        <p:strVal val="hidden"/>
                                      </p:to>
                                    </p:set>
                                  </p:childTnLst>
                                </p:cTn>
                              </p:par>
                              <p:par>
                                <p:cTn id="29" presetID="1" presetClass="entr" presetSubtype="0" fill="hold" grpId="2" nodeType="withEffect">
                                  <p:stCondLst>
                                    <p:cond delay="0"/>
                                  </p:stCondLst>
                                  <p:childTnLst>
                                    <p:set>
                                      <p:cBhvr>
                                        <p:cTn id="30"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97" grpId="1"/>
      <p:bldP spid="97" grpId="2"/>
      <p:bldP spid="98" grpId="0"/>
      <p:bldP spid="98" grpId="1"/>
      <p:bldP spid="98" grpId="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a:t>SPU GCC Branch Hint Placement</a:t>
            </a:r>
          </a:p>
        </p:txBody>
      </p:sp>
      <p:sp>
        <p:nvSpPr>
          <p:cNvPr id="6" name="灯片编号占位符 5"/>
          <p:cNvSpPr>
            <a:spLocks noGrp="1"/>
          </p:cNvSpPr>
          <p:nvPr>
            <p:ph type="sldNum" sz="quarter" idx="12"/>
          </p:nvPr>
        </p:nvSpPr>
        <p:spPr/>
        <p:txBody>
          <a:bodyPr/>
          <a:lstStyle/>
          <a:p>
            <a:fld id="{FEFC07C8-73AF-4C93-9657-3F05B2743F4C}" type="slidenum">
              <a:rPr lang="en-US" altLang="zh-CN" smtClean="0"/>
              <a:pPr/>
              <a:t>17</a:t>
            </a:fld>
            <a:endParaRPr lang="en-US" altLang="zh-CN"/>
          </a:p>
        </p:txBody>
      </p:sp>
      <p:sp>
        <p:nvSpPr>
          <p:cNvPr id="7" name="矩形 6"/>
          <p:cNvSpPr/>
          <p:nvPr/>
        </p:nvSpPr>
        <p:spPr>
          <a:xfrm>
            <a:off x="457200" y="990600"/>
            <a:ext cx="4343400" cy="3391698"/>
          </a:xfrm>
          <a:prstGeom prst="rect">
            <a:avLst/>
          </a:prstGeom>
        </p:spPr>
        <p:txBody>
          <a:bodyPr wrap="square">
            <a:spAutoFit/>
          </a:bodyPr>
          <a:lstStyle/>
          <a:p>
            <a:pPr marL="342900" lvl="0" indent="-342900" algn="just" eaLnBrk="0" hangingPunct="0">
              <a:spcBef>
                <a:spcPct val="20000"/>
              </a:spcBef>
              <a:buFontTx/>
              <a:buChar char="•"/>
            </a:pPr>
            <a:r>
              <a:rPr lang="en-US" altLang="zh-CN" sz="2800" kern="0" dirty="0" smtClean="0">
                <a:solidFill>
                  <a:srgbClr val="000000"/>
                </a:solidFill>
                <a:latin typeface="Candara"/>
                <a:cs typeface="+mn-cs"/>
              </a:rPr>
              <a:t>GCC Compiler in IBM Cell BE SDK</a:t>
            </a:r>
          </a:p>
          <a:p>
            <a:pPr marL="742950" lvl="1" indent="-285750" algn="just" eaLnBrk="0" hangingPunct="0">
              <a:spcBef>
                <a:spcPct val="20000"/>
              </a:spcBef>
              <a:buFontTx/>
              <a:buChar char="–"/>
            </a:pPr>
            <a:r>
              <a:rPr lang="en-US" altLang="zh-CN" sz="2400" kern="0" dirty="0" smtClean="0">
                <a:solidFill>
                  <a:srgbClr val="000099"/>
                </a:solidFill>
                <a:latin typeface="Candara"/>
              </a:rPr>
              <a:t>Hint most important branches</a:t>
            </a:r>
          </a:p>
          <a:p>
            <a:pPr marL="742950" lvl="1" indent="-285750" algn="just" eaLnBrk="0" hangingPunct="0">
              <a:spcBef>
                <a:spcPct val="20000"/>
              </a:spcBef>
              <a:buFontTx/>
              <a:buChar char="–"/>
            </a:pPr>
            <a:r>
              <a:rPr lang="en-US" altLang="zh-CN" sz="2400" kern="0" dirty="0" smtClean="0">
                <a:solidFill>
                  <a:srgbClr val="000099"/>
                </a:solidFill>
                <a:latin typeface="Candara"/>
              </a:rPr>
              <a:t>Hint only one of two closely placed branches</a:t>
            </a:r>
          </a:p>
          <a:p>
            <a:pPr marL="742950" lvl="1" indent="-285750" algn="just" eaLnBrk="0" hangingPunct="0">
              <a:spcBef>
                <a:spcPct val="20000"/>
              </a:spcBef>
              <a:buFontTx/>
              <a:buChar char="–"/>
            </a:pPr>
            <a:r>
              <a:rPr lang="en-US" altLang="zh-CN" sz="2400" kern="0" dirty="0" smtClean="0">
                <a:solidFill>
                  <a:srgbClr val="000099"/>
                </a:solidFill>
                <a:latin typeface="Candara"/>
              </a:rPr>
              <a:t>Hint only innermost loop in nested loops</a:t>
            </a:r>
          </a:p>
        </p:txBody>
      </p:sp>
      <p:sp>
        <p:nvSpPr>
          <p:cNvPr id="8" name="TextBox 7"/>
          <p:cNvSpPr txBox="1"/>
          <p:nvPr/>
        </p:nvSpPr>
        <p:spPr>
          <a:xfrm>
            <a:off x="5942318" y="1219200"/>
            <a:ext cx="610882" cy="400110"/>
          </a:xfrm>
          <a:prstGeom prst="rect">
            <a:avLst/>
          </a:prstGeom>
          <a:noFill/>
        </p:spPr>
        <p:txBody>
          <a:bodyPr wrap="square" rtlCol="0">
            <a:spAutoFit/>
          </a:bodyPr>
          <a:lstStyle/>
          <a:p>
            <a:r>
              <a:rPr lang="en-US" altLang="zh-CN" sz="2000" b="1" dirty="0" smtClean="0"/>
              <a:t>L1</a:t>
            </a:r>
            <a:endParaRPr lang="zh-CN" altLang="en-US" sz="2000" b="1" dirty="0"/>
          </a:p>
        </p:txBody>
      </p:sp>
      <p:sp>
        <p:nvSpPr>
          <p:cNvPr id="9" name="TextBox 8"/>
          <p:cNvSpPr txBox="1"/>
          <p:nvPr/>
        </p:nvSpPr>
        <p:spPr>
          <a:xfrm>
            <a:off x="5942318" y="3409806"/>
            <a:ext cx="534682" cy="400110"/>
          </a:xfrm>
          <a:prstGeom prst="rect">
            <a:avLst/>
          </a:prstGeom>
          <a:noFill/>
        </p:spPr>
        <p:txBody>
          <a:bodyPr wrap="square" rtlCol="0">
            <a:spAutoFit/>
          </a:bodyPr>
          <a:lstStyle/>
          <a:p>
            <a:r>
              <a:rPr lang="en-US" altLang="zh-CN" sz="2000" b="1" dirty="0" smtClean="0"/>
              <a:t>L3</a:t>
            </a:r>
            <a:endParaRPr lang="zh-CN" altLang="en-US" sz="2000" b="1" dirty="0"/>
          </a:p>
        </p:txBody>
      </p:sp>
      <p:sp>
        <p:nvSpPr>
          <p:cNvPr id="10" name="TextBox 9"/>
          <p:cNvSpPr txBox="1"/>
          <p:nvPr/>
        </p:nvSpPr>
        <p:spPr>
          <a:xfrm>
            <a:off x="5954192" y="4552806"/>
            <a:ext cx="599007" cy="400110"/>
          </a:xfrm>
          <a:prstGeom prst="rect">
            <a:avLst/>
          </a:prstGeom>
          <a:noFill/>
        </p:spPr>
        <p:txBody>
          <a:bodyPr wrap="square" rtlCol="0">
            <a:spAutoFit/>
          </a:bodyPr>
          <a:lstStyle/>
          <a:p>
            <a:r>
              <a:rPr lang="en-US" altLang="zh-CN" sz="2000" b="1" dirty="0" smtClean="0"/>
              <a:t>L4</a:t>
            </a:r>
            <a:endParaRPr lang="zh-CN" altLang="en-US" sz="2000" b="1" dirty="0"/>
          </a:p>
        </p:txBody>
      </p:sp>
      <p:sp>
        <p:nvSpPr>
          <p:cNvPr id="12" name="TextBox 11"/>
          <p:cNvSpPr txBox="1"/>
          <p:nvPr/>
        </p:nvSpPr>
        <p:spPr>
          <a:xfrm>
            <a:off x="5942318" y="2266806"/>
            <a:ext cx="534682" cy="400110"/>
          </a:xfrm>
          <a:prstGeom prst="rect">
            <a:avLst/>
          </a:prstGeom>
          <a:noFill/>
        </p:spPr>
        <p:txBody>
          <a:bodyPr wrap="square" rtlCol="0">
            <a:spAutoFit/>
          </a:bodyPr>
          <a:lstStyle/>
          <a:p>
            <a:r>
              <a:rPr lang="en-US" altLang="zh-CN" sz="2000" b="1" dirty="0" smtClean="0"/>
              <a:t>L2</a:t>
            </a:r>
            <a:endParaRPr lang="zh-CN" altLang="en-US" sz="2000" b="1" dirty="0"/>
          </a:p>
        </p:txBody>
      </p:sp>
      <p:sp>
        <p:nvSpPr>
          <p:cNvPr id="13" name="TextBox 12"/>
          <p:cNvSpPr txBox="1"/>
          <p:nvPr/>
        </p:nvSpPr>
        <p:spPr>
          <a:xfrm>
            <a:off x="6253342" y="5086206"/>
            <a:ext cx="1584176" cy="369332"/>
          </a:xfrm>
          <a:prstGeom prst="rect">
            <a:avLst/>
          </a:prstGeom>
          <a:noFill/>
        </p:spPr>
        <p:txBody>
          <a:bodyPr wrap="square" rtlCol="0">
            <a:spAutoFit/>
          </a:bodyPr>
          <a:lstStyle/>
          <a:p>
            <a:pPr algn="ctr"/>
            <a:r>
              <a:rPr lang="en-US" altLang="zh-CN" i="1" dirty="0" err="1" smtClean="0"/>
              <a:t>brnz</a:t>
            </a:r>
            <a:r>
              <a:rPr lang="en-US" altLang="zh-CN" i="1" dirty="0" smtClean="0"/>
              <a:t>   $5, L2</a:t>
            </a:r>
            <a:endParaRPr lang="zh-CN" altLang="en-US" dirty="0"/>
          </a:p>
        </p:txBody>
      </p:sp>
      <p:sp>
        <p:nvSpPr>
          <p:cNvPr id="14" name="TextBox 13"/>
          <p:cNvSpPr txBox="1"/>
          <p:nvPr/>
        </p:nvSpPr>
        <p:spPr>
          <a:xfrm>
            <a:off x="5966068" y="5086206"/>
            <a:ext cx="450764" cy="369332"/>
          </a:xfrm>
          <a:prstGeom prst="rect">
            <a:avLst/>
          </a:prstGeom>
          <a:noFill/>
        </p:spPr>
        <p:txBody>
          <a:bodyPr wrap="none" rtlCol="0">
            <a:spAutoFit/>
          </a:bodyPr>
          <a:lstStyle/>
          <a:p>
            <a:r>
              <a:rPr lang="en-US" altLang="zh-CN" b="1" dirty="0" smtClean="0"/>
              <a:t>b</a:t>
            </a:r>
            <a:r>
              <a:rPr lang="en-US" altLang="zh-CN" b="1" baseline="-25000" dirty="0" smtClean="0"/>
              <a:t>4</a:t>
            </a:r>
            <a:r>
              <a:rPr lang="en-US" altLang="zh-CN" b="1" dirty="0" smtClean="0"/>
              <a:t>:</a:t>
            </a:r>
            <a:endParaRPr lang="zh-CN" altLang="en-US" b="1" dirty="0"/>
          </a:p>
        </p:txBody>
      </p:sp>
      <p:sp>
        <p:nvSpPr>
          <p:cNvPr id="15" name="TextBox 14"/>
          <p:cNvSpPr txBox="1"/>
          <p:nvPr/>
        </p:nvSpPr>
        <p:spPr>
          <a:xfrm>
            <a:off x="6172200" y="3943206"/>
            <a:ext cx="1779034" cy="369332"/>
          </a:xfrm>
          <a:prstGeom prst="rect">
            <a:avLst/>
          </a:prstGeom>
          <a:noFill/>
        </p:spPr>
        <p:txBody>
          <a:bodyPr wrap="square" rtlCol="0">
            <a:spAutoFit/>
          </a:bodyPr>
          <a:lstStyle/>
          <a:p>
            <a:pPr algn="ctr"/>
            <a:r>
              <a:rPr lang="en-US" altLang="zh-CN" i="1" dirty="0" err="1" smtClean="0"/>
              <a:t>brnz</a:t>
            </a:r>
            <a:r>
              <a:rPr lang="en-US" altLang="zh-CN" i="1" dirty="0" smtClean="0"/>
              <a:t>   $4, L3</a:t>
            </a:r>
            <a:endParaRPr lang="zh-CN" altLang="en-US" dirty="0"/>
          </a:p>
        </p:txBody>
      </p:sp>
      <p:sp>
        <p:nvSpPr>
          <p:cNvPr id="16" name="TextBox 15"/>
          <p:cNvSpPr txBox="1"/>
          <p:nvPr/>
        </p:nvSpPr>
        <p:spPr>
          <a:xfrm>
            <a:off x="5942318" y="3943206"/>
            <a:ext cx="450764" cy="369332"/>
          </a:xfrm>
          <a:prstGeom prst="rect">
            <a:avLst/>
          </a:prstGeom>
          <a:noFill/>
        </p:spPr>
        <p:txBody>
          <a:bodyPr wrap="none" rtlCol="0">
            <a:spAutoFit/>
          </a:bodyPr>
          <a:lstStyle/>
          <a:p>
            <a:r>
              <a:rPr lang="en-US" altLang="zh-CN" b="1" dirty="0" smtClean="0"/>
              <a:t>b</a:t>
            </a:r>
            <a:r>
              <a:rPr lang="en-US" altLang="zh-CN" b="1" baseline="-25000" dirty="0" smtClean="0"/>
              <a:t>3</a:t>
            </a:r>
            <a:r>
              <a:rPr lang="en-US" altLang="zh-CN" b="1" dirty="0" smtClean="0"/>
              <a:t>:</a:t>
            </a:r>
            <a:endParaRPr lang="zh-CN" altLang="en-US" b="1" dirty="0"/>
          </a:p>
        </p:txBody>
      </p:sp>
      <p:cxnSp>
        <p:nvCxnSpPr>
          <p:cNvPr id="17" name="直接箭头连接符 16"/>
          <p:cNvCxnSpPr>
            <a:stCxn id="25" idx="2"/>
            <a:endCxn id="29" idx="0"/>
          </p:cNvCxnSpPr>
          <p:nvPr/>
        </p:nvCxnSpPr>
        <p:spPr>
          <a:xfrm>
            <a:off x="6986434" y="2038206"/>
            <a:ext cx="1282"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9" idx="2"/>
            <a:endCxn id="26" idx="0"/>
          </p:cNvCxnSpPr>
          <p:nvPr/>
        </p:nvCxnSpPr>
        <p:spPr>
          <a:xfrm flipH="1">
            <a:off x="6986434" y="3181206"/>
            <a:ext cx="1282" cy="22860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26" idx="2"/>
            <a:endCxn id="27" idx="0"/>
          </p:cNvCxnSpPr>
          <p:nvPr/>
        </p:nvCxnSpPr>
        <p:spPr>
          <a:xfrm>
            <a:off x="6986434" y="4324207"/>
            <a:ext cx="0" cy="22859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27" idx="2"/>
          </p:cNvCxnSpPr>
          <p:nvPr/>
        </p:nvCxnSpPr>
        <p:spPr>
          <a:xfrm>
            <a:off x="6986434" y="5391006"/>
            <a:ext cx="1282"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400800" y="3409806"/>
            <a:ext cx="1584176" cy="369332"/>
          </a:xfrm>
          <a:prstGeom prst="rect">
            <a:avLst/>
          </a:prstGeom>
          <a:noFill/>
        </p:spPr>
        <p:txBody>
          <a:bodyPr wrap="square" rtlCol="0">
            <a:spAutoFit/>
          </a:bodyPr>
          <a:lstStyle/>
          <a:p>
            <a:pPr algn="ctr"/>
            <a:r>
              <a:rPr lang="en-US" altLang="zh-CN" b="1" i="1" dirty="0" err="1" smtClean="0">
                <a:solidFill>
                  <a:srgbClr val="FF0000"/>
                </a:solidFill>
              </a:rPr>
              <a:t>hbrr</a:t>
            </a:r>
            <a:r>
              <a:rPr lang="en-US" altLang="zh-CN" b="1" i="1" dirty="0" smtClean="0">
                <a:solidFill>
                  <a:srgbClr val="FF0000"/>
                </a:solidFill>
              </a:rPr>
              <a:t>     b</a:t>
            </a:r>
            <a:r>
              <a:rPr lang="en-US" altLang="zh-CN" b="1" i="1" baseline="-25000" dirty="0" smtClean="0">
                <a:solidFill>
                  <a:srgbClr val="FF0000"/>
                </a:solidFill>
              </a:rPr>
              <a:t>3</a:t>
            </a:r>
            <a:r>
              <a:rPr lang="en-US" altLang="zh-CN" b="1" i="1" dirty="0" smtClean="0">
                <a:solidFill>
                  <a:srgbClr val="FF0000"/>
                </a:solidFill>
              </a:rPr>
              <a:t>, L3</a:t>
            </a:r>
            <a:endParaRPr lang="zh-CN" altLang="en-US" b="1" dirty="0">
              <a:solidFill>
                <a:srgbClr val="FF0000"/>
              </a:solidFill>
            </a:endParaRPr>
          </a:p>
        </p:txBody>
      </p:sp>
      <p:sp>
        <p:nvSpPr>
          <p:cNvPr id="22" name="TextBox 21"/>
          <p:cNvSpPr txBox="1"/>
          <p:nvPr/>
        </p:nvSpPr>
        <p:spPr>
          <a:xfrm>
            <a:off x="6416824" y="4552806"/>
            <a:ext cx="1584176" cy="369332"/>
          </a:xfrm>
          <a:prstGeom prst="rect">
            <a:avLst/>
          </a:prstGeom>
          <a:noFill/>
        </p:spPr>
        <p:txBody>
          <a:bodyPr wrap="square" rtlCol="0">
            <a:spAutoFit/>
          </a:bodyPr>
          <a:lstStyle/>
          <a:p>
            <a:pPr algn="ctr"/>
            <a:r>
              <a:rPr lang="en-US" altLang="zh-CN" b="1" i="1" dirty="0" err="1" smtClean="0">
                <a:solidFill>
                  <a:srgbClr val="FF0000"/>
                </a:solidFill>
              </a:rPr>
              <a:t>hbrr</a:t>
            </a:r>
            <a:r>
              <a:rPr lang="en-US" altLang="zh-CN" b="1" i="1" dirty="0" smtClean="0">
                <a:solidFill>
                  <a:srgbClr val="FF0000"/>
                </a:solidFill>
              </a:rPr>
              <a:t>     b</a:t>
            </a:r>
            <a:r>
              <a:rPr lang="en-US" altLang="zh-CN" b="1" i="1" baseline="-25000" dirty="0" smtClean="0">
                <a:solidFill>
                  <a:srgbClr val="FF0000"/>
                </a:solidFill>
              </a:rPr>
              <a:t>4</a:t>
            </a:r>
            <a:r>
              <a:rPr lang="en-US" altLang="zh-CN" b="1" i="1" dirty="0" smtClean="0">
                <a:solidFill>
                  <a:srgbClr val="FF0000"/>
                </a:solidFill>
              </a:rPr>
              <a:t>, L2</a:t>
            </a:r>
            <a:endParaRPr lang="zh-CN" altLang="en-US" b="1" dirty="0">
              <a:solidFill>
                <a:srgbClr val="FF0000"/>
              </a:solidFill>
            </a:endParaRPr>
          </a:p>
        </p:txBody>
      </p:sp>
      <p:sp>
        <p:nvSpPr>
          <p:cNvPr id="25" name="Rounded Rectangle 81"/>
          <p:cNvSpPr/>
          <p:nvPr/>
        </p:nvSpPr>
        <p:spPr>
          <a:xfrm>
            <a:off x="5942318" y="1250124"/>
            <a:ext cx="2088232" cy="78808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82"/>
          <p:cNvSpPr/>
          <p:nvPr/>
        </p:nvSpPr>
        <p:spPr>
          <a:xfrm>
            <a:off x="5942318" y="3409807"/>
            <a:ext cx="2088232"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83"/>
          <p:cNvSpPr/>
          <p:nvPr/>
        </p:nvSpPr>
        <p:spPr>
          <a:xfrm>
            <a:off x="5942318" y="4552806"/>
            <a:ext cx="2088232" cy="838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85"/>
          <p:cNvSpPr/>
          <p:nvPr/>
        </p:nvSpPr>
        <p:spPr>
          <a:xfrm>
            <a:off x="5943600" y="2266806"/>
            <a:ext cx="2088232"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Elbow Connector 87"/>
          <p:cNvCxnSpPr/>
          <p:nvPr/>
        </p:nvCxnSpPr>
        <p:spPr>
          <a:xfrm>
            <a:off x="8001000" y="2343006"/>
            <a:ext cx="12700" cy="2976078"/>
          </a:xfrm>
          <a:prstGeom prst="bentConnector3">
            <a:avLst>
              <a:gd name="adj1" fmla="val 3705882"/>
            </a:avLst>
          </a:prstGeom>
          <a:ln w="38100">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31" name="Elbow Connector 139"/>
          <p:cNvCxnSpPr/>
          <p:nvPr/>
        </p:nvCxnSpPr>
        <p:spPr>
          <a:xfrm>
            <a:off x="8044744" y="3562206"/>
            <a:ext cx="12700" cy="599814"/>
          </a:xfrm>
          <a:prstGeom prst="bentConnector3">
            <a:avLst>
              <a:gd name="adj1" fmla="val 1800000"/>
            </a:avLst>
          </a:prstGeom>
          <a:ln w="38100">
            <a:solidFill>
              <a:schemeClr val="tx1"/>
            </a:solidFill>
            <a:headEnd type="triangle" w="lg" len="med"/>
            <a:tailEnd type="none" w="lg" len="lg"/>
          </a:ln>
        </p:spPr>
        <p:style>
          <a:lnRef idx="1">
            <a:schemeClr val="accent1"/>
          </a:lnRef>
          <a:fillRef idx="0">
            <a:schemeClr val="accent1"/>
          </a:fillRef>
          <a:effectRef idx="0">
            <a:schemeClr val="accent1"/>
          </a:effectRef>
          <a:fontRef idx="minor">
            <a:schemeClr val="tx1"/>
          </a:fontRef>
        </p:style>
      </p:cxnSp>
      <p:sp>
        <p:nvSpPr>
          <p:cNvPr id="65" name="左大括号 64"/>
          <p:cNvSpPr/>
          <p:nvPr/>
        </p:nvSpPr>
        <p:spPr bwMode="auto">
          <a:xfrm>
            <a:off x="5791200" y="4629006"/>
            <a:ext cx="45719" cy="762000"/>
          </a:xfrm>
          <a:prstGeom prst="leftBrace">
            <a:avLst/>
          </a:prstGeom>
          <a:solidFill>
            <a:schemeClr val="accent1"/>
          </a:solidFill>
          <a:ln w="2857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66" name="TextBox 65"/>
          <p:cNvSpPr txBox="1"/>
          <p:nvPr/>
        </p:nvSpPr>
        <p:spPr>
          <a:xfrm rot="10800000">
            <a:off x="5029200" y="4191000"/>
            <a:ext cx="738664" cy="1573793"/>
          </a:xfrm>
          <a:prstGeom prst="rect">
            <a:avLst/>
          </a:prstGeom>
          <a:noFill/>
        </p:spPr>
        <p:txBody>
          <a:bodyPr vert="eaVert" wrap="square" rtlCol="0">
            <a:spAutoFit/>
          </a:bodyPr>
          <a:lstStyle/>
          <a:p>
            <a:pPr algn="ctr"/>
            <a:r>
              <a:rPr lang="en-US" altLang="zh-CN" dirty="0" smtClean="0">
                <a:solidFill>
                  <a:srgbClr val="002060"/>
                </a:solidFill>
              </a:rPr>
              <a:t>Separation too small </a:t>
            </a:r>
            <a:endParaRPr lang="zh-CN" altLang="en-US" dirty="0">
              <a:solidFill>
                <a:srgbClr val="00206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 0 L 0 -0.32192 " pathEditMode="relative" ptsTypes="AA">
                                      <p:cBhvr>
                                        <p:cTn id="10" dur="2000" fill="hold"/>
                                        <p:tgtEl>
                                          <p:spTgt spid="21"/>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2" nodeType="clickEffect">
                                  <p:stCondLst>
                                    <p:cond delay="0"/>
                                  </p:stCondLst>
                                  <p:childTnLst>
                                    <p:anim calcmode="lin" valueType="num">
                                      <p:cBhvr additive="base">
                                        <p:cTn id="18" dur="500"/>
                                        <p:tgtEl>
                                          <p:spTgt spid="22"/>
                                        </p:tgtEl>
                                        <p:attrNameLst>
                                          <p:attrName>ppt_x</p:attrName>
                                        </p:attrNameLst>
                                      </p:cBhvr>
                                      <p:tavLst>
                                        <p:tav tm="0">
                                          <p:val>
                                            <p:strVal val="ppt_x"/>
                                          </p:val>
                                        </p:tav>
                                        <p:tav tm="100000">
                                          <p:val>
                                            <p:strVal val="ppt_x"/>
                                          </p:val>
                                        </p:tav>
                                      </p:tavLst>
                                    </p:anim>
                                    <p:anim calcmode="lin" valueType="num">
                                      <p:cBhvr additive="base">
                                        <p:cTn id="19" dur="500"/>
                                        <p:tgtEl>
                                          <p:spTgt spid="22"/>
                                        </p:tgtEl>
                                        <p:attrNameLst>
                                          <p:attrName>ppt_y</p:attrName>
                                        </p:attrNameLst>
                                      </p:cBhvr>
                                      <p:tavLst>
                                        <p:tav tm="0">
                                          <p:val>
                                            <p:strVal val="ppt_y"/>
                                          </p:val>
                                        </p:tav>
                                        <p:tav tm="100000">
                                          <p:val>
                                            <p:strVal val="1+ppt_h/2"/>
                                          </p:val>
                                        </p:tav>
                                      </p:tavLst>
                                    </p:anim>
                                    <p:set>
                                      <p:cBhvr>
                                        <p:cTn id="20"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2" grpId="0"/>
      <p:bldP spid="22" grpId="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838200"/>
          </a:xfrm>
        </p:spPr>
        <p:txBody>
          <a:bodyPr/>
          <a:lstStyle/>
          <a:p>
            <a:r>
              <a:rPr altLang="zh-CN" dirty="0" smtClean="0">
                <a:effectLst>
                  <a:outerShdw blurRad="38100" dist="38100" dir="2700000" algn="tl">
                    <a:srgbClr val="C0C0C0"/>
                  </a:outerShdw>
                </a:effectLst>
              </a:rPr>
              <a:t>Branch Hint Reduction Methods</a:t>
            </a:r>
            <a:endParaRPr lang="zh-CN" altLang="en-US" dirty="0" smtClean="0">
              <a:effectLst>
                <a:outerShdw blurRad="38100" dist="38100" dir="2700000" algn="tl">
                  <a:srgbClr val="C0C0C0"/>
                </a:outerShdw>
              </a:effectLst>
            </a:endParaRPr>
          </a:p>
        </p:txBody>
      </p:sp>
      <p:sp>
        <p:nvSpPr>
          <p:cNvPr id="15366" name="灯片编号占位符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C2C33A02-6590-4F7A-8391-49392792E834}" type="slidenum">
              <a:rPr lang="en-US" altLang="zh-CN">
                <a:cs typeface="ヒラギノ角ゴ Pro W3"/>
              </a:rPr>
              <a:pPr/>
              <a:t>18</a:t>
            </a:fld>
            <a:endParaRPr lang="en-US" altLang="zh-CN">
              <a:cs typeface="ヒラギノ角ゴ Pro W3"/>
            </a:endParaRPr>
          </a:p>
        </p:txBody>
      </p:sp>
      <p:sp>
        <p:nvSpPr>
          <p:cNvPr id="15363" name="内容占位符 2"/>
          <p:cNvSpPr>
            <a:spLocks noGrp="1"/>
          </p:cNvSpPr>
          <p:nvPr>
            <p:ph sz="quarter" idx="1"/>
          </p:nvPr>
        </p:nvSpPr>
        <p:spPr>
          <a:xfrm>
            <a:off x="304800" y="914400"/>
            <a:ext cx="8001000" cy="4800600"/>
          </a:xfrm>
        </p:spPr>
        <p:txBody>
          <a:bodyPr>
            <a:normAutofit/>
          </a:bodyPr>
          <a:lstStyle/>
          <a:p>
            <a:r>
              <a:rPr lang="en-US" altLang="zh-CN" dirty="0" smtClean="0"/>
              <a:t>Three basic  techniques:</a:t>
            </a:r>
          </a:p>
          <a:p>
            <a:pPr lvl="1"/>
            <a:r>
              <a:rPr lang="en-US" altLang="zh-CN" dirty="0" smtClean="0"/>
              <a:t>NOP Padding</a:t>
            </a:r>
          </a:p>
          <a:p>
            <a:pPr lvl="2"/>
            <a:r>
              <a:rPr lang="en-US" altLang="zh-CN" dirty="0" smtClean="0"/>
              <a:t>Finds out the number of NOP instructions needed between a branch and its hint to maximize profit</a:t>
            </a:r>
          </a:p>
          <a:p>
            <a:pPr lvl="1"/>
            <a:r>
              <a:rPr lang="en-US" altLang="zh-CN" dirty="0" smtClean="0"/>
              <a:t>Hint Pipelining</a:t>
            </a:r>
          </a:p>
          <a:p>
            <a:pPr lvl="2"/>
            <a:r>
              <a:rPr lang="en-US" altLang="zh-CN" dirty="0" smtClean="0"/>
              <a:t>Enables hinting branches that are very close to each other</a:t>
            </a:r>
          </a:p>
          <a:p>
            <a:pPr lvl="1"/>
            <a:r>
              <a:rPr lang="en-US" altLang="zh-CN" dirty="0" smtClean="0"/>
              <a:t>Loop Restructuring</a:t>
            </a:r>
          </a:p>
          <a:p>
            <a:pPr lvl="2"/>
            <a:r>
              <a:rPr lang="en-US" altLang="zh-CN" dirty="0" smtClean="0"/>
              <a:t>Hint nested loops</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Chart 4"/>
          <p:cNvGraphicFramePr/>
          <p:nvPr/>
        </p:nvGraphicFramePr>
        <p:xfrm>
          <a:off x="381000" y="914400"/>
          <a:ext cx="7924800" cy="1752600"/>
        </p:xfrm>
        <a:graphic>
          <a:graphicData uri="http://schemas.openxmlformats.org/drawingml/2006/chart">
            <c:chart xmlns:c="http://schemas.openxmlformats.org/drawingml/2006/chart" xmlns:r="http://schemas.openxmlformats.org/officeDocument/2006/relationships" r:id="rId4"/>
          </a:graphicData>
        </a:graphic>
      </p:graphicFrame>
      <p:sp>
        <p:nvSpPr>
          <p:cNvPr id="2" name="标题 1"/>
          <p:cNvSpPr>
            <a:spLocks noGrp="1"/>
          </p:cNvSpPr>
          <p:nvPr>
            <p:ph type="title"/>
          </p:nvPr>
        </p:nvSpPr>
        <p:spPr/>
        <p:txBody>
          <a:bodyPr/>
          <a:lstStyle/>
          <a:p>
            <a:r>
              <a:rPr altLang="zh-CN" smtClean="0">
                <a:effectLst>
                  <a:outerShdw blurRad="38100" dist="38100" dir="2700000" algn="tl">
                    <a:srgbClr val="C0C0C0"/>
                  </a:outerShdw>
                </a:effectLst>
              </a:rPr>
              <a:t>NOP Padding</a:t>
            </a:r>
            <a:endParaRPr lang="zh-CN" altLang="en-US" smtClean="0">
              <a:effectLst>
                <a:outerShdw blurRad="38100" dist="38100" dir="2700000" algn="tl">
                  <a:srgbClr val="C0C0C0"/>
                </a:outerShdw>
              </a:effectLst>
            </a:endParaRPr>
          </a:p>
        </p:txBody>
      </p:sp>
      <p:sp>
        <p:nvSpPr>
          <p:cNvPr id="16389" name="灯片编号占位符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F67EF7D0-8946-47D2-AFFD-29ED99C6CCED}" type="slidenum">
              <a:rPr lang="en-US" altLang="zh-CN">
                <a:cs typeface="ヒラギノ角ゴ Pro W3"/>
              </a:rPr>
              <a:pPr/>
              <a:t>19</a:t>
            </a:fld>
            <a:endParaRPr lang="en-US" altLang="zh-CN">
              <a:cs typeface="ヒラギノ角ゴ Pro W3"/>
            </a:endParaRPr>
          </a:p>
        </p:txBody>
      </p:sp>
      <p:sp>
        <p:nvSpPr>
          <p:cNvPr id="16406" name="内容占位符 2"/>
          <p:cNvSpPr>
            <a:spLocks noGrp="1"/>
          </p:cNvSpPr>
          <p:nvPr>
            <p:ph sz="quarter" idx="1"/>
          </p:nvPr>
        </p:nvSpPr>
        <p:spPr>
          <a:xfrm>
            <a:off x="4800600" y="2819400"/>
            <a:ext cx="4343400" cy="3352800"/>
          </a:xfrm>
        </p:spPr>
        <p:txBody>
          <a:bodyPr>
            <a:noAutofit/>
          </a:bodyPr>
          <a:lstStyle/>
          <a:p>
            <a:pPr lvl="1"/>
            <a:r>
              <a:rPr lang="en-US" altLang="zh-CN" sz="1400" dirty="0" smtClean="0"/>
              <a:t>Insert </a:t>
            </a:r>
            <a:r>
              <a:rPr lang="en-US" altLang="zh-CN" sz="1400" dirty="0" err="1" smtClean="0"/>
              <a:t>nop</a:t>
            </a:r>
            <a:r>
              <a:rPr lang="en-US" altLang="zh-CN" sz="1400" dirty="0" smtClean="0"/>
              <a:t> and </a:t>
            </a:r>
            <a:r>
              <a:rPr lang="en-US" altLang="zh-CN" sz="1400" dirty="0" err="1" smtClean="0"/>
              <a:t>lnop</a:t>
            </a:r>
            <a:r>
              <a:rPr lang="en-US" altLang="zh-CN" sz="1400" dirty="0" smtClean="0"/>
              <a:t> instructions to artificially in crease separation</a:t>
            </a:r>
          </a:p>
          <a:p>
            <a:pPr lvl="1"/>
            <a:r>
              <a:rPr lang="en-US" altLang="zh-CN" sz="1400" dirty="0" smtClean="0"/>
              <a:t>Case (a): </a:t>
            </a:r>
          </a:p>
          <a:p>
            <a:pPr lvl="2"/>
            <a:r>
              <a:rPr lang="en-US" altLang="zh-CN" sz="1400" dirty="0" smtClean="0"/>
              <a:t>Separation=4</a:t>
            </a:r>
          </a:p>
          <a:p>
            <a:pPr lvl="2"/>
            <a:r>
              <a:rPr lang="en-US" altLang="zh-CN" sz="1400" dirty="0" smtClean="0"/>
              <a:t>Branch penalty=18 cycles</a:t>
            </a:r>
          </a:p>
          <a:p>
            <a:pPr lvl="1"/>
            <a:r>
              <a:rPr lang="en-US" altLang="zh-CN" sz="1400" dirty="0" smtClean="0"/>
              <a:t>Case (b):</a:t>
            </a:r>
          </a:p>
          <a:p>
            <a:pPr lvl="2"/>
            <a:r>
              <a:rPr lang="en-US" altLang="zh-CN" sz="1400" dirty="0" smtClean="0"/>
              <a:t>Separation=4</a:t>
            </a:r>
          </a:p>
          <a:p>
            <a:pPr lvl="2"/>
            <a:r>
              <a:rPr lang="en-US" altLang="zh-CN" sz="1400" dirty="0" smtClean="0"/>
              <a:t>Branch penalty= 10cycles</a:t>
            </a:r>
          </a:p>
          <a:p>
            <a:pPr lvl="2"/>
            <a:r>
              <a:rPr lang="en-US" altLang="zh-CN" sz="1400" dirty="0" smtClean="0"/>
              <a:t>Profit=8 cycles</a:t>
            </a:r>
          </a:p>
        </p:txBody>
      </p:sp>
      <p:sp>
        <p:nvSpPr>
          <p:cNvPr id="16390" name="AutoShape 4"/>
          <p:cNvSpPr>
            <a:spLocks noChangeArrowheads="1"/>
          </p:cNvSpPr>
          <p:nvPr/>
        </p:nvSpPr>
        <p:spPr bwMode="auto">
          <a:xfrm>
            <a:off x="947738" y="3836988"/>
            <a:ext cx="1304925" cy="1674812"/>
          </a:xfrm>
          <a:prstGeom prst="roundRect">
            <a:avLst>
              <a:gd name="adj" fmla="val 16667"/>
            </a:avLst>
          </a:prstGeom>
          <a:noFill/>
          <a:ln w="38100">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zh-CN" altLang="zh-CN">
              <a:latin typeface="Verdana" pitchFamily="34" charset="0"/>
            </a:endParaRPr>
          </a:p>
        </p:txBody>
      </p:sp>
      <p:sp>
        <p:nvSpPr>
          <p:cNvPr id="8" name="AutoShape 4"/>
          <p:cNvSpPr>
            <a:spLocks noChangeArrowheads="1"/>
          </p:cNvSpPr>
          <p:nvPr/>
        </p:nvSpPr>
        <p:spPr bwMode="auto">
          <a:xfrm>
            <a:off x="2632075" y="2922588"/>
            <a:ext cx="1484313" cy="2614612"/>
          </a:xfrm>
          <a:prstGeom prst="roundRect">
            <a:avLst>
              <a:gd name="adj" fmla="val 16667"/>
            </a:avLst>
          </a:prstGeom>
          <a:noFill/>
          <a:ln w="38100">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zh-CN" altLang="zh-CN">
              <a:latin typeface="Verdana" pitchFamily="34" charset="0"/>
            </a:endParaRPr>
          </a:p>
        </p:txBody>
      </p:sp>
      <p:sp>
        <p:nvSpPr>
          <p:cNvPr id="9" name="右大括号 8"/>
          <p:cNvSpPr/>
          <p:nvPr/>
        </p:nvSpPr>
        <p:spPr>
          <a:xfrm flipH="1">
            <a:off x="742950" y="3989388"/>
            <a:ext cx="177800" cy="1325562"/>
          </a:xfrm>
          <a:prstGeom prst="rightBrac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zh-CN" altLang="en-US">
              <a:cs typeface="Arial" pitchFamily="34" charset="0"/>
            </a:endParaRPr>
          </a:p>
        </p:txBody>
      </p:sp>
      <p:sp>
        <p:nvSpPr>
          <p:cNvPr id="16393" name="TextBox 9"/>
          <p:cNvSpPr txBox="1">
            <a:spLocks noChangeArrowheads="1"/>
          </p:cNvSpPr>
          <p:nvPr/>
        </p:nvSpPr>
        <p:spPr bwMode="auto">
          <a:xfrm rot="-5400000">
            <a:off x="-124618" y="4479131"/>
            <a:ext cx="131921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400" b="1" dirty="0"/>
              <a:t>separation=4</a:t>
            </a:r>
            <a:endParaRPr lang="zh-CN" altLang="en-US" sz="1400" b="1" dirty="0"/>
          </a:p>
        </p:txBody>
      </p:sp>
      <p:sp>
        <p:nvSpPr>
          <p:cNvPr id="11" name="右大括号 10"/>
          <p:cNvSpPr/>
          <p:nvPr/>
        </p:nvSpPr>
        <p:spPr>
          <a:xfrm>
            <a:off x="4192588" y="3251200"/>
            <a:ext cx="238125" cy="2122488"/>
          </a:xfrm>
          <a:prstGeom prst="rightBrac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zh-CN" altLang="en-US" b="1">
              <a:solidFill>
                <a:srgbClr val="ABABAB"/>
              </a:solidFill>
              <a:effectLst>
                <a:outerShdw blurRad="38100" dist="38100" dir="2700000" algn="tl">
                  <a:srgbClr val="C0C0C0"/>
                </a:outerShdw>
              </a:effectLst>
              <a:cs typeface="Arial" pitchFamily="34" charset="0"/>
            </a:endParaRPr>
          </a:p>
        </p:txBody>
      </p:sp>
      <p:sp>
        <p:nvSpPr>
          <p:cNvPr id="12" name="TextBox 11"/>
          <p:cNvSpPr txBox="1">
            <a:spLocks noChangeArrowheads="1"/>
          </p:cNvSpPr>
          <p:nvPr/>
        </p:nvSpPr>
        <p:spPr bwMode="auto">
          <a:xfrm rot="16200000">
            <a:off x="3980656" y="4271169"/>
            <a:ext cx="131921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400" b="1"/>
              <a:t>separation=8</a:t>
            </a:r>
            <a:endParaRPr lang="zh-CN" altLang="en-US" sz="1400" b="1"/>
          </a:p>
        </p:txBody>
      </p:sp>
      <p:sp>
        <p:nvSpPr>
          <p:cNvPr id="13" name="右箭头 12"/>
          <p:cNvSpPr/>
          <p:nvPr/>
        </p:nvSpPr>
        <p:spPr>
          <a:xfrm>
            <a:off x="2286000" y="4506913"/>
            <a:ext cx="296863" cy="331787"/>
          </a:xfrm>
          <a:prstGeom prst="rightArrow">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itchFamily="34" charset="0"/>
            </a:endParaRPr>
          </a:p>
        </p:txBody>
      </p:sp>
      <p:sp>
        <p:nvSpPr>
          <p:cNvPr id="16397" name="TextBox 13"/>
          <p:cNvSpPr txBox="1">
            <a:spLocks noChangeArrowheads="1"/>
          </p:cNvSpPr>
          <p:nvPr/>
        </p:nvSpPr>
        <p:spPr bwMode="auto">
          <a:xfrm>
            <a:off x="1066800" y="3913188"/>
            <a:ext cx="180816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400" i="1">
                <a:solidFill>
                  <a:srgbClr val="FF0000"/>
                </a:solidFill>
              </a:rPr>
              <a:t>hbrr</a:t>
            </a:r>
            <a:r>
              <a:rPr lang="en-US" altLang="zh-CN" sz="1400"/>
              <a:t>  </a:t>
            </a:r>
            <a:endParaRPr lang="zh-CN" altLang="en-US" sz="1400"/>
          </a:p>
        </p:txBody>
      </p:sp>
      <p:sp>
        <p:nvSpPr>
          <p:cNvPr id="16398" name="TextBox 14"/>
          <p:cNvSpPr txBox="1">
            <a:spLocks noChangeArrowheads="1"/>
          </p:cNvSpPr>
          <p:nvPr/>
        </p:nvSpPr>
        <p:spPr bwMode="auto">
          <a:xfrm>
            <a:off x="1066800" y="5116513"/>
            <a:ext cx="5334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400" i="1"/>
              <a:t>br </a:t>
            </a:r>
            <a:endParaRPr lang="zh-CN" altLang="en-US"/>
          </a:p>
        </p:txBody>
      </p:sp>
      <p:sp>
        <p:nvSpPr>
          <p:cNvPr id="16399" name="TextBox 15"/>
          <p:cNvSpPr txBox="1">
            <a:spLocks noChangeArrowheads="1"/>
          </p:cNvSpPr>
          <p:nvPr/>
        </p:nvSpPr>
        <p:spPr bwMode="auto">
          <a:xfrm>
            <a:off x="1447800" y="4125913"/>
            <a:ext cx="27463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a:t>…</a:t>
            </a:r>
          </a:p>
          <a:p>
            <a:pPr eaLnBrk="1" hangingPunct="1"/>
            <a:r>
              <a:rPr lang="en-US" altLang="zh-CN"/>
              <a:t>…</a:t>
            </a:r>
          </a:p>
          <a:p>
            <a:pPr eaLnBrk="1" hangingPunct="1"/>
            <a:r>
              <a:rPr lang="en-US" altLang="zh-CN"/>
              <a:t>…</a:t>
            </a:r>
            <a:endParaRPr lang="zh-CN" altLang="en-US"/>
          </a:p>
        </p:txBody>
      </p:sp>
      <p:sp>
        <p:nvSpPr>
          <p:cNvPr id="17" name="TextBox 16"/>
          <p:cNvSpPr txBox="1">
            <a:spLocks noChangeArrowheads="1"/>
          </p:cNvSpPr>
          <p:nvPr/>
        </p:nvSpPr>
        <p:spPr bwMode="auto">
          <a:xfrm>
            <a:off x="2819400" y="2998788"/>
            <a:ext cx="104457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400" i="1">
                <a:solidFill>
                  <a:srgbClr val="FF0000"/>
                </a:solidFill>
              </a:rPr>
              <a:t>hbrr</a:t>
            </a:r>
            <a:r>
              <a:rPr lang="en-US" altLang="zh-CN" i="1">
                <a:solidFill>
                  <a:srgbClr val="FF0000"/>
                </a:solidFill>
              </a:rPr>
              <a:t> </a:t>
            </a:r>
            <a:endParaRPr lang="zh-CN" altLang="en-US"/>
          </a:p>
        </p:txBody>
      </p:sp>
      <p:sp>
        <p:nvSpPr>
          <p:cNvPr id="18" name="TextBox 17"/>
          <p:cNvSpPr txBox="1">
            <a:spLocks noChangeArrowheads="1"/>
          </p:cNvSpPr>
          <p:nvPr/>
        </p:nvSpPr>
        <p:spPr bwMode="auto">
          <a:xfrm>
            <a:off x="3352800" y="4202113"/>
            <a:ext cx="282575"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a:t>…</a:t>
            </a:r>
          </a:p>
          <a:p>
            <a:pPr eaLnBrk="1" hangingPunct="1"/>
            <a:r>
              <a:rPr lang="en-US" altLang="zh-CN"/>
              <a:t>…</a:t>
            </a:r>
          </a:p>
          <a:p>
            <a:pPr eaLnBrk="1" hangingPunct="1"/>
            <a:r>
              <a:rPr lang="en-US" altLang="zh-CN"/>
              <a:t>…</a:t>
            </a:r>
            <a:endParaRPr lang="zh-CN" altLang="en-US"/>
          </a:p>
        </p:txBody>
      </p:sp>
      <p:sp>
        <p:nvSpPr>
          <p:cNvPr id="19" name="TextBox 18"/>
          <p:cNvSpPr txBox="1">
            <a:spLocks noChangeArrowheads="1"/>
          </p:cNvSpPr>
          <p:nvPr/>
        </p:nvSpPr>
        <p:spPr bwMode="auto">
          <a:xfrm>
            <a:off x="2895600" y="5116513"/>
            <a:ext cx="1055688"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400" i="1"/>
              <a:t>br</a:t>
            </a:r>
            <a:endParaRPr lang="zh-CN" altLang="en-US"/>
          </a:p>
        </p:txBody>
      </p:sp>
      <p:sp>
        <p:nvSpPr>
          <p:cNvPr id="20" name="TextBox 19"/>
          <p:cNvSpPr txBox="1">
            <a:spLocks noChangeArrowheads="1"/>
          </p:cNvSpPr>
          <p:nvPr/>
        </p:nvSpPr>
        <p:spPr bwMode="auto">
          <a:xfrm>
            <a:off x="3278188" y="3251200"/>
            <a:ext cx="755650"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400" b="1"/>
              <a:t>nop</a:t>
            </a:r>
          </a:p>
          <a:p>
            <a:pPr eaLnBrk="1" hangingPunct="1"/>
            <a:r>
              <a:rPr lang="en-US" altLang="zh-CN" sz="1400" b="1"/>
              <a:t>lnop</a:t>
            </a:r>
          </a:p>
          <a:p>
            <a:pPr eaLnBrk="1" hangingPunct="1"/>
            <a:r>
              <a:rPr lang="en-US" altLang="zh-CN" sz="1400" b="1"/>
              <a:t>nop</a:t>
            </a:r>
          </a:p>
          <a:p>
            <a:pPr eaLnBrk="1" hangingPunct="1"/>
            <a:r>
              <a:rPr lang="en-US" altLang="zh-CN" sz="1400" b="1"/>
              <a:t>lnop</a:t>
            </a:r>
            <a:endParaRPr lang="zh-CN" altLang="en-US" sz="1400" b="1"/>
          </a:p>
        </p:txBody>
      </p:sp>
      <p:sp>
        <p:nvSpPr>
          <p:cNvPr id="16404" name="TextBox 20"/>
          <p:cNvSpPr txBox="1">
            <a:spLocks noChangeArrowheads="1"/>
          </p:cNvSpPr>
          <p:nvPr/>
        </p:nvSpPr>
        <p:spPr bwMode="auto">
          <a:xfrm>
            <a:off x="1295400" y="5649913"/>
            <a:ext cx="4778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b="1"/>
              <a:t>(a)</a:t>
            </a:r>
            <a:endParaRPr lang="zh-CN" altLang="en-US" b="1"/>
          </a:p>
        </p:txBody>
      </p:sp>
      <p:sp>
        <p:nvSpPr>
          <p:cNvPr id="22" name="TextBox 21"/>
          <p:cNvSpPr txBox="1">
            <a:spLocks noChangeArrowheads="1"/>
          </p:cNvSpPr>
          <p:nvPr/>
        </p:nvSpPr>
        <p:spPr bwMode="auto">
          <a:xfrm>
            <a:off x="3276600" y="5649913"/>
            <a:ext cx="6096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b="1" dirty="0" smtClean="0"/>
              <a:t>(b)</a:t>
            </a:r>
            <a:endParaRPr lang="zh-CN" altLang="en-US" b="1" dirty="0"/>
          </a:p>
        </p:txBody>
      </p:sp>
      <p:sp>
        <p:nvSpPr>
          <p:cNvPr id="30" name="右大括号 29"/>
          <p:cNvSpPr/>
          <p:nvPr/>
        </p:nvSpPr>
        <p:spPr>
          <a:xfrm>
            <a:off x="3124200" y="1143000"/>
            <a:ext cx="152400" cy="533400"/>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TextBox 30"/>
          <p:cNvSpPr txBox="1"/>
          <p:nvPr/>
        </p:nvSpPr>
        <p:spPr>
          <a:xfrm>
            <a:off x="3271129" y="1338590"/>
            <a:ext cx="1774845" cy="261610"/>
          </a:xfrm>
          <a:prstGeom prst="rect">
            <a:avLst/>
          </a:prstGeom>
          <a:noFill/>
        </p:spPr>
        <p:txBody>
          <a:bodyPr wrap="none" rtlCol="0">
            <a:spAutoFit/>
          </a:bodyPr>
          <a:lstStyle/>
          <a:p>
            <a:r>
              <a:rPr lang="en-US" altLang="zh-CN" sz="1100" b="1" dirty="0" smtClean="0">
                <a:solidFill>
                  <a:srgbClr val="FF0000"/>
                </a:solidFill>
              </a:rPr>
              <a:t>Benefit of NOP</a:t>
            </a:r>
            <a:r>
              <a:rPr lang="zh-CN" altLang="en-US" sz="1100" b="1" dirty="0" smtClean="0">
                <a:solidFill>
                  <a:srgbClr val="FF0000"/>
                </a:solidFill>
              </a:rPr>
              <a:t> </a:t>
            </a:r>
            <a:r>
              <a:rPr lang="en-US" altLang="zh-CN" sz="1100" b="1" dirty="0" smtClean="0">
                <a:solidFill>
                  <a:srgbClr val="FF0000"/>
                </a:solidFill>
              </a:rPr>
              <a:t>Padding</a:t>
            </a:r>
            <a:endParaRPr lang="zh-CN" altLang="en-US" sz="1100" b="1" dirty="0">
              <a:solidFill>
                <a:srgbClr val="FF0000"/>
              </a:solidFill>
            </a:endParaRP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p:bldP spid="13" grpId="0" animBg="1"/>
      <p:bldP spid="17" grpId="0"/>
      <p:bldP spid="18" grpId="0"/>
      <p:bldP spid="19" grpId="0"/>
      <p:bldP spid="20"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2</a:t>
            </a:fld>
            <a:endParaRPr lang="en-US" altLang="zh-CN"/>
          </a:p>
        </p:txBody>
      </p:sp>
      <p:sp>
        <p:nvSpPr>
          <p:cNvPr id="4" name="Content Placeholder 3"/>
          <p:cNvSpPr>
            <a:spLocks noGrp="1"/>
          </p:cNvSpPr>
          <p:nvPr>
            <p:ph sz="quarter" idx="1"/>
          </p:nvPr>
        </p:nvSpPr>
        <p:spPr/>
        <p:txBody>
          <a:bodyPr>
            <a:normAutofit fontScale="77500" lnSpcReduction="20000"/>
          </a:bodyPr>
          <a:lstStyle/>
          <a:p>
            <a:pPr>
              <a:lnSpc>
                <a:spcPct val="120000"/>
              </a:lnSpc>
            </a:pPr>
            <a:r>
              <a:rPr lang="en-US" dirty="0" smtClean="0"/>
              <a:t>Branch predictor needed for high performance, but consumes too much power.</a:t>
            </a:r>
          </a:p>
          <a:p>
            <a:pPr>
              <a:lnSpc>
                <a:spcPct val="120000"/>
              </a:lnSpc>
            </a:pPr>
            <a:r>
              <a:rPr lang="en-US" dirty="0" smtClean="0"/>
              <a:t>As power-efficiency becomes the key design metric, push to remove branch predictor</a:t>
            </a:r>
          </a:p>
          <a:p>
            <a:pPr>
              <a:lnSpc>
                <a:spcPct val="120000"/>
              </a:lnSpc>
            </a:pPr>
            <a:endParaRPr lang="en-US" dirty="0" smtClean="0"/>
          </a:p>
          <a:p>
            <a:pPr>
              <a:lnSpc>
                <a:spcPct val="120000"/>
              </a:lnSpc>
            </a:pPr>
            <a:r>
              <a:rPr lang="en-US" dirty="0" smtClean="0"/>
              <a:t>Possible solution: Software </a:t>
            </a:r>
            <a:r>
              <a:rPr lang="en-US" dirty="0"/>
              <a:t>B</a:t>
            </a:r>
            <a:r>
              <a:rPr lang="en-US" dirty="0" smtClean="0"/>
              <a:t>ranch </a:t>
            </a:r>
            <a:r>
              <a:rPr lang="en-US" dirty="0"/>
              <a:t>H</a:t>
            </a:r>
            <a:r>
              <a:rPr lang="en-US" dirty="0" smtClean="0"/>
              <a:t>inting</a:t>
            </a:r>
          </a:p>
          <a:p>
            <a:pPr>
              <a:lnSpc>
                <a:spcPct val="120000"/>
              </a:lnSpc>
            </a:pPr>
            <a:r>
              <a:rPr lang="en-US" dirty="0" smtClean="0"/>
              <a:t>Contributions of this paper:</a:t>
            </a:r>
          </a:p>
          <a:p>
            <a:pPr lvl="1">
              <a:lnSpc>
                <a:spcPct val="120000"/>
              </a:lnSpc>
            </a:pPr>
            <a:r>
              <a:rPr lang="en-US" dirty="0" smtClean="0"/>
              <a:t>1. Develop a model of branch hinting for the compiler</a:t>
            </a:r>
          </a:p>
          <a:p>
            <a:pPr lvl="1">
              <a:lnSpc>
                <a:spcPct val="120000"/>
              </a:lnSpc>
            </a:pPr>
            <a:r>
              <a:rPr lang="en-US" dirty="0" smtClean="0"/>
              <a:t>2. Propose first solution to the problem of “Where to place branch hints”</a:t>
            </a:r>
          </a:p>
          <a:p>
            <a:pPr lvl="2">
              <a:lnSpc>
                <a:spcPct val="120000"/>
              </a:lnSpc>
            </a:pPr>
            <a:r>
              <a:rPr lang="en-US" dirty="0" smtClean="0"/>
              <a:t>3 basic methods</a:t>
            </a:r>
          </a:p>
          <a:p>
            <a:pPr lvl="2">
              <a:lnSpc>
                <a:spcPct val="120000"/>
              </a:lnSpc>
            </a:pPr>
            <a:r>
              <a:rPr lang="en-US" dirty="0" smtClean="0"/>
              <a:t>Combined heuristic</a:t>
            </a:r>
          </a:p>
          <a:p>
            <a:pPr>
              <a:lnSpc>
                <a:spcPct val="120000"/>
              </a:lnSpc>
            </a:pPr>
            <a:endParaRPr lang="en-US" dirty="0" smtClean="0"/>
          </a:p>
          <a:p>
            <a:pPr>
              <a:lnSpc>
                <a:spcPct val="120000"/>
              </a:lnSpc>
            </a:pPr>
            <a:r>
              <a:rPr lang="en-US" dirty="0" smtClean="0"/>
              <a:t>Reduce branch penalty by 20% on average, compared to SPU GCC –O3</a:t>
            </a:r>
          </a:p>
          <a:p>
            <a:pPr lvl="1">
              <a:lnSpc>
                <a:spcPct val="120000"/>
              </a:lnSpc>
            </a:pPr>
            <a:r>
              <a:rPr lang="en-US" dirty="0" smtClean="0"/>
              <a:t>Avg. performance improvement ~ 7%.</a:t>
            </a:r>
            <a:endParaRPr lang="en-US" dirty="0"/>
          </a:p>
        </p:txBody>
      </p:sp>
    </p:spTree>
    <p:extLst>
      <p:ext uri="{BB962C8B-B14F-4D97-AF65-F5344CB8AC3E}">
        <p14:creationId xmlns:p14="http://schemas.microsoft.com/office/powerpoint/2010/main" xmlns="" val="4118287970"/>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smtClean="0">
                <a:effectLst>
                  <a:outerShdw blurRad="38100" dist="38100" dir="2700000" algn="tl">
                    <a:srgbClr val="C0C0C0"/>
                  </a:outerShdw>
                </a:effectLst>
              </a:rPr>
              <a:t>Hint Pipelining</a:t>
            </a:r>
            <a:endParaRPr lang="zh-CN" altLang="en-US" smtClean="0">
              <a:effectLst>
                <a:outerShdw blurRad="38100" dist="38100" dir="2700000" algn="tl">
                  <a:srgbClr val="C0C0C0"/>
                </a:outerShdw>
              </a:effectLst>
            </a:endParaRPr>
          </a:p>
        </p:txBody>
      </p:sp>
      <p:sp>
        <p:nvSpPr>
          <p:cNvPr id="17414" name="灯片编号占位符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4EE4E8B1-692C-4394-9095-9B615ADD6441}" type="slidenum">
              <a:rPr lang="en-US" altLang="zh-CN">
                <a:cs typeface="ヒラギノ角ゴ Pro W3"/>
              </a:rPr>
              <a:pPr/>
              <a:t>20</a:t>
            </a:fld>
            <a:endParaRPr lang="en-US" altLang="zh-CN">
              <a:cs typeface="ヒラギノ角ゴ Pro W3"/>
            </a:endParaRPr>
          </a:p>
        </p:txBody>
      </p:sp>
      <p:sp>
        <p:nvSpPr>
          <p:cNvPr id="17411" name="内容占位符 2"/>
          <p:cNvSpPr>
            <a:spLocks noGrp="1"/>
          </p:cNvSpPr>
          <p:nvPr>
            <p:ph sz="quarter" idx="1"/>
          </p:nvPr>
        </p:nvSpPr>
        <p:spPr>
          <a:xfrm>
            <a:off x="4800600" y="914400"/>
            <a:ext cx="4114800" cy="5029200"/>
          </a:xfrm>
        </p:spPr>
        <p:txBody>
          <a:bodyPr/>
          <a:lstStyle/>
          <a:p>
            <a:pPr lvl="1"/>
            <a:r>
              <a:rPr lang="en-US" altLang="zh-CN" sz="2000" smtClean="0"/>
              <a:t>hoist the hint for </a:t>
            </a:r>
            <a:r>
              <a:rPr lang="en-US" altLang="zh-CN" sz="2000" b="1" smtClean="0"/>
              <a:t>b</a:t>
            </a:r>
            <a:r>
              <a:rPr lang="en-US" altLang="zh-CN" sz="2000" baseline="-25000" smtClean="0"/>
              <a:t>2</a:t>
            </a:r>
            <a:r>
              <a:rPr lang="en-US" altLang="zh-CN" sz="2000" smtClean="0"/>
              <a:t> above </a:t>
            </a:r>
            <a:r>
              <a:rPr lang="en-US" altLang="zh-CN" sz="2000" b="1" smtClean="0"/>
              <a:t>b</a:t>
            </a:r>
            <a:r>
              <a:rPr lang="en-US" altLang="zh-CN" sz="2000" baseline="-25000" smtClean="0"/>
              <a:t>1</a:t>
            </a:r>
            <a:r>
              <a:rPr lang="en-US" altLang="zh-CN" sz="2000" smtClean="0"/>
              <a:t> to increase separation</a:t>
            </a:r>
          </a:p>
          <a:p>
            <a:pPr lvl="1"/>
            <a:r>
              <a:rPr lang="en-US" altLang="zh-CN" sz="2000" smtClean="0"/>
              <a:t>Can not hint </a:t>
            </a:r>
            <a:r>
              <a:rPr lang="en-US" altLang="zh-CN" sz="2000" b="1" smtClean="0"/>
              <a:t>b</a:t>
            </a:r>
            <a:r>
              <a:rPr lang="en-US" altLang="zh-CN" sz="2000" b="1" baseline="-25000" smtClean="0"/>
              <a:t>1</a:t>
            </a:r>
            <a:r>
              <a:rPr lang="en-US" altLang="zh-CN" sz="2000" b="1" smtClean="0"/>
              <a:t> </a:t>
            </a:r>
          </a:p>
          <a:p>
            <a:pPr lvl="1"/>
            <a:r>
              <a:rPr lang="en-US" altLang="zh-CN" sz="2000" smtClean="0"/>
              <a:t>Place the hint for branch </a:t>
            </a:r>
            <a:r>
              <a:rPr lang="en-US" altLang="zh-CN" sz="2000" b="1" smtClean="0"/>
              <a:t>b</a:t>
            </a:r>
            <a:r>
              <a:rPr lang="en-US" altLang="zh-CN" sz="2000" b="1" baseline="-25000" smtClean="0"/>
              <a:t>2</a:t>
            </a:r>
            <a:r>
              <a:rPr lang="en-US" altLang="zh-CN" sz="2000" smtClean="0"/>
              <a:t> less than eight instructions ahead of branch </a:t>
            </a:r>
            <a:r>
              <a:rPr lang="en-US" altLang="zh-CN" sz="2000" b="1" smtClean="0"/>
              <a:t>b</a:t>
            </a:r>
            <a:r>
              <a:rPr lang="en-US" altLang="zh-CN" sz="2000" b="1" baseline="-25000" smtClean="0"/>
              <a:t>1</a:t>
            </a:r>
            <a:r>
              <a:rPr lang="en-US" altLang="zh-CN" sz="2000" b="1" smtClean="0"/>
              <a:t> </a:t>
            </a:r>
          </a:p>
          <a:p>
            <a:pPr lvl="1">
              <a:buFontTx/>
              <a:buNone/>
            </a:pPr>
            <a:endParaRPr lang="en-US" altLang="zh-CN" sz="2000" smtClean="0"/>
          </a:p>
          <a:p>
            <a:endParaRPr lang="zh-CN" altLang="en-US" sz="2000" smtClean="0"/>
          </a:p>
        </p:txBody>
      </p:sp>
      <p:sp>
        <p:nvSpPr>
          <p:cNvPr id="7" name="Rounded Rectangle 27"/>
          <p:cNvSpPr/>
          <p:nvPr/>
        </p:nvSpPr>
        <p:spPr>
          <a:xfrm>
            <a:off x="442913" y="982663"/>
            <a:ext cx="1739900" cy="99377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ea typeface="宋体" pitchFamily="2" charset="-122"/>
              <a:cs typeface="Arial" pitchFamily="34" charset="0"/>
            </a:endParaRPr>
          </a:p>
        </p:txBody>
      </p:sp>
      <p:sp>
        <p:nvSpPr>
          <p:cNvPr id="17416" name="TextBox 7"/>
          <p:cNvSpPr txBox="1">
            <a:spLocks noChangeArrowheads="1"/>
          </p:cNvSpPr>
          <p:nvPr/>
        </p:nvSpPr>
        <p:spPr bwMode="auto">
          <a:xfrm rot="-5400000">
            <a:off x="-367506" y="1273969"/>
            <a:ext cx="9207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600" b="1">
                <a:ea typeface="宋体" pitchFamily="2" charset="-122"/>
              </a:rPr>
              <a:t>l</a:t>
            </a:r>
            <a:r>
              <a:rPr lang="en-US" altLang="zh-CN" sz="1600" b="1" baseline="-25000">
                <a:ea typeface="宋体" pitchFamily="2" charset="-122"/>
              </a:rPr>
              <a:t>1</a:t>
            </a:r>
            <a:r>
              <a:rPr lang="en-US" altLang="zh-CN" sz="1600" b="1">
                <a:ea typeface="宋体" pitchFamily="2" charset="-122"/>
              </a:rPr>
              <a:t>= 10</a:t>
            </a:r>
          </a:p>
        </p:txBody>
      </p:sp>
      <p:sp>
        <p:nvSpPr>
          <p:cNvPr id="9" name="Rounded Rectangle 42"/>
          <p:cNvSpPr/>
          <p:nvPr/>
        </p:nvSpPr>
        <p:spPr>
          <a:xfrm>
            <a:off x="442913" y="2206625"/>
            <a:ext cx="1771650" cy="99377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ea typeface="宋体" pitchFamily="2" charset="-122"/>
              <a:cs typeface="Arial" pitchFamily="34" charset="0"/>
            </a:endParaRPr>
          </a:p>
        </p:txBody>
      </p:sp>
      <p:sp>
        <p:nvSpPr>
          <p:cNvPr id="17418" name="TextBox 9"/>
          <p:cNvSpPr txBox="1">
            <a:spLocks noChangeArrowheads="1"/>
          </p:cNvSpPr>
          <p:nvPr/>
        </p:nvSpPr>
        <p:spPr bwMode="auto">
          <a:xfrm rot="-5400000">
            <a:off x="-376238" y="2506663"/>
            <a:ext cx="9382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600" b="1" dirty="0">
                <a:ea typeface="宋体" pitchFamily="2" charset="-122"/>
              </a:rPr>
              <a:t>l</a:t>
            </a:r>
            <a:r>
              <a:rPr lang="en-US" altLang="zh-CN" sz="1600" b="1" baseline="-25000" dirty="0">
                <a:ea typeface="宋体" pitchFamily="2" charset="-122"/>
              </a:rPr>
              <a:t>2</a:t>
            </a:r>
            <a:r>
              <a:rPr lang="en-US" altLang="zh-CN" sz="1600" b="1" dirty="0">
                <a:ea typeface="宋体" pitchFamily="2" charset="-122"/>
              </a:rPr>
              <a:t> = 10</a:t>
            </a:r>
          </a:p>
        </p:txBody>
      </p:sp>
      <p:sp>
        <p:nvSpPr>
          <p:cNvPr id="11" name="Right Brace 44"/>
          <p:cNvSpPr/>
          <p:nvPr/>
        </p:nvSpPr>
        <p:spPr>
          <a:xfrm flipH="1">
            <a:off x="206375" y="1054100"/>
            <a:ext cx="200025" cy="828675"/>
          </a:xfrm>
          <a:prstGeom prst="rightBrace">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en-US" altLang="zh-CN">
              <a:ea typeface="宋体" pitchFamily="2" charset="-122"/>
              <a:cs typeface="Arial" pitchFamily="34" charset="0"/>
            </a:endParaRPr>
          </a:p>
        </p:txBody>
      </p:sp>
      <p:sp>
        <p:nvSpPr>
          <p:cNvPr id="17420" name="TextBox 11"/>
          <p:cNvSpPr txBox="1">
            <a:spLocks noChangeArrowheads="1"/>
          </p:cNvSpPr>
          <p:nvPr/>
        </p:nvSpPr>
        <p:spPr bwMode="auto">
          <a:xfrm>
            <a:off x="477838" y="982663"/>
            <a:ext cx="46831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600" b="1"/>
              <a:t>L1:</a:t>
            </a:r>
            <a:endParaRPr lang="zh-CN" altLang="en-US" sz="1600" b="1"/>
          </a:p>
        </p:txBody>
      </p:sp>
      <p:sp>
        <p:nvSpPr>
          <p:cNvPr id="17421" name="TextBox 12"/>
          <p:cNvSpPr txBox="1">
            <a:spLocks noChangeArrowheads="1"/>
          </p:cNvSpPr>
          <p:nvPr/>
        </p:nvSpPr>
        <p:spPr bwMode="auto">
          <a:xfrm>
            <a:off x="477838" y="2228850"/>
            <a:ext cx="588962"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600" b="1"/>
              <a:t>L2:</a:t>
            </a:r>
            <a:endParaRPr lang="zh-CN" altLang="en-US" sz="1600" b="1"/>
          </a:p>
        </p:txBody>
      </p:sp>
      <p:sp>
        <p:nvSpPr>
          <p:cNvPr id="17422" name="TextBox 13"/>
          <p:cNvSpPr txBox="1">
            <a:spLocks noChangeArrowheads="1"/>
          </p:cNvSpPr>
          <p:nvPr/>
        </p:nvSpPr>
        <p:spPr bwMode="auto">
          <a:xfrm>
            <a:off x="838200" y="1630363"/>
            <a:ext cx="12954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400" i="1" dirty="0" err="1"/>
              <a:t>br</a:t>
            </a:r>
            <a:r>
              <a:rPr lang="en-US" altLang="zh-CN" sz="1400" i="1" dirty="0"/>
              <a:t> </a:t>
            </a:r>
            <a:r>
              <a:rPr lang="en-US" altLang="zh-CN" sz="1400" i="1" dirty="0" smtClean="0"/>
              <a:t>z  $3,   </a:t>
            </a:r>
            <a:r>
              <a:rPr lang="en-US" altLang="zh-CN" sz="1400" i="1" dirty="0"/>
              <a:t>L4</a:t>
            </a:r>
            <a:endParaRPr lang="zh-CN" altLang="en-US" sz="1400" i="1" dirty="0"/>
          </a:p>
        </p:txBody>
      </p:sp>
      <p:sp>
        <p:nvSpPr>
          <p:cNvPr id="17423" name="TextBox 14"/>
          <p:cNvSpPr txBox="1">
            <a:spLocks noChangeArrowheads="1"/>
          </p:cNvSpPr>
          <p:nvPr/>
        </p:nvSpPr>
        <p:spPr bwMode="auto">
          <a:xfrm>
            <a:off x="622300" y="2846388"/>
            <a:ext cx="10985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400" i="1"/>
              <a:t>br</a:t>
            </a:r>
            <a:r>
              <a:rPr lang="en-US" altLang="zh-CN" i="1"/>
              <a:t> </a:t>
            </a:r>
            <a:r>
              <a:rPr lang="en-US" altLang="zh-CN" sz="1400" i="1"/>
              <a:t>   L3</a:t>
            </a:r>
            <a:endParaRPr lang="zh-CN" altLang="en-US" sz="1400" i="1"/>
          </a:p>
        </p:txBody>
      </p:sp>
      <p:sp>
        <p:nvSpPr>
          <p:cNvPr id="17424" name="TextBox 15"/>
          <p:cNvSpPr txBox="1">
            <a:spLocks noChangeArrowheads="1"/>
          </p:cNvSpPr>
          <p:nvPr/>
        </p:nvSpPr>
        <p:spPr bwMode="auto">
          <a:xfrm>
            <a:off x="477838" y="1630363"/>
            <a:ext cx="468312"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600" b="1"/>
              <a:t>b</a:t>
            </a:r>
            <a:r>
              <a:rPr lang="en-US" altLang="zh-CN" sz="1600" b="1" baseline="-25000"/>
              <a:t>1</a:t>
            </a:r>
            <a:r>
              <a:rPr lang="en-US" altLang="zh-CN" sz="1600" b="1"/>
              <a:t>:</a:t>
            </a:r>
            <a:endParaRPr lang="zh-CN" altLang="en-US" sz="1600" b="1"/>
          </a:p>
        </p:txBody>
      </p:sp>
      <p:sp>
        <p:nvSpPr>
          <p:cNvPr id="17425" name="TextBox 16"/>
          <p:cNvSpPr txBox="1">
            <a:spLocks noChangeArrowheads="1"/>
          </p:cNvSpPr>
          <p:nvPr/>
        </p:nvSpPr>
        <p:spPr bwMode="auto">
          <a:xfrm>
            <a:off x="477838" y="2876550"/>
            <a:ext cx="7080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600" b="1"/>
              <a:t>b</a:t>
            </a:r>
            <a:r>
              <a:rPr lang="en-US" altLang="zh-CN" sz="1600" b="1" baseline="-25000"/>
              <a:t>2</a:t>
            </a:r>
            <a:r>
              <a:rPr lang="en-US" altLang="zh-CN" sz="1600" b="1"/>
              <a:t>:</a:t>
            </a:r>
            <a:endParaRPr lang="zh-CN" altLang="en-US" sz="1600" b="1"/>
          </a:p>
        </p:txBody>
      </p:sp>
      <p:sp>
        <p:nvSpPr>
          <p:cNvPr id="18" name="Rectangle 67"/>
          <p:cNvSpPr>
            <a:spLocks noChangeArrowheads="1"/>
          </p:cNvSpPr>
          <p:nvPr/>
        </p:nvSpPr>
        <p:spPr bwMode="auto">
          <a:xfrm>
            <a:off x="762000" y="2286000"/>
            <a:ext cx="133191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it-IT" altLang="zh-CN" sz="1400" b="1" i="1">
                <a:solidFill>
                  <a:srgbClr val="FF0000"/>
                </a:solidFill>
                <a:ea typeface="宋体" pitchFamily="2" charset="-122"/>
              </a:rPr>
              <a:t>hbrr     b</a:t>
            </a:r>
            <a:r>
              <a:rPr lang="it-IT" altLang="zh-CN" sz="1400" b="1" i="1" baseline="-25000">
                <a:solidFill>
                  <a:srgbClr val="FF0000"/>
                </a:solidFill>
                <a:ea typeface="宋体" pitchFamily="2" charset="-122"/>
              </a:rPr>
              <a:t>2</a:t>
            </a:r>
            <a:r>
              <a:rPr lang="it-IT" altLang="zh-CN" sz="1400" b="1" i="1">
                <a:solidFill>
                  <a:srgbClr val="FF0000"/>
                </a:solidFill>
                <a:ea typeface="宋体" pitchFamily="2" charset="-122"/>
              </a:rPr>
              <a:t>, L3</a:t>
            </a:r>
          </a:p>
        </p:txBody>
      </p:sp>
      <p:sp>
        <p:nvSpPr>
          <p:cNvPr id="19" name="Rounded Rectangle 42"/>
          <p:cNvSpPr/>
          <p:nvPr/>
        </p:nvSpPr>
        <p:spPr>
          <a:xfrm>
            <a:off x="2514600" y="2206625"/>
            <a:ext cx="1728788" cy="99377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ea typeface="宋体" pitchFamily="2" charset="-122"/>
              <a:cs typeface="Arial" pitchFamily="34" charset="0"/>
            </a:endParaRPr>
          </a:p>
        </p:txBody>
      </p:sp>
      <p:sp>
        <p:nvSpPr>
          <p:cNvPr id="20" name="TextBox 19"/>
          <p:cNvSpPr txBox="1">
            <a:spLocks noChangeArrowheads="1"/>
          </p:cNvSpPr>
          <p:nvPr/>
        </p:nvSpPr>
        <p:spPr bwMode="auto">
          <a:xfrm rot="16200000">
            <a:off x="4379119" y="2083594"/>
            <a:ext cx="11874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600" b="1" dirty="0">
                <a:ea typeface="宋体" pitchFamily="2" charset="-122"/>
              </a:rPr>
              <a:t>l</a:t>
            </a:r>
            <a:r>
              <a:rPr lang="en-US" altLang="zh-CN" sz="1600" b="1" baseline="-25000" dirty="0">
                <a:ea typeface="宋体" pitchFamily="2" charset="-122"/>
              </a:rPr>
              <a:t>1</a:t>
            </a:r>
            <a:r>
              <a:rPr lang="en-US" altLang="zh-CN" sz="1600" b="1" dirty="0">
                <a:ea typeface="宋体" pitchFamily="2" charset="-122"/>
              </a:rPr>
              <a:t>+l</a:t>
            </a:r>
            <a:r>
              <a:rPr lang="en-US" altLang="zh-CN" sz="1600" b="1" baseline="-25000" dirty="0">
                <a:ea typeface="宋体" pitchFamily="2" charset="-122"/>
              </a:rPr>
              <a:t>2</a:t>
            </a:r>
            <a:r>
              <a:rPr lang="en-US" altLang="zh-CN" sz="1600" b="1" dirty="0">
                <a:ea typeface="宋体" pitchFamily="2" charset="-122"/>
              </a:rPr>
              <a:t> = 17</a:t>
            </a:r>
          </a:p>
        </p:txBody>
      </p:sp>
      <p:sp>
        <p:nvSpPr>
          <p:cNvPr id="21" name="Right Brace 44"/>
          <p:cNvSpPr/>
          <p:nvPr/>
        </p:nvSpPr>
        <p:spPr>
          <a:xfrm>
            <a:off x="4321175" y="1438275"/>
            <a:ext cx="100013" cy="552450"/>
          </a:xfrm>
          <a:prstGeom prst="rightBrace">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en-US" altLang="zh-CN">
              <a:ea typeface="宋体" pitchFamily="2" charset="-122"/>
              <a:cs typeface="Arial" pitchFamily="34" charset="0"/>
            </a:endParaRPr>
          </a:p>
        </p:txBody>
      </p:sp>
      <p:sp>
        <p:nvSpPr>
          <p:cNvPr id="22" name="Right Brace 45"/>
          <p:cNvSpPr/>
          <p:nvPr/>
        </p:nvSpPr>
        <p:spPr>
          <a:xfrm>
            <a:off x="4552950" y="1414463"/>
            <a:ext cx="215900" cy="1657350"/>
          </a:xfrm>
          <a:prstGeom prst="rightBrace">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en-US" altLang="zh-CN">
              <a:ea typeface="宋体" pitchFamily="2" charset="-122"/>
              <a:cs typeface="Arial" pitchFamily="34" charset="0"/>
            </a:endParaRPr>
          </a:p>
        </p:txBody>
      </p:sp>
      <p:sp>
        <p:nvSpPr>
          <p:cNvPr id="23" name="TextBox 22"/>
          <p:cNvSpPr txBox="1">
            <a:spLocks noChangeArrowheads="1"/>
          </p:cNvSpPr>
          <p:nvPr/>
        </p:nvSpPr>
        <p:spPr bwMode="auto">
          <a:xfrm>
            <a:off x="2576513" y="982663"/>
            <a:ext cx="4318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600" b="1"/>
              <a:t>L1</a:t>
            </a:r>
            <a:r>
              <a:rPr lang="en-US" altLang="zh-CN" sz="2000" b="1"/>
              <a:t>:</a:t>
            </a:r>
            <a:endParaRPr lang="zh-CN" altLang="en-US" sz="2000" b="1"/>
          </a:p>
        </p:txBody>
      </p:sp>
      <p:sp>
        <p:nvSpPr>
          <p:cNvPr id="24" name="TextBox 23"/>
          <p:cNvSpPr txBox="1">
            <a:spLocks noChangeArrowheads="1"/>
          </p:cNvSpPr>
          <p:nvPr/>
        </p:nvSpPr>
        <p:spPr bwMode="auto">
          <a:xfrm>
            <a:off x="2562225" y="2206625"/>
            <a:ext cx="5048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600" b="1" dirty="0"/>
              <a:t>L2</a:t>
            </a:r>
            <a:r>
              <a:rPr lang="en-US" altLang="zh-CN" sz="2000" b="1" dirty="0"/>
              <a:t>:</a:t>
            </a:r>
            <a:endParaRPr lang="zh-CN" altLang="en-US" sz="2000" b="1" dirty="0"/>
          </a:p>
        </p:txBody>
      </p:sp>
      <p:sp>
        <p:nvSpPr>
          <p:cNvPr id="25" name="TextBox 24"/>
          <p:cNvSpPr txBox="1">
            <a:spLocks noChangeArrowheads="1"/>
          </p:cNvSpPr>
          <p:nvPr/>
        </p:nvSpPr>
        <p:spPr bwMode="auto">
          <a:xfrm>
            <a:off x="2846388" y="1630363"/>
            <a:ext cx="1420812"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400" i="1" dirty="0" err="1" smtClean="0"/>
              <a:t>brz</a:t>
            </a:r>
            <a:r>
              <a:rPr lang="en-US" altLang="zh-CN" sz="1400" i="1" dirty="0" smtClean="0"/>
              <a:t>  $3,    </a:t>
            </a:r>
            <a:r>
              <a:rPr lang="en-US" altLang="zh-CN" sz="1400" i="1" dirty="0"/>
              <a:t>L4</a:t>
            </a:r>
            <a:endParaRPr lang="zh-CN" altLang="en-US" sz="1400" dirty="0"/>
          </a:p>
        </p:txBody>
      </p:sp>
      <p:sp>
        <p:nvSpPr>
          <p:cNvPr id="26" name="TextBox 25"/>
          <p:cNvSpPr txBox="1">
            <a:spLocks noChangeArrowheads="1"/>
          </p:cNvSpPr>
          <p:nvPr/>
        </p:nvSpPr>
        <p:spPr bwMode="auto">
          <a:xfrm>
            <a:off x="2779713" y="2906713"/>
            <a:ext cx="109696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400" i="1"/>
              <a:t>br    L3</a:t>
            </a:r>
            <a:endParaRPr lang="zh-CN" altLang="en-US" sz="1400" i="1"/>
          </a:p>
        </p:txBody>
      </p:sp>
      <p:sp>
        <p:nvSpPr>
          <p:cNvPr id="27" name="TextBox 26"/>
          <p:cNvSpPr txBox="1">
            <a:spLocks noChangeArrowheads="1"/>
          </p:cNvSpPr>
          <p:nvPr/>
        </p:nvSpPr>
        <p:spPr bwMode="auto">
          <a:xfrm>
            <a:off x="2576513" y="1630363"/>
            <a:ext cx="504825"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600" b="1"/>
              <a:t>b</a:t>
            </a:r>
            <a:r>
              <a:rPr lang="en-US" altLang="zh-CN" sz="1600" b="1" baseline="-25000"/>
              <a:t>1</a:t>
            </a:r>
            <a:r>
              <a:rPr lang="en-US" altLang="zh-CN" sz="1600" b="1"/>
              <a:t>:</a:t>
            </a:r>
            <a:endParaRPr lang="zh-CN" altLang="en-US" sz="1600" b="1"/>
          </a:p>
        </p:txBody>
      </p:sp>
      <p:sp>
        <p:nvSpPr>
          <p:cNvPr id="28" name="TextBox 27"/>
          <p:cNvSpPr txBox="1">
            <a:spLocks noChangeArrowheads="1"/>
          </p:cNvSpPr>
          <p:nvPr/>
        </p:nvSpPr>
        <p:spPr bwMode="auto">
          <a:xfrm>
            <a:off x="2562225" y="2854325"/>
            <a:ext cx="504825"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600" b="1"/>
              <a:t>b</a:t>
            </a:r>
            <a:r>
              <a:rPr lang="en-US" altLang="zh-CN" sz="1600" b="1" baseline="-25000"/>
              <a:t>2</a:t>
            </a:r>
            <a:r>
              <a:rPr lang="en-US" altLang="zh-CN" sz="1600" b="1"/>
              <a:t>:</a:t>
            </a:r>
            <a:endParaRPr lang="zh-CN" altLang="en-US" sz="1600" b="1"/>
          </a:p>
        </p:txBody>
      </p:sp>
      <p:sp>
        <p:nvSpPr>
          <p:cNvPr id="29" name="Rectangle 67"/>
          <p:cNvSpPr>
            <a:spLocks noChangeArrowheads="1"/>
          </p:cNvSpPr>
          <p:nvPr/>
        </p:nvSpPr>
        <p:spPr bwMode="auto">
          <a:xfrm>
            <a:off x="2895600" y="1066800"/>
            <a:ext cx="13208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it-IT" altLang="zh-CN" sz="1400" b="1" i="1">
                <a:solidFill>
                  <a:srgbClr val="FF0000"/>
                </a:solidFill>
                <a:ea typeface="宋体" pitchFamily="2" charset="-122"/>
              </a:rPr>
              <a:t>hbrr     b</a:t>
            </a:r>
            <a:r>
              <a:rPr lang="it-IT" altLang="zh-CN" sz="1400" b="1" i="1" baseline="-25000">
                <a:solidFill>
                  <a:srgbClr val="FF0000"/>
                </a:solidFill>
                <a:ea typeface="宋体" pitchFamily="2" charset="-122"/>
              </a:rPr>
              <a:t>1</a:t>
            </a:r>
            <a:r>
              <a:rPr lang="it-IT" altLang="zh-CN" sz="1400" b="1" i="1">
                <a:solidFill>
                  <a:srgbClr val="FF0000"/>
                </a:solidFill>
                <a:ea typeface="宋体" pitchFamily="2" charset="-122"/>
              </a:rPr>
              <a:t>, L2</a:t>
            </a:r>
          </a:p>
        </p:txBody>
      </p:sp>
      <p:sp>
        <p:nvSpPr>
          <p:cNvPr id="30" name="Rectangle 67"/>
          <p:cNvSpPr>
            <a:spLocks noChangeArrowheads="1"/>
          </p:cNvSpPr>
          <p:nvPr/>
        </p:nvSpPr>
        <p:spPr bwMode="auto">
          <a:xfrm>
            <a:off x="2895600" y="1066800"/>
            <a:ext cx="1524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it-IT" altLang="zh-CN" sz="1400" b="1" i="1">
                <a:solidFill>
                  <a:srgbClr val="FF0000"/>
                </a:solidFill>
                <a:ea typeface="宋体" pitchFamily="2" charset="-122"/>
              </a:rPr>
              <a:t>hbrr     b</a:t>
            </a:r>
            <a:r>
              <a:rPr lang="it-IT" altLang="zh-CN" sz="1400" b="1" i="1" baseline="-25000">
                <a:solidFill>
                  <a:srgbClr val="FF0000"/>
                </a:solidFill>
                <a:ea typeface="宋体" pitchFamily="2" charset="-122"/>
              </a:rPr>
              <a:t>2</a:t>
            </a:r>
            <a:r>
              <a:rPr lang="it-IT" altLang="zh-CN" sz="1400" b="1" i="1">
                <a:solidFill>
                  <a:srgbClr val="FF0000"/>
                </a:solidFill>
                <a:ea typeface="宋体" pitchFamily="2" charset="-122"/>
              </a:rPr>
              <a:t>, L3</a:t>
            </a:r>
          </a:p>
        </p:txBody>
      </p:sp>
      <p:cxnSp>
        <p:nvCxnSpPr>
          <p:cNvPr id="31" name="直接箭头连接符 30"/>
          <p:cNvCxnSpPr/>
          <p:nvPr/>
        </p:nvCxnSpPr>
        <p:spPr>
          <a:xfrm>
            <a:off x="2057400" y="1219200"/>
            <a:ext cx="877888" cy="22701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440" name="TextBox 31"/>
          <p:cNvSpPr txBox="1">
            <a:spLocks noChangeArrowheads="1"/>
          </p:cNvSpPr>
          <p:nvPr/>
        </p:nvSpPr>
        <p:spPr bwMode="auto">
          <a:xfrm>
            <a:off x="1116013" y="3575050"/>
            <a:ext cx="7302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b="1"/>
              <a:t>(a)</a:t>
            </a:r>
            <a:endParaRPr lang="zh-CN" altLang="en-US" b="1"/>
          </a:p>
        </p:txBody>
      </p:sp>
      <p:sp>
        <p:nvSpPr>
          <p:cNvPr id="33" name="TextBox 32"/>
          <p:cNvSpPr txBox="1">
            <a:spLocks noChangeArrowheads="1"/>
          </p:cNvSpPr>
          <p:nvPr/>
        </p:nvSpPr>
        <p:spPr bwMode="auto">
          <a:xfrm>
            <a:off x="3149600" y="3592513"/>
            <a:ext cx="7366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b="1"/>
              <a:t>(b)</a:t>
            </a:r>
            <a:endParaRPr lang="zh-CN" altLang="en-US" b="1"/>
          </a:p>
        </p:txBody>
      </p:sp>
      <p:sp>
        <p:nvSpPr>
          <p:cNvPr id="34" name="下箭头 33"/>
          <p:cNvSpPr/>
          <p:nvPr/>
        </p:nvSpPr>
        <p:spPr>
          <a:xfrm flipH="1">
            <a:off x="1295400" y="762000"/>
            <a:ext cx="46038" cy="220663"/>
          </a:xfrm>
          <a:prstGeom prst="downArrow">
            <a:avLst/>
          </a:prstGeom>
          <a:solidFill>
            <a:srgbClr val="FF0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itchFamily="34" charset="0"/>
            </a:endParaRPr>
          </a:p>
        </p:txBody>
      </p:sp>
      <p:sp>
        <p:nvSpPr>
          <p:cNvPr id="35" name="下箭头 34"/>
          <p:cNvSpPr/>
          <p:nvPr/>
        </p:nvSpPr>
        <p:spPr>
          <a:xfrm>
            <a:off x="1296988" y="1990725"/>
            <a:ext cx="46037" cy="220663"/>
          </a:xfrm>
          <a:prstGeom prst="downArrow">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itchFamily="34" charset="0"/>
            </a:endParaRPr>
          </a:p>
        </p:txBody>
      </p:sp>
      <p:sp>
        <p:nvSpPr>
          <p:cNvPr id="36" name="下箭头 35"/>
          <p:cNvSpPr/>
          <p:nvPr/>
        </p:nvSpPr>
        <p:spPr>
          <a:xfrm>
            <a:off x="1296988" y="3214688"/>
            <a:ext cx="46037" cy="220662"/>
          </a:xfrm>
          <a:prstGeom prst="downArrow">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itchFamily="34" charset="0"/>
            </a:endParaRPr>
          </a:p>
        </p:txBody>
      </p:sp>
      <p:sp>
        <p:nvSpPr>
          <p:cNvPr id="37" name="下箭头 36"/>
          <p:cNvSpPr/>
          <p:nvPr/>
        </p:nvSpPr>
        <p:spPr>
          <a:xfrm>
            <a:off x="3368675" y="762000"/>
            <a:ext cx="46038" cy="220663"/>
          </a:xfrm>
          <a:prstGeom prst="downArrow">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itchFamily="34" charset="0"/>
            </a:endParaRPr>
          </a:p>
        </p:txBody>
      </p:sp>
      <p:sp>
        <p:nvSpPr>
          <p:cNvPr id="38" name="下箭头 37"/>
          <p:cNvSpPr/>
          <p:nvPr/>
        </p:nvSpPr>
        <p:spPr>
          <a:xfrm>
            <a:off x="3368675" y="1990725"/>
            <a:ext cx="46038" cy="220663"/>
          </a:xfrm>
          <a:prstGeom prst="downArrow">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itchFamily="34" charset="0"/>
            </a:endParaRPr>
          </a:p>
        </p:txBody>
      </p:sp>
      <p:sp>
        <p:nvSpPr>
          <p:cNvPr id="39" name="下箭头 38"/>
          <p:cNvSpPr/>
          <p:nvPr/>
        </p:nvSpPr>
        <p:spPr>
          <a:xfrm>
            <a:off x="3378200" y="3214688"/>
            <a:ext cx="46038" cy="220662"/>
          </a:xfrm>
          <a:prstGeom prst="downArrow">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itchFamily="34" charset="0"/>
            </a:endParaRPr>
          </a:p>
        </p:txBody>
      </p:sp>
      <p:sp>
        <p:nvSpPr>
          <p:cNvPr id="40" name="Right Brace 46"/>
          <p:cNvSpPr/>
          <p:nvPr/>
        </p:nvSpPr>
        <p:spPr>
          <a:xfrm flipH="1">
            <a:off x="206375" y="2279650"/>
            <a:ext cx="200025" cy="827088"/>
          </a:xfrm>
          <a:prstGeom prst="rightBrace">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en-US" altLang="zh-CN">
              <a:ea typeface="宋体" pitchFamily="2" charset="-122"/>
              <a:cs typeface="Arial" pitchFamily="34" charset="0"/>
            </a:endParaRPr>
          </a:p>
        </p:txBody>
      </p:sp>
      <p:sp>
        <p:nvSpPr>
          <p:cNvPr id="41" name="Rounded Rectangle 47"/>
          <p:cNvSpPr/>
          <p:nvPr/>
        </p:nvSpPr>
        <p:spPr>
          <a:xfrm>
            <a:off x="2514600" y="982663"/>
            <a:ext cx="1739900" cy="99377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ea typeface="宋体" pitchFamily="2" charset="-122"/>
              <a:cs typeface="Arial" pitchFamily="34" charset="0"/>
            </a:endParaRPr>
          </a:p>
        </p:txBody>
      </p:sp>
      <p:sp>
        <p:nvSpPr>
          <p:cNvPr id="42" name="下箭头 61"/>
          <p:cNvSpPr/>
          <p:nvPr/>
        </p:nvSpPr>
        <p:spPr>
          <a:xfrm rot="16200000">
            <a:off x="2234406" y="2472532"/>
            <a:ext cx="200025" cy="249238"/>
          </a:xfrm>
          <a:prstGeom prst="downArrow">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itchFamily="34" charset="0"/>
            </a:endParaRPr>
          </a:p>
        </p:txBody>
      </p:sp>
      <p:sp>
        <p:nvSpPr>
          <p:cNvPr id="43" name="TextBox 42"/>
          <p:cNvSpPr txBox="1">
            <a:spLocks noChangeArrowheads="1"/>
          </p:cNvSpPr>
          <p:nvPr/>
        </p:nvSpPr>
        <p:spPr bwMode="auto">
          <a:xfrm>
            <a:off x="4438650" y="1606550"/>
            <a:ext cx="2095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b="1">
                <a:ea typeface="宋体" pitchFamily="2" charset="-122"/>
              </a:rPr>
              <a:t>7</a:t>
            </a:r>
          </a:p>
        </p:txBody>
      </p:sp>
      <p:sp>
        <p:nvSpPr>
          <p:cNvPr id="51" name="内容占位符 2"/>
          <p:cNvSpPr txBox="1">
            <a:spLocks/>
          </p:cNvSpPr>
          <p:nvPr/>
        </p:nvSpPr>
        <p:spPr bwMode="auto">
          <a:xfrm>
            <a:off x="4191000" y="4191000"/>
            <a:ext cx="4953000" cy="1447800"/>
          </a:xfrm>
          <a:prstGeom prst="rect">
            <a:avLst/>
          </a:prstGeom>
          <a:noFill/>
          <a:ln w="9525">
            <a:noFill/>
            <a:miter lim="800000"/>
            <a:headEnd/>
            <a:tailEnd/>
          </a:ln>
        </p:spPr>
        <p:txBody>
          <a:bodyPr/>
          <a:lstStyle/>
          <a:p>
            <a:pPr marL="742950" lvl="1" indent="-285750" algn="just" eaLnBrk="0" hangingPunct="0">
              <a:spcBef>
                <a:spcPct val="20000"/>
              </a:spcBef>
              <a:buFontTx/>
              <a:buChar char="–"/>
              <a:defRPr/>
            </a:pPr>
            <a:r>
              <a:rPr lang="en-US" altLang="zh-CN" sz="2000" kern="0" dirty="0">
                <a:solidFill>
                  <a:srgbClr val="000099"/>
                </a:solidFill>
                <a:latin typeface="+mn-lt"/>
              </a:rPr>
              <a:t>Case (b): </a:t>
            </a:r>
          </a:p>
          <a:p>
            <a:pPr marL="1143000" lvl="2" indent="-228600" algn="just" eaLnBrk="0" hangingPunct="0">
              <a:spcBef>
                <a:spcPct val="20000"/>
              </a:spcBef>
              <a:buFontTx/>
              <a:buChar char="•"/>
              <a:defRPr/>
            </a:pPr>
            <a:r>
              <a:rPr lang="en-US" altLang="zh-CN" sz="2000" kern="0" dirty="0">
                <a:solidFill>
                  <a:srgbClr val="CC3300"/>
                </a:solidFill>
                <a:latin typeface="+mn-lt"/>
              </a:rPr>
              <a:t>Penalty_b</a:t>
            </a:r>
            <a:r>
              <a:rPr lang="en-US" altLang="zh-CN" sz="2000" kern="0" baseline="-25000" dirty="0">
                <a:solidFill>
                  <a:srgbClr val="CC3300"/>
                </a:solidFill>
                <a:latin typeface="+mn-lt"/>
              </a:rPr>
              <a:t>1</a:t>
            </a:r>
            <a:r>
              <a:rPr lang="en-US" altLang="zh-CN" sz="2000" kern="0" dirty="0">
                <a:solidFill>
                  <a:srgbClr val="CC3300"/>
                </a:solidFill>
                <a:latin typeface="+mn-lt"/>
              </a:rPr>
              <a:t> =7 cycles,</a:t>
            </a:r>
            <a:r>
              <a:rPr lang="en-US" altLang="zh-CN" sz="2000" kern="0" dirty="0">
                <a:solidFill>
                  <a:srgbClr val="CC3300"/>
                </a:solidFill>
                <a:latin typeface="Candara"/>
              </a:rPr>
              <a:t> Penalty_b</a:t>
            </a:r>
            <a:r>
              <a:rPr lang="en-US" altLang="zh-CN" sz="2000" kern="0" baseline="-25000" dirty="0">
                <a:solidFill>
                  <a:srgbClr val="CC3300"/>
                </a:solidFill>
                <a:latin typeface="Candara"/>
              </a:rPr>
              <a:t>2</a:t>
            </a:r>
            <a:r>
              <a:rPr lang="en-US" altLang="zh-CN" sz="2000" kern="0" dirty="0">
                <a:solidFill>
                  <a:srgbClr val="CC3300"/>
                </a:solidFill>
                <a:latin typeface="Candara"/>
              </a:rPr>
              <a:t> =1 cycle</a:t>
            </a:r>
            <a:endParaRPr lang="en-US" altLang="zh-CN" sz="2000" kern="0" dirty="0">
              <a:solidFill>
                <a:srgbClr val="CC3300"/>
              </a:solidFill>
              <a:latin typeface="+mn-lt"/>
            </a:endParaRPr>
          </a:p>
          <a:p>
            <a:pPr marL="1143000" lvl="2" indent="-228600" algn="just" eaLnBrk="0" hangingPunct="0">
              <a:spcBef>
                <a:spcPct val="20000"/>
              </a:spcBef>
              <a:buFontTx/>
              <a:buChar char="•"/>
              <a:defRPr/>
            </a:pPr>
            <a:r>
              <a:rPr lang="en-US" altLang="zh-CN" sz="2000" kern="0" dirty="0">
                <a:solidFill>
                  <a:srgbClr val="CC3300"/>
                </a:solidFill>
                <a:latin typeface="+mn-lt"/>
              </a:rPr>
              <a:t>Branch penalty=8 cycles</a:t>
            </a:r>
          </a:p>
          <a:p>
            <a:pPr marL="1143000" lvl="2" indent="-228600" algn="just" eaLnBrk="0" hangingPunct="0">
              <a:spcBef>
                <a:spcPct val="20000"/>
              </a:spcBef>
              <a:buFontTx/>
              <a:buChar char="•"/>
              <a:defRPr/>
            </a:pPr>
            <a:r>
              <a:rPr lang="en-US" altLang="zh-CN" sz="2000" kern="0" dirty="0">
                <a:solidFill>
                  <a:srgbClr val="CC3300"/>
                </a:solidFill>
                <a:latin typeface="+mn-lt"/>
              </a:rPr>
              <a:t>Overhead: 1 hint instruction</a:t>
            </a:r>
          </a:p>
          <a:p>
            <a:pPr marL="1143000" lvl="2" indent="-228600" algn="just" eaLnBrk="0" hangingPunct="0">
              <a:spcBef>
                <a:spcPct val="20000"/>
              </a:spcBef>
              <a:buFontTx/>
              <a:buChar char="•"/>
              <a:defRPr/>
            </a:pPr>
            <a:r>
              <a:rPr lang="en-US" altLang="zh-CN" sz="2000" kern="0" dirty="0">
                <a:solidFill>
                  <a:srgbClr val="CC3300"/>
                </a:solidFill>
                <a:latin typeface="+mn-lt"/>
              </a:rPr>
              <a:t>Profit = 18-(8+1)=9 cycles</a:t>
            </a:r>
          </a:p>
        </p:txBody>
      </p:sp>
      <p:sp>
        <p:nvSpPr>
          <p:cNvPr id="53" name="内容占位符 2"/>
          <p:cNvSpPr txBox="1">
            <a:spLocks/>
          </p:cNvSpPr>
          <p:nvPr/>
        </p:nvSpPr>
        <p:spPr bwMode="auto">
          <a:xfrm>
            <a:off x="4114800" y="2819400"/>
            <a:ext cx="5029200" cy="1447800"/>
          </a:xfrm>
          <a:prstGeom prst="rect">
            <a:avLst/>
          </a:prstGeom>
          <a:noFill/>
          <a:ln w="9525">
            <a:noFill/>
            <a:miter lim="800000"/>
            <a:headEnd/>
            <a:tailEnd/>
          </a:ln>
        </p:spPr>
        <p:txBody>
          <a:bodyPr/>
          <a:lstStyle/>
          <a:p>
            <a:pPr marL="742950" lvl="1" indent="-285750" algn="just" eaLnBrk="0" hangingPunct="0">
              <a:spcBef>
                <a:spcPct val="20000"/>
              </a:spcBef>
              <a:buFontTx/>
              <a:buChar char="–"/>
              <a:defRPr/>
            </a:pPr>
            <a:r>
              <a:rPr lang="en-US" altLang="zh-CN" sz="2000" kern="0" dirty="0">
                <a:solidFill>
                  <a:srgbClr val="000099"/>
                </a:solidFill>
                <a:latin typeface="+mn-lt"/>
              </a:rPr>
              <a:t>Case (a): </a:t>
            </a:r>
          </a:p>
          <a:p>
            <a:pPr marL="1143000" lvl="2" indent="-228600" algn="just" eaLnBrk="0" hangingPunct="0">
              <a:spcBef>
                <a:spcPct val="20000"/>
              </a:spcBef>
              <a:buFontTx/>
              <a:buChar char="•"/>
              <a:defRPr/>
            </a:pPr>
            <a:r>
              <a:rPr lang="en-US" altLang="zh-CN" sz="2000" kern="0" dirty="0">
                <a:solidFill>
                  <a:srgbClr val="CC3300"/>
                </a:solidFill>
                <a:latin typeface="+mn-lt"/>
              </a:rPr>
              <a:t>Penalty_b</a:t>
            </a:r>
            <a:r>
              <a:rPr lang="en-US" altLang="zh-CN" sz="2000" kern="0" baseline="-25000" dirty="0">
                <a:solidFill>
                  <a:srgbClr val="CC3300"/>
                </a:solidFill>
                <a:latin typeface="+mn-lt"/>
              </a:rPr>
              <a:t>1</a:t>
            </a:r>
            <a:r>
              <a:rPr lang="en-US" altLang="zh-CN" sz="2000" kern="0" dirty="0">
                <a:solidFill>
                  <a:srgbClr val="CC3300"/>
                </a:solidFill>
                <a:latin typeface="+mn-lt"/>
              </a:rPr>
              <a:t> =18 cycles,</a:t>
            </a:r>
            <a:r>
              <a:rPr lang="en-US" altLang="zh-CN" sz="2000" kern="0" dirty="0">
                <a:solidFill>
                  <a:srgbClr val="CC3300"/>
                </a:solidFill>
                <a:latin typeface="Candara"/>
              </a:rPr>
              <a:t> Penalty_b</a:t>
            </a:r>
            <a:r>
              <a:rPr lang="en-US" altLang="zh-CN" sz="2000" kern="0" baseline="-25000" dirty="0">
                <a:solidFill>
                  <a:srgbClr val="CC3300"/>
                </a:solidFill>
                <a:latin typeface="Candara"/>
              </a:rPr>
              <a:t>2</a:t>
            </a:r>
            <a:r>
              <a:rPr lang="en-US" altLang="zh-CN" sz="2000" kern="0" dirty="0">
                <a:solidFill>
                  <a:srgbClr val="CC3300"/>
                </a:solidFill>
                <a:latin typeface="Candara"/>
              </a:rPr>
              <a:t> =0 cycles</a:t>
            </a:r>
            <a:endParaRPr lang="en-US" altLang="zh-CN" sz="2000" kern="0" dirty="0">
              <a:solidFill>
                <a:srgbClr val="CC3300"/>
              </a:solidFill>
              <a:latin typeface="+mn-lt"/>
            </a:endParaRPr>
          </a:p>
          <a:p>
            <a:pPr marL="1143000" lvl="2" indent="-228600" algn="just" eaLnBrk="0" hangingPunct="0">
              <a:spcBef>
                <a:spcPct val="20000"/>
              </a:spcBef>
              <a:buFontTx/>
              <a:buChar char="•"/>
              <a:defRPr/>
            </a:pPr>
            <a:r>
              <a:rPr lang="en-US" altLang="zh-CN" sz="2000" kern="0" dirty="0">
                <a:solidFill>
                  <a:srgbClr val="CC3300"/>
                </a:solidFill>
                <a:latin typeface="+mn-lt"/>
              </a:rPr>
              <a:t>Branch penalty=18 cycles</a:t>
            </a:r>
          </a:p>
        </p:txBody>
      </p:sp>
      <p:pic>
        <p:nvPicPr>
          <p:cNvPr id="45" name="Picture 117"/>
          <p:cNvPicPr>
            <a:picLocks noChangeAspect="1" noChangeArrowheads="1"/>
          </p:cNvPicPr>
          <p:nvPr/>
        </p:nvPicPr>
        <p:blipFill>
          <a:blip r:embed="rId4" cstate="print"/>
          <a:srcRect l="36875" t="32000" r="21875" b="48000"/>
          <a:stretch>
            <a:fillRect/>
          </a:stretch>
        </p:blipFill>
        <p:spPr bwMode="auto">
          <a:xfrm>
            <a:off x="76200" y="4366491"/>
            <a:ext cx="4953000" cy="1500909"/>
          </a:xfrm>
          <a:prstGeom prst="rect">
            <a:avLst/>
          </a:prstGeom>
          <a:noFill/>
          <a:ln w="9525">
            <a:noFill/>
            <a:miter lim="800000"/>
            <a:headEnd/>
            <a:tailEnd/>
          </a:ln>
        </p:spPr>
      </p:pic>
      <p:cxnSp>
        <p:nvCxnSpPr>
          <p:cNvPr id="49" name="直接箭头连接符 48"/>
          <p:cNvCxnSpPr/>
          <p:nvPr/>
        </p:nvCxnSpPr>
        <p:spPr>
          <a:xfrm flipV="1">
            <a:off x="1320007" y="2057400"/>
            <a:ext cx="737393" cy="95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flipV="1">
            <a:off x="3377407" y="2057400"/>
            <a:ext cx="737393" cy="952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4" presetClass="path" presetSubtype="0" accel="50000" decel="50000" fill="hold" grpId="0" nodeType="clickEffect">
                                  <p:stCondLst>
                                    <p:cond delay="0"/>
                                  </p:stCondLst>
                                  <p:childTnLst>
                                    <p:animMotion origin="layout" path="M 3.61111E-6 -2.07216E-6 L 0.00225 -0.17784 " pathEditMode="relative" rAng="0" ptsTypes="AA">
                                      <p:cBhvr>
                                        <p:cTn id="6" dur="2000" fill="hold"/>
                                        <p:tgtEl>
                                          <p:spTgt spid="18"/>
                                        </p:tgtEl>
                                        <p:attrNameLst>
                                          <p:attrName>ppt_x</p:attrName>
                                          <p:attrName>ppt_y</p:attrName>
                                        </p:attrNameLst>
                                      </p:cBhvr>
                                      <p:rCtr x="104" y="-8904"/>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path" presetSubtype="0" accel="50000" decel="50000" fill="hold" grpId="1" nodeType="clickEffect">
                                  <p:stCondLst>
                                    <p:cond delay="0"/>
                                  </p:stCondLst>
                                  <p:childTnLst>
                                    <p:animMotion origin="layout" path="M 3.33333E-6 -0.02775 L 3.33333E-6 0.03862 " pathEditMode="relative" rAng="0" ptsTypes="AA">
                                      <p:cBhvr>
                                        <p:cTn id="42" dur="2000" fill="hold"/>
                                        <p:tgtEl>
                                          <p:spTgt spid="30"/>
                                        </p:tgtEl>
                                        <p:attrNameLst>
                                          <p:attrName>ppt_x</p:attrName>
                                          <p:attrName>ppt_y</p:attrName>
                                        </p:attrNameLst>
                                      </p:cBhvr>
                                      <p:rCtr x="0" y="3307"/>
                                    </p:animMotion>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0" grpId="0"/>
      <p:bldP spid="21" grpId="0" animBg="1"/>
      <p:bldP spid="22" grpId="0" animBg="1"/>
      <p:bldP spid="23" grpId="0"/>
      <p:bldP spid="24" grpId="0"/>
      <p:bldP spid="25" grpId="0"/>
      <p:bldP spid="26" grpId="0"/>
      <p:bldP spid="27" grpId="0"/>
      <p:bldP spid="28" grpId="0"/>
      <p:bldP spid="29" grpId="0"/>
      <p:bldP spid="30" grpId="0"/>
      <p:bldP spid="30" grpId="1"/>
      <p:bldP spid="33" grpId="0"/>
      <p:bldP spid="37" grpId="0" animBg="1"/>
      <p:bldP spid="38" grpId="0" animBg="1"/>
      <p:bldP spid="39" grpId="0" animBg="1"/>
      <p:bldP spid="41" grpId="0" animBg="1"/>
      <p:bldP spid="42" grpId="0" animBg="1"/>
      <p:bldP spid="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smtClean="0">
                <a:effectLst>
                  <a:outerShdw blurRad="38100" dist="38100" dir="2700000" algn="tl">
                    <a:srgbClr val="C0C0C0"/>
                  </a:outerShdw>
                </a:effectLst>
              </a:rPr>
              <a:t>Loop Restructuring</a:t>
            </a:r>
            <a:endParaRPr lang="zh-CN" altLang="en-US" smtClean="0">
              <a:effectLst>
                <a:outerShdw blurRad="38100" dist="38100" dir="2700000" algn="tl">
                  <a:srgbClr val="C0C0C0"/>
                </a:outerShdw>
              </a:effectLst>
            </a:endParaRPr>
          </a:p>
        </p:txBody>
      </p:sp>
      <p:sp>
        <p:nvSpPr>
          <p:cNvPr id="18438" name="灯片编号占位符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F7B09E8-863E-49C5-BBF8-277149863DD8}" type="slidenum">
              <a:rPr lang="en-US" altLang="zh-CN">
                <a:cs typeface="ヒラギノ角ゴ Pro W3"/>
              </a:rPr>
              <a:pPr/>
              <a:t>21</a:t>
            </a:fld>
            <a:endParaRPr lang="en-US" altLang="zh-CN">
              <a:cs typeface="ヒラギノ角ゴ Pro W3"/>
            </a:endParaRPr>
          </a:p>
        </p:txBody>
      </p:sp>
      <p:sp>
        <p:nvSpPr>
          <p:cNvPr id="18435" name="内容占位符 2"/>
          <p:cNvSpPr>
            <a:spLocks noGrp="1"/>
          </p:cNvSpPr>
          <p:nvPr>
            <p:ph sz="quarter" idx="1"/>
          </p:nvPr>
        </p:nvSpPr>
        <p:spPr>
          <a:xfrm>
            <a:off x="6324600" y="838200"/>
            <a:ext cx="2819400" cy="2362200"/>
          </a:xfrm>
        </p:spPr>
        <p:txBody>
          <a:bodyPr>
            <a:normAutofit fontScale="85000" lnSpcReduction="20000"/>
          </a:bodyPr>
          <a:lstStyle/>
          <a:p>
            <a:pPr lvl="1">
              <a:buFontTx/>
              <a:buNone/>
            </a:pPr>
            <a:endParaRPr lang="en-US" altLang="zh-CN" sz="2000" smtClean="0"/>
          </a:p>
          <a:p>
            <a:pPr lvl="1"/>
            <a:r>
              <a:rPr lang="en-US" altLang="zh-CN" sz="2000" smtClean="0"/>
              <a:t>Branch penalty from loops will be accumulated </a:t>
            </a:r>
          </a:p>
          <a:p>
            <a:pPr lvl="1"/>
            <a:r>
              <a:rPr lang="en-US" altLang="zh-CN" sz="2000" smtClean="0"/>
              <a:t>Observation: only inner most look can be hinted</a:t>
            </a:r>
          </a:p>
          <a:p>
            <a:pPr lvl="1"/>
            <a:r>
              <a:rPr lang="en-US" altLang="zh-CN" sz="2000" smtClean="0"/>
              <a:t>Change structure of loop</a:t>
            </a:r>
          </a:p>
          <a:p>
            <a:pPr lvl="1">
              <a:buFontTx/>
              <a:buNone/>
            </a:pPr>
            <a:endParaRPr lang="zh-CN" altLang="en-US" sz="2000" smtClean="0"/>
          </a:p>
        </p:txBody>
      </p:sp>
      <p:sp>
        <p:nvSpPr>
          <p:cNvPr id="18439" name="TextBox 6"/>
          <p:cNvSpPr txBox="1">
            <a:spLocks noChangeArrowheads="1"/>
          </p:cNvSpPr>
          <p:nvPr/>
        </p:nvSpPr>
        <p:spPr bwMode="auto">
          <a:xfrm>
            <a:off x="1006475" y="2076450"/>
            <a:ext cx="47148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600" b="1"/>
              <a:t>L1</a:t>
            </a:r>
            <a:endParaRPr lang="zh-CN" altLang="en-US" sz="1600" b="1"/>
          </a:p>
        </p:txBody>
      </p:sp>
      <p:sp>
        <p:nvSpPr>
          <p:cNvPr id="18440" name="TextBox 7"/>
          <p:cNvSpPr txBox="1">
            <a:spLocks noChangeArrowheads="1"/>
          </p:cNvSpPr>
          <p:nvPr/>
        </p:nvSpPr>
        <p:spPr bwMode="auto">
          <a:xfrm>
            <a:off x="1006475" y="3730625"/>
            <a:ext cx="47148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600" b="1"/>
              <a:t>L3</a:t>
            </a:r>
            <a:endParaRPr lang="zh-CN" altLang="en-US" sz="1600" b="1"/>
          </a:p>
        </p:txBody>
      </p:sp>
      <p:sp>
        <p:nvSpPr>
          <p:cNvPr id="18441" name="TextBox 8"/>
          <p:cNvSpPr txBox="1">
            <a:spLocks noChangeArrowheads="1"/>
          </p:cNvSpPr>
          <p:nvPr/>
        </p:nvSpPr>
        <p:spPr bwMode="auto">
          <a:xfrm>
            <a:off x="1017588" y="4556125"/>
            <a:ext cx="471487"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600" b="1"/>
              <a:t>L4</a:t>
            </a:r>
            <a:endParaRPr lang="zh-CN" altLang="en-US" sz="1600" b="1"/>
          </a:p>
        </p:txBody>
      </p:sp>
      <p:sp>
        <p:nvSpPr>
          <p:cNvPr id="18442" name="TextBox 9"/>
          <p:cNvSpPr txBox="1">
            <a:spLocks noChangeArrowheads="1"/>
          </p:cNvSpPr>
          <p:nvPr/>
        </p:nvSpPr>
        <p:spPr bwMode="auto">
          <a:xfrm>
            <a:off x="1006475" y="5395913"/>
            <a:ext cx="4714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600" b="1"/>
              <a:t>L5</a:t>
            </a:r>
            <a:endParaRPr lang="zh-CN" altLang="en-US" sz="1600" b="1"/>
          </a:p>
        </p:txBody>
      </p:sp>
      <p:sp>
        <p:nvSpPr>
          <p:cNvPr id="18443" name="TextBox 10"/>
          <p:cNvSpPr txBox="1">
            <a:spLocks noChangeArrowheads="1"/>
          </p:cNvSpPr>
          <p:nvPr/>
        </p:nvSpPr>
        <p:spPr bwMode="auto">
          <a:xfrm>
            <a:off x="1006475" y="2914650"/>
            <a:ext cx="47148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600" b="1">
                <a:solidFill>
                  <a:srgbClr val="FF0000"/>
                </a:solidFill>
              </a:rPr>
              <a:t>L2</a:t>
            </a:r>
            <a:endParaRPr lang="zh-CN" altLang="en-US" sz="1600" b="1">
              <a:solidFill>
                <a:srgbClr val="FF0000"/>
              </a:solidFill>
            </a:endParaRPr>
          </a:p>
        </p:txBody>
      </p:sp>
      <p:sp>
        <p:nvSpPr>
          <p:cNvPr id="18444" name="TextBox 11"/>
          <p:cNvSpPr txBox="1">
            <a:spLocks noChangeArrowheads="1"/>
          </p:cNvSpPr>
          <p:nvPr/>
        </p:nvSpPr>
        <p:spPr bwMode="auto">
          <a:xfrm>
            <a:off x="1360488" y="4938713"/>
            <a:ext cx="1582737"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400" i="1"/>
              <a:t>brnz   $5, L2</a:t>
            </a:r>
            <a:endParaRPr lang="zh-CN" altLang="en-US" sz="1400"/>
          </a:p>
        </p:txBody>
      </p:sp>
      <p:sp>
        <p:nvSpPr>
          <p:cNvPr id="18445" name="TextBox 12"/>
          <p:cNvSpPr txBox="1">
            <a:spLocks noChangeArrowheads="1"/>
          </p:cNvSpPr>
          <p:nvPr/>
        </p:nvSpPr>
        <p:spPr bwMode="auto">
          <a:xfrm>
            <a:off x="1030288" y="4938713"/>
            <a:ext cx="3905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400" b="1"/>
              <a:t>b</a:t>
            </a:r>
            <a:r>
              <a:rPr lang="en-US" altLang="zh-CN" sz="1400" b="1" baseline="-25000"/>
              <a:t>4</a:t>
            </a:r>
            <a:r>
              <a:rPr lang="en-US" altLang="zh-CN" sz="1400" b="1"/>
              <a:t>:</a:t>
            </a:r>
            <a:endParaRPr lang="zh-CN" altLang="en-US" sz="1400" b="1"/>
          </a:p>
        </p:txBody>
      </p:sp>
      <p:sp>
        <p:nvSpPr>
          <p:cNvPr id="18446" name="TextBox 13"/>
          <p:cNvSpPr txBox="1">
            <a:spLocks noChangeArrowheads="1"/>
          </p:cNvSpPr>
          <p:nvPr/>
        </p:nvSpPr>
        <p:spPr bwMode="auto">
          <a:xfrm>
            <a:off x="1438275" y="4103688"/>
            <a:ext cx="15843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400" i="1"/>
              <a:t>brnz    $4,    L3</a:t>
            </a:r>
            <a:endParaRPr lang="zh-CN" altLang="en-US" sz="1400"/>
          </a:p>
        </p:txBody>
      </p:sp>
      <p:sp>
        <p:nvSpPr>
          <p:cNvPr id="18447" name="TextBox 14"/>
          <p:cNvSpPr txBox="1">
            <a:spLocks noChangeArrowheads="1"/>
          </p:cNvSpPr>
          <p:nvPr/>
        </p:nvSpPr>
        <p:spPr bwMode="auto">
          <a:xfrm>
            <a:off x="1006475" y="4103688"/>
            <a:ext cx="3905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400" b="1"/>
              <a:t>b</a:t>
            </a:r>
            <a:r>
              <a:rPr lang="en-US" altLang="zh-CN" sz="1400" b="1" baseline="-25000"/>
              <a:t>3</a:t>
            </a:r>
            <a:r>
              <a:rPr lang="en-US" altLang="zh-CN" sz="1400" b="1"/>
              <a:t>:</a:t>
            </a:r>
            <a:endParaRPr lang="zh-CN" altLang="en-US" sz="1400" b="1"/>
          </a:p>
        </p:txBody>
      </p:sp>
      <p:cxnSp>
        <p:nvCxnSpPr>
          <p:cNvPr id="16" name="直接箭头连接符 15"/>
          <p:cNvCxnSpPr>
            <a:stCxn id="28" idx="2"/>
            <a:endCxn id="32" idx="0"/>
          </p:cNvCxnSpPr>
          <p:nvPr/>
        </p:nvCxnSpPr>
        <p:spPr>
          <a:xfrm>
            <a:off x="1978025" y="2706688"/>
            <a:ext cx="0" cy="193675"/>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32" idx="2"/>
            <a:endCxn id="29" idx="0"/>
          </p:cNvCxnSpPr>
          <p:nvPr/>
        </p:nvCxnSpPr>
        <p:spPr>
          <a:xfrm>
            <a:off x="1978025" y="3498850"/>
            <a:ext cx="0" cy="265113"/>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9" idx="2"/>
            <a:endCxn id="30" idx="0"/>
          </p:cNvCxnSpPr>
          <p:nvPr/>
        </p:nvCxnSpPr>
        <p:spPr>
          <a:xfrm>
            <a:off x="1978025" y="4364038"/>
            <a:ext cx="0" cy="214312"/>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30" idx="2"/>
            <a:endCxn id="31" idx="0"/>
          </p:cNvCxnSpPr>
          <p:nvPr/>
        </p:nvCxnSpPr>
        <p:spPr>
          <a:xfrm>
            <a:off x="1978025" y="5178425"/>
            <a:ext cx="0" cy="24130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452" name="TextBox 19"/>
          <p:cNvSpPr txBox="1">
            <a:spLocks noChangeArrowheads="1"/>
          </p:cNvSpPr>
          <p:nvPr/>
        </p:nvSpPr>
        <p:spPr bwMode="auto">
          <a:xfrm>
            <a:off x="1438275" y="3743325"/>
            <a:ext cx="15843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400" b="1" i="1">
                <a:solidFill>
                  <a:srgbClr val="FF0000"/>
                </a:solidFill>
              </a:rPr>
              <a:t>hbrr     b</a:t>
            </a:r>
            <a:r>
              <a:rPr lang="en-US" altLang="zh-CN" sz="1400" b="1" i="1" baseline="-25000">
                <a:solidFill>
                  <a:srgbClr val="FF0000"/>
                </a:solidFill>
              </a:rPr>
              <a:t>3</a:t>
            </a:r>
            <a:r>
              <a:rPr lang="en-US" altLang="zh-CN" sz="1400" b="1" i="1">
                <a:solidFill>
                  <a:srgbClr val="FF0000"/>
                </a:solidFill>
              </a:rPr>
              <a:t>, L3</a:t>
            </a:r>
            <a:endParaRPr lang="zh-CN" altLang="en-US" sz="1400" b="1">
              <a:solidFill>
                <a:srgbClr val="FF0000"/>
              </a:solidFill>
            </a:endParaRPr>
          </a:p>
        </p:txBody>
      </p:sp>
      <p:sp>
        <p:nvSpPr>
          <p:cNvPr id="16405" name="TextBox 20"/>
          <p:cNvSpPr txBox="1">
            <a:spLocks noChangeArrowheads="1"/>
          </p:cNvSpPr>
          <p:nvPr/>
        </p:nvSpPr>
        <p:spPr bwMode="auto">
          <a:xfrm>
            <a:off x="1401763" y="4556125"/>
            <a:ext cx="15843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400" b="1" i="1">
                <a:solidFill>
                  <a:srgbClr val="FF0000"/>
                </a:solidFill>
              </a:rPr>
              <a:t>hbrr     b</a:t>
            </a:r>
            <a:r>
              <a:rPr lang="en-US" altLang="zh-CN" sz="1400" b="1" i="1" baseline="-25000">
                <a:solidFill>
                  <a:srgbClr val="FF0000"/>
                </a:solidFill>
              </a:rPr>
              <a:t>4</a:t>
            </a:r>
            <a:r>
              <a:rPr lang="en-US" altLang="zh-CN" sz="1400" b="1" i="1">
                <a:solidFill>
                  <a:srgbClr val="FF0000"/>
                </a:solidFill>
              </a:rPr>
              <a:t>, L2</a:t>
            </a:r>
            <a:endParaRPr lang="zh-CN" altLang="en-US" sz="1400" b="1">
              <a:solidFill>
                <a:srgbClr val="FF0000"/>
              </a:solidFill>
            </a:endParaRPr>
          </a:p>
        </p:txBody>
      </p:sp>
      <p:sp>
        <p:nvSpPr>
          <p:cNvPr id="18454" name="TextBox 21"/>
          <p:cNvSpPr txBox="1">
            <a:spLocks noChangeArrowheads="1"/>
          </p:cNvSpPr>
          <p:nvPr/>
        </p:nvSpPr>
        <p:spPr bwMode="auto">
          <a:xfrm rot="-5400000">
            <a:off x="35719" y="4020344"/>
            <a:ext cx="1368425"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200" b="1"/>
              <a:t>Inner loop body</a:t>
            </a:r>
            <a:endParaRPr lang="zh-CN" altLang="en-US" sz="1200" b="1"/>
          </a:p>
        </p:txBody>
      </p:sp>
      <p:sp>
        <p:nvSpPr>
          <p:cNvPr id="23" name="左大括号 22"/>
          <p:cNvSpPr/>
          <p:nvPr/>
        </p:nvSpPr>
        <p:spPr>
          <a:xfrm>
            <a:off x="809625" y="3905250"/>
            <a:ext cx="144463" cy="431800"/>
          </a:xfrm>
          <a:prstGeom prst="leftBrace">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zh-CN" altLang="en-US">
              <a:cs typeface="Arial" pitchFamily="34" charset="0"/>
            </a:endParaRPr>
          </a:p>
        </p:txBody>
      </p:sp>
      <p:sp>
        <p:nvSpPr>
          <p:cNvPr id="24" name="左大括号 23"/>
          <p:cNvSpPr/>
          <p:nvPr/>
        </p:nvSpPr>
        <p:spPr>
          <a:xfrm>
            <a:off x="307975" y="3905250"/>
            <a:ext cx="44450" cy="1371600"/>
          </a:xfrm>
          <a:prstGeom prst="leftBrace">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zh-CN" altLang="en-US">
              <a:cs typeface="Arial" pitchFamily="34" charset="0"/>
            </a:endParaRPr>
          </a:p>
        </p:txBody>
      </p:sp>
      <p:sp>
        <p:nvSpPr>
          <p:cNvPr id="18457" name="TextBox 24"/>
          <p:cNvSpPr txBox="1">
            <a:spLocks noChangeArrowheads="1"/>
          </p:cNvSpPr>
          <p:nvPr/>
        </p:nvSpPr>
        <p:spPr bwMode="auto">
          <a:xfrm rot="-5400000">
            <a:off x="-718344" y="4242594"/>
            <a:ext cx="17129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200" b="1"/>
              <a:t>Outer loop body</a:t>
            </a:r>
            <a:endParaRPr lang="zh-CN" altLang="en-US" sz="1200" b="1"/>
          </a:p>
        </p:txBody>
      </p:sp>
      <p:sp>
        <p:nvSpPr>
          <p:cNvPr id="26" name="左大括号 25"/>
          <p:cNvSpPr/>
          <p:nvPr/>
        </p:nvSpPr>
        <p:spPr>
          <a:xfrm>
            <a:off x="581025" y="4627563"/>
            <a:ext cx="169863" cy="573087"/>
          </a:xfrm>
          <a:prstGeom prst="leftBrace">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zh-CN" altLang="en-US">
              <a:cs typeface="Arial" pitchFamily="34" charset="0"/>
            </a:endParaRPr>
          </a:p>
        </p:txBody>
      </p:sp>
      <p:sp>
        <p:nvSpPr>
          <p:cNvPr id="18459" name="TextBox 26"/>
          <p:cNvSpPr txBox="1">
            <a:spLocks noChangeArrowheads="1"/>
          </p:cNvSpPr>
          <p:nvPr/>
        </p:nvSpPr>
        <p:spPr bwMode="auto">
          <a:xfrm rot="-5400000">
            <a:off x="-223044" y="4791869"/>
            <a:ext cx="14398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200" b="1"/>
              <a:t>Space for hint</a:t>
            </a:r>
            <a:endParaRPr lang="zh-CN" altLang="en-US" sz="1200" b="1"/>
          </a:p>
        </p:txBody>
      </p:sp>
      <p:sp>
        <p:nvSpPr>
          <p:cNvPr id="28" name="Rounded Rectangle 81"/>
          <p:cNvSpPr/>
          <p:nvPr/>
        </p:nvSpPr>
        <p:spPr>
          <a:xfrm>
            <a:off x="1006475" y="2108200"/>
            <a:ext cx="1943100" cy="598488"/>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ea typeface="宋体" pitchFamily="2" charset="-122"/>
              <a:cs typeface="Arial" pitchFamily="34" charset="0"/>
            </a:endParaRPr>
          </a:p>
        </p:txBody>
      </p:sp>
      <p:sp>
        <p:nvSpPr>
          <p:cNvPr id="29" name="Rounded Rectangle 82"/>
          <p:cNvSpPr/>
          <p:nvPr/>
        </p:nvSpPr>
        <p:spPr>
          <a:xfrm>
            <a:off x="1006475" y="3763963"/>
            <a:ext cx="1943100" cy="60007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ea typeface="宋体" pitchFamily="2" charset="-122"/>
              <a:cs typeface="Arial" pitchFamily="34" charset="0"/>
            </a:endParaRPr>
          </a:p>
        </p:txBody>
      </p:sp>
      <p:sp>
        <p:nvSpPr>
          <p:cNvPr id="30" name="Rounded Rectangle 83"/>
          <p:cNvSpPr/>
          <p:nvPr/>
        </p:nvSpPr>
        <p:spPr>
          <a:xfrm>
            <a:off x="1006475" y="4578350"/>
            <a:ext cx="1943100" cy="60007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ea typeface="宋体" pitchFamily="2" charset="-122"/>
              <a:cs typeface="Arial" pitchFamily="34" charset="0"/>
            </a:endParaRPr>
          </a:p>
        </p:txBody>
      </p:sp>
      <p:sp>
        <p:nvSpPr>
          <p:cNvPr id="31" name="Rounded Rectangle 84"/>
          <p:cNvSpPr/>
          <p:nvPr/>
        </p:nvSpPr>
        <p:spPr>
          <a:xfrm>
            <a:off x="1006475" y="5419725"/>
            <a:ext cx="1943100" cy="60007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ea typeface="宋体" pitchFamily="2" charset="-122"/>
              <a:cs typeface="Arial" pitchFamily="34" charset="0"/>
            </a:endParaRPr>
          </a:p>
        </p:txBody>
      </p:sp>
      <p:sp>
        <p:nvSpPr>
          <p:cNvPr id="32" name="Rounded Rectangle 85"/>
          <p:cNvSpPr/>
          <p:nvPr/>
        </p:nvSpPr>
        <p:spPr>
          <a:xfrm>
            <a:off x="1006475" y="2900363"/>
            <a:ext cx="1943100" cy="5984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ea typeface="宋体" pitchFamily="2" charset="-122"/>
              <a:cs typeface="Arial" pitchFamily="34" charset="0"/>
            </a:endParaRPr>
          </a:p>
        </p:txBody>
      </p:sp>
      <p:cxnSp>
        <p:nvCxnSpPr>
          <p:cNvPr id="33" name="Elbow Connector 87"/>
          <p:cNvCxnSpPr>
            <a:stCxn id="18452" idx="3"/>
            <a:endCxn id="18444" idx="3"/>
          </p:cNvCxnSpPr>
          <p:nvPr/>
        </p:nvCxnSpPr>
        <p:spPr>
          <a:xfrm flipH="1">
            <a:off x="2943225" y="3897313"/>
            <a:ext cx="79375" cy="1195387"/>
          </a:xfrm>
          <a:prstGeom prst="bentConnector3">
            <a:avLst>
              <a:gd name="adj1" fmla="val -291868"/>
            </a:avLst>
          </a:prstGeom>
          <a:ln w="28575">
            <a:solidFill>
              <a:srgbClr val="00206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34" name="Elbow Connector 139"/>
          <p:cNvCxnSpPr/>
          <p:nvPr/>
        </p:nvCxnSpPr>
        <p:spPr>
          <a:xfrm>
            <a:off x="2949575" y="3979863"/>
            <a:ext cx="12700" cy="360362"/>
          </a:xfrm>
          <a:prstGeom prst="bentConnector3">
            <a:avLst>
              <a:gd name="adj1" fmla="val 1800000"/>
            </a:avLst>
          </a:prstGeom>
          <a:ln w="28575">
            <a:solidFill>
              <a:srgbClr val="002060"/>
            </a:solidFill>
            <a:headEnd type="triangle" w="lg" len="med"/>
            <a:tailEnd type="none" w="lg" len="lg"/>
          </a:ln>
        </p:spPr>
        <p:style>
          <a:lnRef idx="1">
            <a:schemeClr val="accent1"/>
          </a:lnRef>
          <a:fillRef idx="0">
            <a:schemeClr val="accent1"/>
          </a:fillRef>
          <a:effectRef idx="0">
            <a:schemeClr val="accent1"/>
          </a:effectRef>
          <a:fontRef idx="minor">
            <a:schemeClr val="tx1"/>
          </a:fontRef>
        </p:style>
      </p:cxnSp>
      <p:sp>
        <p:nvSpPr>
          <p:cNvPr id="35" name="TextBox 34"/>
          <p:cNvSpPr txBox="1">
            <a:spLocks noChangeArrowheads="1"/>
          </p:cNvSpPr>
          <p:nvPr/>
        </p:nvSpPr>
        <p:spPr bwMode="auto">
          <a:xfrm>
            <a:off x="3857625" y="2076450"/>
            <a:ext cx="47148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600" b="1"/>
              <a:t>L1</a:t>
            </a:r>
            <a:endParaRPr lang="zh-CN" altLang="en-US" sz="1600" b="1"/>
          </a:p>
        </p:txBody>
      </p:sp>
      <p:sp>
        <p:nvSpPr>
          <p:cNvPr id="36" name="TextBox 35"/>
          <p:cNvSpPr txBox="1">
            <a:spLocks noChangeArrowheads="1"/>
          </p:cNvSpPr>
          <p:nvPr/>
        </p:nvSpPr>
        <p:spPr bwMode="auto">
          <a:xfrm>
            <a:off x="3857625" y="3730625"/>
            <a:ext cx="47148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600" b="1"/>
              <a:t>L3</a:t>
            </a:r>
            <a:endParaRPr lang="zh-CN" altLang="en-US" sz="1600" b="1"/>
          </a:p>
        </p:txBody>
      </p:sp>
      <p:sp>
        <p:nvSpPr>
          <p:cNvPr id="37" name="TextBox 36"/>
          <p:cNvSpPr txBox="1">
            <a:spLocks noChangeArrowheads="1"/>
          </p:cNvSpPr>
          <p:nvPr/>
        </p:nvSpPr>
        <p:spPr bwMode="auto">
          <a:xfrm>
            <a:off x="3870325" y="4556125"/>
            <a:ext cx="47148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600" b="1"/>
              <a:t>L4</a:t>
            </a:r>
            <a:endParaRPr lang="zh-CN" altLang="en-US" sz="1600" b="1"/>
          </a:p>
        </p:txBody>
      </p:sp>
      <p:sp>
        <p:nvSpPr>
          <p:cNvPr id="38" name="TextBox 37"/>
          <p:cNvSpPr txBox="1">
            <a:spLocks noChangeArrowheads="1"/>
          </p:cNvSpPr>
          <p:nvPr/>
        </p:nvSpPr>
        <p:spPr bwMode="auto">
          <a:xfrm>
            <a:off x="3857625" y="5353050"/>
            <a:ext cx="47148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600" b="1"/>
              <a:t>L5</a:t>
            </a:r>
            <a:endParaRPr lang="zh-CN" altLang="en-US" sz="1600" b="1"/>
          </a:p>
        </p:txBody>
      </p:sp>
      <p:sp>
        <p:nvSpPr>
          <p:cNvPr id="39" name="TextBox 38"/>
          <p:cNvSpPr txBox="1">
            <a:spLocks noChangeArrowheads="1"/>
          </p:cNvSpPr>
          <p:nvPr/>
        </p:nvSpPr>
        <p:spPr bwMode="auto">
          <a:xfrm>
            <a:off x="3857625" y="2914650"/>
            <a:ext cx="47148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600" b="1">
                <a:solidFill>
                  <a:srgbClr val="FF0000"/>
                </a:solidFill>
              </a:rPr>
              <a:t>L2</a:t>
            </a:r>
            <a:endParaRPr lang="zh-CN" altLang="en-US" sz="1600" b="1">
              <a:solidFill>
                <a:srgbClr val="FF0000"/>
              </a:solidFill>
            </a:endParaRPr>
          </a:p>
        </p:txBody>
      </p:sp>
      <p:sp>
        <p:nvSpPr>
          <p:cNvPr id="40" name="TextBox 39"/>
          <p:cNvSpPr txBox="1">
            <a:spLocks noChangeArrowheads="1"/>
          </p:cNvSpPr>
          <p:nvPr/>
        </p:nvSpPr>
        <p:spPr bwMode="auto">
          <a:xfrm>
            <a:off x="4256088" y="4938713"/>
            <a:ext cx="1582737"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400" i="1"/>
              <a:t>brnz   $5, L2</a:t>
            </a:r>
            <a:endParaRPr lang="zh-CN" altLang="en-US" sz="1400"/>
          </a:p>
        </p:txBody>
      </p:sp>
      <p:sp>
        <p:nvSpPr>
          <p:cNvPr id="41" name="TextBox 40"/>
          <p:cNvSpPr txBox="1">
            <a:spLocks noChangeArrowheads="1"/>
          </p:cNvSpPr>
          <p:nvPr/>
        </p:nvSpPr>
        <p:spPr bwMode="auto">
          <a:xfrm>
            <a:off x="3881438" y="4938713"/>
            <a:ext cx="39211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400" b="1"/>
              <a:t>b</a:t>
            </a:r>
            <a:r>
              <a:rPr lang="en-US" altLang="zh-CN" sz="1400" b="1" baseline="-25000"/>
              <a:t>4</a:t>
            </a:r>
            <a:r>
              <a:rPr lang="en-US" altLang="zh-CN" sz="1400" b="1"/>
              <a:t>:</a:t>
            </a:r>
            <a:endParaRPr lang="zh-CN" altLang="en-US" sz="1400" b="1"/>
          </a:p>
        </p:txBody>
      </p:sp>
      <p:sp>
        <p:nvSpPr>
          <p:cNvPr id="42" name="TextBox 41"/>
          <p:cNvSpPr txBox="1">
            <a:spLocks noChangeArrowheads="1"/>
          </p:cNvSpPr>
          <p:nvPr/>
        </p:nvSpPr>
        <p:spPr bwMode="auto">
          <a:xfrm>
            <a:off x="4291013" y="4103688"/>
            <a:ext cx="15843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400" i="1"/>
              <a:t>brnz    $4,    L3</a:t>
            </a:r>
            <a:endParaRPr lang="zh-CN" altLang="en-US" sz="1400"/>
          </a:p>
        </p:txBody>
      </p:sp>
      <p:sp>
        <p:nvSpPr>
          <p:cNvPr id="43" name="TextBox 42"/>
          <p:cNvSpPr txBox="1">
            <a:spLocks noChangeArrowheads="1"/>
          </p:cNvSpPr>
          <p:nvPr/>
        </p:nvSpPr>
        <p:spPr bwMode="auto">
          <a:xfrm>
            <a:off x="3857625" y="4103688"/>
            <a:ext cx="39211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400" b="1"/>
              <a:t>b</a:t>
            </a:r>
            <a:r>
              <a:rPr lang="en-US" altLang="zh-CN" sz="1400" b="1" baseline="-25000"/>
              <a:t>3</a:t>
            </a:r>
            <a:r>
              <a:rPr lang="en-US" altLang="zh-CN" sz="1400" b="1"/>
              <a:t>:</a:t>
            </a:r>
            <a:endParaRPr lang="zh-CN" altLang="en-US" sz="1400" b="1"/>
          </a:p>
        </p:txBody>
      </p:sp>
      <p:cxnSp>
        <p:nvCxnSpPr>
          <p:cNvPr id="46" name="直接箭头连接符 45"/>
          <p:cNvCxnSpPr>
            <a:stCxn id="51" idx="2"/>
            <a:endCxn id="52" idx="0"/>
          </p:cNvCxnSpPr>
          <p:nvPr/>
        </p:nvCxnSpPr>
        <p:spPr>
          <a:xfrm>
            <a:off x="4830763" y="4364038"/>
            <a:ext cx="0" cy="214312"/>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52" idx="2"/>
            <a:endCxn id="53" idx="0"/>
          </p:cNvCxnSpPr>
          <p:nvPr/>
        </p:nvCxnSpPr>
        <p:spPr>
          <a:xfrm>
            <a:off x="4830763" y="5178425"/>
            <a:ext cx="0" cy="24130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a:spLocks noChangeArrowheads="1"/>
          </p:cNvSpPr>
          <p:nvPr/>
        </p:nvSpPr>
        <p:spPr bwMode="auto">
          <a:xfrm>
            <a:off x="4291013" y="3743325"/>
            <a:ext cx="15843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400" b="1" i="1">
                <a:solidFill>
                  <a:srgbClr val="FF0000"/>
                </a:solidFill>
              </a:rPr>
              <a:t>hbrr     b</a:t>
            </a:r>
            <a:r>
              <a:rPr lang="en-US" altLang="zh-CN" sz="1400" b="1" i="1" baseline="-25000">
                <a:solidFill>
                  <a:srgbClr val="FF0000"/>
                </a:solidFill>
              </a:rPr>
              <a:t>3</a:t>
            </a:r>
            <a:r>
              <a:rPr lang="en-US" altLang="zh-CN" sz="1400" b="1" i="1">
                <a:solidFill>
                  <a:srgbClr val="FF0000"/>
                </a:solidFill>
              </a:rPr>
              <a:t>, L3</a:t>
            </a:r>
            <a:endParaRPr lang="zh-CN" altLang="en-US" sz="1400" b="1">
              <a:solidFill>
                <a:srgbClr val="FF0000"/>
              </a:solidFill>
            </a:endParaRPr>
          </a:p>
        </p:txBody>
      </p:sp>
      <p:sp>
        <p:nvSpPr>
          <p:cNvPr id="49" name="TextBox 48"/>
          <p:cNvSpPr txBox="1">
            <a:spLocks noChangeArrowheads="1"/>
          </p:cNvSpPr>
          <p:nvPr/>
        </p:nvSpPr>
        <p:spPr bwMode="auto">
          <a:xfrm>
            <a:off x="4254500" y="4556125"/>
            <a:ext cx="15843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400" b="1" i="1">
                <a:solidFill>
                  <a:srgbClr val="FF0000"/>
                </a:solidFill>
              </a:rPr>
              <a:t>hbrr     b</a:t>
            </a:r>
            <a:r>
              <a:rPr lang="en-US" altLang="zh-CN" sz="1400" b="1" i="1" baseline="-25000">
                <a:solidFill>
                  <a:srgbClr val="FF0000"/>
                </a:solidFill>
              </a:rPr>
              <a:t>4</a:t>
            </a:r>
            <a:r>
              <a:rPr lang="en-US" altLang="zh-CN" sz="1400" b="1" i="1">
                <a:solidFill>
                  <a:srgbClr val="FF0000"/>
                </a:solidFill>
              </a:rPr>
              <a:t>, L2</a:t>
            </a:r>
            <a:endParaRPr lang="zh-CN" altLang="en-US" sz="1400" b="1">
              <a:solidFill>
                <a:srgbClr val="FF0000"/>
              </a:solidFill>
            </a:endParaRPr>
          </a:p>
        </p:txBody>
      </p:sp>
      <p:sp>
        <p:nvSpPr>
          <p:cNvPr id="50" name="Rounded Rectangle 81"/>
          <p:cNvSpPr/>
          <p:nvPr/>
        </p:nvSpPr>
        <p:spPr>
          <a:xfrm>
            <a:off x="3857625" y="2108200"/>
            <a:ext cx="1944688" cy="598488"/>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ea typeface="宋体" pitchFamily="2" charset="-122"/>
              <a:cs typeface="Arial" pitchFamily="34" charset="0"/>
            </a:endParaRPr>
          </a:p>
        </p:txBody>
      </p:sp>
      <p:sp>
        <p:nvSpPr>
          <p:cNvPr id="51" name="Rounded Rectangle 82"/>
          <p:cNvSpPr/>
          <p:nvPr/>
        </p:nvSpPr>
        <p:spPr>
          <a:xfrm>
            <a:off x="3857625" y="3763963"/>
            <a:ext cx="1944688" cy="60007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ea typeface="宋体" pitchFamily="2" charset="-122"/>
              <a:cs typeface="Arial" pitchFamily="34" charset="0"/>
            </a:endParaRPr>
          </a:p>
        </p:txBody>
      </p:sp>
      <p:sp>
        <p:nvSpPr>
          <p:cNvPr id="52" name="Rounded Rectangle 83"/>
          <p:cNvSpPr/>
          <p:nvPr/>
        </p:nvSpPr>
        <p:spPr>
          <a:xfrm>
            <a:off x="3857625" y="4578350"/>
            <a:ext cx="1944688" cy="60007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ea typeface="宋体" pitchFamily="2" charset="-122"/>
              <a:cs typeface="Arial" pitchFamily="34" charset="0"/>
            </a:endParaRPr>
          </a:p>
        </p:txBody>
      </p:sp>
      <p:sp>
        <p:nvSpPr>
          <p:cNvPr id="53" name="Rounded Rectangle 84"/>
          <p:cNvSpPr/>
          <p:nvPr/>
        </p:nvSpPr>
        <p:spPr>
          <a:xfrm>
            <a:off x="3857625" y="5419725"/>
            <a:ext cx="1944688" cy="60007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ea typeface="宋体" pitchFamily="2" charset="-122"/>
              <a:cs typeface="Arial" pitchFamily="34" charset="0"/>
            </a:endParaRPr>
          </a:p>
        </p:txBody>
      </p:sp>
      <p:sp>
        <p:nvSpPr>
          <p:cNvPr id="54" name="Rounded Rectangle 85"/>
          <p:cNvSpPr/>
          <p:nvPr/>
        </p:nvSpPr>
        <p:spPr>
          <a:xfrm>
            <a:off x="3857625" y="2900363"/>
            <a:ext cx="1944688" cy="5984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ea typeface="宋体" pitchFamily="2" charset="-122"/>
              <a:cs typeface="Arial" pitchFamily="34" charset="0"/>
            </a:endParaRPr>
          </a:p>
        </p:txBody>
      </p:sp>
      <p:sp>
        <p:nvSpPr>
          <p:cNvPr id="58" name="TextBox 57"/>
          <p:cNvSpPr txBox="1">
            <a:spLocks noChangeArrowheads="1"/>
          </p:cNvSpPr>
          <p:nvPr/>
        </p:nvSpPr>
        <p:spPr bwMode="auto">
          <a:xfrm>
            <a:off x="4010025" y="2368550"/>
            <a:ext cx="39211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400" b="1"/>
              <a:t>b</a:t>
            </a:r>
            <a:r>
              <a:rPr lang="en-US" altLang="zh-CN" sz="1400" b="1" baseline="-25000"/>
              <a:t>1</a:t>
            </a:r>
            <a:r>
              <a:rPr lang="en-US" altLang="zh-CN" sz="1400" b="1"/>
              <a:t>:</a:t>
            </a:r>
            <a:endParaRPr lang="zh-CN" altLang="en-US" sz="1400" b="1"/>
          </a:p>
        </p:txBody>
      </p:sp>
      <p:sp>
        <p:nvSpPr>
          <p:cNvPr id="59" name="TextBox 58"/>
          <p:cNvSpPr txBox="1">
            <a:spLocks noChangeArrowheads="1"/>
          </p:cNvSpPr>
          <p:nvPr/>
        </p:nvSpPr>
        <p:spPr bwMode="auto">
          <a:xfrm>
            <a:off x="4262438" y="2378075"/>
            <a:ext cx="15843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400" i="1"/>
              <a:t>br    L2</a:t>
            </a:r>
            <a:endParaRPr lang="zh-CN" altLang="en-US" sz="1400"/>
          </a:p>
        </p:txBody>
      </p:sp>
      <p:cxnSp>
        <p:nvCxnSpPr>
          <p:cNvPr id="60" name="Elbow Connector 189"/>
          <p:cNvCxnSpPr>
            <a:stCxn id="50" idx="1"/>
            <a:endCxn id="52" idx="1"/>
          </p:cNvCxnSpPr>
          <p:nvPr/>
        </p:nvCxnSpPr>
        <p:spPr>
          <a:xfrm rot="10800000" flipV="1">
            <a:off x="3857625" y="2408238"/>
            <a:ext cx="12700" cy="2470150"/>
          </a:xfrm>
          <a:prstGeom prst="bentConnector3">
            <a:avLst>
              <a:gd name="adj1" fmla="val 1800000"/>
            </a:avLst>
          </a:prstGeom>
          <a:ln w="28575">
            <a:solidFill>
              <a:srgbClr val="000099"/>
            </a:solidFill>
            <a:tailEnd type="triangle" w="lg" len="lg"/>
          </a:ln>
        </p:spPr>
        <p:style>
          <a:lnRef idx="1">
            <a:schemeClr val="accent1"/>
          </a:lnRef>
          <a:fillRef idx="0">
            <a:schemeClr val="accent1"/>
          </a:fillRef>
          <a:effectRef idx="0">
            <a:schemeClr val="accent1"/>
          </a:effectRef>
          <a:fontRef idx="minor">
            <a:schemeClr val="tx1"/>
          </a:fontRef>
        </p:style>
      </p:cxnSp>
      <p:sp>
        <p:nvSpPr>
          <p:cNvPr id="64" name="TextBox 63"/>
          <p:cNvSpPr txBox="1">
            <a:spLocks noChangeArrowheads="1"/>
          </p:cNvSpPr>
          <p:nvPr/>
        </p:nvSpPr>
        <p:spPr bwMode="auto">
          <a:xfrm>
            <a:off x="3944938" y="4943475"/>
            <a:ext cx="1681162" cy="306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400" i="1"/>
              <a:t>br    L3</a:t>
            </a:r>
            <a:endParaRPr lang="zh-CN" altLang="en-US" sz="1400"/>
          </a:p>
        </p:txBody>
      </p:sp>
      <p:sp>
        <p:nvSpPr>
          <p:cNvPr id="65" name="TextBox 64"/>
          <p:cNvSpPr txBox="1">
            <a:spLocks noChangeArrowheads="1"/>
          </p:cNvSpPr>
          <p:nvPr/>
        </p:nvSpPr>
        <p:spPr bwMode="auto">
          <a:xfrm>
            <a:off x="3933825" y="4922838"/>
            <a:ext cx="39211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400" b="1"/>
              <a:t>b</a:t>
            </a:r>
            <a:r>
              <a:rPr lang="en-US" altLang="zh-CN" sz="1400" b="1" baseline="-25000"/>
              <a:t>2</a:t>
            </a:r>
            <a:r>
              <a:rPr lang="en-US" altLang="zh-CN" sz="1400" b="1"/>
              <a:t>:</a:t>
            </a:r>
            <a:endParaRPr lang="zh-CN" altLang="en-US" sz="1400" b="1"/>
          </a:p>
        </p:txBody>
      </p:sp>
      <p:cxnSp>
        <p:nvCxnSpPr>
          <p:cNvPr id="66" name="Elbow Connector 22"/>
          <p:cNvCxnSpPr>
            <a:stCxn id="54" idx="3"/>
            <a:endCxn id="40" idx="3"/>
          </p:cNvCxnSpPr>
          <p:nvPr/>
        </p:nvCxnSpPr>
        <p:spPr>
          <a:xfrm>
            <a:off x="5802313" y="3200400"/>
            <a:ext cx="36512" cy="1892300"/>
          </a:xfrm>
          <a:prstGeom prst="bentConnector3">
            <a:avLst>
              <a:gd name="adj1" fmla="val 718105"/>
            </a:avLst>
          </a:prstGeom>
          <a:ln w="28575">
            <a:solidFill>
              <a:srgbClr val="000099"/>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70" name="Elbow Connector 139"/>
          <p:cNvCxnSpPr/>
          <p:nvPr/>
        </p:nvCxnSpPr>
        <p:spPr>
          <a:xfrm>
            <a:off x="5762625" y="3905250"/>
            <a:ext cx="12700" cy="360363"/>
          </a:xfrm>
          <a:prstGeom prst="bentConnector3">
            <a:avLst>
              <a:gd name="adj1" fmla="val 1800000"/>
            </a:avLst>
          </a:prstGeom>
          <a:ln w="28575">
            <a:solidFill>
              <a:srgbClr val="000099"/>
            </a:solidFill>
            <a:headEnd type="triangle" w="lg" len="med"/>
            <a:tailEnd type="none" w="lg" len="lg"/>
          </a:ln>
        </p:spPr>
        <p:style>
          <a:lnRef idx="1">
            <a:schemeClr val="accent1"/>
          </a:lnRef>
          <a:fillRef idx="0">
            <a:schemeClr val="accent1"/>
          </a:fillRef>
          <a:effectRef idx="0">
            <a:schemeClr val="accent1"/>
          </a:effectRef>
          <a:fontRef idx="minor">
            <a:schemeClr val="tx1"/>
          </a:fontRef>
        </p:style>
      </p:cxnSp>
      <p:sp>
        <p:nvSpPr>
          <p:cNvPr id="74" name="TextBox 73"/>
          <p:cNvSpPr txBox="1">
            <a:spLocks noChangeArrowheads="1"/>
          </p:cNvSpPr>
          <p:nvPr/>
        </p:nvSpPr>
        <p:spPr bwMode="auto">
          <a:xfrm>
            <a:off x="4189413" y="4105275"/>
            <a:ext cx="1584325" cy="306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400" i="1"/>
              <a:t>brz   $5, L5</a:t>
            </a:r>
            <a:endParaRPr lang="zh-CN" altLang="en-US" sz="1400"/>
          </a:p>
        </p:txBody>
      </p:sp>
      <p:cxnSp>
        <p:nvCxnSpPr>
          <p:cNvPr id="75" name="Elbow Connector 178"/>
          <p:cNvCxnSpPr/>
          <p:nvPr/>
        </p:nvCxnSpPr>
        <p:spPr>
          <a:xfrm rot="10800000" flipV="1">
            <a:off x="3768725" y="4064000"/>
            <a:ext cx="12700" cy="1655763"/>
          </a:xfrm>
          <a:prstGeom prst="bentConnector3">
            <a:avLst>
              <a:gd name="adj1" fmla="val 1800000"/>
            </a:avLst>
          </a:prstGeom>
          <a:ln w="28575">
            <a:solidFill>
              <a:srgbClr val="000099"/>
            </a:solidFill>
            <a:tailEnd type="triangle" w="lg" len="med"/>
          </a:ln>
        </p:spPr>
        <p:style>
          <a:lnRef idx="1">
            <a:schemeClr val="accent1"/>
          </a:lnRef>
          <a:fillRef idx="0">
            <a:schemeClr val="accent1"/>
          </a:fillRef>
          <a:effectRef idx="0">
            <a:schemeClr val="accent1"/>
          </a:effectRef>
          <a:fontRef idx="minor">
            <a:schemeClr val="tx1"/>
          </a:fontRef>
        </p:style>
      </p:cxnSp>
      <p:sp>
        <p:nvSpPr>
          <p:cNvPr id="90" name="左大括号 89"/>
          <p:cNvSpPr/>
          <p:nvPr/>
        </p:nvSpPr>
        <p:spPr>
          <a:xfrm flipH="1">
            <a:off x="6067425" y="3924300"/>
            <a:ext cx="250825" cy="1200150"/>
          </a:xfrm>
          <a:prstGeom prst="leftBrace">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zh-CN" altLang="en-US">
              <a:cs typeface="Arial" pitchFamily="34" charset="0"/>
            </a:endParaRPr>
          </a:p>
        </p:txBody>
      </p:sp>
      <p:sp>
        <p:nvSpPr>
          <p:cNvPr id="91" name="TextBox 90"/>
          <p:cNvSpPr txBox="1">
            <a:spLocks noChangeArrowheads="1"/>
          </p:cNvSpPr>
          <p:nvPr/>
        </p:nvSpPr>
        <p:spPr bwMode="auto">
          <a:xfrm rot="16200000">
            <a:off x="5546725" y="4654550"/>
            <a:ext cx="1776413"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zh-CN" sz="1200" b="1" dirty="0"/>
              <a:t>Space for hint</a:t>
            </a:r>
            <a:endParaRPr lang="zh-CN" altLang="en-US" sz="1200" b="1" dirty="0"/>
          </a:p>
        </p:txBody>
      </p:sp>
      <p:cxnSp>
        <p:nvCxnSpPr>
          <p:cNvPr id="93" name="直接连接符 92"/>
          <p:cNvCxnSpPr>
            <a:cxnSpLocks noChangeShapeType="1"/>
            <a:stCxn id="26" idx="0"/>
          </p:cNvCxnSpPr>
          <p:nvPr/>
        </p:nvCxnSpPr>
        <p:spPr bwMode="auto">
          <a:xfrm flipV="1">
            <a:off x="750888" y="4591050"/>
            <a:ext cx="5316537" cy="36513"/>
          </a:xfrm>
          <a:prstGeom prst="line">
            <a:avLst/>
          </a:prstGeom>
          <a:noFill/>
          <a:ln w="19050" algn="ctr">
            <a:solidFill>
              <a:schemeClr val="tx1"/>
            </a:solidFill>
            <a:prstDash val="dashDot"/>
            <a:round/>
            <a:headEnd/>
            <a:tailEnd/>
          </a:ln>
          <a:extLst>
            <a:ext uri="{909E8E84-426E-40DD-AFC4-6F175D3DCCD1}">
              <a14:hiddenFill xmlns:a14="http://schemas.microsoft.com/office/drawing/2010/main" xmlns="">
                <a:noFill/>
              </a14:hiddenFill>
            </a:ext>
          </a:extLst>
        </p:spPr>
      </p:cxnSp>
      <p:cxnSp>
        <p:nvCxnSpPr>
          <p:cNvPr id="95" name="直接连接符 94"/>
          <p:cNvCxnSpPr>
            <a:cxnSpLocks noChangeShapeType="1"/>
            <a:stCxn id="26" idx="2"/>
          </p:cNvCxnSpPr>
          <p:nvPr/>
        </p:nvCxnSpPr>
        <p:spPr bwMode="auto">
          <a:xfrm flipV="1">
            <a:off x="750888" y="5124450"/>
            <a:ext cx="5316537" cy="76200"/>
          </a:xfrm>
          <a:prstGeom prst="line">
            <a:avLst/>
          </a:prstGeom>
          <a:noFill/>
          <a:ln w="19050" algn="ctr">
            <a:solidFill>
              <a:schemeClr val="tx1"/>
            </a:solidFill>
            <a:prstDash val="dashDot"/>
            <a:round/>
            <a:headEnd/>
            <a:tailEnd/>
          </a:ln>
          <a:extLst>
            <a:ext uri="{909E8E84-426E-40DD-AFC4-6F175D3DCCD1}">
              <a14:hiddenFill xmlns:a14="http://schemas.microsoft.com/office/drawing/2010/main" xmlns="">
                <a:noFill/>
              </a14:hiddenFill>
            </a:ext>
          </a:extLst>
        </p:spPr>
      </p:cxnSp>
      <p:sp>
        <p:nvSpPr>
          <p:cNvPr id="98" name="左大括号 97"/>
          <p:cNvSpPr/>
          <p:nvPr/>
        </p:nvSpPr>
        <p:spPr>
          <a:xfrm flipH="1">
            <a:off x="6553200" y="3905250"/>
            <a:ext cx="180975" cy="714375"/>
          </a:xfrm>
          <a:prstGeom prst="leftBrace">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zh-CN" altLang="en-US">
              <a:cs typeface="Arial" pitchFamily="34" charset="0"/>
            </a:endParaRPr>
          </a:p>
        </p:txBody>
      </p:sp>
      <p:sp>
        <p:nvSpPr>
          <p:cNvPr id="99" name="TextBox 98"/>
          <p:cNvSpPr txBox="1">
            <a:spLocks noChangeArrowheads="1"/>
          </p:cNvSpPr>
          <p:nvPr/>
        </p:nvSpPr>
        <p:spPr bwMode="auto">
          <a:xfrm rot="16200000">
            <a:off x="6157913" y="4148137"/>
            <a:ext cx="13716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200" b="1" dirty="0"/>
              <a:t>Increased space</a:t>
            </a:r>
            <a:endParaRPr lang="zh-CN" altLang="en-US" sz="1200" b="1" dirty="0"/>
          </a:p>
        </p:txBody>
      </p:sp>
      <p:sp>
        <p:nvSpPr>
          <p:cNvPr id="3" name="Rectangular Callout 2"/>
          <p:cNvSpPr/>
          <p:nvPr/>
        </p:nvSpPr>
        <p:spPr bwMode="auto">
          <a:xfrm>
            <a:off x="228599" y="1295401"/>
            <a:ext cx="1209675" cy="533400"/>
          </a:xfrm>
          <a:prstGeom prst="wedgeRectCallout">
            <a:avLst>
              <a:gd name="adj1" fmla="val -19180"/>
              <a:gd name="adj2" fmla="val 619378"/>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0" hangingPunct="0">
              <a:defRPr/>
            </a:pPr>
            <a:r>
              <a:rPr lang="en-US" sz="1400" dirty="0">
                <a:solidFill>
                  <a:srgbClr val="FF0000"/>
                </a:solidFill>
                <a:latin typeface="Arial" charset="0"/>
                <a:ea typeface="ヒラギノ角ゴ Pro W3" pitchFamily="1" charset="-128"/>
              </a:rPr>
              <a:t>Separation too small</a:t>
            </a:r>
          </a:p>
        </p:txBody>
      </p:sp>
      <p:pic>
        <p:nvPicPr>
          <p:cNvPr id="68" name="Picture 117"/>
          <p:cNvPicPr>
            <a:picLocks noChangeAspect="1" noChangeArrowheads="1"/>
          </p:cNvPicPr>
          <p:nvPr/>
        </p:nvPicPr>
        <p:blipFill>
          <a:blip r:embed="rId4" cstate="print"/>
          <a:srcRect l="36875" t="32000" r="21875" b="48000"/>
          <a:stretch>
            <a:fillRect/>
          </a:stretch>
        </p:blipFill>
        <p:spPr bwMode="auto">
          <a:xfrm>
            <a:off x="1752600" y="909784"/>
            <a:ext cx="3962400" cy="1200726"/>
          </a:xfrm>
          <a:prstGeom prst="rect">
            <a:avLst/>
          </a:prstGeom>
          <a:noFill/>
          <a:ln w="9525">
            <a:noFill/>
            <a:miter lim="800000"/>
            <a:headEnd/>
            <a:tailEnd/>
          </a:ln>
        </p:spPr>
      </p:pic>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xit" presetSubtype="4" fill="hold" grpId="0" nodeType="clickEffect">
                                  <p:stCondLst>
                                    <p:cond delay="0"/>
                                  </p:stCondLst>
                                  <p:childTnLst>
                                    <p:anim calcmode="lin" valueType="num">
                                      <p:cBhvr additive="base">
                                        <p:cTn id="10" dur="500"/>
                                        <p:tgtEl>
                                          <p:spTgt spid="16405"/>
                                        </p:tgtEl>
                                        <p:attrNameLst>
                                          <p:attrName>ppt_x</p:attrName>
                                        </p:attrNameLst>
                                      </p:cBhvr>
                                      <p:tavLst>
                                        <p:tav tm="0">
                                          <p:val>
                                            <p:strVal val="ppt_x"/>
                                          </p:val>
                                        </p:tav>
                                        <p:tav tm="100000">
                                          <p:val>
                                            <p:strVal val="ppt_x"/>
                                          </p:val>
                                        </p:tav>
                                      </p:tavLst>
                                    </p:anim>
                                    <p:anim calcmode="lin" valueType="num">
                                      <p:cBhvr additive="base">
                                        <p:cTn id="11" dur="500"/>
                                        <p:tgtEl>
                                          <p:spTgt spid="16405"/>
                                        </p:tgtEl>
                                        <p:attrNameLst>
                                          <p:attrName>ppt_y</p:attrName>
                                        </p:attrNameLst>
                                      </p:cBhvr>
                                      <p:tavLst>
                                        <p:tav tm="0">
                                          <p:val>
                                            <p:strVal val="ppt_y"/>
                                          </p:val>
                                        </p:tav>
                                        <p:tav tm="100000">
                                          <p:val>
                                            <p:strVal val="1+ppt_h/2"/>
                                          </p:val>
                                        </p:tav>
                                      </p:tavLst>
                                    </p:anim>
                                    <p:set>
                                      <p:cBhvr>
                                        <p:cTn id="12" dur="1" fill="hold">
                                          <p:stCondLst>
                                            <p:cond delay="499"/>
                                          </p:stCondLst>
                                        </p:cTn>
                                        <p:tgtEl>
                                          <p:spTgt spid="16405"/>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0" presetClass="path" presetSubtype="0" accel="50000" decel="50000" fill="hold" grpId="1" nodeType="clickEffect">
                                  <p:stCondLst>
                                    <p:cond delay="0"/>
                                  </p:stCondLst>
                                  <p:childTnLst>
                                    <p:animMotion origin="layout" path="M 0 0 C 0.06458 0.04787 0.12916 0.09574 0.12899 0.13714 C 0.12882 0.17854 0.02031 0.23034 -0.00139 0.24907 " pathEditMode="relative" ptsTypes="aaA">
                                      <p:cBhvr>
                                        <p:cTn id="56" dur="1000" fill="hold"/>
                                        <p:tgtEl>
                                          <p:spTgt spid="54"/>
                                        </p:tgtEl>
                                        <p:attrNameLst>
                                          <p:attrName>ppt_x</p:attrName>
                                          <p:attrName>ppt_y</p:attrName>
                                        </p:attrNameLst>
                                      </p:cBhvr>
                                    </p:animMotion>
                                  </p:childTnLst>
                                </p:cTn>
                              </p:par>
                              <p:par>
                                <p:cTn id="57" presetID="0" presetClass="path" presetSubtype="0" accel="50000" decel="50000" fill="hold" grpId="1" nodeType="withEffect">
                                  <p:stCondLst>
                                    <p:cond delay="0"/>
                                  </p:stCondLst>
                                  <p:childTnLst>
                                    <p:animMotion origin="layout" path="M 0 0 L 0 -0.12211 " pathEditMode="relative" ptsTypes="AA">
                                      <p:cBhvr>
                                        <p:cTn id="58" dur="1000" fill="hold"/>
                                        <p:tgtEl>
                                          <p:spTgt spid="36"/>
                                        </p:tgtEl>
                                        <p:attrNameLst>
                                          <p:attrName>ppt_x</p:attrName>
                                          <p:attrName>ppt_y</p:attrName>
                                        </p:attrNameLst>
                                      </p:cBhvr>
                                    </p:animMotion>
                                  </p:childTnLst>
                                </p:cTn>
                              </p:par>
                              <p:par>
                                <p:cTn id="59" presetID="0" presetClass="path" presetSubtype="0" accel="50000" decel="50000" fill="hold" grpId="1" nodeType="withEffect">
                                  <p:stCondLst>
                                    <p:cond delay="0"/>
                                  </p:stCondLst>
                                  <p:childTnLst>
                                    <p:animMotion origin="layout" path="M 0 0 L 0 -0.12211 " pathEditMode="relative" ptsTypes="AA">
                                      <p:cBhvr>
                                        <p:cTn id="60" dur="1000" fill="hold"/>
                                        <p:tgtEl>
                                          <p:spTgt spid="37"/>
                                        </p:tgtEl>
                                        <p:attrNameLst>
                                          <p:attrName>ppt_x</p:attrName>
                                          <p:attrName>ppt_y</p:attrName>
                                        </p:attrNameLst>
                                      </p:cBhvr>
                                    </p:animMotion>
                                  </p:childTnLst>
                                </p:cTn>
                              </p:par>
                              <p:par>
                                <p:cTn id="61" presetID="0" presetClass="path" presetSubtype="0" accel="50000" decel="50000" fill="hold" grpId="1" nodeType="withEffect">
                                  <p:stCondLst>
                                    <p:cond delay="0"/>
                                  </p:stCondLst>
                                  <p:childTnLst>
                                    <p:animMotion origin="layout" path="M 0 0 L 0 -0.12211 " pathEditMode="relative" ptsTypes="AA">
                                      <p:cBhvr>
                                        <p:cTn id="62" dur="1000" fill="hold"/>
                                        <p:tgtEl>
                                          <p:spTgt spid="40"/>
                                        </p:tgtEl>
                                        <p:attrNameLst>
                                          <p:attrName>ppt_x</p:attrName>
                                          <p:attrName>ppt_y</p:attrName>
                                        </p:attrNameLst>
                                      </p:cBhvr>
                                    </p:animMotion>
                                  </p:childTnLst>
                                </p:cTn>
                              </p:par>
                              <p:par>
                                <p:cTn id="63" presetID="0" presetClass="path" presetSubtype="0" accel="50000" decel="50000" fill="hold" grpId="1" nodeType="withEffect">
                                  <p:stCondLst>
                                    <p:cond delay="0"/>
                                  </p:stCondLst>
                                  <p:childTnLst>
                                    <p:animMotion origin="layout" path="M 0 0 L 0 -0.12211 " pathEditMode="relative" ptsTypes="AA">
                                      <p:cBhvr>
                                        <p:cTn id="64" dur="1000" fill="hold"/>
                                        <p:tgtEl>
                                          <p:spTgt spid="41"/>
                                        </p:tgtEl>
                                        <p:attrNameLst>
                                          <p:attrName>ppt_x</p:attrName>
                                          <p:attrName>ppt_y</p:attrName>
                                        </p:attrNameLst>
                                      </p:cBhvr>
                                    </p:animMotion>
                                  </p:childTnLst>
                                </p:cTn>
                              </p:par>
                              <p:par>
                                <p:cTn id="65" presetID="0" presetClass="path" presetSubtype="0" accel="50000" decel="50000" fill="hold" grpId="1" nodeType="withEffect">
                                  <p:stCondLst>
                                    <p:cond delay="0"/>
                                  </p:stCondLst>
                                  <p:childTnLst>
                                    <p:animMotion origin="layout" path="M 0 0 L 0 -0.12211 " pathEditMode="relative" ptsTypes="AA">
                                      <p:cBhvr>
                                        <p:cTn id="66" dur="1000" fill="hold"/>
                                        <p:tgtEl>
                                          <p:spTgt spid="42"/>
                                        </p:tgtEl>
                                        <p:attrNameLst>
                                          <p:attrName>ppt_x</p:attrName>
                                          <p:attrName>ppt_y</p:attrName>
                                        </p:attrNameLst>
                                      </p:cBhvr>
                                    </p:animMotion>
                                  </p:childTnLst>
                                </p:cTn>
                              </p:par>
                              <p:par>
                                <p:cTn id="67" presetID="0" presetClass="path" presetSubtype="0" accel="50000" decel="50000" fill="hold" grpId="1" nodeType="withEffect">
                                  <p:stCondLst>
                                    <p:cond delay="0"/>
                                  </p:stCondLst>
                                  <p:childTnLst>
                                    <p:animMotion origin="layout" path="M 0 0 L 0 -0.12211 " pathEditMode="relative" ptsTypes="AA">
                                      <p:cBhvr>
                                        <p:cTn id="68" dur="1000" fill="hold"/>
                                        <p:tgtEl>
                                          <p:spTgt spid="43"/>
                                        </p:tgtEl>
                                        <p:attrNameLst>
                                          <p:attrName>ppt_x</p:attrName>
                                          <p:attrName>ppt_y</p:attrName>
                                        </p:attrNameLst>
                                      </p:cBhvr>
                                    </p:animMotion>
                                  </p:childTnLst>
                                </p:cTn>
                              </p:par>
                              <p:par>
                                <p:cTn id="69" presetID="0" presetClass="path" presetSubtype="0" accel="50000" decel="50000" fill="hold" nodeType="withEffect">
                                  <p:stCondLst>
                                    <p:cond delay="0"/>
                                  </p:stCondLst>
                                  <p:childTnLst>
                                    <p:animMotion origin="layout" path="M 0 0 L 0 -0.12211 " pathEditMode="relative" ptsTypes="AA">
                                      <p:cBhvr>
                                        <p:cTn id="70" dur="1000" fill="hold"/>
                                        <p:tgtEl>
                                          <p:spTgt spid="46"/>
                                        </p:tgtEl>
                                        <p:attrNameLst>
                                          <p:attrName>ppt_x</p:attrName>
                                          <p:attrName>ppt_y</p:attrName>
                                        </p:attrNameLst>
                                      </p:cBhvr>
                                    </p:animMotion>
                                  </p:childTnLst>
                                </p:cTn>
                              </p:par>
                              <p:par>
                                <p:cTn id="71" presetID="0" presetClass="path" presetSubtype="0" accel="50000" decel="50000" fill="hold" grpId="1" nodeType="withEffect">
                                  <p:stCondLst>
                                    <p:cond delay="0"/>
                                  </p:stCondLst>
                                  <p:childTnLst>
                                    <p:animMotion origin="layout" path="M 0 0 L 0 -0.12211 " pathEditMode="relative" ptsTypes="AA">
                                      <p:cBhvr>
                                        <p:cTn id="72" dur="1000" fill="hold"/>
                                        <p:tgtEl>
                                          <p:spTgt spid="48"/>
                                        </p:tgtEl>
                                        <p:attrNameLst>
                                          <p:attrName>ppt_x</p:attrName>
                                          <p:attrName>ppt_y</p:attrName>
                                        </p:attrNameLst>
                                      </p:cBhvr>
                                    </p:animMotion>
                                  </p:childTnLst>
                                </p:cTn>
                              </p:par>
                              <p:par>
                                <p:cTn id="73" presetID="0" presetClass="path" presetSubtype="0" accel="50000" decel="50000" fill="hold" grpId="1" nodeType="withEffect">
                                  <p:stCondLst>
                                    <p:cond delay="0"/>
                                  </p:stCondLst>
                                  <p:childTnLst>
                                    <p:animMotion origin="layout" path="M 0 0 L 0 -0.12211 " pathEditMode="relative" ptsTypes="AA">
                                      <p:cBhvr>
                                        <p:cTn id="74" dur="1000" fill="hold"/>
                                        <p:tgtEl>
                                          <p:spTgt spid="49"/>
                                        </p:tgtEl>
                                        <p:attrNameLst>
                                          <p:attrName>ppt_x</p:attrName>
                                          <p:attrName>ppt_y</p:attrName>
                                        </p:attrNameLst>
                                      </p:cBhvr>
                                    </p:animMotion>
                                  </p:childTnLst>
                                </p:cTn>
                              </p:par>
                              <p:par>
                                <p:cTn id="75" presetID="0" presetClass="path" presetSubtype="0" accel="50000" decel="50000" fill="hold" grpId="1" nodeType="withEffect">
                                  <p:stCondLst>
                                    <p:cond delay="0"/>
                                  </p:stCondLst>
                                  <p:childTnLst>
                                    <p:animMotion origin="layout" path="M 0 0 L 0 -0.12211 " pathEditMode="relative" ptsTypes="AA">
                                      <p:cBhvr>
                                        <p:cTn id="76" dur="1000" fill="hold"/>
                                        <p:tgtEl>
                                          <p:spTgt spid="51"/>
                                        </p:tgtEl>
                                        <p:attrNameLst>
                                          <p:attrName>ppt_x</p:attrName>
                                          <p:attrName>ppt_y</p:attrName>
                                        </p:attrNameLst>
                                      </p:cBhvr>
                                    </p:animMotion>
                                  </p:childTnLst>
                                </p:cTn>
                              </p:par>
                              <p:par>
                                <p:cTn id="77" presetID="0" presetClass="path" presetSubtype="0" accel="50000" decel="50000" fill="hold" grpId="1" nodeType="withEffect">
                                  <p:stCondLst>
                                    <p:cond delay="0"/>
                                  </p:stCondLst>
                                  <p:childTnLst>
                                    <p:animMotion origin="layout" path="M 0 0 L 0 -0.12211 " pathEditMode="relative" ptsTypes="AA">
                                      <p:cBhvr>
                                        <p:cTn id="78" dur="1000" fill="hold"/>
                                        <p:tgtEl>
                                          <p:spTgt spid="52"/>
                                        </p:tgtEl>
                                        <p:attrNameLst>
                                          <p:attrName>ppt_x</p:attrName>
                                          <p:attrName>ppt_y</p:attrName>
                                        </p:attrNameLst>
                                      </p:cBhvr>
                                    </p:animMotion>
                                  </p:childTnLst>
                                </p:cTn>
                              </p:par>
                              <p:par>
                                <p:cTn id="79" presetID="0" presetClass="path" presetSubtype="0" accel="50000" decel="50000" fill="hold" nodeType="withEffect">
                                  <p:stCondLst>
                                    <p:cond delay="0"/>
                                  </p:stCondLst>
                                  <p:childTnLst>
                                    <p:animMotion origin="layout" path="M 4.44444E-6 -6.79001E-6 L 4.44444E-6 -0.12211 " pathEditMode="relative" ptsTypes="AA">
                                      <p:cBhvr>
                                        <p:cTn id="80" dur="1000" fill="hold"/>
                                        <p:tgtEl>
                                          <p:spTgt spid="70"/>
                                        </p:tgtEl>
                                        <p:attrNameLst>
                                          <p:attrName>ppt_x</p:attrName>
                                          <p:attrName>ppt_y</p:attrName>
                                        </p:attrNameLst>
                                      </p:cBhvr>
                                    </p:animMotion>
                                  </p:childTnLst>
                                </p:cTn>
                              </p:par>
                              <p:par>
                                <p:cTn id="81" presetID="0" presetClass="path" presetSubtype="0" accel="50000" decel="50000" fill="hold" grpId="1" nodeType="withEffect">
                                  <p:stCondLst>
                                    <p:cond delay="0"/>
                                  </p:stCondLst>
                                  <p:childTnLst>
                                    <p:animMotion origin="layout" path="M 0 0 C 0.0618 0.04764 0.12378 0.09551 0.12465 0.13506 C 0.12552 0.17461 0.02552 0.2204 0.00573 0.23751 " pathEditMode="relative" ptsTypes="aaA">
                                      <p:cBhvr>
                                        <p:cTn id="82" dur="1000" fill="hold"/>
                                        <p:tgtEl>
                                          <p:spTgt spid="39"/>
                                        </p:tgtEl>
                                        <p:attrNameLst>
                                          <p:attrName>ppt_x</p:attrName>
                                          <p:attrName>ppt_y</p:attrName>
                                        </p:attrNameLst>
                                      </p:cBhvr>
                                    </p:animMotion>
                                  </p:childTnLst>
                                </p:cTn>
                              </p:par>
                              <p:par>
                                <p:cTn id="83" presetID="0" presetClass="path" presetSubtype="0" accel="50000" decel="50000" fill="hold" nodeType="withEffect">
                                  <p:stCondLst>
                                    <p:cond delay="0"/>
                                  </p:stCondLst>
                                  <p:childTnLst>
                                    <p:animMotion origin="layout" path="M 0 0 L 0 -0.12211 " pathEditMode="relative" ptsTypes="AA">
                                      <p:cBhvr>
                                        <p:cTn id="84" dur="1000" fill="hold"/>
                                        <p:tgtEl>
                                          <p:spTgt spid="47"/>
                                        </p:tgtEl>
                                        <p:attrNameLst>
                                          <p:attrName>ppt_x</p:attrName>
                                          <p:attrName>ppt_y</p:attrName>
                                        </p:attrNameLst>
                                      </p:cBhvr>
                                    </p:animMotion>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0"/>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6"/>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xit" presetSubtype="0" fill="hold" grpId="2" nodeType="clickEffect">
                                  <p:stCondLst>
                                    <p:cond delay="0"/>
                                  </p:stCondLst>
                                  <p:childTnLst>
                                    <p:set>
                                      <p:cBhvr>
                                        <p:cTn id="104" dur="1" fill="hold">
                                          <p:stCondLst>
                                            <p:cond delay="0"/>
                                          </p:stCondLst>
                                        </p:cTn>
                                        <p:tgtEl>
                                          <p:spTgt spid="40"/>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7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75"/>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9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91"/>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0"/>
                                          </p:stCondLst>
                                        </p:cTn>
                                        <p:tgtEl>
                                          <p:spTgt spid="93"/>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95"/>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9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5" grpId="0"/>
      <p:bldP spid="35" grpId="0"/>
      <p:bldP spid="36" grpId="0"/>
      <p:bldP spid="36" grpId="1"/>
      <p:bldP spid="37" grpId="0"/>
      <p:bldP spid="37" grpId="1"/>
      <p:bldP spid="38" grpId="0"/>
      <p:bldP spid="39" grpId="0"/>
      <p:bldP spid="39" grpId="1"/>
      <p:bldP spid="40" grpId="0"/>
      <p:bldP spid="40" grpId="1"/>
      <p:bldP spid="40" grpId="2"/>
      <p:bldP spid="41" grpId="0"/>
      <p:bldP spid="41" grpId="1"/>
      <p:bldP spid="42" grpId="0"/>
      <p:bldP spid="42" grpId="1"/>
      <p:bldP spid="43" grpId="0"/>
      <p:bldP spid="43" grpId="1"/>
      <p:bldP spid="48" grpId="0"/>
      <p:bldP spid="48" grpId="1"/>
      <p:bldP spid="49" grpId="0"/>
      <p:bldP spid="49" grpId="1"/>
      <p:bldP spid="50" grpId="0" animBg="1"/>
      <p:bldP spid="51" grpId="0" animBg="1"/>
      <p:bldP spid="51" grpId="1" animBg="1"/>
      <p:bldP spid="52" grpId="0" animBg="1"/>
      <p:bldP spid="52" grpId="1" animBg="1"/>
      <p:bldP spid="53" grpId="0" animBg="1"/>
      <p:bldP spid="54" grpId="0" animBg="1"/>
      <p:bldP spid="54" grpId="1" animBg="1"/>
      <p:bldP spid="58" grpId="0"/>
      <p:bldP spid="59" grpId="0"/>
      <p:bldP spid="64" grpId="0"/>
      <p:bldP spid="65" grpId="0"/>
      <p:bldP spid="74" grpId="0"/>
      <p:bldP spid="90" grpId="0" animBg="1"/>
      <p:bldP spid="91" grpId="0"/>
      <p:bldP spid="98" grpId="0" animBg="1"/>
      <p:bldP spid="99" grpId="0"/>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 of this work</a:t>
            </a:r>
            <a:endParaRPr lang="en-US" dirty="0"/>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22</a:t>
            </a:fld>
            <a:endParaRPr lang="en-US" altLang="zh-CN"/>
          </a:p>
        </p:txBody>
      </p:sp>
      <p:sp>
        <p:nvSpPr>
          <p:cNvPr id="4" name="Content Placeholder 3"/>
          <p:cNvSpPr>
            <a:spLocks noGrp="1"/>
          </p:cNvSpPr>
          <p:nvPr>
            <p:ph sz="quarter" idx="1"/>
          </p:nvPr>
        </p:nvSpPr>
        <p:spPr>
          <a:xfrm>
            <a:off x="152399" y="919956"/>
            <a:ext cx="8772525" cy="5404644"/>
          </a:xfrm>
        </p:spPr>
        <p:txBody>
          <a:bodyPr>
            <a:normAutofit lnSpcReduction="10000"/>
          </a:bodyPr>
          <a:lstStyle/>
          <a:p>
            <a:r>
              <a:rPr lang="en-US" sz="2400" dirty="0" smtClean="0">
                <a:solidFill>
                  <a:schemeClr val="bg1">
                    <a:lumMod val="65000"/>
                  </a:schemeClr>
                </a:solidFill>
              </a:rPr>
              <a:t>1. Modeling Branch Hinting Mechanism</a:t>
            </a:r>
          </a:p>
          <a:p>
            <a:pPr lvl="1"/>
            <a:r>
              <a:rPr lang="en-US" sz="2000" dirty="0" smtClean="0">
                <a:solidFill>
                  <a:schemeClr val="bg2">
                    <a:lumMod val="75000"/>
                  </a:schemeClr>
                </a:solidFill>
              </a:rPr>
              <a:t>How does branch hinting work?</a:t>
            </a:r>
          </a:p>
          <a:p>
            <a:pPr lvl="1"/>
            <a:r>
              <a:rPr lang="en-US" sz="2000" dirty="0" smtClean="0">
                <a:solidFill>
                  <a:schemeClr val="bg2">
                    <a:lumMod val="75000"/>
                  </a:schemeClr>
                </a:solidFill>
              </a:rPr>
              <a:t>Performance model of branch hinting for the compiler</a:t>
            </a:r>
          </a:p>
          <a:p>
            <a:endParaRPr lang="en-US" sz="2400" dirty="0" smtClean="0"/>
          </a:p>
          <a:p>
            <a:r>
              <a:rPr lang="en-US" sz="2400" dirty="0" smtClean="0">
                <a:solidFill>
                  <a:schemeClr val="bg1">
                    <a:lumMod val="65000"/>
                  </a:schemeClr>
                </a:solidFill>
              </a:rPr>
              <a:t>2. Branch Hint Placement</a:t>
            </a:r>
          </a:p>
          <a:p>
            <a:pPr lvl="1"/>
            <a:r>
              <a:rPr lang="en-US" sz="2000" dirty="0" smtClean="0">
                <a:solidFill>
                  <a:schemeClr val="bg2">
                    <a:lumMod val="75000"/>
                  </a:schemeClr>
                </a:solidFill>
              </a:rPr>
              <a:t>3 basic branch hint </a:t>
            </a:r>
            <a:r>
              <a:rPr lang="en-US" altLang="zh-CN" sz="2000" dirty="0" smtClean="0">
                <a:solidFill>
                  <a:schemeClr val="bg2">
                    <a:lumMod val="75000"/>
                  </a:schemeClr>
                </a:solidFill>
              </a:rPr>
              <a:t>placement methods</a:t>
            </a:r>
          </a:p>
          <a:p>
            <a:pPr lvl="2"/>
            <a:r>
              <a:rPr lang="en-US" sz="2000" dirty="0" smtClean="0">
                <a:solidFill>
                  <a:schemeClr val="accent3">
                    <a:lumMod val="60000"/>
                    <a:lumOff val="40000"/>
                  </a:schemeClr>
                </a:solidFill>
              </a:rPr>
              <a:t>NOP padding</a:t>
            </a:r>
          </a:p>
          <a:p>
            <a:pPr lvl="2"/>
            <a:r>
              <a:rPr lang="en-US" sz="2000" dirty="0" smtClean="0">
                <a:solidFill>
                  <a:schemeClr val="accent3">
                    <a:lumMod val="60000"/>
                    <a:lumOff val="40000"/>
                  </a:schemeClr>
                </a:solidFill>
              </a:rPr>
              <a:t>Hint Pipelining</a:t>
            </a:r>
          </a:p>
          <a:p>
            <a:pPr lvl="2"/>
            <a:r>
              <a:rPr lang="en-US" sz="2000" dirty="0" smtClean="0">
                <a:solidFill>
                  <a:schemeClr val="accent3">
                    <a:lumMod val="60000"/>
                    <a:lumOff val="40000"/>
                  </a:schemeClr>
                </a:solidFill>
              </a:rPr>
              <a:t>Loop restructuring</a:t>
            </a:r>
          </a:p>
          <a:p>
            <a:pPr lvl="1"/>
            <a:r>
              <a:rPr lang="en-US" sz="2000" dirty="0" smtClean="0">
                <a:solidFill>
                  <a:schemeClr val="bg2">
                    <a:lumMod val="75000"/>
                  </a:schemeClr>
                </a:solidFill>
              </a:rPr>
              <a:t>Profitability analysis for each method</a:t>
            </a:r>
          </a:p>
          <a:p>
            <a:pPr lvl="1"/>
            <a:endParaRPr lang="en-US" sz="2000" dirty="0" smtClean="0"/>
          </a:p>
          <a:p>
            <a:r>
              <a:rPr lang="en-US" sz="2400" dirty="0" smtClean="0"/>
              <a:t>3. Heuristic to apply these techniques to a given application</a:t>
            </a:r>
          </a:p>
          <a:p>
            <a:pPr lvl="1"/>
            <a:r>
              <a:rPr lang="en-US" sz="2000" dirty="0" smtClean="0"/>
              <a:t>Prudently apply each method with profitability analysis in each step</a:t>
            </a:r>
          </a:p>
          <a:p>
            <a:pPr lvl="1"/>
            <a:r>
              <a:rPr lang="en-US" sz="2000" dirty="0" smtClean="0"/>
              <a:t>Please see paper for details</a:t>
            </a:r>
          </a:p>
        </p:txBody>
      </p:sp>
    </p:spTree>
    <p:extLst>
      <p:ext uri="{BB962C8B-B14F-4D97-AF65-F5344CB8AC3E}">
        <p14:creationId xmlns:p14="http://schemas.microsoft.com/office/powerpoint/2010/main" xmlns="" val="105594640"/>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sz="4800" dirty="0" smtClean="0">
                <a:effectLst>
                  <a:outerShdw blurRad="38100" dist="38100" dir="2700000" algn="tl">
                    <a:srgbClr val="C0C0C0"/>
                  </a:outerShdw>
                </a:effectLst>
              </a:rPr>
              <a:t>Experimental Setup</a:t>
            </a:r>
            <a:endParaRPr lang="zh-CN" altLang="en-US" sz="4800" dirty="0" smtClean="0">
              <a:effectLst>
                <a:outerShdw blurRad="38100" dist="38100" dir="2700000" algn="tl">
                  <a:srgbClr val="C0C0C0"/>
                </a:outerShdw>
              </a:effectLst>
            </a:endParaRPr>
          </a:p>
        </p:txBody>
      </p:sp>
      <p:sp>
        <p:nvSpPr>
          <p:cNvPr id="20486" name="灯片编号占位符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5660FCD0-5125-4556-80DE-2711703580A4}" type="slidenum">
              <a:rPr lang="en-US" altLang="zh-CN">
                <a:cs typeface="ヒラギノ角ゴ Pro W3"/>
              </a:rPr>
              <a:pPr/>
              <a:t>23</a:t>
            </a:fld>
            <a:endParaRPr lang="en-US" altLang="zh-CN">
              <a:cs typeface="ヒラギノ角ゴ Pro W3"/>
            </a:endParaRPr>
          </a:p>
        </p:txBody>
      </p:sp>
      <p:sp>
        <p:nvSpPr>
          <p:cNvPr id="20483" name="内容占位符 2"/>
          <p:cNvSpPr>
            <a:spLocks noGrp="1"/>
          </p:cNvSpPr>
          <p:nvPr>
            <p:ph sz="quarter" idx="1"/>
          </p:nvPr>
        </p:nvSpPr>
        <p:spPr>
          <a:xfrm>
            <a:off x="152399" y="838200"/>
            <a:ext cx="8742046" cy="5562600"/>
          </a:xfrm>
        </p:spPr>
        <p:txBody>
          <a:bodyPr>
            <a:noAutofit/>
          </a:bodyPr>
          <a:lstStyle/>
          <a:p>
            <a:r>
              <a:rPr lang="en-US" altLang="zh-CN" sz="1800" dirty="0" smtClean="0"/>
              <a:t>Baseline of Comparison is GCC compiler</a:t>
            </a:r>
          </a:p>
          <a:p>
            <a:pPr lvl="1"/>
            <a:r>
              <a:rPr lang="en-US" altLang="zh-CN" sz="1600" dirty="0" smtClean="0"/>
              <a:t>Included in IBM Cell BE SDK</a:t>
            </a:r>
          </a:p>
          <a:p>
            <a:pPr lvl="1"/>
            <a:r>
              <a:rPr lang="en-US" altLang="zh-CN" sz="1600" dirty="0" smtClean="0"/>
              <a:t>Benchmarks compiled with -O3 optimization level</a:t>
            </a:r>
            <a:endParaRPr lang="en-US" altLang="zh-CN" sz="1800" dirty="0" smtClean="0"/>
          </a:p>
          <a:p>
            <a:r>
              <a:rPr lang="en-US" altLang="zh-CN" sz="1800" dirty="0" smtClean="0"/>
              <a:t>Benchmarks from Multimedia Loops and WCET benchmarks</a:t>
            </a:r>
          </a:p>
          <a:p>
            <a:pPr lvl="1"/>
            <a:r>
              <a:rPr lang="en-US" altLang="zh-CN" sz="1600" dirty="0" smtClean="0"/>
              <a:t>“low” and “high” group according to percentage of branch penalty</a:t>
            </a:r>
          </a:p>
          <a:p>
            <a:endParaRPr lang="en-US" altLang="zh-CN" sz="1800" dirty="0" smtClean="0"/>
          </a:p>
          <a:p>
            <a:r>
              <a:rPr lang="en-US" altLang="zh-CN" sz="1800" dirty="0" smtClean="0"/>
              <a:t>Performance measured using IBM </a:t>
            </a:r>
            <a:r>
              <a:rPr lang="en-US" altLang="zh-CN" sz="1800" dirty="0" err="1" smtClean="0"/>
              <a:t>SystemSim</a:t>
            </a:r>
            <a:r>
              <a:rPr lang="en-US" altLang="zh-CN" sz="1800" dirty="0" smtClean="0"/>
              <a:t> simulator</a:t>
            </a:r>
          </a:p>
          <a:p>
            <a:pPr lvl="1"/>
            <a:r>
              <a:rPr lang="en-US" altLang="zh-CN" sz="1600" dirty="0" smtClean="0"/>
              <a:t>Cycle accurate</a:t>
            </a:r>
          </a:p>
          <a:p>
            <a:pPr lvl="1"/>
            <a:r>
              <a:rPr lang="en-US" altLang="zh-CN" sz="1600" dirty="0" smtClean="0"/>
              <a:t>Provide statistic results:</a:t>
            </a:r>
          </a:p>
          <a:p>
            <a:pPr lvl="2"/>
            <a:r>
              <a:rPr lang="en-US" altLang="zh-CN" sz="1600" dirty="0" smtClean="0"/>
              <a:t>Total execution cycle</a:t>
            </a:r>
          </a:p>
          <a:p>
            <a:pPr lvl="2"/>
            <a:r>
              <a:rPr lang="en-US" altLang="zh-CN" sz="1600" dirty="0" smtClean="0"/>
              <a:t>Number of branch penalty cycle </a:t>
            </a:r>
          </a:p>
          <a:p>
            <a:pPr lvl="2"/>
            <a:r>
              <a:rPr lang="en-US" altLang="zh-CN" sz="1600" dirty="0" err="1" smtClean="0"/>
              <a:t>nop</a:t>
            </a:r>
            <a:r>
              <a:rPr lang="en-US" altLang="zh-CN" sz="1600" dirty="0" smtClean="0"/>
              <a:t> cycle</a:t>
            </a:r>
          </a:p>
          <a:p>
            <a:endParaRPr lang="en-US" altLang="zh-CN" sz="1800" dirty="0" smtClean="0"/>
          </a:p>
          <a:p>
            <a:r>
              <a:rPr lang="en-US" altLang="zh-CN" sz="1800" dirty="0" smtClean="0"/>
              <a:t>Measurements are done only on user codes</a:t>
            </a:r>
          </a:p>
          <a:p>
            <a:pPr lvl="1"/>
            <a:r>
              <a:rPr lang="en-US" altLang="zh-CN" sz="1600" dirty="0" smtClean="0"/>
              <a:t>Library functions are not changed</a:t>
            </a:r>
          </a:p>
          <a:p>
            <a:r>
              <a:rPr lang="en-US" altLang="zh-CN" sz="1800" dirty="0" smtClean="0"/>
              <a:t>Branch probability and Cyclic frequencies obtained by static analysis</a:t>
            </a:r>
          </a:p>
          <a:p>
            <a:pPr lvl="1"/>
            <a:r>
              <a:rPr lang="en-US" altLang="zh-CN" sz="1600" dirty="0" smtClean="0"/>
              <a:t>Also implemented in GCC</a:t>
            </a:r>
            <a:endParaRPr lang="en-US" altLang="zh-CN" sz="1800" dirty="0" smtClean="0"/>
          </a:p>
        </p:txBody>
      </p:sp>
      <p:pic>
        <p:nvPicPr>
          <p:cNvPr id="44034" name="Picture 2"/>
          <p:cNvPicPr>
            <a:picLocks noChangeAspect="1" noChangeArrowheads="1"/>
          </p:cNvPicPr>
          <p:nvPr/>
        </p:nvPicPr>
        <p:blipFill>
          <a:blip r:embed="rId2" cstate="print"/>
          <a:srcRect/>
          <a:stretch>
            <a:fillRect/>
          </a:stretch>
        </p:blipFill>
        <p:spPr bwMode="auto">
          <a:xfrm>
            <a:off x="5410200" y="3149973"/>
            <a:ext cx="1344232" cy="1143000"/>
          </a:xfrm>
          <a:prstGeom prst="rect">
            <a:avLst/>
          </a:prstGeom>
          <a:noFill/>
          <a:ln w="9525">
            <a:noFill/>
            <a:miter lim="800000"/>
            <a:headEnd/>
            <a:tailEnd/>
          </a:ln>
        </p:spPr>
      </p:pic>
      <p:pic>
        <p:nvPicPr>
          <p:cNvPr id="44035" name="Picture 3"/>
          <p:cNvPicPr>
            <a:picLocks noChangeAspect="1" noChangeArrowheads="1"/>
          </p:cNvPicPr>
          <p:nvPr/>
        </p:nvPicPr>
        <p:blipFill>
          <a:blip r:embed="rId3" cstate="print"/>
          <a:srcRect/>
          <a:stretch>
            <a:fillRect/>
          </a:stretch>
        </p:blipFill>
        <p:spPr bwMode="auto">
          <a:xfrm>
            <a:off x="7466647" y="3048000"/>
            <a:ext cx="1122998" cy="1321174"/>
          </a:xfrm>
          <a:prstGeom prst="rect">
            <a:avLst/>
          </a:prstGeom>
          <a:noFill/>
          <a:ln w="9525">
            <a:noFill/>
            <a:miter lim="800000"/>
            <a:headEnd/>
            <a:tailEnd/>
          </a:ln>
        </p:spPr>
      </p:pic>
      <p:sp>
        <p:nvSpPr>
          <p:cNvPr id="7" name="TextBox 6"/>
          <p:cNvSpPr txBox="1"/>
          <p:nvPr/>
        </p:nvSpPr>
        <p:spPr>
          <a:xfrm>
            <a:off x="5943600" y="5094442"/>
            <a:ext cx="2286000" cy="646331"/>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zh-CN" dirty="0" smtClean="0">
                <a:effectLst>
                  <a:outerShdw blurRad="38100" dist="38100" dir="2700000" algn="tl">
                    <a:srgbClr val="000000">
                      <a:alpha val="43137"/>
                    </a:srgbClr>
                  </a:outerShdw>
                </a:effectLst>
              </a:rPr>
              <a:t>Multimedia Loops</a:t>
            </a:r>
          </a:p>
          <a:p>
            <a:pPr algn="ctr"/>
            <a:r>
              <a:rPr lang="en-US" altLang="zh-CN" dirty="0" smtClean="0">
                <a:effectLst>
                  <a:outerShdw blurRad="38100" dist="38100" dir="2700000" algn="tl">
                    <a:srgbClr val="000000">
                      <a:alpha val="43137"/>
                    </a:srgbClr>
                  </a:outerShdw>
                </a:effectLst>
              </a:rPr>
              <a:t>WCET  Benchmarks</a:t>
            </a:r>
            <a:endParaRPr lang="zh-CN" altLang="en-US" dirty="0">
              <a:effectLst>
                <a:outerShdw blurRad="38100" dist="38100" dir="2700000" algn="tl">
                  <a:srgbClr val="000000">
                    <a:alpha val="43137"/>
                  </a:srgbClr>
                </a:outerShdw>
              </a:effectLst>
            </a:endParaRPr>
          </a:p>
        </p:txBody>
      </p:sp>
      <p:cxnSp>
        <p:nvCxnSpPr>
          <p:cNvPr id="6" name="Straight Connector 5"/>
          <p:cNvCxnSpPr>
            <a:endCxn id="7" idx="0"/>
          </p:cNvCxnSpPr>
          <p:nvPr/>
        </p:nvCxnSpPr>
        <p:spPr>
          <a:xfrm>
            <a:off x="6082316" y="4292973"/>
            <a:ext cx="1004284" cy="801469"/>
          </a:xfrm>
          <a:prstGeom prst="line">
            <a:avLst/>
          </a:prstGeom>
          <a:ln w="127000"/>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44034" idx="3"/>
            <a:endCxn id="44035" idx="1"/>
          </p:cNvCxnSpPr>
          <p:nvPr/>
        </p:nvCxnSpPr>
        <p:spPr>
          <a:xfrm flipV="1">
            <a:off x="6754432" y="3708587"/>
            <a:ext cx="712215" cy="12886"/>
          </a:xfrm>
          <a:prstGeom prst="line">
            <a:avLst/>
          </a:prstGeom>
          <a:ln w="1270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4035" idx="2"/>
            <a:endCxn id="7" idx="0"/>
          </p:cNvCxnSpPr>
          <p:nvPr/>
        </p:nvCxnSpPr>
        <p:spPr>
          <a:xfrm flipH="1">
            <a:off x="7086600" y="4369174"/>
            <a:ext cx="941546" cy="725268"/>
          </a:xfrm>
          <a:prstGeom prst="line">
            <a:avLst/>
          </a:prstGeom>
          <a:ln w="127000"/>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2"/>
          <p:cNvGraphicFramePr>
            <a:graphicFrameLocks/>
          </p:cNvGraphicFramePr>
          <p:nvPr>
            <p:extLst>
              <p:ext uri="{D42A27DB-BD31-4B8C-83A1-F6EECF244321}">
                <p14:modId xmlns:p14="http://schemas.microsoft.com/office/powerpoint/2010/main" xmlns="" val="2940661837"/>
              </p:ext>
            </p:extLst>
          </p:nvPr>
        </p:nvGraphicFramePr>
        <p:xfrm>
          <a:off x="0" y="838200"/>
          <a:ext cx="91440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2" name="标题 1"/>
          <p:cNvSpPr>
            <a:spLocks noGrp="1"/>
          </p:cNvSpPr>
          <p:nvPr>
            <p:ph type="title"/>
          </p:nvPr>
        </p:nvSpPr>
        <p:spPr/>
        <p:txBody>
          <a:bodyPr/>
          <a:lstStyle/>
          <a:p>
            <a:r>
              <a:rPr lang="en-US" altLang="zh-CN" sz="4000" dirty="0" smtClean="0">
                <a:effectLst>
                  <a:outerShdw blurRad="38100" dist="38100" dir="2700000" algn="tl">
                    <a:srgbClr val="C0C0C0"/>
                  </a:outerShdw>
                </a:effectLst>
              </a:rPr>
              <a:t>Average 20% </a:t>
            </a:r>
            <a:r>
              <a:rPr lang="en-US" altLang="zh-CN" sz="4000" dirty="0">
                <a:effectLst>
                  <a:outerShdw blurRad="38100" dist="38100" dir="2700000" algn="tl">
                    <a:srgbClr val="C0C0C0"/>
                  </a:outerShdw>
                </a:effectLst>
              </a:rPr>
              <a:t>b</a:t>
            </a:r>
            <a:r>
              <a:rPr altLang="zh-CN" sz="4000" dirty="0" smtClean="0">
                <a:effectLst>
                  <a:outerShdw blurRad="38100" dist="38100" dir="2700000" algn="tl">
                    <a:srgbClr val="C0C0C0"/>
                  </a:outerShdw>
                </a:effectLst>
              </a:rPr>
              <a:t>ranch </a:t>
            </a:r>
            <a:r>
              <a:rPr lang="en-US" altLang="zh-CN" sz="4000" dirty="0">
                <a:effectLst>
                  <a:outerShdw blurRad="38100" dist="38100" dir="2700000" algn="tl">
                    <a:srgbClr val="C0C0C0"/>
                  </a:outerShdw>
                </a:effectLst>
              </a:rPr>
              <a:t>p</a:t>
            </a:r>
            <a:r>
              <a:rPr altLang="zh-CN" sz="4000" dirty="0" smtClean="0">
                <a:effectLst>
                  <a:outerShdw blurRad="38100" dist="38100" dir="2700000" algn="tl">
                    <a:srgbClr val="C0C0C0"/>
                  </a:outerShdw>
                </a:effectLst>
              </a:rPr>
              <a:t>enalty </a:t>
            </a:r>
            <a:r>
              <a:rPr lang="en-US" altLang="zh-CN" sz="4000" dirty="0">
                <a:effectLst>
                  <a:outerShdw blurRad="38100" dist="38100" dir="2700000" algn="tl">
                    <a:srgbClr val="C0C0C0"/>
                  </a:outerShdw>
                </a:effectLst>
              </a:rPr>
              <a:t>r</a:t>
            </a:r>
            <a:r>
              <a:rPr altLang="zh-CN" sz="4000" dirty="0" smtClean="0">
                <a:effectLst>
                  <a:outerShdw blurRad="38100" dist="38100" dir="2700000" algn="tl">
                    <a:srgbClr val="C0C0C0"/>
                  </a:outerShdw>
                </a:effectLst>
              </a:rPr>
              <a:t>eduction</a:t>
            </a:r>
            <a:endParaRPr lang="zh-CN" altLang="en-US" sz="4000" dirty="0" smtClean="0">
              <a:effectLst>
                <a:outerShdw blurRad="38100" dist="38100" dir="2700000" algn="tl">
                  <a:srgbClr val="C0C0C0"/>
                </a:outerShdw>
              </a:effectLst>
            </a:endParaRPr>
          </a:p>
        </p:txBody>
      </p:sp>
      <p:sp>
        <p:nvSpPr>
          <p:cNvPr id="21511" name="灯片编号占位符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A37E59C7-0BA3-462F-A786-E08AFB550C47}" type="slidenum">
              <a:rPr lang="en-US" altLang="zh-CN">
                <a:cs typeface="ヒラギノ角ゴ Pro W3"/>
              </a:rPr>
              <a:pPr/>
              <a:t>24</a:t>
            </a:fld>
            <a:endParaRPr lang="en-US" altLang="zh-CN">
              <a:cs typeface="ヒラギノ角ゴ Pro W3"/>
            </a:endParaRPr>
          </a:p>
        </p:txBody>
      </p:sp>
      <p:sp>
        <p:nvSpPr>
          <p:cNvPr id="21508" name="内容占位符 2"/>
          <p:cNvSpPr>
            <a:spLocks noGrp="1"/>
          </p:cNvSpPr>
          <p:nvPr>
            <p:ph sz="quarter" idx="1"/>
          </p:nvPr>
        </p:nvSpPr>
        <p:spPr>
          <a:xfrm>
            <a:off x="304800" y="4876800"/>
            <a:ext cx="8229600" cy="1447800"/>
          </a:xfrm>
        </p:spPr>
        <p:txBody>
          <a:bodyPr/>
          <a:lstStyle/>
          <a:p>
            <a:r>
              <a:rPr lang="en-US" altLang="zh-CN" sz="2400" dirty="0" smtClean="0"/>
              <a:t>Reduce average 19.2% of the branch penalty more than GCC</a:t>
            </a:r>
          </a:p>
          <a:p>
            <a:r>
              <a:rPr lang="en-US" altLang="zh-CN" sz="2400" dirty="0" smtClean="0"/>
              <a:t>Consider the increased NOP cycles as part of branch penalty</a:t>
            </a:r>
          </a:p>
          <a:p>
            <a:r>
              <a:rPr lang="en-US" altLang="zh-CN" sz="2400" dirty="0" smtClean="0"/>
              <a:t>More effective for deeply nested loops</a:t>
            </a:r>
          </a:p>
        </p:txBody>
      </p:sp>
      <p:sp>
        <p:nvSpPr>
          <p:cNvPr id="21513" name="Oval 14"/>
          <p:cNvSpPr>
            <a:spLocks noChangeArrowheads="1"/>
          </p:cNvSpPr>
          <p:nvPr/>
        </p:nvSpPr>
        <p:spPr bwMode="auto">
          <a:xfrm>
            <a:off x="2133600" y="1447800"/>
            <a:ext cx="1295400" cy="1447800"/>
          </a:xfrm>
          <a:prstGeom prst="ellipse">
            <a:avLst/>
          </a:prstGeom>
          <a:noFill/>
          <a:ln w="28575" algn="ctr">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zh-CN" altLang="zh-CN" sz="2400">
              <a:ea typeface="ヒラギノ角ゴ Pro W3"/>
              <a:cs typeface="ヒラギノ角ゴ Pro W3"/>
            </a:endParaRPr>
          </a:p>
        </p:txBody>
      </p:sp>
      <p:sp>
        <p:nvSpPr>
          <p:cNvPr id="21514" name="线形标注 1(带强调线) 14"/>
          <p:cNvSpPr>
            <a:spLocks/>
          </p:cNvSpPr>
          <p:nvPr/>
        </p:nvSpPr>
        <p:spPr bwMode="auto">
          <a:xfrm flipH="1">
            <a:off x="1194136" y="4290833"/>
            <a:ext cx="1295400" cy="612775"/>
          </a:xfrm>
          <a:prstGeom prst="accentCallout1">
            <a:avLst>
              <a:gd name="adj1" fmla="val 18750"/>
              <a:gd name="adj2" fmla="val -8333"/>
              <a:gd name="adj3" fmla="val -327540"/>
              <a:gd name="adj4" fmla="val -71791"/>
            </a:avLst>
          </a:prstGeom>
          <a:noFill/>
          <a:ln w="9525" algn="ctr">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pPr algn="r" eaLnBrk="0" hangingPunct="0"/>
            <a:r>
              <a:rPr lang="en-US" altLang="zh-CN" sz="1400" b="1">
                <a:solidFill>
                  <a:srgbClr val="FF0000"/>
                </a:solidFill>
                <a:ea typeface="ヒラギノ角ゴ Pro W3"/>
                <a:cs typeface="ヒラギノ角ゴ Pro W3"/>
              </a:rPr>
              <a:t>Deeply nested loops</a:t>
            </a:r>
            <a:endParaRPr lang="zh-CN" altLang="en-US" sz="1400" b="1">
              <a:solidFill>
                <a:srgbClr val="FF0000"/>
              </a:solidFill>
              <a:ea typeface="ヒラギノ角ゴ Pro W3"/>
              <a:cs typeface="ヒラギノ角ゴ Pro W3"/>
            </a:endParaRPr>
          </a:p>
        </p:txBody>
      </p:sp>
      <p:sp>
        <p:nvSpPr>
          <p:cNvPr id="11" name="TextBox 13"/>
          <p:cNvSpPr txBox="1"/>
          <p:nvPr/>
        </p:nvSpPr>
        <p:spPr>
          <a:xfrm>
            <a:off x="1905000" y="996950"/>
            <a:ext cx="598488" cy="374650"/>
          </a:xfrm>
          <a:prstGeom prst="rect">
            <a:avLst/>
          </a:prstGeom>
          <a:noFill/>
        </p:spPr>
        <p:style>
          <a:lnRef idx="0">
            <a:scrgbClr r="0" g="0" b="0"/>
          </a:lnRef>
          <a:fillRef idx="0">
            <a:scrgbClr r="0" g="0" b="0"/>
          </a:fillRef>
          <a:effectRef idx="0">
            <a:scrgbClr r="0" g="0" b="0"/>
          </a:effectRef>
          <a:fontRef idx="minor">
            <a:schemeClr val="tx1"/>
          </a:fontRef>
        </p:style>
        <p:txBody>
          <a:bodyPr wrap="none">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800" b="1" dirty="0"/>
              <a:t>high</a:t>
            </a:r>
          </a:p>
        </p:txBody>
      </p:sp>
      <p:sp>
        <p:nvSpPr>
          <p:cNvPr id="12" name="TextBox 14"/>
          <p:cNvSpPr txBox="1"/>
          <p:nvPr/>
        </p:nvSpPr>
        <p:spPr>
          <a:xfrm>
            <a:off x="6624638" y="990600"/>
            <a:ext cx="538162" cy="374650"/>
          </a:xfrm>
          <a:prstGeom prst="rect">
            <a:avLst/>
          </a:prstGeom>
          <a:noFill/>
        </p:spPr>
        <p:style>
          <a:lnRef idx="0">
            <a:scrgbClr r="0" g="0" b="0"/>
          </a:lnRef>
          <a:fillRef idx="0">
            <a:scrgbClr r="0" g="0" b="0"/>
          </a:fillRef>
          <a:effectRef idx="0">
            <a:scrgbClr r="0" g="0" b="0"/>
          </a:effectRef>
          <a:fontRef idx="minor">
            <a:schemeClr val="tx1"/>
          </a:fontRef>
        </p:style>
        <p:txBody>
          <a:bodyPr wrap="none">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800" b="1"/>
              <a:t>low</a:t>
            </a:r>
          </a:p>
        </p:txBody>
      </p:sp>
      <p:cxnSp>
        <p:nvCxnSpPr>
          <p:cNvPr id="13" name="Straight Connector 15"/>
          <p:cNvCxnSpPr>
            <a:stCxn id="14" idx="0"/>
            <a:endCxn id="14" idx="2"/>
          </p:cNvCxnSpPr>
          <p:nvPr/>
        </p:nvCxnSpPr>
        <p:spPr>
          <a:xfrm>
            <a:off x="4572000" y="838200"/>
            <a:ext cx="0" cy="411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loud Callout 6"/>
          <p:cNvSpPr/>
          <p:nvPr/>
        </p:nvSpPr>
        <p:spPr>
          <a:xfrm>
            <a:off x="4795838" y="1447800"/>
            <a:ext cx="1828800" cy="803275"/>
          </a:xfrm>
          <a:prstGeom prst="cloudCallout">
            <a:avLst>
              <a:gd name="adj1" fmla="val -102523"/>
              <a:gd name="adj2" fmla="val -4973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2"/>
                </a:solidFill>
              </a:rPr>
              <a:t>Max 35% reduction</a:t>
            </a:r>
            <a:endParaRPr lang="en-US" dirty="0">
              <a:solidFill>
                <a:schemeClr val="tx2"/>
              </a:solidFill>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effectLst>
                  <a:outerShdw blurRad="38100" dist="38100" dir="2700000" algn="tl">
                    <a:srgbClr val="C0C0C0"/>
                  </a:outerShdw>
                </a:effectLst>
              </a:rPr>
              <a:t>Average 10% speedup</a:t>
            </a:r>
            <a:endParaRPr lang="zh-CN" altLang="en-US" sz="4800" dirty="0" smtClean="0">
              <a:effectLst>
                <a:outerShdw blurRad="38100" dist="38100" dir="2700000" algn="tl">
                  <a:srgbClr val="C0C0C0"/>
                </a:outerShdw>
              </a:effectLst>
            </a:endParaRPr>
          </a:p>
        </p:txBody>
      </p:sp>
      <p:sp>
        <p:nvSpPr>
          <p:cNvPr id="22534" name="灯片编号占位符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ED25E33B-8CE4-47FF-A0EB-88AA7805D373}" type="slidenum">
              <a:rPr lang="en-US" altLang="zh-CN">
                <a:cs typeface="ヒラギノ角ゴ Pro W3"/>
              </a:rPr>
              <a:pPr/>
              <a:t>25</a:t>
            </a:fld>
            <a:endParaRPr lang="en-US" altLang="zh-CN">
              <a:cs typeface="ヒラギノ角ゴ Pro W3"/>
            </a:endParaRPr>
          </a:p>
        </p:txBody>
      </p:sp>
      <p:sp>
        <p:nvSpPr>
          <p:cNvPr id="22531" name="内容占位符 2"/>
          <p:cNvSpPr>
            <a:spLocks noGrp="1"/>
          </p:cNvSpPr>
          <p:nvPr>
            <p:ph sz="quarter" idx="1"/>
          </p:nvPr>
        </p:nvSpPr>
        <p:spPr>
          <a:xfrm>
            <a:off x="457200" y="5029200"/>
            <a:ext cx="8153400" cy="1295400"/>
          </a:xfrm>
        </p:spPr>
        <p:txBody>
          <a:bodyPr>
            <a:normAutofit lnSpcReduction="10000"/>
          </a:bodyPr>
          <a:lstStyle/>
          <a:p>
            <a:r>
              <a:rPr lang="en-US" altLang="zh-CN" sz="2400" dirty="0" smtClean="0"/>
              <a:t>Peak Speed up of 18%</a:t>
            </a:r>
          </a:p>
          <a:p>
            <a:r>
              <a:rPr lang="en-US" altLang="zh-CN" sz="2400" dirty="0" smtClean="0"/>
              <a:t>“High” group more susceptible to branch penalty reduction</a:t>
            </a:r>
          </a:p>
          <a:p>
            <a:r>
              <a:rPr lang="en-US" altLang="zh-CN" sz="2400" dirty="0" smtClean="0"/>
              <a:t>Involves profitability analysis </a:t>
            </a:r>
            <a:endParaRPr lang="zh-CN" altLang="en-US" sz="2400" dirty="0" smtClean="0"/>
          </a:p>
        </p:txBody>
      </p:sp>
      <p:graphicFrame>
        <p:nvGraphicFramePr>
          <p:cNvPr id="8" name="Chart 6"/>
          <p:cNvGraphicFramePr>
            <a:graphicFrameLocks/>
          </p:cNvGraphicFramePr>
          <p:nvPr>
            <p:extLst>
              <p:ext uri="{D42A27DB-BD31-4B8C-83A1-F6EECF244321}">
                <p14:modId xmlns:p14="http://schemas.microsoft.com/office/powerpoint/2010/main" xmlns="" val="402080887"/>
              </p:ext>
            </p:extLst>
          </p:nvPr>
        </p:nvGraphicFramePr>
        <p:xfrm>
          <a:off x="-95251" y="838200"/>
          <a:ext cx="9239251" cy="4191000"/>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13"/>
          <p:cNvSpPr txBox="1"/>
          <p:nvPr/>
        </p:nvSpPr>
        <p:spPr>
          <a:xfrm>
            <a:off x="2438400" y="1682750"/>
            <a:ext cx="598488" cy="374650"/>
          </a:xfrm>
          <a:prstGeom prst="rect">
            <a:avLst/>
          </a:prstGeom>
          <a:noFill/>
        </p:spPr>
        <p:style>
          <a:lnRef idx="0">
            <a:scrgbClr r="0" g="0" b="0"/>
          </a:lnRef>
          <a:fillRef idx="0">
            <a:scrgbClr r="0" g="0" b="0"/>
          </a:fillRef>
          <a:effectRef idx="0">
            <a:scrgbClr r="0" g="0" b="0"/>
          </a:effectRef>
          <a:fontRef idx="minor">
            <a:schemeClr val="tx1"/>
          </a:fontRef>
        </p:style>
        <p:txBody>
          <a:bodyPr wrap="none">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800" b="1" dirty="0"/>
              <a:t>high</a:t>
            </a:r>
          </a:p>
        </p:txBody>
      </p:sp>
      <p:sp>
        <p:nvSpPr>
          <p:cNvPr id="10" name="TextBox 14"/>
          <p:cNvSpPr txBox="1"/>
          <p:nvPr/>
        </p:nvSpPr>
        <p:spPr>
          <a:xfrm>
            <a:off x="7158038" y="1676400"/>
            <a:ext cx="538162" cy="374650"/>
          </a:xfrm>
          <a:prstGeom prst="rect">
            <a:avLst/>
          </a:prstGeom>
          <a:noFill/>
        </p:spPr>
        <p:style>
          <a:lnRef idx="0">
            <a:scrgbClr r="0" g="0" b="0"/>
          </a:lnRef>
          <a:fillRef idx="0">
            <a:scrgbClr r="0" g="0" b="0"/>
          </a:fillRef>
          <a:effectRef idx="0">
            <a:scrgbClr r="0" g="0" b="0"/>
          </a:effectRef>
          <a:fontRef idx="minor">
            <a:schemeClr val="tx1"/>
          </a:fontRef>
        </p:style>
        <p:txBody>
          <a:bodyPr wrap="none">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800" b="1"/>
              <a:t>low</a:t>
            </a:r>
          </a:p>
        </p:txBody>
      </p:sp>
      <p:cxnSp>
        <p:nvCxnSpPr>
          <p:cNvPr id="11" name="Straight Connector 15"/>
          <p:cNvCxnSpPr>
            <a:stCxn id="8" idx="0"/>
            <a:endCxn id="8" idx="2"/>
          </p:cNvCxnSpPr>
          <p:nvPr/>
        </p:nvCxnSpPr>
        <p:spPr>
          <a:xfrm>
            <a:off x="4524374" y="838200"/>
            <a:ext cx="0" cy="419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26</a:t>
            </a:fld>
            <a:endParaRPr lang="en-US" altLang="zh-CN"/>
          </a:p>
        </p:txBody>
      </p:sp>
      <p:sp>
        <p:nvSpPr>
          <p:cNvPr id="4" name="Content Placeholder 3"/>
          <p:cNvSpPr>
            <a:spLocks noGrp="1"/>
          </p:cNvSpPr>
          <p:nvPr>
            <p:ph sz="quarter" idx="1"/>
          </p:nvPr>
        </p:nvSpPr>
        <p:spPr/>
        <p:txBody>
          <a:bodyPr>
            <a:normAutofit fontScale="77500" lnSpcReduction="20000"/>
          </a:bodyPr>
          <a:lstStyle/>
          <a:p>
            <a:pPr>
              <a:lnSpc>
                <a:spcPct val="120000"/>
              </a:lnSpc>
            </a:pPr>
            <a:r>
              <a:rPr lang="en-US" dirty="0" smtClean="0"/>
              <a:t>Branch predictor needed for high performance, but consumes too much power.</a:t>
            </a:r>
          </a:p>
          <a:p>
            <a:pPr>
              <a:lnSpc>
                <a:spcPct val="120000"/>
              </a:lnSpc>
            </a:pPr>
            <a:r>
              <a:rPr lang="en-US" dirty="0" smtClean="0"/>
              <a:t>As power-efficiency becomes the key design metric, push to remove branch predictor</a:t>
            </a:r>
          </a:p>
          <a:p>
            <a:pPr>
              <a:lnSpc>
                <a:spcPct val="120000"/>
              </a:lnSpc>
            </a:pPr>
            <a:endParaRPr lang="en-US" dirty="0" smtClean="0"/>
          </a:p>
          <a:p>
            <a:pPr>
              <a:lnSpc>
                <a:spcPct val="120000"/>
              </a:lnSpc>
            </a:pPr>
            <a:r>
              <a:rPr lang="en-US" dirty="0" smtClean="0"/>
              <a:t>Possible solution: Software </a:t>
            </a:r>
            <a:r>
              <a:rPr lang="en-US" dirty="0"/>
              <a:t>B</a:t>
            </a:r>
            <a:r>
              <a:rPr lang="en-US" dirty="0" smtClean="0"/>
              <a:t>ranch </a:t>
            </a:r>
            <a:r>
              <a:rPr lang="en-US" dirty="0"/>
              <a:t>H</a:t>
            </a:r>
            <a:r>
              <a:rPr lang="en-US" dirty="0" smtClean="0"/>
              <a:t>inting</a:t>
            </a:r>
          </a:p>
          <a:p>
            <a:pPr>
              <a:lnSpc>
                <a:spcPct val="120000"/>
              </a:lnSpc>
            </a:pPr>
            <a:r>
              <a:rPr lang="en-US" dirty="0" smtClean="0"/>
              <a:t>Contributions of this paper:</a:t>
            </a:r>
          </a:p>
          <a:p>
            <a:pPr lvl="1">
              <a:lnSpc>
                <a:spcPct val="120000"/>
              </a:lnSpc>
            </a:pPr>
            <a:r>
              <a:rPr lang="en-US" dirty="0" smtClean="0"/>
              <a:t>1. Develop a model of branch hinting for the compiler</a:t>
            </a:r>
          </a:p>
          <a:p>
            <a:pPr lvl="1">
              <a:lnSpc>
                <a:spcPct val="120000"/>
              </a:lnSpc>
            </a:pPr>
            <a:r>
              <a:rPr lang="en-US" dirty="0" smtClean="0"/>
              <a:t>2. Propose first solution to the problem of “Where to place branch hints”</a:t>
            </a:r>
          </a:p>
          <a:p>
            <a:pPr lvl="2">
              <a:lnSpc>
                <a:spcPct val="120000"/>
              </a:lnSpc>
            </a:pPr>
            <a:r>
              <a:rPr lang="en-US" dirty="0" smtClean="0"/>
              <a:t>3 basic methods</a:t>
            </a:r>
          </a:p>
          <a:p>
            <a:pPr lvl="2">
              <a:lnSpc>
                <a:spcPct val="120000"/>
              </a:lnSpc>
            </a:pPr>
            <a:r>
              <a:rPr lang="en-US" dirty="0" smtClean="0"/>
              <a:t>Combined heuristic</a:t>
            </a:r>
          </a:p>
          <a:p>
            <a:pPr>
              <a:lnSpc>
                <a:spcPct val="120000"/>
              </a:lnSpc>
            </a:pPr>
            <a:endParaRPr lang="en-US" dirty="0" smtClean="0"/>
          </a:p>
          <a:p>
            <a:pPr>
              <a:lnSpc>
                <a:spcPct val="120000"/>
              </a:lnSpc>
            </a:pPr>
            <a:r>
              <a:rPr lang="en-US" dirty="0" smtClean="0"/>
              <a:t>Reduce branch penalty by 20% on average, compared to SPU GCC –O3</a:t>
            </a:r>
          </a:p>
          <a:p>
            <a:pPr lvl="1">
              <a:lnSpc>
                <a:spcPct val="120000"/>
              </a:lnSpc>
            </a:pPr>
            <a:r>
              <a:rPr lang="en-US" dirty="0" smtClean="0"/>
              <a:t>Avg. performance improvement ~ 7%.</a:t>
            </a:r>
            <a:endParaRPr lang="en-US" dirty="0"/>
          </a:p>
        </p:txBody>
      </p:sp>
    </p:spTree>
    <p:extLst>
      <p:ext uri="{BB962C8B-B14F-4D97-AF65-F5344CB8AC3E}">
        <p14:creationId xmlns:p14="http://schemas.microsoft.com/office/powerpoint/2010/main" xmlns="" val="1340007876"/>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838200"/>
          </a:xfrm>
        </p:spPr>
        <p:txBody>
          <a:bodyPr/>
          <a:lstStyle/>
          <a:p>
            <a:r>
              <a:rPr lang="en-US" altLang="zh-CN" dirty="0" smtClean="0">
                <a:effectLst>
                  <a:outerShdw blurRad="38100" dist="38100" dir="2700000" algn="tl">
                    <a:srgbClr val="C0C0C0"/>
                  </a:outerShdw>
                </a:effectLst>
              </a:rPr>
              <a:t>Branch Prediction</a:t>
            </a:r>
            <a:endParaRPr lang="zh-CN" altLang="en-US" dirty="0" smtClean="0">
              <a:effectLst>
                <a:outerShdw blurRad="38100" dist="38100" dir="2700000" algn="tl">
                  <a:srgbClr val="C0C0C0"/>
                </a:outerShdw>
              </a:effectLst>
            </a:endParaRPr>
          </a:p>
        </p:txBody>
      </p:sp>
      <p:sp>
        <p:nvSpPr>
          <p:cNvPr id="6150" name="灯片编号占位符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66604147-0A2F-433A-BFFE-B0A3C531A71A}" type="slidenum">
              <a:rPr lang="en-US" altLang="zh-CN">
                <a:cs typeface="ヒラギノ角ゴ Pro W3"/>
              </a:rPr>
              <a:pPr/>
              <a:t>3</a:t>
            </a:fld>
            <a:endParaRPr lang="en-US" altLang="zh-CN">
              <a:cs typeface="ヒラギノ角ゴ Pro W3"/>
            </a:endParaRPr>
          </a:p>
        </p:txBody>
      </p:sp>
      <p:sp>
        <p:nvSpPr>
          <p:cNvPr id="6147" name="内容占位符 2"/>
          <p:cNvSpPr>
            <a:spLocks noGrp="1"/>
          </p:cNvSpPr>
          <p:nvPr>
            <p:ph sz="quarter" idx="1"/>
          </p:nvPr>
        </p:nvSpPr>
        <p:spPr>
          <a:xfrm>
            <a:off x="228600" y="838200"/>
            <a:ext cx="8686800" cy="5410200"/>
          </a:xfrm>
        </p:spPr>
        <p:txBody>
          <a:bodyPr>
            <a:noAutofit/>
          </a:bodyPr>
          <a:lstStyle/>
          <a:p>
            <a:r>
              <a:rPr lang="en-US" altLang="zh-CN" sz="2400" dirty="0" smtClean="0"/>
              <a:t>Improve performance in pipelined processors</a:t>
            </a:r>
          </a:p>
          <a:p>
            <a:pPr lvl="1"/>
            <a:r>
              <a:rPr lang="en-US" altLang="zh-CN" sz="2000" dirty="0" smtClean="0"/>
              <a:t>1. Increasing branch </a:t>
            </a:r>
            <a:r>
              <a:rPr lang="en-US" altLang="zh-CN" sz="2000" dirty="0" err="1" smtClean="0"/>
              <a:t>mis</a:t>
            </a:r>
            <a:r>
              <a:rPr lang="en-US" altLang="zh-CN" sz="2000" dirty="0" smtClean="0"/>
              <a:t>-prediction penalty</a:t>
            </a:r>
          </a:p>
          <a:p>
            <a:pPr lvl="2"/>
            <a:r>
              <a:rPr lang="en-US" altLang="zh-CN" sz="2000" dirty="0" smtClean="0"/>
              <a:t>Pipelines becoming longer</a:t>
            </a:r>
          </a:p>
          <a:p>
            <a:pPr lvl="2"/>
            <a:r>
              <a:rPr lang="en-US" altLang="zh-CN" sz="2000" dirty="0" smtClean="0"/>
              <a:t>Branch penalty ~ 10-20 cycles in modern processors</a:t>
            </a:r>
          </a:p>
          <a:p>
            <a:pPr lvl="1"/>
            <a:r>
              <a:rPr lang="en-US" altLang="zh-CN" sz="2000" dirty="0" smtClean="0"/>
              <a:t>2. Improve ILP</a:t>
            </a:r>
          </a:p>
          <a:p>
            <a:pPr lvl="2"/>
            <a:r>
              <a:rPr lang="en-US" altLang="zh-CN" sz="2000" dirty="0"/>
              <a:t>Speculative, OOO execution can reorder instructions</a:t>
            </a:r>
          </a:p>
          <a:p>
            <a:pPr lvl="2"/>
            <a:r>
              <a:rPr lang="en-US" altLang="zh-CN" sz="2000" dirty="0"/>
              <a:t>Without branch prediction – can only reorder inside BB</a:t>
            </a:r>
          </a:p>
          <a:p>
            <a:pPr lvl="1"/>
            <a:r>
              <a:rPr lang="en-US" altLang="zh-CN" sz="2000" dirty="0" smtClean="0"/>
              <a:t>Every 5-8</a:t>
            </a:r>
            <a:r>
              <a:rPr lang="en-US" altLang="zh-CN" sz="2000" baseline="30000" dirty="0" smtClean="0"/>
              <a:t>th</a:t>
            </a:r>
            <a:r>
              <a:rPr lang="en-US" altLang="zh-CN" sz="2000" dirty="0" smtClean="0"/>
              <a:t> instruction is a branch</a:t>
            </a:r>
            <a:endParaRPr lang="en-US" altLang="zh-CN" sz="2000" dirty="0"/>
          </a:p>
          <a:p>
            <a:endParaRPr lang="en-US" altLang="zh-CN" sz="2400" dirty="0" smtClean="0"/>
          </a:p>
          <a:p>
            <a:r>
              <a:rPr lang="en-US" altLang="zh-CN" sz="2400" dirty="0" smtClean="0"/>
              <a:t>Trend of Increasing Complexity of Hardware Branch Predictor</a:t>
            </a:r>
          </a:p>
          <a:p>
            <a:pPr lvl="1"/>
            <a:r>
              <a:rPr lang="en-US" altLang="zh-CN" sz="2000" dirty="0" smtClean="0"/>
              <a:t>BTB Size</a:t>
            </a:r>
          </a:p>
          <a:p>
            <a:pPr lvl="2"/>
            <a:r>
              <a:rPr lang="en-US" altLang="zh-CN" sz="2000" dirty="0"/>
              <a:t>Alpha EV6 - 36kbit BTB, EV8 - 352 Kbit</a:t>
            </a:r>
          </a:p>
          <a:p>
            <a:pPr lvl="1"/>
            <a:r>
              <a:rPr lang="en-US" altLang="zh-CN" sz="2000" dirty="0" smtClean="0"/>
              <a:t>Branch Prediction Complexity</a:t>
            </a:r>
          </a:p>
          <a:p>
            <a:pPr lvl="2"/>
            <a:r>
              <a:rPr lang="en-US" altLang="zh-CN" sz="2000" dirty="0"/>
              <a:t>Alpha EV6 - Hierarchical tournament, EV8 - e-</a:t>
            </a:r>
            <a:r>
              <a:rPr lang="en-US" altLang="zh-CN" sz="2000" dirty="0" err="1"/>
              <a:t>gskew</a:t>
            </a:r>
            <a:r>
              <a:rPr lang="en-US" altLang="zh-CN" sz="2000" dirty="0"/>
              <a:t> and bimodal</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7">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7">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dirty="0" smtClean="0"/>
              <a:t>Times are a changing</a:t>
            </a:r>
            <a:endParaRPr lang="en-US" dirty="0"/>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4</a:t>
            </a:fld>
            <a:endParaRPr lang="en-US" altLang="zh-CN"/>
          </a:p>
        </p:txBody>
      </p:sp>
      <p:sp>
        <p:nvSpPr>
          <p:cNvPr id="4" name="Content Placeholder 3"/>
          <p:cNvSpPr>
            <a:spLocks noGrp="1"/>
          </p:cNvSpPr>
          <p:nvPr>
            <p:ph sz="quarter" idx="1"/>
          </p:nvPr>
        </p:nvSpPr>
        <p:spPr>
          <a:xfrm>
            <a:off x="76200" y="914400"/>
            <a:ext cx="8534400" cy="5257800"/>
          </a:xfrm>
        </p:spPr>
        <p:txBody>
          <a:bodyPr>
            <a:normAutofit lnSpcReduction="10000"/>
          </a:bodyPr>
          <a:lstStyle/>
          <a:p>
            <a:r>
              <a:rPr lang="en-US" sz="2400" dirty="0"/>
              <a:t>Already dissipating more power than cooling efficiency </a:t>
            </a:r>
            <a:endParaRPr lang="en-US" sz="2400" dirty="0" smtClean="0"/>
          </a:p>
          <a:p>
            <a:pPr lvl="1"/>
            <a:r>
              <a:rPr lang="en-US" sz="2000" dirty="0" smtClean="0"/>
              <a:t>Cap on power and power-density</a:t>
            </a:r>
            <a:endParaRPr lang="en-US" sz="1600" dirty="0"/>
          </a:p>
          <a:p>
            <a:pPr lvl="1"/>
            <a:r>
              <a:rPr lang="en-US" sz="2000" dirty="0" smtClean="0"/>
              <a:t>Cannot improve performance without improving power-efficiency</a:t>
            </a:r>
            <a:endParaRPr lang="en-US" sz="2400" dirty="0" smtClean="0"/>
          </a:p>
          <a:p>
            <a:r>
              <a:rPr lang="en-US" sz="2400" dirty="0" smtClean="0"/>
              <a:t>Multi-core era</a:t>
            </a:r>
          </a:p>
          <a:p>
            <a:pPr lvl="1"/>
            <a:r>
              <a:rPr lang="en-US" sz="2000" dirty="0" smtClean="0"/>
              <a:t>Cores are becoming simpler</a:t>
            </a:r>
          </a:p>
          <a:p>
            <a:pPr lvl="1"/>
            <a:r>
              <a:rPr lang="en-US" sz="2000" dirty="0" smtClean="0"/>
              <a:t>Simpler cores are more power-efficient</a:t>
            </a:r>
          </a:p>
          <a:p>
            <a:pPr lvl="1"/>
            <a:r>
              <a:rPr lang="en-US" sz="2000" dirty="0" smtClean="0"/>
              <a:t>Power-efficiency of system = </a:t>
            </a:r>
            <a:r>
              <a:rPr lang="en-US" sz="2000" dirty="0"/>
              <a:t> </a:t>
            </a:r>
            <a:r>
              <a:rPr lang="en-US" sz="2000" dirty="0" smtClean="0"/>
              <a:t>power-efficiency of core</a:t>
            </a:r>
          </a:p>
          <a:p>
            <a:pPr lvl="2"/>
            <a:r>
              <a:rPr lang="en-US" sz="1800" dirty="0" smtClean="0"/>
              <a:t>Performance scaling by </a:t>
            </a:r>
            <a:br>
              <a:rPr lang="en-US" sz="1800" dirty="0" smtClean="0"/>
            </a:br>
            <a:r>
              <a:rPr lang="en-US" sz="1800" dirty="0" smtClean="0"/>
              <a:t>number of cores</a:t>
            </a:r>
            <a:endParaRPr lang="en-US" sz="2000" dirty="0" smtClean="0"/>
          </a:p>
          <a:p>
            <a:endParaRPr lang="en-US" sz="2400" dirty="0" smtClean="0"/>
          </a:p>
          <a:p>
            <a:r>
              <a:rPr lang="en-US" sz="2400" dirty="0" smtClean="0"/>
              <a:t>Simple, power-efficient cores</a:t>
            </a:r>
          </a:p>
          <a:p>
            <a:pPr lvl="1"/>
            <a:r>
              <a:rPr lang="en-US" sz="2000" dirty="0" smtClean="0"/>
              <a:t>No speculation</a:t>
            </a:r>
          </a:p>
          <a:p>
            <a:pPr lvl="1"/>
            <a:r>
              <a:rPr lang="en-US" sz="2000" dirty="0" smtClean="0"/>
              <a:t>In-order execution</a:t>
            </a:r>
          </a:p>
          <a:p>
            <a:pPr lvl="1"/>
            <a:r>
              <a:rPr lang="en-US" sz="2000" dirty="0" smtClean="0"/>
              <a:t>Branch predictor???</a:t>
            </a:r>
          </a:p>
        </p:txBody>
      </p:sp>
      <p:pic>
        <p:nvPicPr>
          <p:cNvPr id="5" name="Picture 179" descr="D:\Work\Thesis\Figure Sources\inst_power_color.png"/>
          <p:cNvPicPr>
            <a:picLocks noChangeAspect="1" noChangeArrowheads="1"/>
          </p:cNvPicPr>
          <p:nvPr/>
        </p:nvPicPr>
        <p:blipFill>
          <a:blip r:embed="rId3" cstate="print"/>
          <a:srcRect/>
          <a:stretch>
            <a:fillRect/>
          </a:stretch>
        </p:blipFill>
        <p:spPr bwMode="auto">
          <a:xfrm>
            <a:off x="4191000" y="3429000"/>
            <a:ext cx="4876801" cy="3292734"/>
          </a:xfrm>
          <a:prstGeom prst="rect">
            <a:avLst/>
          </a:prstGeom>
          <a:noFill/>
        </p:spPr>
      </p:pic>
      <p:sp>
        <p:nvSpPr>
          <p:cNvPr id="6" name="Oval 5"/>
          <p:cNvSpPr/>
          <p:nvPr/>
        </p:nvSpPr>
        <p:spPr>
          <a:xfrm>
            <a:off x="5181600" y="3521333"/>
            <a:ext cx="3594429" cy="1148486"/>
          </a:xfrm>
          <a:prstGeom prst="ellipse">
            <a:avLst/>
          </a:prstGeom>
          <a:noFill/>
          <a:ln w="508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xmlns="" val="92766138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pPr>
              <a:defRPr/>
            </a:pPr>
            <a:r>
              <a:rPr lang="en-US" altLang="zh-CN" dirty="0"/>
              <a:t>Can we get rid of Branch </a:t>
            </a:r>
            <a:r>
              <a:rPr lang="en-US" altLang="zh-CN" dirty="0" smtClean="0"/>
              <a:t>Predictor?</a:t>
            </a:r>
            <a:endParaRPr dirty="0"/>
          </a:p>
        </p:txBody>
      </p:sp>
      <p:sp>
        <p:nvSpPr>
          <p:cNvPr id="7174"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AFA3FAC7-39C7-421A-9529-D84AEA5FF9A8}" type="slidenum">
              <a:rPr lang="en-US" altLang="zh-CN">
                <a:cs typeface="ヒラギノ角ゴ Pro W3"/>
              </a:rPr>
              <a:pPr/>
              <a:t>5</a:t>
            </a:fld>
            <a:endParaRPr lang="en-US" altLang="zh-CN">
              <a:cs typeface="ヒラギノ角ゴ Pro W3"/>
            </a:endParaRPr>
          </a:p>
        </p:txBody>
      </p:sp>
      <p:sp>
        <p:nvSpPr>
          <p:cNvPr id="7171" name="Content Placeholder 2"/>
          <p:cNvSpPr>
            <a:spLocks noGrp="1"/>
          </p:cNvSpPr>
          <p:nvPr>
            <p:ph sz="quarter" idx="1"/>
          </p:nvPr>
        </p:nvSpPr>
        <p:spPr>
          <a:xfrm>
            <a:off x="228600" y="914399"/>
            <a:ext cx="5410200" cy="5102423"/>
          </a:xfrm>
        </p:spPr>
        <p:txBody>
          <a:bodyPr>
            <a:normAutofit/>
          </a:bodyPr>
          <a:lstStyle/>
          <a:p>
            <a:r>
              <a:rPr lang="en-US" altLang="zh-CN" dirty="0" smtClean="0"/>
              <a:t>Needed for performance</a:t>
            </a:r>
          </a:p>
          <a:p>
            <a:r>
              <a:rPr lang="en-US" altLang="zh-CN" dirty="0"/>
              <a:t>Consumes too much power</a:t>
            </a:r>
          </a:p>
          <a:p>
            <a:pPr lvl="1"/>
            <a:r>
              <a:rPr lang="en-US" altLang="zh-CN" dirty="0"/>
              <a:t>10% </a:t>
            </a:r>
            <a:r>
              <a:rPr lang="en-US" altLang="zh-CN" dirty="0" smtClean="0"/>
              <a:t>of on-chip </a:t>
            </a:r>
            <a:r>
              <a:rPr lang="en-US" altLang="zh-CN" dirty="0"/>
              <a:t>power dissipation</a:t>
            </a:r>
            <a:r>
              <a:rPr lang="en-US" altLang="zh-CN" baseline="30000" dirty="0"/>
              <a:t>[1]</a:t>
            </a:r>
            <a:endParaRPr lang="en-US" altLang="zh-CN" dirty="0"/>
          </a:p>
          <a:p>
            <a:endParaRPr lang="en-US" altLang="zh-CN" dirty="0" smtClean="0"/>
          </a:p>
          <a:p>
            <a:r>
              <a:rPr lang="en-US" altLang="zh-CN" dirty="0" smtClean="0"/>
              <a:t>IBM Cell processor</a:t>
            </a:r>
          </a:p>
          <a:p>
            <a:pPr lvl="1"/>
            <a:r>
              <a:rPr lang="en-US" altLang="zh-CN" dirty="0" smtClean="0"/>
              <a:t>Extremely power-efficient</a:t>
            </a:r>
          </a:p>
          <a:p>
            <a:pPr lvl="2"/>
            <a:r>
              <a:rPr lang="en-US" altLang="zh-CN" dirty="0" smtClean="0"/>
              <a:t>5 </a:t>
            </a:r>
            <a:r>
              <a:rPr lang="en-US" altLang="zh-CN" dirty="0" err="1" smtClean="0"/>
              <a:t>Gops</a:t>
            </a:r>
            <a:r>
              <a:rPr lang="en-US" altLang="zh-CN" dirty="0" smtClean="0"/>
              <a:t>/W</a:t>
            </a:r>
          </a:p>
          <a:p>
            <a:pPr lvl="1"/>
            <a:r>
              <a:rPr lang="en-US" altLang="zh-CN" dirty="0" smtClean="0"/>
              <a:t>Compare to Intel Core 2 duo</a:t>
            </a:r>
          </a:p>
          <a:p>
            <a:pPr lvl="2"/>
            <a:r>
              <a:rPr lang="en-US" altLang="zh-CN" dirty="0" smtClean="0"/>
              <a:t>0.2 </a:t>
            </a:r>
            <a:r>
              <a:rPr lang="en-US" altLang="zh-CN" dirty="0" err="1" smtClean="0"/>
              <a:t>Gops</a:t>
            </a:r>
            <a:r>
              <a:rPr lang="en-US" altLang="zh-CN" dirty="0" smtClean="0"/>
              <a:t>/W</a:t>
            </a:r>
          </a:p>
          <a:p>
            <a:pPr lvl="1"/>
            <a:r>
              <a:rPr lang="en-US" altLang="zh-CN" dirty="0" smtClean="0"/>
              <a:t>No branch prediction</a:t>
            </a:r>
          </a:p>
          <a:p>
            <a:pPr lvl="2"/>
            <a:r>
              <a:rPr lang="en-US" altLang="zh-CN" dirty="0" smtClean="0"/>
              <a:t>NOT Taken</a:t>
            </a:r>
          </a:p>
        </p:txBody>
      </p:sp>
      <p:graphicFrame>
        <p:nvGraphicFramePr>
          <p:cNvPr id="11" name="图示 10"/>
          <p:cNvGraphicFramePr/>
          <p:nvPr>
            <p:extLst>
              <p:ext uri="{D42A27DB-BD31-4B8C-83A1-F6EECF244321}">
                <p14:modId xmlns:p14="http://schemas.microsoft.com/office/powerpoint/2010/main" xmlns="" val="2504872446"/>
              </p:ext>
            </p:extLst>
          </p:nvPr>
        </p:nvGraphicFramePr>
        <p:xfrm>
          <a:off x="5791200" y="990600"/>
          <a:ext cx="3048000" cy="149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176" name="TextBox 11"/>
          <p:cNvSpPr txBox="1">
            <a:spLocks noChangeArrowheads="1"/>
          </p:cNvSpPr>
          <p:nvPr/>
        </p:nvSpPr>
        <p:spPr bwMode="auto">
          <a:xfrm>
            <a:off x="457200" y="6016823"/>
            <a:ext cx="73914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400" dirty="0"/>
              <a:t>[1] </a:t>
            </a:r>
            <a:r>
              <a:rPr lang="en-US" altLang="zh-CN" sz="1400" dirty="0" err="1"/>
              <a:t>D.Parikh</a:t>
            </a:r>
            <a:r>
              <a:rPr lang="en-US" altLang="zh-CN" sz="1400" dirty="0"/>
              <a:t> et.al., Power Issues Related to Branch Prediction. In Proc. Of HPCA, 2002 </a:t>
            </a:r>
            <a:endParaRPr lang="zh-CN" altLang="en-US" sz="1400" dirty="0"/>
          </a:p>
        </p:txBody>
      </p:sp>
      <p:sp>
        <p:nvSpPr>
          <p:cNvPr id="3" name="Isosceles Triangle 2"/>
          <p:cNvSpPr/>
          <p:nvPr/>
        </p:nvSpPr>
        <p:spPr>
          <a:xfrm>
            <a:off x="7239000" y="1752600"/>
            <a:ext cx="304800" cy="304800"/>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表格 8"/>
          <p:cNvGraphicFramePr>
            <a:graphicFrameLocks noGrp="1"/>
          </p:cNvGraphicFramePr>
          <p:nvPr>
            <p:extLst>
              <p:ext uri="{D42A27DB-BD31-4B8C-83A1-F6EECF244321}">
                <p14:modId xmlns:p14="http://schemas.microsoft.com/office/powerpoint/2010/main" xmlns="" val="4238468597"/>
              </p:ext>
            </p:extLst>
          </p:nvPr>
        </p:nvGraphicFramePr>
        <p:xfrm>
          <a:off x="5448300" y="3886200"/>
          <a:ext cx="3581400" cy="2194560"/>
        </p:xfrm>
        <a:graphic>
          <a:graphicData uri="http://schemas.openxmlformats.org/drawingml/2006/table">
            <a:tbl>
              <a:tblPr/>
              <a:tblGrid>
                <a:gridCol w="1790700"/>
                <a:gridCol w="1790700"/>
              </a:tblGrid>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Candara" pitchFamily="34" charset="0"/>
                          <a:ea typeface="华文楷体" pitchFamily="2" charset="-122"/>
                          <a:cs typeface="Arial" pitchFamily="34" charset="0"/>
                        </a:rPr>
                        <a:t>Benchmark</a:t>
                      </a:r>
                      <a:endParaRPr kumimoji="0" lang="zh-CN" altLang="en-US" sz="1800" b="1" i="0" u="none" strike="noStrike" cap="none" normalizeH="0" baseline="0" dirty="0" smtClean="0">
                        <a:ln>
                          <a:noFill/>
                        </a:ln>
                        <a:solidFill>
                          <a:schemeClr val="tx1"/>
                        </a:solidFill>
                        <a:effectLst/>
                        <a:latin typeface="Candara" pitchFamily="34" charset="0"/>
                        <a:ea typeface="华文楷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Candara" pitchFamily="34" charset="0"/>
                          <a:ea typeface="华文楷体" pitchFamily="2" charset="-122"/>
                          <a:cs typeface="Arial" pitchFamily="34" charset="0"/>
                        </a:rPr>
                        <a:t>Branch penalty</a:t>
                      </a:r>
                      <a:endParaRPr kumimoji="0" lang="zh-CN" altLang="en-US" sz="1800" b="1" i="0" u="none" strike="noStrike" cap="none" normalizeH="0" baseline="0" dirty="0" smtClean="0">
                        <a:ln>
                          <a:noFill/>
                        </a:ln>
                        <a:solidFill>
                          <a:schemeClr val="tx1"/>
                        </a:solidFill>
                        <a:effectLst/>
                        <a:latin typeface="Candara" pitchFamily="34" charset="0"/>
                        <a:ea typeface="华文楷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r>
              <a:tr h="250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ndara" pitchFamily="34" charset="0"/>
                          <a:ea typeface="华文楷体" pitchFamily="2" charset="-122"/>
                          <a:cs typeface="Arial" pitchFamily="34" charset="0"/>
                        </a:rPr>
                        <a:t>cnt</a:t>
                      </a:r>
                      <a:endParaRPr kumimoji="0" lang="zh-CN" altLang="en-US" sz="1800" b="0" i="0" u="none" strike="noStrike" cap="none" normalizeH="0" baseline="0" smtClean="0">
                        <a:ln>
                          <a:noFill/>
                        </a:ln>
                        <a:solidFill>
                          <a:schemeClr val="tx1"/>
                        </a:solidFill>
                        <a:effectLst/>
                        <a:latin typeface="Candara" pitchFamily="34" charset="0"/>
                        <a:ea typeface="华文楷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andara" pitchFamily="34" charset="0"/>
                          <a:ea typeface="华文楷体" pitchFamily="2" charset="-122"/>
                          <a:cs typeface="Arial" pitchFamily="34" charset="0"/>
                        </a:rPr>
                        <a:t>59%</a:t>
                      </a:r>
                      <a:endParaRPr kumimoji="0" lang="zh-CN" altLang="en-US" sz="1800" b="0" i="0" u="none" strike="noStrike" cap="none" normalizeH="0" baseline="0" dirty="0" smtClean="0">
                        <a:ln>
                          <a:noFill/>
                        </a:ln>
                        <a:solidFill>
                          <a:schemeClr val="tx1"/>
                        </a:solidFill>
                        <a:effectLst/>
                        <a:latin typeface="Candara" pitchFamily="34" charset="0"/>
                        <a:ea typeface="华文楷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Candara" pitchFamily="34" charset="0"/>
                          <a:ea typeface="华文楷体" pitchFamily="2" charset="-122"/>
                          <a:cs typeface="Arial" pitchFamily="34" charset="0"/>
                        </a:rPr>
                        <a:t>Insert_sort</a:t>
                      </a:r>
                      <a:endParaRPr kumimoji="0" lang="zh-CN" altLang="en-US" sz="1800" b="0" i="0" u="none" strike="noStrike" cap="none" normalizeH="0" baseline="0" dirty="0" smtClean="0">
                        <a:ln>
                          <a:noFill/>
                        </a:ln>
                        <a:solidFill>
                          <a:schemeClr val="tx1"/>
                        </a:solidFill>
                        <a:effectLst/>
                        <a:latin typeface="Candara" pitchFamily="34" charset="0"/>
                        <a:ea typeface="华文楷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ndara" pitchFamily="34" charset="0"/>
                          <a:ea typeface="华文楷体" pitchFamily="2" charset="-122"/>
                          <a:cs typeface="Arial" pitchFamily="34" charset="0"/>
                        </a:rPr>
                        <a:t>31%</a:t>
                      </a:r>
                      <a:endParaRPr kumimoji="0" lang="zh-CN" altLang="en-US" sz="1800" b="0" i="0" u="none" strike="noStrike" cap="none" normalizeH="0" baseline="0" smtClean="0">
                        <a:ln>
                          <a:noFill/>
                        </a:ln>
                        <a:solidFill>
                          <a:schemeClr val="tx1"/>
                        </a:solidFill>
                        <a:effectLst/>
                        <a:latin typeface="Candara" pitchFamily="34" charset="0"/>
                        <a:ea typeface="华文楷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ndara" pitchFamily="34" charset="0"/>
                          <a:ea typeface="华文楷体" pitchFamily="2" charset="-122"/>
                          <a:cs typeface="Arial" pitchFamily="34" charset="0"/>
                        </a:rPr>
                        <a:t>Janne_complex</a:t>
                      </a:r>
                      <a:endParaRPr kumimoji="0" lang="zh-CN" altLang="en-US" sz="1800" b="0" i="0" u="none" strike="noStrike" cap="none" normalizeH="0" baseline="0" smtClean="0">
                        <a:ln>
                          <a:noFill/>
                        </a:ln>
                        <a:solidFill>
                          <a:schemeClr val="tx1"/>
                        </a:solidFill>
                        <a:effectLst/>
                        <a:latin typeface="Candara" pitchFamily="34" charset="0"/>
                        <a:ea typeface="华文楷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andara" pitchFamily="34" charset="0"/>
                          <a:ea typeface="华文楷体" pitchFamily="2" charset="-122"/>
                          <a:cs typeface="Arial" pitchFamily="34" charset="0"/>
                        </a:rPr>
                        <a:t>63%</a:t>
                      </a:r>
                      <a:endParaRPr kumimoji="0" lang="zh-CN" altLang="en-US" sz="1800" b="0" i="0" u="none" strike="noStrike" cap="none" normalizeH="0" baseline="0" dirty="0" smtClean="0">
                        <a:ln>
                          <a:noFill/>
                        </a:ln>
                        <a:solidFill>
                          <a:schemeClr val="tx1"/>
                        </a:solidFill>
                        <a:effectLst/>
                        <a:latin typeface="Candara" pitchFamily="34" charset="0"/>
                        <a:ea typeface="华文楷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ndara" pitchFamily="34" charset="0"/>
                          <a:ea typeface="华文楷体" pitchFamily="2" charset="-122"/>
                          <a:cs typeface="Arial" pitchFamily="34" charset="0"/>
                        </a:rPr>
                        <a:t>ns</a:t>
                      </a:r>
                      <a:endParaRPr kumimoji="0" lang="zh-CN" altLang="en-US" sz="1800" b="0" i="0" u="none" strike="noStrike" cap="none" normalizeH="0" baseline="0" smtClean="0">
                        <a:ln>
                          <a:noFill/>
                        </a:ln>
                        <a:solidFill>
                          <a:schemeClr val="tx1"/>
                        </a:solidFill>
                        <a:effectLst/>
                        <a:latin typeface="Candara" pitchFamily="34" charset="0"/>
                        <a:ea typeface="华文楷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andara" pitchFamily="34" charset="0"/>
                          <a:ea typeface="华文楷体" pitchFamily="2" charset="-122"/>
                          <a:cs typeface="Arial" pitchFamily="34" charset="0"/>
                        </a:rPr>
                        <a:t>51%</a:t>
                      </a:r>
                      <a:endParaRPr kumimoji="0" lang="zh-CN" altLang="en-US" sz="1800" b="0" i="0" u="none" strike="noStrike" cap="none" normalizeH="0" baseline="0" dirty="0" smtClean="0">
                        <a:ln>
                          <a:noFill/>
                        </a:ln>
                        <a:solidFill>
                          <a:schemeClr val="tx1"/>
                        </a:solidFill>
                        <a:effectLst/>
                        <a:latin typeface="Candara" pitchFamily="34" charset="0"/>
                        <a:ea typeface="华文楷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ndara" pitchFamily="34" charset="0"/>
                          <a:ea typeface="华文楷体" pitchFamily="2" charset="-122"/>
                          <a:cs typeface="Arial" pitchFamily="34" charset="0"/>
                        </a:rPr>
                        <a:t>select</a:t>
                      </a:r>
                      <a:endParaRPr kumimoji="0" lang="zh-CN" altLang="en-US" sz="1800" b="0" i="0" u="none" strike="noStrike" cap="none" normalizeH="0" baseline="0" smtClean="0">
                        <a:ln>
                          <a:noFill/>
                        </a:ln>
                        <a:solidFill>
                          <a:schemeClr val="tx1"/>
                        </a:solidFill>
                        <a:effectLst/>
                        <a:latin typeface="Candara" pitchFamily="34" charset="0"/>
                        <a:ea typeface="华文楷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andara" pitchFamily="34" charset="0"/>
                          <a:ea typeface="华文楷体" pitchFamily="2" charset="-122"/>
                          <a:cs typeface="Arial" pitchFamily="34" charset="0"/>
                        </a:rPr>
                        <a:t>36%</a:t>
                      </a:r>
                      <a:endParaRPr kumimoji="0" lang="zh-CN" altLang="en-US" sz="1800" b="0" i="0" u="none" strike="noStrike" cap="none" normalizeH="0" baseline="0" dirty="0" smtClean="0">
                        <a:ln>
                          <a:noFill/>
                        </a:ln>
                        <a:solidFill>
                          <a:schemeClr val="tx1"/>
                        </a:solidFill>
                        <a:effectLst/>
                        <a:latin typeface="Candara" pitchFamily="34" charset="0"/>
                        <a:ea typeface="华文楷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extBox 3"/>
          <p:cNvSpPr txBox="1"/>
          <p:nvPr/>
        </p:nvSpPr>
        <p:spPr>
          <a:xfrm>
            <a:off x="5448300" y="2895600"/>
            <a:ext cx="358140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1" dirty="0" smtClean="0"/>
              <a:t>Branch Penalty on Cell SPUs can be high for some embedded applications</a:t>
            </a:r>
            <a:endParaRPr lang="en-US" b="1" dirty="0"/>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smtClean="0">
                <a:effectLst>
                  <a:outerShdw blurRad="38100" dist="38100" dir="2700000" algn="tl">
                    <a:srgbClr val="C0C0C0"/>
                  </a:outerShdw>
                </a:effectLst>
              </a:rPr>
              <a:t>Software Branch Hinting</a:t>
            </a:r>
            <a:endParaRPr lang="zh-CN" altLang="en-US" smtClean="0">
              <a:effectLst>
                <a:outerShdw blurRad="38100" dist="38100" dir="2700000" algn="tl">
                  <a:srgbClr val="C0C0C0"/>
                </a:outerShdw>
              </a:effectLst>
            </a:endParaRPr>
          </a:p>
        </p:txBody>
      </p:sp>
      <p:sp>
        <p:nvSpPr>
          <p:cNvPr id="9221" name="灯片编号占位符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6DEDE556-31A2-422B-A758-97EA348246F5}" type="slidenum">
              <a:rPr lang="en-US" altLang="zh-CN">
                <a:cs typeface="ヒラギノ角ゴ Pro W3"/>
              </a:rPr>
              <a:pPr/>
              <a:t>6</a:t>
            </a:fld>
            <a:endParaRPr lang="en-US" altLang="zh-CN">
              <a:cs typeface="ヒラギノ角ゴ Pro W3"/>
            </a:endParaRPr>
          </a:p>
        </p:txBody>
      </p:sp>
      <p:sp>
        <p:nvSpPr>
          <p:cNvPr id="9222" name="Content Placeholder 2"/>
          <p:cNvSpPr>
            <a:spLocks noGrp="1"/>
          </p:cNvSpPr>
          <p:nvPr>
            <p:ph sz="quarter" idx="1"/>
          </p:nvPr>
        </p:nvSpPr>
        <p:spPr>
          <a:xfrm>
            <a:off x="152400" y="914400"/>
            <a:ext cx="5029200" cy="5257800"/>
          </a:xfrm>
        </p:spPr>
        <p:txBody>
          <a:bodyPr>
            <a:normAutofit/>
          </a:bodyPr>
          <a:lstStyle/>
          <a:p>
            <a:r>
              <a:rPr lang="en-US" altLang="zh-CN" sz="2000" dirty="0" smtClean="0"/>
              <a:t>Branch Hint Instruction</a:t>
            </a:r>
          </a:p>
          <a:p>
            <a:pPr algn="ctr">
              <a:buNone/>
            </a:pPr>
            <a:r>
              <a:rPr lang="en-US" altLang="zh-CN" sz="1600" b="1" i="1" dirty="0" err="1" smtClean="0">
                <a:solidFill>
                  <a:srgbClr val="FF0000"/>
                </a:solidFill>
              </a:rPr>
              <a:t>hbr</a:t>
            </a:r>
            <a:r>
              <a:rPr lang="en-US" altLang="zh-CN" sz="1600" b="1" i="1" dirty="0" smtClean="0">
                <a:solidFill>
                  <a:srgbClr val="FF0000"/>
                </a:solidFill>
              </a:rPr>
              <a:t> &lt;branch address&gt; &lt;target address&gt;</a:t>
            </a:r>
          </a:p>
          <a:p>
            <a:pPr lvl="1"/>
            <a:r>
              <a:rPr lang="en-US" altLang="zh-CN" sz="1600" i="1" dirty="0" smtClean="0"/>
              <a:t>Branch instruction at &lt;branch address&gt; jumps to  &lt;target address&gt;</a:t>
            </a:r>
            <a:endParaRPr lang="en-US" altLang="zh-CN" sz="2000" dirty="0" smtClean="0"/>
          </a:p>
          <a:p>
            <a:endParaRPr lang="en-US" altLang="zh-CN" sz="2000" dirty="0" smtClean="0"/>
          </a:p>
          <a:p>
            <a:r>
              <a:rPr lang="en-US" altLang="zh-CN" sz="2000" dirty="0" smtClean="0"/>
              <a:t>Inserted by Compiler/Programmer</a:t>
            </a:r>
          </a:p>
          <a:p>
            <a:pPr lvl="1"/>
            <a:r>
              <a:rPr lang="en-US" altLang="zh-CN" sz="1800" dirty="0" smtClean="0"/>
              <a:t>Negligible power consumption</a:t>
            </a:r>
            <a:endParaRPr lang="en-US" altLang="zh-CN" sz="2000" dirty="0" smtClean="0"/>
          </a:p>
          <a:p>
            <a:endParaRPr lang="en-US" altLang="zh-CN" sz="2000" dirty="0" smtClean="0"/>
          </a:p>
          <a:p>
            <a:r>
              <a:rPr lang="en-US" altLang="zh-CN" sz="2000" dirty="0" smtClean="0"/>
              <a:t>Some branch targets are easily known</a:t>
            </a:r>
          </a:p>
          <a:p>
            <a:pPr lvl="1"/>
            <a:r>
              <a:rPr lang="en-US" altLang="zh-CN" sz="1800" dirty="0" smtClean="0"/>
              <a:t>Unconditional branches</a:t>
            </a:r>
          </a:p>
          <a:p>
            <a:pPr lvl="1"/>
            <a:r>
              <a:rPr lang="en-US" altLang="zh-CN" sz="1800" dirty="0" smtClean="0"/>
              <a:t>Loops branches</a:t>
            </a:r>
          </a:p>
        </p:txBody>
      </p:sp>
      <p:sp>
        <p:nvSpPr>
          <p:cNvPr id="8" name="矩形 7"/>
          <p:cNvSpPr/>
          <p:nvPr/>
        </p:nvSpPr>
        <p:spPr>
          <a:xfrm>
            <a:off x="6096000" y="609600"/>
            <a:ext cx="2971800" cy="3293209"/>
          </a:xfrm>
          <a:prstGeom prst="rect">
            <a:avLst/>
          </a:prstGeom>
          <a:solidFill>
            <a:schemeClr val="bg1"/>
          </a:solidFill>
          <a:ln>
            <a:solidFill>
              <a:schemeClr val="tx1"/>
            </a:solidFill>
          </a:ln>
        </p:spPr>
        <p:txBody>
          <a:bodyPr wrap="square">
            <a:spAutoFit/>
          </a:bodyPr>
          <a:lstStyle/>
          <a:p>
            <a:r>
              <a:rPr lang="en-US" altLang="zh-CN" sz="1600" b="1" dirty="0" smtClean="0"/>
              <a:t>L3</a:t>
            </a:r>
            <a:r>
              <a:rPr lang="en-US" altLang="zh-CN" sz="1600" b="1" dirty="0"/>
              <a:t>: </a:t>
            </a:r>
            <a:r>
              <a:rPr lang="en-US" altLang="zh-CN" sz="1600" dirty="0" smtClean="0">
                <a:solidFill>
                  <a:schemeClr val="bg1">
                    <a:lumMod val="65000"/>
                  </a:schemeClr>
                </a:solidFill>
              </a:rPr>
              <a:t>	</a:t>
            </a:r>
            <a:r>
              <a:rPr lang="en-US" altLang="zh-CN" sz="1600" dirty="0" err="1" smtClean="0">
                <a:solidFill>
                  <a:schemeClr val="bg1">
                    <a:lumMod val="65000"/>
                  </a:schemeClr>
                </a:solidFill>
              </a:rPr>
              <a:t>shli</a:t>
            </a:r>
            <a:r>
              <a:rPr lang="en-US" altLang="zh-CN" sz="1600" dirty="0" smtClean="0">
                <a:solidFill>
                  <a:schemeClr val="bg1">
                    <a:lumMod val="65000"/>
                  </a:schemeClr>
                </a:solidFill>
              </a:rPr>
              <a:t>	$13,$11,2</a:t>
            </a:r>
            <a:endParaRPr lang="zh-CN" altLang="zh-CN" sz="1600" dirty="0" smtClean="0">
              <a:solidFill>
                <a:schemeClr val="bg1">
                  <a:lumMod val="65000"/>
                </a:schemeClr>
              </a:solidFill>
            </a:endParaRPr>
          </a:p>
          <a:p>
            <a:r>
              <a:rPr lang="en-US" altLang="zh-CN" sz="1600" dirty="0" smtClean="0">
                <a:solidFill>
                  <a:schemeClr val="bg1">
                    <a:lumMod val="65000"/>
                  </a:schemeClr>
                </a:solidFill>
              </a:rPr>
              <a:t>	</a:t>
            </a:r>
            <a:r>
              <a:rPr lang="en-US" altLang="zh-CN" sz="1600" dirty="0" err="1" smtClean="0">
                <a:solidFill>
                  <a:schemeClr val="bg1">
                    <a:lumMod val="65000"/>
                  </a:schemeClr>
                </a:solidFill>
              </a:rPr>
              <a:t>selb</a:t>
            </a:r>
            <a:r>
              <a:rPr lang="en-US" altLang="zh-CN" sz="1600" dirty="0">
                <a:solidFill>
                  <a:schemeClr val="bg1">
                    <a:lumMod val="65000"/>
                  </a:schemeClr>
                </a:solidFill>
              </a:rPr>
              <a:t> </a:t>
            </a:r>
            <a:r>
              <a:rPr lang="en-US" altLang="zh-CN" sz="1600" dirty="0" smtClean="0">
                <a:solidFill>
                  <a:schemeClr val="bg1">
                    <a:lumMod val="65000"/>
                  </a:schemeClr>
                </a:solidFill>
              </a:rPr>
              <a:t>  $6,$6,$15,$8</a:t>
            </a:r>
            <a:endParaRPr lang="zh-CN" altLang="zh-CN" sz="1600" dirty="0" smtClean="0">
              <a:solidFill>
                <a:schemeClr val="bg1">
                  <a:lumMod val="65000"/>
                </a:schemeClr>
              </a:solidFill>
            </a:endParaRPr>
          </a:p>
          <a:p>
            <a:r>
              <a:rPr lang="en-US" altLang="zh-CN" sz="1600" dirty="0" smtClean="0">
                <a:solidFill>
                  <a:schemeClr val="bg1">
                    <a:lumMod val="65000"/>
                  </a:schemeClr>
                </a:solidFill>
              </a:rPr>
              <a:t>	</a:t>
            </a:r>
            <a:r>
              <a:rPr lang="en-US" altLang="zh-CN" sz="1600" dirty="0" err="1" smtClean="0">
                <a:solidFill>
                  <a:schemeClr val="bg1">
                    <a:lumMod val="65000"/>
                  </a:schemeClr>
                </a:solidFill>
              </a:rPr>
              <a:t>rotqby</a:t>
            </a:r>
            <a:r>
              <a:rPr lang="en-US" altLang="zh-CN" sz="1600" dirty="0" smtClean="0">
                <a:solidFill>
                  <a:schemeClr val="bg1">
                    <a:lumMod val="65000"/>
                  </a:schemeClr>
                </a:solidFill>
              </a:rPr>
              <a:t>	$2,$12,$7</a:t>
            </a:r>
            <a:endParaRPr lang="zh-CN" altLang="zh-CN" sz="1600" dirty="0" smtClean="0">
              <a:solidFill>
                <a:schemeClr val="bg1">
                  <a:lumMod val="65000"/>
                </a:schemeClr>
              </a:solidFill>
            </a:endParaRPr>
          </a:p>
          <a:p>
            <a:r>
              <a:rPr lang="en-US" altLang="zh-CN" sz="1600" b="1" i="1" dirty="0" smtClean="0">
                <a:solidFill>
                  <a:schemeClr val="bg1">
                    <a:lumMod val="65000"/>
                  </a:schemeClr>
                </a:solidFill>
              </a:rPr>
              <a:t>	</a:t>
            </a:r>
            <a:r>
              <a:rPr lang="en-US" altLang="zh-CN" sz="1600" b="1" i="1" dirty="0" err="1" smtClean="0">
                <a:solidFill>
                  <a:srgbClr val="FF0000"/>
                </a:solidFill>
              </a:rPr>
              <a:t>hbrr</a:t>
            </a:r>
            <a:r>
              <a:rPr lang="en-US" altLang="zh-CN" sz="1600" b="1" i="1" dirty="0">
                <a:solidFill>
                  <a:srgbClr val="FF0000"/>
                </a:solidFill>
              </a:rPr>
              <a:t>	L14,L4</a:t>
            </a:r>
          </a:p>
          <a:p>
            <a:r>
              <a:rPr lang="en-US" altLang="zh-CN" sz="1600" dirty="0" smtClean="0">
                <a:solidFill>
                  <a:schemeClr val="bg1">
                    <a:lumMod val="65000"/>
                  </a:schemeClr>
                </a:solidFill>
              </a:rPr>
              <a:t>	</a:t>
            </a:r>
            <a:r>
              <a:rPr lang="en-US" altLang="zh-CN" sz="1600" dirty="0" err="1" smtClean="0">
                <a:solidFill>
                  <a:schemeClr val="bg1">
                    <a:lumMod val="65000"/>
                  </a:schemeClr>
                </a:solidFill>
              </a:rPr>
              <a:t>ai</a:t>
            </a:r>
            <a:r>
              <a:rPr lang="en-US" altLang="zh-CN" sz="1600" dirty="0" smtClean="0">
                <a:solidFill>
                  <a:schemeClr val="bg1">
                    <a:lumMod val="65000"/>
                  </a:schemeClr>
                </a:solidFill>
              </a:rPr>
              <a:t>	$6,$6,1</a:t>
            </a:r>
            <a:endParaRPr lang="zh-CN" altLang="zh-CN" sz="1600" dirty="0" smtClean="0">
              <a:solidFill>
                <a:schemeClr val="bg1">
                  <a:lumMod val="65000"/>
                </a:schemeClr>
              </a:solidFill>
            </a:endParaRPr>
          </a:p>
          <a:p>
            <a:r>
              <a:rPr lang="en-US" altLang="zh-CN" sz="1600" dirty="0" smtClean="0">
                <a:solidFill>
                  <a:schemeClr val="bg1">
                    <a:lumMod val="65000"/>
                  </a:schemeClr>
                </a:solidFill>
              </a:rPr>
              <a:t>	</a:t>
            </a:r>
            <a:r>
              <a:rPr lang="en-US" altLang="zh-CN" sz="1600" dirty="0" err="1" smtClean="0">
                <a:solidFill>
                  <a:schemeClr val="bg1">
                    <a:lumMod val="65000"/>
                  </a:schemeClr>
                </a:solidFill>
              </a:rPr>
              <a:t>cgti</a:t>
            </a:r>
            <a:r>
              <a:rPr lang="en-US" altLang="zh-CN" sz="1600" dirty="0" smtClean="0">
                <a:solidFill>
                  <a:schemeClr val="bg1">
                    <a:lumMod val="65000"/>
                  </a:schemeClr>
                </a:solidFill>
              </a:rPr>
              <a:t>	$3,$6,2</a:t>
            </a:r>
            <a:endParaRPr lang="zh-CN" altLang="zh-CN" sz="1600" dirty="0" smtClean="0">
              <a:solidFill>
                <a:schemeClr val="bg1">
                  <a:lumMod val="65000"/>
                </a:schemeClr>
              </a:solidFill>
            </a:endParaRPr>
          </a:p>
          <a:p>
            <a:r>
              <a:rPr lang="en-US" altLang="zh-CN" sz="1600" dirty="0" smtClean="0">
                <a:solidFill>
                  <a:schemeClr val="bg1">
                    <a:lumMod val="65000"/>
                  </a:schemeClr>
                </a:solidFill>
              </a:rPr>
              <a:t>	a	$5,$9,$2</a:t>
            </a:r>
            <a:endParaRPr lang="zh-CN" altLang="zh-CN" sz="1600" dirty="0" smtClean="0">
              <a:solidFill>
                <a:schemeClr val="bg1">
                  <a:lumMod val="65000"/>
                </a:schemeClr>
              </a:solidFill>
            </a:endParaRPr>
          </a:p>
          <a:p>
            <a:r>
              <a:rPr lang="en-US" altLang="zh-CN" sz="1600" dirty="0" smtClean="0">
                <a:solidFill>
                  <a:schemeClr val="bg1">
                    <a:lumMod val="65000"/>
                  </a:schemeClr>
                </a:solidFill>
              </a:rPr>
              <a:t>	</a:t>
            </a:r>
            <a:r>
              <a:rPr lang="en-US" altLang="zh-CN" sz="1600" dirty="0" err="1" smtClean="0">
                <a:solidFill>
                  <a:schemeClr val="bg1">
                    <a:lumMod val="65000"/>
                  </a:schemeClr>
                </a:solidFill>
              </a:rPr>
              <a:t>lnop</a:t>
            </a:r>
            <a:endParaRPr lang="zh-CN" altLang="zh-CN" sz="1600" dirty="0" smtClean="0">
              <a:solidFill>
                <a:schemeClr val="bg1">
                  <a:lumMod val="65000"/>
                </a:schemeClr>
              </a:solidFill>
            </a:endParaRPr>
          </a:p>
          <a:p>
            <a:r>
              <a:rPr lang="en-US" altLang="zh-CN" sz="1600" dirty="0" smtClean="0">
                <a:solidFill>
                  <a:schemeClr val="bg1">
                    <a:lumMod val="65000"/>
                  </a:schemeClr>
                </a:solidFill>
              </a:rPr>
              <a:t>	</a:t>
            </a:r>
            <a:r>
              <a:rPr lang="en-US" altLang="zh-CN" sz="1600" dirty="0" err="1" smtClean="0">
                <a:solidFill>
                  <a:schemeClr val="bg1">
                    <a:lumMod val="65000"/>
                  </a:schemeClr>
                </a:solidFill>
              </a:rPr>
              <a:t>selb</a:t>
            </a:r>
            <a:r>
              <a:rPr lang="en-US" altLang="zh-CN" sz="1600" dirty="0">
                <a:solidFill>
                  <a:schemeClr val="bg1">
                    <a:lumMod val="65000"/>
                  </a:schemeClr>
                </a:solidFill>
              </a:rPr>
              <a:t> </a:t>
            </a:r>
            <a:r>
              <a:rPr lang="en-US" altLang="zh-CN" sz="1600" dirty="0" smtClean="0">
                <a:solidFill>
                  <a:schemeClr val="bg1">
                    <a:lumMod val="65000"/>
                  </a:schemeClr>
                </a:solidFill>
              </a:rPr>
              <a:t> $10,$5,$10,$8</a:t>
            </a:r>
            <a:endParaRPr lang="zh-CN" altLang="zh-CN" sz="1600" dirty="0" smtClean="0">
              <a:solidFill>
                <a:schemeClr val="bg1">
                  <a:lumMod val="65000"/>
                </a:schemeClr>
              </a:solidFill>
            </a:endParaRPr>
          </a:p>
          <a:p>
            <a:endParaRPr lang="en-US" altLang="zh-CN" sz="1600" b="1" dirty="0" smtClean="0">
              <a:solidFill>
                <a:schemeClr val="bg1">
                  <a:lumMod val="65000"/>
                </a:schemeClr>
              </a:solidFill>
            </a:endParaRPr>
          </a:p>
          <a:p>
            <a:r>
              <a:rPr lang="en-US" altLang="zh-CN" sz="1600" b="1" dirty="0"/>
              <a:t>L14: </a:t>
            </a:r>
            <a:r>
              <a:rPr lang="en-US" altLang="zh-CN" sz="1600" b="1" dirty="0" smtClean="0"/>
              <a:t>	</a:t>
            </a:r>
            <a:r>
              <a:rPr lang="en-US" altLang="zh-CN" sz="1600" b="1" dirty="0" err="1" smtClean="0"/>
              <a:t>brz</a:t>
            </a:r>
            <a:r>
              <a:rPr lang="en-US" altLang="zh-CN" sz="1600" b="1" dirty="0" smtClean="0"/>
              <a:t>	$3,L4</a:t>
            </a:r>
            <a:endParaRPr lang="zh-CN" altLang="zh-CN" sz="1600" b="1" dirty="0" smtClean="0"/>
          </a:p>
          <a:p>
            <a:r>
              <a:rPr lang="en-US" altLang="zh-CN" sz="1600" dirty="0" smtClean="0">
                <a:solidFill>
                  <a:schemeClr val="bg1">
                    <a:lumMod val="65000"/>
                  </a:schemeClr>
                </a:solidFill>
              </a:rPr>
              <a:t>	</a:t>
            </a:r>
            <a:r>
              <a:rPr lang="en-US" altLang="zh-CN" sz="1600" dirty="0" err="1" smtClean="0">
                <a:solidFill>
                  <a:schemeClr val="bg1">
                    <a:lumMod val="65000"/>
                  </a:schemeClr>
                </a:solidFill>
              </a:rPr>
              <a:t>ai</a:t>
            </a:r>
            <a:r>
              <a:rPr lang="en-US" altLang="zh-CN" sz="1600" dirty="0" smtClean="0">
                <a:solidFill>
                  <a:schemeClr val="bg1">
                    <a:lumMod val="65000"/>
                  </a:schemeClr>
                </a:solidFill>
              </a:rPr>
              <a:t>	$11,$11,1</a:t>
            </a:r>
            <a:endParaRPr lang="zh-CN" altLang="zh-CN" sz="1600" dirty="0" smtClean="0">
              <a:solidFill>
                <a:schemeClr val="bg1">
                  <a:lumMod val="65000"/>
                </a:schemeClr>
              </a:solidFill>
            </a:endParaRPr>
          </a:p>
          <a:p>
            <a:r>
              <a:rPr lang="en-US" altLang="zh-CN" sz="1600" dirty="0" smtClean="0">
                <a:solidFill>
                  <a:schemeClr val="bg1">
                    <a:lumMod val="65000"/>
                  </a:schemeClr>
                </a:solidFill>
              </a:rPr>
              <a:t>	</a:t>
            </a:r>
            <a:r>
              <a:rPr lang="en-US" altLang="zh-CN" sz="1600" dirty="0" err="1" smtClean="0">
                <a:solidFill>
                  <a:schemeClr val="bg1">
                    <a:lumMod val="65000"/>
                  </a:schemeClr>
                </a:solidFill>
              </a:rPr>
              <a:t>ceqi</a:t>
            </a:r>
            <a:r>
              <a:rPr lang="en-US" altLang="zh-CN" sz="1600" dirty="0" smtClean="0">
                <a:solidFill>
                  <a:schemeClr val="bg1">
                    <a:lumMod val="65000"/>
                  </a:schemeClr>
                </a:solidFill>
              </a:rPr>
              <a:t>	$18,$11,3</a:t>
            </a:r>
          </a:p>
        </p:txBody>
      </p:sp>
      <p:graphicFrame>
        <p:nvGraphicFramePr>
          <p:cNvPr id="11" name="表格 8"/>
          <p:cNvGraphicFramePr>
            <a:graphicFrameLocks noGrp="1"/>
          </p:cNvGraphicFramePr>
          <p:nvPr>
            <p:extLst>
              <p:ext uri="{D42A27DB-BD31-4B8C-83A1-F6EECF244321}">
                <p14:modId xmlns:p14="http://schemas.microsoft.com/office/powerpoint/2010/main" xmlns="" val="1622458895"/>
              </p:ext>
            </p:extLst>
          </p:nvPr>
        </p:nvGraphicFramePr>
        <p:xfrm>
          <a:off x="3886200" y="4084320"/>
          <a:ext cx="5181600" cy="2468880"/>
        </p:xfrm>
        <a:graphic>
          <a:graphicData uri="http://schemas.openxmlformats.org/drawingml/2006/table">
            <a:tbl>
              <a:tblPr/>
              <a:tblGrid>
                <a:gridCol w="1727200"/>
                <a:gridCol w="1727200"/>
                <a:gridCol w="1727200"/>
              </a:tblGrid>
              <a:tr h="62032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Candara" pitchFamily="34" charset="0"/>
                          <a:ea typeface="华文楷体" pitchFamily="2" charset="-122"/>
                          <a:cs typeface="Arial" pitchFamily="34" charset="0"/>
                        </a:rPr>
                        <a:t>Benchmark</a:t>
                      </a:r>
                      <a:endParaRPr kumimoji="0" lang="zh-CN" altLang="en-US" sz="1800" b="1" i="0" u="none" strike="noStrike" cap="none" normalizeH="0" baseline="0" dirty="0" smtClean="0">
                        <a:ln>
                          <a:noFill/>
                        </a:ln>
                        <a:solidFill>
                          <a:schemeClr val="tx1"/>
                        </a:solidFill>
                        <a:effectLst/>
                        <a:latin typeface="Candara" pitchFamily="34" charset="0"/>
                        <a:ea typeface="华文楷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Candara" pitchFamily="34" charset="0"/>
                          <a:ea typeface="华文楷体" pitchFamily="2" charset="-122"/>
                          <a:cs typeface="Arial" pitchFamily="34" charset="0"/>
                        </a:rPr>
                        <a:t>Branch penalty without hint</a:t>
                      </a:r>
                      <a:endParaRPr kumimoji="0" lang="zh-CN" altLang="en-US" sz="1800" b="1" i="0" u="none" strike="noStrike" cap="none" normalizeH="0" baseline="0" dirty="0" smtClean="0">
                        <a:ln>
                          <a:noFill/>
                        </a:ln>
                        <a:solidFill>
                          <a:schemeClr val="tx1"/>
                        </a:solidFill>
                        <a:effectLst/>
                        <a:latin typeface="Candara" pitchFamily="34" charset="0"/>
                        <a:ea typeface="华文楷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Candara" pitchFamily="34" charset="0"/>
                          <a:ea typeface="华文楷体" pitchFamily="2" charset="-122"/>
                          <a:cs typeface="Arial" pitchFamily="34" charset="0"/>
                        </a:rPr>
                        <a:t>Branch penalty with GCC hint</a:t>
                      </a:r>
                      <a:endParaRPr kumimoji="0" lang="zh-CN" altLang="en-US" sz="1800" b="1" i="0" u="none" strike="noStrike" cap="none" normalizeH="0" baseline="0" dirty="0" smtClean="0">
                        <a:ln>
                          <a:noFill/>
                        </a:ln>
                        <a:solidFill>
                          <a:schemeClr val="tx1"/>
                        </a:solidFill>
                        <a:effectLst/>
                        <a:latin typeface="Candara" pitchFamily="34" charset="0"/>
                        <a:ea typeface="华文楷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r>
              <a:tr h="3544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ndara" pitchFamily="34" charset="0"/>
                          <a:ea typeface="华文楷体" pitchFamily="2" charset="-122"/>
                          <a:cs typeface="Arial" pitchFamily="34" charset="0"/>
                        </a:rPr>
                        <a:t>cnt</a:t>
                      </a:r>
                      <a:endParaRPr kumimoji="0" lang="zh-CN" altLang="en-US" sz="1800" b="0" i="0" u="none" strike="noStrike" cap="none" normalizeH="0" baseline="0" smtClean="0">
                        <a:ln>
                          <a:noFill/>
                        </a:ln>
                        <a:solidFill>
                          <a:schemeClr val="tx1"/>
                        </a:solidFill>
                        <a:effectLst/>
                        <a:latin typeface="Candara" pitchFamily="34" charset="0"/>
                        <a:ea typeface="华文楷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andara" pitchFamily="34" charset="0"/>
                          <a:ea typeface="华文楷体" pitchFamily="2" charset="-122"/>
                          <a:cs typeface="Arial" pitchFamily="34" charset="0"/>
                        </a:rPr>
                        <a:t>59%</a:t>
                      </a:r>
                      <a:endParaRPr kumimoji="0" lang="zh-CN" altLang="en-US" sz="1800" b="0" i="0" u="none" strike="noStrike" cap="none" normalizeH="0" baseline="0" dirty="0" smtClean="0">
                        <a:ln>
                          <a:noFill/>
                        </a:ln>
                        <a:solidFill>
                          <a:schemeClr val="tx1"/>
                        </a:solidFill>
                        <a:effectLst/>
                        <a:latin typeface="Candara" pitchFamily="34" charset="0"/>
                        <a:ea typeface="华文楷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andara" pitchFamily="34" charset="0"/>
                          <a:ea typeface="华文楷体" pitchFamily="2" charset="-122"/>
                          <a:cs typeface="Arial" pitchFamily="34" charset="0"/>
                        </a:rPr>
                        <a:t>29%</a:t>
                      </a:r>
                      <a:endParaRPr kumimoji="0" lang="zh-CN" altLang="en-US" sz="1800" b="0" i="0" u="none" strike="noStrike" cap="none" normalizeH="0" baseline="0" dirty="0" smtClean="0">
                        <a:ln>
                          <a:noFill/>
                        </a:ln>
                        <a:solidFill>
                          <a:schemeClr val="tx1"/>
                        </a:solidFill>
                        <a:effectLst/>
                        <a:latin typeface="Candara" pitchFamily="34" charset="0"/>
                        <a:ea typeface="华文楷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544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Candara" pitchFamily="34" charset="0"/>
                          <a:ea typeface="华文楷体" pitchFamily="2" charset="-122"/>
                          <a:cs typeface="Arial" pitchFamily="34" charset="0"/>
                        </a:rPr>
                        <a:t>Insert_sort</a:t>
                      </a:r>
                      <a:endParaRPr kumimoji="0" lang="zh-CN" altLang="en-US" sz="1800" b="0" i="0" u="none" strike="noStrike" cap="none" normalizeH="0" baseline="0" dirty="0" smtClean="0">
                        <a:ln>
                          <a:noFill/>
                        </a:ln>
                        <a:solidFill>
                          <a:schemeClr val="tx1"/>
                        </a:solidFill>
                        <a:effectLst/>
                        <a:latin typeface="Candara" pitchFamily="34" charset="0"/>
                        <a:ea typeface="华文楷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ndara" pitchFamily="34" charset="0"/>
                          <a:ea typeface="华文楷体" pitchFamily="2" charset="-122"/>
                          <a:cs typeface="Arial" pitchFamily="34" charset="0"/>
                        </a:rPr>
                        <a:t>31%</a:t>
                      </a:r>
                      <a:endParaRPr kumimoji="0" lang="zh-CN" altLang="en-US" sz="1800" b="0" i="0" u="none" strike="noStrike" cap="none" normalizeH="0" baseline="0" smtClean="0">
                        <a:ln>
                          <a:noFill/>
                        </a:ln>
                        <a:solidFill>
                          <a:schemeClr val="tx1"/>
                        </a:solidFill>
                        <a:effectLst/>
                        <a:latin typeface="Candara" pitchFamily="34" charset="0"/>
                        <a:ea typeface="华文楷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andara" pitchFamily="34" charset="0"/>
                          <a:ea typeface="华文楷体" pitchFamily="2" charset="-122"/>
                          <a:cs typeface="Arial" pitchFamily="34" charset="0"/>
                        </a:rPr>
                        <a:t>19%</a:t>
                      </a:r>
                      <a:endParaRPr kumimoji="0" lang="zh-CN" altLang="en-US" sz="1800" b="0" i="0" u="none" strike="noStrike" cap="none" normalizeH="0" baseline="0" dirty="0" smtClean="0">
                        <a:ln>
                          <a:noFill/>
                        </a:ln>
                        <a:solidFill>
                          <a:schemeClr val="tx1"/>
                        </a:solidFill>
                        <a:effectLst/>
                        <a:latin typeface="Candara" pitchFamily="34" charset="0"/>
                        <a:ea typeface="华文楷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544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ndara" pitchFamily="34" charset="0"/>
                          <a:ea typeface="华文楷体" pitchFamily="2" charset="-122"/>
                          <a:cs typeface="Arial" pitchFamily="34" charset="0"/>
                        </a:rPr>
                        <a:t>Janne_complex</a:t>
                      </a:r>
                      <a:endParaRPr kumimoji="0" lang="zh-CN" altLang="en-US" sz="1800" b="0" i="0" u="none" strike="noStrike" cap="none" normalizeH="0" baseline="0" smtClean="0">
                        <a:ln>
                          <a:noFill/>
                        </a:ln>
                        <a:solidFill>
                          <a:schemeClr val="tx1"/>
                        </a:solidFill>
                        <a:effectLst/>
                        <a:latin typeface="Candara" pitchFamily="34" charset="0"/>
                        <a:ea typeface="华文楷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andara" pitchFamily="34" charset="0"/>
                          <a:ea typeface="华文楷体" pitchFamily="2" charset="-122"/>
                          <a:cs typeface="Arial" pitchFamily="34" charset="0"/>
                        </a:rPr>
                        <a:t>63%</a:t>
                      </a:r>
                      <a:endParaRPr kumimoji="0" lang="zh-CN" altLang="en-US" sz="1800" b="0" i="0" u="none" strike="noStrike" cap="none" normalizeH="0" baseline="0" dirty="0" smtClean="0">
                        <a:ln>
                          <a:noFill/>
                        </a:ln>
                        <a:solidFill>
                          <a:schemeClr val="tx1"/>
                        </a:solidFill>
                        <a:effectLst/>
                        <a:latin typeface="Candara" pitchFamily="34" charset="0"/>
                        <a:ea typeface="华文楷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andara" pitchFamily="34" charset="0"/>
                          <a:ea typeface="华文楷体" pitchFamily="2" charset="-122"/>
                          <a:cs typeface="Arial" pitchFamily="34" charset="0"/>
                        </a:rPr>
                        <a:t>58%</a:t>
                      </a:r>
                      <a:endParaRPr kumimoji="0" lang="zh-CN" altLang="en-US" sz="1800" b="0" i="0" u="none" strike="noStrike" cap="none" normalizeH="0" baseline="0" dirty="0" smtClean="0">
                        <a:ln>
                          <a:noFill/>
                        </a:ln>
                        <a:solidFill>
                          <a:schemeClr val="tx1"/>
                        </a:solidFill>
                        <a:effectLst/>
                        <a:latin typeface="Candara" pitchFamily="34" charset="0"/>
                        <a:ea typeface="华文楷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544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ndara" pitchFamily="34" charset="0"/>
                          <a:ea typeface="华文楷体" pitchFamily="2" charset="-122"/>
                          <a:cs typeface="Arial" pitchFamily="34" charset="0"/>
                        </a:rPr>
                        <a:t>ns</a:t>
                      </a:r>
                      <a:endParaRPr kumimoji="0" lang="zh-CN" altLang="en-US" sz="1800" b="0" i="0" u="none" strike="noStrike" cap="none" normalizeH="0" baseline="0" smtClean="0">
                        <a:ln>
                          <a:noFill/>
                        </a:ln>
                        <a:solidFill>
                          <a:schemeClr val="tx1"/>
                        </a:solidFill>
                        <a:effectLst/>
                        <a:latin typeface="Candara" pitchFamily="34" charset="0"/>
                        <a:ea typeface="华文楷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andara" pitchFamily="34" charset="0"/>
                          <a:ea typeface="华文楷体" pitchFamily="2" charset="-122"/>
                          <a:cs typeface="Arial" pitchFamily="34" charset="0"/>
                        </a:rPr>
                        <a:t>51%</a:t>
                      </a:r>
                      <a:endParaRPr kumimoji="0" lang="zh-CN" altLang="en-US" sz="1800" b="0" i="0" u="none" strike="noStrike" cap="none" normalizeH="0" baseline="0" dirty="0" smtClean="0">
                        <a:ln>
                          <a:noFill/>
                        </a:ln>
                        <a:solidFill>
                          <a:schemeClr val="tx1"/>
                        </a:solidFill>
                        <a:effectLst/>
                        <a:latin typeface="Candara" pitchFamily="34" charset="0"/>
                        <a:ea typeface="华文楷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andara" pitchFamily="34" charset="0"/>
                          <a:ea typeface="华文楷体" pitchFamily="2" charset="-122"/>
                          <a:cs typeface="Arial" pitchFamily="34" charset="0"/>
                        </a:rPr>
                        <a:t>28%</a:t>
                      </a:r>
                      <a:endParaRPr kumimoji="0" lang="zh-CN" altLang="en-US" sz="1800" b="0" i="0" u="none" strike="noStrike" cap="none" normalizeH="0" baseline="0" dirty="0" smtClean="0">
                        <a:ln>
                          <a:noFill/>
                        </a:ln>
                        <a:solidFill>
                          <a:schemeClr val="tx1"/>
                        </a:solidFill>
                        <a:effectLst/>
                        <a:latin typeface="Candara" pitchFamily="34" charset="0"/>
                        <a:ea typeface="华文楷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544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andara" pitchFamily="34" charset="0"/>
                          <a:ea typeface="华文楷体" pitchFamily="2" charset="-122"/>
                          <a:cs typeface="Arial" pitchFamily="34" charset="0"/>
                        </a:rPr>
                        <a:t>select</a:t>
                      </a:r>
                      <a:endParaRPr kumimoji="0" lang="zh-CN" altLang="en-US" sz="1800" b="0" i="0" u="none" strike="noStrike" cap="none" normalizeH="0" baseline="0" dirty="0" smtClean="0">
                        <a:ln>
                          <a:noFill/>
                        </a:ln>
                        <a:solidFill>
                          <a:schemeClr val="tx1"/>
                        </a:solidFill>
                        <a:effectLst/>
                        <a:latin typeface="Candara" pitchFamily="34" charset="0"/>
                        <a:ea typeface="华文楷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andara" pitchFamily="34" charset="0"/>
                          <a:ea typeface="华文楷体" pitchFamily="2" charset="-122"/>
                          <a:cs typeface="Arial" pitchFamily="34" charset="0"/>
                        </a:rPr>
                        <a:t>36%</a:t>
                      </a:r>
                      <a:endParaRPr kumimoji="0" lang="zh-CN" altLang="en-US" sz="1800" b="0" i="0" u="none" strike="noStrike" cap="none" normalizeH="0" baseline="0" dirty="0" smtClean="0">
                        <a:ln>
                          <a:noFill/>
                        </a:ln>
                        <a:solidFill>
                          <a:schemeClr val="tx1"/>
                        </a:solidFill>
                        <a:effectLst/>
                        <a:latin typeface="Candara" pitchFamily="34" charset="0"/>
                        <a:ea typeface="华文楷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andara" pitchFamily="34" charset="0"/>
                          <a:ea typeface="华文楷体" pitchFamily="2" charset="-122"/>
                          <a:cs typeface="Arial" pitchFamily="34" charset="0"/>
                        </a:rPr>
                        <a:t>32%</a:t>
                      </a:r>
                      <a:endParaRPr kumimoji="0" lang="zh-CN" altLang="en-US" sz="1800" b="0" i="0" u="none" strike="noStrike" cap="none" normalizeH="0" baseline="0" dirty="0" smtClean="0">
                        <a:ln>
                          <a:noFill/>
                        </a:ln>
                        <a:solidFill>
                          <a:schemeClr val="tx1"/>
                        </a:solidFill>
                        <a:effectLst/>
                        <a:latin typeface="Candara" pitchFamily="34" charset="0"/>
                        <a:ea typeface="华文楷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 of this work</a:t>
            </a:r>
            <a:endParaRPr lang="en-US" dirty="0"/>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7</a:t>
            </a:fld>
            <a:endParaRPr lang="en-US" altLang="zh-CN"/>
          </a:p>
        </p:txBody>
      </p:sp>
      <p:sp>
        <p:nvSpPr>
          <p:cNvPr id="4" name="Content Placeholder 3"/>
          <p:cNvSpPr>
            <a:spLocks noGrp="1"/>
          </p:cNvSpPr>
          <p:nvPr>
            <p:ph sz="quarter" idx="1"/>
          </p:nvPr>
        </p:nvSpPr>
        <p:spPr>
          <a:xfrm>
            <a:off x="152399" y="919956"/>
            <a:ext cx="8772525" cy="5404644"/>
          </a:xfrm>
        </p:spPr>
        <p:txBody>
          <a:bodyPr>
            <a:normAutofit/>
          </a:bodyPr>
          <a:lstStyle/>
          <a:p>
            <a:endParaRPr lang="en-US" sz="3600" dirty="0" smtClean="0"/>
          </a:p>
          <a:p>
            <a:r>
              <a:rPr lang="en-US" sz="3600" dirty="0" smtClean="0"/>
              <a:t>Modeling Branch Hinting Mechanism</a:t>
            </a:r>
          </a:p>
          <a:p>
            <a:pPr lvl="1"/>
            <a:endParaRPr lang="en-US" sz="3200" dirty="0" smtClean="0"/>
          </a:p>
          <a:p>
            <a:pPr lvl="1"/>
            <a:r>
              <a:rPr lang="en-US" sz="3200" dirty="0" smtClean="0">
                <a:solidFill>
                  <a:srgbClr val="FF0000"/>
                </a:solidFill>
              </a:rPr>
              <a:t>How does branch hinting work?</a:t>
            </a:r>
          </a:p>
          <a:p>
            <a:pPr lvl="1"/>
            <a:endParaRPr lang="en-US" sz="3200" dirty="0" smtClean="0"/>
          </a:p>
          <a:p>
            <a:pPr lvl="1"/>
            <a:r>
              <a:rPr lang="en-US" sz="3200" dirty="0" smtClean="0"/>
              <a:t>How can we make performance model of branch hinting for the compiler to use?</a:t>
            </a:r>
          </a:p>
        </p:txBody>
      </p:sp>
    </p:spTree>
    <p:extLst>
      <p:ext uri="{BB962C8B-B14F-4D97-AF65-F5344CB8AC3E}">
        <p14:creationId xmlns:p14="http://schemas.microsoft.com/office/powerpoint/2010/main" xmlns="" val="105594640"/>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117"/>
          <p:cNvPicPr>
            <a:picLocks noChangeAspect="1" noChangeArrowheads="1"/>
          </p:cNvPicPr>
          <p:nvPr/>
        </p:nvPicPr>
        <p:blipFill>
          <a:blip r:embed="rId5" cstate="print"/>
          <a:srcRect l="36875" t="32000" r="21875" b="48000"/>
          <a:stretch>
            <a:fillRect/>
          </a:stretch>
        </p:blipFill>
        <p:spPr bwMode="auto">
          <a:xfrm>
            <a:off x="3086100" y="4129920"/>
            <a:ext cx="5905500" cy="2194679"/>
          </a:xfrm>
          <a:prstGeom prst="rect">
            <a:avLst/>
          </a:prstGeom>
          <a:noFill/>
          <a:ln w="9525">
            <a:noFill/>
            <a:miter lim="800000"/>
            <a:headEnd/>
            <a:tailEnd/>
          </a:ln>
        </p:spPr>
      </p:pic>
      <p:sp>
        <p:nvSpPr>
          <p:cNvPr id="2" name="Title 1"/>
          <p:cNvSpPr>
            <a:spLocks noGrp="1"/>
          </p:cNvSpPr>
          <p:nvPr>
            <p:ph type="title"/>
          </p:nvPr>
        </p:nvSpPr>
        <p:spPr>
          <a:xfrm>
            <a:off x="0" y="0"/>
            <a:ext cx="9144000" cy="838200"/>
          </a:xfrm>
        </p:spPr>
        <p:txBody>
          <a:bodyPr/>
          <a:lstStyle/>
          <a:p>
            <a:pPr>
              <a:defRPr/>
            </a:pPr>
            <a:r>
              <a:rPr lang="en-US" sz="4800" dirty="0" smtClean="0"/>
              <a:t>Branch and Hint Separation</a:t>
            </a:r>
            <a:endParaRPr sz="4800" dirty="0"/>
          </a:p>
        </p:txBody>
      </p:sp>
      <p:sp>
        <p:nvSpPr>
          <p:cNvPr id="1034"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C4581B12-BD15-4D29-A3DA-ADE783EB22D1}" type="slidenum">
              <a:rPr lang="en-US" altLang="zh-CN">
                <a:cs typeface="ヒラギノ角ゴ Pro W3"/>
              </a:rPr>
              <a:pPr/>
              <a:t>8</a:t>
            </a:fld>
            <a:endParaRPr lang="en-US" altLang="zh-CN">
              <a:cs typeface="ヒラギノ角ゴ Pro W3"/>
            </a:endParaRPr>
          </a:p>
        </p:txBody>
      </p:sp>
      <p:graphicFrame>
        <p:nvGraphicFramePr>
          <p:cNvPr id="1026" name="Object 7"/>
          <p:cNvGraphicFramePr>
            <a:graphicFrameLocks noChangeAspect="1"/>
          </p:cNvGraphicFramePr>
          <p:nvPr>
            <p:extLst>
              <p:ext uri="{D42A27DB-BD31-4B8C-83A1-F6EECF244321}">
                <p14:modId xmlns:p14="http://schemas.microsoft.com/office/powerpoint/2010/main" xmlns="" val="2033550003"/>
              </p:ext>
            </p:extLst>
          </p:nvPr>
        </p:nvGraphicFramePr>
        <p:xfrm>
          <a:off x="13563597" y="1915643"/>
          <a:ext cx="914400" cy="198438"/>
        </p:xfrm>
        <a:graphic>
          <a:graphicData uri="http://schemas.openxmlformats.org/presentationml/2006/ole">
            <p:oleObj spid="_x0000_s1187" name="Equation" r:id="rId6" imgW="435285" imgH="677109" progId="">
              <p:embed/>
            </p:oleObj>
          </a:graphicData>
        </a:graphic>
      </p:graphicFrame>
      <p:sp>
        <p:nvSpPr>
          <p:cNvPr id="16" name="TextBox 15"/>
          <p:cNvSpPr txBox="1"/>
          <p:nvPr/>
        </p:nvSpPr>
        <p:spPr>
          <a:xfrm>
            <a:off x="1043465" y="4905500"/>
            <a:ext cx="1838965" cy="369332"/>
          </a:xfrm>
          <a:prstGeom prst="rect">
            <a:avLst/>
          </a:prstGeom>
          <a:noFill/>
        </p:spPr>
        <p:txBody>
          <a:bodyPr wrap="none" rtlCol="0">
            <a:spAutoFit/>
          </a:bodyPr>
          <a:lstStyle/>
          <a:p>
            <a:r>
              <a:rPr lang="en-US" altLang="zh-CN" b="1" i="1" dirty="0" err="1" smtClean="0">
                <a:solidFill>
                  <a:srgbClr val="FF0000"/>
                </a:solidFill>
              </a:rPr>
              <a:t>hbrr</a:t>
            </a:r>
            <a:r>
              <a:rPr lang="en-US" altLang="zh-CN" b="1" i="1" dirty="0" smtClean="0">
                <a:solidFill>
                  <a:srgbClr val="FF0000"/>
                </a:solidFill>
              </a:rPr>
              <a:t>	L14,L4</a:t>
            </a:r>
            <a:endParaRPr lang="zh-CN" altLang="en-US" dirty="0"/>
          </a:p>
        </p:txBody>
      </p:sp>
      <p:sp>
        <p:nvSpPr>
          <p:cNvPr id="17" name="矩形 16"/>
          <p:cNvSpPr/>
          <p:nvPr/>
        </p:nvSpPr>
        <p:spPr>
          <a:xfrm>
            <a:off x="152400" y="990600"/>
            <a:ext cx="3124200" cy="3139321"/>
          </a:xfrm>
          <a:prstGeom prst="rect">
            <a:avLst/>
          </a:prstGeom>
          <a:noFill/>
          <a:ln>
            <a:noFill/>
          </a:ln>
        </p:spPr>
        <p:txBody>
          <a:bodyPr wrap="square">
            <a:spAutoFit/>
          </a:bodyPr>
          <a:lstStyle/>
          <a:p>
            <a:r>
              <a:rPr lang="en-US" altLang="zh-CN" dirty="0" smtClean="0"/>
              <a:t>	</a:t>
            </a:r>
            <a:r>
              <a:rPr lang="en-US" altLang="zh-CN" dirty="0" err="1" smtClean="0"/>
              <a:t>shli</a:t>
            </a:r>
            <a:r>
              <a:rPr lang="en-US" altLang="zh-CN" dirty="0" smtClean="0"/>
              <a:t>	$13,$11,2</a:t>
            </a:r>
            <a:endParaRPr lang="zh-CN" altLang="zh-CN" dirty="0" smtClean="0"/>
          </a:p>
          <a:p>
            <a:r>
              <a:rPr lang="en-US" altLang="zh-CN" dirty="0" smtClean="0"/>
              <a:t>	</a:t>
            </a:r>
            <a:r>
              <a:rPr lang="en-US" altLang="zh-CN" dirty="0" err="1" smtClean="0"/>
              <a:t>selb</a:t>
            </a:r>
            <a:r>
              <a:rPr lang="en-US" altLang="zh-CN" dirty="0"/>
              <a:t> </a:t>
            </a:r>
            <a:r>
              <a:rPr lang="en-US" altLang="zh-CN" dirty="0" smtClean="0"/>
              <a:t>  $6,$6,$15,$8</a:t>
            </a:r>
            <a:endParaRPr lang="zh-CN" altLang="zh-CN" dirty="0" smtClean="0"/>
          </a:p>
          <a:p>
            <a:r>
              <a:rPr lang="en-US" altLang="zh-CN" dirty="0" smtClean="0"/>
              <a:t>	</a:t>
            </a:r>
            <a:r>
              <a:rPr lang="en-US" altLang="zh-CN" dirty="0" err="1" smtClean="0"/>
              <a:t>rotqby</a:t>
            </a:r>
            <a:r>
              <a:rPr lang="en-US" altLang="zh-CN" dirty="0" smtClean="0"/>
              <a:t>	$2,$12,$7</a:t>
            </a:r>
            <a:endParaRPr lang="zh-CN" altLang="zh-CN" dirty="0" smtClean="0"/>
          </a:p>
          <a:p>
            <a:r>
              <a:rPr lang="en-US" altLang="zh-CN" dirty="0" smtClean="0"/>
              <a:t>	</a:t>
            </a:r>
            <a:r>
              <a:rPr lang="en-US" altLang="zh-CN" dirty="0" err="1" smtClean="0"/>
              <a:t>ai</a:t>
            </a:r>
            <a:r>
              <a:rPr lang="en-US" altLang="zh-CN" dirty="0" smtClean="0"/>
              <a:t>	$6,$6,1</a:t>
            </a:r>
            <a:endParaRPr lang="zh-CN" altLang="zh-CN" dirty="0" smtClean="0"/>
          </a:p>
          <a:p>
            <a:r>
              <a:rPr lang="en-US" altLang="zh-CN" dirty="0" smtClean="0"/>
              <a:t>	</a:t>
            </a:r>
            <a:r>
              <a:rPr lang="en-US" altLang="zh-CN" dirty="0" err="1" smtClean="0"/>
              <a:t>cgti</a:t>
            </a:r>
            <a:r>
              <a:rPr lang="en-US" altLang="zh-CN" dirty="0" smtClean="0"/>
              <a:t>	$3,$6,2</a:t>
            </a:r>
            <a:endParaRPr lang="zh-CN" altLang="zh-CN" dirty="0" smtClean="0"/>
          </a:p>
          <a:p>
            <a:r>
              <a:rPr lang="en-US" altLang="zh-CN" dirty="0" smtClean="0"/>
              <a:t>	a	$5,$9,$2</a:t>
            </a:r>
            <a:endParaRPr lang="zh-CN" altLang="zh-CN" dirty="0" smtClean="0"/>
          </a:p>
          <a:p>
            <a:r>
              <a:rPr lang="en-US" altLang="zh-CN" dirty="0" smtClean="0"/>
              <a:t>	</a:t>
            </a:r>
            <a:r>
              <a:rPr lang="en-US" altLang="zh-CN" dirty="0" err="1" smtClean="0"/>
              <a:t>selb</a:t>
            </a:r>
            <a:r>
              <a:rPr lang="en-US" altLang="zh-CN" dirty="0"/>
              <a:t> </a:t>
            </a:r>
            <a:r>
              <a:rPr lang="en-US" altLang="zh-CN" dirty="0" smtClean="0"/>
              <a:t> $10,$5,$10,$8</a:t>
            </a:r>
          </a:p>
          <a:p>
            <a:r>
              <a:rPr lang="en-US" altLang="zh-CN" dirty="0" smtClean="0"/>
              <a:t>	</a:t>
            </a:r>
            <a:r>
              <a:rPr lang="en-US" altLang="zh-CN" dirty="0" err="1" smtClean="0"/>
              <a:t>lnop</a:t>
            </a:r>
            <a:endParaRPr lang="en-US" altLang="zh-CN" dirty="0" smtClean="0"/>
          </a:p>
          <a:p>
            <a:r>
              <a:rPr lang="en-US" altLang="zh-CN" dirty="0" smtClean="0"/>
              <a:t>	</a:t>
            </a:r>
            <a:r>
              <a:rPr lang="en-US" altLang="zh-CN" dirty="0" err="1" smtClean="0"/>
              <a:t>lnop</a:t>
            </a:r>
            <a:endParaRPr lang="en-US" altLang="zh-CN" dirty="0" smtClean="0"/>
          </a:p>
          <a:p>
            <a:r>
              <a:rPr lang="en-US" altLang="zh-CN" dirty="0" smtClean="0"/>
              <a:t>	…</a:t>
            </a:r>
          </a:p>
          <a:p>
            <a:r>
              <a:rPr lang="en-US" altLang="zh-CN" dirty="0" smtClean="0"/>
              <a:t>	…</a:t>
            </a:r>
          </a:p>
        </p:txBody>
      </p:sp>
      <p:sp>
        <p:nvSpPr>
          <p:cNvPr id="18" name="矩形 17"/>
          <p:cNvSpPr/>
          <p:nvPr/>
        </p:nvSpPr>
        <p:spPr>
          <a:xfrm>
            <a:off x="129065" y="5124271"/>
            <a:ext cx="3124200" cy="1200329"/>
          </a:xfrm>
          <a:prstGeom prst="rect">
            <a:avLst/>
          </a:prstGeom>
          <a:noFill/>
          <a:ln>
            <a:noFill/>
          </a:ln>
        </p:spPr>
        <p:txBody>
          <a:bodyPr wrap="square">
            <a:spAutoFit/>
          </a:bodyPr>
          <a:lstStyle/>
          <a:p>
            <a:r>
              <a:rPr lang="en-US" altLang="zh-CN" b="1" dirty="0" smtClean="0"/>
              <a:t>L14:</a:t>
            </a:r>
          </a:p>
          <a:p>
            <a:r>
              <a:rPr lang="en-US" altLang="zh-CN" dirty="0" smtClean="0"/>
              <a:t>	</a:t>
            </a:r>
            <a:r>
              <a:rPr lang="en-US" altLang="zh-CN" b="1" u="sng" dirty="0" err="1" smtClean="0"/>
              <a:t>brz</a:t>
            </a:r>
            <a:r>
              <a:rPr lang="en-US" altLang="zh-CN" b="1" u="sng" dirty="0" smtClean="0"/>
              <a:t>	$3,L4</a:t>
            </a:r>
            <a:endParaRPr lang="zh-CN" altLang="zh-CN" dirty="0" smtClean="0"/>
          </a:p>
          <a:p>
            <a:r>
              <a:rPr lang="en-US" altLang="zh-CN" dirty="0" smtClean="0"/>
              <a:t>	</a:t>
            </a:r>
            <a:r>
              <a:rPr lang="en-US" altLang="zh-CN" dirty="0" err="1" smtClean="0"/>
              <a:t>ai</a:t>
            </a:r>
            <a:r>
              <a:rPr lang="en-US" altLang="zh-CN" dirty="0" smtClean="0"/>
              <a:t>	$11,$11,1</a:t>
            </a:r>
            <a:endParaRPr lang="zh-CN" altLang="zh-CN" dirty="0" smtClean="0"/>
          </a:p>
          <a:p>
            <a:r>
              <a:rPr lang="en-US" altLang="zh-CN" dirty="0" smtClean="0"/>
              <a:t>	</a:t>
            </a:r>
            <a:r>
              <a:rPr lang="en-US" altLang="zh-CN" dirty="0" err="1" smtClean="0"/>
              <a:t>ceqi</a:t>
            </a:r>
            <a:r>
              <a:rPr lang="en-US" altLang="zh-CN" dirty="0" smtClean="0"/>
              <a:t>	$18,$11,3 </a:t>
            </a:r>
            <a:endParaRPr lang="zh-CN" altLang="en-US" dirty="0" smtClean="0"/>
          </a:p>
        </p:txBody>
      </p:sp>
      <p:sp>
        <p:nvSpPr>
          <p:cNvPr id="19" name="TextBox 18"/>
          <p:cNvSpPr txBox="1"/>
          <p:nvPr/>
        </p:nvSpPr>
        <p:spPr>
          <a:xfrm>
            <a:off x="1043465" y="3962400"/>
            <a:ext cx="620683" cy="369332"/>
          </a:xfrm>
          <a:prstGeom prst="rect">
            <a:avLst/>
          </a:prstGeom>
          <a:noFill/>
        </p:spPr>
        <p:txBody>
          <a:bodyPr wrap="none" rtlCol="0">
            <a:spAutoFit/>
          </a:bodyPr>
          <a:lstStyle/>
          <a:p>
            <a:r>
              <a:rPr lang="en-US" altLang="zh-CN" dirty="0" err="1" smtClean="0"/>
              <a:t>lnop</a:t>
            </a:r>
            <a:endParaRPr lang="zh-CN" altLang="en-US" dirty="0"/>
          </a:p>
        </p:txBody>
      </p:sp>
      <p:sp>
        <p:nvSpPr>
          <p:cNvPr id="20" name="TextBox 19"/>
          <p:cNvSpPr txBox="1"/>
          <p:nvPr/>
        </p:nvSpPr>
        <p:spPr>
          <a:xfrm>
            <a:off x="1043465" y="4278868"/>
            <a:ext cx="620683" cy="369332"/>
          </a:xfrm>
          <a:prstGeom prst="rect">
            <a:avLst/>
          </a:prstGeom>
          <a:noFill/>
        </p:spPr>
        <p:txBody>
          <a:bodyPr wrap="none" rtlCol="0">
            <a:spAutoFit/>
          </a:bodyPr>
          <a:lstStyle/>
          <a:p>
            <a:r>
              <a:rPr lang="en-US" altLang="zh-CN" dirty="0" err="1" smtClean="0"/>
              <a:t>lnop</a:t>
            </a:r>
            <a:endParaRPr lang="zh-CN" altLang="en-US" dirty="0"/>
          </a:p>
        </p:txBody>
      </p:sp>
      <p:sp>
        <p:nvSpPr>
          <p:cNvPr id="21" name="TextBox 20"/>
          <p:cNvSpPr txBox="1"/>
          <p:nvPr/>
        </p:nvSpPr>
        <p:spPr>
          <a:xfrm>
            <a:off x="1043465" y="4583668"/>
            <a:ext cx="620683" cy="369332"/>
          </a:xfrm>
          <a:prstGeom prst="rect">
            <a:avLst/>
          </a:prstGeom>
          <a:noFill/>
        </p:spPr>
        <p:txBody>
          <a:bodyPr wrap="none" rtlCol="0">
            <a:spAutoFit/>
          </a:bodyPr>
          <a:lstStyle/>
          <a:p>
            <a:r>
              <a:rPr lang="en-US" altLang="zh-CN" dirty="0" err="1" smtClean="0"/>
              <a:t>lnop</a:t>
            </a:r>
            <a:endParaRPr lang="zh-CN" altLang="en-US" dirty="0"/>
          </a:p>
        </p:txBody>
      </p:sp>
      <p:sp>
        <p:nvSpPr>
          <p:cNvPr id="22" name="TextBox 21"/>
          <p:cNvSpPr txBox="1"/>
          <p:nvPr/>
        </p:nvSpPr>
        <p:spPr>
          <a:xfrm>
            <a:off x="1043465" y="4905500"/>
            <a:ext cx="620683" cy="369332"/>
          </a:xfrm>
          <a:prstGeom prst="rect">
            <a:avLst/>
          </a:prstGeom>
          <a:noFill/>
        </p:spPr>
        <p:txBody>
          <a:bodyPr wrap="none" rtlCol="0">
            <a:spAutoFit/>
          </a:bodyPr>
          <a:lstStyle/>
          <a:p>
            <a:r>
              <a:rPr lang="en-US" altLang="zh-CN" dirty="0" err="1" smtClean="0"/>
              <a:t>lnop</a:t>
            </a:r>
            <a:endParaRPr lang="zh-CN" altLang="en-US" dirty="0"/>
          </a:p>
        </p:txBody>
      </p:sp>
      <p:sp>
        <p:nvSpPr>
          <p:cNvPr id="23" name="左大括号 22"/>
          <p:cNvSpPr/>
          <p:nvPr/>
        </p:nvSpPr>
        <p:spPr bwMode="auto">
          <a:xfrm>
            <a:off x="868681" y="3048000"/>
            <a:ext cx="198119" cy="22098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24" name="TextBox 23"/>
          <p:cNvSpPr txBox="1"/>
          <p:nvPr/>
        </p:nvSpPr>
        <p:spPr>
          <a:xfrm rot="10800000">
            <a:off x="76201" y="3530767"/>
            <a:ext cx="738664" cy="1346032"/>
          </a:xfrm>
          <a:prstGeom prst="rect">
            <a:avLst/>
          </a:prstGeom>
          <a:noFill/>
        </p:spPr>
        <p:txBody>
          <a:bodyPr vert="eaVert" wrap="square" rtlCol="0">
            <a:spAutoFit/>
          </a:bodyPr>
          <a:lstStyle/>
          <a:p>
            <a:pPr algn="ctr"/>
            <a:r>
              <a:rPr lang="en-US" altLang="zh-CN" dirty="0" smtClean="0"/>
              <a:t>18 </a:t>
            </a:r>
            <a:r>
              <a:rPr lang="en-US" altLang="zh-CN" dirty="0" err="1" smtClean="0"/>
              <a:t>nop</a:t>
            </a:r>
            <a:r>
              <a:rPr lang="en-US" altLang="zh-CN" dirty="0" smtClean="0"/>
              <a:t> instructions</a:t>
            </a:r>
            <a:endParaRPr lang="zh-CN" altLang="en-US" dirty="0"/>
          </a:p>
        </p:txBody>
      </p:sp>
      <p:sp>
        <p:nvSpPr>
          <p:cNvPr id="3" name="TextBox 2"/>
          <p:cNvSpPr txBox="1"/>
          <p:nvPr/>
        </p:nvSpPr>
        <p:spPr>
          <a:xfrm>
            <a:off x="7086600" y="4343400"/>
            <a:ext cx="1752601" cy="523220"/>
          </a:xfrm>
          <a:prstGeom prst="rect">
            <a:avLst/>
          </a:prstGeom>
          <a:solidFill>
            <a:srgbClr val="DDDDDD"/>
          </a:solidFill>
          <a:ln w="38100">
            <a:solidFill>
              <a:schemeClr val="tx1"/>
            </a:solidFill>
          </a:ln>
        </p:spPr>
        <p:txBody>
          <a:bodyPr wrap="square" rtlCol="0">
            <a:spAutoFit/>
          </a:bodyPr>
          <a:lstStyle/>
          <a:p>
            <a:pPr algn="ctr"/>
            <a:r>
              <a:rPr lang="en-US" sz="1400" b="1" dirty="0" smtClean="0">
                <a:solidFill>
                  <a:srgbClr val="FF0000"/>
                </a:solidFill>
              </a:rPr>
              <a:t>Penalty when hint is correct</a:t>
            </a:r>
            <a:endParaRPr lang="en-US" sz="1400" b="1" dirty="0">
              <a:solidFill>
                <a:srgbClr val="FF0000"/>
              </a:solidFill>
            </a:endParaRPr>
          </a:p>
        </p:txBody>
      </p:sp>
      <p:sp>
        <p:nvSpPr>
          <p:cNvPr id="28" name="内容占位符 3"/>
          <p:cNvSpPr>
            <a:spLocks noGrp="1"/>
          </p:cNvSpPr>
          <p:nvPr>
            <p:ph sz="quarter" idx="1"/>
          </p:nvPr>
        </p:nvSpPr>
        <p:spPr>
          <a:xfrm>
            <a:off x="5148740" y="990600"/>
            <a:ext cx="3919060" cy="2743200"/>
          </a:xfrm>
          <a:ln w="50800"/>
        </p:spPr>
        <p:style>
          <a:lnRef idx="2">
            <a:schemeClr val="accent4"/>
          </a:lnRef>
          <a:fillRef idx="1">
            <a:schemeClr val="lt1"/>
          </a:fillRef>
          <a:effectRef idx="0">
            <a:schemeClr val="accent4"/>
          </a:effectRef>
          <a:fontRef idx="minor">
            <a:schemeClr val="dk1"/>
          </a:fontRef>
        </p:style>
        <p:txBody>
          <a:bodyPr>
            <a:normAutofit/>
          </a:bodyPr>
          <a:lstStyle/>
          <a:p>
            <a:r>
              <a:rPr lang="en-US" altLang="zh-CN" dirty="0" smtClean="0"/>
              <a:t>Experiment on Cell SPU hardware:</a:t>
            </a:r>
          </a:p>
          <a:p>
            <a:pPr lvl="1"/>
            <a:r>
              <a:rPr lang="en-US" altLang="zh-CN" dirty="0" smtClean="0">
                <a:solidFill>
                  <a:srgbClr val="000099"/>
                </a:solidFill>
              </a:rPr>
              <a:t>Separate hint and branch by </a:t>
            </a:r>
            <a:r>
              <a:rPr lang="en-US" altLang="zh-CN" dirty="0" err="1" smtClean="0">
                <a:solidFill>
                  <a:srgbClr val="000099"/>
                </a:solidFill>
              </a:rPr>
              <a:t>nop</a:t>
            </a:r>
            <a:r>
              <a:rPr lang="en-US" altLang="zh-CN" dirty="0" smtClean="0">
                <a:solidFill>
                  <a:srgbClr val="000099"/>
                </a:solidFill>
              </a:rPr>
              <a:t> instructions</a:t>
            </a:r>
          </a:p>
          <a:p>
            <a:pPr lvl="1"/>
            <a:r>
              <a:rPr lang="en-US" altLang="zh-CN" dirty="0" smtClean="0">
                <a:solidFill>
                  <a:srgbClr val="000099"/>
                </a:solidFill>
              </a:rPr>
              <a:t>Execution time measured using SPU</a:t>
            </a:r>
            <a:r>
              <a:rPr lang="zh-CN" altLang="en-US" dirty="0" smtClean="0">
                <a:solidFill>
                  <a:srgbClr val="000099"/>
                </a:solidFill>
              </a:rPr>
              <a:t> </a:t>
            </a:r>
            <a:r>
              <a:rPr lang="en-US" altLang="zh-CN" dirty="0" err="1" smtClean="0">
                <a:solidFill>
                  <a:srgbClr val="000099"/>
                </a:solidFill>
              </a:rPr>
              <a:t>decrementer</a:t>
            </a:r>
            <a:endParaRPr lang="en-US" altLang="zh-CN" dirty="0" smtClean="0">
              <a:solidFill>
                <a:srgbClr val="000099"/>
              </a:solidFill>
            </a:endParaRPr>
          </a:p>
        </p:txBody>
      </p:sp>
      <p:pic>
        <p:nvPicPr>
          <p:cNvPr id="1169" name="Picture 145" descr="C:\Users\Aviral\Dropbox\Students\Jing Lu\PS3.jpe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253265" y="1171575"/>
            <a:ext cx="1895475" cy="2409825"/>
          </a:xfrm>
          <a:prstGeom prst="rect">
            <a:avLst/>
          </a:prstGeom>
          <a:noFill/>
          <a:extLst>
            <a:ext uri="{909E8E84-426E-40DD-AFC4-6F175D3DCCD1}">
              <a14:hiddenFill xmlns:a14="http://schemas.microsoft.com/office/drawing/2010/main" xmlns="">
                <a:solidFill>
                  <a:srgbClr val="FFFFFF"/>
                </a:solidFill>
              </a14:hiddenFill>
            </a:ext>
          </a:extLst>
        </p:spPr>
      </p:pic>
    </p:spTree>
    <p:custDataLst>
      <p:tags r:id="rId2"/>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hidden"/>
                                      </p:to>
                                    </p:set>
                                  </p:childTnLst>
                                </p:cTn>
                              </p:par>
                              <p:par>
                                <p:cTn id="15" presetID="0" presetClass="path" presetSubtype="0" accel="50000" decel="50000" fill="hold" grpId="1" nodeType="withEffect">
                                  <p:stCondLst>
                                    <p:cond delay="0"/>
                                  </p:stCondLst>
                                  <p:childTnLst>
                                    <p:animMotion origin="layout" path="M 0 0 L 0 -0.0444 " pathEditMode="relative" ptsTypes="AA">
                                      <p:cBhvr>
                                        <p:cTn id="16" dur="500" fill="hold"/>
                                        <p:tgtEl>
                                          <p:spTgt spid="16"/>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xit"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hidden"/>
                                      </p:to>
                                    </p:set>
                                  </p:childTnLst>
                                </p:cTn>
                              </p:par>
                              <p:par>
                                <p:cTn id="23" presetID="0" presetClass="path" presetSubtype="0" accel="50000" decel="50000" fill="hold" grpId="2" nodeType="withEffect">
                                  <p:stCondLst>
                                    <p:cond delay="0"/>
                                  </p:stCondLst>
                                  <p:childTnLst>
                                    <p:animMotion origin="layout" path="M -8.33333E-7 -0.04209 L -8.33333E-7 -0.08649 " pathEditMode="relative" rAng="0" ptsTypes="AA">
                                      <p:cBhvr>
                                        <p:cTn id="24" dur="500" fill="hold"/>
                                        <p:tgtEl>
                                          <p:spTgt spid="16"/>
                                        </p:tgtEl>
                                        <p:attrNameLst>
                                          <p:attrName>ppt_x</p:attrName>
                                          <p:attrName>ppt_y</p:attrName>
                                        </p:attrNameLst>
                                      </p:cBhvr>
                                      <p:rCtr x="0" y="-22"/>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xit"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hidden"/>
                                      </p:to>
                                    </p:set>
                                  </p:childTnLst>
                                </p:cTn>
                              </p:par>
                              <p:par>
                                <p:cTn id="31" presetID="0" presetClass="path" presetSubtype="0" accel="50000" decel="50000" fill="hold" grpId="3" nodeType="withEffect">
                                  <p:stCondLst>
                                    <p:cond delay="0"/>
                                  </p:stCondLst>
                                  <p:childTnLst>
                                    <p:animMotion origin="layout" path="M -8.33333E-7 -0.08649 L -8.33333E-7 -0.13089 " pathEditMode="relative" rAng="0" ptsTypes="AA">
                                      <p:cBhvr>
                                        <p:cTn id="32" dur="500" fill="hold"/>
                                        <p:tgtEl>
                                          <p:spTgt spid="16"/>
                                        </p:tgtEl>
                                        <p:attrNameLst>
                                          <p:attrName>ppt_x</p:attrName>
                                          <p:attrName>ppt_y</p:attrName>
                                        </p:attrNameLst>
                                      </p:cBhvr>
                                      <p:rCtr x="0" y="-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6" grpId="2"/>
      <p:bldP spid="16" grpId="3"/>
      <p:bldP spid="19" grpId="0"/>
      <p:bldP spid="20" grpId="0"/>
      <p:bldP spid="20" grpId="1"/>
      <p:bldP spid="21" grpId="0"/>
      <p:bldP spid="21" grpId="1"/>
      <p:bldP spid="22" grpId="0"/>
      <p:bldP spid="2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838200"/>
          </a:xfrm>
        </p:spPr>
        <p:txBody>
          <a:bodyPr/>
          <a:lstStyle/>
          <a:p>
            <a:r>
              <a:rPr altLang="zh-CN" sz="3600" dirty="0" smtClean="0">
                <a:effectLst>
                  <a:outerShdw blurRad="38100" dist="38100" dir="2700000" algn="tl">
                    <a:srgbClr val="C0C0C0"/>
                  </a:outerShdw>
                </a:effectLst>
              </a:rPr>
              <a:t>Mechanism of Software Branch Hinting</a:t>
            </a:r>
            <a:endParaRPr lang="zh-CN" altLang="en-US" sz="3600" dirty="0" smtClean="0">
              <a:effectLst>
                <a:outerShdw blurRad="38100" dist="38100" dir="2700000" algn="tl">
                  <a:srgbClr val="C0C0C0"/>
                </a:outerShdw>
              </a:effectLst>
            </a:endParaRPr>
          </a:p>
        </p:txBody>
      </p:sp>
      <p:sp>
        <p:nvSpPr>
          <p:cNvPr id="10245" name="灯片编号占位符 5"/>
          <p:cNvSpPr>
            <a:spLocks noGrp="1"/>
          </p:cNvSpPr>
          <p:nvPr>
            <p:ph type="sldNum" sz="quarter" idx="12"/>
          </p:nvPr>
        </p:nvSpPr>
        <p:spPr bwMode="auto">
          <a:xfrm>
            <a:off x="-76200" y="6400800"/>
            <a:ext cx="533400"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1E90136B-A0EA-4260-9DC2-B01F539E513E}" type="slidenum">
              <a:rPr lang="en-US" altLang="zh-CN">
                <a:cs typeface="ヒラギノ角ゴ Pro W3"/>
              </a:rPr>
              <a:pPr/>
              <a:t>9</a:t>
            </a:fld>
            <a:endParaRPr lang="en-US" altLang="zh-CN">
              <a:cs typeface="ヒラギノ角ゴ Pro W3"/>
            </a:endParaRPr>
          </a:p>
        </p:txBody>
      </p:sp>
      <p:sp>
        <p:nvSpPr>
          <p:cNvPr id="59" name="任意多边形 58"/>
          <p:cNvSpPr/>
          <p:nvPr/>
        </p:nvSpPr>
        <p:spPr>
          <a:xfrm>
            <a:off x="419100" y="3380849"/>
            <a:ext cx="1181100" cy="1183233"/>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99CCFF"/>
          </a:solid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600" b="1" i="0" u="none" strike="noStrike" kern="0" cap="none" spc="0" baseline="0">
                <a:solidFill>
                  <a:srgbClr val="000000"/>
                </a:solidFill>
                <a:uFillTx/>
              </a:defRPr>
            </a:pPr>
            <a:r>
              <a:rPr lang="en-US" sz="1400" b="1" kern="0" dirty="0">
                <a:solidFill>
                  <a:srgbClr val="000000"/>
                </a:solidFill>
                <a:latin typeface="Liberation Sans" pitchFamily="18"/>
                <a:ea typeface="DejaVu Sans" pitchFamily="2"/>
                <a:cs typeface="DejaVu Sans" pitchFamily="2"/>
              </a:rPr>
              <a:t>Instruction</a:t>
            </a:r>
          </a:p>
          <a:p>
            <a:pPr algn="ctr" fontAlgn="auto" hangingPunct="0">
              <a:spcBef>
                <a:spcPts val="0"/>
              </a:spcBef>
              <a:spcAft>
                <a:spcPts val="0"/>
              </a:spcAft>
              <a:defRPr sz="1600" b="1" i="0" u="none" strike="noStrike" kern="0" cap="none" spc="0" baseline="0">
                <a:solidFill>
                  <a:srgbClr val="000000"/>
                </a:solidFill>
                <a:uFillTx/>
              </a:defRPr>
            </a:pPr>
            <a:r>
              <a:rPr lang="en-US" sz="1400" b="1" kern="0" dirty="0">
                <a:solidFill>
                  <a:srgbClr val="000000"/>
                </a:solidFill>
                <a:latin typeface="Liberation Sans" pitchFamily="18"/>
                <a:ea typeface="DejaVu Sans" pitchFamily="2"/>
                <a:cs typeface="DejaVu Sans" pitchFamily="2"/>
              </a:rPr>
              <a:t>memory</a:t>
            </a:r>
          </a:p>
        </p:txBody>
      </p:sp>
      <p:sp>
        <p:nvSpPr>
          <p:cNvPr id="62" name="任意多边形 61"/>
          <p:cNvSpPr/>
          <p:nvPr/>
        </p:nvSpPr>
        <p:spPr>
          <a:xfrm>
            <a:off x="2670174" y="4087014"/>
            <a:ext cx="1884363" cy="576262"/>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99CCFF"/>
          </a:solid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800" b="1" i="0" u="none" strike="noStrike" kern="0" cap="none" spc="0" baseline="0">
                <a:solidFill>
                  <a:srgbClr val="000000"/>
                </a:solidFill>
                <a:uFillTx/>
              </a:defRPr>
            </a:pPr>
            <a:r>
              <a:rPr lang="en-US" b="1" kern="0" dirty="0">
                <a:solidFill>
                  <a:srgbClr val="000000"/>
                </a:solidFill>
                <a:latin typeface="Liberation Sans" pitchFamily="18"/>
                <a:ea typeface="DejaVu Sans" pitchFamily="2"/>
                <a:cs typeface="DejaVu Sans" pitchFamily="2"/>
              </a:rPr>
              <a:t>Inline </a:t>
            </a:r>
            <a:r>
              <a:rPr lang="en-US" b="1" kern="0" dirty="0" err="1">
                <a:solidFill>
                  <a:srgbClr val="000000"/>
                </a:solidFill>
                <a:latin typeface="Liberation Sans" pitchFamily="18"/>
                <a:ea typeface="DejaVu Sans" pitchFamily="2"/>
                <a:cs typeface="DejaVu Sans" pitchFamily="2"/>
              </a:rPr>
              <a:t>Prefetch</a:t>
            </a:r>
            <a:endParaRPr lang="en-US" b="1" kern="0" dirty="0">
              <a:solidFill>
                <a:srgbClr val="000000"/>
              </a:solidFill>
              <a:latin typeface="Liberation Sans" pitchFamily="18"/>
              <a:ea typeface="DejaVu Sans" pitchFamily="2"/>
              <a:cs typeface="DejaVu Sans" pitchFamily="2"/>
            </a:endParaRPr>
          </a:p>
          <a:p>
            <a:pPr algn="ctr" fontAlgn="auto" hangingPunct="0">
              <a:spcBef>
                <a:spcPts val="0"/>
              </a:spcBef>
              <a:spcAft>
                <a:spcPts val="0"/>
              </a:spcAft>
              <a:defRPr sz="1800" b="1" i="0" u="none" strike="noStrike" kern="0" cap="none" spc="0" baseline="0">
                <a:solidFill>
                  <a:srgbClr val="000000"/>
                </a:solidFill>
                <a:uFillTx/>
              </a:defRPr>
            </a:pPr>
            <a:r>
              <a:rPr lang="en-US" b="1" kern="0" dirty="0">
                <a:solidFill>
                  <a:srgbClr val="000000"/>
                </a:solidFill>
                <a:latin typeface="Liberation Sans" pitchFamily="18"/>
                <a:ea typeface="DejaVu Sans" pitchFamily="2"/>
                <a:cs typeface="DejaVu Sans" pitchFamily="2"/>
              </a:rPr>
              <a:t>Buffer</a:t>
            </a:r>
          </a:p>
        </p:txBody>
      </p:sp>
      <p:grpSp>
        <p:nvGrpSpPr>
          <p:cNvPr id="10" name="Group 9"/>
          <p:cNvGrpSpPr/>
          <p:nvPr/>
        </p:nvGrpSpPr>
        <p:grpSpPr>
          <a:xfrm>
            <a:off x="1800224" y="2971800"/>
            <a:ext cx="430213" cy="2065888"/>
            <a:chOff x="1931987" y="3581400"/>
            <a:chExt cx="430213" cy="2065888"/>
          </a:xfrm>
        </p:grpSpPr>
        <p:sp>
          <p:nvSpPr>
            <p:cNvPr id="60" name="任意多边形 59"/>
            <p:cNvSpPr/>
            <p:nvPr/>
          </p:nvSpPr>
          <p:spPr>
            <a:xfrm>
              <a:off x="1935162" y="3581400"/>
              <a:ext cx="427038" cy="20574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99CCFF"/>
            </a:solid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800" b="0" i="0" u="none" strike="noStrike" kern="0" cap="none" spc="0" baseline="0">
                  <a:solidFill>
                    <a:srgbClr val="000000"/>
                  </a:solidFill>
                  <a:uFillTx/>
                </a:defRPr>
              </a:pPr>
              <a:r>
                <a:rPr lang="en-US" kern="0">
                  <a:solidFill>
                    <a:srgbClr val="000000"/>
                  </a:solidFill>
                  <a:latin typeface="Liberation Sans" pitchFamily="18"/>
                  <a:ea typeface="DejaVu Sans" pitchFamily="2"/>
                  <a:cs typeface="DejaVu Sans" pitchFamily="2"/>
                </a:rPr>
                <a:t>PC</a:t>
              </a:r>
            </a:p>
          </p:txBody>
        </p:sp>
        <p:sp>
          <p:nvSpPr>
            <p:cNvPr id="78" name="任意多边形 77"/>
            <p:cNvSpPr/>
            <p:nvPr/>
          </p:nvSpPr>
          <p:spPr>
            <a:xfrm>
              <a:off x="1931987" y="5236125"/>
              <a:ext cx="430213" cy="411163"/>
            </a:xfrm>
            <a:custGeom>
              <a:avLst>
                <a:gd name="f0" fmla="val 10800"/>
              </a:avLst>
              <a:gdLst>
                <a:gd name="f1" fmla="val 10800000"/>
                <a:gd name="f2" fmla="val 5400000"/>
                <a:gd name="f3" fmla="val 180"/>
                <a:gd name="f4" fmla="val w"/>
                <a:gd name="f5" fmla="val h"/>
                <a:gd name="f6" fmla="val 0"/>
                <a:gd name="f7" fmla="val 21600"/>
                <a:gd name="f8" fmla="val -2147483647"/>
                <a:gd name="f9" fmla="val 2147483647"/>
                <a:gd name="f10" fmla="+- 0 0 0"/>
                <a:gd name="f11" fmla="*/ f4 1 21600"/>
                <a:gd name="f12" fmla="*/ f5 1 21600"/>
                <a:gd name="f13" fmla="val f6"/>
                <a:gd name="f14" fmla="val f7"/>
                <a:gd name="f15" fmla="pin 0 f0 21600"/>
                <a:gd name="f16" fmla="*/ f10 f1 1"/>
                <a:gd name="f17" fmla="+- f14 0 f13"/>
                <a:gd name="f18" fmla="val f15"/>
                <a:gd name="f19" fmla="*/ f15 f11 1"/>
                <a:gd name="f20" fmla="*/ 0 f12 1"/>
                <a:gd name="f21" fmla="*/ f16 1 f3"/>
                <a:gd name="f22" fmla="*/ f17 1 21600"/>
                <a:gd name="f23" fmla="*/ f18 1 2"/>
                <a:gd name="f24" fmla="+- 21600 0 f18"/>
                <a:gd name="f25" fmla="+- f21 0 f2"/>
                <a:gd name="f26" fmla="*/ 18000 f22 1"/>
                <a:gd name="f27" fmla="*/ 10800 f22 1"/>
                <a:gd name="f28" fmla="*/ 0 f22 1"/>
                <a:gd name="f29" fmla="*/ 21600 f22 1"/>
                <a:gd name="f30" fmla="+- f23 10800 0"/>
                <a:gd name="f31" fmla="*/ f24 1 2"/>
                <a:gd name="f32" fmla="*/ f23 f11 1"/>
                <a:gd name="f33" fmla="+- 21600 0 f31"/>
                <a:gd name="f34" fmla="*/ f27 1 f22"/>
                <a:gd name="f35" fmla="*/ f28 1 f22"/>
                <a:gd name="f36" fmla="*/ f29 1 f22"/>
                <a:gd name="f37" fmla="*/ f26 1 f22"/>
                <a:gd name="f38" fmla="*/ f30 f11 1"/>
                <a:gd name="f39" fmla="*/ f37 f12 1"/>
                <a:gd name="f40" fmla="*/ f34 f12 1"/>
                <a:gd name="f41" fmla="*/ f34 f11 1"/>
                <a:gd name="f42" fmla="*/ f35 f12 1"/>
                <a:gd name="f43" fmla="*/ f35 f11 1"/>
                <a:gd name="f44" fmla="*/ f36 f12 1"/>
                <a:gd name="f45" fmla="*/ f36 f11 1"/>
                <a:gd name="f46" fmla="*/ f33 f11 1"/>
              </a:gdLst>
              <a:ahLst>
                <a:ahXY gdRefX="f0" minX="f6" maxX="f7" gdRefY="" minY="0" maxY="0">
                  <a:pos x="f19" y="f20"/>
                </a:ahXY>
              </a:ahLst>
              <a:cxnLst>
                <a:cxn ang="3cd4">
                  <a:pos x="hc" y="t"/>
                </a:cxn>
                <a:cxn ang="0">
                  <a:pos x="r" y="vc"/>
                </a:cxn>
                <a:cxn ang="cd4">
                  <a:pos x="hc" y="b"/>
                </a:cxn>
                <a:cxn ang="cd2">
                  <a:pos x="l" y="vc"/>
                </a:cxn>
                <a:cxn ang="f25">
                  <a:pos x="f41" y="f42"/>
                </a:cxn>
                <a:cxn ang="f25">
                  <a:pos x="f32" y="f40"/>
                </a:cxn>
                <a:cxn ang="f25">
                  <a:pos x="f43" y="f44"/>
                </a:cxn>
                <a:cxn ang="f25">
                  <a:pos x="f41" y="f44"/>
                </a:cxn>
                <a:cxn ang="f25">
                  <a:pos x="f45" y="f44"/>
                </a:cxn>
                <a:cxn ang="f25">
                  <a:pos x="f46" y="f40"/>
                </a:cxn>
              </a:cxnLst>
              <a:rect l="f32" t="f40" r="f38" b="f39"/>
              <a:pathLst>
                <a:path w="21600" h="21600">
                  <a:moveTo>
                    <a:pt x="f18" y="f6"/>
                  </a:moveTo>
                  <a:lnTo>
                    <a:pt x="f7" y="f7"/>
                  </a:lnTo>
                  <a:lnTo>
                    <a:pt x="f6" y="f7"/>
                  </a:lnTo>
                  <a:close/>
                </a:path>
              </a:pathLst>
            </a:custGeom>
            <a:solidFill>
              <a:srgbClr val="FF950E"/>
            </a:solidFill>
            <a:ln w="0">
              <a:solidFill>
                <a:srgbClr val="000000"/>
              </a:solidFill>
              <a:prstDash val="solid"/>
            </a:ln>
          </p:spPr>
          <p:txBody>
            <a:bodyPr lIns="90004" tIns="44997" rIns="90004" bIns="44997" anchor="ctr" compatLnSpc="0"/>
            <a:lstStyle/>
            <a:p>
              <a:pPr fontAlgn="auto" hangingPunct="0">
                <a:spcBef>
                  <a:spcPts val="0"/>
                </a:spcBef>
                <a:spcAft>
                  <a:spcPts val="0"/>
                </a:spcAft>
                <a:defRPr sz="1800" b="0" i="0" u="none" strike="noStrike" kern="0" cap="none" spc="0" baseline="0">
                  <a:solidFill>
                    <a:srgbClr val="000000"/>
                  </a:solidFill>
                  <a:uFillTx/>
                </a:defRPr>
              </a:pPr>
              <a:endParaRPr lang="en-US" kern="0">
                <a:solidFill>
                  <a:srgbClr val="000000"/>
                </a:solidFill>
                <a:latin typeface="Liberation Sans" pitchFamily="18"/>
                <a:ea typeface="DejaVu Sans" pitchFamily="2"/>
                <a:cs typeface="DejaVu Sans" pitchFamily="2"/>
              </a:endParaRPr>
            </a:p>
          </p:txBody>
        </p:sp>
      </p:grpSp>
      <p:grpSp>
        <p:nvGrpSpPr>
          <p:cNvPr id="11" name="Group 10"/>
          <p:cNvGrpSpPr/>
          <p:nvPr/>
        </p:nvGrpSpPr>
        <p:grpSpPr>
          <a:xfrm>
            <a:off x="5456237" y="2935278"/>
            <a:ext cx="431800" cy="2057400"/>
            <a:chOff x="5321300" y="3596233"/>
            <a:chExt cx="431800" cy="2057400"/>
          </a:xfrm>
        </p:grpSpPr>
        <p:sp>
          <p:nvSpPr>
            <p:cNvPr id="81" name="任意多边形 80"/>
            <p:cNvSpPr/>
            <p:nvPr/>
          </p:nvSpPr>
          <p:spPr>
            <a:xfrm>
              <a:off x="5326062" y="3596233"/>
              <a:ext cx="427038" cy="20574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99CCFF"/>
            </a:solid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800" b="1" i="0" u="none" strike="noStrike" kern="0" cap="none" spc="0" baseline="0">
                  <a:solidFill>
                    <a:srgbClr val="000000"/>
                  </a:solidFill>
                  <a:uFillTx/>
                </a:defRPr>
              </a:pPr>
              <a:r>
                <a:rPr lang="en-US" b="1" kern="0" dirty="0">
                  <a:solidFill>
                    <a:srgbClr val="000000"/>
                  </a:solidFill>
                  <a:latin typeface="Liberation Sans" pitchFamily="18"/>
                  <a:ea typeface="DejaVu Sans" pitchFamily="2"/>
                  <a:cs typeface="DejaVu Sans" pitchFamily="2"/>
                </a:rPr>
                <a:t>IR</a:t>
              </a:r>
            </a:p>
          </p:txBody>
        </p:sp>
        <p:sp>
          <p:nvSpPr>
            <p:cNvPr id="82" name="任意多边形 81"/>
            <p:cNvSpPr/>
            <p:nvPr/>
          </p:nvSpPr>
          <p:spPr>
            <a:xfrm>
              <a:off x="5321300" y="5221833"/>
              <a:ext cx="430212" cy="419100"/>
            </a:xfrm>
            <a:custGeom>
              <a:avLst>
                <a:gd name="f0" fmla="val 11148"/>
              </a:avLst>
              <a:gdLst>
                <a:gd name="f1" fmla="val 10800000"/>
                <a:gd name="f2" fmla="val 5400000"/>
                <a:gd name="f3" fmla="val 180"/>
                <a:gd name="f4" fmla="val w"/>
                <a:gd name="f5" fmla="val h"/>
                <a:gd name="f6" fmla="val 0"/>
                <a:gd name="f7" fmla="val 21600"/>
                <a:gd name="f8" fmla="val -2147483647"/>
                <a:gd name="f9" fmla="val 2147483647"/>
                <a:gd name="f10" fmla="+- 0 0 0"/>
                <a:gd name="f11" fmla="*/ f4 1 21600"/>
                <a:gd name="f12" fmla="*/ f5 1 21600"/>
                <a:gd name="f13" fmla="val f6"/>
                <a:gd name="f14" fmla="val f7"/>
                <a:gd name="f15" fmla="pin 0 f0 21600"/>
                <a:gd name="f16" fmla="*/ f10 f1 1"/>
                <a:gd name="f17" fmla="+- f14 0 f13"/>
                <a:gd name="f18" fmla="val f15"/>
                <a:gd name="f19" fmla="*/ f15 f11 1"/>
                <a:gd name="f20" fmla="*/ 0 f12 1"/>
                <a:gd name="f21" fmla="*/ f16 1 f3"/>
                <a:gd name="f22" fmla="*/ f17 1 21600"/>
                <a:gd name="f23" fmla="*/ f18 1 2"/>
                <a:gd name="f24" fmla="+- 21600 0 f18"/>
                <a:gd name="f25" fmla="+- f21 0 f2"/>
                <a:gd name="f26" fmla="*/ 18000 f22 1"/>
                <a:gd name="f27" fmla="*/ 10800 f22 1"/>
                <a:gd name="f28" fmla="*/ 0 f22 1"/>
                <a:gd name="f29" fmla="*/ 21600 f22 1"/>
                <a:gd name="f30" fmla="+- f23 10800 0"/>
                <a:gd name="f31" fmla="*/ f24 1 2"/>
                <a:gd name="f32" fmla="*/ f23 f11 1"/>
                <a:gd name="f33" fmla="+- 21600 0 f31"/>
                <a:gd name="f34" fmla="*/ f27 1 f22"/>
                <a:gd name="f35" fmla="*/ f28 1 f22"/>
                <a:gd name="f36" fmla="*/ f29 1 f22"/>
                <a:gd name="f37" fmla="*/ f26 1 f22"/>
                <a:gd name="f38" fmla="*/ f30 f11 1"/>
                <a:gd name="f39" fmla="*/ f37 f12 1"/>
                <a:gd name="f40" fmla="*/ f34 f12 1"/>
                <a:gd name="f41" fmla="*/ f34 f11 1"/>
                <a:gd name="f42" fmla="*/ f35 f12 1"/>
                <a:gd name="f43" fmla="*/ f35 f11 1"/>
                <a:gd name="f44" fmla="*/ f36 f12 1"/>
                <a:gd name="f45" fmla="*/ f36 f11 1"/>
                <a:gd name="f46" fmla="*/ f33 f11 1"/>
              </a:gdLst>
              <a:ahLst>
                <a:ahXY gdRefX="f0" minX="f6" maxX="f7" gdRefY="" minY="0" maxY="0">
                  <a:pos x="f19" y="f20"/>
                </a:ahXY>
              </a:ahLst>
              <a:cxnLst>
                <a:cxn ang="3cd4">
                  <a:pos x="hc" y="t"/>
                </a:cxn>
                <a:cxn ang="0">
                  <a:pos x="r" y="vc"/>
                </a:cxn>
                <a:cxn ang="cd4">
                  <a:pos x="hc" y="b"/>
                </a:cxn>
                <a:cxn ang="cd2">
                  <a:pos x="l" y="vc"/>
                </a:cxn>
                <a:cxn ang="f25">
                  <a:pos x="f41" y="f42"/>
                </a:cxn>
                <a:cxn ang="f25">
                  <a:pos x="f32" y="f40"/>
                </a:cxn>
                <a:cxn ang="f25">
                  <a:pos x="f43" y="f44"/>
                </a:cxn>
                <a:cxn ang="f25">
                  <a:pos x="f41" y="f44"/>
                </a:cxn>
                <a:cxn ang="f25">
                  <a:pos x="f45" y="f44"/>
                </a:cxn>
                <a:cxn ang="f25">
                  <a:pos x="f46" y="f40"/>
                </a:cxn>
              </a:cxnLst>
              <a:rect l="f32" t="f40" r="f38" b="f39"/>
              <a:pathLst>
                <a:path w="21600" h="21600">
                  <a:moveTo>
                    <a:pt x="f18" y="f6"/>
                  </a:moveTo>
                  <a:lnTo>
                    <a:pt x="f7" y="f7"/>
                  </a:lnTo>
                  <a:lnTo>
                    <a:pt x="f6" y="f7"/>
                  </a:lnTo>
                  <a:close/>
                </a:path>
              </a:pathLst>
            </a:custGeom>
            <a:solidFill>
              <a:srgbClr val="FF950E"/>
            </a:solidFill>
            <a:ln w="0">
              <a:solidFill>
                <a:srgbClr val="000000"/>
              </a:solidFill>
              <a:prstDash val="solid"/>
            </a:ln>
          </p:spPr>
          <p:txBody>
            <a:bodyPr lIns="90004" tIns="44997" rIns="90004" bIns="44997" anchor="ctr" compatLnSpc="0"/>
            <a:lstStyle/>
            <a:p>
              <a:pPr fontAlgn="auto" hangingPunct="0">
                <a:spcBef>
                  <a:spcPts val="0"/>
                </a:spcBef>
                <a:spcAft>
                  <a:spcPts val="0"/>
                </a:spcAft>
                <a:defRPr sz="1800" b="0" i="0" u="none" strike="noStrike" kern="0" cap="none" spc="0" baseline="0">
                  <a:solidFill>
                    <a:srgbClr val="000000"/>
                  </a:solidFill>
                  <a:uFillTx/>
                </a:defRPr>
              </a:pPr>
              <a:endParaRPr lang="en-US" kern="0">
                <a:solidFill>
                  <a:srgbClr val="000000"/>
                </a:solidFill>
                <a:latin typeface="Liberation Sans" pitchFamily="18"/>
                <a:ea typeface="DejaVu Sans" pitchFamily="2"/>
                <a:cs typeface="DejaVu Sans" pitchFamily="2"/>
              </a:endParaRPr>
            </a:p>
          </p:txBody>
        </p:sp>
      </p:grpSp>
      <p:grpSp>
        <p:nvGrpSpPr>
          <p:cNvPr id="12" name="Group 11"/>
          <p:cNvGrpSpPr/>
          <p:nvPr/>
        </p:nvGrpSpPr>
        <p:grpSpPr>
          <a:xfrm>
            <a:off x="7019925" y="2935278"/>
            <a:ext cx="430212" cy="2057400"/>
            <a:chOff x="6770688" y="3583533"/>
            <a:chExt cx="430212" cy="2057400"/>
          </a:xfrm>
        </p:grpSpPr>
        <p:sp>
          <p:nvSpPr>
            <p:cNvPr id="89" name="任意多边形 88"/>
            <p:cNvSpPr/>
            <p:nvPr/>
          </p:nvSpPr>
          <p:spPr>
            <a:xfrm>
              <a:off x="6770688" y="3583533"/>
              <a:ext cx="430211" cy="20574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99CCFF"/>
            </a:solidFill>
            <a:ln w="0">
              <a:solidFill>
                <a:srgbClr val="000000"/>
              </a:solidFill>
              <a:prstDash val="solid"/>
            </a:ln>
          </p:spPr>
          <p:txBody>
            <a:bodyPr lIns="90004" tIns="44997" rIns="90004" bIns="44997" anchor="ctr" compatLnSpc="0"/>
            <a:lstStyle/>
            <a:p>
              <a:pPr fontAlgn="auto" hangingPunct="0">
                <a:spcBef>
                  <a:spcPts val="0"/>
                </a:spcBef>
                <a:spcAft>
                  <a:spcPts val="0"/>
                </a:spcAft>
                <a:defRPr sz="1800" b="0" i="0" u="none" strike="noStrike" kern="0" cap="none" spc="0" baseline="0">
                  <a:solidFill>
                    <a:srgbClr val="000000"/>
                  </a:solidFill>
                  <a:uFillTx/>
                </a:defRPr>
              </a:pPr>
              <a:endParaRPr lang="en-US" kern="0">
                <a:solidFill>
                  <a:srgbClr val="000000"/>
                </a:solidFill>
                <a:latin typeface="Liberation Sans" pitchFamily="18"/>
                <a:ea typeface="DejaVu Sans" pitchFamily="2"/>
                <a:cs typeface="DejaVu Sans" pitchFamily="2"/>
              </a:endParaRPr>
            </a:p>
          </p:txBody>
        </p:sp>
        <p:sp>
          <p:nvSpPr>
            <p:cNvPr id="90" name="任意多边形 89"/>
            <p:cNvSpPr/>
            <p:nvPr/>
          </p:nvSpPr>
          <p:spPr>
            <a:xfrm>
              <a:off x="6770688" y="5221833"/>
              <a:ext cx="430212" cy="419100"/>
            </a:xfrm>
            <a:custGeom>
              <a:avLst>
                <a:gd name="f0" fmla="val 11148"/>
              </a:avLst>
              <a:gdLst>
                <a:gd name="f1" fmla="val 10800000"/>
                <a:gd name="f2" fmla="val 5400000"/>
                <a:gd name="f3" fmla="val 180"/>
                <a:gd name="f4" fmla="val w"/>
                <a:gd name="f5" fmla="val h"/>
                <a:gd name="f6" fmla="val 0"/>
                <a:gd name="f7" fmla="val 21600"/>
                <a:gd name="f8" fmla="val -2147483647"/>
                <a:gd name="f9" fmla="val 2147483647"/>
                <a:gd name="f10" fmla="+- 0 0 0"/>
                <a:gd name="f11" fmla="*/ f4 1 21600"/>
                <a:gd name="f12" fmla="*/ f5 1 21600"/>
                <a:gd name="f13" fmla="val f6"/>
                <a:gd name="f14" fmla="val f7"/>
                <a:gd name="f15" fmla="pin 0 f0 21600"/>
                <a:gd name="f16" fmla="*/ f10 f1 1"/>
                <a:gd name="f17" fmla="+- f14 0 f13"/>
                <a:gd name="f18" fmla="val f15"/>
                <a:gd name="f19" fmla="*/ f15 f11 1"/>
                <a:gd name="f20" fmla="*/ 0 f12 1"/>
                <a:gd name="f21" fmla="*/ f16 1 f3"/>
                <a:gd name="f22" fmla="*/ f17 1 21600"/>
                <a:gd name="f23" fmla="*/ f18 1 2"/>
                <a:gd name="f24" fmla="+- 21600 0 f18"/>
                <a:gd name="f25" fmla="+- f21 0 f2"/>
                <a:gd name="f26" fmla="*/ 18000 f22 1"/>
                <a:gd name="f27" fmla="*/ 10800 f22 1"/>
                <a:gd name="f28" fmla="*/ 0 f22 1"/>
                <a:gd name="f29" fmla="*/ 21600 f22 1"/>
                <a:gd name="f30" fmla="+- f23 10800 0"/>
                <a:gd name="f31" fmla="*/ f24 1 2"/>
                <a:gd name="f32" fmla="*/ f23 f11 1"/>
                <a:gd name="f33" fmla="+- 21600 0 f31"/>
                <a:gd name="f34" fmla="*/ f27 1 f22"/>
                <a:gd name="f35" fmla="*/ f28 1 f22"/>
                <a:gd name="f36" fmla="*/ f29 1 f22"/>
                <a:gd name="f37" fmla="*/ f26 1 f22"/>
                <a:gd name="f38" fmla="*/ f30 f11 1"/>
                <a:gd name="f39" fmla="*/ f37 f12 1"/>
                <a:gd name="f40" fmla="*/ f34 f12 1"/>
                <a:gd name="f41" fmla="*/ f34 f11 1"/>
                <a:gd name="f42" fmla="*/ f35 f12 1"/>
                <a:gd name="f43" fmla="*/ f35 f11 1"/>
                <a:gd name="f44" fmla="*/ f36 f12 1"/>
                <a:gd name="f45" fmla="*/ f36 f11 1"/>
                <a:gd name="f46" fmla="*/ f33 f11 1"/>
              </a:gdLst>
              <a:ahLst>
                <a:ahXY gdRefX="f0" minX="f6" maxX="f7" gdRefY="" minY="0" maxY="0">
                  <a:pos x="f19" y="f20"/>
                </a:ahXY>
              </a:ahLst>
              <a:cxnLst>
                <a:cxn ang="3cd4">
                  <a:pos x="hc" y="t"/>
                </a:cxn>
                <a:cxn ang="0">
                  <a:pos x="r" y="vc"/>
                </a:cxn>
                <a:cxn ang="cd4">
                  <a:pos x="hc" y="b"/>
                </a:cxn>
                <a:cxn ang="cd2">
                  <a:pos x="l" y="vc"/>
                </a:cxn>
                <a:cxn ang="f25">
                  <a:pos x="f41" y="f42"/>
                </a:cxn>
                <a:cxn ang="f25">
                  <a:pos x="f32" y="f40"/>
                </a:cxn>
                <a:cxn ang="f25">
                  <a:pos x="f43" y="f44"/>
                </a:cxn>
                <a:cxn ang="f25">
                  <a:pos x="f41" y="f44"/>
                </a:cxn>
                <a:cxn ang="f25">
                  <a:pos x="f45" y="f44"/>
                </a:cxn>
                <a:cxn ang="f25">
                  <a:pos x="f46" y="f40"/>
                </a:cxn>
              </a:cxnLst>
              <a:rect l="f32" t="f40" r="f38" b="f39"/>
              <a:pathLst>
                <a:path w="21600" h="21600">
                  <a:moveTo>
                    <a:pt x="f18" y="f6"/>
                  </a:moveTo>
                  <a:lnTo>
                    <a:pt x="f7" y="f7"/>
                  </a:lnTo>
                  <a:lnTo>
                    <a:pt x="f6" y="f7"/>
                  </a:lnTo>
                  <a:close/>
                </a:path>
              </a:pathLst>
            </a:custGeom>
            <a:solidFill>
              <a:srgbClr val="FF950E"/>
            </a:solidFill>
            <a:ln w="0">
              <a:solidFill>
                <a:srgbClr val="000000"/>
              </a:solidFill>
              <a:prstDash val="solid"/>
            </a:ln>
          </p:spPr>
          <p:txBody>
            <a:bodyPr lIns="90004" tIns="44997" rIns="90004" bIns="44997" anchor="ctr" compatLnSpc="0"/>
            <a:lstStyle/>
            <a:p>
              <a:pPr fontAlgn="auto" hangingPunct="0">
                <a:spcBef>
                  <a:spcPts val="0"/>
                </a:spcBef>
                <a:spcAft>
                  <a:spcPts val="0"/>
                </a:spcAft>
                <a:defRPr sz="1800" b="0" i="0" u="none" strike="noStrike" kern="0" cap="none" spc="0" baseline="0">
                  <a:solidFill>
                    <a:srgbClr val="000000"/>
                  </a:solidFill>
                  <a:uFillTx/>
                </a:defRPr>
              </a:pPr>
              <a:endParaRPr lang="en-US" kern="0">
                <a:solidFill>
                  <a:srgbClr val="000000"/>
                </a:solidFill>
                <a:latin typeface="Liberation Sans" pitchFamily="18"/>
                <a:ea typeface="DejaVu Sans" pitchFamily="2"/>
                <a:cs typeface="DejaVu Sans" pitchFamily="2"/>
              </a:endParaRPr>
            </a:p>
          </p:txBody>
        </p:sp>
      </p:grpSp>
      <p:sp>
        <p:nvSpPr>
          <p:cNvPr id="91" name="任意多边形 90"/>
          <p:cNvSpPr/>
          <p:nvPr/>
        </p:nvSpPr>
        <p:spPr>
          <a:xfrm>
            <a:off x="5986462" y="3983032"/>
            <a:ext cx="206375" cy="206375"/>
          </a:xfrm>
          <a:custGeom>
            <a:avLst/>
            <a:gdLst>
              <a:gd name="f0" fmla="val 10800000"/>
              <a:gd name="f1" fmla="val 5400000"/>
              <a:gd name="f2" fmla="val 180"/>
              <a:gd name="f3" fmla="val w"/>
              <a:gd name="f4" fmla="val h"/>
              <a:gd name="f5" fmla="val 0"/>
              <a:gd name="f6" fmla="val 21600"/>
              <a:gd name="f7" fmla="*/ 5419351 1 1725033"/>
              <a:gd name="f8" fmla="*/ 10800 10800 1"/>
              <a:gd name="f9" fmla="+- 0 0 360"/>
              <a:gd name="f10" fmla="val 10800"/>
              <a:gd name="f11" fmla="+- 0 0 0"/>
              <a:gd name="f12" fmla="*/ f3 1 21600"/>
              <a:gd name="f13" fmla="*/ f4 1 21600"/>
              <a:gd name="f14" fmla="val f5"/>
              <a:gd name="f15" fmla="val f6"/>
              <a:gd name="f16" fmla="*/ 0 f7 1"/>
              <a:gd name="f17" fmla="*/ f5 f0 1"/>
              <a:gd name="f18" fmla="*/ f9 f0 1"/>
              <a:gd name="f19" fmla="*/ f11 f0 1"/>
              <a:gd name="f20" fmla="+- f15 0 f14"/>
              <a:gd name="f21" fmla="*/ f16 1 f2"/>
              <a:gd name="f22" fmla="*/ f17 1 f2"/>
              <a:gd name="f23" fmla="*/ f18 1 f2"/>
              <a:gd name="f24" fmla="*/ f19 1 f2"/>
              <a:gd name="f25" fmla="*/ f20 1 21600"/>
              <a:gd name="f26" fmla="+- 0 0 f21"/>
              <a:gd name="f27" fmla="+- f22 0 f1"/>
              <a:gd name="f28" fmla="+- f23 0 f1"/>
              <a:gd name="f29" fmla="+- f24 0 f1"/>
              <a:gd name="f30" fmla="*/ 3163 f25 1"/>
              <a:gd name="f31" fmla="*/ 18437 f25 1"/>
              <a:gd name="f32" fmla="*/ 10800 f25 1"/>
              <a:gd name="f33" fmla="*/ 0 f25 1"/>
              <a:gd name="f34" fmla="*/ 21600 f25 1"/>
              <a:gd name="f35" fmla="*/ f26 f0 1"/>
              <a:gd name="f36" fmla="+- f28 0 f27"/>
              <a:gd name="f37" fmla="*/ f35 1 f7"/>
              <a:gd name="f38" fmla="*/ f32 1 f25"/>
              <a:gd name="f39" fmla="*/ f33 1 f25"/>
              <a:gd name="f40" fmla="*/ f30 1 f25"/>
              <a:gd name="f41" fmla="*/ f31 1 f25"/>
              <a:gd name="f42" fmla="*/ f34 1 f25"/>
              <a:gd name="f43" fmla="+- f37 0 f1"/>
              <a:gd name="f44" fmla="*/ f40 f12 1"/>
              <a:gd name="f45" fmla="*/ f41 f12 1"/>
              <a:gd name="f46" fmla="*/ f41 f13 1"/>
              <a:gd name="f47" fmla="*/ f40 f13 1"/>
              <a:gd name="f48" fmla="*/ f38 f12 1"/>
              <a:gd name="f49" fmla="*/ f39 f13 1"/>
              <a:gd name="f50" fmla="*/ f39 f12 1"/>
              <a:gd name="f51" fmla="*/ f38 f13 1"/>
              <a:gd name="f52" fmla="*/ f42 f13 1"/>
              <a:gd name="f53" fmla="*/ f42 f12 1"/>
              <a:gd name="f54" fmla="+- f43 f1 0"/>
              <a:gd name="f55" fmla="*/ f54 f7 1"/>
              <a:gd name="f56" fmla="*/ f55 1 f0"/>
              <a:gd name="f57" fmla="+- 0 0 f56"/>
              <a:gd name="f58" fmla="+- 0 0 f57"/>
              <a:gd name="f59" fmla="*/ f58 f0 1"/>
              <a:gd name="f60" fmla="*/ f59 1 f7"/>
              <a:gd name="f61" fmla="+- f60 0 f1"/>
              <a:gd name="f62" fmla="cos 1 f61"/>
              <a:gd name="f63" fmla="sin 1 f61"/>
              <a:gd name="f64" fmla="+- 0 0 f62"/>
              <a:gd name="f65" fmla="+- 0 0 f63"/>
              <a:gd name="f66" fmla="+- 0 0 f64"/>
              <a:gd name="f67" fmla="+- 0 0 f65"/>
              <a:gd name="f68" fmla="val f66"/>
              <a:gd name="f69" fmla="val f67"/>
              <a:gd name="f70" fmla="+- 0 0 f68"/>
              <a:gd name="f71" fmla="+- 0 0 f69"/>
              <a:gd name="f72" fmla="*/ 10800 f70 1"/>
              <a:gd name="f73" fmla="*/ 10800 f71 1"/>
              <a:gd name="f74" fmla="*/ f72 f72 1"/>
              <a:gd name="f75" fmla="*/ f73 f73 1"/>
              <a:gd name="f76" fmla="+- f74 f75 0"/>
              <a:gd name="f77" fmla="sqrt f76"/>
              <a:gd name="f78" fmla="*/ f8 1 f77"/>
              <a:gd name="f79" fmla="*/ f70 f78 1"/>
              <a:gd name="f80" fmla="*/ f71 f78 1"/>
              <a:gd name="f81" fmla="+- 10800 0 f79"/>
              <a:gd name="f82" fmla="+- 10800 0 f80"/>
            </a:gdLst>
            <a:ahLst/>
            <a:cxnLst>
              <a:cxn ang="3cd4">
                <a:pos x="hc" y="t"/>
              </a:cxn>
              <a:cxn ang="0">
                <a:pos x="r" y="vc"/>
              </a:cxn>
              <a:cxn ang="cd4">
                <a:pos x="hc" y="b"/>
              </a:cxn>
              <a:cxn ang="cd2">
                <a:pos x="l" y="vc"/>
              </a:cxn>
              <a:cxn ang="f29">
                <a:pos x="f48" y="f49"/>
              </a:cxn>
              <a:cxn ang="f29">
                <a:pos x="f44" y="f47"/>
              </a:cxn>
              <a:cxn ang="f29">
                <a:pos x="f50" y="f51"/>
              </a:cxn>
              <a:cxn ang="f29">
                <a:pos x="f44" y="f46"/>
              </a:cxn>
              <a:cxn ang="f29">
                <a:pos x="f48" y="f52"/>
              </a:cxn>
              <a:cxn ang="f29">
                <a:pos x="f45" y="f46"/>
              </a:cxn>
              <a:cxn ang="f29">
                <a:pos x="f53" y="f51"/>
              </a:cxn>
              <a:cxn ang="f29">
                <a:pos x="f45" y="f47"/>
              </a:cxn>
            </a:cxnLst>
            <a:rect l="f44" t="f47" r="f45" b="f46"/>
            <a:pathLst>
              <a:path w="21600" h="21600">
                <a:moveTo>
                  <a:pt x="f81" y="f82"/>
                </a:moveTo>
                <a:arcTo wR="f10" hR="f10" stAng="f27" swAng="f36"/>
                <a:close/>
              </a:path>
            </a:pathLst>
          </a:custGeom>
          <a:solidFill>
            <a:srgbClr val="99CCFF"/>
          </a:solidFill>
          <a:ln w="0">
            <a:solidFill>
              <a:srgbClr val="000000"/>
            </a:solidFill>
            <a:prstDash val="solid"/>
          </a:ln>
        </p:spPr>
        <p:txBody>
          <a:bodyPr lIns="90004" tIns="44997" rIns="90004" bIns="44997" anchor="ctr" compatLnSpc="0"/>
          <a:lstStyle/>
          <a:p>
            <a:pPr fontAlgn="auto" hangingPunct="0">
              <a:spcBef>
                <a:spcPts val="0"/>
              </a:spcBef>
              <a:spcAft>
                <a:spcPts val="0"/>
              </a:spcAft>
              <a:defRPr sz="1800" b="0" i="0" u="none" strike="noStrike" kern="0" cap="none" spc="0" baseline="0">
                <a:solidFill>
                  <a:srgbClr val="000000"/>
                </a:solidFill>
                <a:uFillTx/>
              </a:defRPr>
            </a:pPr>
            <a:endParaRPr lang="en-US" kern="0">
              <a:solidFill>
                <a:srgbClr val="000000"/>
              </a:solidFill>
              <a:latin typeface="Liberation Sans" pitchFamily="18"/>
              <a:ea typeface="DejaVu Sans" pitchFamily="2"/>
              <a:cs typeface="DejaVu Sans" pitchFamily="2"/>
            </a:endParaRPr>
          </a:p>
        </p:txBody>
      </p:sp>
      <p:sp>
        <p:nvSpPr>
          <p:cNvPr id="92" name="任意多边形 91"/>
          <p:cNvSpPr/>
          <p:nvPr/>
        </p:nvSpPr>
        <p:spPr>
          <a:xfrm>
            <a:off x="6291262" y="3983032"/>
            <a:ext cx="206375" cy="206375"/>
          </a:xfrm>
          <a:custGeom>
            <a:avLst/>
            <a:gdLst>
              <a:gd name="f0" fmla="val 10800000"/>
              <a:gd name="f1" fmla="val 5400000"/>
              <a:gd name="f2" fmla="val 180"/>
              <a:gd name="f3" fmla="val w"/>
              <a:gd name="f4" fmla="val h"/>
              <a:gd name="f5" fmla="val 0"/>
              <a:gd name="f6" fmla="val 21600"/>
              <a:gd name="f7" fmla="*/ 5419351 1 1725033"/>
              <a:gd name="f8" fmla="*/ 10800 10800 1"/>
              <a:gd name="f9" fmla="+- 0 0 360"/>
              <a:gd name="f10" fmla="val 10800"/>
              <a:gd name="f11" fmla="+- 0 0 0"/>
              <a:gd name="f12" fmla="*/ f3 1 21600"/>
              <a:gd name="f13" fmla="*/ f4 1 21600"/>
              <a:gd name="f14" fmla="val f5"/>
              <a:gd name="f15" fmla="val f6"/>
              <a:gd name="f16" fmla="*/ 0 f7 1"/>
              <a:gd name="f17" fmla="*/ f5 f0 1"/>
              <a:gd name="f18" fmla="*/ f9 f0 1"/>
              <a:gd name="f19" fmla="*/ f11 f0 1"/>
              <a:gd name="f20" fmla="+- f15 0 f14"/>
              <a:gd name="f21" fmla="*/ f16 1 f2"/>
              <a:gd name="f22" fmla="*/ f17 1 f2"/>
              <a:gd name="f23" fmla="*/ f18 1 f2"/>
              <a:gd name="f24" fmla="*/ f19 1 f2"/>
              <a:gd name="f25" fmla="*/ f20 1 21600"/>
              <a:gd name="f26" fmla="+- 0 0 f21"/>
              <a:gd name="f27" fmla="+- f22 0 f1"/>
              <a:gd name="f28" fmla="+- f23 0 f1"/>
              <a:gd name="f29" fmla="+- f24 0 f1"/>
              <a:gd name="f30" fmla="*/ 3163 f25 1"/>
              <a:gd name="f31" fmla="*/ 18437 f25 1"/>
              <a:gd name="f32" fmla="*/ 10800 f25 1"/>
              <a:gd name="f33" fmla="*/ 0 f25 1"/>
              <a:gd name="f34" fmla="*/ 21600 f25 1"/>
              <a:gd name="f35" fmla="*/ f26 f0 1"/>
              <a:gd name="f36" fmla="+- f28 0 f27"/>
              <a:gd name="f37" fmla="*/ f35 1 f7"/>
              <a:gd name="f38" fmla="*/ f32 1 f25"/>
              <a:gd name="f39" fmla="*/ f33 1 f25"/>
              <a:gd name="f40" fmla="*/ f30 1 f25"/>
              <a:gd name="f41" fmla="*/ f31 1 f25"/>
              <a:gd name="f42" fmla="*/ f34 1 f25"/>
              <a:gd name="f43" fmla="+- f37 0 f1"/>
              <a:gd name="f44" fmla="*/ f40 f12 1"/>
              <a:gd name="f45" fmla="*/ f41 f12 1"/>
              <a:gd name="f46" fmla="*/ f41 f13 1"/>
              <a:gd name="f47" fmla="*/ f40 f13 1"/>
              <a:gd name="f48" fmla="*/ f38 f12 1"/>
              <a:gd name="f49" fmla="*/ f39 f13 1"/>
              <a:gd name="f50" fmla="*/ f39 f12 1"/>
              <a:gd name="f51" fmla="*/ f38 f13 1"/>
              <a:gd name="f52" fmla="*/ f42 f13 1"/>
              <a:gd name="f53" fmla="*/ f42 f12 1"/>
              <a:gd name="f54" fmla="+- f43 f1 0"/>
              <a:gd name="f55" fmla="*/ f54 f7 1"/>
              <a:gd name="f56" fmla="*/ f55 1 f0"/>
              <a:gd name="f57" fmla="+- 0 0 f56"/>
              <a:gd name="f58" fmla="+- 0 0 f57"/>
              <a:gd name="f59" fmla="*/ f58 f0 1"/>
              <a:gd name="f60" fmla="*/ f59 1 f7"/>
              <a:gd name="f61" fmla="+- f60 0 f1"/>
              <a:gd name="f62" fmla="cos 1 f61"/>
              <a:gd name="f63" fmla="sin 1 f61"/>
              <a:gd name="f64" fmla="+- 0 0 f62"/>
              <a:gd name="f65" fmla="+- 0 0 f63"/>
              <a:gd name="f66" fmla="+- 0 0 f64"/>
              <a:gd name="f67" fmla="+- 0 0 f65"/>
              <a:gd name="f68" fmla="val f66"/>
              <a:gd name="f69" fmla="val f67"/>
              <a:gd name="f70" fmla="+- 0 0 f68"/>
              <a:gd name="f71" fmla="+- 0 0 f69"/>
              <a:gd name="f72" fmla="*/ 10800 f70 1"/>
              <a:gd name="f73" fmla="*/ 10800 f71 1"/>
              <a:gd name="f74" fmla="*/ f72 f72 1"/>
              <a:gd name="f75" fmla="*/ f73 f73 1"/>
              <a:gd name="f76" fmla="+- f74 f75 0"/>
              <a:gd name="f77" fmla="sqrt f76"/>
              <a:gd name="f78" fmla="*/ f8 1 f77"/>
              <a:gd name="f79" fmla="*/ f70 f78 1"/>
              <a:gd name="f80" fmla="*/ f71 f78 1"/>
              <a:gd name="f81" fmla="+- 10800 0 f79"/>
              <a:gd name="f82" fmla="+- 10800 0 f80"/>
            </a:gdLst>
            <a:ahLst/>
            <a:cxnLst>
              <a:cxn ang="3cd4">
                <a:pos x="hc" y="t"/>
              </a:cxn>
              <a:cxn ang="0">
                <a:pos x="r" y="vc"/>
              </a:cxn>
              <a:cxn ang="cd4">
                <a:pos x="hc" y="b"/>
              </a:cxn>
              <a:cxn ang="cd2">
                <a:pos x="l" y="vc"/>
              </a:cxn>
              <a:cxn ang="f29">
                <a:pos x="f48" y="f49"/>
              </a:cxn>
              <a:cxn ang="f29">
                <a:pos x="f44" y="f47"/>
              </a:cxn>
              <a:cxn ang="f29">
                <a:pos x="f50" y="f51"/>
              </a:cxn>
              <a:cxn ang="f29">
                <a:pos x="f44" y="f46"/>
              </a:cxn>
              <a:cxn ang="f29">
                <a:pos x="f48" y="f52"/>
              </a:cxn>
              <a:cxn ang="f29">
                <a:pos x="f45" y="f46"/>
              </a:cxn>
              <a:cxn ang="f29">
                <a:pos x="f53" y="f51"/>
              </a:cxn>
              <a:cxn ang="f29">
                <a:pos x="f45" y="f47"/>
              </a:cxn>
            </a:cxnLst>
            <a:rect l="f44" t="f47" r="f45" b="f46"/>
            <a:pathLst>
              <a:path w="21600" h="21600">
                <a:moveTo>
                  <a:pt x="f81" y="f82"/>
                </a:moveTo>
                <a:arcTo wR="f10" hR="f10" stAng="f27" swAng="f36"/>
                <a:close/>
              </a:path>
            </a:pathLst>
          </a:custGeom>
          <a:solidFill>
            <a:srgbClr val="99CCFF"/>
          </a:solidFill>
          <a:ln w="0">
            <a:solidFill>
              <a:srgbClr val="000000"/>
            </a:solidFill>
            <a:prstDash val="solid"/>
          </a:ln>
        </p:spPr>
        <p:txBody>
          <a:bodyPr lIns="90004" tIns="44997" rIns="90004" bIns="44997" anchor="ctr" compatLnSpc="0"/>
          <a:lstStyle/>
          <a:p>
            <a:pPr fontAlgn="auto" hangingPunct="0">
              <a:spcBef>
                <a:spcPts val="0"/>
              </a:spcBef>
              <a:spcAft>
                <a:spcPts val="0"/>
              </a:spcAft>
              <a:defRPr sz="1800" b="0" i="0" u="none" strike="noStrike" kern="0" cap="none" spc="0" baseline="0">
                <a:solidFill>
                  <a:srgbClr val="000000"/>
                </a:solidFill>
                <a:uFillTx/>
              </a:defRPr>
            </a:pPr>
            <a:endParaRPr lang="en-US" kern="0">
              <a:solidFill>
                <a:srgbClr val="000000"/>
              </a:solidFill>
              <a:latin typeface="Liberation Sans" pitchFamily="18"/>
              <a:ea typeface="DejaVu Sans" pitchFamily="2"/>
              <a:cs typeface="DejaVu Sans" pitchFamily="2"/>
            </a:endParaRPr>
          </a:p>
        </p:txBody>
      </p:sp>
      <p:sp>
        <p:nvSpPr>
          <p:cNvPr id="93" name="任意多边形 92"/>
          <p:cNvSpPr/>
          <p:nvPr/>
        </p:nvSpPr>
        <p:spPr>
          <a:xfrm>
            <a:off x="6596062" y="3983032"/>
            <a:ext cx="206375" cy="206375"/>
          </a:xfrm>
          <a:custGeom>
            <a:avLst/>
            <a:gdLst>
              <a:gd name="f0" fmla="val 10800000"/>
              <a:gd name="f1" fmla="val 5400000"/>
              <a:gd name="f2" fmla="val 180"/>
              <a:gd name="f3" fmla="val w"/>
              <a:gd name="f4" fmla="val h"/>
              <a:gd name="f5" fmla="val 0"/>
              <a:gd name="f6" fmla="val 21600"/>
              <a:gd name="f7" fmla="*/ 5419351 1 1725033"/>
              <a:gd name="f8" fmla="*/ 10800 10800 1"/>
              <a:gd name="f9" fmla="+- 0 0 360"/>
              <a:gd name="f10" fmla="val 10800"/>
              <a:gd name="f11" fmla="+- 0 0 0"/>
              <a:gd name="f12" fmla="*/ f3 1 21600"/>
              <a:gd name="f13" fmla="*/ f4 1 21600"/>
              <a:gd name="f14" fmla="val f5"/>
              <a:gd name="f15" fmla="val f6"/>
              <a:gd name="f16" fmla="*/ 0 f7 1"/>
              <a:gd name="f17" fmla="*/ f5 f0 1"/>
              <a:gd name="f18" fmla="*/ f9 f0 1"/>
              <a:gd name="f19" fmla="*/ f11 f0 1"/>
              <a:gd name="f20" fmla="+- f15 0 f14"/>
              <a:gd name="f21" fmla="*/ f16 1 f2"/>
              <a:gd name="f22" fmla="*/ f17 1 f2"/>
              <a:gd name="f23" fmla="*/ f18 1 f2"/>
              <a:gd name="f24" fmla="*/ f19 1 f2"/>
              <a:gd name="f25" fmla="*/ f20 1 21600"/>
              <a:gd name="f26" fmla="+- 0 0 f21"/>
              <a:gd name="f27" fmla="+- f22 0 f1"/>
              <a:gd name="f28" fmla="+- f23 0 f1"/>
              <a:gd name="f29" fmla="+- f24 0 f1"/>
              <a:gd name="f30" fmla="*/ 3163 f25 1"/>
              <a:gd name="f31" fmla="*/ 18437 f25 1"/>
              <a:gd name="f32" fmla="*/ 10800 f25 1"/>
              <a:gd name="f33" fmla="*/ 0 f25 1"/>
              <a:gd name="f34" fmla="*/ 21600 f25 1"/>
              <a:gd name="f35" fmla="*/ f26 f0 1"/>
              <a:gd name="f36" fmla="+- f28 0 f27"/>
              <a:gd name="f37" fmla="*/ f35 1 f7"/>
              <a:gd name="f38" fmla="*/ f32 1 f25"/>
              <a:gd name="f39" fmla="*/ f33 1 f25"/>
              <a:gd name="f40" fmla="*/ f30 1 f25"/>
              <a:gd name="f41" fmla="*/ f31 1 f25"/>
              <a:gd name="f42" fmla="*/ f34 1 f25"/>
              <a:gd name="f43" fmla="+- f37 0 f1"/>
              <a:gd name="f44" fmla="*/ f40 f12 1"/>
              <a:gd name="f45" fmla="*/ f41 f12 1"/>
              <a:gd name="f46" fmla="*/ f41 f13 1"/>
              <a:gd name="f47" fmla="*/ f40 f13 1"/>
              <a:gd name="f48" fmla="*/ f38 f12 1"/>
              <a:gd name="f49" fmla="*/ f39 f13 1"/>
              <a:gd name="f50" fmla="*/ f39 f12 1"/>
              <a:gd name="f51" fmla="*/ f38 f13 1"/>
              <a:gd name="f52" fmla="*/ f42 f13 1"/>
              <a:gd name="f53" fmla="*/ f42 f12 1"/>
              <a:gd name="f54" fmla="+- f43 f1 0"/>
              <a:gd name="f55" fmla="*/ f54 f7 1"/>
              <a:gd name="f56" fmla="*/ f55 1 f0"/>
              <a:gd name="f57" fmla="+- 0 0 f56"/>
              <a:gd name="f58" fmla="+- 0 0 f57"/>
              <a:gd name="f59" fmla="*/ f58 f0 1"/>
              <a:gd name="f60" fmla="*/ f59 1 f7"/>
              <a:gd name="f61" fmla="+- f60 0 f1"/>
              <a:gd name="f62" fmla="cos 1 f61"/>
              <a:gd name="f63" fmla="sin 1 f61"/>
              <a:gd name="f64" fmla="+- 0 0 f62"/>
              <a:gd name="f65" fmla="+- 0 0 f63"/>
              <a:gd name="f66" fmla="+- 0 0 f64"/>
              <a:gd name="f67" fmla="+- 0 0 f65"/>
              <a:gd name="f68" fmla="val f66"/>
              <a:gd name="f69" fmla="val f67"/>
              <a:gd name="f70" fmla="+- 0 0 f68"/>
              <a:gd name="f71" fmla="+- 0 0 f69"/>
              <a:gd name="f72" fmla="*/ 10800 f70 1"/>
              <a:gd name="f73" fmla="*/ 10800 f71 1"/>
              <a:gd name="f74" fmla="*/ f72 f72 1"/>
              <a:gd name="f75" fmla="*/ f73 f73 1"/>
              <a:gd name="f76" fmla="+- f74 f75 0"/>
              <a:gd name="f77" fmla="sqrt f76"/>
              <a:gd name="f78" fmla="*/ f8 1 f77"/>
              <a:gd name="f79" fmla="*/ f70 f78 1"/>
              <a:gd name="f80" fmla="*/ f71 f78 1"/>
              <a:gd name="f81" fmla="+- 10800 0 f79"/>
              <a:gd name="f82" fmla="+- 10800 0 f80"/>
            </a:gdLst>
            <a:ahLst/>
            <a:cxnLst>
              <a:cxn ang="3cd4">
                <a:pos x="hc" y="t"/>
              </a:cxn>
              <a:cxn ang="0">
                <a:pos x="r" y="vc"/>
              </a:cxn>
              <a:cxn ang="cd4">
                <a:pos x="hc" y="b"/>
              </a:cxn>
              <a:cxn ang="cd2">
                <a:pos x="l" y="vc"/>
              </a:cxn>
              <a:cxn ang="f29">
                <a:pos x="f48" y="f49"/>
              </a:cxn>
              <a:cxn ang="f29">
                <a:pos x="f44" y="f47"/>
              </a:cxn>
              <a:cxn ang="f29">
                <a:pos x="f50" y="f51"/>
              </a:cxn>
              <a:cxn ang="f29">
                <a:pos x="f44" y="f46"/>
              </a:cxn>
              <a:cxn ang="f29">
                <a:pos x="f48" y="f52"/>
              </a:cxn>
              <a:cxn ang="f29">
                <a:pos x="f45" y="f46"/>
              </a:cxn>
              <a:cxn ang="f29">
                <a:pos x="f53" y="f51"/>
              </a:cxn>
              <a:cxn ang="f29">
                <a:pos x="f45" y="f47"/>
              </a:cxn>
            </a:cxnLst>
            <a:rect l="f44" t="f47" r="f45" b="f46"/>
            <a:pathLst>
              <a:path w="21600" h="21600">
                <a:moveTo>
                  <a:pt x="f81" y="f82"/>
                </a:moveTo>
                <a:arcTo wR="f10" hR="f10" stAng="f27" swAng="f36"/>
                <a:close/>
              </a:path>
            </a:pathLst>
          </a:custGeom>
          <a:solidFill>
            <a:srgbClr val="99CCFF"/>
          </a:solidFill>
          <a:ln w="0">
            <a:solidFill>
              <a:srgbClr val="000000"/>
            </a:solidFill>
            <a:prstDash val="solid"/>
          </a:ln>
        </p:spPr>
        <p:txBody>
          <a:bodyPr lIns="90004" tIns="44997" rIns="90004" bIns="44997" anchor="ctr" compatLnSpc="0"/>
          <a:lstStyle/>
          <a:p>
            <a:pPr fontAlgn="auto" hangingPunct="0">
              <a:spcBef>
                <a:spcPts val="0"/>
              </a:spcBef>
              <a:spcAft>
                <a:spcPts val="0"/>
              </a:spcAft>
              <a:defRPr sz="1800" b="0" i="0" u="none" strike="noStrike" kern="0" cap="none" spc="0" baseline="0">
                <a:solidFill>
                  <a:srgbClr val="000000"/>
                </a:solidFill>
                <a:uFillTx/>
              </a:defRPr>
            </a:pPr>
            <a:endParaRPr lang="en-US" kern="0">
              <a:solidFill>
                <a:srgbClr val="000000"/>
              </a:solidFill>
              <a:latin typeface="Liberation Sans" pitchFamily="18"/>
              <a:ea typeface="DejaVu Sans" pitchFamily="2"/>
              <a:cs typeface="DejaVu Sans" pitchFamily="2"/>
            </a:endParaRPr>
          </a:p>
        </p:txBody>
      </p:sp>
      <p:grpSp>
        <p:nvGrpSpPr>
          <p:cNvPr id="13" name="Group 12"/>
          <p:cNvGrpSpPr/>
          <p:nvPr/>
        </p:nvGrpSpPr>
        <p:grpSpPr>
          <a:xfrm>
            <a:off x="8010524" y="2935278"/>
            <a:ext cx="430213" cy="2057400"/>
            <a:chOff x="7875587" y="3553366"/>
            <a:chExt cx="430213" cy="2057400"/>
          </a:xfrm>
        </p:grpSpPr>
        <p:sp>
          <p:nvSpPr>
            <p:cNvPr id="110" name="任意多边形 109"/>
            <p:cNvSpPr/>
            <p:nvPr/>
          </p:nvSpPr>
          <p:spPr>
            <a:xfrm>
              <a:off x="7875587" y="3553366"/>
              <a:ext cx="427038" cy="20574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99CCFF"/>
            </a:solidFill>
            <a:ln w="0">
              <a:solidFill>
                <a:srgbClr val="000000"/>
              </a:solidFill>
              <a:prstDash val="solid"/>
            </a:ln>
          </p:spPr>
          <p:txBody>
            <a:bodyPr lIns="90004" tIns="44997" rIns="90004" bIns="44997" anchor="ctr" compatLnSpc="0"/>
            <a:lstStyle/>
            <a:p>
              <a:pPr fontAlgn="auto" hangingPunct="0">
                <a:spcBef>
                  <a:spcPts val="0"/>
                </a:spcBef>
                <a:spcAft>
                  <a:spcPts val="0"/>
                </a:spcAft>
                <a:defRPr sz="1800" b="0" i="0" u="none" strike="noStrike" kern="0" cap="none" spc="0" baseline="0">
                  <a:solidFill>
                    <a:srgbClr val="000000"/>
                  </a:solidFill>
                  <a:uFillTx/>
                </a:defRPr>
              </a:pPr>
              <a:endParaRPr lang="en-US" kern="0">
                <a:solidFill>
                  <a:srgbClr val="000000"/>
                </a:solidFill>
                <a:latin typeface="Liberation Sans" pitchFamily="18"/>
                <a:ea typeface="DejaVu Sans" pitchFamily="2"/>
                <a:cs typeface="DejaVu Sans" pitchFamily="2"/>
              </a:endParaRPr>
            </a:p>
          </p:txBody>
        </p:sp>
        <p:sp>
          <p:nvSpPr>
            <p:cNvPr id="111" name="任意多边形 110"/>
            <p:cNvSpPr/>
            <p:nvPr/>
          </p:nvSpPr>
          <p:spPr>
            <a:xfrm>
              <a:off x="7875587" y="5191666"/>
              <a:ext cx="430213" cy="419100"/>
            </a:xfrm>
            <a:custGeom>
              <a:avLst>
                <a:gd name="f0" fmla="val 11148"/>
              </a:avLst>
              <a:gdLst>
                <a:gd name="f1" fmla="val 10800000"/>
                <a:gd name="f2" fmla="val 5400000"/>
                <a:gd name="f3" fmla="val 180"/>
                <a:gd name="f4" fmla="val w"/>
                <a:gd name="f5" fmla="val h"/>
                <a:gd name="f6" fmla="val 0"/>
                <a:gd name="f7" fmla="val 21600"/>
                <a:gd name="f8" fmla="val -2147483647"/>
                <a:gd name="f9" fmla="val 2147483647"/>
                <a:gd name="f10" fmla="+- 0 0 0"/>
                <a:gd name="f11" fmla="*/ f4 1 21600"/>
                <a:gd name="f12" fmla="*/ f5 1 21600"/>
                <a:gd name="f13" fmla="val f6"/>
                <a:gd name="f14" fmla="val f7"/>
                <a:gd name="f15" fmla="pin 0 f0 21600"/>
                <a:gd name="f16" fmla="*/ f10 f1 1"/>
                <a:gd name="f17" fmla="+- f14 0 f13"/>
                <a:gd name="f18" fmla="val f15"/>
                <a:gd name="f19" fmla="*/ f15 f11 1"/>
                <a:gd name="f20" fmla="*/ 0 f12 1"/>
                <a:gd name="f21" fmla="*/ f16 1 f3"/>
                <a:gd name="f22" fmla="*/ f17 1 21600"/>
                <a:gd name="f23" fmla="*/ f18 1 2"/>
                <a:gd name="f24" fmla="+- 21600 0 f18"/>
                <a:gd name="f25" fmla="+- f21 0 f2"/>
                <a:gd name="f26" fmla="*/ 18000 f22 1"/>
                <a:gd name="f27" fmla="*/ 10800 f22 1"/>
                <a:gd name="f28" fmla="*/ 0 f22 1"/>
                <a:gd name="f29" fmla="*/ 21600 f22 1"/>
                <a:gd name="f30" fmla="+- f23 10800 0"/>
                <a:gd name="f31" fmla="*/ f24 1 2"/>
                <a:gd name="f32" fmla="*/ f23 f11 1"/>
                <a:gd name="f33" fmla="+- 21600 0 f31"/>
                <a:gd name="f34" fmla="*/ f27 1 f22"/>
                <a:gd name="f35" fmla="*/ f28 1 f22"/>
                <a:gd name="f36" fmla="*/ f29 1 f22"/>
                <a:gd name="f37" fmla="*/ f26 1 f22"/>
                <a:gd name="f38" fmla="*/ f30 f11 1"/>
                <a:gd name="f39" fmla="*/ f37 f12 1"/>
                <a:gd name="f40" fmla="*/ f34 f12 1"/>
                <a:gd name="f41" fmla="*/ f34 f11 1"/>
                <a:gd name="f42" fmla="*/ f35 f12 1"/>
                <a:gd name="f43" fmla="*/ f35 f11 1"/>
                <a:gd name="f44" fmla="*/ f36 f12 1"/>
                <a:gd name="f45" fmla="*/ f36 f11 1"/>
                <a:gd name="f46" fmla="*/ f33 f11 1"/>
              </a:gdLst>
              <a:ahLst>
                <a:ahXY gdRefX="f0" minX="f6" maxX="f7" gdRefY="" minY="0" maxY="0">
                  <a:pos x="f19" y="f20"/>
                </a:ahXY>
              </a:ahLst>
              <a:cxnLst>
                <a:cxn ang="3cd4">
                  <a:pos x="hc" y="t"/>
                </a:cxn>
                <a:cxn ang="0">
                  <a:pos x="r" y="vc"/>
                </a:cxn>
                <a:cxn ang="cd4">
                  <a:pos x="hc" y="b"/>
                </a:cxn>
                <a:cxn ang="cd2">
                  <a:pos x="l" y="vc"/>
                </a:cxn>
                <a:cxn ang="f25">
                  <a:pos x="f41" y="f42"/>
                </a:cxn>
                <a:cxn ang="f25">
                  <a:pos x="f32" y="f40"/>
                </a:cxn>
                <a:cxn ang="f25">
                  <a:pos x="f43" y="f44"/>
                </a:cxn>
                <a:cxn ang="f25">
                  <a:pos x="f41" y="f44"/>
                </a:cxn>
                <a:cxn ang="f25">
                  <a:pos x="f45" y="f44"/>
                </a:cxn>
                <a:cxn ang="f25">
                  <a:pos x="f46" y="f40"/>
                </a:cxn>
              </a:cxnLst>
              <a:rect l="f32" t="f40" r="f38" b="f39"/>
              <a:pathLst>
                <a:path w="21600" h="21600">
                  <a:moveTo>
                    <a:pt x="f18" y="f6"/>
                  </a:moveTo>
                  <a:lnTo>
                    <a:pt x="f7" y="f7"/>
                  </a:lnTo>
                  <a:lnTo>
                    <a:pt x="f6" y="f7"/>
                  </a:lnTo>
                  <a:close/>
                </a:path>
              </a:pathLst>
            </a:custGeom>
            <a:solidFill>
              <a:srgbClr val="FF950E"/>
            </a:solidFill>
            <a:ln w="0">
              <a:solidFill>
                <a:srgbClr val="000000"/>
              </a:solidFill>
              <a:prstDash val="solid"/>
            </a:ln>
          </p:spPr>
          <p:txBody>
            <a:bodyPr lIns="90004" tIns="44997" rIns="90004" bIns="44997" anchor="ctr" compatLnSpc="0"/>
            <a:lstStyle/>
            <a:p>
              <a:pPr fontAlgn="auto" hangingPunct="0">
                <a:spcBef>
                  <a:spcPts val="0"/>
                </a:spcBef>
                <a:spcAft>
                  <a:spcPts val="0"/>
                </a:spcAft>
                <a:defRPr sz="1800" b="0" i="0" u="none" strike="noStrike" kern="0" cap="none" spc="0" baseline="0">
                  <a:solidFill>
                    <a:srgbClr val="000000"/>
                  </a:solidFill>
                  <a:uFillTx/>
                </a:defRPr>
              </a:pPr>
              <a:endParaRPr lang="en-US" kern="0">
                <a:solidFill>
                  <a:srgbClr val="000000"/>
                </a:solidFill>
                <a:latin typeface="Liberation Sans" pitchFamily="18"/>
                <a:ea typeface="DejaVu Sans" pitchFamily="2"/>
                <a:cs typeface="DejaVu Sans" pitchFamily="2"/>
              </a:endParaRPr>
            </a:p>
          </p:txBody>
        </p:sp>
      </p:grpSp>
      <p:cxnSp>
        <p:nvCxnSpPr>
          <p:cNvPr id="73" name="Straight Arrow Connector 72"/>
          <p:cNvCxnSpPr>
            <a:stCxn id="60" idx="1"/>
            <a:endCxn id="62" idx="3"/>
          </p:cNvCxnSpPr>
          <p:nvPr/>
        </p:nvCxnSpPr>
        <p:spPr>
          <a:xfrm>
            <a:off x="2230437" y="4000500"/>
            <a:ext cx="439737" cy="374645"/>
          </a:xfrm>
          <a:prstGeom prst="straightConnector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60" idx="1"/>
            <a:endCxn id="59" idx="3"/>
          </p:cNvCxnSpPr>
          <p:nvPr/>
        </p:nvCxnSpPr>
        <p:spPr>
          <a:xfrm flipH="1" flipV="1">
            <a:off x="419100" y="3972466"/>
            <a:ext cx="1811337" cy="28034"/>
          </a:xfrm>
          <a:prstGeom prst="bentConnector5">
            <a:avLst>
              <a:gd name="adj1" fmla="val -12621"/>
              <a:gd name="adj2" fmla="val 4484911"/>
              <a:gd name="adj3" fmla="val 11262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59" idx="2"/>
            <a:endCxn id="62" idx="2"/>
          </p:cNvCxnSpPr>
          <p:nvPr/>
        </p:nvCxnSpPr>
        <p:spPr>
          <a:xfrm rot="16200000" flipH="1">
            <a:off x="2261406" y="3312326"/>
            <a:ext cx="99194" cy="2602706"/>
          </a:xfrm>
          <a:prstGeom prst="bentConnector3">
            <a:avLst>
              <a:gd name="adj1" fmla="val 862782"/>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任意多边形 61"/>
          <p:cNvSpPr/>
          <p:nvPr/>
        </p:nvSpPr>
        <p:spPr>
          <a:xfrm>
            <a:off x="2687637" y="3316278"/>
            <a:ext cx="1884363" cy="576262"/>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99CCFF"/>
          </a:solid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800" b="1" i="0" u="none" strike="noStrike" kern="0" cap="none" spc="0" baseline="0">
                <a:solidFill>
                  <a:srgbClr val="000000"/>
                </a:solidFill>
                <a:uFillTx/>
              </a:defRPr>
            </a:pPr>
            <a:r>
              <a:rPr lang="en-US" b="1" kern="0" dirty="0" smtClean="0">
                <a:solidFill>
                  <a:srgbClr val="000000"/>
                </a:solidFill>
                <a:latin typeface="Liberation Sans" pitchFamily="18"/>
                <a:ea typeface="DejaVu Sans" pitchFamily="2"/>
                <a:cs typeface="DejaVu Sans" pitchFamily="2"/>
              </a:rPr>
              <a:t>Hint Target</a:t>
            </a:r>
            <a:endParaRPr lang="en-US" b="1" kern="0" dirty="0">
              <a:solidFill>
                <a:srgbClr val="000000"/>
              </a:solidFill>
              <a:latin typeface="Liberation Sans" pitchFamily="18"/>
              <a:ea typeface="DejaVu Sans" pitchFamily="2"/>
              <a:cs typeface="DejaVu Sans" pitchFamily="2"/>
            </a:endParaRPr>
          </a:p>
          <a:p>
            <a:pPr algn="ctr" fontAlgn="auto" hangingPunct="0">
              <a:spcBef>
                <a:spcPts val="0"/>
              </a:spcBef>
              <a:spcAft>
                <a:spcPts val="0"/>
              </a:spcAft>
              <a:defRPr sz="1800" b="1" i="0" u="none" strike="noStrike" kern="0" cap="none" spc="0" baseline="0">
                <a:solidFill>
                  <a:srgbClr val="000000"/>
                </a:solidFill>
                <a:uFillTx/>
              </a:defRPr>
            </a:pPr>
            <a:r>
              <a:rPr lang="en-US" b="1" kern="0" dirty="0">
                <a:solidFill>
                  <a:srgbClr val="000000"/>
                </a:solidFill>
                <a:latin typeface="Liberation Sans" pitchFamily="18"/>
                <a:ea typeface="DejaVu Sans" pitchFamily="2"/>
                <a:cs typeface="DejaVu Sans" pitchFamily="2"/>
              </a:rPr>
              <a:t>Buffer</a:t>
            </a:r>
          </a:p>
        </p:txBody>
      </p:sp>
      <p:grpSp>
        <p:nvGrpSpPr>
          <p:cNvPr id="70" name="组合 69"/>
          <p:cNvGrpSpPr/>
          <p:nvPr/>
        </p:nvGrpSpPr>
        <p:grpSpPr>
          <a:xfrm>
            <a:off x="4816475" y="3163878"/>
            <a:ext cx="381000" cy="1676400"/>
            <a:chOff x="4816475" y="3163878"/>
            <a:chExt cx="381000" cy="1676400"/>
          </a:xfrm>
        </p:grpSpPr>
        <p:sp>
          <p:nvSpPr>
            <p:cNvPr id="26" name="任意多边形 62"/>
            <p:cNvSpPr/>
            <p:nvPr/>
          </p:nvSpPr>
          <p:spPr>
            <a:xfrm rot="5399996" flipV="1">
              <a:off x="4168775" y="3811578"/>
              <a:ext cx="1676400" cy="381000"/>
            </a:xfrm>
            <a:custGeom>
              <a:avLst>
                <a:gd name="f0" fmla="val 3495"/>
              </a:avLst>
              <a:gdLst>
                <a:gd name="f1" fmla="val 10800000"/>
                <a:gd name="f2" fmla="val 5400000"/>
                <a:gd name="f3" fmla="val 180"/>
                <a:gd name="f4" fmla="val w"/>
                <a:gd name="f5" fmla="val h"/>
                <a:gd name="f6" fmla="val 0"/>
                <a:gd name="f7" fmla="val 21600"/>
                <a:gd name="f8" fmla="val 10800"/>
                <a:gd name="f9" fmla="val -2147483647"/>
                <a:gd name="f10" fmla="val 2147483647"/>
                <a:gd name="f11" fmla="+- 0 0 0"/>
                <a:gd name="f12" fmla="*/ f4 1 21600"/>
                <a:gd name="f13" fmla="*/ f5 1 21600"/>
                <a:gd name="f14" fmla="val f6"/>
                <a:gd name="f15" fmla="val f7"/>
                <a:gd name="f16" fmla="pin 0 f0 10800"/>
                <a:gd name="f17" fmla="*/ f11 f1 1"/>
                <a:gd name="f18" fmla="+- f15 0 f14"/>
                <a:gd name="f19" fmla="val f16"/>
                <a:gd name="f20" fmla="*/ f16 f12 1"/>
                <a:gd name="f21" fmla="*/ 21600 f13 1"/>
                <a:gd name="f22" fmla="*/ f17 1 f3"/>
                <a:gd name="f23" fmla="*/ f18 1 21600"/>
                <a:gd name="f24" fmla="+- 21600 0 f19"/>
                <a:gd name="f25" fmla="*/ f19 10 1"/>
                <a:gd name="f26" fmla="*/ f19 1 2"/>
                <a:gd name="f27" fmla="+- f22 0 f2"/>
                <a:gd name="f28" fmla="*/ 10800 f23 1"/>
                <a:gd name="f29" fmla="*/ 21600 f23 1"/>
                <a:gd name="f30" fmla="*/ 0 f23 1"/>
                <a:gd name="f31" fmla="*/ f25 1 18"/>
                <a:gd name="f32" fmla="+- 21600 0 f26"/>
                <a:gd name="f33" fmla="*/ f26 f12 1"/>
                <a:gd name="f34" fmla="+- f31 1750 0"/>
                <a:gd name="f35" fmla="*/ f28 1 f23"/>
                <a:gd name="f36" fmla="*/ f29 1 f23"/>
                <a:gd name="f37" fmla="*/ f30 1 f23"/>
                <a:gd name="f38" fmla="*/ f32 f12 1"/>
                <a:gd name="f39" fmla="+- 21600 0 f34"/>
                <a:gd name="f40" fmla="*/ f34 f12 1"/>
                <a:gd name="f41" fmla="*/ f34 f13 1"/>
                <a:gd name="f42" fmla="*/ f35 f13 1"/>
                <a:gd name="f43" fmla="*/ f35 f12 1"/>
                <a:gd name="f44" fmla="*/ f36 f13 1"/>
                <a:gd name="f45" fmla="*/ f37 f13 1"/>
                <a:gd name="f46" fmla="*/ f39 f12 1"/>
                <a:gd name="f47" fmla="*/ f39 f13 1"/>
              </a:gdLst>
              <a:ahLst>
                <a:ahXY gdRefX="f0" minX="f6" maxX="f8" gdRefY="" minY="0" maxY="0">
                  <a:pos x="f20" y="f21"/>
                </a:ahXY>
              </a:ahLst>
              <a:cxnLst>
                <a:cxn ang="3cd4">
                  <a:pos x="hc" y="t"/>
                </a:cxn>
                <a:cxn ang="0">
                  <a:pos x="r" y="vc"/>
                </a:cxn>
                <a:cxn ang="cd4">
                  <a:pos x="hc" y="b"/>
                </a:cxn>
                <a:cxn ang="cd2">
                  <a:pos x="l" y="vc"/>
                </a:cxn>
                <a:cxn ang="f27">
                  <a:pos x="f38" y="f42"/>
                </a:cxn>
                <a:cxn ang="f27">
                  <a:pos x="f43" y="f44"/>
                </a:cxn>
                <a:cxn ang="f27">
                  <a:pos x="f33" y="f42"/>
                </a:cxn>
                <a:cxn ang="f27">
                  <a:pos x="f43" y="f45"/>
                </a:cxn>
              </a:cxnLst>
              <a:rect l="f40" t="f41" r="f46" b="f47"/>
              <a:pathLst>
                <a:path w="21600" h="21600">
                  <a:moveTo>
                    <a:pt x="f6" y="f6"/>
                  </a:moveTo>
                  <a:lnTo>
                    <a:pt x="f7" y="f6"/>
                  </a:lnTo>
                  <a:lnTo>
                    <a:pt x="f24" y="f7"/>
                  </a:lnTo>
                  <a:lnTo>
                    <a:pt x="f19" y="f7"/>
                  </a:lnTo>
                  <a:close/>
                </a:path>
              </a:pathLst>
            </a:custGeom>
            <a:solidFill>
              <a:srgbClr val="99CCFF"/>
            </a:solidFill>
            <a:ln w="0">
              <a:solidFill>
                <a:srgbClr val="000000"/>
              </a:solidFill>
              <a:prstDash val="solid"/>
            </a:ln>
          </p:spPr>
          <p:txBody>
            <a:bodyPr lIns="90004" tIns="44997" rIns="90004" bIns="44997" anchor="ctr" compatLnSpc="0"/>
            <a:lstStyle/>
            <a:p>
              <a:pPr fontAlgn="auto" hangingPunct="0">
                <a:spcBef>
                  <a:spcPts val="0"/>
                </a:spcBef>
                <a:spcAft>
                  <a:spcPts val="0"/>
                </a:spcAft>
                <a:defRPr sz="1800" b="0" i="0" u="none" strike="noStrike" kern="0" cap="none" spc="0" baseline="0">
                  <a:solidFill>
                    <a:srgbClr val="000000"/>
                  </a:solidFill>
                  <a:uFillTx/>
                </a:defRPr>
              </a:pPr>
              <a:endParaRPr lang="en-US" kern="0">
                <a:solidFill>
                  <a:srgbClr val="000000"/>
                </a:solidFill>
                <a:latin typeface="Liberation Sans" pitchFamily="18"/>
                <a:ea typeface="DejaVu Sans" pitchFamily="2"/>
                <a:cs typeface="DejaVu Sans" pitchFamily="2"/>
              </a:endParaRPr>
            </a:p>
          </p:txBody>
        </p:sp>
        <p:sp>
          <p:nvSpPr>
            <p:cNvPr id="27" name="TextBox 26"/>
            <p:cNvSpPr txBox="1"/>
            <p:nvPr/>
          </p:nvSpPr>
          <p:spPr>
            <a:xfrm>
              <a:off x="4816475" y="3463920"/>
              <a:ext cx="374650" cy="352425"/>
            </a:xfrm>
            <a:prstGeom prst="rect">
              <a:avLst/>
            </a:prstGeom>
            <a:noFill/>
            <a:ln>
              <a:noFill/>
            </a:ln>
          </p:spPr>
          <p:txBody>
            <a:bodyPr lIns="90004" tIns="44997" rIns="90004" bIns="44997">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a:r>
                <a:rPr lang="en-US" altLang="zh-CN" b="1" dirty="0">
                  <a:solidFill>
                    <a:srgbClr val="000000"/>
                  </a:solidFill>
                  <a:latin typeface="Liberation Sans"/>
                  <a:ea typeface="DejaVu Sans"/>
                  <a:cs typeface="DejaVu Sans"/>
                </a:rPr>
                <a:t>1</a:t>
              </a:r>
            </a:p>
          </p:txBody>
        </p:sp>
        <p:sp>
          <p:nvSpPr>
            <p:cNvPr id="28" name="TextBox 27"/>
            <p:cNvSpPr txBox="1"/>
            <p:nvPr/>
          </p:nvSpPr>
          <p:spPr>
            <a:xfrm>
              <a:off x="4816475" y="4144953"/>
              <a:ext cx="228600" cy="395287"/>
            </a:xfrm>
            <a:prstGeom prst="rect">
              <a:avLst/>
            </a:prstGeom>
            <a:noFill/>
            <a:ln>
              <a:noFill/>
            </a:ln>
          </p:spPr>
          <p:txBody>
            <a:bodyPr lIns="90004" tIns="44997" rIns="90004" bIns="44997">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a:r>
                <a:rPr lang="en-US" altLang="zh-CN" b="1">
                  <a:solidFill>
                    <a:srgbClr val="000000"/>
                  </a:solidFill>
                  <a:latin typeface="Liberation Sans"/>
                  <a:ea typeface="DejaVu Sans"/>
                  <a:cs typeface="DejaVu Sans"/>
                </a:rPr>
                <a:t>0</a:t>
              </a:r>
            </a:p>
          </p:txBody>
        </p:sp>
      </p:grpSp>
      <p:cxnSp>
        <p:nvCxnSpPr>
          <p:cNvPr id="29" name="直接箭头连接符 78"/>
          <p:cNvCxnSpPr>
            <a:cxnSpLocks noChangeShapeType="1"/>
            <a:stCxn id="25" idx="1"/>
            <a:endCxn id="27" idx="1"/>
          </p:cNvCxnSpPr>
          <p:nvPr/>
        </p:nvCxnSpPr>
        <p:spPr bwMode="auto">
          <a:xfrm>
            <a:off x="4572000" y="3604409"/>
            <a:ext cx="244475" cy="35724"/>
          </a:xfrm>
          <a:prstGeom prst="straightConnector1">
            <a:avLst/>
          </a:prstGeom>
          <a:noFill/>
          <a:ln w="38100">
            <a:solidFill>
              <a:srgbClr val="000000"/>
            </a:solidFill>
            <a:round/>
            <a:headEnd/>
            <a:tailEnd type="triangle" w="lg" len="med"/>
          </a:ln>
          <a:extLst>
            <a:ext uri="{909E8E84-426E-40DD-AFC4-6F175D3DCCD1}">
              <a14:hiddenFill xmlns:a14="http://schemas.microsoft.com/office/drawing/2010/main" xmlns="">
                <a:noFill/>
              </a14:hiddenFill>
            </a:ext>
          </a:extLst>
        </p:spPr>
      </p:cxnSp>
      <p:cxnSp>
        <p:nvCxnSpPr>
          <p:cNvPr id="30" name="直接箭头连接符 79"/>
          <p:cNvCxnSpPr>
            <a:cxnSpLocks noChangeShapeType="1"/>
            <a:stCxn id="62" idx="1"/>
            <a:endCxn id="28" idx="1"/>
          </p:cNvCxnSpPr>
          <p:nvPr/>
        </p:nvCxnSpPr>
        <p:spPr bwMode="auto">
          <a:xfrm flipV="1">
            <a:off x="4554537" y="4342597"/>
            <a:ext cx="261938" cy="32548"/>
          </a:xfrm>
          <a:prstGeom prst="straightConnector1">
            <a:avLst/>
          </a:prstGeom>
          <a:noFill/>
          <a:ln w="38100">
            <a:solidFill>
              <a:srgbClr val="000000"/>
            </a:solidFill>
            <a:round/>
            <a:headEnd/>
            <a:tailEnd type="triangle" w="lg" len="med"/>
          </a:ln>
          <a:extLst>
            <a:ext uri="{909E8E84-426E-40DD-AFC4-6F175D3DCCD1}">
              <a14:hiddenFill xmlns:a14="http://schemas.microsoft.com/office/drawing/2010/main" xmlns="">
                <a:noFill/>
              </a14:hiddenFill>
            </a:ext>
          </a:extLst>
        </p:spPr>
      </p:cxnSp>
      <p:cxnSp>
        <p:nvCxnSpPr>
          <p:cNvPr id="31" name="直接箭头连接符 82"/>
          <p:cNvCxnSpPr>
            <a:cxnSpLocks noChangeShapeType="1"/>
            <a:stCxn id="26" idx="5"/>
            <a:endCxn id="81" idx="3"/>
          </p:cNvCxnSpPr>
          <p:nvPr/>
        </p:nvCxnSpPr>
        <p:spPr bwMode="auto">
          <a:xfrm flipV="1">
            <a:off x="5197475" y="3963978"/>
            <a:ext cx="263524" cy="38100"/>
          </a:xfrm>
          <a:prstGeom prst="straightConnector1">
            <a:avLst/>
          </a:prstGeom>
          <a:noFill/>
          <a:ln w="38100">
            <a:solidFill>
              <a:srgbClr val="000000"/>
            </a:solidFill>
            <a:round/>
            <a:headEnd/>
            <a:tailEnd type="triangle" w="lg" len="med"/>
          </a:ln>
          <a:extLst>
            <a:ext uri="{909E8E84-426E-40DD-AFC4-6F175D3DCCD1}">
              <a14:hiddenFill xmlns:a14="http://schemas.microsoft.com/office/drawing/2010/main" xmlns="">
                <a:noFill/>
              </a14:hiddenFill>
            </a:ext>
          </a:extLst>
        </p:spPr>
      </p:cxnSp>
      <p:sp>
        <p:nvSpPr>
          <p:cNvPr id="6" name="Parallelogram 5"/>
          <p:cNvSpPr/>
          <p:nvPr/>
        </p:nvSpPr>
        <p:spPr>
          <a:xfrm>
            <a:off x="4133852" y="2325678"/>
            <a:ext cx="1771648" cy="3810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Comparator</a:t>
            </a:r>
            <a:endParaRPr lang="en-US" dirty="0"/>
          </a:p>
        </p:txBody>
      </p:sp>
      <p:cxnSp>
        <p:nvCxnSpPr>
          <p:cNvPr id="15" name="Straight Arrow Connector 14"/>
          <p:cNvCxnSpPr>
            <a:stCxn id="6" idx="4"/>
            <a:endCxn id="26" idx="6"/>
          </p:cNvCxnSpPr>
          <p:nvPr/>
        </p:nvCxnSpPr>
        <p:spPr>
          <a:xfrm flipH="1">
            <a:off x="5006974" y="2706678"/>
            <a:ext cx="12702" cy="592825"/>
          </a:xfrm>
          <a:prstGeom prst="straightConnector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4419600" y="1233488"/>
            <a:ext cx="2552700" cy="671512"/>
            <a:chOff x="4419600" y="1233488"/>
            <a:chExt cx="2552700" cy="671512"/>
          </a:xfrm>
        </p:grpSpPr>
        <p:sp>
          <p:nvSpPr>
            <p:cNvPr id="41" name="任意多边形 66"/>
            <p:cNvSpPr/>
            <p:nvPr/>
          </p:nvSpPr>
          <p:spPr>
            <a:xfrm>
              <a:off x="4497387" y="1233488"/>
              <a:ext cx="1236663" cy="41275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99CCFF"/>
            </a:solid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800" b="0" i="0" u="none" strike="noStrike" kern="0" cap="none" spc="0" baseline="0">
                  <a:solidFill>
                    <a:srgbClr val="000000"/>
                  </a:solidFill>
                  <a:uFillTx/>
                </a:defRPr>
              </a:pPr>
              <a:r>
                <a:rPr lang="en-US" sz="1300" kern="0" dirty="0">
                  <a:solidFill>
                    <a:srgbClr val="000000"/>
                  </a:solidFill>
                  <a:latin typeface="Liberation Sans" pitchFamily="18"/>
                  <a:ea typeface="DejaVu Sans" pitchFamily="2"/>
                  <a:cs typeface="DejaVu Sans" pitchFamily="2"/>
                </a:rPr>
                <a:t>branch address</a:t>
              </a:r>
            </a:p>
          </p:txBody>
        </p:sp>
        <p:sp>
          <p:nvSpPr>
            <p:cNvPr id="42" name="任意多边形 67"/>
            <p:cNvSpPr/>
            <p:nvPr/>
          </p:nvSpPr>
          <p:spPr>
            <a:xfrm>
              <a:off x="5734050" y="1233488"/>
              <a:ext cx="1238250" cy="41275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99CCFF"/>
            </a:solid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800" b="0" i="0" u="none" strike="noStrike" kern="0" cap="none" spc="0" baseline="0">
                  <a:solidFill>
                    <a:srgbClr val="000000"/>
                  </a:solidFill>
                  <a:uFillTx/>
                </a:defRPr>
              </a:pPr>
              <a:r>
                <a:rPr lang="en-US" sz="1400" kern="0" dirty="0">
                  <a:solidFill>
                    <a:srgbClr val="000000"/>
                  </a:solidFill>
                  <a:latin typeface="Liberation Sans" pitchFamily="18"/>
                  <a:ea typeface="DejaVu Sans" pitchFamily="2"/>
                  <a:cs typeface="DejaVu Sans" pitchFamily="2"/>
                </a:rPr>
                <a:t>target address</a:t>
              </a:r>
            </a:p>
          </p:txBody>
        </p:sp>
        <p:sp>
          <p:nvSpPr>
            <p:cNvPr id="43" name="任意多边形 68"/>
            <p:cNvSpPr/>
            <p:nvPr/>
          </p:nvSpPr>
          <p:spPr>
            <a:xfrm>
              <a:off x="4440237" y="1363663"/>
              <a:ext cx="1236663" cy="41275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99CCFF"/>
            </a:solid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800" b="0" i="0" u="none" strike="noStrike" kern="0" cap="none" spc="0" baseline="0">
                  <a:solidFill>
                    <a:srgbClr val="000000"/>
                  </a:solidFill>
                  <a:uFillTx/>
                </a:defRPr>
              </a:pPr>
              <a:r>
                <a:rPr lang="en-US" sz="1300" kern="0" dirty="0">
                  <a:solidFill>
                    <a:srgbClr val="000000"/>
                  </a:solidFill>
                  <a:latin typeface="Liberation Sans" pitchFamily="18"/>
                  <a:ea typeface="DejaVu Sans" pitchFamily="2"/>
                  <a:cs typeface="DejaVu Sans" pitchFamily="2"/>
                </a:rPr>
                <a:t>branch address</a:t>
              </a:r>
            </a:p>
          </p:txBody>
        </p:sp>
        <p:sp>
          <p:nvSpPr>
            <p:cNvPr id="44" name="任意多边形 69"/>
            <p:cNvSpPr/>
            <p:nvPr/>
          </p:nvSpPr>
          <p:spPr>
            <a:xfrm>
              <a:off x="5676900" y="1363663"/>
              <a:ext cx="1236662" cy="41275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99CCFF"/>
            </a:solid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800" b="0" i="0" u="none" strike="noStrike" kern="0" cap="none" spc="0" baseline="0">
                  <a:solidFill>
                    <a:srgbClr val="000000"/>
                  </a:solidFill>
                  <a:uFillTx/>
                </a:defRPr>
              </a:pPr>
              <a:r>
                <a:rPr lang="en-US" sz="1400" kern="0" dirty="0">
                  <a:solidFill>
                    <a:srgbClr val="000000"/>
                  </a:solidFill>
                  <a:latin typeface="Liberation Sans" pitchFamily="18"/>
                  <a:ea typeface="DejaVu Sans" pitchFamily="2"/>
                  <a:cs typeface="DejaVu Sans" pitchFamily="2"/>
                </a:rPr>
                <a:t>target address</a:t>
              </a:r>
            </a:p>
          </p:txBody>
        </p:sp>
        <p:sp>
          <p:nvSpPr>
            <p:cNvPr id="45" name="任意多边形 70"/>
            <p:cNvSpPr/>
            <p:nvPr/>
          </p:nvSpPr>
          <p:spPr>
            <a:xfrm>
              <a:off x="4419600" y="1493838"/>
              <a:ext cx="1219200" cy="411162"/>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99CCFF"/>
            </a:solid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400" b="1" i="0" u="none" strike="noStrike" kern="0" cap="none" spc="0" baseline="0">
                  <a:solidFill>
                    <a:srgbClr val="000000"/>
                  </a:solidFill>
                  <a:uFillTx/>
                </a:defRPr>
              </a:pPr>
              <a:r>
                <a:rPr lang="en-US" sz="1400" b="1" kern="0" dirty="0">
                  <a:solidFill>
                    <a:srgbClr val="000000"/>
                  </a:solidFill>
                  <a:latin typeface="Liberation Sans" pitchFamily="18"/>
                  <a:ea typeface="DejaVu Sans" pitchFamily="2"/>
                  <a:cs typeface="DejaVu Sans" pitchFamily="2"/>
                </a:rPr>
                <a:t>branch address</a:t>
              </a:r>
            </a:p>
          </p:txBody>
        </p:sp>
        <p:sp>
          <p:nvSpPr>
            <p:cNvPr id="46" name="任意多边形 71"/>
            <p:cNvSpPr/>
            <p:nvPr/>
          </p:nvSpPr>
          <p:spPr>
            <a:xfrm>
              <a:off x="5602288" y="1493838"/>
              <a:ext cx="1255712" cy="411162"/>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99CCFF"/>
            </a:solid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800" b="1" i="0" u="none" strike="noStrike" kern="0" cap="none" spc="0" baseline="0">
                  <a:solidFill>
                    <a:srgbClr val="000000"/>
                  </a:solidFill>
                  <a:uFillTx/>
                </a:defRPr>
              </a:pPr>
              <a:r>
                <a:rPr lang="en-US" sz="1400" b="1" kern="0" dirty="0">
                  <a:solidFill>
                    <a:srgbClr val="000000"/>
                  </a:solidFill>
                  <a:latin typeface="Liberation Sans" pitchFamily="18"/>
                  <a:ea typeface="DejaVu Sans" pitchFamily="2"/>
                  <a:cs typeface="DejaVu Sans" pitchFamily="2"/>
                </a:rPr>
                <a:t>target address</a:t>
              </a:r>
            </a:p>
          </p:txBody>
        </p:sp>
      </p:grpSp>
      <p:cxnSp>
        <p:nvCxnSpPr>
          <p:cNvPr id="47" name="Straight Arrow Connector 46"/>
          <p:cNvCxnSpPr>
            <a:stCxn id="45" idx="2"/>
            <a:endCxn id="6" idx="0"/>
          </p:cNvCxnSpPr>
          <p:nvPr/>
        </p:nvCxnSpPr>
        <p:spPr>
          <a:xfrm flipH="1">
            <a:off x="5019676" y="1905000"/>
            <a:ext cx="9524" cy="420678"/>
          </a:xfrm>
          <a:prstGeom prst="straightConnector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60" idx="0"/>
            <a:endCxn id="6" idx="5"/>
          </p:cNvCxnSpPr>
          <p:nvPr/>
        </p:nvCxnSpPr>
        <p:spPr>
          <a:xfrm rot="5400000" flipH="1" flipV="1">
            <a:off x="2871386" y="1661710"/>
            <a:ext cx="455622" cy="2164559"/>
          </a:xfrm>
          <a:prstGeom prst="bentConnector2">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59" idx="0"/>
            <a:endCxn id="25" idx="0"/>
          </p:cNvCxnSpPr>
          <p:nvPr/>
        </p:nvCxnSpPr>
        <p:spPr>
          <a:xfrm rot="5400000" flipH="1" flipV="1">
            <a:off x="2287449" y="2038480"/>
            <a:ext cx="64571" cy="2620169"/>
          </a:xfrm>
          <a:prstGeom prst="bentConnector3">
            <a:avLst>
              <a:gd name="adj1" fmla="val 2049652"/>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60" idx="1"/>
            <a:endCxn id="25" idx="3"/>
          </p:cNvCxnSpPr>
          <p:nvPr/>
        </p:nvCxnSpPr>
        <p:spPr>
          <a:xfrm flipV="1">
            <a:off x="2230437" y="3604409"/>
            <a:ext cx="457200" cy="396091"/>
          </a:xfrm>
          <a:prstGeom prst="straightConnector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89" idx="0"/>
            <a:endCxn id="42" idx="1"/>
          </p:cNvCxnSpPr>
          <p:nvPr/>
        </p:nvCxnSpPr>
        <p:spPr>
          <a:xfrm rot="16200000" flipV="1">
            <a:off x="6355959" y="2056205"/>
            <a:ext cx="1495415" cy="262731"/>
          </a:xfrm>
          <a:prstGeom prst="bentConnector2">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54" name="Wave 53"/>
          <p:cNvSpPr/>
          <p:nvPr/>
        </p:nvSpPr>
        <p:spPr>
          <a:xfrm>
            <a:off x="3181349" y="4108445"/>
            <a:ext cx="862012" cy="533400"/>
          </a:xfrm>
          <a:prstGeom prst="wave">
            <a:avLst/>
          </a:prstGeom>
          <a:ln w="38100">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BH</a:t>
            </a:r>
            <a:endParaRPr lang="en-US" dirty="0"/>
          </a:p>
        </p:txBody>
      </p:sp>
      <p:cxnSp>
        <p:nvCxnSpPr>
          <p:cNvPr id="49" name="Elbow Connector 48"/>
          <p:cNvCxnSpPr>
            <a:stCxn id="42" idx="0"/>
            <a:endCxn id="59" idx="3"/>
          </p:cNvCxnSpPr>
          <p:nvPr/>
        </p:nvCxnSpPr>
        <p:spPr>
          <a:xfrm rot="16200000" flipH="1" flipV="1">
            <a:off x="2016649" y="-364061"/>
            <a:ext cx="2738978" cy="5934075"/>
          </a:xfrm>
          <a:prstGeom prst="bentConnector4">
            <a:avLst>
              <a:gd name="adj1" fmla="val -8346"/>
              <a:gd name="adj2" fmla="val 103852"/>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61" name="Wave 53"/>
          <p:cNvSpPr/>
          <p:nvPr/>
        </p:nvSpPr>
        <p:spPr>
          <a:xfrm>
            <a:off x="1576388" y="3657600"/>
            <a:ext cx="862012" cy="533400"/>
          </a:xfrm>
          <a:prstGeom prst="wave">
            <a:avLst/>
          </a:prstGeom>
          <a:ln w="38100">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B</a:t>
            </a:r>
            <a:r>
              <a:rPr lang="en-US" altLang="zh-CN" dirty="0" smtClean="0"/>
              <a:t>R</a:t>
            </a:r>
            <a:endParaRPr lang="en-US" dirty="0"/>
          </a:p>
        </p:txBody>
      </p:sp>
      <p:cxnSp>
        <p:nvCxnSpPr>
          <p:cNvPr id="63" name="直接箭头连接符 79"/>
          <p:cNvCxnSpPr>
            <a:cxnSpLocks noChangeShapeType="1"/>
            <a:stCxn id="62" idx="1"/>
            <a:endCxn id="81" idx="3"/>
          </p:cNvCxnSpPr>
          <p:nvPr/>
        </p:nvCxnSpPr>
        <p:spPr bwMode="auto">
          <a:xfrm flipV="1">
            <a:off x="4554537" y="3963978"/>
            <a:ext cx="906462" cy="411167"/>
          </a:xfrm>
          <a:prstGeom prst="straightConnector1">
            <a:avLst/>
          </a:prstGeom>
          <a:noFill/>
          <a:ln w="38100">
            <a:solidFill>
              <a:srgbClr val="000000"/>
            </a:solidFill>
            <a:round/>
            <a:headEnd/>
            <a:tailEnd type="triangle" w="lg" len="med"/>
          </a:ln>
          <a:extLst>
            <a:ext uri="{909E8E84-426E-40DD-AFC4-6F175D3DCCD1}">
              <a14:hiddenFill xmlns:a14="http://schemas.microsoft.com/office/drawing/2010/main" xmlns="">
                <a:noFill/>
              </a14:hiddenFill>
            </a:ext>
          </a:extLst>
        </p:spPr>
      </p:cxnSp>
      <p:sp>
        <p:nvSpPr>
          <p:cNvPr id="68" name="TextBox 67"/>
          <p:cNvSpPr txBox="1"/>
          <p:nvPr/>
        </p:nvSpPr>
        <p:spPr>
          <a:xfrm>
            <a:off x="5035550" y="2743200"/>
            <a:ext cx="374650" cy="352425"/>
          </a:xfrm>
          <a:prstGeom prst="rect">
            <a:avLst/>
          </a:prstGeom>
          <a:noFill/>
          <a:ln>
            <a:noFill/>
          </a:ln>
        </p:spPr>
        <p:txBody>
          <a:bodyPr lIns="90004" tIns="44997" rIns="90004" bIns="44997">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a:r>
              <a:rPr lang="en-US" altLang="zh-CN" b="1" dirty="0">
                <a:solidFill>
                  <a:srgbClr val="000000"/>
                </a:solidFill>
                <a:latin typeface="Liberation Sans"/>
                <a:ea typeface="DejaVu Sans"/>
                <a:cs typeface="DejaVu Sans"/>
              </a:rPr>
              <a:t>1</a:t>
            </a:r>
          </a:p>
        </p:txBody>
      </p:sp>
    </p:spTree>
    <p:custDataLst>
      <p:tags r:id="rId1"/>
    </p:custDataLst>
    <p:extLst>
      <p:ext uri="{BB962C8B-B14F-4D97-AF65-F5344CB8AC3E}">
        <p14:creationId xmlns:p14="http://schemas.microsoft.com/office/powerpoint/2010/main" xmlns="" val="226591675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3"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3" presetClass="path" presetSubtype="0" accel="50000" decel="50000" fill="hold" grpId="0" nodeType="clickEffect">
                                  <p:stCondLst>
                                    <p:cond delay="0"/>
                                  </p:stCondLst>
                                  <p:childTnLst>
                                    <p:animMotion origin="layout" path="M 4.72222E-6 -2.80296E-6 L 0.2217 -0.06013 " pathEditMode="relative" rAng="0" ptsTypes="AA">
                                      <p:cBhvr>
                                        <p:cTn id="24" dur="500" fill="hold"/>
                                        <p:tgtEl>
                                          <p:spTgt spid="54"/>
                                        </p:tgtEl>
                                        <p:attrNameLst>
                                          <p:attrName>ppt_x</p:attrName>
                                          <p:attrName>ppt_y</p:attrName>
                                        </p:attrNameLst>
                                      </p:cBhvr>
                                      <p:rCtr x="11076" y="-3006"/>
                                    </p:animMotion>
                                  </p:childTnLst>
                                </p:cTn>
                              </p:par>
                            </p:childTnLst>
                          </p:cTn>
                        </p:par>
                      </p:childTnLst>
                    </p:cTn>
                  </p:par>
                  <p:par>
                    <p:cTn id="25" fill="hold">
                      <p:stCondLst>
                        <p:cond delay="indefinite"/>
                      </p:stCondLst>
                      <p:childTnLst>
                        <p:par>
                          <p:cTn id="26" fill="hold">
                            <p:stCondLst>
                              <p:cond delay="0"/>
                            </p:stCondLst>
                            <p:childTnLst>
                              <p:par>
                                <p:cTn id="27" presetID="63" presetClass="path" presetSubtype="0" accel="50000" decel="50000" fill="hold" grpId="1" nodeType="clickEffect">
                                  <p:stCondLst>
                                    <p:cond delay="0"/>
                                  </p:stCondLst>
                                  <p:childTnLst>
                                    <p:animMotion origin="layout" path="M 0.2217 -0.06013 L 0.3967 -0.06013 " pathEditMode="relative" rAng="0" ptsTypes="AA">
                                      <p:cBhvr>
                                        <p:cTn id="28" dur="500" fill="hold"/>
                                        <p:tgtEl>
                                          <p:spTgt spid="54"/>
                                        </p:tgtEl>
                                        <p:attrNameLst>
                                          <p:attrName>ppt_x</p:attrName>
                                          <p:attrName>ppt_y</p:attrName>
                                        </p:attrNameLst>
                                      </p:cBhvr>
                                      <p:rCtr x="8750" y="0"/>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7" presetClass="path" presetSubtype="0" accel="50000" decel="50000" fill="hold" grpId="2" nodeType="clickEffect">
                                  <p:stCondLst>
                                    <p:cond delay="0"/>
                                  </p:stCondLst>
                                  <p:childTnLst>
                                    <p:animMotion origin="layout" path="M 0.3967 -0.06013 L 0.3967 -0.22664 C 0.3967 -0.30157 0.34843 -0.39315 0.3092 -0.39315 L 0.2217 -0.39315 " pathEditMode="relative" rAng="0" ptsTypes="FfFF">
                                      <p:cBhvr>
                                        <p:cTn id="38" dur="500" fill="hold"/>
                                        <p:tgtEl>
                                          <p:spTgt spid="54"/>
                                        </p:tgtEl>
                                        <p:attrNameLst>
                                          <p:attrName>ppt_x</p:attrName>
                                          <p:attrName>ppt_y</p:attrName>
                                        </p:attrNameLst>
                                      </p:cBhvr>
                                      <p:rCtr x="-8750" y="-16651"/>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6" grpId="0" animBg="1"/>
      <p:bldP spid="54" grpId="0" animBg="1"/>
      <p:bldP spid="54" grpId="1" animBg="1"/>
      <p:bldP spid="54" grpId="2" animBg="1"/>
      <p:bldP spid="54" grpId="3" animBg="1"/>
      <p:bldP spid="61" grpId="0" animBg="1"/>
      <p:bldP spid="6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
</p:tagLst>
</file>

<file path=ppt/tags/tag2.xml><?xml version="1.0" encoding="utf-8"?>
<p:tagLst xmlns:a="http://schemas.openxmlformats.org/drawingml/2006/main" xmlns:r="http://schemas.openxmlformats.org/officeDocument/2006/relationships" xmlns:p="http://schemas.openxmlformats.org/presentationml/2006/main">
  <p:tag name="TIMING" val="|0.2|0.3|0.2|0.1|0.1"/>
</p:tagLst>
</file>

<file path=ppt/tags/tag3.xml><?xml version="1.0" encoding="utf-8"?>
<p:tagLst xmlns:a="http://schemas.openxmlformats.org/drawingml/2006/main" xmlns:r="http://schemas.openxmlformats.org/officeDocument/2006/relationships" xmlns:p="http://schemas.openxmlformats.org/presentationml/2006/main">
  <p:tag name="TIMING" val="|0.1|0.1|0.1|0.1|0.1|0.1|0.1|0.1|0.1|0.1|0.4|0.1"/>
</p:tagLst>
</file>

<file path=ppt/tags/tag4.xml><?xml version="1.0" encoding="utf-8"?>
<p:tagLst xmlns:a="http://schemas.openxmlformats.org/drawingml/2006/main" xmlns:r="http://schemas.openxmlformats.org/officeDocument/2006/relationships" xmlns:p="http://schemas.openxmlformats.org/presentationml/2006/main">
  <p:tag name="TIMING" val="|0.1|0.1|0.1|0.2"/>
</p:tagLst>
</file>

<file path=ppt/tags/tag5.xml><?xml version="1.0" encoding="utf-8"?>
<p:tagLst xmlns:a="http://schemas.openxmlformats.org/drawingml/2006/main" xmlns:r="http://schemas.openxmlformats.org/officeDocument/2006/relationships" xmlns:p="http://schemas.openxmlformats.org/presentationml/2006/main">
  <p:tag name="TIMING" val="|0.1|0.5|0.1|0.3|0.1|1.2"/>
</p:tagLst>
</file>

<file path=ppt/tags/tag6.xml><?xml version="1.0" encoding="utf-8"?>
<p:tagLst xmlns:a="http://schemas.openxmlformats.org/drawingml/2006/main" xmlns:r="http://schemas.openxmlformats.org/officeDocument/2006/relationships" xmlns:p="http://schemas.openxmlformats.org/presentationml/2006/main">
  <p:tag name="TIMING" val="|3.3|0.8|13.5|24.7|1.4"/>
</p:tagLst>
</file>

<file path=ppt/tags/tag7.xml><?xml version="1.0" encoding="utf-8"?>
<p:tagLst xmlns:a="http://schemas.openxmlformats.org/drawingml/2006/main" xmlns:r="http://schemas.openxmlformats.org/officeDocument/2006/relationships" xmlns:p="http://schemas.openxmlformats.org/presentationml/2006/main">
  <p:tag name="TIMING" val="|8.7"/>
</p:tagLst>
</file>

<file path=ppt/tags/tag8.xml><?xml version="1.0" encoding="utf-8"?>
<p:tagLst xmlns:a="http://schemas.openxmlformats.org/drawingml/2006/main" xmlns:r="http://schemas.openxmlformats.org/officeDocument/2006/relationships" xmlns:p="http://schemas.openxmlformats.org/presentationml/2006/main">
  <p:tag name="TIMING" val="|11.6|19|1.5|16.8|0.5|3.6"/>
</p:tagLst>
</file>

<file path=ppt/tags/tag9.xml><?xml version="1.0" encoding="utf-8"?>
<p:tagLst xmlns:a="http://schemas.openxmlformats.org/drawingml/2006/main" xmlns:r="http://schemas.openxmlformats.org/officeDocument/2006/relationships" xmlns:p="http://schemas.openxmlformats.org/presentationml/2006/main">
  <p:tag name="TIMING" val="|25.1|1|7.5|2.4|6.4|6|5.2|1.3|1.5|16.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ML">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CML</Template>
  <TotalTime>10320</TotalTime>
  <Words>3379</Words>
  <Application>Microsoft Office PowerPoint</Application>
  <PresentationFormat>On-screen Show (4:3)</PresentationFormat>
  <Paragraphs>539</Paragraphs>
  <Slides>26</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CML</vt:lpstr>
      <vt:lpstr>Equation</vt:lpstr>
      <vt:lpstr>Branch Penalty Reduction by Software Branch Hinting</vt:lpstr>
      <vt:lpstr>Summary</vt:lpstr>
      <vt:lpstr>Branch Prediction</vt:lpstr>
      <vt:lpstr>Times are a changing</vt:lpstr>
      <vt:lpstr>Can we get rid of Branch Predictor?</vt:lpstr>
      <vt:lpstr>Software Branch Hinting</vt:lpstr>
      <vt:lpstr>Contributions of this work</vt:lpstr>
      <vt:lpstr>Branch and Hint Separation</vt:lpstr>
      <vt:lpstr>Mechanism of Software Branch Hinting</vt:lpstr>
      <vt:lpstr>3 Key Parameters of Software Branch Hinting</vt:lpstr>
      <vt:lpstr>Parameters of Branch Hinting</vt:lpstr>
      <vt:lpstr>Branch Penalty Model for Compiler</vt:lpstr>
      <vt:lpstr>Branch Penalty Model for Compiler</vt:lpstr>
      <vt:lpstr>Contributions of this work</vt:lpstr>
      <vt:lpstr>Related Work</vt:lpstr>
      <vt:lpstr>Branch Hint Placement Problem</vt:lpstr>
      <vt:lpstr>SPU GCC Branch Hint Placement</vt:lpstr>
      <vt:lpstr>Branch Hint Reduction Methods</vt:lpstr>
      <vt:lpstr>NOP Padding</vt:lpstr>
      <vt:lpstr>Hint Pipelining</vt:lpstr>
      <vt:lpstr>Loop Restructuring</vt:lpstr>
      <vt:lpstr>Contributions of this work</vt:lpstr>
      <vt:lpstr>Experimental Setup</vt:lpstr>
      <vt:lpstr>Average 20% branch penalty reduction</vt:lpstr>
      <vt:lpstr>Average 10% speedup</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CODES+ISSS 2011</dc:title>
  <dc:subject>Software Branch Hinting;</dc:subject>
  <dc:creator>Jing Lu</dc:creator>
  <cp:keywords>Software Branch Hinting</cp:keywords>
  <cp:lastModifiedBy>Reiley</cp:lastModifiedBy>
  <cp:revision>797</cp:revision>
  <dcterms:created xsi:type="dcterms:W3CDTF">2010-03-28T20:09:25Z</dcterms:created>
  <dcterms:modified xsi:type="dcterms:W3CDTF">2014-03-07T23:59:06Z</dcterms:modified>
</cp:coreProperties>
</file>