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284" r:id="rId3"/>
    <p:sldId id="261" r:id="rId4"/>
    <p:sldId id="257" r:id="rId5"/>
    <p:sldId id="260" r:id="rId6"/>
    <p:sldId id="262" r:id="rId7"/>
    <p:sldId id="308" r:id="rId8"/>
    <p:sldId id="307" r:id="rId9"/>
    <p:sldId id="263" r:id="rId10"/>
    <p:sldId id="299" r:id="rId11"/>
    <p:sldId id="300" r:id="rId12"/>
    <p:sldId id="304" r:id="rId13"/>
    <p:sldId id="264" r:id="rId14"/>
    <p:sldId id="296" r:id="rId15"/>
    <p:sldId id="297" r:id="rId16"/>
    <p:sldId id="295" r:id="rId17"/>
    <p:sldId id="285" r:id="rId18"/>
    <p:sldId id="290" r:id="rId19"/>
    <p:sldId id="266" r:id="rId20"/>
    <p:sldId id="301" r:id="rId21"/>
    <p:sldId id="305" r:id="rId22"/>
    <p:sldId id="279" r:id="rId23"/>
    <p:sldId id="309" r:id="rId24"/>
    <p:sldId id="270" r:id="rId25"/>
    <p:sldId id="302" r:id="rId26"/>
    <p:sldId id="289" r:id="rId27"/>
    <p:sldId id="273" r:id="rId28"/>
    <p:sldId id="303" r:id="rId29"/>
    <p:sldId id="306" r:id="rId30"/>
    <p:sldId id="275" r:id="rId31"/>
    <p:sldId id="277" r:id="rId32"/>
    <p:sldId id="278" r:id="rId33"/>
    <p:sldId id="311" r:id="rId34"/>
    <p:sldId id="31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05993E5C-5505-41F3-B012-86EE7C52783D}">
          <p14:sldIdLst>
            <p14:sldId id="256"/>
            <p14:sldId id="284"/>
            <p14:sldId id="261"/>
            <p14:sldId id="257"/>
            <p14:sldId id="260"/>
            <p14:sldId id="262"/>
            <p14:sldId id="308"/>
            <p14:sldId id="307"/>
            <p14:sldId id="263"/>
            <p14:sldId id="299"/>
            <p14:sldId id="300"/>
            <p14:sldId id="304"/>
            <p14:sldId id="264"/>
            <p14:sldId id="296"/>
            <p14:sldId id="297"/>
            <p14:sldId id="295"/>
            <p14:sldId id="285"/>
            <p14:sldId id="290"/>
            <p14:sldId id="266"/>
            <p14:sldId id="301"/>
            <p14:sldId id="305"/>
            <p14:sldId id="279"/>
            <p14:sldId id="309"/>
            <p14:sldId id="270"/>
            <p14:sldId id="302"/>
            <p14:sldId id="289"/>
            <p14:sldId id="273"/>
            <p14:sldId id="303"/>
            <p14:sldId id="306"/>
            <p14:sldId id="275"/>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59" autoAdjust="0"/>
  </p:normalViewPr>
  <p:slideViewPr>
    <p:cSldViewPr>
      <p:cViewPr varScale="1">
        <p:scale>
          <a:sx n="58" d="100"/>
          <a:sy n="58" d="100"/>
        </p:scale>
        <p:origin x="-149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10.xml.rels><?xml version="1.0" encoding="UTF-8" standalone="yes"?>
<Relationships xmlns="http://schemas.openxmlformats.org/package/2006/relationships"><Relationship Id="rId1" Type="http://schemas.openxmlformats.org/officeDocument/2006/relationships/oleObject" Target="file:///E:\Documents%20and%20Settings\dilu\Desktop\Program\SPETL\experiment_dat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E:\Documents%20and%20Settings\dilu\Desktop\Program\SPETL\experiment_data.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E:\Documents%20and%20Settings\dilu\Desktop\Program\SPETL\experiment_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Documents%20and%20Settings\dilu\Desktop\Program\SPETL\experiment_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Documents%20and%20Settings\dilu\Desktop\Program\SPETL\experiment_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Documents%20and%20Settings\dilu\Desktop\Program\SPETL\experiment_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Documents%20and%20Settings\dilu\Desktop\Program\SPETL\experiment_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E:\Documents%20and%20Settings\dilu\Desktop\Program\SPETL\experiment_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E:\Documents%20and%20Settings\dilu\Desktop\Program\SPETL\experiment_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E:\Documents%20and%20Settings\dilu\Desktop\Program\SPETL\experiment_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E:\Documents%20and%20Settings\dilu\Desktop\Program\SPETL\experiment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28640776699029225"/>
          <c:y val="0.31303116147308785"/>
          <c:w val="0.43042071197411186"/>
          <c:h val="0.37677053824362683"/>
        </c:manualLayout>
      </c:layout>
      <c:pieChart>
        <c:varyColors val="1"/>
        <c:ser>
          <c:idx val="2"/>
          <c:order val="0"/>
          <c:tx>
            <c:strRef>
              <c:f>Sheet1!$A$2</c:f>
              <c:strCache>
                <c:ptCount val="1"/>
              </c:strCache>
            </c:strRef>
          </c:tx>
          <c:spPr>
            <a:solidFill>
              <a:schemeClr val="hlink"/>
            </a:solidFill>
            <a:ln w="10731">
              <a:solidFill>
                <a:schemeClr val="tx1"/>
              </a:solidFill>
              <a:prstDash val="solid"/>
            </a:ln>
          </c:spPr>
          <c:dPt>
            <c:idx val="0"/>
            <c:spPr>
              <a:solidFill>
                <a:schemeClr val="accent1"/>
              </a:solidFill>
              <a:ln w="10731">
                <a:solidFill>
                  <a:schemeClr val="tx1"/>
                </a:solidFill>
                <a:prstDash val="solid"/>
              </a:ln>
            </c:spPr>
          </c:dPt>
          <c:dPt>
            <c:idx val="1"/>
            <c:spPr>
              <a:solidFill>
                <a:schemeClr val="accent2"/>
              </a:solidFill>
              <a:ln w="10731">
                <a:solidFill>
                  <a:schemeClr val="tx1"/>
                </a:solidFill>
                <a:prstDash val="solid"/>
              </a:ln>
            </c:spPr>
          </c:dPt>
          <c:dPt>
            <c:idx val="3"/>
            <c:spPr>
              <a:solidFill>
                <a:schemeClr val="folHlink"/>
              </a:solidFill>
              <a:ln w="10731">
                <a:solidFill>
                  <a:schemeClr val="tx1"/>
                </a:solidFill>
                <a:prstDash val="solid"/>
              </a:ln>
            </c:spPr>
          </c:dPt>
          <c:dPt>
            <c:idx val="4"/>
            <c:spPr>
              <a:solidFill>
                <a:schemeClr val="bg2"/>
              </a:solidFill>
              <a:ln w="10731">
                <a:solidFill>
                  <a:schemeClr val="tx1"/>
                </a:solidFill>
                <a:prstDash val="solid"/>
              </a:ln>
            </c:spPr>
          </c:dPt>
          <c:dPt>
            <c:idx val="5"/>
            <c:spPr>
              <a:solidFill>
                <a:schemeClr val="tx2"/>
              </a:solidFill>
              <a:ln w="10731">
                <a:solidFill>
                  <a:schemeClr val="tx1"/>
                </a:solidFill>
                <a:prstDash val="solid"/>
              </a:ln>
            </c:spPr>
          </c:dPt>
          <c:dPt>
            <c:idx val="6"/>
            <c:spPr>
              <a:solidFill>
                <a:srgbClr val="0066CC"/>
              </a:solidFill>
              <a:ln w="10731">
                <a:solidFill>
                  <a:schemeClr val="tx1"/>
                </a:solidFill>
                <a:prstDash val="solid"/>
              </a:ln>
            </c:spPr>
          </c:dPt>
          <c:dPt>
            <c:idx val="7"/>
            <c:spPr>
              <a:solidFill>
                <a:srgbClr val="CCCCFF"/>
              </a:solidFill>
              <a:ln w="10731">
                <a:solidFill>
                  <a:schemeClr val="tx1"/>
                </a:solidFill>
                <a:prstDash val="solid"/>
              </a:ln>
            </c:spPr>
          </c:dPt>
          <c:dPt>
            <c:idx val="8"/>
            <c:spPr>
              <a:solidFill>
                <a:srgbClr val="FF0000"/>
              </a:solidFill>
              <a:ln w="10731">
                <a:solidFill>
                  <a:schemeClr val="tx1"/>
                </a:solidFill>
                <a:prstDash val="solid"/>
              </a:ln>
            </c:spPr>
          </c:dPt>
          <c:dPt>
            <c:idx val="9"/>
            <c:spPr>
              <a:solidFill>
                <a:srgbClr val="FFFF00"/>
              </a:solidFill>
              <a:ln w="10731">
                <a:solidFill>
                  <a:schemeClr val="tx1"/>
                </a:solidFill>
                <a:prstDash val="solid"/>
              </a:ln>
            </c:spPr>
          </c:dPt>
          <c:dPt>
            <c:idx val="10"/>
            <c:spPr>
              <a:solidFill>
                <a:srgbClr val="00FF00"/>
              </a:solidFill>
              <a:ln w="10731">
                <a:solidFill>
                  <a:schemeClr val="tx1"/>
                </a:solidFill>
                <a:prstDash val="solid"/>
              </a:ln>
            </c:spPr>
          </c:dPt>
          <c:dLbls>
            <c:dLbl>
              <c:idx val="0"/>
              <c:layout>
                <c:manualLayout>
                  <c:x val="7.0546806649168931E-2"/>
                  <c:y val="1.8293569297309575E-2"/>
                </c:manualLayout>
              </c:layout>
              <c:tx>
                <c:rich>
                  <a:bodyPr/>
                  <a:lstStyle/>
                  <a:p>
                    <a:pPr>
                      <a:defRPr sz="1200" b="1" i="0" u="none" strike="noStrike" baseline="0">
                        <a:solidFill>
                          <a:srgbClr val="FF0000"/>
                        </a:solidFill>
                        <a:latin typeface="Arial"/>
                        <a:ea typeface="Arial"/>
                        <a:cs typeface="Arial"/>
                      </a:defRPr>
                    </a:pPr>
                    <a:r>
                      <a:rPr lang="en-US" sz="1200">
                        <a:solidFill>
                          <a:srgbClr val="FF0000"/>
                        </a:solidFill>
                      </a:rPr>
                      <a:t>D Cache
19%</a:t>
                    </a:r>
                    <a:endParaRPr lang="en-US">
                      <a:solidFill>
                        <a:srgbClr val="FF0000"/>
                      </a:solidFill>
                    </a:endParaRPr>
                  </a:p>
                </c:rich>
              </c:tx>
              <c:spPr>
                <a:noFill/>
                <a:ln w="10731">
                  <a:noFill/>
                </a:ln>
              </c:spPr>
            </c:dLbl>
            <c:dLbl>
              <c:idx val="1"/>
              <c:layout>
                <c:manualLayout>
                  <c:x val="3.5631603741840052E-2"/>
                  <c:y val="-4.3009022949030841E-2"/>
                </c:manualLayout>
              </c:layout>
              <c:tx>
                <c:rich>
                  <a:bodyPr/>
                  <a:lstStyle/>
                  <a:p>
                    <a:pPr>
                      <a:defRPr sz="1200" b="1" i="0" u="none" strike="noStrike" baseline="0">
                        <a:solidFill>
                          <a:srgbClr val="FF0000"/>
                        </a:solidFill>
                        <a:latin typeface="Arial"/>
                        <a:ea typeface="Arial"/>
                        <a:cs typeface="Arial"/>
                      </a:defRPr>
                    </a:pPr>
                    <a:r>
                      <a:rPr lang="en-US" sz="1200">
                        <a:solidFill>
                          <a:srgbClr val="FF0000"/>
                        </a:solidFill>
                      </a:rPr>
                      <a:t>I Cache
25%</a:t>
                    </a:r>
                    <a:endParaRPr lang="en-US">
                      <a:solidFill>
                        <a:srgbClr val="FF0000"/>
                      </a:solidFill>
                    </a:endParaRPr>
                  </a:p>
                </c:rich>
              </c:tx>
              <c:spPr>
                <a:noFill/>
                <a:ln w="10731">
                  <a:noFill/>
                </a:ln>
              </c:spPr>
            </c:dLbl>
            <c:dLbl>
              <c:idx val="2"/>
              <c:layout>
                <c:manualLayout>
                  <c:x val="0.12865857532707117"/>
                  <c:y val="8.0752987504610296E-2"/>
                </c:manualLayout>
              </c:layout>
              <c:tx>
                <c:rich>
                  <a:bodyPr/>
                  <a:lstStyle/>
                  <a:p>
                    <a:pPr>
                      <a:defRPr sz="1200" b="1" i="0" u="none" strike="noStrike" baseline="0">
                        <a:solidFill>
                          <a:schemeClr val="tx1"/>
                        </a:solidFill>
                        <a:latin typeface="Arial"/>
                        <a:ea typeface="Arial"/>
                        <a:cs typeface="Arial"/>
                      </a:defRPr>
                    </a:pPr>
                    <a:r>
                      <a:rPr lang="en-US" sz="1200"/>
                      <a:t>D MMU
5%</a:t>
                    </a:r>
                    <a:endParaRPr lang="en-US"/>
                  </a:p>
                </c:rich>
              </c:tx>
              <c:spPr>
                <a:noFill/>
                <a:ln w="10731">
                  <a:noFill/>
                </a:ln>
              </c:spPr>
              <c:dLblPos val="bestFit"/>
            </c:dLbl>
            <c:dLbl>
              <c:idx val="3"/>
              <c:layout>
                <c:manualLayout>
                  <c:x val="2.0554377818157415E-2"/>
                  <c:y val="8.7218855255969507E-2"/>
                </c:manualLayout>
              </c:layout>
              <c:tx>
                <c:rich>
                  <a:bodyPr/>
                  <a:lstStyle/>
                  <a:p>
                    <a:pPr>
                      <a:defRPr sz="1200" b="1" i="0" u="none" strike="noStrike" baseline="0">
                        <a:solidFill>
                          <a:schemeClr val="tx1"/>
                        </a:solidFill>
                        <a:latin typeface="Arial"/>
                        <a:ea typeface="Arial"/>
                        <a:cs typeface="Arial"/>
                      </a:defRPr>
                    </a:pPr>
                    <a:r>
                      <a:rPr lang="en-US" sz="1200"/>
                      <a:t>I MMU
4%</a:t>
                    </a:r>
                    <a:endParaRPr lang="en-US"/>
                  </a:p>
                </c:rich>
              </c:tx>
              <c:spPr>
                <a:noFill/>
                <a:ln w="10731">
                  <a:noFill/>
                </a:ln>
              </c:spPr>
            </c:dLbl>
            <c:dLbl>
              <c:idx val="4"/>
              <c:layout>
                <c:manualLayout>
                  <c:x val="2.5953967292550047E-3"/>
                  <c:y val="0.11015686304228475"/>
                </c:manualLayout>
              </c:layout>
              <c:dLblPos val="bestFit"/>
              <c:showCatName val="1"/>
              <c:showPercent val="1"/>
            </c:dLbl>
            <c:dLbl>
              <c:idx val="5"/>
              <c:layout>
                <c:manualLayout>
                  <c:x val="-0.1097569299074562"/>
                  <c:y val="0.1711532623313772"/>
                </c:manualLayout>
              </c:layout>
              <c:dLblPos val="bestFit"/>
              <c:showCatName val="1"/>
              <c:showPercent val="1"/>
            </c:dLbl>
            <c:dLbl>
              <c:idx val="6"/>
              <c:layout>
                <c:manualLayout>
                  <c:x val="-8.039538326939917E-2"/>
                  <c:y val="4.082235117507773E-2"/>
                </c:manualLayout>
              </c:layout>
              <c:dLblPos val="bestFit"/>
              <c:showCatName val="1"/>
              <c:showPercent val="1"/>
            </c:dLbl>
            <c:dLbl>
              <c:idx val="7"/>
              <c:layout>
                <c:manualLayout>
                  <c:x val="-7.6645130897099401E-2"/>
                  <c:y val="-9.0188154356705789E-3"/>
                </c:manualLayout>
              </c:layout>
              <c:dLblPos val="bestFit"/>
              <c:showCatName val="1"/>
              <c:showPercent val="1"/>
            </c:dLbl>
            <c:dLbl>
              <c:idx val="8"/>
              <c:layout>
                <c:manualLayout>
                  <c:x val="-4.8524126791843328E-2"/>
                  <c:y val="-6.8255988029108774E-2"/>
                </c:manualLayout>
              </c:layout>
              <c:dLblPos val="bestFit"/>
              <c:showCatName val="1"/>
              <c:showPercent val="1"/>
            </c:dLbl>
            <c:dLbl>
              <c:idx val="9"/>
              <c:layout>
                <c:manualLayout>
                  <c:x val="7.1361464432330754E-2"/>
                  <c:y val="-0.10266058844481071"/>
                </c:manualLayout>
              </c:layout>
              <c:dLblPos val="bestFit"/>
              <c:showCatName val="1"/>
              <c:showPercent val="1"/>
            </c:dLbl>
            <c:dLbl>
              <c:idx val="10"/>
              <c:layout>
                <c:manualLayout>
                  <c:x val="9.982232990107047E-2"/>
                  <c:y val="-2.7136018011451497E-2"/>
                </c:manualLayout>
              </c:layout>
              <c:dLblPos val="bestFit"/>
              <c:showCatName val="1"/>
              <c:showPercent val="1"/>
            </c:dLbl>
            <c:numFmt formatCode="0%" sourceLinked="0"/>
            <c:spPr>
              <a:noFill/>
              <a:ln w="10731">
                <a:noFill/>
              </a:ln>
            </c:spPr>
            <c:txPr>
              <a:bodyPr/>
              <a:lstStyle/>
              <a:p>
                <a:pPr>
                  <a:defRPr sz="1200" b="1" i="0" u="none" strike="noStrike" baseline="0">
                    <a:solidFill>
                      <a:schemeClr val="tx1"/>
                    </a:solidFill>
                    <a:latin typeface="Arial"/>
                    <a:ea typeface="Arial"/>
                    <a:cs typeface="Arial"/>
                  </a:defRPr>
                </a:pPr>
                <a:endParaRPr lang="en-US"/>
              </a:p>
            </c:txPr>
            <c:showCatName val="1"/>
            <c:showPercent val="1"/>
          </c:dLbls>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Sheet1!$B$2:$L$2</c:f>
              <c:numCache>
                <c:formatCode>General</c:formatCode>
                <c:ptCount val="11"/>
                <c:pt idx="0">
                  <c:v>19</c:v>
                </c:pt>
                <c:pt idx="1">
                  <c:v>25</c:v>
                </c:pt>
                <c:pt idx="2">
                  <c:v>5</c:v>
                </c:pt>
                <c:pt idx="3">
                  <c:v>4</c:v>
                </c:pt>
                <c:pt idx="4">
                  <c:v>25</c:v>
                </c:pt>
                <c:pt idx="5">
                  <c:v>1</c:v>
                </c:pt>
                <c:pt idx="6">
                  <c:v>2</c:v>
                </c:pt>
                <c:pt idx="7">
                  <c:v>8</c:v>
                </c:pt>
                <c:pt idx="8">
                  <c:v>3</c:v>
                </c:pt>
                <c:pt idx="9">
                  <c:v>4</c:v>
                </c:pt>
                <c:pt idx="10">
                  <c:v>4</c:v>
                </c:pt>
              </c:numCache>
            </c:numRef>
          </c:val>
        </c:ser>
        <c:ser>
          <c:idx val="0"/>
          <c:order val="1"/>
          <c:tx>
            <c:strRef>
              <c:f>Sheet1!$A$3</c:f>
              <c:strCache>
                <c:ptCount val="1"/>
              </c:strCache>
            </c:strRef>
          </c:tx>
          <c:spPr>
            <a:solidFill>
              <a:schemeClr val="accent1"/>
            </a:solidFill>
            <a:ln w="5365">
              <a:solidFill>
                <a:schemeClr val="tx1"/>
              </a:solidFill>
              <a:prstDash val="solid"/>
            </a:ln>
          </c:spPr>
          <c:dPt>
            <c:idx val="1"/>
            <c:spPr>
              <a:solidFill>
                <a:schemeClr val="accent2"/>
              </a:solidFill>
              <a:ln w="5365">
                <a:solidFill>
                  <a:schemeClr val="tx1"/>
                </a:solidFill>
                <a:prstDash val="solid"/>
              </a:ln>
            </c:spPr>
          </c:dPt>
          <c:dPt>
            <c:idx val="2"/>
            <c:spPr>
              <a:solidFill>
                <a:schemeClr val="hlink"/>
              </a:solidFill>
              <a:ln w="5365">
                <a:solidFill>
                  <a:schemeClr val="tx1"/>
                </a:solidFill>
                <a:prstDash val="solid"/>
              </a:ln>
            </c:spPr>
          </c:dPt>
          <c:dPt>
            <c:idx val="3"/>
            <c:spPr>
              <a:solidFill>
                <a:schemeClr val="folHlink"/>
              </a:solidFill>
              <a:ln w="5365">
                <a:solidFill>
                  <a:schemeClr val="tx1"/>
                </a:solidFill>
                <a:prstDash val="solid"/>
              </a:ln>
            </c:spPr>
          </c:dPt>
          <c:dPt>
            <c:idx val="4"/>
            <c:spPr>
              <a:solidFill>
                <a:schemeClr val="bg2"/>
              </a:solidFill>
              <a:ln w="5365">
                <a:solidFill>
                  <a:schemeClr val="tx1"/>
                </a:solidFill>
                <a:prstDash val="solid"/>
              </a:ln>
            </c:spPr>
          </c:dPt>
          <c:dPt>
            <c:idx val="5"/>
            <c:spPr>
              <a:solidFill>
                <a:schemeClr val="tx2"/>
              </a:solidFill>
              <a:ln w="5365">
                <a:solidFill>
                  <a:schemeClr val="tx1"/>
                </a:solidFill>
                <a:prstDash val="solid"/>
              </a:ln>
            </c:spPr>
          </c:dPt>
          <c:dPt>
            <c:idx val="6"/>
            <c:spPr>
              <a:solidFill>
                <a:srgbClr val="0066CC"/>
              </a:solidFill>
              <a:ln w="5365">
                <a:solidFill>
                  <a:schemeClr val="tx1"/>
                </a:solidFill>
                <a:prstDash val="solid"/>
              </a:ln>
            </c:spPr>
          </c:dPt>
          <c:dPt>
            <c:idx val="7"/>
            <c:spPr>
              <a:solidFill>
                <a:srgbClr val="CCCCFF"/>
              </a:solidFill>
              <a:ln w="5365">
                <a:solidFill>
                  <a:schemeClr val="tx1"/>
                </a:solidFill>
                <a:prstDash val="solid"/>
              </a:ln>
            </c:spPr>
          </c:dPt>
          <c:dPt>
            <c:idx val="8"/>
            <c:spPr>
              <a:solidFill>
                <a:srgbClr val="FF0000"/>
              </a:solidFill>
              <a:ln w="5365">
                <a:solidFill>
                  <a:schemeClr val="tx1"/>
                </a:solidFill>
                <a:prstDash val="solid"/>
              </a:ln>
            </c:spPr>
          </c:dPt>
          <c:dPt>
            <c:idx val="9"/>
            <c:spPr>
              <a:solidFill>
                <a:srgbClr val="FFFF00"/>
              </a:solidFill>
              <a:ln w="5365">
                <a:solidFill>
                  <a:schemeClr val="tx1"/>
                </a:solidFill>
                <a:prstDash val="solid"/>
              </a:ln>
            </c:spPr>
          </c:dPt>
          <c:dPt>
            <c:idx val="1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Sheet1!$B$3:$L$3</c:f>
              <c:numCache>
                <c:formatCode>General</c:formatCode>
                <c:ptCount val="11"/>
              </c:numCache>
            </c:numRef>
          </c:val>
        </c:ser>
        <c:ser>
          <c:idx val="1"/>
          <c:order val="2"/>
          <c:tx>
            <c:strRef>
              <c:f>Sheet1!$A$4</c:f>
              <c:strCache>
                <c:ptCount val="1"/>
              </c:strCache>
            </c:strRef>
          </c:tx>
          <c:spPr>
            <a:solidFill>
              <a:schemeClr val="accent2"/>
            </a:solidFill>
            <a:ln w="5365">
              <a:solidFill>
                <a:schemeClr val="tx1"/>
              </a:solidFill>
              <a:prstDash val="solid"/>
            </a:ln>
          </c:spPr>
          <c:dPt>
            <c:idx val="0"/>
            <c:spPr>
              <a:solidFill>
                <a:schemeClr val="accent1"/>
              </a:solidFill>
              <a:ln w="5365">
                <a:solidFill>
                  <a:schemeClr val="tx1"/>
                </a:solidFill>
                <a:prstDash val="solid"/>
              </a:ln>
            </c:spPr>
          </c:dPt>
          <c:dPt>
            <c:idx val="2"/>
            <c:spPr>
              <a:solidFill>
                <a:schemeClr val="hlink"/>
              </a:solidFill>
              <a:ln w="5365">
                <a:solidFill>
                  <a:schemeClr val="tx1"/>
                </a:solidFill>
                <a:prstDash val="solid"/>
              </a:ln>
            </c:spPr>
          </c:dPt>
          <c:dPt>
            <c:idx val="3"/>
            <c:spPr>
              <a:solidFill>
                <a:schemeClr val="folHlink"/>
              </a:solidFill>
              <a:ln w="5365">
                <a:solidFill>
                  <a:schemeClr val="tx1"/>
                </a:solidFill>
                <a:prstDash val="solid"/>
              </a:ln>
            </c:spPr>
          </c:dPt>
          <c:dPt>
            <c:idx val="4"/>
            <c:spPr>
              <a:solidFill>
                <a:schemeClr val="bg2"/>
              </a:solidFill>
              <a:ln w="5365">
                <a:solidFill>
                  <a:schemeClr val="tx1"/>
                </a:solidFill>
                <a:prstDash val="solid"/>
              </a:ln>
            </c:spPr>
          </c:dPt>
          <c:dPt>
            <c:idx val="5"/>
            <c:spPr>
              <a:solidFill>
                <a:schemeClr val="tx2"/>
              </a:solidFill>
              <a:ln w="5365">
                <a:solidFill>
                  <a:schemeClr val="tx1"/>
                </a:solidFill>
                <a:prstDash val="solid"/>
              </a:ln>
            </c:spPr>
          </c:dPt>
          <c:dPt>
            <c:idx val="6"/>
            <c:spPr>
              <a:solidFill>
                <a:srgbClr val="0066CC"/>
              </a:solidFill>
              <a:ln w="5365">
                <a:solidFill>
                  <a:schemeClr val="tx1"/>
                </a:solidFill>
                <a:prstDash val="solid"/>
              </a:ln>
            </c:spPr>
          </c:dPt>
          <c:dPt>
            <c:idx val="7"/>
            <c:spPr>
              <a:solidFill>
                <a:srgbClr val="CCCCFF"/>
              </a:solidFill>
              <a:ln w="5365">
                <a:solidFill>
                  <a:schemeClr val="tx1"/>
                </a:solidFill>
                <a:prstDash val="solid"/>
              </a:ln>
            </c:spPr>
          </c:dPt>
          <c:dPt>
            <c:idx val="8"/>
            <c:spPr>
              <a:solidFill>
                <a:srgbClr val="FF0000"/>
              </a:solidFill>
              <a:ln w="5365">
                <a:solidFill>
                  <a:schemeClr val="tx1"/>
                </a:solidFill>
                <a:prstDash val="solid"/>
              </a:ln>
            </c:spPr>
          </c:dPt>
          <c:dPt>
            <c:idx val="9"/>
            <c:spPr>
              <a:solidFill>
                <a:srgbClr val="FFFF00"/>
              </a:solidFill>
              <a:ln w="5365">
                <a:solidFill>
                  <a:schemeClr val="tx1"/>
                </a:solidFill>
                <a:prstDash val="solid"/>
              </a:ln>
            </c:spPr>
          </c:dPt>
          <c:dPt>
            <c:idx val="1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Sheet1!$B$4:$L$4</c:f>
              <c:numCache>
                <c:formatCode>General</c:formatCode>
                <c:ptCount val="11"/>
              </c:numCache>
            </c:numRef>
          </c:val>
        </c:ser>
        <c:ser>
          <c:idx val="3"/>
          <c:order val="3"/>
          <c:tx>
            <c:strRef>
              <c:f>Sheet1!$A$5</c:f>
              <c:strCache>
                <c:ptCount val="1"/>
              </c:strCache>
            </c:strRef>
          </c:tx>
          <c:spPr>
            <a:solidFill>
              <a:schemeClr val="folHlink"/>
            </a:solidFill>
            <a:ln w="5365">
              <a:solidFill>
                <a:schemeClr val="tx1"/>
              </a:solidFill>
              <a:prstDash val="solid"/>
            </a:ln>
          </c:spPr>
          <c:dPt>
            <c:idx val="0"/>
            <c:spPr>
              <a:solidFill>
                <a:schemeClr val="accent1"/>
              </a:solidFill>
              <a:ln w="5365">
                <a:solidFill>
                  <a:schemeClr val="tx1"/>
                </a:solidFill>
                <a:prstDash val="solid"/>
              </a:ln>
            </c:spPr>
          </c:dPt>
          <c:dPt>
            <c:idx val="1"/>
            <c:spPr>
              <a:solidFill>
                <a:schemeClr val="accent2"/>
              </a:solidFill>
              <a:ln w="5365">
                <a:solidFill>
                  <a:schemeClr val="tx1"/>
                </a:solidFill>
                <a:prstDash val="solid"/>
              </a:ln>
            </c:spPr>
          </c:dPt>
          <c:dPt>
            <c:idx val="2"/>
            <c:spPr>
              <a:solidFill>
                <a:schemeClr val="hlink"/>
              </a:solidFill>
              <a:ln w="5365">
                <a:solidFill>
                  <a:schemeClr val="tx1"/>
                </a:solidFill>
                <a:prstDash val="solid"/>
              </a:ln>
            </c:spPr>
          </c:dPt>
          <c:dPt>
            <c:idx val="4"/>
            <c:spPr>
              <a:solidFill>
                <a:schemeClr val="bg2"/>
              </a:solidFill>
              <a:ln w="5365">
                <a:solidFill>
                  <a:schemeClr val="tx1"/>
                </a:solidFill>
                <a:prstDash val="solid"/>
              </a:ln>
            </c:spPr>
          </c:dPt>
          <c:dPt>
            <c:idx val="5"/>
            <c:spPr>
              <a:solidFill>
                <a:schemeClr val="tx2"/>
              </a:solidFill>
              <a:ln w="5365">
                <a:solidFill>
                  <a:schemeClr val="tx1"/>
                </a:solidFill>
                <a:prstDash val="solid"/>
              </a:ln>
            </c:spPr>
          </c:dPt>
          <c:dPt>
            <c:idx val="6"/>
            <c:spPr>
              <a:solidFill>
                <a:srgbClr val="0066CC"/>
              </a:solidFill>
              <a:ln w="5365">
                <a:solidFill>
                  <a:schemeClr val="tx1"/>
                </a:solidFill>
                <a:prstDash val="solid"/>
              </a:ln>
            </c:spPr>
          </c:dPt>
          <c:dPt>
            <c:idx val="7"/>
            <c:spPr>
              <a:solidFill>
                <a:srgbClr val="CCCCFF"/>
              </a:solidFill>
              <a:ln w="5365">
                <a:solidFill>
                  <a:schemeClr val="tx1"/>
                </a:solidFill>
                <a:prstDash val="solid"/>
              </a:ln>
            </c:spPr>
          </c:dPt>
          <c:dPt>
            <c:idx val="8"/>
            <c:spPr>
              <a:solidFill>
                <a:srgbClr val="FF0000"/>
              </a:solidFill>
              <a:ln w="5365">
                <a:solidFill>
                  <a:schemeClr val="tx1"/>
                </a:solidFill>
                <a:prstDash val="solid"/>
              </a:ln>
            </c:spPr>
          </c:dPt>
          <c:dPt>
            <c:idx val="9"/>
            <c:spPr>
              <a:solidFill>
                <a:srgbClr val="FFFF00"/>
              </a:solidFill>
              <a:ln w="5365">
                <a:solidFill>
                  <a:schemeClr val="tx1"/>
                </a:solidFill>
                <a:prstDash val="solid"/>
              </a:ln>
            </c:spPr>
          </c:dPt>
          <c:dPt>
            <c:idx val="1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Sheet1!$B$5:$L$5</c:f>
              <c:numCache>
                <c:formatCode>General</c:formatCode>
                <c:ptCount val="11"/>
              </c:numCache>
            </c:numRef>
          </c:val>
        </c:ser>
        <c:ser>
          <c:idx val="4"/>
          <c:order val="4"/>
          <c:tx>
            <c:strRef>
              <c:f>Sheet1!$A$6</c:f>
              <c:strCache>
                <c:ptCount val="1"/>
              </c:strCache>
            </c:strRef>
          </c:tx>
          <c:spPr>
            <a:solidFill>
              <a:schemeClr val="bg2"/>
            </a:solidFill>
            <a:ln w="5365">
              <a:solidFill>
                <a:schemeClr val="tx1"/>
              </a:solidFill>
              <a:prstDash val="solid"/>
            </a:ln>
          </c:spPr>
          <c:dPt>
            <c:idx val="0"/>
            <c:spPr>
              <a:solidFill>
                <a:schemeClr val="accent1"/>
              </a:solidFill>
              <a:ln w="5365">
                <a:solidFill>
                  <a:schemeClr val="tx1"/>
                </a:solidFill>
                <a:prstDash val="solid"/>
              </a:ln>
            </c:spPr>
          </c:dPt>
          <c:dPt>
            <c:idx val="1"/>
            <c:spPr>
              <a:solidFill>
                <a:schemeClr val="accent2"/>
              </a:solidFill>
              <a:ln w="5365">
                <a:solidFill>
                  <a:schemeClr val="tx1"/>
                </a:solidFill>
                <a:prstDash val="solid"/>
              </a:ln>
            </c:spPr>
          </c:dPt>
          <c:dPt>
            <c:idx val="2"/>
            <c:spPr>
              <a:solidFill>
                <a:schemeClr val="hlink"/>
              </a:solidFill>
              <a:ln w="5365">
                <a:solidFill>
                  <a:schemeClr val="tx1"/>
                </a:solidFill>
                <a:prstDash val="solid"/>
              </a:ln>
            </c:spPr>
          </c:dPt>
          <c:dPt>
            <c:idx val="3"/>
            <c:spPr>
              <a:solidFill>
                <a:schemeClr val="folHlink"/>
              </a:solidFill>
              <a:ln w="5365">
                <a:solidFill>
                  <a:schemeClr val="tx1"/>
                </a:solidFill>
                <a:prstDash val="solid"/>
              </a:ln>
            </c:spPr>
          </c:dPt>
          <c:dPt>
            <c:idx val="5"/>
            <c:spPr>
              <a:solidFill>
                <a:schemeClr val="tx2"/>
              </a:solidFill>
              <a:ln w="5365">
                <a:solidFill>
                  <a:schemeClr val="tx1"/>
                </a:solidFill>
                <a:prstDash val="solid"/>
              </a:ln>
            </c:spPr>
          </c:dPt>
          <c:dPt>
            <c:idx val="6"/>
            <c:spPr>
              <a:solidFill>
                <a:srgbClr val="0066CC"/>
              </a:solidFill>
              <a:ln w="5365">
                <a:solidFill>
                  <a:schemeClr val="tx1"/>
                </a:solidFill>
                <a:prstDash val="solid"/>
              </a:ln>
            </c:spPr>
          </c:dPt>
          <c:dPt>
            <c:idx val="7"/>
            <c:spPr>
              <a:solidFill>
                <a:srgbClr val="CCCCFF"/>
              </a:solidFill>
              <a:ln w="5365">
                <a:solidFill>
                  <a:schemeClr val="tx1"/>
                </a:solidFill>
                <a:prstDash val="solid"/>
              </a:ln>
            </c:spPr>
          </c:dPt>
          <c:dPt>
            <c:idx val="8"/>
            <c:spPr>
              <a:solidFill>
                <a:srgbClr val="FF0000"/>
              </a:solidFill>
              <a:ln w="5365">
                <a:solidFill>
                  <a:schemeClr val="tx1"/>
                </a:solidFill>
                <a:prstDash val="solid"/>
              </a:ln>
            </c:spPr>
          </c:dPt>
          <c:dPt>
            <c:idx val="9"/>
            <c:spPr>
              <a:solidFill>
                <a:srgbClr val="FFFF00"/>
              </a:solidFill>
              <a:ln w="5365">
                <a:solidFill>
                  <a:schemeClr val="tx1"/>
                </a:solidFill>
                <a:prstDash val="solid"/>
              </a:ln>
            </c:spPr>
          </c:dPt>
          <c:dPt>
            <c:idx val="1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Sheet1!$B$6:$L$6</c:f>
              <c:numCache>
                <c:formatCode>General</c:formatCode>
                <c:ptCount val="11"/>
              </c:numCache>
            </c:numRef>
          </c:val>
        </c:ser>
        <c:ser>
          <c:idx val="5"/>
          <c:order val="5"/>
          <c:tx>
            <c:strRef>
              <c:f>Sheet1!$A$7</c:f>
              <c:strCache>
                <c:ptCount val="1"/>
              </c:strCache>
            </c:strRef>
          </c:tx>
          <c:spPr>
            <a:solidFill>
              <a:schemeClr val="tx2"/>
            </a:solidFill>
            <a:ln w="5365">
              <a:solidFill>
                <a:schemeClr val="tx1"/>
              </a:solidFill>
              <a:prstDash val="solid"/>
            </a:ln>
          </c:spPr>
          <c:dPt>
            <c:idx val="0"/>
            <c:spPr>
              <a:solidFill>
                <a:schemeClr val="accent1"/>
              </a:solidFill>
              <a:ln w="5365">
                <a:solidFill>
                  <a:schemeClr val="tx1"/>
                </a:solidFill>
                <a:prstDash val="solid"/>
              </a:ln>
            </c:spPr>
          </c:dPt>
          <c:dPt>
            <c:idx val="1"/>
            <c:spPr>
              <a:solidFill>
                <a:schemeClr val="accent2"/>
              </a:solidFill>
              <a:ln w="5365">
                <a:solidFill>
                  <a:schemeClr val="tx1"/>
                </a:solidFill>
                <a:prstDash val="solid"/>
              </a:ln>
            </c:spPr>
          </c:dPt>
          <c:dPt>
            <c:idx val="2"/>
            <c:spPr>
              <a:solidFill>
                <a:schemeClr val="hlink"/>
              </a:solidFill>
              <a:ln w="5365">
                <a:solidFill>
                  <a:schemeClr val="tx1"/>
                </a:solidFill>
                <a:prstDash val="solid"/>
              </a:ln>
            </c:spPr>
          </c:dPt>
          <c:dPt>
            <c:idx val="3"/>
            <c:spPr>
              <a:solidFill>
                <a:schemeClr val="folHlink"/>
              </a:solidFill>
              <a:ln w="5365">
                <a:solidFill>
                  <a:schemeClr val="tx1"/>
                </a:solidFill>
                <a:prstDash val="solid"/>
              </a:ln>
            </c:spPr>
          </c:dPt>
          <c:dPt>
            <c:idx val="4"/>
            <c:spPr>
              <a:solidFill>
                <a:schemeClr val="bg2"/>
              </a:solidFill>
              <a:ln w="5365">
                <a:solidFill>
                  <a:schemeClr val="tx1"/>
                </a:solidFill>
                <a:prstDash val="solid"/>
              </a:ln>
            </c:spPr>
          </c:dPt>
          <c:dPt>
            <c:idx val="6"/>
            <c:spPr>
              <a:solidFill>
                <a:srgbClr val="0066CC"/>
              </a:solidFill>
              <a:ln w="5365">
                <a:solidFill>
                  <a:schemeClr val="tx1"/>
                </a:solidFill>
                <a:prstDash val="solid"/>
              </a:ln>
            </c:spPr>
          </c:dPt>
          <c:dPt>
            <c:idx val="7"/>
            <c:spPr>
              <a:solidFill>
                <a:srgbClr val="CCCCFF"/>
              </a:solidFill>
              <a:ln w="5365">
                <a:solidFill>
                  <a:schemeClr val="tx1"/>
                </a:solidFill>
                <a:prstDash val="solid"/>
              </a:ln>
            </c:spPr>
          </c:dPt>
          <c:dPt>
            <c:idx val="8"/>
            <c:spPr>
              <a:solidFill>
                <a:srgbClr val="FF0000"/>
              </a:solidFill>
              <a:ln w="5365">
                <a:solidFill>
                  <a:schemeClr val="tx1"/>
                </a:solidFill>
                <a:prstDash val="solid"/>
              </a:ln>
            </c:spPr>
          </c:dPt>
          <c:dPt>
            <c:idx val="9"/>
            <c:spPr>
              <a:solidFill>
                <a:srgbClr val="FFFF00"/>
              </a:solidFill>
              <a:ln w="5365">
                <a:solidFill>
                  <a:schemeClr val="tx1"/>
                </a:solidFill>
                <a:prstDash val="solid"/>
              </a:ln>
            </c:spPr>
          </c:dPt>
          <c:dPt>
            <c:idx val="1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Sheet1!$B$7:$L$7</c:f>
              <c:numCache>
                <c:formatCode>General</c:formatCode>
                <c:ptCount val="11"/>
              </c:numCache>
            </c:numRef>
          </c:val>
        </c:ser>
        <c:ser>
          <c:idx val="6"/>
          <c:order val="6"/>
          <c:tx>
            <c:strRef>
              <c:f>Sheet1!$A$8</c:f>
              <c:strCache>
                <c:ptCount val="1"/>
              </c:strCache>
            </c:strRef>
          </c:tx>
          <c:spPr>
            <a:solidFill>
              <a:srgbClr val="0066CC"/>
            </a:solidFill>
            <a:ln w="5365">
              <a:solidFill>
                <a:schemeClr val="tx1"/>
              </a:solidFill>
              <a:prstDash val="solid"/>
            </a:ln>
          </c:spPr>
          <c:dPt>
            <c:idx val="0"/>
            <c:spPr>
              <a:solidFill>
                <a:schemeClr val="accent1"/>
              </a:solidFill>
              <a:ln w="5365">
                <a:solidFill>
                  <a:schemeClr val="tx1"/>
                </a:solidFill>
                <a:prstDash val="solid"/>
              </a:ln>
            </c:spPr>
          </c:dPt>
          <c:dPt>
            <c:idx val="1"/>
            <c:spPr>
              <a:solidFill>
                <a:schemeClr val="accent2"/>
              </a:solidFill>
              <a:ln w="5365">
                <a:solidFill>
                  <a:schemeClr val="tx1"/>
                </a:solidFill>
                <a:prstDash val="solid"/>
              </a:ln>
            </c:spPr>
          </c:dPt>
          <c:dPt>
            <c:idx val="2"/>
            <c:spPr>
              <a:solidFill>
                <a:schemeClr val="hlink"/>
              </a:solidFill>
              <a:ln w="5365">
                <a:solidFill>
                  <a:schemeClr val="tx1"/>
                </a:solidFill>
                <a:prstDash val="solid"/>
              </a:ln>
            </c:spPr>
          </c:dPt>
          <c:dPt>
            <c:idx val="3"/>
            <c:spPr>
              <a:solidFill>
                <a:schemeClr val="folHlink"/>
              </a:solidFill>
              <a:ln w="5365">
                <a:solidFill>
                  <a:schemeClr val="tx1"/>
                </a:solidFill>
                <a:prstDash val="solid"/>
              </a:ln>
            </c:spPr>
          </c:dPt>
          <c:dPt>
            <c:idx val="4"/>
            <c:spPr>
              <a:solidFill>
                <a:schemeClr val="bg2"/>
              </a:solidFill>
              <a:ln w="5365">
                <a:solidFill>
                  <a:schemeClr val="tx1"/>
                </a:solidFill>
                <a:prstDash val="solid"/>
              </a:ln>
            </c:spPr>
          </c:dPt>
          <c:dPt>
            <c:idx val="5"/>
            <c:spPr>
              <a:solidFill>
                <a:schemeClr val="tx2"/>
              </a:solidFill>
              <a:ln w="5365">
                <a:solidFill>
                  <a:schemeClr val="tx1"/>
                </a:solidFill>
                <a:prstDash val="solid"/>
              </a:ln>
            </c:spPr>
          </c:dPt>
          <c:dPt>
            <c:idx val="7"/>
            <c:spPr>
              <a:solidFill>
                <a:srgbClr val="CCCCFF"/>
              </a:solidFill>
              <a:ln w="5365">
                <a:solidFill>
                  <a:schemeClr val="tx1"/>
                </a:solidFill>
                <a:prstDash val="solid"/>
              </a:ln>
            </c:spPr>
          </c:dPt>
          <c:dPt>
            <c:idx val="8"/>
            <c:spPr>
              <a:solidFill>
                <a:srgbClr val="FF0000"/>
              </a:solidFill>
              <a:ln w="5365">
                <a:solidFill>
                  <a:schemeClr val="tx1"/>
                </a:solidFill>
                <a:prstDash val="solid"/>
              </a:ln>
            </c:spPr>
          </c:dPt>
          <c:dPt>
            <c:idx val="9"/>
            <c:spPr>
              <a:solidFill>
                <a:srgbClr val="FFFF00"/>
              </a:solidFill>
              <a:ln w="5365">
                <a:solidFill>
                  <a:schemeClr val="tx1"/>
                </a:solidFill>
                <a:prstDash val="solid"/>
              </a:ln>
            </c:spPr>
          </c:dPt>
          <c:dPt>
            <c:idx val="1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Sheet1!$B$8:$L$8</c:f>
              <c:numCache>
                <c:formatCode>General</c:formatCode>
                <c:ptCount val="11"/>
              </c:numCache>
            </c:numRef>
          </c:val>
        </c:ser>
        <c:ser>
          <c:idx val="7"/>
          <c:order val="7"/>
          <c:tx>
            <c:strRef>
              <c:f>Sheet1!$A$9</c:f>
              <c:strCache>
                <c:ptCount val="1"/>
              </c:strCache>
            </c:strRef>
          </c:tx>
          <c:spPr>
            <a:solidFill>
              <a:srgbClr val="CCCCFF"/>
            </a:solidFill>
            <a:ln w="5365">
              <a:solidFill>
                <a:schemeClr val="tx1"/>
              </a:solidFill>
              <a:prstDash val="solid"/>
            </a:ln>
          </c:spPr>
          <c:dPt>
            <c:idx val="0"/>
            <c:spPr>
              <a:solidFill>
                <a:schemeClr val="accent1"/>
              </a:solidFill>
              <a:ln w="5365">
                <a:solidFill>
                  <a:schemeClr val="tx1"/>
                </a:solidFill>
                <a:prstDash val="solid"/>
              </a:ln>
            </c:spPr>
          </c:dPt>
          <c:dPt>
            <c:idx val="1"/>
            <c:spPr>
              <a:solidFill>
                <a:schemeClr val="accent2"/>
              </a:solidFill>
              <a:ln w="5365">
                <a:solidFill>
                  <a:schemeClr val="tx1"/>
                </a:solidFill>
                <a:prstDash val="solid"/>
              </a:ln>
            </c:spPr>
          </c:dPt>
          <c:dPt>
            <c:idx val="2"/>
            <c:spPr>
              <a:solidFill>
                <a:schemeClr val="hlink"/>
              </a:solidFill>
              <a:ln w="5365">
                <a:solidFill>
                  <a:schemeClr val="tx1"/>
                </a:solidFill>
                <a:prstDash val="solid"/>
              </a:ln>
            </c:spPr>
          </c:dPt>
          <c:dPt>
            <c:idx val="3"/>
            <c:spPr>
              <a:solidFill>
                <a:schemeClr val="folHlink"/>
              </a:solidFill>
              <a:ln w="5365">
                <a:solidFill>
                  <a:schemeClr val="tx1"/>
                </a:solidFill>
                <a:prstDash val="solid"/>
              </a:ln>
            </c:spPr>
          </c:dPt>
          <c:dPt>
            <c:idx val="4"/>
            <c:spPr>
              <a:solidFill>
                <a:schemeClr val="bg2"/>
              </a:solidFill>
              <a:ln w="5365">
                <a:solidFill>
                  <a:schemeClr val="tx1"/>
                </a:solidFill>
                <a:prstDash val="solid"/>
              </a:ln>
            </c:spPr>
          </c:dPt>
          <c:dPt>
            <c:idx val="5"/>
            <c:spPr>
              <a:solidFill>
                <a:schemeClr val="tx2"/>
              </a:solidFill>
              <a:ln w="5365">
                <a:solidFill>
                  <a:schemeClr val="tx1"/>
                </a:solidFill>
                <a:prstDash val="solid"/>
              </a:ln>
            </c:spPr>
          </c:dPt>
          <c:dPt>
            <c:idx val="6"/>
            <c:spPr>
              <a:solidFill>
                <a:srgbClr val="0066CC"/>
              </a:solidFill>
              <a:ln w="5365">
                <a:solidFill>
                  <a:schemeClr val="tx1"/>
                </a:solidFill>
                <a:prstDash val="solid"/>
              </a:ln>
            </c:spPr>
          </c:dPt>
          <c:dPt>
            <c:idx val="8"/>
            <c:spPr>
              <a:solidFill>
                <a:srgbClr val="FF0000"/>
              </a:solidFill>
              <a:ln w="5365">
                <a:solidFill>
                  <a:schemeClr val="tx1"/>
                </a:solidFill>
                <a:prstDash val="solid"/>
              </a:ln>
            </c:spPr>
          </c:dPt>
          <c:dPt>
            <c:idx val="9"/>
            <c:spPr>
              <a:solidFill>
                <a:srgbClr val="FFFF00"/>
              </a:solidFill>
              <a:ln w="5365">
                <a:solidFill>
                  <a:schemeClr val="tx1"/>
                </a:solidFill>
                <a:prstDash val="solid"/>
              </a:ln>
            </c:spPr>
          </c:dPt>
          <c:dPt>
            <c:idx val="1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Sheet1!$B$9:$L$9</c:f>
              <c:numCache>
                <c:formatCode>General</c:formatCode>
                <c:ptCount val="11"/>
              </c:numCache>
            </c:numRef>
          </c:val>
        </c:ser>
        <c:ser>
          <c:idx val="8"/>
          <c:order val="8"/>
          <c:tx>
            <c:strRef>
              <c:f>Sheet1!$A$10</c:f>
              <c:strCache>
                <c:ptCount val="1"/>
              </c:strCache>
            </c:strRef>
          </c:tx>
          <c:spPr>
            <a:solidFill>
              <a:srgbClr val="FF0000"/>
            </a:solidFill>
            <a:ln w="5365">
              <a:solidFill>
                <a:schemeClr val="tx1"/>
              </a:solidFill>
              <a:prstDash val="solid"/>
            </a:ln>
          </c:spPr>
          <c:dPt>
            <c:idx val="0"/>
            <c:spPr>
              <a:solidFill>
                <a:schemeClr val="accent1"/>
              </a:solidFill>
              <a:ln w="5365">
                <a:solidFill>
                  <a:schemeClr val="tx1"/>
                </a:solidFill>
                <a:prstDash val="solid"/>
              </a:ln>
            </c:spPr>
          </c:dPt>
          <c:dPt>
            <c:idx val="1"/>
            <c:spPr>
              <a:solidFill>
                <a:schemeClr val="accent2"/>
              </a:solidFill>
              <a:ln w="5365">
                <a:solidFill>
                  <a:schemeClr val="tx1"/>
                </a:solidFill>
                <a:prstDash val="solid"/>
              </a:ln>
            </c:spPr>
          </c:dPt>
          <c:dPt>
            <c:idx val="2"/>
            <c:spPr>
              <a:solidFill>
                <a:schemeClr val="hlink"/>
              </a:solidFill>
              <a:ln w="5365">
                <a:solidFill>
                  <a:schemeClr val="tx1"/>
                </a:solidFill>
                <a:prstDash val="solid"/>
              </a:ln>
            </c:spPr>
          </c:dPt>
          <c:dPt>
            <c:idx val="3"/>
            <c:spPr>
              <a:solidFill>
                <a:schemeClr val="folHlink"/>
              </a:solidFill>
              <a:ln w="5365">
                <a:solidFill>
                  <a:schemeClr val="tx1"/>
                </a:solidFill>
                <a:prstDash val="solid"/>
              </a:ln>
            </c:spPr>
          </c:dPt>
          <c:dPt>
            <c:idx val="4"/>
            <c:spPr>
              <a:solidFill>
                <a:schemeClr val="bg2"/>
              </a:solidFill>
              <a:ln w="5365">
                <a:solidFill>
                  <a:schemeClr val="tx1"/>
                </a:solidFill>
                <a:prstDash val="solid"/>
              </a:ln>
            </c:spPr>
          </c:dPt>
          <c:dPt>
            <c:idx val="5"/>
            <c:spPr>
              <a:solidFill>
                <a:schemeClr val="tx2"/>
              </a:solidFill>
              <a:ln w="5365">
                <a:solidFill>
                  <a:schemeClr val="tx1"/>
                </a:solidFill>
                <a:prstDash val="solid"/>
              </a:ln>
            </c:spPr>
          </c:dPt>
          <c:dPt>
            <c:idx val="6"/>
            <c:spPr>
              <a:solidFill>
                <a:srgbClr val="0066CC"/>
              </a:solidFill>
              <a:ln w="5365">
                <a:solidFill>
                  <a:schemeClr val="tx1"/>
                </a:solidFill>
                <a:prstDash val="solid"/>
              </a:ln>
            </c:spPr>
          </c:dPt>
          <c:dPt>
            <c:idx val="7"/>
            <c:spPr>
              <a:solidFill>
                <a:srgbClr val="CCCCFF"/>
              </a:solidFill>
              <a:ln w="5365">
                <a:solidFill>
                  <a:schemeClr val="tx1"/>
                </a:solidFill>
                <a:prstDash val="solid"/>
              </a:ln>
            </c:spPr>
          </c:dPt>
          <c:dPt>
            <c:idx val="9"/>
            <c:spPr>
              <a:solidFill>
                <a:srgbClr val="FFFF00"/>
              </a:solidFill>
              <a:ln w="5365">
                <a:solidFill>
                  <a:schemeClr val="tx1"/>
                </a:solidFill>
                <a:prstDash val="solid"/>
              </a:ln>
            </c:spPr>
          </c:dPt>
          <c:dPt>
            <c:idx val="1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Sheet1!$B$10:$L$10</c:f>
              <c:numCache>
                <c:formatCode>General</c:formatCode>
                <c:ptCount val="11"/>
              </c:numCache>
            </c:numRef>
          </c:val>
        </c:ser>
        <c:ser>
          <c:idx val="9"/>
          <c:order val="9"/>
          <c:tx>
            <c:strRef>
              <c:f>Sheet1!$A$11</c:f>
              <c:strCache>
                <c:ptCount val="1"/>
              </c:strCache>
            </c:strRef>
          </c:tx>
          <c:spPr>
            <a:solidFill>
              <a:srgbClr val="FFFF00"/>
            </a:solidFill>
            <a:ln w="5365">
              <a:solidFill>
                <a:schemeClr val="tx1"/>
              </a:solidFill>
              <a:prstDash val="solid"/>
            </a:ln>
          </c:spPr>
          <c:dPt>
            <c:idx val="0"/>
            <c:spPr>
              <a:solidFill>
                <a:schemeClr val="accent1"/>
              </a:solidFill>
              <a:ln w="5365">
                <a:solidFill>
                  <a:schemeClr val="tx1"/>
                </a:solidFill>
                <a:prstDash val="solid"/>
              </a:ln>
            </c:spPr>
          </c:dPt>
          <c:dPt>
            <c:idx val="1"/>
            <c:spPr>
              <a:solidFill>
                <a:schemeClr val="accent2"/>
              </a:solidFill>
              <a:ln w="5365">
                <a:solidFill>
                  <a:schemeClr val="tx1"/>
                </a:solidFill>
                <a:prstDash val="solid"/>
              </a:ln>
            </c:spPr>
          </c:dPt>
          <c:dPt>
            <c:idx val="2"/>
            <c:spPr>
              <a:solidFill>
                <a:schemeClr val="hlink"/>
              </a:solidFill>
              <a:ln w="5365">
                <a:solidFill>
                  <a:schemeClr val="tx1"/>
                </a:solidFill>
                <a:prstDash val="solid"/>
              </a:ln>
            </c:spPr>
          </c:dPt>
          <c:dPt>
            <c:idx val="3"/>
            <c:spPr>
              <a:solidFill>
                <a:schemeClr val="folHlink"/>
              </a:solidFill>
              <a:ln w="5365">
                <a:solidFill>
                  <a:schemeClr val="tx1"/>
                </a:solidFill>
                <a:prstDash val="solid"/>
              </a:ln>
            </c:spPr>
          </c:dPt>
          <c:dPt>
            <c:idx val="4"/>
            <c:spPr>
              <a:solidFill>
                <a:schemeClr val="bg2"/>
              </a:solidFill>
              <a:ln w="5365">
                <a:solidFill>
                  <a:schemeClr val="tx1"/>
                </a:solidFill>
                <a:prstDash val="solid"/>
              </a:ln>
            </c:spPr>
          </c:dPt>
          <c:dPt>
            <c:idx val="5"/>
            <c:spPr>
              <a:solidFill>
                <a:schemeClr val="tx2"/>
              </a:solidFill>
              <a:ln w="5365">
                <a:solidFill>
                  <a:schemeClr val="tx1"/>
                </a:solidFill>
                <a:prstDash val="solid"/>
              </a:ln>
            </c:spPr>
          </c:dPt>
          <c:dPt>
            <c:idx val="6"/>
            <c:spPr>
              <a:solidFill>
                <a:srgbClr val="0066CC"/>
              </a:solidFill>
              <a:ln w="5365">
                <a:solidFill>
                  <a:schemeClr val="tx1"/>
                </a:solidFill>
                <a:prstDash val="solid"/>
              </a:ln>
            </c:spPr>
          </c:dPt>
          <c:dPt>
            <c:idx val="7"/>
            <c:spPr>
              <a:solidFill>
                <a:srgbClr val="CCCCFF"/>
              </a:solidFill>
              <a:ln w="5365">
                <a:solidFill>
                  <a:schemeClr val="tx1"/>
                </a:solidFill>
                <a:prstDash val="solid"/>
              </a:ln>
            </c:spPr>
          </c:dPt>
          <c:dPt>
            <c:idx val="8"/>
            <c:spPr>
              <a:solidFill>
                <a:srgbClr val="FF0000"/>
              </a:solidFill>
              <a:ln w="5365">
                <a:solidFill>
                  <a:schemeClr val="tx1"/>
                </a:solidFill>
                <a:prstDash val="solid"/>
              </a:ln>
            </c:spPr>
          </c:dPt>
          <c:dPt>
            <c:idx val="10"/>
            <c:spPr>
              <a:solidFill>
                <a:srgbClr val="00FF00"/>
              </a:solidFill>
              <a:ln w="5365">
                <a:solidFill>
                  <a:schemeClr val="tx1"/>
                </a:solidFill>
                <a:prstDash val="solid"/>
              </a:ln>
            </c:spPr>
          </c:dPt>
          <c:cat>
            <c:strRef>
              <c:f>Sheet1!$B$1:$L$1</c:f>
              <c:strCache>
                <c:ptCount val="11"/>
                <c:pt idx="0">
                  <c:v>D Cache</c:v>
                </c:pt>
                <c:pt idx="1">
                  <c:v>I Cache</c:v>
                </c:pt>
                <c:pt idx="2">
                  <c:v>D MMU</c:v>
                </c:pt>
                <c:pt idx="3">
                  <c:v>I MMU</c:v>
                </c:pt>
                <c:pt idx="4">
                  <c:v>arm9</c:v>
                </c:pt>
                <c:pt idx="5">
                  <c:v>PATag RAM</c:v>
                </c:pt>
                <c:pt idx="6">
                  <c:v>CP 15</c:v>
                </c:pt>
                <c:pt idx="7">
                  <c:v>BIU</c:v>
                </c:pt>
                <c:pt idx="8">
                  <c:v>SysCtl</c:v>
                </c:pt>
                <c:pt idx="9">
                  <c:v>Clocks</c:v>
                </c:pt>
                <c:pt idx="10">
                  <c:v>Other</c:v>
                </c:pt>
              </c:strCache>
            </c:strRef>
          </c:cat>
          <c:val>
            <c:numRef>
              <c:f>Sheet1!$B$11:$L$11</c:f>
              <c:numCache>
                <c:formatCode>General</c:formatCode>
                <c:ptCount val="11"/>
              </c:numCache>
            </c:numRef>
          </c:val>
        </c:ser>
        <c:firstSliceAng val="0"/>
      </c:pieChart>
      <c:spPr>
        <a:noFill/>
        <a:ln w="10731">
          <a:noFill/>
        </a:ln>
      </c:spPr>
    </c:plotArea>
    <c:plotVisOnly val="1"/>
    <c:dispBlanksAs val="zero"/>
  </c:chart>
  <c:spPr>
    <a:noFill/>
    <a:ln>
      <a:noFill/>
    </a:ln>
  </c:spPr>
  <c:txPr>
    <a:bodyPr/>
    <a:lstStyle/>
    <a:p>
      <a:pPr>
        <a:defRPr sz="750" b="1" i="0" u="none" strike="noStrike" baseline="0">
          <a:solidFill>
            <a:schemeClr val="tx1"/>
          </a:solidFill>
          <a:latin typeface="Arial"/>
          <a:ea typeface="Arial"/>
          <a:cs typeface="Arial"/>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400"/>
            </a:pPr>
            <a:r>
              <a:rPr lang="en-US" sz="1400"/>
              <a:t>Intensive STL Uses</a:t>
            </a:r>
          </a:p>
        </c:rich>
      </c:tx>
      <c:layout>
        <c:manualLayout>
          <c:xMode val="edge"/>
          <c:yMode val="edge"/>
          <c:x val="0.28031804847923431"/>
          <c:y val="0"/>
        </c:manualLayout>
      </c:layout>
    </c:title>
    <c:plotArea>
      <c:layout>
        <c:manualLayout>
          <c:layoutTarget val="inner"/>
          <c:xMode val="edge"/>
          <c:yMode val="edge"/>
          <c:x val="0.12752273698345837"/>
          <c:y val="0.14283579583685271"/>
          <c:w val="0.82984160410181385"/>
          <c:h val="0.65292821215026875"/>
        </c:manualLayout>
      </c:layout>
      <c:barChart>
        <c:barDir val="col"/>
        <c:grouping val="clustered"/>
        <c:ser>
          <c:idx val="0"/>
          <c:order val="0"/>
          <c:cat>
            <c:strRef>
              <c:f>Overhead!$I$33:$I$38</c:f>
              <c:strCache>
                <c:ptCount val="6"/>
                <c:pt idx="0">
                  <c:v>dijkstra</c:v>
                </c:pt>
                <c:pt idx="1">
                  <c:v>heapsort</c:v>
                </c:pt>
                <c:pt idx="2">
                  <c:v>wavelet</c:v>
                </c:pt>
                <c:pt idx="3">
                  <c:v>rawcaudio</c:v>
                </c:pt>
                <c:pt idx="4">
                  <c:v>compress</c:v>
                </c:pt>
                <c:pt idx="5">
                  <c:v>sha</c:v>
                </c:pt>
              </c:strCache>
            </c:strRef>
          </c:cat>
          <c:val>
            <c:numRef>
              <c:f>Overhead!$J$33:$J$38</c:f>
              <c:numCache>
                <c:formatCode>General</c:formatCode>
                <c:ptCount val="6"/>
                <c:pt idx="0">
                  <c:v>4.6407696012182402</c:v>
                </c:pt>
                <c:pt idx="1">
                  <c:v>6.9016039996162606</c:v>
                </c:pt>
                <c:pt idx="2">
                  <c:v>15.620097650905224</c:v>
                </c:pt>
                <c:pt idx="3">
                  <c:v>2.7541483355545928</c:v>
                </c:pt>
                <c:pt idx="4">
                  <c:v>15.677658721913849</c:v>
                </c:pt>
                <c:pt idx="5">
                  <c:v>8.3680427475280368</c:v>
                </c:pt>
              </c:numCache>
            </c:numRef>
          </c:val>
        </c:ser>
        <c:axId val="74225536"/>
        <c:axId val="74244096"/>
      </c:barChart>
      <c:catAx>
        <c:axId val="74225536"/>
        <c:scaling>
          <c:orientation val="minMax"/>
        </c:scaling>
        <c:axPos val="b"/>
        <c:title>
          <c:tx>
            <c:rich>
              <a:bodyPr/>
              <a:lstStyle/>
              <a:p>
                <a:pPr>
                  <a:defRPr/>
                </a:pPr>
                <a:r>
                  <a:rPr lang="en-US"/>
                  <a:t>Benchmarks</a:t>
                </a:r>
              </a:p>
            </c:rich>
          </c:tx>
          <c:layout>
            <c:manualLayout>
              <c:xMode val="edge"/>
              <c:yMode val="edge"/>
              <c:x val="0.40712987265480766"/>
              <c:y val="0.94711942257217963"/>
            </c:manualLayout>
          </c:layout>
        </c:title>
        <c:tickLblPos val="nextTo"/>
        <c:txPr>
          <a:bodyPr/>
          <a:lstStyle/>
          <a:p>
            <a:pPr>
              <a:defRPr sz="1000" b="1"/>
            </a:pPr>
            <a:endParaRPr lang="en-US"/>
          </a:p>
        </c:txPr>
        <c:crossAx val="74244096"/>
        <c:crosses val="autoZero"/>
        <c:auto val="1"/>
        <c:lblAlgn val="ctr"/>
        <c:lblOffset val="100"/>
      </c:catAx>
      <c:valAx>
        <c:axId val="74244096"/>
        <c:scaling>
          <c:orientation val="minMax"/>
        </c:scaling>
        <c:axPos val="l"/>
        <c:majorGridlines/>
        <c:title>
          <c:tx>
            <c:rich>
              <a:bodyPr rot="-5400000" vert="horz"/>
              <a:lstStyle/>
              <a:p>
                <a:pPr>
                  <a:defRPr sz="1100"/>
                </a:pPr>
                <a:r>
                  <a:rPr lang="en-US" sz="1100"/>
                  <a:t>Normalized Instruction Count</a:t>
                </a:r>
              </a:p>
            </c:rich>
          </c:tx>
          <c:layout>
            <c:manualLayout>
              <c:xMode val="edge"/>
              <c:yMode val="edge"/>
              <c:x val="3.0864197530864235E-3"/>
              <c:y val="0.17227148236905171"/>
            </c:manualLayout>
          </c:layout>
        </c:title>
        <c:numFmt formatCode="General" sourceLinked="1"/>
        <c:tickLblPos val="nextTo"/>
        <c:txPr>
          <a:bodyPr/>
          <a:lstStyle/>
          <a:p>
            <a:pPr>
              <a:defRPr sz="1000" b="1"/>
            </a:pPr>
            <a:endParaRPr lang="en-US"/>
          </a:p>
        </c:txPr>
        <c:crossAx val="74225536"/>
        <c:crosses val="autoZero"/>
        <c:crossBetween val="between"/>
      </c:valAx>
    </c:plotArea>
    <c:plotVisOnly val="1"/>
    <c:dispBlanksAs val="gap"/>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400"/>
            </a:pPr>
            <a:r>
              <a:rPr lang="en-US" sz="1400"/>
              <a:t>Normal STL Uses</a:t>
            </a:r>
          </a:p>
        </c:rich>
      </c:tx>
      <c:layout>
        <c:manualLayout>
          <c:xMode val="edge"/>
          <c:yMode val="edge"/>
          <c:x val="0.29132313616165245"/>
          <c:y val="0"/>
        </c:manualLayout>
      </c:layout>
    </c:title>
    <c:plotArea>
      <c:layout>
        <c:manualLayout>
          <c:layoutTarget val="inner"/>
          <c:xMode val="edge"/>
          <c:yMode val="edge"/>
          <c:x val="0.13456369830676654"/>
          <c:y val="0.14150988037553014"/>
          <c:w val="0.8615715623199538"/>
          <c:h val="0.62317948288378977"/>
        </c:manualLayout>
      </c:layout>
      <c:barChart>
        <c:barDir val="col"/>
        <c:grouping val="clustered"/>
        <c:ser>
          <c:idx val="0"/>
          <c:order val="0"/>
          <c:cat>
            <c:strRef>
              <c:f>Overhead!$I$27:$I$31</c:f>
              <c:strCache>
                <c:ptCount val="5"/>
                <c:pt idx="0">
                  <c:v>olden_power</c:v>
                </c:pt>
                <c:pt idx="1">
                  <c:v>basicmath</c:v>
                </c:pt>
                <c:pt idx="2">
                  <c:v>list_merge</c:v>
                </c:pt>
                <c:pt idx="3">
                  <c:v>kruskal</c:v>
                </c:pt>
                <c:pt idx="4">
                  <c:v>crc32</c:v>
                </c:pt>
              </c:strCache>
            </c:strRef>
          </c:cat>
          <c:val>
            <c:numRef>
              <c:f>Overhead!$J$27:$J$31</c:f>
              <c:numCache>
                <c:formatCode>General</c:formatCode>
                <c:ptCount val="5"/>
                <c:pt idx="0">
                  <c:v>1.2527393570193097</c:v>
                </c:pt>
                <c:pt idx="1">
                  <c:v>1.2587015013570668</c:v>
                </c:pt>
                <c:pt idx="2">
                  <c:v>1.5282383545233742</c:v>
                </c:pt>
                <c:pt idx="3">
                  <c:v>1.5628334343675341</c:v>
                </c:pt>
                <c:pt idx="4">
                  <c:v>1.697739973403902</c:v>
                </c:pt>
              </c:numCache>
            </c:numRef>
          </c:val>
        </c:ser>
        <c:axId val="81866112"/>
        <c:axId val="81876480"/>
      </c:barChart>
      <c:catAx>
        <c:axId val="81866112"/>
        <c:scaling>
          <c:orientation val="minMax"/>
        </c:scaling>
        <c:axPos val="b"/>
        <c:title>
          <c:tx>
            <c:rich>
              <a:bodyPr/>
              <a:lstStyle/>
              <a:p>
                <a:pPr>
                  <a:defRPr/>
                </a:pPr>
                <a:r>
                  <a:rPr lang="en-US"/>
                  <a:t>Benchmarks</a:t>
                </a:r>
              </a:p>
            </c:rich>
          </c:tx>
          <c:layout>
            <c:manualLayout>
              <c:xMode val="edge"/>
              <c:yMode val="edge"/>
              <c:x val="0.41775494526598839"/>
              <c:y val="0.93393170268610115"/>
            </c:manualLayout>
          </c:layout>
        </c:title>
        <c:tickLblPos val="nextTo"/>
        <c:txPr>
          <a:bodyPr/>
          <a:lstStyle/>
          <a:p>
            <a:pPr>
              <a:defRPr sz="1000" b="1"/>
            </a:pPr>
            <a:endParaRPr lang="en-US"/>
          </a:p>
        </c:txPr>
        <c:crossAx val="81876480"/>
        <c:crosses val="autoZero"/>
        <c:auto val="1"/>
        <c:lblAlgn val="ctr"/>
        <c:lblOffset val="100"/>
      </c:catAx>
      <c:valAx>
        <c:axId val="81876480"/>
        <c:scaling>
          <c:orientation val="minMax"/>
        </c:scaling>
        <c:axPos val="l"/>
        <c:majorGridlines/>
        <c:title>
          <c:tx>
            <c:rich>
              <a:bodyPr rot="-5400000" vert="horz"/>
              <a:lstStyle/>
              <a:p>
                <a:pPr>
                  <a:defRPr sz="1100"/>
                </a:pPr>
                <a:r>
                  <a:rPr lang="en-US" sz="1100" dirty="0"/>
                  <a:t>Normalized Instruction Count</a:t>
                </a:r>
              </a:p>
            </c:rich>
          </c:tx>
          <c:layout>
            <c:manualLayout>
              <c:xMode val="edge"/>
              <c:yMode val="edge"/>
              <c:x val="3.1758130081300812E-3"/>
              <c:y val="0.14482855866420952"/>
            </c:manualLayout>
          </c:layout>
        </c:title>
        <c:numFmt formatCode="General" sourceLinked="1"/>
        <c:tickLblPos val="nextTo"/>
        <c:txPr>
          <a:bodyPr/>
          <a:lstStyle/>
          <a:p>
            <a:pPr>
              <a:defRPr sz="1000" b="1"/>
            </a:pPr>
            <a:endParaRPr lang="en-US"/>
          </a:p>
        </c:txPr>
        <c:crossAx val="81866112"/>
        <c:crosses val="autoZero"/>
        <c:crossBetween val="between"/>
      </c:valAx>
    </c:plotArea>
    <c:plotVisOnly val="1"/>
    <c:dispBlanksAs val="gap"/>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000"/>
            </a:pPr>
            <a:r>
              <a:rPr lang="en-US" sz="2000"/>
              <a:t>Scalability</a:t>
            </a:r>
          </a:p>
        </c:rich>
      </c:tx>
      <c:layout>
        <c:manualLayout>
          <c:xMode val="edge"/>
          <c:yMode val="edge"/>
          <c:x val="0.37323324584426948"/>
          <c:y val="0"/>
        </c:manualLayout>
      </c:layout>
    </c:title>
    <c:plotArea>
      <c:layout>
        <c:manualLayout>
          <c:layoutTarget val="inner"/>
          <c:xMode val="edge"/>
          <c:yMode val="edge"/>
          <c:x val="0.11461258748906389"/>
          <c:y val="0.12265310586176728"/>
          <c:w val="0.68778734689413823"/>
          <c:h val="0.70925415573053352"/>
        </c:manualLayout>
      </c:layout>
      <c:lineChart>
        <c:grouping val="standard"/>
        <c:ser>
          <c:idx val="0"/>
          <c:order val="0"/>
          <c:tx>
            <c:strRef>
              <c:f>Sheet1!$C$64</c:f>
              <c:strCache>
                <c:ptCount val="1"/>
                <c:pt idx="0">
                  <c:v>Heapsort</c:v>
                </c:pt>
              </c:strCache>
            </c:strRef>
          </c:tx>
          <c:spPr>
            <a:ln w="6350"/>
          </c:spPr>
          <c:cat>
            <c:numRef>
              <c:f>Sheet1!$D$63:$I$63</c:f>
              <c:numCache>
                <c:formatCode>General</c:formatCode>
                <c:ptCount val="6"/>
                <c:pt idx="0">
                  <c:v>1</c:v>
                </c:pt>
                <c:pt idx="1">
                  <c:v>2</c:v>
                </c:pt>
                <c:pt idx="2">
                  <c:v>3</c:v>
                </c:pt>
                <c:pt idx="3">
                  <c:v>4</c:v>
                </c:pt>
                <c:pt idx="4">
                  <c:v>5</c:v>
                </c:pt>
                <c:pt idx="5">
                  <c:v>6</c:v>
                </c:pt>
              </c:numCache>
            </c:numRef>
          </c:cat>
          <c:val>
            <c:numRef>
              <c:f>Sheet1!$D$64:$I$64</c:f>
              <c:numCache>
                <c:formatCode>General</c:formatCode>
                <c:ptCount val="6"/>
                <c:pt idx="0">
                  <c:v>11.881074</c:v>
                </c:pt>
                <c:pt idx="1">
                  <c:v>12.071005</c:v>
                </c:pt>
                <c:pt idx="2">
                  <c:v>12.158398</c:v>
                </c:pt>
                <c:pt idx="3">
                  <c:v>12.314417000000002</c:v>
                </c:pt>
                <c:pt idx="4">
                  <c:v>12.466055000000004</c:v>
                </c:pt>
                <c:pt idx="5">
                  <c:v>12.713007000000001</c:v>
                </c:pt>
              </c:numCache>
            </c:numRef>
          </c:val>
        </c:ser>
        <c:ser>
          <c:idx val="1"/>
          <c:order val="1"/>
          <c:tx>
            <c:strRef>
              <c:f>Sheet1!$C$65</c:f>
              <c:strCache>
                <c:ptCount val="1"/>
                <c:pt idx="0">
                  <c:v>Dijkstra</c:v>
                </c:pt>
              </c:strCache>
            </c:strRef>
          </c:tx>
          <c:spPr>
            <a:ln w="6350"/>
          </c:spPr>
          <c:cat>
            <c:numRef>
              <c:f>Sheet1!$D$63:$I$63</c:f>
              <c:numCache>
                <c:formatCode>General</c:formatCode>
                <c:ptCount val="6"/>
                <c:pt idx="0">
                  <c:v>1</c:v>
                </c:pt>
                <c:pt idx="1">
                  <c:v>2</c:v>
                </c:pt>
                <c:pt idx="2">
                  <c:v>3</c:v>
                </c:pt>
                <c:pt idx="3">
                  <c:v>4</c:v>
                </c:pt>
                <c:pt idx="4">
                  <c:v>5</c:v>
                </c:pt>
                <c:pt idx="5">
                  <c:v>6</c:v>
                </c:pt>
              </c:numCache>
            </c:numRef>
          </c:cat>
          <c:val>
            <c:numRef>
              <c:f>Sheet1!$D$65:$I$65</c:f>
              <c:numCache>
                <c:formatCode>General</c:formatCode>
                <c:ptCount val="6"/>
                <c:pt idx="0">
                  <c:v>20.222866</c:v>
                </c:pt>
                <c:pt idx="1">
                  <c:v>21.570813999999999</c:v>
                </c:pt>
                <c:pt idx="2">
                  <c:v>22.978613999999926</c:v>
                </c:pt>
                <c:pt idx="3">
                  <c:v>26.535962000000001</c:v>
                </c:pt>
                <c:pt idx="4">
                  <c:v>28.657492000000001</c:v>
                </c:pt>
                <c:pt idx="5">
                  <c:v>28.962013999999932</c:v>
                </c:pt>
              </c:numCache>
            </c:numRef>
          </c:val>
        </c:ser>
        <c:ser>
          <c:idx val="2"/>
          <c:order val="2"/>
          <c:tx>
            <c:strRef>
              <c:f>Sheet1!$C$66</c:f>
              <c:strCache>
                <c:ptCount val="1"/>
                <c:pt idx="0">
                  <c:v>Kruskal</c:v>
                </c:pt>
              </c:strCache>
            </c:strRef>
          </c:tx>
          <c:spPr>
            <a:ln w="6350"/>
          </c:spPr>
          <c:cat>
            <c:numRef>
              <c:f>Sheet1!$D$63:$I$63</c:f>
              <c:numCache>
                <c:formatCode>General</c:formatCode>
                <c:ptCount val="6"/>
                <c:pt idx="0">
                  <c:v>1</c:v>
                </c:pt>
                <c:pt idx="1">
                  <c:v>2</c:v>
                </c:pt>
                <c:pt idx="2">
                  <c:v>3</c:v>
                </c:pt>
                <c:pt idx="3">
                  <c:v>4</c:v>
                </c:pt>
                <c:pt idx="4">
                  <c:v>5</c:v>
                </c:pt>
                <c:pt idx="5">
                  <c:v>6</c:v>
                </c:pt>
              </c:numCache>
            </c:numRef>
          </c:cat>
          <c:val>
            <c:numRef>
              <c:f>Sheet1!$D$66:$I$66</c:f>
              <c:numCache>
                <c:formatCode>General</c:formatCode>
                <c:ptCount val="6"/>
                <c:pt idx="0">
                  <c:v>2.9580979999999997</c:v>
                </c:pt>
                <c:pt idx="1">
                  <c:v>6.6344599999999945</c:v>
                </c:pt>
                <c:pt idx="2">
                  <c:v>9.0579960000000028</c:v>
                </c:pt>
                <c:pt idx="3">
                  <c:v>9.6593930000000015</c:v>
                </c:pt>
                <c:pt idx="4">
                  <c:v>11.444811</c:v>
                </c:pt>
                <c:pt idx="5">
                  <c:v>13.2493</c:v>
                </c:pt>
              </c:numCache>
            </c:numRef>
          </c:val>
        </c:ser>
        <c:ser>
          <c:idx val="3"/>
          <c:order val="3"/>
          <c:tx>
            <c:strRef>
              <c:f>Sheet1!$C$67</c:f>
              <c:strCache>
                <c:ptCount val="1"/>
                <c:pt idx="0">
                  <c:v>Edmonds-Karp</c:v>
                </c:pt>
              </c:strCache>
            </c:strRef>
          </c:tx>
          <c:spPr>
            <a:ln w="6350"/>
          </c:spPr>
          <c:cat>
            <c:numRef>
              <c:f>Sheet1!$D$63:$I$63</c:f>
              <c:numCache>
                <c:formatCode>General</c:formatCode>
                <c:ptCount val="6"/>
                <c:pt idx="0">
                  <c:v>1</c:v>
                </c:pt>
                <c:pt idx="1">
                  <c:v>2</c:v>
                </c:pt>
                <c:pt idx="2">
                  <c:v>3</c:v>
                </c:pt>
                <c:pt idx="3">
                  <c:v>4</c:v>
                </c:pt>
                <c:pt idx="4">
                  <c:v>5</c:v>
                </c:pt>
                <c:pt idx="5">
                  <c:v>6</c:v>
                </c:pt>
              </c:numCache>
            </c:numRef>
          </c:cat>
          <c:val>
            <c:numRef>
              <c:f>Sheet1!$D$67:$I$67</c:f>
              <c:numCache>
                <c:formatCode>General</c:formatCode>
                <c:ptCount val="6"/>
                <c:pt idx="0">
                  <c:v>2.2744610000000001</c:v>
                </c:pt>
                <c:pt idx="1">
                  <c:v>4.0821680000000002</c:v>
                </c:pt>
                <c:pt idx="2">
                  <c:v>5.020754999999987</c:v>
                </c:pt>
                <c:pt idx="3">
                  <c:v>5.6858230000000001</c:v>
                </c:pt>
                <c:pt idx="4">
                  <c:v>6.3741279999999945</c:v>
                </c:pt>
                <c:pt idx="5">
                  <c:v>7.1710380000000002</c:v>
                </c:pt>
              </c:numCache>
            </c:numRef>
          </c:val>
        </c:ser>
        <c:ser>
          <c:idx val="4"/>
          <c:order val="4"/>
          <c:tx>
            <c:strRef>
              <c:f>Sheet1!$C$68</c:f>
              <c:strCache>
                <c:ptCount val="1"/>
                <c:pt idx="0">
                  <c:v>Anagram</c:v>
                </c:pt>
              </c:strCache>
            </c:strRef>
          </c:tx>
          <c:spPr>
            <a:ln w="6350"/>
          </c:spPr>
          <c:cat>
            <c:numRef>
              <c:f>Sheet1!$D$63:$I$63</c:f>
              <c:numCache>
                <c:formatCode>General</c:formatCode>
                <c:ptCount val="6"/>
                <c:pt idx="0">
                  <c:v>1</c:v>
                </c:pt>
                <c:pt idx="1">
                  <c:v>2</c:v>
                </c:pt>
                <c:pt idx="2">
                  <c:v>3</c:v>
                </c:pt>
                <c:pt idx="3">
                  <c:v>4</c:v>
                </c:pt>
                <c:pt idx="4">
                  <c:v>5</c:v>
                </c:pt>
                <c:pt idx="5">
                  <c:v>6</c:v>
                </c:pt>
              </c:numCache>
            </c:numRef>
          </c:cat>
          <c:val>
            <c:numRef>
              <c:f>Sheet1!$D$68:$I$68</c:f>
              <c:numCache>
                <c:formatCode>General</c:formatCode>
                <c:ptCount val="6"/>
                <c:pt idx="0">
                  <c:v>2.8067849999999988</c:v>
                </c:pt>
                <c:pt idx="1">
                  <c:v>6.2976660000000004</c:v>
                </c:pt>
                <c:pt idx="2">
                  <c:v>8.3175450000000026</c:v>
                </c:pt>
                <c:pt idx="3">
                  <c:v>9.8774660000000232</c:v>
                </c:pt>
                <c:pt idx="4">
                  <c:v>12.144655</c:v>
                </c:pt>
                <c:pt idx="5">
                  <c:v>14.559163</c:v>
                </c:pt>
              </c:numCache>
            </c:numRef>
          </c:val>
        </c:ser>
        <c:ser>
          <c:idx val="5"/>
          <c:order val="5"/>
          <c:tx>
            <c:strRef>
              <c:f>Sheet1!$C$69</c:f>
              <c:strCache>
                <c:ptCount val="1"/>
                <c:pt idx="0">
                  <c:v>MMints Compress</c:v>
                </c:pt>
              </c:strCache>
            </c:strRef>
          </c:tx>
          <c:spPr>
            <a:ln w="6350"/>
          </c:spPr>
          <c:cat>
            <c:numRef>
              <c:f>Sheet1!$D$63:$I$63</c:f>
              <c:numCache>
                <c:formatCode>General</c:formatCode>
                <c:ptCount val="6"/>
                <c:pt idx="0">
                  <c:v>1</c:v>
                </c:pt>
                <c:pt idx="1">
                  <c:v>2</c:v>
                </c:pt>
                <c:pt idx="2">
                  <c:v>3</c:v>
                </c:pt>
                <c:pt idx="3">
                  <c:v>4</c:v>
                </c:pt>
                <c:pt idx="4">
                  <c:v>5</c:v>
                </c:pt>
                <c:pt idx="5">
                  <c:v>6</c:v>
                </c:pt>
              </c:numCache>
            </c:numRef>
          </c:cat>
          <c:val>
            <c:numRef>
              <c:f>Sheet1!$D$69:$I$69</c:f>
              <c:numCache>
                <c:formatCode>General</c:formatCode>
                <c:ptCount val="6"/>
                <c:pt idx="0">
                  <c:v>0.44740000000000002</c:v>
                </c:pt>
                <c:pt idx="1">
                  <c:v>0.460893</c:v>
                </c:pt>
                <c:pt idx="2">
                  <c:v>0.49621800000000038</c:v>
                </c:pt>
                <c:pt idx="3">
                  <c:v>0.52140399999999842</c:v>
                </c:pt>
                <c:pt idx="4">
                  <c:v>0.5614209999999995</c:v>
                </c:pt>
                <c:pt idx="5">
                  <c:v>0.60548800000000003</c:v>
                </c:pt>
              </c:numCache>
            </c:numRef>
          </c:val>
        </c:ser>
        <c:ser>
          <c:idx val="6"/>
          <c:order val="6"/>
          <c:tx>
            <c:strRef>
              <c:f>Sheet1!$C$70</c:f>
              <c:strCache>
                <c:ptCount val="1"/>
                <c:pt idx="0">
                  <c:v>MMints Wavelet</c:v>
                </c:pt>
              </c:strCache>
            </c:strRef>
          </c:tx>
          <c:spPr>
            <a:ln w="6350"/>
          </c:spPr>
          <c:cat>
            <c:numRef>
              <c:f>Sheet1!$D$63:$I$63</c:f>
              <c:numCache>
                <c:formatCode>General</c:formatCode>
                <c:ptCount val="6"/>
                <c:pt idx="0">
                  <c:v>1</c:v>
                </c:pt>
                <c:pt idx="1">
                  <c:v>2</c:v>
                </c:pt>
                <c:pt idx="2">
                  <c:v>3</c:v>
                </c:pt>
                <c:pt idx="3">
                  <c:v>4</c:v>
                </c:pt>
                <c:pt idx="4">
                  <c:v>5</c:v>
                </c:pt>
                <c:pt idx="5">
                  <c:v>6</c:v>
                </c:pt>
              </c:numCache>
            </c:numRef>
          </c:cat>
          <c:val>
            <c:numRef>
              <c:f>Sheet1!$D$70:$I$70</c:f>
              <c:numCache>
                <c:formatCode>General</c:formatCode>
                <c:ptCount val="6"/>
                <c:pt idx="0">
                  <c:v>0.34556000000000031</c:v>
                </c:pt>
                <c:pt idx="1">
                  <c:v>0.36878900000000031</c:v>
                </c:pt>
                <c:pt idx="2">
                  <c:v>0.42179500000000003</c:v>
                </c:pt>
                <c:pt idx="3">
                  <c:v>0.45769600000000005</c:v>
                </c:pt>
                <c:pt idx="4">
                  <c:v>0.49994700000000031</c:v>
                </c:pt>
                <c:pt idx="5">
                  <c:v>0.59290199999999948</c:v>
                </c:pt>
              </c:numCache>
            </c:numRef>
          </c:val>
        </c:ser>
        <c:marker val="1"/>
        <c:axId val="81971456"/>
        <c:axId val="84107648"/>
      </c:lineChart>
      <c:catAx>
        <c:axId val="81971456"/>
        <c:scaling>
          <c:orientation val="minMax"/>
        </c:scaling>
        <c:axPos val="b"/>
        <c:title>
          <c:tx>
            <c:rich>
              <a:bodyPr/>
              <a:lstStyle/>
              <a:p>
                <a:pPr>
                  <a:defRPr sz="1400"/>
                </a:pPr>
                <a:r>
                  <a:rPr lang="en-US" sz="1400"/>
                  <a:t>Number of cores</a:t>
                </a:r>
              </a:p>
            </c:rich>
          </c:tx>
          <c:layout>
            <c:manualLayout>
              <c:xMode val="edge"/>
              <c:yMode val="edge"/>
              <c:x val="0.38347358923884717"/>
              <c:y val="0.91552755905511807"/>
            </c:manualLayout>
          </c:layout>
        </c:title>
        <c:numFmt formatCode="General" sourceLinked="1"/>
        <c:tickLblPos val="nextTo"/>
        <c:txPr>
          <a:bodyPr/>
          <a:lstStyle/>
          <a:p>
            <a:pPr>
              <a:defRPr sz="900" b="1"/>
            </a:pPr>
            <a:endParaRPr lang="en-US"/>
          </a:p>
        </c:txPr>
        <c:crossAx val="84107648"/>
        <c:crosses val="autoZero"/>
        <c:auto val="1"/>
        <c:lblAlgn val="ctr"/>
        <c:lblOffset val="100"/>
      </c:catAx>
      <c:valAx>
        <c:axId val="84107648"/>
        <c:scaling>
          <c:orientation val="minMax"/>
        </c:scaling>
        <c:axPos val="l"/>
        <c:majorGridlines/>
        <c:title>
          <c:tx>
            <c:rich>
              <a:bodyPr rot="-5400000" vert="horz"/>
              <a:lstStyle/>
              <a:p>
                <a:pPr>
                  <a:defRPr sz="1400"/>
                </a:pPr>
                <a:r>
                  <a:rPr lang="en-US" sz="1400"/>
                  <a:t>Runtime in seconds</a:t>
                </a:r>
              </a:p>
            </c:rich>
          </c:tx>
          <c:layout/>
        </c:title>
        <c:numFmt formatCode="General" sourceLinked="1"/>
        <c:tickLblPos val="nextTo"/>
        <c:txPr>
          <a:bodyPr/>
          <a:lstStyle/>
          <a:p>
            <a:pPr>
              <a:defRPr b="1"/>
            </a:pPr>
            <a:endParaRPr lang="en-US"/>
          </a:p>
        </c:txPr>
        <c:crossAx val="81971456"/>
        <c:crosses val="autoZero"/>
        <c:crossBetween val="between"/>
      </c:valAx>
    </c:plotArea>
    <c:legend>
      <c:legendPos val="r"/>
      <c:layout>
        <c:manualLayout>
          <c:xMode val="edge"/>
          <c:yMode val="edge"/>
          <c:x val="0.74022530891503735"/>
          <c:y val="0.12251049868766405"/>
          <c:w val="0.25533014833819923"/>
          <c:h val="0.68150699912510926"/>
        </c:manualLayout>
      </c:layout>
      <c:txPr>
        <a:bodyPr/>
        <a:lstStyle/>
        <a:p>
          <a:pPr>
            <a:defRPr sz="1100" b="1"/>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400"/>
            </a:pPr>
            <a:r>
              <a:rPr lang="en-US" sz="1400"/>
              <a:t>Improvement of vector</a:t>
            </a:r>
          </a:p>
        </c:rich>
      </c:tx>
      <c:layout>
        <c:manualLayout>
          <c:xMode val="edge"/>
          <c:yMode val="edge"/>
          <c:x val="0.23400793650793714"/>
          <c:y val="0"/>
        </c:manualLayout>
      </c:layout>
    </c:title>
    <c:plotArea>
      <c:layout>
        <c:manualLayout>
          <c:layoutTarget val="inner"/>
          <c:xMode val="edge"/>
          <c:yMode val="edge"/>
          <c:x val="0.16825740532433481"/>
          <c:y val="0.15262935883014644"/>
          <c:w val="0.75965941757280719"/>
          <c:h val="0.62080521184852178"/>
        </c:manualLayout>
      </c:layout>
      <c:scatterChart>
        <c:scatterStyle val="smoothMarker"/>
        <c:ser>
          <c:idx val="0"/>
          <c:order val="0"/>
          <c:tx>
            <c:strRef>
              <c:f>Sheet1!$C$21</c:f>
              <c:strCache>
                <c:ptCount val="1"/>
                <c:pt idx="0">
                  <c:v>STL vector</c:v>
                </c:pt>
              </c:strCache>
            </c:strRef>
          </c:tx>
          <c:spPr>
            <a:ln w="6350"/>
          </c:spPr>
          <c:marker>
            <c:symbol val="diamond"/>
            <c:size val="5"/>
          </c:marker>
          <c:xVal>
            <c:numRef>
              <c:f>Sheet1!$D$20:$L$20</c:f>
              <c:numCache>
                <c:formatCode>General</c:formatCode>
                <c:ptCount val="9"/>
                <c:pt idx="0">
                  <c:v>1000</c:v>
                </c:pt>
                <c:pt idx="1">
                  <c:v>2000</c:v>
                </c:pt>
                <c:pt idx="2">
                  <c:v>4000</c:v>
                </c:pt>
                <c:pt idx="3">
                  <c:v>8000</c:v>
                </c:pt>
                <c:pt idx="4">
                  <c:v>8192</c:v>
                </c:pt>
                <c:pt idx="5">
                  <c:v>10000</c:v>
                </c:pt>
                <c:pt idx="6">
                  <c:v>20000</c:v>
                </c:pt>
                <c:pt idx="7">
                  <c:v>50000</c:v>
                </c:pt>
                <c:pt idx="8">
                  <c:v>100000</c:v>
                </c:pt>
              </c:numCache>
            </c:numRef>
          </c:xVal>
          <c:yVal>
            <c:numRef>
              <c:f>Sheet1!$D$21:$L$21</c:f>
              <c:numCache>
                <c:formatCode>General</c:formatCode>
                <c:ptCount val="9"/>
                <c:pt idx="0">
                  <c:v>175</c:v>
                </c:pt>
                <c:pt idx="1">
                  <c:v>322</c:v>
                </c:pt>
                <c:pt idx="2">
                  <c:v>612</c:v>
                </c:pt>
                <c:pt idx="3">
                  <c:v>1189</c:v>
                </c:pt>
                <c:pt idx="4">
                  <c:v>1216</c:v>
                </c:pt>
              </c:numCache>
            </c:numRef>
          </c:yVal>
          <c:smooth val="1"/>
        </c:ser>
        <c:ser>
          <c:idx val="1"/>
          <c:order val="1"/>
          <c:tx>
            <c:strRef>
              <c:f>Sheet1!$C$22</c:f>
              <c:strCache>
                <c:ptCount val="1"/>
                <c:pt idx="0">
                  <c:v>New vector</c:v>
                </c:pt>
              </c:strCache>
            </c:strRef>
          </c:tx>
          <c:spPr>
            <a:ln w="6350"/>
          </c:spPr>
          <c:marker>
            <c:symbol val="square"/>
            <c:size val="5"/>
          </c:marker>
          <c:xVal>
            <c:numRef>
              <c:f>Sheet1!$D$20:$L$20</c:f>
              <c:numCache>
                <c:formatCode>General</c:formatCode>
                <c:ptCount val="9"/>
                <c:pt idx="0">
                  <c:v>1000</c:v>
                </c:pt>
                <c:pt idx="1">
                  <c:v>2000</c:v>
                </c:pt>
                <c:pt idx="2">
                  <c:v>4000</c:v>
                </c:pt>
                <c:pt idx="3">
                  <c:v>8000</c:v>
                </c:pt>
                <c:pt idx="4">
                  <c:v>8192</c:v>
                </c:pt>
                <c:pt idx="5">
                  <c:v>10000</c:v>
                </c:pt>
                <c:pt idx="6">
                  <c:v>20000</c:v>
                </c:pt>
                <c:pt idx="7">
                  <c:v>50000</c:v>
                </c:pt>
                <c:pt idx="8">
                  <c:v>100000</c:v>
                </c:pt>
              </c:numCache>
            </c:numRef>
          </c:xVal>
          <c:yVal>
            <c:numRef>
              <c:f>Sheet1!$D$22:$L$22</c:f>
              <c:numCache>
                <c:formatCode>General</c:formatCode>
                <c:ptCount val="9"/>
                <c:pt idx="0">
                  <c:v>991</c:v>
                </c:pt>
                <c:pt idx="1">
                  <c:v>1489</c:v>
                </c:pt>
                <c:pt idx="2">
                  <c:v>2388</c:v>
                </c:pt>
                <c:pt idx="3">
                  <c:v>4142</c:v>
                </c:pt>
                <c:pt idx="4">
                  <c:v>4218</c:v>
                </c:pt>
                <c:pt idx="5">
                  <c:v>6379</c:v>
                </c:pt>
                <c:pt idx="6">
                  <c:v>10663</c:v>
                </c:pt>
                <c:pt idx="7">
                  <c:v>25185</c:v>
                </c:pt>
                <c:pt idx="8">
                  <c:v>47811</c:v>
                </c:pt>
              </c:numCache>
            </c:numRef>
          </c:yVal>
          <c:smooth val="1"/>
        </c:ser>
        <c:axId val="73485312"/>
        <c:axId val="73852032"/>
      </c:scatterChart>
      <c:valAx>
        <c:axId val="73485312"/>
        <c:scaling>
          <c:logBase val="2"/>
          <c:orientation val="minMax"/>
          <c:min val="500"/>
        </c:scaling>
        <c:axPos val="b"/>
        <c:title>
          <c:tx>
            <c:rich>
              <a:bodyPr/>
              <a:lstStyle/>
              <a:p>
                <a:pPr>
                  <a:defRPr/>
                </a:pPr>
                <a:r>
                  <a:rPr lang="en-US" dirty="0"/>
                  <a:t>Number of </a:t>
                </a:r>
                <a:r>
                  <a:rPr lang="en-US" dirty="0" smtClean="0"/>
                  <a:t>objects</a:t>
                </a:r>
                <a:endParaRPr lang="en-US" dirty="0"/>
              </a:p>
            </c:rich>
          </c:tx>
          <c:layout/>
        </c:title>
        <c:numFmt formatCode="General" sourceLinked="1"/>
        <c:majorTickMark val="none"/>
        <c:tickLblPos val="nextTo"/>
        <c:txPr>
          <a:bodyPr/>
          <a:lstStyle/>
          <a:p>
            <a:pPr>
              <a:defRPr sz="1000"/>
            </a:pPr>
            <a:endParaRPr lang="en-US"/>
          </a:p>
        </c:txPr>
        <c:crossAx val="73852032"/>
        <c:crossesAt val="1"/>
        <c:crossBetween val="midCat"/>
        <c:majorUnit val="2"/>
      </c:valAx>
      <c:valAx>
        <c:axId val="73852032"/>
        <c:scaling>
          <c:logBase val="10"/>
          <c:orientation val="minMax"/>
          <c:min val="1"/>
        </c:scaling>
        <c:axPos val="l"/>
        <c:majorGridlines/>
        <c:title>
          <c:tx>
            <c:rich>
              <a:bodyPr/>
              <a:lstStyle/>
              <a:p>
                <a:pPr>
                  <a:defRPr sz="1400"/>
                </a:pPr>
                <a:r>
                  <a:rPr lang="en-US" sz="1400"/>
                  <a:t>Runtime in ns</a:t>
                </a:r>
              </a:p>
            </c:rich>
          </c:tx>
          <c:layout/>
        </c:title>
        <c:numFmt formatCode="General" sourceLinked="1"/>
        <c:majorTickMark val="none"/>
        <c:tickLblPos val="nextTo"/>
        <c:txPr>
          <a:bodyPr/>
          <a:lstStyle/>
          <a:p>
            <a:pPr>
              <a:defRPr sz="1050"/>
            </a:pPr>
            <a:endParaRPr lang="en-US"/>
          </a:p>
        </c:txPr>
        <c:crossAx val="73485312"/>
        <c:crossesAt val="1"/>
        <c:crossBetween val="midCat"/>
      </c:valAx>
    </c:plotArea>
    <c:legend>
      <c:legendPos val="r"/>
      <c:layout>
        <c:manualLayout>
          <c:xMode val="edge"/>
          <c:yMode val="edge"/>
          <c:x val="0.62827271591051115"/>
          <c:y val="0.44022518018581008"/>
          <c:w val="0.28934570678665233"/>
          <c:h val="0.22321584801899771"/>
        </c:manualLayout>
      </c:layout>
      <c:overlay val="1"/>
      <c:txPr>
        <a:bodyPr/>
        <a:lstStyle/>
        <a:p>
          <a:pPr>
            <a:defRPr sz="900"/>
          </a:pPr>
          <a:endParaRPr lang="en-US"/>
        </a:p>
      </c:txPr>
    </c:legend>
    <c:plotVisOnly val="1"/>
    <c:dispBlanksAs val="zero"/>
  </c:chart>
  <c:txPr>
    <a:bodyPr/>
    <a:lstStyle/>
    <a:p>
      <a:pPr>
        <a:defRPr b="1"/>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400"/>
            </a:pPr>
            <a:r>
              <a:rPr lang="en-US" sz="1400"/>
              <a:t>Improvement of deque</a:t>
            </a:r>
          </a:p>
        </c:rich>
      </c:tx>
      <c:layout>
        <c:manualLayout>
          <c:xMode val="edge"/>
          <c:yMode val="edge"/>
          <c:x val="0.22206349206349263"/>
          <c:y val="0"/>
        </c:manualLayout>
      </c:layout>
    </c:title>
    <c:plotArea>
      <c:layout>
        <c:manualLayout>
          <c:layoutTarget val="inner"/>
          <c:xMode val="edge"/>
          <c:yMode val="edge"/>
          <c:x val="0.18809867516560441"/>
          <c:y val="0.13354841061534012"/>
          <c:w val="0.72773465816772964"/>
          <c:h val="0.65972742990459765"/>
        </c:manualLayout>
      </c:layout>
      <c:scatterChart>
        <c:scatterStyle val="smoothMarker"/>
        <c:ser>
          <c:idx val="0"/>
          <c:order val="0"/>
          <c:tx>
            <c:strRef>
              <c:f>Sheet1!$C$26</c:f>
              <c:strCache>
                <c:ptCount val="1"/>
                <c:pt idx="0">
                  <c:v>STL deque</c:v>
                </c:pt>
              </c:strCache>
            </c:strRef>
          </c:tx>
          <c:spPr>
            <a:ln w="6350"/>
          </c:spPr>
          <c:marker>
            <c:symbol val="diamond"/>
            <c:size val="5"/>
          </c:marker>
          <c:xVal>
            <c:numRef>
              <c:f>Sheet1!$D$25:$L$25</c:f>
              <c:numCache>
                <c:formatCode>General</c:formatCode>
                <c:ptCount val="9"/>
                <c:pt idx="0">
                  <c:v>1000</c:v>
                </c:pt>
                <c:pt idx="1">
                  <c:v>2000</c:v>
                </c:pt>
                <c:pt idx="2">
                  <c:v>5000</c:v>
                </c:pt>
                <c:pt idx="3">
                  <c:v>10000</c:v>
                </c:pt>
                <c:pt idx="4">
                  <c:v>15000</c:v>
                </c:pt>
                <c:pt idx="5">
                  <c:v>20000</c:v>
                </c:pt>
                <c:pt idx="6">
                  <c:v>25300</c:v>
                </c:pt>
                <c:pt idx="7">
                  <c:v>50000</c:v>
                </c:pt>
                <c:pt idx="8">
                  <c:v>100000</c:v>
                </c:pt>
              </c:numCache>
            </c:numRef>
          </c:xVal>
          <c:yVal>
            <c:numRef>
              <c:f>Sheet1!$D$26:$L$26</c:f>
              <c:numCache>
                <c:formatCode>General</c:formatCode>
                <c:ptCount val="9"/>
                <c:pt idx="0">
                  <c:v>154</c:v>
                </c:pt>
                <c:pt idx="1">
                  <c:v>306</c:v>
                </c:pt>
                <c:pt idx="2">
                  <c:v>762</c:v>
                </c:pt>
                <c:pt idx="3">
                  <c:v>1522</c:v>
                </c:pt>
                <c:pt idx="4">
                  <c:v>2283</c:v>
                </c:pt>
                <c:pt idx="5">
                  <c:v>3044</c:v>
                </c:pt>
                <c:pt idx="6">
                  <c:v>3849</c:v>
                </c:pt>
              </c:numCache>
            </c:numRef>
          </c:yVal>
          <c:smooth val="1"/>
        </c:ser>
        <c:ser>
          <c:idx val="1"/>
          <c:order val="1"/>
          <c:tx>
            <c:strRef>
              <c:f>Sheet1!$C$27</c:f>
              <c:strCache>
                <c:ptCount val="1"/>
                <c:pt idx="0">
                  <c:v>New deque</c:v>
                </c:pt>
              </c:strCache>
            </c:strRef>
          </c:tx>
          <c:spPr>
            <a:ln w="6350"/>
          </c:spPr>
          <c:marker>
            <c:symbol val="square"/>
            <c:size val="5"/>
          </c:marker>
          <c:xVal>
            <c:numRef>
              <c:f>Sheet1!$D$25:$L$25</c:f>
              <c:numCache>
                <c:formatCode>General</c:formatCode>
                <c:ptCount val="9"/>
                <c:pt idx="0">
                  <c:v>1000</c:v>
                </c:pt>
                <c:pt idx="1">
                  <c:v>2000</c:v>
                </c:pt>
                <c:pt idx="2">
                  <c:v>5000</c:v>
                </c:pt>
                <c:pt idx="3">
                  <c:v>10000</c:v>
                </c:pt>
                <c:pt idx="4">
                  <c:v>15000</c:v>
                </c:pt>
                <c:pt idx="5">
                  <c:v>20000</c:v>
                </c:pt>
                <c:pt idx="6">
                  <c:v>25300</c:v>
                </c:pt>
                <c:pt idx="7">
                  <c:v>50000</c:v>
                </c:pt>
                <c:pt idx="8">
                  <c:v>100000</c:v>
                </c:pt>
              </c:numCache>
            </c:numRef>
          </c:xVal>
          <c:yVal>
            <c:numRef>
              <c:f>Sheet1!$D$27:$L$27</c:f>
              <c:numCache>
                <c:formatCode>General</c:formatCode>
                <c:ptCount val="9"/>
                <c:pt idx="0">
                  <c:v>866</c:v>
                </c:pt>
                <c:pt idx="1">
                  <c:v>1514</c:v>
                </c:pt>
                <c:pt idx="2">
                  <c:v>3391</c:v>
                </c:pt>
                <c:pt idx="3">
                  <c:v>6701</c:v>
                </c:pt>
                <c:pt idx="4">
                  <c:v>10041</c:v>
                </c:pt>
                <c:pt idx="5">
                  <c:v>13505</c:v>
                </c:pt>
                <c:pt idx="6">
                  <c:v>16794</c:v>
                </c:pt>
                <c:pt idx="7">
                  <c:v>33323</c:v>
                </c:pt>
                <c:pt idx="8">
                  <c:v>67267</c:v>
                </c:pt>
              </c:numCache>
            </c:numRef>
          </c:yVal>
          <c:smooth val="1"/>
        </c:ser>
        <c:axId val="74536832"/>
        <c:axId val="74543104"/>
      </c:scatterChart>
      <c:valAx>
        <c:axId val="74536832"/>
        <c:scaling>
          <c:logBase val="2"/>
          <c:orientation val="minMax"/>
          <c:min val="400"/>
        </c:scaling>
        <c:axPos val="b"/>
        <c:title>
          <c:tx>
            <c:rich>
              <a:bodyPr/>
              <a:lstStyle/>
              <a:p>
                <a:pPr>
                  <a:defRPr/>
                </a:pPr>
                <a:r>
                  <a:rPr lang="en-US"/>
                  <a:t>Number of objects</a:t>
                </a:r>
              </a:p>
            </c:rich>
          </c:tx>
          <c:layout/>
        </c:title>
        <c:numFmt formatCode="General" sourceLinked="1"/>
        <c:tickLblPos val="nextTo"/>
        <c:txPr>
          <a:bodyPr/>
          <a:lstStyle/>
          <a:p>
            <a:pPr>
              <a:defRPr sz="1000" b="1"/>
            </a:pPr>
            <a:endParaRPr lang="en-US"/>
          </a:p>
        </c:txPr>
        <c:crossAx val="74543104"/>
        <c:crosses val="autoZero"/>
        <c:crossBetween val="midCat"/>
        <c:majorUnit val="4"/>
      </c:valAx>
      <c:valAx>
        <c:axId val="74543104"/>
        <c:scaling>
          <c:logBase val="10"/>
          <c:orientation val="minMax"/>
        </c:scaling>
        <c:axPos val="l"/>
        <c:majorGridlines/>
        <c:title>
          <c:tx>
            <c:rich>
              <a:bodyPr rot="-5400000" vert="horz"/>
              <a:lstStyle/>
              <a:p>
                <a:pPr>
                  <a:defRPr sz="1400"/>
                </a:pPr>
                <a:r>
                  <a:rPr lang="en-US" sz="1400"/>
                  <a:t>Runtime in ns</a:t>
                </a:r>
              </a:p>
            </c:rich>
          </c:tx>
          <c:layout/>
        </c:title>
        <c:numFmt formatCode="General" sourceLinked="1"/>
        <c:tickLblPos val="nextTo"/>
        <c:txPr>
          <a:bodyPr/>
          <a:lstStyle/>
          <a:p>
            <a:pPr>
              <a:defRPr sz="1050" b="1"/>
            </a:pPr>
            <a:endParaRPr lang="en-US"/>
          </a:p>
        </c:txPr>
        <c:crossAx val="74536832"/>
        <c:crossesAt val="400"/>
        <c:crossBetween val="midCat"/>
      </c:valAx>
    </c:plotArea>
    <c:legend>
      <c:legendPos val="r"/>
      <c:layout>
        <c:manualLayout>
          <c:xMode val="edge"/>
          <c:yMode val="edge"/>
          <c:x val="0.64859017622797288"/>
          <c:y val="0.4137701537307838"/>
          <c:w val="0.28869078865141856"/>
          <c:h val="0.22321584801899771"/>
        </c:manualLayout>
      </c:layout>
      <c:overlay val="1"/>
      <c:txPr>
        <a:bodyPr/>
        <a:lstStyle/>
        <a:p>
          <a:pPr>
            <a:defRPr sz="900" b="1"/>
          </a:pPr>
          <a:endParaRPr lang="en-US"/>
        </a:p>
      </c:txPr>
    </c:legend>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400"/>
            </a:pPr>
            <a:r>
              <a:rPr lang="en-US" sz="1400"/>
              <a:t>Improvement of list</a:t>
            </a:r>
          </a:p>
        </c:rich>
      </c:tx>
      <c:layout>
        <c:manualLayout>
          <c:xMode val="edge"/>
          <c:yMode val="edge"/>
          <c:x val="0.26071428571428651"/>
          <c:y val="6.6137566137566134E-3"/>
        </c:manualLayout>
      </c:layout>
    </c:title>
    <c:plotArea>
      <c:layout>
        <c:manualLayout>
          <c:layoutTarget val="inner"/>
          <c:xMode val="edge"/>
          <c:yMode val="edge"/>
          <c:x val="0.18784058242719731"/>
          <c:y val="0.14016216722909636"/>
          <c:w val="0.74007624046994125"/>
          <c:h val="0.67295494313211002"/>
        </c:manualLayout>
      </c:layout>
      <c:scatterChart>
        <c:scatterStyle val="smoothMarker"/>
        <c:ser>
          <c:idx val="0"/>
          <c:order val="0"/>
          <c:tx>
            <c:strRef>
              <c:f>Sheet1!$C$31</c:f>
              <c:strCache>
                <c:ptCount val="1"/>
                <c:pt idx="0">
                  <c:v>STL list</c:v>
                </c:pt>
              </c:strCache>
            </c:strRef>
          </c:tx>
          <c:spPr>
            <a:ln w="12700"/>
          </c:spPr>
          <c:xVal>
            <c:numRef>
              <c:f>Sheet1!$D$30:$L$30</c:f>
              <c:numCache>
                <c:formatCode>General</c:formatCode>
                <c:ptCount val="9"/>
                <c:pt idx="0">
                  <c:v>1000</c:v>
                </c:pt>
                <c:pt idx="1">
                  <c:v>2000</c:v>
                </c:pt>
                <c:pt idx="2">
                  <c:v>3000</c:v>
                </c:pt>
                <c:pt idx="3">
                  <c:v>4000</c:v>
                </c:pt>
                <c:pt idx="4">
                  <c:v>5000</c:v>
                </c:pt>
                <c:pt idx="5">
                  <c:v>5400</c:v>
                </c:pt>
                <c:pt idx="6">
                  <c:v>10000</c:v>
                </c:pt>
                <c:pt idx="7">
                  <c:v>20000</c:v>
                </c:pt>
                <c:pt idx="8">
                  <c:v>100000</c:v>
                </c:pt>
              </c:numCache>
            </c:numRef>
          </c:xVal>
          <c:yVal>
            <c:numRef>
              <c:f>Sheet1!$D$31:$L$31</c:f>
              <c:numCache>
                <c:formatCode>General</c:formatCode>
                <c:ptCount val="9"/>
                <c:pt idx="0">
                  <c:v>814</c:v>
                </c:pt>
                <c:pt idx="1">
                  <c:v>1628</c:v>
                </c:pt>
                <c:pt idx="2">
                  <c:v>2443</c:v>
                </c:pt>
                <c:pt idx="3">
                  <c:v>3257</c:v>
                </c:pt>
                <c:pt idx="4">
                  <c:v>4071</c:v>
                </c:pt>
                <c:pt idx="5">
                  <c:v>4397</c:v>
                </c:pt>
              </c:numCache>
            </c:numRef>
          </c:yVal>
          <c:smooth val="1"/>
        </c:ser>
        <c:ser>
          <c:idx val="1"/>
          <c:order val="1"/>
          <c:tx>
            <c:strRef>
              <c:f>Sheet1!$C$32</c:f>
              <c:strCache>
                <c:ptCount val="1"/>
                <c:pt idx="0">
                  <c:v>New list</c:v>
                </c:pt>
              </c:strCache>
            </c:strRef>
          </c:tx>
          <c:spPr>
            <a:ln w="12700"/>
          </c:spPr>
          <c:xVal>
            <c:numRef>
              <c:f>Sheet1!$D$30:$L$30</c:f>
              <c:numCache>
                <c:formatCode>General</c:formatCode>
                <c:ptCount val="9"/>
                <c:pt idx="0">
                  <c:v>1000</c:v>
                </c:pt>
                <c:pt idx="1">
                  <c:v>2000</c:v>
                </c:pt>
                <c:pt idx="2">
                  <c:v>3000</c:v>
                </c:pt>
                <c:pt idx="3">
                  <c:v>4000</c:v>
                </c:pt>
                <c:pt idx="4">
                  <c:v>5000</c:v>
                </c:pt>
                <c:pt idx="5">
                  <c:v>5400</c:v>
                </c:pt>
                <c:pt idx="6">
                  <c:v>10000</c:v>
                </c:pt>
                <c:pt idx="7">
                  <c:v>20000</c:v>
                </c:pt>
                <c:pt idx="8">
                  <c:v>100000</c:v>
                </c:pt>
              </c:numCache>
            </c:numRef>
          </c:xVal>
          <c:yVal>
            <c:numRef>
              <c:f>Sheet1!$D$32:$L$32</c:f>
              <c:numCache>
                <c:formatCode>General</c:formatCode>
                <c:ptCount val="9"/>
                <c:pt idx="0">
                  <c:v>18826</c:v>
                </c:pt>
                <c:pt idx="1">
                  <c:v>27031</c:v>
                </c:pt>
                <c:pt idx="2">
                  <c:v>40454</c:v>
                </c:pt>
                <c:pt idx="3">
                  <c:v>54757</c:v>
                </c:pt>
                <c:pt idx="4">
                  <c:v>66908</c:v>
                </c:pt>
                <c:pt idx="5">
                  <c:v>81598</c:v>
                </c:pt>
                <c:pt idx="6">
                  <c:v>141252</c:v>
                </c:pt>
                <c:pt idx="7">
                  <c:v>271313</c:v>
                </c:pt>
                <c:pt idx="8">
                  <c:v>1342825</c:v>
                </c:pt>
              </c:numCache>
            </c:numRef>
          </c:yVal>
          <c:smooth val="1"/>
        </c:ser>
        <c:axId val="74572544"/>
        <c:axId val="74574464"/>
      </c:scatterChart>
      <c:valAx>
        <c:axId val="74572544"/>
        <c:scaling>
          <c:logBase val="2"/>
          <c:orientation val="minMax"/>
          <c:min val="400"/>
        </c:scaling>
        <c:axPos val="b"/>
        <c:title>
          <c:tx>
            <c:rich>
              <a:bodyPr/>
              <a:lstStyle/>
              <a:p>
                <a:pPr>
                  <a:defRPr/>
                </a:pPr>
                <a:r>
                  <a:rPr lang="en-US"/>
                  <a:t>Number of objects</a:t>
                </a:r>
              </a:p>
            </c:rich>
          </c:tx>
          <c:layout/>
        </c:title>
        <c:numFmt formatCode="General" sourceLinked="1"/>
        <c:tickLblPos val="nextTo"/>
        <c:txPr>
          <a:bodyPr/>
          <a:lstStyle/>
          <a:p>
            <a:pPr>
              <a:defRPr sz="1000" b="1"/>
            </a:pPr>
            <a:endParaRPr lang="en-US"/>
          </a:p>
        </c:txPr>
        <c:crossAx val="74574464"/>
        <c:crosses val="autoZero"/>
        <c:crossBetween val="midCat"/>
        <c:majorUnit val="4"/>
      </c:valAx>
      <c:valAx>
        <c:axId val="74574464"/>
        <c:scaling>
          <c:logBase val="10"/>
          <c:orientation val="minMax"/>
        </c:scaling>
        <c:axPos val="l"/>
        <c:majorGridlines/>
        <c:title>
          <c:tx>
            <c:rich>
              <a:bodyPr rot="-5400000" vert="horz"/>
              <a:lstStyle/>
              <a:p>
                <a:pPr>
                  <a:defRPr sz="1400"/>
                </a:pPr>
                <a:r>
                  <a:rPr lang="en-US" sz="1400"/>
                  <a:t>Runtime in ns</a:t>
                </a:r>
              </a:p>
            </c:rich>
          </c:tx>
          <c:layout/>
        </c:title>
        <c:numFmt formatCode="General" sourceLinked="1"/>
        <c:tickLblPos val="nextTo"/>
        <c:txPr>
          <a:bodyPr/>
          <a:lstStyle/>
          <a:p>
            <a:pPr>
              <a:defRPr sz="1000" b="1"/>
            </a:pPr>
            <a:endParaRPr lang="en-US"/>
          </a:p>
        </c:txPr>
        <c:crossAx val="74572544"/>
        <c:crosses val="autoZero"/>
        <c:crossBetween val="midCat"/>
        <c:majorUnit val="10"/>
      </c:valAx>
    </c:plotArea>
    <c:legend>
      <c:legendPos val="r"/>
      <c:layout>
        <c:manualLayout>
          <c:xMode val="edge"/>
          <c:yMode val="edge"/>
          <c:x val="0.62027715285589446"/>
          <c:y val="0.47990771986835057"/>
          <c:w val="0.23940507436570441"/>
          <c:h val="0.22321584801899771"/>
        </c:manualLayout>
      </c:layout>
      <c:overlay val="1"/>
      <c:txPr>
        <a:bodyPr/>
        <a:lstStyle/>
        <a:p>
          <a:pPr>
            <a:defRPr sz="900" b="1"/>
          </a:pPr>
          <a:endParaRPr lang="en-US"/>
        </a:p>
      </c:txPr>
    </c:legend>
    <c:plotVisOnly val="1"/>
    <c:dispBlanksAs val="gap"/>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400"/>
            </a:pPr>
            <a:r>
              <a:rPr lang="en-US" sz="1400"/>
              <a:t>Improvement of set</a:t>
            </a:r>
          </a:p>
        </c:rich>
      </c:tx>
      <c:layout>
        <c:manualLayout>
          <c:xMode val="edge"/>
          <c:yMode val="edge"/>
          <c:x val="0.2721625421822273"/>
          <c:y val="0"/>
        </c:manualLayout>
      </c:layout>
    </c:title>
    <c:plotArea>
      <c:layout>
        <c:manualLayout>
          <c:layoutTarget val="inner"/>
          <c:xMode val="edge"/>
          <c:yMode val="edge"/>
          <c:x val="0.18875484314460694"/>
          <c:y val="0.15271164021164024"/>
          <c:w val="0.73916197975253051"/>
          <c:h val="0.6584869599633375"/>
        </c:manualLayout>
      </c:layout>
      <c:scatterChart>
        <c:scatterStyle val="smoothMarker"/>
        <c:ser>
          <c:idx val="0"/>
          <c:order val="0"/>
          <c:tx>
            <c:strRef>
              <c:f>Sheet1!$C$36</c:f>
              <c:strCache>
                <c:ptCount val="1"/>
                <c:pt idx="0">
                  <c:v>STL set</c:v>
                </c:pt>
              </c:strCache>
            </c:strRef>
          </c:tx>
          <c:spPr>
            <a:ln w="12700"/>
          </c:spPr>
          <c:xVal>
            <c:numRef>
              <c:f>Sheet1!$D$35:$L$35</c:f>
              <c:numCache>
                <c:formatCode>General</c:formatCode>
                <c:ptCount val="9"/>
                <c:pt idx="0">
                  <c:v>500</c:v>
                </c:pt>
                <c:pt idx="1">
                  <c:v>1000</c:v>
                </c:pt>
                <c:pt idx="2">
                  <c:v>2000</c:v>
                </c:pt>
                <c:pt idx="3">
                  <c:v>2500</c:v>
                </c:pt>
                <c:pt idx="4">
                  <c:v>2800</c:v>
                </c:pt>
                <c:pt idx="5">
                  <c:v>10000</c:v>
                </c:pt>
                <c:pt idx="6">
                  <c:v>20000</c:v>
                </c:pt>
                <c:pt idx="7">
                  <c:v>50000</c:v>
                </c:pt>
                <c:pt idx="8">
                  <c:v>100000</c:v>
                </c:pt>
              </c:numCache>
            </c:numRef>
          </c:xVal>
          <c:yVal>
            <c:numRef>
              <c:f>Sheet1!$D$36:$L$36</c:f>
              <c:numCache>
                <c:formatCode>General</c:formatCode>
                <c:ptCount val="9"/>
                <c:pt idx="0">
                  <c:v>2003</c:v>
                </c:pt>
                <c:pt idx="1">
                  <c:v>4378</c:v>
                </c:pt>
                <c:pt idx="2">
                  <c:v>9538</c:v>
                </c:pt>
                <c:pt idx="3">
                  <c:v>12272</c:v>
                </c:pt>
                <c:pt idx="4">
                  <c:v>13932</c:v>
                </c:pt>
              </c:numCache>
            </c:numRef>
          </c:yVal>
          <c:smooth val="1"/>
        </c:ser>
        <c:ser>
          <c:idx val="1"/>
          <c:order val="1"/>
          <c:tx>
            <c:strRef>
              <c:f>Sheet1!$C$37</c:f>
              <c:strCache>
                <c:ptCount val="1"/>
                <c:pt idx="0">
                  <c:v>New set</c:v>
                </c:pt>
              </c:strCache>
            </c:strRef>
          </c:tx>
          <c:spPr>
            <a:ln w="12700"/>
          </c:spPr>
          <c:xVal>
            <c:numRef>
              <c:f>Sheet1!$D$35:$L$35</c:f>
              <c:numCache>
                <c:formatCode>General</c:formatCode>
                <c:ptCount val="9"/>
                <c:pt idx="0">
                  <c:v>500</c:v>
                </c:pt>
                <c:pt idx="1">
                  <c:v>1000</c:v>
                </c:pt>
                <c:pt idx="2">
                  <c:v>2000</c:v>
                </c:pt>
                <c:pt idx="3">
                  <c:v>2500</c:v>
                </c:pt>
                <c:pt idx="4">
                  <c:v>2800</c:v>
                </c:pt>
                <c:pt idx="5">
                  <c:v>10000</c:v>
                </c:pt>
                <c:pt idx="6">
                  <c:v>20000</c:v>
                </c:pt>
                <c:pt idx="7">
                  <c:v>50000</c:v>
                </c:pt>
                <c:pt idx="8">
                  <c:v>100000</c:v>
                </c:pt>
              </c:numCache>
            </c:numRef>
          </c:xVal>
          <c:yVal>
            <c:numRef>
              <c:f>Sheet1!$D$37:$L$37</c:f>
              <c:numCache>
                <c:formatCode>General</c:formatCode>
                <c:ptCount val="9"/>
                <c:pt idx="0">
                  <c:v>16177</c:v>
                </c:pt>
                <c:pt idx="1">
                  <c:v>33327</c:v>
                </c:pt>
                <c:pt idx="2">
                  <c:v>69016</c:v>
                </c:pt>
                <c:pt idx="3">
                  <c:v>88985</c:v>
                </c:pt>
                <c:pt idx="4">
                  <c:v>108965</c:v>
                </c:pt>
                <c:pt idx="5">
                  <c:v>436643</c:v>
                </c:pt>
                <c:pt idx="6">
                  <c:v>962260</c:v>
                </c:pt>
                <c:pt idx="7">
                  <c:v>2632249</c:v>
                </c:pt>
                <c:pt idx="8">
                  <c:v>5500917</c:v>
                </c:pt>
              </c:numCache>
            </c:numRef>
          </c:yVal>
          <c:smooth val="1"/>
        </c:ser>
        <c:axId val="74603904"/>
        <c:axId val="74614272"/>
      </c:scatterChart>
      <c:valAx>
        <c:axId val="74603904"/>
        <c:scaling>
          <c:logBase val="2"/>
          <c:orientation val="minMax"/>
          <c:min val="400"/>
        </c:scaling>
        <c:axPos val="b"/>
        <c:title>
          <c:tx>
            <c:rich>
              <a:bodyPr/>
              <a:lstStyle/>
              <a:p>
                <a:pPr>
                  <a:defRPr/>
                </a:pPr>
                <a:r>
                  <a:rPr lang="en-US"/>
                  <a:t>Number of objects</a:t>
                </a:r>
              </a:p>
            </c:rich>
          </c:tx>
          <c:layout/>
        </c:title>
        <c:numFmt formatCode="General" sourceLinked="1"/>
        <c:tickLblPos val="nextTo"/>
        <c:txPr>
          <a:bodyPr/>
          <a:lstStyle/>
          <a:p>
            <a:pPr>
              <a:defRPr sz="1000" b="1"/>
            </a:pPr>
            <a:endParaRPr lang="en-US"/>
          </a:p>
        </c:txPr>
        <c:crossAx val="74614272"/>
        <c:crosses val="autoZero"/>
        <c:crossBetween val="midCat"/>
        <c:majorUnit val="4"/>
      </c:valAx>
      <c:valAx>
        <c:axId val="74614272"/>
        <c:scaling>
          <c:logBase val="10"/>
          <c:orientation val="minMax"/>
        </c:scaling>
        <c:axPos val="l"/>
        <c:majorGridlines/>
        <c:title>
          <c:tx>
            <c:rich>
              <a:bodyPr rot="-5400000" vert="horz"/>
              <a:lstStyle/>
              <a:p>
                <a:pPr>
                  <a:defRPr sz="1400"/>
                </a:pPr>
                <a:r>
                  <a:rPr lang="en-US" sz="1400"/>
                  <a:t>Runtime in ns</a:t>
                </a:r>
              </a:p>
            </c:rich>
          </c:tx>
          <c:layout/>
        </c:title>
        <c:numFmt formatCode="General" sourceLinked="1"/>
        <c:tickLblPos val="nextTo"/>
        <c:txPr>
          <a:bodyPr/>
          <a:lstStyle/>
          <a:p>
            <a:pPr>
              <a:defRPr sz="1000" b="1"/>
            </a:pPr>
            <a:endParaRPr lang="en-US"/>
          </a:p>
        </c:txPr>
        <c:crossAx val="74603904"/>
        <c:crosses val="autoZero"/>
        <c:crossBetween val="midCat"/>
      </c:valAx>
    </c:plotArea>
    <c:legend>
      <c:legendPos val="r"/>
      <c:layout>
        <c:manualLayout>
          <c:xMode val="edge"/>
          <c:yMode val="edge"/>
          <c:x val="0.63859080114985778"/>
          <c:y val="0.42038391034454198"/>
          <c:w val="0.25325459317585403"/>
          <c:h val="0.23919197600299971"/>
        </c:manualLayout>
      </c:layout>
      <c:overlay val="1"/>
      <c:txPr>
        <a:bodyPr/>
        <a:lstStyle/>
        <a:p>
          <a:pPr>
            <a:defRPr b="1"/>
          </a:pPr>
          <a:endParaRPr lang="en-US"/>
        </a:p>
      </c:txPr>
    </c:legend>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Heapsort</a:t>
            </a:r>
          </a:p>
        </c:rich>
      </c:tx>
      <c:layout>
        <c:manualLayout>
          <c:xMode val="edge"/>
          <c:yMode val="edge"/>
          <c:x val="0.37140891927982789"/>
          <c:y val="0"/>
        </c:manualLayout>
      </c:layout>
    </c:title>
    <c:plotArea>
      <c:layout>
        <c:manualLayout>
          <c:layoutTarget val="inner"/>
          <c:xMode val="edge"/>
          <c:yMode val="edge"/>
          <c:x val="0.23589497858820291"/>
          <c:y val="0.15043088363954504"/>
          <c:w val="0.67731788460652964"/>
          <c:h val="0.6592541557305337"/>
        </c:manualLayout>
      </c:layout>
      <c:scatterChart>
        <c:scatterStyle val="lineMarker"/>
        <c:ser>
          <c:idx val="0"/>
          <c:order val="0"/>
          <c:tx>
            <c:strRef>
              <c:f>Overhead!$S$15</c:f>
              <c:strCache>
                <c:ptCount val="1"/>
                <c:pt idx="0">
                  <c:v>Sw Cache</c:v>
                </c:pt>
              </c:strCache>
            </c:strRef>
          </c:tx>
          <c:spPr>
            <a:ln w="12700"/>
          </c:spPr>
          <c:xVal>
            <c:numRef>
              <c:f>Overhead!$T$11:$Y$11</c:f>
              <c:numCache>
                <c:formatCode>General</c:formatCode>
                <c:ptCount val="6"/>
                <c:pt idx="0">
                  <c:v>10000</c:v>
                </c:pt>
                <c:pt idx="1">
                  <c:v>20000</c:v>
                </c:pt>
                <c:pt idx="2">
                  <c:v>50000</c:v>
                </c:pt>
                <c:pt idx="3">
                  <c:v>100000</c:v>
                </c:pt>
                <c:pt idx="4">
                  <c:v>200000</c:v>
                </c:pt>
                <c:pt idx="5">
                  <c:v>500000</c:v>
                </c:pt>
              </c:numCache>
            </c:numRef>
          </c:xVal>
          <c:yVal>
            <c:numRef>
              <c:f>Overhead!$T$15:$Y$15</c:f>
              <c:numCache>
                <c:formatCode>General</c:formatCode>
                <c:ptCount val="6"/>
                <c:pt idx="0">
                  <c:v>17553</c:v>
                </c:pt>
                <c:pt idx="1">
                  <c:v>106160</c:v>
                </c:pt>
                <c:pt idx="2">
                  <c:v>258647</c:v>
                </c:pt>
                <c:pt idx="3">
                  <c:v>658985</c:v>
                </c:pt>
                <c:pt idx="4">
                  <c:v>2438301</c:v>
                </c:pt>
                <c:pt idx="5">
                  <c:v>4778930</c:v>
                </c:pt>
              </c:numCache>
            </c:numRef>
          </c:yVal>
        </c:ser>
        <c:ser>
          <c:idx val="1"/>
          <c:order val="1"/>
          <c:tx>
            <c:strRef>
              <c:f>Overhead!$S$16</c:f>
              <c:strCache>
                <c:ptCount val="1"/>
                <c:pt idx="0">
                  <c:v>Hw Cache</c:v>
                </c:pt>
              </c:strCache>
            </c:strRef>
          </c:tx>
          <c:spPr>
            <a:ln w="12700"/>
          </c:spPr>
          <c:xVal>
            <c:numRef>
              <c:f>Overhead!$T$11:$Y$11</c:f>
              <c:numCache>
                <c:formatCode>General</c:formatCode>
                <c:ptCount val="6"/>
                <c:pt idx="0">
                  <c:v>10000</c:v>
                </c:pt>
                <c:pt idx="1">
                  <c:v>20000</c:v>
                </c:pt>
                <c:pt idx="2">
                  <c:v>50000</c:v>
                </c:pt>
                <c:pt idx="3">
                  <c:v>100000</c:v>
                </c:pt>
                <c:pt idx="4">
                  <c:v>200000</c:v>
                </c:pt>
                <c:pt idx="5">
                  <c:v>500000</c:v>
                </c:pt>
              </c:numCache>
            </c:numRef>
          </c:xVal>
          <c:yVal>
            <c:numRef>
              <c:f>Overhead!$T$16:$Y$16</c:f>
              <c:numCache>
                <c:formatCode>General</c:formatCode>
                <c:ptCount val="6"/>
                <c:pt idx="0">
                  <c:v>22093</c:v>
                </c:pt>
                <c:pt idx="1">
                  <c:v>119769</c:v>
                </c:pt>
                <c:pt idx="2">
                  <c:v>289000</c:v>
                </c:pt>
                <c:pt idx="3">
                  <c:v>697000</c:v>
                </c:pt>
                <c:pt idx="4">
                  <c:v>2577000</c:v>
                </c:pt>
                <c:pt idx="5">
                  <c:v>5023000</c:v>
                </c:pt>
              </c:numCache>
            </c:numRef>
          </c:yVal>
        </c:ser>
        <c:axId val="76491392"/>
        <c:axId val="76501760"/>
      </c:scatterChart>
      <c:valAx>
        <c:axId val="76491392"/>
        <c:scaling>
          <c:logBase val="10"/>
          <c:orientation val="minMax"/>
          <c:max val="1100000"/>
          <c:min val="9000"/>
        </c:scaling>
        <c:axPos val="b"/>
        <c:title>
          <c:tx>
            <c:rich>
              <a:bodyPr/>
              <a:lstStyle/>
              <a:p>
                <a:pPr>
                  <a:defRPr/>
                </a:pPr>
                <a:r>
                  <a:rPr lang="en-US"/>
                  <a:t>Size of Data</a:t>
                </a:r>
              </a:p>
            </c:rich>
          </c:tx>
          <c:layout>
            <c:manualLayout>
              <c:xMode val="edge"/>
              <c:yMode val="edge"/>
              <c:x val="0.45231327991895792"/>
              <c:y val="0.91552755905511807"/>
            </c:manualLayout>
          </c:layout>
        </c:title>
        <c:numFmt formatCode="General" sourceLinked="1"/>
        <c:tickLblPos val="nextTo"/>
        <c:txPr>
          <a:bodyPr/>
          <a:lstStyle/>
          <a:p>
            <a:pPr>
              <a:defRPr b="1"/>
            </a:pPr>
            <a:endParaRPr lang="en-US"/>
          </a:p>
        </c:txPr>
        <c:crossAx val="76501760"/>
        <c:crosses val="autoZero"/>
        <c:crossBetween val="midCat"/>
      </c:valAx>
      <c:valAx>
        <c:axId val="76501760"/>
        <c:scaling>
          <c:logBase val="10"/>
          <c:orientation val="minMax"/>
          <c:max val="10000000"/>
          <c:min val="1000"/>
        </c:scaling>
        <c:axPos val="l"/>
        <c:majorGridlines/>
        <c:title>
          <c:tx>
            <c:rich>
              <a:bodyPr rot="-5400000" vert="horz"/>
              <a:lstStyle/>
              <a:p>
                <a:pPr>
                  <a:defRPr/>
                </a:pPr>
                <a:r>
                  <a:rPr lang="el-GR">
                    <a:latin typeface="Times New Roman"/>
                    <a:cs typeface="Times New Roman"/>
                  </a:rPr>
                  <a:t>Δ</a:t>
                </a:r>
                <a:r>
                  <a:rPr lang="en-US"/>
                  <a:t> Cache Misses</a:t>
                </a:r>
              </a:p>
            </c:rich>
          </c:tx>
          <c:layout>
            <c:manualLayout>
              <c:xMode val="edge"/>
              <c:yMode val="edge"/>
              <c:x val="3.654970760233924E-3"/>
              <c:y val="0.20043088363954506"/>
            </c:manualLayout>
          </c:layout>
        </c:title>
        <c:numFmt formatCode="General" sourceLinked="1"/>
        <c:tickLblPos val="nextTo"/>
        <c:txPr>
          <a:bodyPr/>
          <a:lstStyle/>
          <a:p>
            <a:pPr>
              <a:defRPr b="1"/>
            </a:pPr>
            <a:endParaRPr lang="en-US"/>
          </a:p>
        </c:txPr>
        <c:crossAx val="76491392"/>
        <c:crosses val="autoZero"/>
        <c:crossBetween val="midCat"/>
      </c:valAx>
    </c:plotArea>
    <c:legend>
      <c:legendPos val="r"/>
      <c:layout>
        <c:manualLayout>
          <c:xMode val="edge"/>
          <c:yMode val="edge"/>
          <c:x val="0.63988580374821635"/>
          <c:y val="0.4602064741907263"/>
          <c:w val="0.25890057328360339"/>
          <c:h val="0.20092125984251971"/>
        </c:manualLayout>
      </c:layout>
      <c:overlay val="1"/>
      <c:txPr>
        <a:bodyPr/>
        <a:lstStyle/>
        <a:p>
          <a:pPr>
            <a:defRPr b="1"/>
          </a:pPr>
          <a:endParaRPr lang="en-US"/>
        </a:p>
      </c:txPr>
    </c:legend>
    <c:plotVisOnly val="1"/>
    <c:dispBlanksAs val="zero"/>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Dijkstra</a:t>
            </a:r>
          </a:p>
        </c:rich>
      </c:tx>
      <c:layout>
        <c:manualLayout>
          <c:xMode val="edge"/>
          <c:yMode val="edge"/>
          <c:x val="0.38494152046783631"/>
          <c:y val="0"/>
        </c:manualLayout>
      </c:layout>
    </c:title>
    <c:plotArea>
      <c:layout>
        <c:manualLayout>
          <c:layoutTarget val="inner"/>
          <c:xMode val="edge"/>
          <c:yMode val="edge"/>
          <c:x val="0.25808065110282308"/>
          <c:y val="0.14487532808398937"/>
          <c:w val="0.65513221209190964"/>
          <c:h val="0.68261548556430462"/>
        </c:manualLayout>
      </c:layout>
      <c:scatterChart>
        <c:scatterStyle val="lineMarker"/>
        <c:ser>
          <c:idx val="0"/>
          <c:order val="0"/>
          <c:tx>
            <c:strRef>
              <c:f>Overhead!$S$22</c:f>
              <c:strCache>
                <c:ptCount val="1"/>
                <c:pt idx="0">
                  <c:v>Sw Cache</c:v>
                </c:pt>
              </c:strCache>
            </c:strRef>
          </c:tx>
          <c:spPr>
            <a:ln w="12700"/>
          </c:spPr>
          <c:xVal>
            <c:numRef>
              <c:f>Overhead!$T$18:$Y$18</c:f>
              <c:numCache>
                <c:formatCode>General</c:formatCode>
                <c:ptCount val="6"/>
                <c:pt idx="0">
                  <c:v>10000</c:v>
                </c:pt>
                <c:pt idx="1">
                  <c:v>40000</c:v>
                </c:pt>
                <c:pt idx="2">
                  <c:v>90000</c:v>
                </c:pt>
                <c:pt idx="3">
                  <c:v>160000</c:v>
                </c:pt>
                <c:pt idx="4">
                  <c:v>250000</c:v>
                </c:pt>
                <c:pt idx="5">
                  <c:v>490000</c:v>
                </c:pt>
              </c:numCache>
            </c:numRef>
          </c:xVal>
          <c:yVal>
            <c:numRef>
              <c:f>Overhead!$T$22:$Y$22</c:f>
              <c:numCache>
                <c:formatCode>General</c:formatCode>
                <c:ptCount val="6"/>
                <c:pt idx="0">
                  <c:v>1139563</c:v>
                </c:pt>
                <c:pt idx="1">
                  <c:v>2268474</c:v>
                </c:pt>
                <c:pt idx="2">
                  <c:v>3303940</c:v>
                </c:pt>
                <c:pt idx="3">
                  <c:v>4430620</c:v>
                </c:pt>
                <c:pt idx="4">
                  <c:v>13507038</c:v>
                </c:pt>
                <c:pt idx="5">
                  <c:v>32081531</c:v>
                </c:pt>
              </c:numCache>
            </c:numRef>
          </c:yVal>
        </c:ser>
        <c:ser>
          <c:idx val="1"/>
          <c:order val="1"/>
          <c:tx>
            <c:strRef>
              <c:f>Overhead!$S$23</c:f>
              <c:strCache>
                <c:ptCount val="1"/>
                <c:pt idx="0">
                  <c:v>Hw Cache</c:v>
                </c:pt>
              </c:strCache>
            </c:strRef>
          </c:tx>
          <c:spPr>
            <a:ln w="12700"/>
          </c:spPr>
          <c:xVal>
            <c:numRef>
              <c:f>Overhead!$T$18:$Y$18</c:f>
              <c:numCache>
                <c:formatCode>General</c:formatCode>
                <c:ptCount val="6"/>
                <c:pt idx="0">
                  <c:v>10000</c:v>
                </c:pt>
                <c:pt idx="1">
                  <c:v>40000</c:v>
                </c:pt>
                <c:pt idx="2">
                  <c:v>90000</c:v>
                </c:pt>
                <c:pt idx="3">
                  <c:v>160000</c:v>
                </c:pt>
                <c:pt idx="4">
                  <c:v>250000</c:v>
                </c:pt>
                <c:pt idx="5">
                  <c:v>490000</c:v>
                </c:pt>
              </c:numCache>
            </c:numRef>
          </c:xVal>
          <c:yVal>
            <c:numRef>
              <c:f>Overhead!$T$23:$Y$23</c:f>
              <c:numCache>
                <c:formatCode>General</c:formatCode>
                <c:ptCount val="6"/>
                <c:pt idx="0">
                  <c:v>2050000</c:v>
                </c:pt>
                <c:pt idx="1">
                  <c:v>3943000</c:v>
                </c:pt>
                <c:pt idx="2">
                  <c:v>5765000</c:v>
                </c:pt>
                <c:pt idx="3">
                  <c:v>7604000</c:v>
                </c:pt>
                <c:pt idx="4">
                  <c:v>23015000</c:v>
                </c:pt>
                <c:pt idx="5">
                  <c:v>53105000</c:v>
                </c:pt>
              </c:numCache>
            </c:numRef>
          </c:yVal>
        </c:ser>
        <c:axId val="76527104"/>
        <c:axId val="76529024"/>
      </c:scatterChart>
      <c:valAx>
        <c:axId val="76527104"/>
        <c:scaling>
          <c:logBase val="10"/>
          <c:orientation val="minMax"/>
          <c:max val="1100000"/>
          <c:min val="9000"/>
        </c:scaling>
        <c:axPos val="b"/>
        <c:title>
          <c:tx>
            <c:rich>
              <a:bodyPr/>
              <a:lstStyle/>
              <a:p>
                <a:pPr>
                  <a:defRPr/>
                </a:pPr>
                <a:r>
                  <a:rPr lang="en-US"/>
                  <a:t>Size of Data</a:t>
                </a:r>
              </a:p>
            </c:rich>
          </c:tx>
          <c:layout>
            <c:manualLayout>
              <c:xMode val="edge"/>
              <c:yMode val="edge"/>
              <c:x val="0.45975128931252018"/>
              <c:y val="0.91552755905511807"/>
            </c:manualLayout>
          </c:layout>
        </c:title>
        <c:numFmt formatCode="General" sourceLinked="1"/>
        <c:tickLblPos val="nextTo"/>
        <c:txPr>
          <a:bodyPr/>
          <a:lstStyle/>
          <a:p>
            <a:pPr>
              <a:defRPr b="1"/>
            </a:pPr>
            <a:endParaRPr lang="en-US"/>
          </a:p>
        </c:txPr>
        <c:crossAx val="76529024"/>
        <c:crosses val="autoZero"/>
        <c:crossBetween val="midCat"/>
      </c:valAx>
      <c:valAx>
        <c:axId val="76529024"/>
        <c:scaling>
          <c:logBase val="10"/>
          <c:orientation val="minMax"/>
          <c:max val="100000000"/>
          <c:min val="10000"/>
        </c:scaling>
        <c:axPos val="l"/>
        <c:majorGridlines/>
        <c:title>
          <c:tx>
            <c:rich>
              <a:bodyPr rot="-5400000" vert="horz"/>
              <a:lstStyle/>
              <a:p>
                <a:pPr>
                  <a:defRPr/>
                </a:pPr>
                <a:r>
                  <a:rPr lang="el-GR" sz="1000" b="1" i="0" u="none" strike="noStrike" baseline="0">
                    <a:effectLst/>
                  </a:rPr>
                  <a:t>Δ</a:t>
                </a:r>
                <a:r>
                  <a:rPr lang="en-US" sz="1000" b="1" i="0" u="none" strike="noStrike" baseline="0">
                    <a:effectLst/>
                  </a:rPr>
                  <a:t> </a:t>
                </a:r>
                <a:r>
                  <a:rPr lang="en-US"/>
                  <a:t>Cache Misses</a:t>
                </a:r>
              </a:p>
            </c:rich>
          </c:tx>
          <c:layout>
            <c:manualLayout>
              <c:xMode val="edge"/>
              <c:yMode val="edge"/>
              <c:x val="3.654970760233924E-3"/>
              <c:y val="0.23376421697287841"/>
            </c:manualLayout>
          </c:layout>
        </c:title>
        <c:numFmt formatCode="General" sourceLinked="1"/>
        <c:tickLblPos val="nextTo"/>
        <c:txPr>
          <a:bodyPr/>
          <a:lstStyle/>
          <a:p>
            <a:pPr>
              <a:defRPr b="1"/>
            </a:pPr>
            <a:endParaRPr lang="en-US"/>
          </a:p>
        </c:txPr>
        <c:crossAx val="76527104"/>
        <c:crosses val="autoZero"/>
        <c:crossBetween val="midCat"/>
      </c:valAx>
    </c:plotArea>
    <c:legend>
      <c:legendPos val="r"/>
      <c:layout>
        <c:manualLayout>
          <c:xMode val="edge"/>
          <c:yMode val="edge"/>
          <c:x val="0.60445877653451319"/>
          <c:y val="0.55224759405074353"/>
          <c:w val="0.25890057328360339"/>
          <c:h val="0.20092125984251971"/>
        </c:manualLayout>
      </c:layout>
      <c:overlay val="1"/>
      <c:txPr>
        <a:bodyPr/>
        <a:lstStyle/>
        <a:p>
          <a:pPr>
            <a:defRPr b="1"/>
          </a:pPr>
          <a:endParaRPr lang="en-US"/>
        </a:p>
      </c:txPr>
    </c:legend>
    <c:plotVisOnly val="1"/>
    <c:dispBlanksAs val="gap"/>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MMints Compress</a:t>
            </a:r>
          </a:p>
        </c:rich>
      </c:tx>
      <c:layout>
        <c:manualLayout>
          <c:xMode val="edge"/>
          <c:yMode val="edge"/>
          <c:x val="0.24249810056637705"/>
          <c:y val="0"/>
        </c:manualLayout>
      </c:layout>
    </c:title>
    <c:plotArea>
      <c:layout>
        <c:manualLayout>
          <c:layoutTarget val="inner"/>
          <c:xMode val="edge"/>
          <c:yMode val="edge"/>
          <c:x val="0.17664790256481114"/>
          <c:y val="0.15043088363954504"/>
          <c:w val="0.7458301676106277"/>
          <c:h val="0.67036526684164477"/>
        </c:manualLayout>
      </c:layout>
      <c:scatterChart>
        <c:scatterStyle val="lineMarker"/>
        <c:ser>
          <c:idx val="0"/>
          <c:order val="0"/>
          <c:tx>
            <c:strRef>
              <c:f>Overhead!$S$43</c:f>
              <c:strCache>
                <c:ptCount val="1"/>
                <c:pt idx="0">
                  <c:v>Sw Cache</c:v>
                </c:pt>
              </c:strCache>
            </c:strRef>
          </c:tx>
          <c:spPr>
            <a:ln w="12700"/>
          </c:spPr>
          <c:xVal>
            <c:numRef>
              <c:f>Overhead!$T$39:$Y$39</c:f>
              <c:numCache>
                <c:formatCode>General</c:formatCode>
                <c:ptCount val="6"/>
                <c:pt idx="0">
                  <c:v>10000</c:v>
                </c:pt>
                <c:pt idx="1">
                  <c:v>40000</c:v>
                </c:pt>
                <c:pt idx="2">
                  <c:v>90000</c:v>
                </c:pt>
                <c:pt idx="3">
                  <c:v>160000</c:v>
                </c:pt>
                <c:pt idx="4">
                  <c:v>250000</c:v>
                </c:pt>
                <c:pt idx="5">
                  <c:v>490000</c:v>
                </c:pt>
              </c:numCache>
            </c:numRef>
          </c:xVal>
          <c:yVal>
            <c:numRef>
              <c:f>Overhead!$T$43:$Y$43</c:f>
              <c:numCache>
                <c:formatCode>General</c:formatCode>
                <c:ptCount val="6"/>
                <c:pt idx="0">
                  <c:v>2075</c:v>
                </c:pt>
                <c:pt idx="1">
                  <c:v>3124</c:v>
                </c:pt>
                <c:pt idx="2">
                  <c:v>4376</c:v>
                </c:pt>
                <c:pt idx="3">
                  <c:v>5624</c:v>
                </c:pt>
                <c:pt idx="4">
                  <c:v>15000</c:v>
                </c:pt>
                <c:pt idx="5">
                  <c:v>31878</c:v>
                </c:pt>
              </c:numCache>
            </c:numRef>
          </c:yVal>
        </c:ser>
        <c:ser>
          <c:idx val="1"/>
          <c:order val="1"/>
          <c:tx>
            <c:strRef>
              <c:f>Overhead!$S$44</c:f>
              <c:strCache>
                <c:ptCount val="1"/>
                <c:pt idx="0">
                  <c:v>Hw Cache</c:v>
                </c:pt>
              </c:strCache>
            </c:strRef>
          </c:tx>
          <c:spPr>
            <a:ln w="12700"/>
          </c:spPr>
          <c:xVal>
            <c:numRef>
              <c:f>Overhead!$T$39:$Y$39</c:f>
              <c:numCache>
                <c:formatCode>General</c:formatCode>
                <c:ptCount val="6"/>
                <c:pt idx="0">
                  <c:v>10000</c:v>
                </c:pt>
                <c:pt idx="1">
                  <c:v>40000</c:v>
                </c:pt>
                <c:pt idx="2">
                  <c:v>90000</c:v>
                </c:pt>
                <c:pt idx="3">
                  <c:v>160000</c:v>
                </c:pt>
                <c:pt idx="4">
                  <c:v>250000</c:v>
                </c:pt>
                <c:pt idx="5">
                  <c:v>490000</c:v>
                </c:pt>
              </c:numCache>
            </c:numRef>
          </c:xVal>
          <c:yVal>
            <c:numRef>
              <c:f>Overhead!$T$44:$Y$44</c:f>
              <c:numCache>
                <c:formatCode>General</c:formatCode>
                <c:ptCount val="6"/>
                <c:pt idx="0">
                  <c:v>2000</c:v>
                </c:pt>
                <c:pt idx="1">
                  <c:v>4000</c:v>
                </c:pt>
                <c:pt idx="2">
                  <c:v>7000</c:v>
                </c:pt>
                <c:pt idx="3">
                  <c:v>6000</c:v>
                </c:pt>
                <c:pt idx="4">
                  <c:v>19000</c:v>
                </c:pt>
                <c:pt idx="5">
                  <c:v>42000</c:v>
                </c:pt>
              </c:numCache>
            </c:numRef>
          </c:yVal>
        </c:ser>
        <c:axId val="76435840"/>
        <c:axId val="76437760"/>
      </c:scatterChart>
      <c:valAx>
        <c:axId val="76435840"/>
        <c:scaling>
          <c:orientation val="minMax"/>
        </c:scaling>
        <c:axPos val="b"/>
        <c:title>
          <c:tx>
            <c:rich>
              <a:bodyPr/>
              <a:lstStyle/>
              <a:p>
                <a:pPr>
                  <a:defRPr/>
                </a:pPr>
                <a:r>
                  <a:rPr lang="en-US"/>
                  <a:t>Size of Data</a:t>
                </a:r>
              </a:p>
            </c:rich>
          </c:tx>
          <c:layout>
            <c:manualLayout>
              <c:xMode val="edge"/>
              <c:yMode val="edge"/>
              <c:x val="0.42732248929410233"/>
              <c:y val="0.91552755905511807"/>
            </c:manualLayout>
          </c:layout>
        </c:title>
        <c:numFmt formatCode="General" sourceLinked="1"/>
        <c:tickLblPos val="nextTo"/>
        <c:txPr>
          <a:bodyPr/>
          <a:lstStyle/>
          <a:p>
            <a:pPr>
              <a:defRPr b="1"/>
            </a:pPr>
            <a:endParaRPr lang="en-US"/>
          </a:p>
        </c:txPr>
        <c:crossAx val="76437760"/>
        <c:crosses val="autoZero"/>
        <c:crossBetween val="midCat"/>
      </c:valAx>
      <c:valAx>
        <c:axId val="76437760"/>
        <c:scaling>
          <c:orientation val="minMax"/>
        </c:scaling>
        <c:axPos val="l"/>
        <c:majorGridlines/>
        <c:title>
          <c:tx>
            <c:rich>
              <a:bodyPr rot="-5400000" vert="horz"/>
              <a:lstStyle/>
              <a:p>
                <a:pPr>
                  <a:defRPr/>
                </a:pPr>
                <a:r>
                  <a:rPr lang="el-GR"/>
                  <a:t>Δ</a:t>
                </a:r>
                <a:r>
                  <a:rPr lang="en-US"/>
                  <a:t> Cache Misses</a:t>
                </a:r>
              </a:p>
            </c:rich>
          </c:tx>
          <c:layout/>
        </c:title>
        <c:numFmt formatCode="General" sourceLinked="1"/>
        <c:tickLblPos val="nextTo"/>
        <c:txPr>
          <a:bodyPr/>
          <a:lstStyle/>
          <a:p>
            <a:pPr>
              <a:defRPr b="1"/>
            </a:pPr>
            <a:endParaRPr lang="en-US"/>
          </a:p>
        </c:txPr>
        <c:crossAx val="76435840"/>
        <c:crosses val="autoZero"/>
        <c:crossBetween val="midCat"/>
      </c:valAx>
    </c:plotArea>
    <c:legend>
      <c:legendPos val="r"/>
      <c:layout>
        <c:manualLayout>
          <c:xMode val="edge"/>
          <c:yMode val="edge"/>
          <c:x val="0.24627164203158816"/>
          <c:y val="0.19113648293963253"/>
          <c:w val="0.25890057328360339"/>
          <c:h val="0.20092125984251971"/>
        </c:manualLayout>
      </c:layout>
      <c:overlay val="1"/>
      <c:txPr>
        <a:bodyPr/>
        <a:lstStyle/>
        <a:p>
          <a:pPr>
            <a:defRPr b="1"/>
          </a:pPr>
          <a:endParaRPr lang="en-US"/>
        </a:p>
      </c:txPr>
    </c:legend>
    <c:plotVisOnly val="1"/>
    <c:dispBlanksAs val="gap"/>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MMints  Wavelet</a:t>
            </a:r>
          </a:p>
        </c:rich>
      </c:tx>
      <c:layout>
        <c:manualLayout>
          <c:xMode val="edge"/>
          <c:yMode val="edge"/>
          <c:x val="0.25468757194824387"/>
          <c:y val="0"/>
        </c:manualLayout>
      </c:layout>
    </c:title>
    <c:plotArea>
      <c:layout>
        <c:manualLayout>
          <c:layoutTarget val="inner"/>
          <c:xMode val="edge"/>
          <c:yMode val="edge"/>
          <c:x val="0.19883357507943086"/>
          <c:y val="0.13931977252843394"/>
          <c:w val="0.7143792881153016"/>
          <c:h val="0.67592082239720153"/>
        </c:manualLayout>
      </c:layout>
      <c:scatterChart>
        <c:scatterStyle val="lineMarker"/>
        <c:ser>
          <c:idx val="0"/>
          <c:order val="0"/>
          <c:tx>
            <c:strRef>
              <c:f>Overhead!$S$50</c:f>
              <c:strCache>
                <c:ptCount val="1"/>
                <c:pt idx="0">
                  <c:v>Sw Cache</c:v>
                </c:pt>
              </c:strCache>
            </c:strRef>
          </c:tx>
          <c:spPr>
            <a:ln w="12700"/>
          </c:spPr>
          <c:xVal>
            <c:numRef>
              <c:f>Overhead!$T$46:$Y$46</c:f>
              <c:numCache>
                <c:formatCode>General</c:formatCode>
                <c:ptCount val="6"/>
                <c:pt idx="0">
                  <c:v>30000</c:v>
                </c:pt>
                <c:pt idx="1">
                  <c:v>60000</c:v>
                </c:pt>
                <c:pt idx="2">
                  <c:v>90000</c:v>
                </c:pt>
                <c:pt idx="3">
                  <c:v>300000</c:v>
                </c:pt>
                <c:pt idx="4">
                  <c:v>600000</c:v>
                </c:pt>
                <c:pt idx="5">
                  <c:v>900000</c:v>
                </c:pt>
              </c:numCache>
            </c:numRef>
          </c:xVal>
          <c:yVal>
            <c:numRef>
              <c:f>Overhead!$T$50:$Y$50</c:f>
              <c:numCache>
                <c:formatCode>General</c:formatCode>
                <c:ptCount val="6"/>
                <c:pt idx="0">
                  <c:v>5626</c:v>
                </c:pt>
                <c:pt idx="1">
                  <c:v>5624</c:v>
                </c:pt>
                <c:pt idx="2">
                  <c:v>39376</c:v>
                </c:pt>
                <c:pt idx="3">
                  <c:v>56249</c:v>
                </c:pt>
                <c:pt idx="4">
                  <c:v>56250</c:v>
                </c:pt>
                <c:pt idx="5">
                  <c:v>112501</c:v>
                </c:pt>
              </c:numCache>
            </c:numRef>
          </c:yVal>
        </c:ser>
        <c:ser>
          <c:idx val="1"/>
          <c:order val="1"/>
          <c:tx>
            <c:strRef>
              <c:f>Overhead!$S$51</c:f>
              <c:strCache>
                <c:ptCount val="1"/>
                <c:pt idx="0">
                  <c:v>Hw Cache</c:v>
                </c:pt>
              </c:strCache>
            </c:strRef>
          </c:tx>
          <c:spPr>
            <a:ln w="12700"/>
          </c:spPr>
          <c:xVal>
            <c:numRef>
              <c:f>Overhead!$T$46:$Y$46</c:f>
              <c:numCache>
                <c:formatCode>General</c:formatCode>
                <c:ptCount val="6"/>
                <c:pt idx="0">
                  <c:v>30000</c:v>
                </c:pt>
                <c:pt idx="1">
                  <c:v>60000</c:v>
                </c:pt>
                <c:pt idx="2">
                  <c:v>90000</c:v>
                </c:pt>
                <c:pt idx="3">
                  <c:v>300000</c:v>
                </c:pt>
                <c:pt idx="4">
                  <c:v>600000</c:v>
                </c:pt>
                <c:pt idx="5">
                  <c:v>900000</c:v>
                </c:pt>
              </c:numCache>
            </c:numRef>
          </c:xVal>
          <c:yVal>
            <c:numRef>
              <c:f>Overhead!$T$51:$Y$51</c:f>
              <c:numCache>
                <c:formatCode>General</c:formatCode>
                <c:ptCount val="6"/>
                <c:pt idx="0">
                  <c:v>6100</c:v>
                </c:pt>
                <c:pt idx="1">
                  <c:v>17000</c:v>
                </c:pt>
                <c:pt idx="2">
                  <c:v>32000</c:v>
                </c:pt>
                <c:pt idx="3">
                  <c:v>63000</c:v>
                </c:pt>
                <c:pt idx="4">
                  <c:v>62000</c:v>
                </c:pt>
                <c:pt idx="5">
                  <c:v>124000</c:v>
                </c:pt>
              </c:numCache>
            </c:numRef>
          </c:yVal>
        </c:ser>
        <c:axId val="76475392"/>
        <c:axId val="74187904"/>
      </c:scatterChart>
      <c:valAx>
        <c:axId val="76475392"/>
        <c:scaling>
          <c:orientation val="minMax"/>
        </c:scaling>
        <c:axPos val="b"/>
        <c:title>
          <c:tx>
            <c:rich>
              <a:bodyPr/>
              <a:lstStyle/>
              <a:p>
                <a:pPr>
                  <a:defRPr/>
                </a:pPr>
                <a:r>
                  <a:rPr lang="en-US"/>
                  <a:t>Size of Data</a:t>
                </a:r>
              </a:p>
            </c:rich>
          </c:tx>
          <c:layout>
            <c:manualLayout>
              <c:xMode val="edge"/>
              <c:yMode val="edge"/>
              <c:x val="0.41368023898328532"/>
              <c:y val="0.91552755905511807"/>
            </c:manualLayout>
          </c:layout>
        </c:title>
        <c:numFmt formatCode="General" sourceLinked="1"/>
        <c:tickLblPos val="nextTo"/>
        <c:txPr>
          <a:bodyPr/>
          <a:lstStyle/>
          <a:p>
            <a:pPr>
              <a:defRPr b="1"/>
            </a:pPr>
            <a:endParaRPr lang="en-US"/>
          </a:p>
        </c:txPr>
        <c:crossAx val="74187904"/>
        <c:crosses val="autoZero"/>
        <c:crossBetween val="midCat"/>
      </c:valAx>
      <c:valAx>
        <c:axId val="74187904"/>
        <c:scaling>
          <c:orientation val="minMax"/>
        </c:scaling>
        <c:axPos val="l"/>
        <c:majorGridlines/>
        <c:title>
          <c:tx>
            <c:rich>
              <a:bodyPr rot="-5400000" vert="horz"/>
              <a:lstStyle/>
              <a:p>
                <a:pPr>
                  <a:defRPr/>
                </a:pPr>
                <a:r>
                  <a:rPr lang="el-GR"/>
                  <a:t>Δ</a:t>
                </a:r>
                <a:r>
                  <a:rPr lang="en-US"/>
                  <a:t> Cache Misses</a:t>
                </a:r>
              </a:p>
            </c:rich>
          </c:tx>
          <c:layout>
            <c:manualLayout>
              <c:xMode val="edge"/>
              <c:yMode val="edge"/>
              <c:x val="3.654970760233924E-3"/>
              <c:y val="0.29586351706036784"/>
            </c:manualLayout>
          </c:layout>
        </c:title>
        <c:numFmt formatCode="General" sourceLinked="1"/>
        <c:tickLblPos val="nextTo"/>
        <c:txPr>
          <a:bodyPr/>
          <a:lstStyle/>
          <a:p>
            <a:pPr>
              <a:defRPr b="1"/>
            </a:pPr>
            <a:endParaRPr lang="en-US"/>
          </a:p>
        </c:txPr>
        <c:crossAx val="76475392"/>
        <c:crosses val="autoZero"/>
        <c:crossBetween val="midCat"/>
      </c:valAx>
    </c:plotArea>
    <c:legend>
      <c:legendPos val="r"/>
      <c:layout>
        <c:manualLayout>
          <c:xMode val="edge"/>
          <c:yMode val="edge"/>
          <c:x val="0.27916637887369378"/>
          <c:y val="0.21891426071741077"/>
          <c:w val="0.25890057328360339"/>
          <c:h val="0.20092125984251971"/>
        </c:manualLayout>
      </c:layout>
      <c:overlay val="1"/>
      <c:txPr>
        <a:bodyPr/>
        <a:lstStyle/>
        <a:p>
          <a:pPr>
            <a:defRPr b="1"/>
          </a:pPr>
          <a:endParaRPr lang="en-US"/>
        </a:p>
      </c:txPr>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20A21-E51A-4A23-831E-A32F4E6F1D5C}" type="datetimeFigureOut">
              <a:rPr lang="en-US" smtClean="0"/>
              <a:pPr/>
              <a:t>4/4/2012</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38ADD7-4C9C-4B41-80B2-D8BB9B6CABD0}" type="slidenum">
              <a:rPr lang="en-US" smtClean="0"/>
              <a:pPr/>
              <a:t>‹#›</a:t>
            </a:fld>
            <a:endParaRPr lang="en-US"/>
          </a:p>
        </p:txBody>
      </p:sp>
    </p:spTree>
    <p:extLst>
      <p:ext uri="{BB962C8B-B14F-4D97-AF65-F5344CB8AC3E}">
        <p14:creationId xmlns:p14="http://schemas.microsoft.com/office/powerpoint/2010/main" xmlns="" val="296233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First</a:t>
            </a:r>
            <a:r>
              <a:rPr lang="en-US" baseline="0" dirty="0" smtClean="0"/>
              <a:t> we start with why we use multi-core. The single core processor does no longer suit the needs of development. Adding more resources into single core processor cannot get the same amount of performance improvement as before. Also the generated heat may cause damage to the circuit. But adding additional core can improve the performance in a more energy-efficient way. In right-bottom figure, we can see that when we increase the frequency of the single </a:t>
            </a:r>
            <a:r>
              <a:rPr lang="en-US" baseline="0" smtClean="0"/>
              <a:t>core processor by 20%, </a:t>
            </a:r>
            <a:r>
              <a:rPr lang="en-US" baseline="0" dirty="0" smtClean="0"/>
              <a:t>we increase performance by 13% while the processor needs to consume 73% more power. But for adding one additional core with less 20% frequency, we got 73% of performance increase while only consume 2% more power.</a:t>
            </a:r>
            <a:endParaRPr lang="en-US" dirty="0"/>
          </a:p>
        </p:txBody>
      </p:sp>
      <p:sp>
        <p:nvSpPr>
          <p:cNvPr id="4" name="灯片编号占位符 3"/>
          <p:cNvSpPr>
            <a:spLocks noGrp="1"/>
          </p:cNvSpPr>
          <p:nvPr>
            <p:ph type="sldNum" sz="quarter" idx="10"/>
          </p:nvPr>
        </p:nvSpPr>
        <p:spPr/>
        <p:txBody>
          <a:bodyPr/>
          <a:lstStyle/>
          <a:p>
            <a:fld id="{0F38ADD7-4C9C-4B41-80B2-D8BB9B6CABD0}"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challenge comes from the pointers that are outside the STL framework. We use an example to explain this. Here we have a pointer </a:t>
            </a:r>
            <a:r>
              <a:rPr lang="en-US" i="1" baseline="0" dirty="0" err="1" smtClean="0"/>
              <a:t>ptr</a:t>
            </a:r>
            <a:r>
              <a:rPr lang="en-US" baseline="0" dirty="0" smtClean="0"/>
              <a:t> pointing to a vector element. But when this data is later evicted to main memory, the pointer </a:t>
            </a:r>
            <a:r>
              <a:rPr lang="en-US" baseline="0" dirty="0" err="1" smtClean="0"/>
              <a:t>ptr</a:t>
            </a:r>
            <a:r>
              <a:rPr lang="en-US" baseline="0" dirty="0" smtClean="0"/>
              <a:t> will become invalid. This will happens when we use more than one address space for data storage. In the single memory architecture, this issue does not exist. </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12</a:t>
            </a:fld>
            <a:endParaRPr lang="en-US"/>
          </a:p>
        </p:txBody>
      </p:sp>
    </p:spTree>
    <p:extLst>
      <p:ext uri="{BB962C8B-B14F-4D97-AF65-F5344CB8AC3E}">
        <p14:creationId xmlns:p14="http://schemas.microsoft.com/office/powerpoint/2010/main" xmlns="" val="76717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a:t>
            </a:r>
            <a:r>
              <a:rPr lang="en-US" baseline="0" dirty="0" smtClean="0"/>
              <a:t> works done on extending STL for parallel programming in both shared and distributed memory architectures. In the shared memory architecture, the previous work can </a:t>
            </a:r>
            <a:r>
              <a:rPr lang="en-US" baseline="0" smtClean="0"/>
              <a:t>control the concurrent </a:t>
            </a:r>
            <a:r>
              <a:rPr lang="en-US" baseline="0" dirty="0" smtClean="0"/>
              <a:t>data access from </a:t>
            </a:r>
            <a:r>
              <a:rPr lang="en-US" baseline="0" smtClean="0"/>
              <a:t>different threads. </a:t>
            </a:r>
            <a:r>
              <a:rPr lang="en-US" baseline="0" dirty="0" smtClean="0"/>
              <a:t>In this example, both thread 2 and 3 want to access element 58, but the extended framework </a:t>
            </a:r>
            <a:r>
              <a:rPr lang="en-US" baseline="0" smtClean="0"/>
              <a:t>can resolve the hazard by controlling </a:t>
            </a:r>
            <a:r>
              <a:rPr lang="en-US" baseline="0" dirty="0" smtClean="0"/>
              <a:t>the concurrent access to this element </a:t>
            </a:r>
            <a:r>
              <a:rPr lang="en-US" baseline="0" smtClean="0"/>
              <a:t>58.</a:t>
            </a:r>
          </a:p>
          <a:p>
            <a:endParaRPr lang="en-US" baseline="0" smtClean="0"/>
          </a:p>
          <a:p>
            <a:r>
              <a:rPr lang="en-US" baseline="0" smtClean="0"/>
              <a:t>Change: order of access</a:t>
            </a:r>
          </a:p>
          <a:p>
            <a:endParaRPr lang="en-US" baseline="0" smtClean="0"/>
          </a:p>
          <a:p>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13</a:t>
            </a:fld>
            <a:endParaRPr lang="en-US"/>
          </a:p>
        </p:txBody>
      </p:sp>
    </p:spTree>
    <p:extLst>
      <p:ext uri="{BB962C8B-B14F-4D97-AF65-F5344CB8AC3E}">
        <p14:creationId xmlns:p14="http://schemas.microsoft.com/office/powerpoint/2010/main" xmlns="" val="545082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distributed</a:t>
            </a:r>
            <a:r>
              <a:rPr lang="en-US" baseline="0" dirty="0" smtClean="0"/>
              <a:t> memory </a:t>
            </a:r>
            <a:r>
              <a:rPr lang="en-US" baseline="0" smtClean="0"/>
              <a:t>architecture, besides the concurrent control, </a:t>
            </a:r>
            <a:r>
              <a:rPr lang="en-US" baseline="0" dirty="0" smtClean="0"/>
              <a:t>the library also needs to manage data. This includes manage data locality and data movements.</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14</a:t>
            </a:fld>
            <a:endParaRPr lang="en-US"/>
          </a:p>
        </p:txBody>
      </p:sp>
    </p:spTree>
    <p:extLst>
      <p:ext uri="{BB962C8B-B14F-4D97-AF65-F5344CB8AC3E}">
        <p14:creationId xmlns:p14="http://schemas.microsoft.com/office/powerpoint/2010/main" xmlns="" val="545082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a:t>
            </a:r>
            <a:r>
              <a:rPr lang="en-US" baseline="0" dirty="0" smtClean="0"/>
              <a:t> we have two execution PE and each has a local memory. When a thread wants to access the data in the local memory of another execution PE, it first transfer the data into its local memory. And then use it in its local memory.</a:t>
            </a:r>
          </a:p>
          <a:p>
            <a:endParaRPr lang="en-US" baseline="0" dirty="0" smtClean="0"/>
          </a:p>
          <a:p>
            <a:r>
              <a:rPr lang="en-US" baseline="0" dirty="0" smtClean="0"/>
              <a:t>However, both the works in shared memory and distributed memory assumes the execution PE can use a sufficiently large memory.</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15</a:t>
            </a:fld>
            <a:endParaRPr lang="en-US"/>
          </a:p>
        </p:txBody>
      </p:sp>
    </p:spTree>
    <p:extLst>
      <p:ext uri="{BB962C8B-B14F-4D97-AF65-F5344CB8AC3E}">
        <p14:creationId xmlns:p14="http://schemas.microsoft.com/office/powerpoint/2010/main" xmlns="" val="545082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LLM architecture, the problem is that there is no sufficient memory space for the execution PEs. But the execution PEs can access a large global memory through DMA. In our case, we will use the global memory for data storage rather distribute the data on many remote memory.</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16</a:t>
            </a:fld>
            <a:endParaRPr lang="en-US"/>
          </a:p>
        </p:txBody>
      </p:sp>
    </p:spTree>
    <p:extLst>
      <p:ext uri="{BB962C8B-B14F-4D97-AF65-F5344CB8AC3E}">
        <p14:creationId xmlns:p14="http://schemas.microsoft.com/office/powerpoint/2010/main" xmlns="" val="545082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some works on software cache. Software cache is a simple programming interface which can automatically </a:t>
            </a:r>
            <a:r>
              <a:rPr lang="en-US" dirty="0" smtClean="0"/>
              <a:t>manage data</a:t>
            </a:r>
            <a:r>
              <a:rPr lang="en-US" baseline="0" dirty="0" smtClean="0"/>
              <a:t> between local memory and global memory. The software cache can map and transfer the data on global memory into local memory. In this case, we can use a software cache </a:t>
            </a:r>
            <a:r>
              <a:rPr lang="en-US" i="1" baseline="0" dirty="0" err="1" smtClean="0"/>
              <a:t>cache_access</a:t>
            </a:r>
            <a:r>
              <a:rPr lang="en-US" i="1" baseline="0" dirty="0" smtClean="0"/>
              <a:t>()</a:t>
            </a:r>
            <a:r>
              <a:rPr lang="en-US" baseline="0" dirty="0" smtClean="0"/>
              <a:t> to access the data on a global address in local memory. The problem is that if we use only the software cache, the maximum data limit for container still exists and is determined by the available size of the local memory.</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17</a:t>
            </a:fld>
            <a:endParaRPr lang="en-US"/>
          </a:p>
        </p:txBody>
      </p:sp>
    </p:spTree>
    <p:extLst>
      <p:ext uri="{BB962C8B-B14F-4D97-AF65-F5344CB8AC3E}">
        <p14:creationId xmlns:p14="http://schemas.microsoft.com/office/powerpoint/2010/main" xmlns="" val="4270430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Another problem of software cache is that it does not handle C++ reference. As in the following example, pointer d1 is a reference to the left node of the tree node </a:t>
            </a:r>
            <a:r>
              <a:rPr lang="en-US" baseline="0" dirty="0" err="1" smtClean="0"/>
              <a:t>ptr</a:t>
            </a:r>
            <a:r>
              <a:rPr lang="en-US" baseline="0" dirty="0" smtClean="0"/>
              <a:t> which is in the software cache buffer. If the software cache evicts the d1 into the global memory and replace it with d2 at this location. The later write to d1 will have an incorrect result. It is because this write is actually intended to modify the value of the left node pointer of </a:t>
            </a:r>
            <a:r>
              <a:rPr lang="en-US" baseline="0" dirty="0" err="1" smtClean="0"/>
              <a:t>ptr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0F38ADD7-4C9C-4B41-80B2-D8BB9B6CABD0}" type="slidenum">
              <a:rPr lang="en-US" smtClean="0"/>
              <a:pPr/>
              <a:t>18</a:t>
            </a:fld>
            <a:endParaRPr lang="en-US"/>
          </a:p>
        </p:txBody>
      </p:sp>
    </p:spTree>
    <p:extLst>
      <p:ext uri="{BB962C8B-B14F-4D97-AF65-F5344CB8AC3E}">
        <p14:creationId xmlns:p14="http://schemas.microsoft.com/office/powerpoint/2010/main" xmlns="" val="2372365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some data</a:t>
            </a:r>
            <a:r>
              <a:rPr lang="en-US" baseline="0" dirty="0" smtClean="0"/>
              <a:t> management works done on LLM architecture. For the heap management work, it does not handle the C++ syntax like other software caches. For code management and stack management, they do not manage the container data and cannot solve our problem. So, by summarizing the previous works, we need to change the STL implementation so that the extended STL can work correctly.</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19</a:t>
            </a:fld>
            <a:endParaRPr lang="en-US"/>
          </a:p>
        </p:txBody>
      </p:sp>
    </p:spTree>
    <p:extLst>
      <p:ext uri="{BB962C8B-B14F-4D97-AF65-F5344CB8AC3E}">
        <p14:creationId xmlns:p14="http://schemas.microsoft.com/office/powerpoint/2010/main" xmlns="" val="3657954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implementation,</a:t>
            </a:r>
            <a:r>
              <a:rPr lang="en-US" baseline="0" dirty="0" smtClean="0"/>
              <a:t> the programming complexities are hidden inside the functions and the operators. We use a software cache to support for all container data access, so that all STL components will work on the same copy of data.</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20</a:t>
            </a:fld>
            <a:endParaRPr lang="en-US"/>
          </a:p>
        </p:txBody>
      </p:sp>
    </p:spTree>
    <p:extLst>
      <p:ext uri="{BB962C8B-B14F-4D97-AF65-F5344CB8AC3E}">
        <p14:creationId xmlns:p14="http://schemas.microsoft.com/office/powerpoint/2010/main" xmlns="" val="3625666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the template data types, we need to separate the implementation for pointers and iterators, so that it wouldn’t have problem during the compile time. We can do this through template specialization or partial specialization, and function overloading.</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21</a:t>
            </a:fld>
            <a:endParaRPr lang="en-US"/>
          </a:p>
        </p:txBody>
      </p:sp>
    </p:spTree>
    <p:extLst>
      <p:ext uri="{BB962C8B-B14F-4D97-AF65-F5344CB8AC3E}">
        <p14:creationId xmlns:p14="http://schemas.microsoft.com/office/powerpoint/2010/main" xmlns="" val="3625666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baseline="0" dirty="0" smtClean="0"/>
              <a:t>For multi-core processors</a:t>
            </a:r>
            <a:r>
              <a:rPr lang="en-US" baseline="0" smtClean="0"/>
              <a:t>, hardware cache </a:t>
            </a:r>
            <a:r>
              <a:rPr lang="en-US" baseline="0" dirty="0" smtClean="0"/>
              <a:t>is a bottleneck for the number of cores to scale up. It is because the cache coherency protocol does not scale well to a large number of cores. The other problem is that the cache consumes much power. In single core architecture, cache consumes more </a:t>
            </a:r>
            <a:r>
              <a:rPr lang="en-US" baseline="0" smtClean="0"/>
              <a:t>than 40% </a:t>
            </a:r>
            <a:r>
              <a:rPr lang="en-US" baseline="0" dirty="0" smtClean="0"/>
              <a:t>of the chip power. And in the multi-core processor, there will be data snooping between the private caches of each core. Therefore, the power </a:t>
            </a:r>
            <a:r>
              <a:rPr lang="en-US" baseline="0" smtClean="0"/>
              <a:t>consumption of hardware </a:t>
            </a:r>
            <a:r>
              <a:rPr lang="en-US" baseline="0" dirty="0" smtClean="0"/>
              <a:t>cache in the multicore processor is expected to be higher.</a:t>
            </a:r>
            <a:endParaRPr lang="en-US" dirty="0"/>
          </a:p>
        </p:txBody>
      </p:sp>
      <p:sp>
        <p:nvSpPr>
          <p:cNvPr id="4" name="灯片编号占位符 3"/>
          <p:cNvSpPr>
            <a:spLocks noGrp="1"/>
          </p:cNvSpPr>
          <p:nvPr>
            <p:ph type="sldNum" sz="quarter" idx="10"/>
          </p:nvPr>
        </p:nvSpPr>
        <p:spPr/>
        <p:txBody>
          <a:bodyPr/>
          <a:lstStyle/>
          <a:p>
            <a:fld id="{0F38ADD7-4C9C-4B41-80B2-D8BB9B6CABD0}"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software cache is a direct-mapped cache with a small FIFO list. We use a hash table and a list to store the data blocks. The FIFO list is </a:t>
            </a:r>
            <a:r>
              <a:rPr lang="en-US" baseline="0" smtClean="0"/>
              <a:t>used like a victim cache. </a:t>
            </a:r>
            <a:r>
              <a:rPr lang="en-US" baseline="0" dirty="0" smtClean="0"/>
              <a:t>When there is a miss, the corresponding entry will be evicted from the hash table, the replaced entry is first put into the FIFO list as the first entry. If the requested data is in the FIFO list, it is brought back to the hash table and put into the just evicted entry. Otherwise, if the FIFO list is full, the last entry will be transferred back to the global memory. The extra overhead of our software cache is shown in the table below. We can observe that if block size is larger, then overhead of caching data is lower.</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22</a:t>
            </a:fld>
            <a:endParaRPr lang="en-US"/>
          </a:p>
        </p:txBody>
      </p:sp>
    </p:spTree>
    <p:extLst>
      <p:ext uri="{BB962C8B-B14F-4D97-AF65-F5344CB8AC3E}">
        <p14:creationId xmlns:p14="http://schemas.microsoft.com/office/powerpoint/2010/main" xmlns="" val="353398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a:t>
            </a:r>
            <a:r>
              <a:rPr lang="en-US" baseline="0" smtClean="0"/>
              <a:t> this example, we show that how we find a data that is at the global address 0x01220.</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23</a:t>
            </a:fld>
            <a:endParaRPr lang="en-US"/>
          </a:p>
        </p:txBody>
      </p:sp>
    </p:spTree>
    <p:extLst>
      <p:ext uri="{BB962C8B-B14F-4D97-AF65-F5344CB8AC3E}">
        <p14:creationId xmlns:p14="http://schemas.microsoft.com/office/powerpoint/2010/main" xmlns="" val="353398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design a heap allocation tool to allocate on global memory. We use a thread </a:t>
            </a:r>
            <a:r>
              <a:rPr lang="en-US" baseline="0" smtClean="0"/>
              <a:t>on main PE </a:t>
            </a:r>
            <a:r>
              <a:rPr lang="en-US" baseline="0" dirty="0" smtClean="0"/>
              <a:t>core to help allocate and free memory space on global memory. We use both message passing and DMA for completing an allocation operation. </a:t>
            </a:r>
            <a:r>
              <a:rPr lang="en-US" baseline="0" smtClean="0"/>
              <a:t>Here we use an example to explain the allocation scheme. </a:t>
            </a:r>
            <a:r>
              <a:rPr lang="en-US" baseline="0" dirty="0" smtClean="0"/>
              <a:t>First </a:t>
            </a:r>
            <a:r>
              <a:rPr lang="en-US" baseline="0" smtClean="0"/>
              <a:t>the PE </a:t>
            </a:r>
            <a:r>
              <a:rPr lang="en-US" baseline="0" dirty="0" smtClean="0"/>
              <a:t>program DMA the parameters to the global memory, and then use a mailbox message to wake up </a:t>
            </a:r>
            <a:r>
              <a:rPr lang="en-US" baseline="0" smtClean="0"/>
              <a:t>the main PE </a:t>
            </a:r>
            <a:r>
              <a:rPr lang="en-US" baseline="0" dirty="0" smtClean="0"/>
              <a:t>thread. The message also indicates the type of operation. After </a:t>
            </a:r>
            <a:r>
              <a:rPr lang="en-US" baseline="0" smtClean="0"/>
              <a:t>the main PE thread </a:t>
            </a:r>
            <a:r>
              <a:rPr lang="en-US" baseline="0" dirty="0" smtClean="0"/>
              <a:t>wakes up </a:t>
            </a:r>
            <a:r>
              <a:rPr lang="en-US" baseline="0" smtClean="0"/>
              <a:t>it allocates an amount of memory which is specified </a:t>
            </a:r>
            <a:r>
              <a:rPr lang="en-US" baseline="0" dirty="0" smtClean="0"/>
              <a:t>by the parameters. After it finishes the allocation, it sends back a </a:t>
            </a:r>
            <a:r>
              <a:rPr lang="en-US" baseline="0" smtClean="0"/>
              <a:t>message to PE </a:t>
            </a:r>
            <a:r>
              <a:rPr lang="en-US" baseline="0" dirty="0" smtClean="0"/>
              <a:t>program which is waiting for the confirmation. </a:t>
            </a:r>
            <a:r>
              <a:rPr lang="en-US" baseline="0" smtClean="0"/>
              <a:t>Finally PE </a:t>
            </a:r>
            <a:r>
              <a:rPr lang="en-US" baseline="0" dirty="0" smtClean="0"/>
              <a:t>program DMA the allocated address back and continues execution.</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24</a:t>
            </a:fld>
            <a:endParaRPr lang="en-US"/>
          </a:p>
        </p:txBody>
      </p:sp>
    </p:spTree>
    <p:extLst>
      <p:ext uri="{BB962C8B-B14F-4D97-AF65-F5344CB8AC3E}">
        <p14:creationId xmlns:p14="http://schemas.microsoft.com/office/powerpoint/2010/main" xmlns="" val="1943855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resolve the external pointer</a:t>
            </a:r>
            <a:r>
              <a:rPr lang="en-US" baseline="0" dirty="0" smtClean="0"/>
              <a:t> hazard by code transformation with software cache. We need two steps to identify the potential pointers which might be a global pointer. First, we identify which pointer directly points to a container element, then we identify other pointers which are assigned by the pointers from the first step. In this example, we first recognize a, and then b from a, and then c from c. Finally we perform the code transformation. This </a:t>
            </a:r>
            <a:r>
              <a:rPr lang="en-US" i="1" baseline="0" dirty="0" err="1" smtClean="0"/>
              <a:t>ppu_addr</a:t>
            </a:r>
            <a:r>
              <a:rPr lang="en-US" i="1" baseline="0" dirty="0" smtClean="0"/>
              <a:t>()</a:t>
            </a:r>
            <a:r>
              <a:rPr lang="en-US" baseline="0" dirty="0" smtClean="0"/>
              <a:t> is used to get the global address for pointer a.</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25</a:t>
            </a:fld>
            <a:endParaRPr lang="en-US"/>
          </a:p>
        </p:txBody>
      </p:sp>
    </p:spTree>
    <p:extLst>
      <p:ext uri="{BB962C8B-B14F-4D97-AF65-F5344CB8AC3E}">
        <p14:creationId xmlns:p14="http://schemas.microsoft.com/office/powerpoint/2010/main" xmlns="" val="1933954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experiment</a:t>
            </a:r>
            <a:r>
              <a:rPr lang="en-US" baseline="0" dirty="0" smtClean="0"/>
              <a:t> evaluation is done on PlayStation 3. It has IBM </a:t>
            </a:r>
            <a:r>
              <a:rPr lang="en-US" baseline="0" smtClean="0"/>
              <a:t>Cell BE processor </a:t>
            </a:r>
            <a:r>
              <a:rPr lang="en-US" baseline="0" dirty="0" smtClean="0"/>
              <a:t>which is an LLM multi-core processor. It has installed Linux Fedora 9, IBM SDK 3.1, and the </a:t>
            </a:r>
            <a:r>
              <a:rPr lang="en-US" sz="1200" b="0" i="0" u="none" strike="noStrike" kern="1200" baseline="0" dirty="0" smtClean="0">
                <a:solidFill>
                  <a:schemeClr val="tx1"/>
                </a:solidFill>
                <a:latin typeface="+mn-lt"/>
                <a:ea typeface="+mn-ea"/>
                <a:cs typeface="+mn-cs"/>
              </a:rPr>
              <a:t>cycle accurate simulator for Cell BE</a:t>
            </a:r>
            <a:r>
              <a:rPr lang="en-US" baseline="0" dirty="0" smtClean="0"/>
              <a:t>. </a:t>
            </a:r>
            <a:r>
              <a:rPr lang="en-US" baseline="0" smtClean="0"/>
              <a:t>The benchmarks are </a:t>
            </a:r>
            <a:r>
              <a:rPr lang="en-US" baseline="0" dirty="0" smtClean="0"/>
              <a:t>applications which use STL containers.</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26</a:t>
            </a:fld>
            <a:endParaRPr lang="en-US"/>
          </a:p>
        </p:txBody>
      </p:sp>
    </p:spTree>
    <p:extLst>
      <p:ext uri="{BB962C8B-B14F-4D97-AF65-F5344CB8AC3E}">
        <p14:creationId xmlns:p14="http://schemas.microsoft.com/office/powerpoint/2010/main" xmlns="" val="3483337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experiment</a:t>
            </a:r>
            <a:r>
              <a:rPr lang="en-US" baseline="0" dirty="0" smtClean="0"/>
              <a:t> </a:t>
            </a:r>
            <a:r>
              <a:rPr lang="en-US" dirty="0" smtClean="0"/>
              <a:t>shows the programmability</a:t>
            </a:r>
            <a:r>
              <a:rPr lang="en-US" baseline="0" dirty="0" smtClean="0"/>
              <a:t> improvement of four container classes. As we can see from the graph, the capacity of all container class has a significant </a:t>
            </a:r>
            <a:r>
              <a:rPr lang="en-US" baseline="0" smtClean="0"/>
              <a:t>increase. The runtime increase is mainly because the software cache lookup operation.</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27</a:t>
            </a:fld>
            <a:endParaRPr lang="en-US"/>
          </a:p>
        </p:txBody>
      </p:sp>
    </p:spTree>
    <p:extLst>
      <p:ext uri="{BB962C8B-B14F-4D97-AF65-F5344CB8AC3E}">
        <p14:creationId xmlns:p14="http://schemas.microsoft.com/office/powerpoint/2010/main" xmlns="" val="4208899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block size and</a:t>
            </a:r>
            <a:r>
              <a:rPr lang="en-US" baseline="0" dirty="0" smtClean="0"/>
              <a:t> number of cache lines are the same for software cache and hardware cache. Result </a:t>
            </a:r>
            <a:r>
              <a:rPr lang="en-US" baseline="0" smtClean="0"/>
              <a:t>is that </a:t>
            </a:r>
            <a:r>
              <a:rPr lang="en-US" smtClean="0"/>
              <a:t>DMA</a:t>
            </a:r>
            <a:r>
              <a:rPr lang="en-US" baseline="0" smtClean="0"/>
              <a:t> </a:t>
            </a:r>
            <a:r>
              <a:rPr lang="en-US" baseline="0" dirty="0" smtClean="0"/>
              <a:t>overhead similar to the hardware cache miss.</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28</a:t>
            </a:fld>
            <a:endParaRPr lang="en-US"/>
          </a:p>
        </p:txBody>
      </p:sp>
    </p:spTree>
    <p:extLst>
      <p:ext uri="{BB962C8B-B14F-4D97-AF65-F5344CB8AC3E}">
        <p14:creationId xmlns:p14="http://schemas.microsoft.com/office/powerpoint/2010/main" xmlns="" val="1533336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experiment explores both the extra code size overhead and the runtime instruction overhead. The additional code size overhead is typically 12%, and the runtime instruction overhead depends on the actual usage of the container class in the </a:t>
            </a:r>
            <a:r>
              <a:rPr lang="en-US" baseline="0" smtClean="0"/>
              <a:t>benchmark. The runtime overhead is high for some benchmarks, however, if we don’t pay the overhead, we are unable to run these application with a larger amount of input.</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29</a:t>
            </a:fld>
            <a:endParaRPr lang="en-US"/>
          </a:p>
        </p:txBody>
      </p:sp>
    </p:spTree>
    <p:extLst>
      <p:ext uri="{BB962C8B-B14F-4D97-AF65-F5344CB8AC3E}">
        <p14:creationId xmlns:p14="http://schemas.microsoft.com/office/powerpoint/2010/main" xmlns="" val="2438568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experiment explores both the extra code size overhead and the runtime instruction overhead. The additional code size overhead is typically 12%, and the runtime instruction overhead depends on the actual usage of the container class in the </a:t>
            </a:r>
            <a:r>
              <a:rPr lang="en-US" baseline="0" smtClean="0"/>
              <a:t>benchmark. The runtime overhead is high for some benchmarks, however, if we don’t pay the overhead, we are unable to run these application with a larger amount of input.</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30</a:t>
            </a:fld>
            <a:endParaRPr lang="en-US"/>
          </a:p>
        </p:txBody>
      </p:sp>
    </p:spTree>
    <p:extLst>
      <p:ext uri="{BB962C8B-B14F-4D97-AF65-F5344CB8AC3E}">
        <p14:creationId xmlns:p14="http://schemas.microsoft.com/office/powerpoint/2010/main" xmlns="" val="2438568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experiment</a:t>
            </a:r>
            <a:r>
              <a:rPr lang="en-US" baseline="0" dirty="0" smtClean="0"/>
              <a:t> shows the scalability of the benchmarks which use our new STL framework. From the result, we observe that the benchmarks that use the vector is more scalable compared to </a:t>
            </a:r>
            <a:r>
              <a:rPr lang="en-US" baseline="0" dirty="0" err="1" smtClean="0"/>
              <a:t>deque</a:t>
            </a:r>
            <a:r>
              <a:rPr lang="en-US" baseline="0" dirty="0" smtClean="0"/>
              <a:t>, set, and </a:t>
            </a:r>
            <a:r>
              <a:rPr lang="en-US" baseline="0" smtClean="0"/>
              <a:t>list containers.</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31</a:t>
            </a:fld>
            <a:endParaRPr lang="en-US"/>
          </a:p>
        </p:txBody>
      </p:sp>
    </p:spTree>
    <p:extLst>
      <p:ext uri="{BB962C8B-B14F-4D97-AF65-F5344CB8AC3E}">
        <p14:creationId xmlns:p14="http://schemas.microsoft.com/office/powerpoint/2010/main" xmlns="" val="2267250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a:t>
            </a:r>
            <a:r>
              <a:rPr lang="en-US" baseline="0" dirty="0" smtClean="0"/>
              <a:t> local memory (LLM) emerges as an alternative to cache-based memory architecture in multi-core processor. In the LLM architecture, each processing core has a small local memory. There is also an on-chip global memory which is large. Different memory spaces and processing cores are all connected by the on-chip network. The data coherency between different memory spaces are not supported by the hardware cache, but we can specify the data transfers in the program code, such as DMA. It has the advantage of large amount of data transfer and can be overlapped with instruction execution.</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5</a:t>
            </a:fld>
            <a:endParaRPr lang="en-US"/>
          </a:p>
        </p:txBody>
      </p:sp>
    </p:spTree>
    <p:extLst>
      <p:ext uri="{BB962C8B-B14F-4D97-AF65-F5344CB8AC3E}">
        <p14:creationId xmlns:p14="http://schemas.microsoft.com/office/powerpoint/2010/main" xmlns="" val="30751586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mtClean="0"/>
              <a:t>Backup for explain separation pointer and iterator</a:t>
            </a:r>
            <a:endParaRPr lang="en-US"/>
          </a:p>
        </p:txBody>
      </p:sp>
      <p:sp>
        <p:nvSpPr>
          <p:cNvPr id="4" name="灯片编号占位符 3"/>
          <p:cNvSpPr>
            <a:spLocks noGrp="1"/>
          </p:cNvSpPr>
          <p:nvPr>
            <p:ph type="sldNum" sz="quarter" idx="10"/>
          </p:nvPr>
        </p:nvSpPr>
        <p:spPr/>
        <p:txBody>
          <a:bodyPr/>
          <a:lstStyle/>
          <a:p>
            <a:fld id="{0F38ADD7-4C9C-4B41-80B2-D8BB9B6CABD0}"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standard template library is a generic</a:t>
            </a:r>
            <a:r>
              <a:rPr lang="en-US" baseline="0" dirty="0" smtClean="0"/>
              <a:t> programming tool in C++ standard library. It has three main components, container, algorithm and iterator. Containers are data structures that are used to contain collections of data, for example, vector, stack, queue, binary search tree. The memory management of container data are done by the allocator class. Algorithms includes some common algorithms like sorting and searching. It accepts iterators as input to operate on </a:t>
            </a:r>
            <a:r>
              <a:rPr lang="en-US" baseline="0" smtClean="0"/>
              <a:t>container data. The start and end iterator are provided by begin() and end() functions. </a:t>
            </a:r>
            <a:r>
              <a:rPr lang="en-US" baseline="0" dirty="0" smtClean="0"/>
              <a:t>In this figure, we show that the Iterator is the connection between the container vector and algorithm sort(). The </a:t>
            </a:r>
            <a:r>
              <a:rPr lang="en-US" baseline="0" smtClean="0"/>
              <a:t>iterator is a class, but its operators has been overloaded </a:t>
            </a:r>
            <a:r>
              <a:rPr lang="en-US" baseline="0" dirty="0" smtClean="0"/>
              <a:t>for different pointer operations. The generic algorithm can use an iterator class as a pointer.</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6</a:t>
            </a:fld>
            <a:endParaRPr lang="en-US"/>
          </a:p>
        </p:txBody>
      </p:sp>
    </p:spTree>
    <p:extLst>
      <p:ext uri="{BB962C8B-B14F-4D97-AF65-F5344CB8AC3E}">
        <p14:creationId xmlns:p14="http://schemas.microsoft.com/office/powerpoint/2010/main" xmlns="" val="411909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problem of STL on LLM architecture is that container class cannot contain too much data in the local memory of processing core.</a:t>
            </a:r>
          </a:p>
          <a:p>
            <a:r>
              <a:rPr lang="en-US" baseline="0" dirty="0" smtClean="0"/>
              <a:t>When we run this example code on the IBM SPE</a:t>
            </a:r>
            <a:r>
              <a:rPr lang="en-US" baseline="0" smtClean="0"/>
              <a:t>, this example </a:t>
            </a:r>
            <a:r>
              <a:rPr lang="en-US" baseline="0" dirty="0" smtClean="0"/>
              <a:t>program will crash as the local memory is used up when i </a:t>
            </a:r>
            <a:r>
              <a:rPr lang="en-US" baseline="0" smtClean="0"/>
              <a:t>reaches 8192. It is because the heap region has overwrite into the stack region.</a:t>
            </a:r>
          </a:p>
          <a:p>
            <a:endParaRPr lang="en-US" baseline="0" dirty="0" smtClean="0"/>
          </a:p>
          <a:p>
            <a:endParaRPr lang="en-US" baseline="0" dirty="0" smtClean="0"/>
          </a:p>
          <a:p>
            <a:r>
              <a:rPr lang="en-US" baseline="0" dirty="0" smtClean="0"/>
              <a:t>For the example program, explain crash</a:t>
            </a:r>
          </a:p>
          <a:p>
            <a:pPr marL="228600" indent="-228600">
              <a:buAutoNum type="arabicPeriod"/>
            </a:pPr>
            <a:r>
              <a:rPr lang="en-US" baseline="0" dirty="0" smtClean="0"/>
              <a:t>code size is big, &gt; 128 KB 2. fragmentation 32KB 3. data 32KB 4. reallocate 64KB</a:t>
            </a:r>
          </a:p>
          <a:p>
            <a:pPr marL="0" indent="0">
              <a:buNone/>
            </a:pPr>
            <a:endParaRPr lang="en-US" baseline="0" dirty="0" smtClean="0"/>
          </a:p>
          <a:p>
            <a:r>
              <a:rPr lang="en-US" baseline="0" dirty="0" smtClean="0"/>
              <a:t>Explain the difference of container</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7</a:t>
            </a:fld>
            <a:endParaRPr lang="en-US"/>
          </a:p>
        </p:txBody>
      </p:sp>
    </p:spTree>
    <p:extLst>
      <p:ext uri="{BB962C8B-B14F-4D97-AF65-F5344CB8AC3E}">
        <p14:creationId xmlns:p14="http://schemas.microsoft.com/office/powerpoint/2010/main" xmlns="" val="198391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8192 integer</a:t>
            </a:r>
            <a:r>
              <a:rPr lang="en-US" baseline="0" smtClean="0"/>
              <a:t> seems like a small number. </a:t>
            </a:r>
            <a:r>
              <a:rPr lang="en-US" smtClean="0"/>
              <a:t>We</a:t>
            </a:r>
            <a:r>
              <a:rPr lang="en-US" baseline="0" smtClean="0"/>
              <a:t> use a diagram to explain this. When we insert data into vector class, if the allocated memory for container are full, the container will re-allocate its memory again and again, which requires twice of the data size. At the point of program crash, </a:t>
            </a:r>
            <a:r>
              <a:rPr lang="en-US" baseline="0" dirty="0" smtClean="0"/>
              <a:t>the program code uses more than 128KB space, there is about 32KB fragmentation space, 32KB data, and reallocation space 64KB which adds up more than 256KB.</a:t>
            </a:r>
          </a:p>
          <a:p>
            <a:r>
              <a:rPr lang="en-US" baseline="0" dirty="0" smtClean="0"/>
              <a:t>In this table, we show that the program code size and max data size for different containers. The numbers varies based on the implementation.</a:t>
            </a:r>
          </a:p>
          <a:p>
            <a:endParaRPr lang="en-US" baseline="0" dirty="0" smtClean="0"/>
          </a:p>
          <a:p>
            <a:endParaRPr lang="en-US" baseline="0" dirty="0" smtClean="0"/>
          </a:p>
          <a:p>
            <a:r>
              <a:rPr lang="en-US" baseline="0" dirty="0" smtClean="0"/>
              <a:t>For the example program, explain crash</a:t>
            </a:r>
          </a:p>
          <a:p>
            <a:pPr marL="228600" indent="-228600">
              <a:buAutoNum type="arabicPeriod"/>
            </a:pPr>
            <a:r>
              <a:rPr lang="en-US" baseline="0" dirty="0" smtClean="0"/>
              <a:t>code size is big, &gt; 128 KB 2. fragmentation 32KB 3. data 32KB 4. reallocate 64KB</a:t>
            </a:r>
          </a:p>
          <a:p>
            <a:pPr marL="0" indent="0">
              <a:buNone/>
            </a:pPr>
            <a:endParaRPr lang="en-US" baseline="0" dirty="0" smtClean="0"/>
          </a:p>
          <a:p>
            <a:r>
              <a:rPr lang="en-US" baseline="0" dirty="0" smtClean="0"/>
              <a:t>Explain the difference of container</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8</a:t>
            </a:fld>
            <a:endParaRPr lang="en-US"/>
          </a:p>
        </p:txBody>
      </p:sp>
    </p:spTree>
    <p:extLst>
      <p:ext uri="{BB962C8B-B14F-4D97-AF65-F5344CB8AC3E}">
        <p14:creationId xmlns:p14="http://schemas.microsoft.com/office/powerpoint/2010/main" xmlns="" val="1983911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In </a:t>
            </a:r>
            <a:r>
              <a:rPr lang="en-US" baseline="0" dirty="0" smtClean="0"/>
              <a:t>this table, we show that the program code size and max data size for different containers. The numbers varies based on the </a:t>
            </a:r>
            <a:r>
              <a:rPr lang="en-US" baseline="0" smtClean="0"/>
              <a:t>implementation. For set and list, the data limit is small because the storage data structure has a large overhead. The data limit of vector is small because there is a re-allocation process. The data limit of deque is larger because it has an array-based implementation, and has no re-allocation overhead. However, no matter how we optimize the data structure, the max data limit would not exceed the size of available local memory.</a:t>
            </a:r>
            <a:endParaRPr lang="en-US" baseline="0" dirty="0" smtClean="0"/>
          </a:p>
          <a:p>
            <a:endParaRPr lang="en-US" baseline="0" dirty="0" smtClean="0"/>
          </a:p>
          <a:p>
            <a:endParaRPr lang="en-US" baseline="0" dirty="0" smtClean="0"/>
          </a:p>
          <a:p>
            <a:r>
              <a:rPr lang="en-US" baseline="0" dirty="0" smtClean="0"/>
              <a:t>For the example program, explain crash</a:t>
            </a:r>
          </a:p>
          <a:p>
            <a:pPr marL="228600" indent="-228600">
              <a:buAutoNum type="arabicPeriod"/>
            </a:pPr>
            <a:r>
              <a:rPr lang="en-US" baseline="0" dirty="0" smtClean="0"/>
              <a:t>code size is big, &gt; 128 KB 2. fragmentation 32KB 3. data 32KB 4. reallocate 64KB</a:t>
            </a:r>
          </a:p>
          <a:p>
            <a:pPr marL="0" indent="0">
              <a:buNone/>
            </a:pPr>
            <a:endParaRPr lang="en-US" baseline="0" dirty="0" smtClean="0"/>
          </a:p>
          <a:p>
            <a:r>
              <a:rPr lang="en-US" baseline="0" dirty="0" smtClean="0"/>
              <a:t>Explain the difference of container</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9</a:t>
            </a:fld>
            <a:endParaRPr lang="en-US"/>
          </a:p>
        </p:txBody>
      </p:sp>
    </p:spTree>
    <p:extLst>
      <p:ext uri="{BB962C8B-B14F-4D97-AF65-F5344CB8AC3E}">
        <p14:creationId xmlns:p14="http://schemas.microsoft.com/office/powerpoint/2010/main" xmlns="" val="1983911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challenge in extending the existing programming tool is to preserve the original interfaces. First we need to hide architectural difference. We need to ensure that components can still cooperate correctly in the new architecture. For example, we make sure that the local pointer with a global address works well. The second problem is that we need to handle the template data type during the code transformation.</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10</a:t>
            </a:fld>
            <a:endParaRPr lang="en-US"/>
          </a:p>
        </p:txBody>
      </p:sp>
    </p:spTree>
    <p:extLst>
      <p:ext uri="{BB962C8B-B14F-4D97-AF65-F5344CB8AC3E}">
        <p14:creationId xmlns:p14="http://schemas.microsoft.com/office/powerpoint/2010/main" xmlns="" val="17706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a:t>
            </a:r>
            <a:r>
              <a:rPr lang="en-US" baseline="0" dirty="0" smtClean="0"/>
              <a:t> challenge is that how do we manage the data </a:t>
            </a:r>
            <a:r>
              <a:rPr lang="en-US" baseline="0" smtClean="0"/>
              <a:t>on local memory</a:t>
            </a:r>
            <a:r>
              <a:rPr lang="en-US" baseline="0" dirty="0" smtClean="0"/>
              <a:t>? We need to answer how and which data to be placed in the local memory, and how to do DMA. We also need to answer how to do dynamic memory allocation on global memory. The problem is that the current allocator cannot allocate memory on </a:t>
            </a:r>
            <a:r>
              <a:rPr lang="en-US" baseline="0" smtClean="0"/>
              <a:t>global memory. It is possible to use a </a:t>
            </a:r>
            <a:r>
              <a:rPr lang="en-US" baseline="0" dirty="0" smtClean="0"/>
              <a:t>static buffer on </a:t>
            </a:r>
            <a:r>
              <a:rPr lang="en-US" baseline="0" smtClean="0"/>
              <a:t>global memory, but this solution </a:t>
            </a:r>
            <a:r>
              <a:rPr lang="en-US" baseline="0" dirty="0" smtClean="0"/>
              <a:t>is too </a:t>
            </a:r>
            <a:r>
              <a:rPr lang="en-US" baseline="0" smtClean="0"/>
              <a:t>inflexible. When…</a:t>
            </a:r>
            <a:endParaRPr lang="en-US" dirty="0"/>
          </a:p>
        </p:txBody>
      </p:sp>
      <p:sp>
        <p:nvSpPr>
          <p:cNvPr id="4" name="Slide Number Placeholder 3"/>
          <p:cNvSpPr>
            <a:spLocks noGrp="1"/>
          </p:cNvSpPr>
          <p:nvPr>
            <p:ph type="sldNum" sz="quarter" idx="10"/>
          </p:nvPr>
        </p:nvSpPr>
        <p:spPr/>
        <p:txBody>
          <a:bodyPr/>
          <a:lstStyle/>
          <a:p>
            <a:fld id="{0F38ADD7-4C9C-4B41-80B2-D8BB9B6CABD0}" type="slidenum">
              <a:rPr lang="en-US" smtClean="0"/>
              <a:pPr/>
              <a:t>11</a:t>
            </a:fld>
            <a:endParaRPr lang="en-US"/>
          </a:p>
        </p:txBody>
      </p:sp>
    </p:spTree>
    <p:extLst>
      <p:ext uri="{BB962C8B-B14F-4D97-AF65-F5344CB8AC3E}">
        <p14:creationId xmlns:p14="http://schemas.microsoft.com/office/powerpoint/2010/main" xmlns="" val="72747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133475" y="1114425"/>
            <a:ext cx="7086600" cy="128016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143001" y="3124200"/>
            <a:ext cx="7077074" cy="7620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4B4C7971-D578-4B30-AF60-113820800D37}" type="datetime1">
              <a:rPr lang="en-US" smtClean="0"/>
              <a:pPr/>
              <a:t>4/4/2012</a:t>
            </a:fld>
            <a:endParaRPr lang="en-US"/>
          </a:p>
        </p:txBody>
      </p:sp>
      <p:sp>
        <p:nvSpPr>
          <p:cNvPr id="21" name="Rectangle 20"/>
          <p:cNvSpPr/>
          <p:nvPr/>
        </p:nvSpPr>
        <p:spPr>
          <a:xfrm>
            <a:off x="904875" y="111442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124200"/>
            <a:ext cx="7315200" cy="7620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111442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124200"/>
            <a:ext cx="228600" cy="7620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6F15528-21DE-4FAA-801E-634DDDAF4B2B}" type="slidenum">
              <a:rPr lang="en-US" smtClean="0"/>
              <a:pPr/>
              <a:t>‹#›</a:t>
            </a:fld>
            <a:endParaRPr lang="en-US"/>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BC671432-B69B-4D1E-BCDD-89D1050332FE}" type="datetime1">
              <a:rPr lang="en-US" smtClean="0"/>
              <a:pPr/>
              <a:t>4/4/2012</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6F15528-21DE-4FAA-801E-634DDDAF4B2B}" type="slidenum">
              <a:rPr lang="en-US" smtClean="0"/>
              <a:pPr/>
              <a:t>‹#›</a:t>
            </a:fld>
            <a:endParaRPr lang="en-US"/>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EB45DD68-74FD-4F4A-BB6C-240ACA31EAE0}" type="datetime1">
              <a:rPr lang="en-US" smtClean="0"/>
              <a:pPr/>
              <a:t>4/4/2012</a:t>
            </a:fld>
            <a:endParaRPr lang="en-US"/>
          </a:p>
        </p:txBody>
      </p:sp>
      <p:sp>
        <p:nvSpPr>
          <p:cNvPr id="17" name="TextBox 16"/>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kumimoji="0" lang="en-US" smtClean="0"/>
              <a:t>Click to edit Master title style</a:t>
            </a:r>
            <a:endParaRPr kumimoji="0" lang="en-US" dirty="0"/>
          </a:p>
        </p:txBody>
      </p:sp>
      <p:sp>
        <p:nvSpPr>
          <p:cNvPr id="6" name="Slide Number Placeholder 5"/>
          <p:cNvSpPr>
            <a:spLocks noGrp="1"/>
          </p:cNvSpPr>
          <p:nvPr>
            <p:ph type="sldNum" sz="quarter" idx="12"/>
          </p:nvPr>
        </p:nvSpPr>
        <p:spPr>
          <a:xfrm>
            <a:off x="612648" y="6356350"/>
            <a:ext cx="1292352" cy="365760"/>
          </a:xfrm>
          <a:prstGeom prst="rect">
            <a:avLst/>
          </a:prstGeo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52399" y="929640"/>
            <a:ext cx="8772525" cy="5389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pSp>
        <p:nvGrpSpPr>
          <p:cNvPr id="7"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459A992C-8C57-4854-95A6-421440D410C9}" type="datetime1">
              <a:rPr lang="en-US" smtClean="0"/>
              <a:pPr/>
              <a:t>4/4/2012</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1219200"/>
            <a:ext cx="6858000" cy="1066800"/>
          </a:xfrm>
        </p:spPr>
        <p:txBody>
          <a:bodyPr anchor="t" anchorCtr="0"/>
          <a:lstStyle>
            <a:lvl1pPr algn="r">
              <a:buNone/>
              <a:defRPr sz="3200" b="0" cap="none" baseline="0">
                <a:effectLst>
                  <a:outerShdw blurRad="38100" dist="38100" dir="2700000" algn="tl">
                    <a:srgbClr val="000000">
                      <a:alpha val="43137"/>
                    </a:srgbClr>
                  </a:outerShdw>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28956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a:xfrm>
            <a:off x="914400" y="10668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10668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0" name="Group 13"/>
          <p:cNvGrpSpPr>
            <a:grpSpLocks/>
          </p:cNvGrpSpPr>
          <p:nvPr/>
        </p:nvGrpSpPr>
        <p:grpSpPr bwMode="auto">
          <a:xfrm>
            <a:off x="7777163" y="5932488"/>
            <a:ext cx="1443037" cy="1001712"/>
            <a:chOff x="4755" y="3497"/>
            <a:chExt cx="909" cy="631"/>
          </a:xfrm>
        </p:grpSpPr>
        <p:sp>
          <p:nvSpPr>
            <p:cNvPr id="11"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FA241E49-5EC1-40B1-91B0-964F367EE1C4}" type="datetime1">
              <a:rPr lang="en-US" smtClean="0"/>
              <a:pPr/>
              <a:t>4/4/2012</a:t>
            </a:fld>
            <a:endParaRPr lang="en-US"/>
          </a:p>
        </p:txBody>
      </p:sp>
      <p:sp>
        <p:nvSpPr>
          <p:cNvPr id="16" name="TextBox 15"/>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chemeClr val="tx1"/>
                </a:solidFill>
                <a:latin typeface="Comic Sans MS" pitchFamily="66" charset="0"/>
                <a:ea typeface="+mn-ea"/>
                <a:cs typeface="+mn-cs"/>
              </a:rPr>
              <a:t>Web page:  aviral.lab.asu.edu</a:t>
            </a:r>
            <a:endParaRPr kumimoji="0" lang="en-US" sz="1400" kern="1200" dirty="0">
              <a:solidFill>
                <a:schemeClr val="tx1"/>
              </a:solidFill>
              <a:latin typeface="Comic Sans MS" pitchFamily="66" charset="0"/>
              <a:ea typeface="+mn-ea"/>
              <a:cs typeface="+mn-cs"/>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5"/>
          <p:cNvSpPr>
            <a:spLocks noGrp="1"/>
          </p:cNvSpPr>
          <p:nvPr>
            <p:ph type="sldNum" sz="quarter" idx="12"/>
          </p:nvPr>
        </p:nvSpPr>
        <p:spPr>
          <a:xfrm>
            <a:off x="612648" y="6356350"/>
            <a:ext cx="1292352" cy="365760"/>
          </a:xfrm>
          <a:prstGeom prst="rect">
            <a:avLst/>
          </a:prstGeom>
        </p:spPr>
        <p:txBody>
          <a:bodyPr/>
          <a:lstStyle/>
          <a:p>
            <a:fld id="{B6F15528-21DE-4FAA-801E-634DDDAF4B2B}" type="slidenum">
              <a:rPr lang="en-US" smtClean="0"/>
              <a:pPr/>
              <a:t>‹#›</a:t>
            </a:fld>
            <a:endParaRPr lang="en-US"/>
          </a:p>
        </p:txBody>
      </p:sp>
      <p:grpSp>
        <p:nvGrpSpPr>
          <p:cNvPr id="10"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795B3841-E966-435E-A448-DED836552A6A}" type="datetime1">
              <a:rPr lang="en-US" smtClean="0"/>
              <a:pPr/>
              <a:t>4/4/2012</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6F15528-21DE-4FAA-801E-634DDDAF4B2B}" type="slidenum">
              <a:rPr lang="en-US" smtClean="0"/>
              <a:pPr/>
              <a:t>‹#›</a:t>
            </a:fld>
            <a:endParaRPr lang="en-US"/>
          </a:p>
        </p:txBody>
      </p:sp>
      <p:grpSp>
        <p:nvGrpSpPr>
          <p:cNvPr id="12"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1220D048-DA6F-45C6-A7B0-EED80301EAC4}" type="datetime1">
              <a:rPr lang="en-US" smtClean="0"/>
              <a:pPr/>
              <a:t>4/4/2012</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6F15528-21DE-4FAA-801E-634DDDAF4B2B}" type="slidenum">
              <a:rPr lang="en-US" smtClean="0"/>
              <a:pPr/>
              <a:t>‹#›</a:t>
            </a:fld>
            <a:endParaRPr lang="en-US"/>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A14E1E99-2373-4DAC-9C17-489F467E2B96}" type="datetime1">
              <a:rPr lang="en-US" smtClean="0"/>
              <a:pPr/>
              <a:t>4/4/2012</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6F15528-21DE-4FAA-801E-634DDDAF4B2B}" type="slidenum">
              <a:rPr lang="en-US" smtClean="0"/>
              <a:pPr/>
              <a:t>‹#›</a:t>
            </a:fld>
            <a:endParaRPr lang="en-US"/>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A2242D2B-B86F-461A-8B4E-74C589A6FC53}" type="datetime1">
              <a:rPr lang="en-US" smtClean="0"/>
              <a:pPr/>
              <a:t>4/4/2012</a:t>
            </a:fld>
            <a:endParaRPr lang="en-US"/>
          </a:p>
        </p:txBody>
      </p:sp>
      <p:sp>
        <p:nvSpPr>
          <p:cNvPr id="14" name="TextBox 13"/>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6F15528-21DE-4FAA-801E-634DDDAF4B2B}" type="slidenum">
              <a:rPr lang="en-US" smtClean="0"/>
              <a:pPr/>
              <a:t>‹#›</a:t>
            </a:fld>
            <a:endParaRPr lang="en-US"/>
          </a:p>
        </p:txBody>
      </p:sp>
      <p:grpSp>
        <p:nvGrpSpPr>
          <p:cNvPr id="13"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5984CB19-C2B4-40E7-9DDD-6368E8861A67}" type="datetime1">
              <a:rPr lang="en-US" smtClean="0"/>
              <a:pPr/>
              <a:t>4/4/2012</a:t>
            </a:fld>
            <a:endParaRPr lang="en-US"/>
          </a:p>
        </p:txBody>
      </p:sp>
      <p:sp>
        <p:nvSpPr>
          <p:cNvPr id="19" name="TextBox 18"/>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6F15528-21DE-4FAA-801E-634DDDAF4B2B}" type="slidenum">
              <a:rPr lang="en-US" smtClean="0"/>
              <a:pPr/>
              <a:t>‹#›</a:t>
            </a:fld>
            <a:endParaRPr lang="en-US"/>
          </a:p>
        </p:txBody>
      </p:sp>
      <p:grpSp>
        <p:nvGrpSpPr>
          <p:cNvPr id="12" name="Group 13"/>
          <p:cNvGrpSpPr>
            <a:grpSpLocks/>
          </p:cNvGrpSpPr>
          <p:nvPr/>
        </p:nvGrpSpPr>
        <p:grpSpPr bwMode="auto">
          <a:xfrm>
            <a:off x="7777163" y="5932488"/>
            <a:ext cx="1443037" cy="1001712"/>
            <a:chOff x="4755" y="3497"/>
            <a:chExt cx="909" cy="631"/>
          </a:xfrm>
        </p:grpSpPr>
        <p:sp>
          <p:nvSpPr>
            <p:cNvPr id="13"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4"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5"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6"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FD01399F-DAB5-4B94-9E1B-B06DB87330D3}" type="datetime1">
              <a:rPr lang="en-US" smtClean="0"/>
              <a:pPr/>
              <a:t>4/4/2012</a:t>
            </a:fld>
            <a:endParaRPr lang="en-US"/>
          </a:p>
        </p:txBody>
      </p:sp>
      <p:sp>
        <p:nvSpPr>
          <p:cNvPr id="18" name="TextBox 17"/>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chemeClr val="tx1"/>
                </a:solidFill>
                <a:latin typeface="Comic Sans MS" pitchFamily="66" charset="0"/>
                <a:ea typeface="+mn-ea"/>
                <a:cs typeface="+mn-cs"/>
              </a:rPr>
              <a:t>Web page:  aviral.lab.asu.edu</a:t>
            </a:r>
            <a:endParaRPr kumimoji="0" lang="en-US" sz="1400" kern="1200" dirty="0">
              <a:solidFill>
                <a:schemeClr val="tx1"/>
              </a:solidFill>
              <a:latin typeface="Comic Sans MS" pitchFamily="66" charset="0"/>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9144000" cy="838200"/>
          </a:xfrm>
          <a:prstGeom prst="rect">
            <a:avLst/>
          </a:prstGeom>
        </p:spPr>
        <p:txBody>
          <a:bodyPr vert="horz" anchor="b" anchorCtr="0">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152400" y="990600"/>
            <a:ext cx="8772525" cy="52578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8" name="Straight Connector 27"/>
          <p:cNvSpPr>
            <a:spLocks noChangeShapeType="1"/>
          </p:cNvSpPr>
          <p:nvPr/>
        </p:nvSpPr>
        <p:spPr bwMode="auto">
          <a:xfrm>
            <a:off x="457200" y="6353175"/>
            <a:ext cx="7467600" cy="0"/>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0" y="838200"/>
            <a:ext cx="9144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4"/>
          </p:nvPr>
        </p:nvSpPr>
        <p:spPr>
          <a:xfrm>
            <a:off x="612648" y="6356350"/>
            <a:ext cx="1292352" cy="365760"/>
          </a:xfrm>
          <a:prstGeom prst="rect">
            <a:avLst/>
          </a:prstGeom>
        </p:spPr>
        <p:txBody>
          <a:bodyPr/>
          <a:lstStyle/>
          <a:p>
            <a:fld id="{B6F15528-21DE-4FAA-801E-634DDDAF4B2B}" type="slidenum">
              <a:rPr lang="en-US" smtClean="0"/>
              <a:pPr/>
              <a:t>‹#›</a:t>
            </a:fld>
            <a:endParaRPr lang="en-US"/>
          </a:p>
        </p:txBody>
      </p:sp>
      <p:grpSp>
        <p:nvGrpSpPr>
          <p:cNvPr id="12" name="Group 13"/>
          <p:cNvGrpSpPr>
            <a:grpSpLocks/>
          </p:cNvGrpSpPr>
          <p:nvPr/>
        </p:nvGrpSpPr>
        <p:grpSpPr bwMode="auto">
          <a:xfrm>
            <a:off x="7777163" y="5932488"/>
            <a:ext cx="1443037" cy="1001712"/>
            <a:chOff x="4755" y="3497"/>
            <a:chExt cx="909" cy="631"/>
          </a:xfrm>
        </p:grpSpPr>
        <p:sp>
          <p:nvSpPr>
            <p:cNvPr id="15"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6"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7"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8" name="Date Placeholder 27"/>
          <p:cNvSpPr>
            <a:spLocks noGrp="1"/>
          </p:cNvSpPr>
          <p:nvPr>
            <p:ph type="dt" sz="half" idx="2"/>
          </p:nvPr>
        </p:nvSpPr>
        <p:spPr>
          <a:xfrm>
            <a:off x="5407152" y="6355080"/>
            <a:ext cx="2286000" cy="365760"/>
          </a:xfrm>
          <a:prstGeom prst="rect">
            <a:avLst/>
          </a:prstGeom>
        </p:spPr>
        <p:txBody>
          <a:bodyPr/>
          <a:lstStyle>
            <a:lvl1pPr algn="ctr">
              <a:defRPr sz="1400"/>
            </a:lvl1pPr>
          </a:lstStyle>
          <a:p>
            <a:fld id="{660637CB-076D-4FFD-908B-76468EC2A477}" type="datetime1">
              <a:rPr lang="en-US" smtClean="0"/>
              <a:pPr/>
              <a:t>4/4/2012</a:t>
            </a:fld>
            <a:endParaRPr lang="en-US"/>
          </a:p>
        </p:txBody>
      </p:sp>
      <p:sp>
        <p:nvSpPr>
          <p:cNvPr id="19" name="TextBox 18"/>
          <p:cNvSpPr txBox="1"/>
          <p:nvPr/>
        </p:nvSpPr>
        <p:spPr>
          <a:xfrm>
            <a:off x="2514600" y="6397823"/>
            <a:ext cx="2667000" cy="307777"/>
          </a:xfrm>
          <a:prstGeom prst="rect">
            <a:avLst/>
          </a:prstGeom>
          <a:noFill/>
        </p:spPr>
        <p:txBody>
          <a:bodyPr wrap="square" rtlCol="0">
            <a:spAutoFit/>
          </a:bodyPr>
          <a:lstStyle/>
          <a:p>
            <a:r>
              <a:rPr kumimoji="0" lang="en-US" sz="1400" kern="1200" dirty="0" smtClean="0">
                <a:solidFill>
                  <a:srgbClr val="000066"/>
                </a:solidFill>
                <a:latin typeface="Comic Sans MS" pitchFamily="66" charset="0"/>
                <a:ea typeface="+mn-ea"/>
                <a:cs typeface="+mn-cs"/>
              </a:rPr>
              <a:t>http://www.aviral.lab.asu.edu</a:t>
            </a:r>
            <a:endParaRPr kumimoji="0" lang="en-US" sz="1400" kern="1200" dirty="0">
              <a:solidFill>
                <a:srgbClr val="000066"/>
              </a:solidFill>
              <a:latin typeface="Comic Sans MS" pitchFamily="66" charset="0"/>
              <a:ea typeface="+mn-ea"/>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1" latinLnBrk="0" hangingPunct="1">
        <a:spcBef>
          <a:spcPct val="0"/>
        </a:spcBef>
        <a:buNone/>
        <a:defRPr kumimoji="0" sz="4400" b="1" kern="1200">
          <a:solidFill>
            <a:srgbClr val="000066"/>
          </a:solidFill>
          <a:effectLst>
            <a:outerShdw blurRad="38100" dist="38100" dir="2700000" algn="tl">
              <a:srgbClr val="000000">
                <a:alpha val="43137"/>
              </a:srgbClr>
            </a:outerShdw>
          </a:effectLst>
          <a:latin typeface="Candara"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google.com/imgres?imgurl=http://scawley.files.wordpress.com/2008/03/sony_playstation_3_60gb_game_console__brand_new.jpg&amp;imgrefurl=http://scawley.wordpress.com/2008/03/18/ps3-10-real-life-applications-part-1/&amp;usg=__tMsl_SNPMA4qUycHiWT6WHwUY_w=&amp;h=400&amp;w=400&amp;sz=29&amp;hl=en&amp;start=1&amp;sig2=mDm5IzTCo-pqqrYBF7D6Og&amp;itbs=1&amp;tbnid=rzxdLYSceF4P0M:&amp;tbnh=124&amp;tbnw=124&amp;prev=/images?q=PS3&amp;hl=en&amp;gbv=2&amp;tbs=isch:1&amp;ei=td0HTKLhEcL78AbIv-SEAQ"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www.google.com/imgres?imgurl=http://www.open-of-course.org/courses/file.php/24/linux-logo-full.jpg&amp;imgrefurl=http://www.open-of-course.org/courses/course/view.php?id=24&amp;usg=__8uhv-9bq9S619O30_rTpVapui1o=&amp;h=360&amp;w=327&amp;sz=13&amp;hl=en&amp;start=23&amp;sig2=dKPlaeiH5cdJJVWrZCLDHQ&amp;itbs=1&amp;tbnid=ZMmjT556JA188M:&amp;tbnh=121&amp;tbnw=110&amp;prev=/images?q=linux&amp;start=20&amp;hl=en&amp;sa=N&amp;gbv=2&amp;ndsp=20&amp;tbs=isch:1&amp;ei=7N0HTNyoBsGC8gb_vMGAAQ" TargetMode="Externa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3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43000"/>
            <a:ext cx="7086600" cy="1374775"/>
          </a:xfrm>
        </p:spPr>
        <p:txBody>
          <a:bodyPr>
            <a:normAutofit/>
          </a:bodyPr>
          <a:lstStyle/>
          <a:p>
            <a:r>
              <a:rPr lang="en-US" smtClean="0"/>
              <a:t>STL </a:t>
            </a:r>
            <a:r>
              <a:rPr lang="en-US" dirty="0" smtClean="0"/>
              <a:t>on Limited Local Memory (</a:t>
            </a:r>
            <a:r>
              <a:rPr lang="en-US" smtClean="0"/>
              <a:t>LLM) Multi-core Processors</a:t>
            </a:r>
            <a:endParaRPr lang="en-US" dirty="0"/>
          </a:p>
        </p:txBody>
      </p:sp>
      <p:sp>
        <p:nvSpPr>
          <p:cNvPr id="3" name="Subtitle 2"/>
          <p:cNvSpPr>
            <a:spLocks noGrp="1"/>
          </p:cNvSpPr>
          <p:nvPr>
            <p:ph type="subTitle" idx="1"/>
          </p:nvPr>
        </p:nvSpPr>
        <p:spPr>
          <a:xfrm>
            <a:off x="1143001" y="3124200"/>
            <a:ext cx="7077074" cy="2819400"/>
          </a:xfrm>
        </p:spPr>
        <p:txBody>
          <a:bodyPr>
            <a:normAutofit/>
          </a:bodyPr>
          <a:lstStyle/>
          <a:p>
            <a:r>
              <a:rPr lang="en-US" dirty="0" smtClean="0"/>
              <a:t>Di Lu</a:t>
            </a:r>
          </a:p>
          <a:p>
            <a:r>
              <a:rPr lang="en-US" dirty="0" smtClean="0"/>
              <a:t>Master Thesis Defense</a:t>
            </a:r>
          </a:p>
          <a:p>
            <a:endParaRPr lang="en-US" dirty="0" smtClean="0"/>
          </a:p>
          <a:p>
            <a:pPr algn="ctr"/>
            <a:r>
              <a:rPr lang="en-US" dirty="0" smtClean="0"/>
              <a:t>Committee Member:</a:t>
            </a:r>
          </a:p>
          <a:p>
            <a:pPr algn="ctr"/>
            <a:r>
              <a:rPr lang="en-US" dirty="0" err="1" smtClean="0"/>
              <a:t>Aviral</a:t>
            </a:r>
            <a:r>
              <a:rPr lang="en-US" dirty="0" smtClean="0"/>
              <a:t> </a:t>
            </a:r>
            <a:r>
              <a:rPr lang="en-US" dirty="0" err="1" smtClean="0"/>
              <a:t>Shrivastava</a:t>
            </a:r>
            <a:endParaRPr lang="en-US" dirty="0" smtClean="0"/>
          </a:p>
          <a:p>
            <a:pPr algn="ctr"/>
            <a:r>
              <a:rPr lang="en-US" dirty="0" err="1" smtClean="0"/>
              <a:t>Karamvir</a:t>
            </a:r>
            <a:r>
              <a:rPr lang="en-US" dirty="0" smtClean="0"/>
              <a:t> </a:t>
            </a:r>
            <a:r>
              <a:rPr lang="en-US" dirty="0" err="1" smtClean="0"/>
              <a:t>Chatha</a:t>
            </a:r>
            <a:endParaRPr lang="en-US" dirty="0" smtClean="0"/>
          </a:p>
          <a:p>
            <a:pPr algn="ctr"/>
            <a:r>
              <a:rPr lang="en-US" dirty="0" err="1" smtClean="0"/>
              <a:t>Partha</a:t>
            </a:r>
            <a:r>
              <a:rPr lang="en-US" dirty="0" smtClean="0"/>
              <a:t> </a:t>
            </a:r>
            <a:r>
              <a:rPr lang="en-US" dirty="0" err="1" smtClean="0"/>
              <a:t>Dasgupta</a:t>
            </a:r>
            <a:endParaRPr lang="en-US" dirty="0"/>
          </a:p>
        </p:txBody>
      </p:sp>
      <p:pic>
        <p:nvPicPr>
          <p:cNvPr id="4"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5791200"/>
            <a:ext cx="1603375"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26490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 Minimize changes</a:t>
            </a:r>
            <a:endParaRPr lang="en-US" dirty="0"/>
          </a:p>
        </p:txBody>
      </p:sp>
      <p:sp>
        <p:nvSpPr>
          <p:cNvPr id="3" name="Content Placeholder 2"/>
          <p:cNvSpPr>
            <a:spLocks noGrp="1"/>
          </p:cNvSpPr>
          <p:nvPr>
            <p:ph sz="quarter" idx="1"/>
          </p:nvPr>
        </p:nvSpPr>
        <p:spPr>
          <a:xfrm>
            <a:off x="152399" y="859300"/>
            <a:ext cx="8763001" cy="5236700"/>
          </a:xfrm>
        </p:spPr>
        <p:txBody>
          <a:bodyPr>
            <a:normAutofit/>
          </a:bodyPr>
          <a:lstStyle/>
          <a:p>
            <a:r>
              <a:rPr lang="en-US" dirty="0" smtClean="0"/>
              <a:t>Preserve syntax and semantics</a:t>
            </a:r>
          </a:p>
          <a:p>
            <a:pPr lvl="1"/>
            <a:endParaRPr lang="en-US" dirty="0" smtClean="0"/>
          </a:p>
          <a:p>
            <a:pPr lvl="1"/>
            <a:r>
              <a:rPr lang="en-US" dirty="0" smtClean="0"/>
              <a:t>How to hide the architectural differences while we use the same interface?</a:t>
            </a:r>
          </a:p>
          <a:p>
            <a:pPr lvl="2"/>
            <a:r>
              <a:rPr lang="en-US" dirty="0" smtClean="0"/>
              <a:t>How do we ensure different components can cooperate correctly in a different architecture?</a:t>
            </a:r>
          </a:p>
          <a:p>
            <a:pPr lvl="2"/>
            <a:r>
              <a:rPr lang="en-US" dirty="0" smtClean="0"/>
              <a:t>E.g. Ensure local pointer to container data with a global address can work</a:t>
            </a:r>
          </a:p>
          <a:p>
            <a:pPr lvl="1"/>
            <a:endParaRPr lang="en-US" dirty="0" smtClean="0"/>
          </a:p>
          <a:p>
            <a:pPr lvl="1"/>
            <a:r>
              <a:rPr lang="en-US" dirty="0" smtClean="0"/>
              <a:t>How do we handle the </a:t>
            </a:r>
            <a:r>
              <a:rPr lang="en-US" i="1" dirty="0" smtClean="0"/>
              <a:t>template</a:t>
            </a:r>
            <a:r>
              <a:rPr lang="en-US" dirty="0" smtClean="0"/>
              <a:t> type while modifying the code?</a:t>
            </a:r>
          </a:p>
          <a:p>
            <a:pPr lvl="2"/>
            <a:r>
              <a:rPr lang="en-US" dirty="0" smtClean="0"/>
              <a:t>E.g. we do not know if a data is pointer or an iterator</a:t>
            </a:r>
          </a:p>
        </p:txBody>
      </p:sp>
      <p:sp>
        <p:nvSpPr>
          <p:cNvPr id="4" name="灯片编号占位符 3"/>
          <p:cNvSpPr>
            <a:spLocks noGrp="1"/>
          </p:cNvSpPr>
          <p:nvPr>
            <p:ph type="sldNum" sz="quarter" idx="12"/>
          </p:nvPr>
        </p:nvSpPr>
        <p:spPr/>
        <p:txBody>
          <a:bodyPr/>
          <a:lstStyle/>
          <a:p>
            <a:r>
              <a:rPr lang="en-US" dirty="0" smtClean="0"/>
              <a:t>8</a:t>
            </a:r>
            <a:endParaRPr lang="en-US" dirty="0"/>
          </a:p>
        </p:txBody>
      </p:sp>
    </p:spTree>
    <p:extLst>
      <p:ext uri="{BB962C8B-B14F-4D97-AF65-F5344CB8AC3E}">
        <p14:creationId xmlns:p14="http://schemas.microsoft.com/office/powerpoint/2010/main" xmlns="" val="3536416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 How to manage data</a:t>
            </a:r>
            <a:endParaRPr lang="en-US" dirty="0"/>
          </a:p>
        </p:txBody>
      </p:sp>
      <p:sp>
        <p:nvSpPr>
          <p:cNvPr id="3" name="Slide Number Placeholder 2"/>
          <p:cNvSpPr>
            <a:spLocks noGrp="1"/>
          </p:cNvSpPr>
          <p:nvPr>
            <p:ph type="sldNum" sz="quarter" idx="12"/>
          </p:nvPr>
        </p:nvSpPr>
        <p:spPr/>
        <p:txBody>
          <a:bodyPr/>
          <a:lstStyle/>
          <a:p>
            <a:r>
              <a:rPr lang="en-US" dirty="0" smtClean="0"/>
              <a:t>9</a:t>
            </a:r>
            <a:endParaRPr lang="en-US" dirty="0"/>
          </a:p>
        </p:txBody>
      </p:sp>
      <p:sp>
        <p:nvSpPr>
          <p:cNvPr id="4" name="Content Placeholder 3"/>
          <p:cNvSpPr>
            <a:spLocks noGrp="1"/>
          </p:cNvSpPr>
          <p:nvPr>
            <p:ph sz="quarter" idx="1"/>
          </p:nvPr>
        </p:nvSpPr>
        <p:spPr>
          <a:xfrm>
            <a:off x="152399" y="929640"/>
            <a:ext cx="8772525" cy="5166360"/>
          </a:xfrm>
        </p:spPr>
        <p:txBody>
          <a:bodyPr>
            <a:normAutofit/>
          </a:bodyPr>
          <a:lstStyle/>
          <a:p>
            <a:r>
              <a:rPr lang="en-US" dirty="0" smtClean="0"/>
              <a:t>Cache data and utilize DMA</a:t>
            </a:r>
          </a:p>
          <a:p>
            <a:pPr lvl="1"/>
            <a:r>
              <a:rPr lang="en-US" dirty="0" smtClean="0"/>
              <a:t>Which data to be placed in the local memory?</a:t>
            </a:r>
          </a:p>
          <a:p>
            <a:pPr lvl="1"/>
            <a:r>
              <a:rPr lang="en-US" dirty="0" smtClean="0"/>
              <a:t>When to DMA, what to DMA?</a:t>
            </a:r>
          </a:p>
          <a:p>
            <a:pPr marL="274320" lvl="1" indent="0">
              <a:buNone/>
            </a:pPr>
            <a:endParaRPr lang="en-US" dirty="0" smtClean="0"/>
          </a:p>
          <a:p>
            <a:r>
              <a:rPr lang="en-US" dirty="0" smtClean="0"/>
              <a:t>Dynamic Memory Allocation on Global Memory</a:t>
            </a:r>
          </a:p>
          <a:p>
            <a:pPr lvl="1"/>
            <a:r>
              <a:rPr lang="en-US" dirty="0" smtClean="0"/>
              <a:t>Allocator on PE can only allocate on local memory</a:t>
            </a:r>
          </a:p>
          <a:p>
            <a:pPr lvl="1">
              <a:defRPr/>
            </a:pPr>
            <a:r>
              <a:rPr lang="en-US" dirty="0" smtClean="0"/>
              <a:t>Use a Static Buffer on global memory</a:t>
            </a:r>
          </a:p>
          <a:p>
            <a:pPr marL="731520" lvl="1">
              <a:spcBef>
                <a:spcPts val="600"/>
              </a:spcBef>
              <a:buClr>
                <a:schemeClr val="accent1"/>
              </a:buClr>
              <a:defRPr/>
            </a:pPr>
            <a:r>
              <a:rPr lang="en-US" sz="2000" dirty="0" smtClean="0"/>
              <a:t>Low memory usage when container data is too few</a:t>
            </a:r>
          </a:p>
          <a:p>
            <a:pPr marL="731520" lvl="1">
              <a:spcBef>
                <a:spcPts val="600"/>
              </a:spcBef>
              <a:buClr>
                <a:schemeClr val="accent1"/>
              </a:buClr>
              <a:defRPr/>
            </a:pPr>
            <a:r>
              <a:rPr lang="en-US" sz="2000" dirty="0" smtClean="0"/>
              <a:t>Overflow when container data is too much</a:t>
            </a:r>
            <a:endParaRPr lang="en-US" dirty="0" smtClean="0"/>
          </a:p>
          <a:p>
            <a:pPr lvl="1"/>
            <a:r>
              <a:rPr lang="en-US" dirty="0" smtClean="0"/>
              <a:t>Therefore, we need to design a dynamic allocation scheme</a:t>
            </a:r>
            <a:endParaRPr lang="en-US" dirty="0"/>
          </a:p>
        </p:txBody>
      </p:sp>
    </p:spTree>
    <p:extLst>
      <p:ext uri="{BB962C8B-B14F-4D97-AF65-F5344CB8AC3E}">
        <p14:creationId xmlns:p14="http://schemas.microsoft.com/office/powerpoint/2010/main" xmlns="" val="3051078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t>
            </a:r>
            <a:r>
              <a:rPr lang="en-US" dirty="0" smtClean="0"/>
              <a:t>– External hazard</a:t>
            </a:r>
            <a:endParaRPr lang="en-US" dirty="0"/>
          </a:p>
        </p:txBody>
      </p:sp>
      <p:sp>
        <p:nvSpPr>
          <p:cNvPr id="3" name="Slide Number Placeholder 2"/>
          <p:cNvSpPr>
            <a:spLocks noGrp="1"/>
          </p:cNvSpPr>
          <p:nvPr>
            <p:ph type="sldNum" sz="quarter" idx="12"/>
          </p:nvPr>
        </p:nvSpPr>
        <p:spPr/>
        <p:txBody>
          <a:bodyPr/>
          <a:lstStyle/>
          <a:p>
            <a:r>
              <a:rPr lang="en-US" dirty="0" smtClean="0"/>
              <a:t>10</a:t>
            </a:r>
            <a:endParaRPr lang="en-US" dirty="0"/>
          </a:p>
        </p:txBody>
      </p:sp>
      <p:sp>
        <p:nvSpPr>
          <p:cNvPr id="4" name="Content Placeholder 3"/>
          <p:cNvSpPr>
            <a:spLocks noGrp="1"/>
          </p:cNvSpPr>
          <p:nvPr>
            <p:ph sz="quarter" idx="1"/>
          </p:nvPr>
        </p:nvSpPr>
        <p:spPr>
          <a:xfrm>
            <a:off x="152399" y="929641"/>
            <a:ext cx="8772525" cy="2270760"/>
          </a:xfrm>
        </p:spPr>
        <p:txBody>
          <a:bodyPr/>
          <a:lstStyle/>
          <a:p>
            <a:r>
              <a:rPr lang="en-US" dirty="0"/>
              <a:t>External pointer hazard</a:t>
            </a:r>
          </a:p>
          <a:p>
            <a:pPr lvl="1"/>
            <a:r>
              <a:rPr lang="en-US" dirty="0"/>
              <a:t>What if an external pointer points to a container element in the global memory</a:t>
            </a:r>
            <a:r>
              <a:rPr lang="en-US" dirty="0" smtClean="0"/>
              <a:t>?</a:t>
            </a:r>
          </a:p>
          <a:p>
            <a:pPr lvl="1"/>
            <a:r>
              <a:rPr lang="en-US" dirty="0"/>
              <a:t>Two address spaces co-exist, no matter what scheme is implemented, pointer issue exist</a:t>
            </a:r>
            <a:r>
              <a:rPr lang="en-US" dirty="0" smtClean="0"/>
              <a:t>.</a:t>
            </a:r>
            <a:endParaRPr lang="en-US" dirty="0"/>
          </a:p>
        </p:txBody>
      </p:sp>
      <p:sp>
        <p:nvSpPr>
          <p:cNvPr id="5" name="矩形 6"/>
          <p:cNvSpPr/>
          <p:nvPr/>
        </p:nvSpPr>
        <p:spPr>
          <a:xfrm>
            <a:off x="2218940" y="5007181"/>
            <a:ext cx="342473" cy="304800"/>
          </a:xfrm>
          <a:prstGeom prst="rect">
            <a:avLst/>
          </a:prstGeom>
          <a:pattFill prst="ltUpDiag">
            <a:fgClr>
              <a:schemeClr val="accent1"/>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矩形 7"/>
          <p:cNvSpPr/>
          <p:nvPr/>
        </p:nvSpPr>
        <p:spPr>
          <a:xfrm>
            <a:off x="1462128" y="5007181"/>
            <a:ext cx="2253516" cy="304800"/>
          </a:xfrm>
          <a:prstGeom prst="rect">
            <a:avLst/>
          </a:prstGeom>
          <a:noFill/>
          <a:ln w="12700">
            <a:solidFill>
              <a:schemeClr val="tx1"/>
            </a:solidFill>
          </a:ln>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TextBox 6"/>
          <p:cNvSpPr txBox="1"/>
          <p:nvPr/>
        </p:nvSpPr>
        <p:spPr>
          <a:xfrm>
            <a:off x="1346657" y="4744827"/>
            <a:ext cx="531267" cy="338554"/>
          </a:xfrm>
          <a:prstGeom prst="rect">
            <a:avLst/>
          </a:prstGeom>
          <a:noFill/>
        </p:spPr>
        <p:txBody>
          <a:bodyPr wrap="square" rtlCol="0">
            <a:spAutoFit/>
          </a:bodyPr>
          <a:lstStyle/>
          <a:p>
            <a:r>
              <a:rPr lang="en-US" sz="1600" b="1" smtClean="0"/>
              <a:t>vec</a:t>
            </a:r>
            <a:endParaRPr lang="en-US" sz="1600" b="1"/>
          </a:p>
        </p:txBody>
      </p:sp>
      <p:grpSp>
        <p:nvGrpSpPr>
          <p:cNvPr id="8" name="Group 7"/>
          <p:cNvGrpSpPr/>
          <p:nvPr/>
        </p:nvGrpSpPr>
        <p:grpSpPr>
          <a:xfrm>
            <a:off x="2372558" y="3714708"/>
            <a:ext cx="1711419" cy="895097"/>
            <a:chOff x="2206721" y="1124744"/>
            <a:chExt cx="1711419" cy="895097"/>
          </a:xfrm>
        </p:grpSpPr>
        <p:sp>
          <p:nvSpPr>
            <p:cNvPr id="9" name="立方体 10"/>
            <p:cNvSpPr/>
            <p:nvPr/>
          </p:nvSpPr>
          <p:spPr>
            <a:xfrm>
              <a:off x="2206721" y="1196752"/>
              <a:ext cx="1711419" cy="823089"/>
            </a:xfrm>
            <a:prstGeom prst="cub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TextBox 9"/>
            <p:cNvSpPr txBox="1"/>
            <p:nvPr/>
          </p:nvSpPr>
          <p:spPr>
            <a:xfrm>
              <a:off x="2248325" y="1124744"/>
              <a:ext cx="1652723" cy="338554"/>
            </a:xfrm>
            <a:prstGeom prst="rect">
              <a:avLst/>
            </a:prstGeom>
            <a:noFill/>
          </p:spPr>
          <p:txBody>
            <a:bodyPr wrap="square" rtlCol="0">
              <a:spAutoFit/>
            </a:bodyPr>
            <a:lstStyle/>
            <a:p>
              <a:pPr algn="ctr"/>
              <a:r>
                <a:rPr lang="en-US" sz="1600" b="1"/>
                <a:t>m</a:t>
              </a:r>
              <a:r>
                <a:rPr lang="en-US" sz="1600" b="1" smtClean="0"/>
                <a:t>ain memory</a:t>
              </a:r>
              <a:endParaRPr lang="en-US" sz="1600" b="1"/>
            </a:p>
          </p:txBody>
        </p:sp>
      </p:grpSp>
      <p:sp>
        <p:nvSpPr>
          <p:cNvPr id="11" name="TextBox 10"/>
          <p:cNvSpPr txBox="1"/>
          <p:nvPr/>
        </p:nvSpPr>
        <p:spPr>
          <a:xfrm>
            <a:off x="998327" y="5551271"/>
            <a:ext cx="3251366" cy="584775"/>
          </a:xfrm>
          <a:prstGeom prst="rect">
            <a:avLst/>
          </a:prstGeom>
          <a:noFill/>
        </p:spPr>
        <p:txBody>
          <a:bodyPr wrap="square" rtlCol="0">
            <a:spAutoFit/>
          </a:bodyPr>
          <a:lstStyle/>
          <a:p>
            <a:pPr marL="342900" indent="-342900">
              <a:buAutoNum type="alphaLcParenBoth"/>
            </a:pPr>
            <a:r>
              <a:rPr lang="en-US" sz="1600" b="1" smtClean="0">
                <a:latin typeface="Times New Roman" pitchFamily="18" charset="0"/>
                <a:cs typeface="Times New Roman" pitchFamily="18" charset="0"/>
              </a:rPr>
              <a:t>Pointer points to a </a:t>
            </a:r>
          </a:p>
          <a:p>
            <a:r>
              <a:rPr lang="en-US" sz="1600" b="1">
                <a:latin typeface="Times New Roman" pitchFamily="18" charset="0"/>
                <a:cs typeface="Times New Roman" pitchFamily="18" charset="0"/>
              </a:rPr>
              <a:t> </a:t>
            </a:r>
            <a:r>
              <a:rPr lang="en-US" sz="1600" b="1" smtClean="0">
                <a:latin typeface="Times New Roman" pitchFamily="18" charset="0"/>
                <a:cs typeface="Times New Roman" pitchFamily="18" charset="0"/>
              </a:rPr>
              <a:t>      vector element</a:t>
            </a:r>
            <a:endParaRPr lang="en-US" sz="1600" b="1">
              <a:latin typeface="Times New Roman" pitchFamily="18" charset="0"/>
              <a:cs typeface="Times New Roman" pitchFamily="18" charset="0"/>
            </a:endParaRPr>
          </a:p>
        </p:txBody>
      </p:sp>
      <p:sp>
        <p:nvSpPr>
          <p:cNvPr id="12" name="TextBox 11"/>
          <p:cNvSpPr txBox="1"/>
          <p:nvPr/>
        </p:nvSpPr>
        <p:spPr>
          <a:xfrm>
            <a:off x="998327" y="3418922"/>
            <a:ext cx="1244373" cy="954107"/>
          </a:xfrm>
          <a:prstGeom prst="rect">
            <a:avLst/>
          </a:prstGeom>
          <a:solidFill>
            <a:schemeClr val="bg1">
              <a:lumMod val="95000"/>
            </a:schemeClr>
          </a:solidFill>
          <a:ln>
            <a:solidFill>
              <a:schemeClr val="accent1"/>
            </a:solidFill>
          </a:ln>
        </p:spPr>
        <p:txBody>
          <a:bodyPr wrap="square" rtlCol="0">
            <a:spAutoFit/>
          </a:bodyPr>
          <a:lstStyle/>
          <a:p>
            <a:r>
              <a:rPr lang="en-US" sz="1400" b="1" smtClean="0"/>
              <a:t>struct* S {</a:t>
            </a:r>
          </a:p>
          <a:p>
            <a:r>
              <a:rPr lang="en-US" sz="1400" b="1" smtClean="0"/>
              <a:t>    ……</a:t>
            </a:r>
          </a:p>
          <a:p>
            <a:r>
              <a:rPr lang="en-US" sz="1400" b="1" smtClean="0"/>
              <a:t>    int* ptr;</a:t>
            </a:r>
          </a:p>
          <a:p>
            <a:r>
              <a:rPr lang="en-US" sz="1400" b="1"/>
              <a:t>}</a:t>
            </a:r>
          </a:p>
        </p:txBody>
      </p:sp>
      <p:sp>
        <p:nvSpPr>
          <p:cNvPr id="13" name="矩形 2"/>
          <p:cNvSpPr/>
          <p:nvPr/>
        </p:nvSpPr>
        <p:spPr>
          <a:xfrm>
            <a:off x="1196180" y="3878884"/>
            <a:ext cx="776587" cy="258445"/>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4" name="Curved Connector 13"/>
          <p:cNvCxnSpPr>
            <a:stCxn id="13" idx="2"/>
            <a:endCxn id="5" idx="0"/>
          </p:cNvCxnSpPr>
          <p:nvPr/>
        </p:nvCxnSpPr>
        <p:spPr>
          <a:xfrm rot="16200000" flipH="1">
            <a:off x="1552399" y="4169403"/>
            <a:ext cx="869852" cy="805703"/>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64532" y="5328954"/>
            <a:ext cx="2082883" cy="307777"/>
          </a:xfrm>
          <a:prstGeom prst="rect">
            <a:avLst/>
          </a:prstGeom>
          <a:noFill/>
        </p:spPr>
        <p:txBody>
          <a:bodyPr wrap="square" rtlCol="0">
            <a:spAutoFit/>
          </a:bodyPr>
          <a:lstStyle/>
          <a:p>
            <a:pPr algn="ctr"/>
            <a:r>
              <a:rPr lang="en-US" sz="1400" b="1" smtClean="0">
                <a:cs typeface="Times New Roman" pitchFamily="18" charset="0"/>
              </a:rPr>
              <a:t>Local Memory</a:t>
            </a:r>
            <a:endParaRPr lang="en-US" sz="1400" b="1">
              <a:cs typeface="Times New Roman" pitchFamily="18" charset="0"/>
            </a:endParaRPr>
          </a:p>
        </p:txBody>
      </p:sp>
      <p:grpSp>
        <p:nvGrpSpPr>
          <p:cNvPr id="16" name="Group 15"/>
          <p:cNvGrpSpPr/>
          <p:nvPr/>
        </p:nvGrpSpPr>
        <p:grpSpPr>
          <a:xfrm>
            <a:off x="4393190" y="3414368"/>
            <a:ext cx="3255830" cy="2731211"/>
            <a:chOff x="4090617" y="2208856"/>
            <a:chExt cx="3255830" cy="2731211"/>
          </a:xfrm>
        </p:grpSpPr>
        <p:sp>
          <p:nvSpPr>
            <p:cNvPr id="17" name="矩形 16"/>
            <p:cNvSpPr/>
            <p:nvPr/>
          </p:nvSpPr>
          <p:spPr>
            <a:xfrm>
              <a:off x="5303294" y="3793123"/>
              <a:ext cx="342473" cy="304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矩形 17"/>
            <p:cNvSpPr/>
            <p:nvPr/>
          </p:nvSpPr>
          <p:spPr>
            <a:xfrm>
              <a:off x="4546482" y="3793123"/>
              <a:ext cx="2253516" cy="304800"/>
            </a:xfrm>
            <a:prstGeom prst="rect">
              <a:avLst/>
            </a:prstGeom>
            <a:noFill/>
            <a:ln w="12700">
              <a:solidFill>
                <a:schemeClr val="tx1"/>
              </a:solidFill>
            </a:ln>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TextBox 18"/>
            <p:cNvSpPr txBox="1"/>
            <p:nvPr/>
          </p:nvSpPr>
          <p:spPr>
            <a:xfrm>
              <a:off x="4431011" y="3530769"/>
              <a:ext cx="531267" cy="338554"/>
            </a:xfrm>
            <a:prstGeom prst="rect">
              <a:avLst/>
            </a:prstGeom>
            <a:noFill/>
          </p:spPr>
          <p:txBody>
            <a:bodyPr wrap="square" rtlCol="0">
              <a:spAutoFit/>
            </a:bodyPr>
            <a:lstStyle/>
            <a:p>
              <a:r>
                <a:rPr lang="en-US" sz="1600" b="1" smtClean="0"/>
                <a:t>vec</a:t>
              </a:r>
              <a:endParaRPr lang="en-US" sz="1600" b="1"/>
            </a:p>
          </p:txBody>
        </p:sp>
        <p:sp>
          <p:nvSpPr>
            <p:cNvPr id="20" name="TextBox 19"/>
            <p:cNvSpPr txBox="1"/>
            <p:nvPr/>
          </p:nvSpPr>
          <p:spPr>
            <a:xfrm>
              <a:off x="4090617" y="4355292"/>
              <a:ext cx="3251366" cy="584775"/>
            </a:xfrm>
            <a:prstGeom prst="rect">
              <a:avLst/>
            </a:prstGeom>
            <a:noFill/>
          </p:spPr>
          <p:txBody>
            <a:bodyPr wrap="square" rtlCol="0">
              <a:spAutoFit/>
            </a:bodyPr>
            <a:lstStyle/>
            <a:p>
              <a:r>
                <a:rPr lang="en-US" sz="1600" b="1" smtClean="0">
                  <a:latin typeface="Times New Roman" pitchFamily="18" charset="0"/>
                  <a:cs typeface="Times New Roman" pitchFamily="18" charset="0"/>
                </a:rPr>
                <a:t>(b) The vector element is </a:t>
              </a:r>
            </a:p>
            <a:p>
              <a:r>
                <a:rPr lang="en-US" sz="1600" b="1">
                  <a:latin typeface="Times New Roman" pitchFamily="18" charset="0"/>
                  <a:cs typeface="Times New Roman" pitchFamily="18" charset="0"/>
                </a:rPr>
                <a:t> </a:t>
              </a:r>
              <a:r>
                <a:rPr lang="en-US" sz="1600" b="1" smtClean="0">
                  <a:latin typeface="Times New Roman" pitchFamily="18" charset="0"/>
                  <a:cs typeface="Times New Roman" pitchFamily="18" charset="0"/>
                </a:rPr>
                <a:t>     moved to main memory</a:t>
              </a:r>
              <a:endParaRPr lang="en-US" sz="1600" b="1">
                <a:latin typeface="Times New Roman" pitchFamily="18" charset="0"/>
                <a:cs typeface="Times New Roman" pitchFamily="18" charset="0"/>
              </a:endParaRPr>
            </a:p>
          </p:txBody>
        </p:sp>
        <p:sp>
          <p:nvSpPr>
            <p:cNvPr id="21" name="右箭头 23"/>
            <p:cNvSpPr/>
            <p:nvPr/>
          </p:nvSpPr>
          <p:spPr>
            <a:xfrm rot="19394970">
              <a:off x="5488549" y="3563824"/>
              <a:ext cx="710920" cy="45719"/>
            </a:xfrm>
            <a:prstGeom prst="rightArrow">
              <a:avLst>
                <a:gd name="adj1" fmla="val 26119"/>
                <a:gd name="adj2" fmla="val 41045"/>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TextBox 21"/>
            <p:cNvSpPr txBox="1"/>
            <p:nvPr/>
          </p:nvSpPr>
          <p:spPr>
            <a:xfrm>
              <a:off x="5346672" y="3779475"/>
              <a:ext cx="293107" cy="369332"/>
            </a:xfrm>
            <a:prstGeom prst="rect">
              <a:avLst/>
            </a:prstGeom>
            <a:noFill/>
          </p:spPr>
          <p:txBody>
            <a:bodyPr wrap="square" rtlCol="0">
              <a:spAutoFit/>
            </a:bodyPr>
            <a:lstStyle/>
            <a:p>
              <a:r>
                <a:rPr lang="en-US" b="1" smtClean="0">
                  <a:solidFill>
                    <a:srgbClr val="FF0000"/>
                  </a:solidFill>
                </a:rPr>
                <a:t>?</a:t>
              </a:r>
              <a:endParaRPr lang="en-US" b="1">
                <a:solidFill>
                  <a:srgbClr val="FF0000"/>
                </a:solidFill>
              </a:endParaRPr>
            </a:p>
          </p:txBody>
        </p:sp>
        <p:grpSp>
          <p:nvGrpSpPr>
            <p:cNvPr id="23" name="Group 22"/>
            <p:cNvGrpSpPr/>
            <p:nvPr/>
          </p:nvGrpSpPr>
          <p:grpSpPr>
            <a:xfrm>
              <a:off x="4116255" y="2208856"/>
              <a:ext cx="1391849" cy="1588259"/>
              <a:chOff x="755576" y="2204864"/>
              <a:chExt cx="1391849" cy="1588259"/>
            </a:xfrm>
          </p:grpSpPr>
          <p:sp>
            <p:nvSpPr>
              <p:cNvPr id="29" name="TextBox 28"/>
              <p:cNvSpPr txBox="1"/>
              <p:nvPr/>
            </p:nvSpPr>
            <p:spPr>
              <a:xfrm>
                <a:off x="755576" y="2204864"/>
                <a:ext cx="1244373" cy="954107"/>
              </a:xfrm>
              <a:prstGeom prst="rect">
                <a:avLst/>
              </a:prstGeom>
              <a:solidFill>
                <a:schemeClr val="bg1">
                  <a:lumMod val="95000"/>
                </a:schemeClr>
              </a:solidFill>
              <a:ln>
                <a:solidFill>
                  <a:schemeClr val="accent1"/>
                </a:solidFill>
              </a:ln>
            </p:spPr>
            <p:txBody>
              <a:bodyPr wrap="square" rtlCol="0">
                <a:spAutoFit/>
              </a:bodyPr>
              <a:lstStyle/>
              <a:p>
                <a:r>
                  <a:rPr lang="en-US" sz="1400" b="1" smtClean="0"/>
                  <a:t>struct* S {</a:t>
                </a:r>
              </a:p>
              <a:p>
                <a:r>
                  <a:rPr lang="en-US" sz="1400" b="1" smtClean="0"/>
                  <a:t>    ……</a:t>
                </a:r>
              </a:p>
              <a:p>
                <a:r>
                  <a:rPr lang="en-US" sz="1400" b="1" smtClean="0"/>
                  <a:t>    int* ptr;</a:t>
                </a:r>
              </a:p>
              <a:p>
                <a:r>
                  <a:rPr lang="en-US" sz="1400" b="1"/>
                  <a:t>}</a:t>
                </a:r>
              </a:p>
            </p:txBody>
          </p:sp>
          <p:sp>
            <p:nvSpPr>
              <p:cNvPr id="30" name="矩形 2"/>
              <p:cNvSpPr/>
              <p:nvPr/>
            </p:nvSpPr>
            <p:spPr>
              <a:xfrm>
                <a:off x="953429" y="2664826"/>
                <a:ext cx="776587" cy="258445"/>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31" name="Curved Connector 30"/>
              <p:cNvCxnSpPr>
                <a:stCxn id="30" idx="2"/>
              </p:cNvCxnSpPr>
              <p:nvPr/>
            </p:nvCxnSpPr>
            <p:spPr>
              <a:xfrm rot="16200000" flipH="1">
                <a:off x="1309648" y="2955345"/>
                <a:ext cx="869852" cy="805703"/>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4649357" y="4114896"/>
              <a:ext cx="2082883" cy="307777"/>
            </a:xfrm>
            <a:prstGeom prst="rect">
              <a:avLst/>
            </a:prstGeom>
            <a:noFill/>
          </p:spPr>
          <p:txBody>
            <a:bodyPr wrap="square" rtlCol="0">
              <a:spAutoFit/>
            </a:bodyPr>
            <a:lstStyle/>
            <a:p>
              <a:pPr algn="ctr"/>
              <a:r>
                <a:rPr lang="en-US" sz="1400" b="1" smtClean="0">
                  <a:cs typeface="Times New Roman" pitchFamily="18" charset="0"/>
                </a:rPr>
                <a:t>Local Memory</a:t>
              </a:r>
              <a:endParaRPr lang="en-US" sz="1400" b="1">
                <a:cs typeface="Times New Roman" pitchFamily="18" charset="0"/>
              </a:endParaRPr>
            </a:p>
          </p:txBody>
        </p:sp>
        <p:grpSp>
          <p:nvGrpSpPr>
            <p:cNvPr id="25" name="Group 24"/>
            <p:cNvGrpSpPr/>
            <p:nvPr/>
          </p:nvGrpSpPr>
          <p:grpSpPr>
            <a:xfrm>
              <a:off x="5635028" y="2482004"/>
              <a:ext cx="1711419" cy="895097"/>
              <a:chOff x="2206721" y="1124744"/>
              <a:chExt cx="1711419" cy="895097"/>
            </a:xfrm>
          </p:grpSpPr>
          <p:sp>
            <p:nvSpPr>
              <p:cNvPr id="27" name="立方体 10"/>
              <p:cNvSpPr/>
              <p:nvPr/>
            </p:nvSpPr>
            <p:spPr>
              <a:xfrm>
                <a:off x="2206721" y="1196752"/>
                <a:ext cx="1711419" cy="823089"/>
              </a:xfrm>
              <a:prstGeom prst="cub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TextBox 27"/>
              <p:cNvSpPr txBox="1"/>
              <p:nvPr/>
            </p:nvSpPr>
            <p:spPr>
              <a:xfrm>
                <a:off x="2248325" y="1124744"/>
                <a:ext cx="1652723" cy="338554"/>
              </a:xfrm>
              <a:prstGeom prst="rect">
                <a:avLst/>
              </a:prstGeom>
              <a:noFill/>
            </p:spPr>
            <p:txBody>
              <a:bodyPr wrap="square" rtlCol="0">
                <a:spAutoFit/>
              </a:bodyPr>
              <a:lstStyle/>
              <a:p>
                <a:pPr algn="ctr"/>
                <a:r>
                  <a:rPr lang="en-US" sz="1600" b="1"/>
                  <a:t>m</a:t>
                </a:r>
                <a:r>
                  <a:rPr lang="en-US" sz="1600" b="1" smtClean="0"/>
                  <a:t>ain memory</a:t>
                </a:r>
                <a:endParaRPr lang="en-US" sz="1600" b="1"/>
              </a:p>
            </p:txBody>
          </p:sp>
        </p:grpSp>
        <p:sp>
          <p:nvSpPr>
            <p:cNvPr id="26" name="矩形 6"/>
            <p:cNvSpPr/>
            <p:nvPr/>
          </p:nvSpPr>
          <p:spPr>
            <a:xfrm>
              <a:off x="6142499" y="3072301"/>
              <a:ext cx="342473" cy="304800"/>
            </a:xfrm>
            <a:prstGeom prst="rect">
              <a:avLst/>
            </a:prstGeom>
            <a:pattFill prst="ltUpDiag">
              <a:fgClr>
                <a:schemeClr val="accent1"/>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xmlns="" val="4248203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Related Works </a:t>
            </a:r>
            <a:r>
              <a:rPr lang="en-US" smtClean="0"/>
              <a:t>– STL Extension </a:t>
            </a:r>
            <a:endParaRPr lang="en-US" dirty="0"/>
          </a:p>
        </p:txBody>
      </p:sp>
      <p:sp>
        <p:nvSpPr>
          <p:cNvPr id="3" name="Content Placeholder 2"/>
          <p:cNvSpPr>
            <a:spLocks noGrp="1"/>
          </p:cNvSpPr>
          <p:nvPr>
            <p:ph sz="quarter" idx="1"/>
          </p:nvPr>
        </p:nvSpPr>
        <p:spPr>
          <a:xfrm>
            <a:off x="0" y="1002993"/>
            <a:ext cx="5172083" cy="3337196"/>
          </a:xfrm>
        </p:spPr>
        <p:txBody>
          <a:bodyPr>
            <a:normAutofit/>
          </a:bodyPr>
          <a:lstStyle/>
          <a:p>
            <a:r>
              <a:rPr lang="en-US" dirty="0" smtClean="0"/>
              <a:t>STL has been extended to allow parallel execution</a:t>
            </a:r>
          </a:p>
          <a:p>
            <a:pPr lvl="1"/>
            <a:r>
              <a:rPr lang="en-US" dirty="0" smtClean="0"/>
              <a:t>Shared memory architecture</a:t>
            </a:r>
          </a:p>
          <a:p>
            <a:pPr lvl="2"/>
            <a:r>
              <a:rPr lang="en-US" dirty="0" smtClean="0"/>
              <a:t>Control the </a:t>
            </a:r>
            <a:r>
              <a:rPr lang="en-US" dirty="0"/>
              <a:t>data access from different </a:t>
            </a:r>
            <a:r>
              <a:rPr lang="en-US"/>
              <a:t>execution </a:t>
            </a:r>
            <a:r>
              <a:rPr lang="en-US" smtClean="0"/>
              <a:t>Pes</a:t>
            </a:r>
            <a:endParaRPr lang="en-US" dirty="0"/>
          </a:p>
          <a:p>
            <a:pPr lvl="2"/>
            <a:endParaRPr lang="en-US" smtClean="0"/>
          </a:p>
          <a:p>
            <a:pPr lvl="1"/>
            <a:r>
              <a:rPr lang="en-US" smtClean="0"/>
              <a:t>Distributed </a:t>
            </a:r>
            <a:r>
              <a:rPr lang="en-US" dirty="0" smtClean="0"/>
              <a:t>memory architecture</a:t>
            </a:r>
          </a:p>
        </p:txBody>
      </p:sp>
      <p:sp>
        <p:nvSpPr>
          <p:cNvPr id="50" name="灯片编号占位符 49"/>
          <p:cNvSpPr>
            <a:spLocks noGrp="1"/>
          </p:cNvSpPr>
          <p:nvPr>
            <p:ph type="sldNum" sz="quarter" idx="12"/>
          </p:nvPr>
        </p:nvSpPr>
        <p:spPr>
          <a:xfrm>
            <a:off x="598580" y="6356350"/>
            <a:ext cx="1292352" cy="365760"/>
          </a:xfrm>
        </p:spPr>
        <p:txBody>
          <a:bodyPr/>
          <a:lstStyle/>
          <a:p>
            <a:r>
              <a:rPr lang="en-US" dirty="0" smtClean="0"/>
              <a:t>11</a:t>
            </a:r>
            <a:endParaRPr lang="en-US" dirty="0"/>
          </a:p>
        </p:txBody>
      </p:sp>
      <p:sp>
        <p:nvSpPr>
          <p:cNvPr id="6" name="Rectangle 5"/>
          <p:cNvSpPr/>
          <p:nvPr/>
        </p:nvSpPr>
        <p:spPr>
          <a:xfrm>
            <a:off x="5211964" y="1302635"/>
            <a:ext cx="903582"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59270" y="1386093"/>
            <a:ext cx="808972"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20395" y="1457854"/>
            <a:ext cx="719677" cy="184666"/>
          </a:xfrm>
          <a:prstGeom prst="rect">
            <a:avLst/>
          </a:prstGeom>
          <a:noFill/>
        </p:spPr>
        <p:txBody>
          <a:bodyPr wrap="square" lIns="0" tIns="0" rIns="0" bIns="0" rtlCol="0">
            <a:spAutoFit/>
          </a:bodyPr>
          <a:lstStyle/>
          <a:p>
            <a:r>
              <a:rPr lang="en-US" sz="1200" b="1" dirty="0" smtClean="0"/>
              <a:t>Thread 1</a:t>
            </a:r>
            <a:endParaRPr lang="en-US" sz="1200" b="1" dirty="0"/>
          </a:p>
        </p:txBody>
      </p:sp>
      <p:sp>
        <p:nvSpPr>
          <p:cNvPr id="9" name="TextBox 8"/>
          <p:cNvSpPr txBox="1"/>
          <p:nvPr/>
        </p:nvSpPr>
        <p:spPr>
          <a:xfrm>
            <a:off x="5192829" y="1096198"/>
            <a:ext cx="975870"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10" name="Rectangle 9"/>
          <p:cNvSpPr/>
          <p:nvPr/>
        </p:nvSpPr>
        <p:spPr>
          <a:xfrm>
            <a:off x="6430736" y="1307833"/>
            <a:ext cx="903582"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78041" y="1391291"/>
            <a:ext cx="808972"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539166" y="1463052"/>
            <a:ext cx="719677" cy="184666"/>
          </a:xfrm>
          <a:prstGeom prst="rect">
            <a:avLst/>
          </a:prstGeom>
          <a:noFill/>
        </p:spPr>
        <p:txBody>
          <a:bodyPr wrap="square" lIns="0" tIns="0" rIns="0" bIns="0" rtlCol="0">
            <a:spAutoFit/>
          </a:bodyPr>
          <a:lstStyle/>
          <a:p>
            <a:r>
              <a:rPr lang="en-US" sz="1200" b="1" dirty="0" smtClean="0"/>
              <a:t>Thread 2</a:t>
            </a:r>
            <a:endParaRPr lang="en-US" sz="1200" b="1" dirty="0"/>
          </a:p>
        </p:txBody>
      </p:sp>
      <p:sp>
        <p:nvSpPr>
          <p:cNvPr id="13" name="TextBox 12"/>
          <p:cNvSpPr txBox="1"/>
          <p:nvPr/>
        </p:nvSpPr>
        <p:spPr>
          <a:xfrm>
            <a:off x="6411600" y="1101396"/>
            <a:ext cx="975870"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14" name="Rectangle 13"/>
          <p:cNvSpPr/>
          <p:nvPr/>
        </p:nvSpPr>
        <p:spPr>
          <a:xfrm>
            <a:off x="7650042" y="1313031"/>
            <a:ext cx="903582"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97348" y="1396489"/>
            <a:ext cx="808972"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775481" y="1468250"/>
            <a:ext cx="719677" cy="184666"/>
          </a:xfrm>
          <a:prstGeom prst="rect">
            <a:avLst/>
          </a:prstGeom>
          <a:noFill/>
        </p:spPr>
        <p:txBody>
          <a:bodyPr wrap="square" lIns="0" tIns="0" rIns="0" bIns="0" rtlCol="0">
            <a:spAutoFit/>
          </a:bodyPr>
          <a:lstStyle/>
          <a:p>
            <a:r>
              <a:rPr lang="en-US" sz="1200" b="1" dirty="0" smtClean="0"/>
              <a:t>Thread 3</a:t>
            </a:r>
            <a:endParaRPr lang="en-US" sz="1200" b="1" dirty="0"/>
          </a:p>
        </p:txBody>
      </p:sp>
      <p:sp>
        <p:nvSpPr>
          <p:cNvPr id="17" name="TextBox 16"/>
          <p:cNvSpPr txBox="1"/>
          <p:nvPr/>
        </p:nvSpPr>
        <p:spPr>
          <a:xfrm>
            <a:off x="7630907" y="1092080"/>
            <a:ext cx="975870"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18" name="Rectangle 17"/>
          <p:cNvSpPr/>
          <p:nvPr/>
        </p:nvSpPr>
        <p:spPr>
          <a:xfrm>
            <a:off x="5211964" y="2293235"/>
            <a:ext cx="3394813" cy="838200"/>
          </a:xfrm>
          <a:prstGeom prst="rect">
            <a:avLst/>
          </a:prstGeom>
          <a:solidFill>
            <a:schemeClr val="bg1"/>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370356" y="2539977"/>
            <a:ext cx="3078027" cy="23948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68242" y="2539978"/>
            <a:ext cx="343359"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21</a:t>
            </a:r>
            <a:endParaRPr lang="en-US" sz="1400" dirty="0">
              <a:solidFill>
                <a:schemeClr val="tx1"/>
              </a:solidFill>
            </a:endParaRPr>
          </a:p>
        </p:txBody>
      </p:sp>
      <p:sp>
        <p:nvSpPr>
          <p:cNvPr id="21" name="TextBox 20"/>
          <p:cNvSpPr txBox="1"/>
          <p:nvPr/>
        </p:nvSpPr>
        <p:spPr>
          <a:xfrm>
            <a:off x="5942272" y="3189491"/>
            <a:ext cx="2218559" cy="215444"/>
          </a:xfrm>
          <a:prstGeom prst="rect">
            <a:avLst/>
          </a:prstGeom>
          <a:noFill/>
        </p:spPr>
        <p:txBody>
          <a:bodyPr wrap="square" lIns="0" tIns="0" rIns="0" bIns="0" rtlCol="0">
            <a:spAutoFit/>
          </a:bodyPr>
          <a:lstStyle/>
          <a:p>
            <a:r>
              <a:rPr lang="en-US" sz="1400" b="1" dirty="0" smtClean="0"/>
              <a:t>Global Shared Memory</a:t>
            </a:r>
            <a:endParaRPr lang="en-US" sz="1400" b="1" dirty="0"/>
          </a:p>
        </p:txBody>
      </p:sp>
      <p:sp>
        <p:nvSpPr>
          <p:cNvPr id="22" name="TextBox 21"/>
          <p:cNvSpPr txBox="1"/>
          <p:nvPr/>
        </p:nvSpPr>
        <p:spPr>
          <a:xfrm>
            <a:off x="5431484" y="2801232"/>
            <a:ext cx="2218559" cy="184666"/>
          </a:xfrm>
          <a:prstGeom prst="rect">
            <a:avLst/>
          </a:prstGeom>
          <a:noFill/>
        </p:spPr>
        <p:txBody>
          <a:bodyPr wrap="square" lIns="0" tIns="0" rIns="0" bIns="0" rtlCol="0">
            <a:spAutoFit/>
          </a:bodyPr>
          <a:lstStyle/>
          <a:p>
            <a:r>
              <a:rPr lang="en-US" sz="1200" b="1" dirty="0" smtClean="0"/>
              <a:t>Container Data</a:t>
            </a:r>
            <a:endParaRPr lang="en-US" sz="1200" b="1" dirty="0"/>
          </a:p>
        </p:txBody>
      </p:sp>
      <p:cxnSp>
        <p:nvCxnSpPr>
          <p:cNvPr id="23" name="Straight Arrow Connector 22"/>
          <p:cNvCxnSpPr/>
          <p:nvPr/>
        </p:nvCxnSpPr>
        <p:spPr>
          <a:xfrm>
            <a:off x="5632290" y="1720333"/>
            <a:ext cx="576165" cy="82569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940353" y="1730729"/>
            <a:ext cx="1198048" cy="803163"/>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411600" y="2539978"/>
            <a:ext cx="343359"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24</a:t>
            </a:r>
            <a:endParaRPr lang="en-US" sz="1400" dirty="0">
              <a:solidFill>
                <a:schemeClr val="tx1"/>
              </a:solidFill>
            </a:endParaRPr>
          </a:p>
        </p:txBody>
      </p:sp>
      <p:sp>
        <p:nvSpPr>
          <p:cNvPr id="26" name="Rectangle 25"/>
          <p:cNvSpPr/>
          <p:nvPr/>
        </p:nvSpPr>
        <p:spPr>
          <a:xfrm>
            <a:off x="6749114" y="2539978"/>
            <a:ext cx="343359"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58</a:t>
            </a:r>
            <a:endParaRPr lang="en-US" sz="1400" dirty="0">
              <a:solidFill>
                <a:schemeClr val="tx1"/>
              </a:solidFill>
            </a:endParaRPr>
          </a:p>
        </p:txBody>
      </p:sp>
      <p:sp>
        <p:nvSpPr>
          <p:cNvPr id="27" name="Rectangle 26"/>
          <p:cNvSpPr/>
          <p:nvPr/>
        </p:nvSpPr>
        <p:spPr>
          <a:xfrm>
            <a:off x="7098325" y="2539978"/>
            <a:ext cx="343359"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72</a:t>
            </a:r>
            <a:endParaRPr lang="en-US" sz="1400" dirty="0">
              <a:solidFill>
                <a:schemeClr val="tx1"/>
              </a:solidFill>
            </a:endParaRPr>
          </a:p>
        </p:txBody>
      </p:sp>
      <p:cxnSp>
        <p:nvCxnSpPr>
          <p:cNvPr id="28" name="Straight Arrow Connector 27"/>
          <p:cNvCxnSpPr/>
          <p:nvPr/>
        </p:nvCxnSpPr>
        <p:spPr>
          <a:xfrm>
            <a:off x="6749540" y="1716215"/>
            <a:ext cx="109490" cy="837831"/>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a:off x="6539053" y="3452106"/>
            <a:ext cx="639951" cy="328865"/>
          </a:xfrm>
          <a:prstGeom prst="downArrow">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51" name="Rectangle 50"/>
          <p:cNvSpPr/>
          <p:nvPr/>
        </p:nvSpPr>
        <p:spPr>
          <a:xfrm>
            <a:off x="5217031" y="4092637"/>
            <a:ext cx="903582"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64337" y="4176095"/>
            <a:ext cx="808972"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325462" y="4247856"/>
            <a:ext cx="719677" cy="184666"/>
          </a:xfrm>
          <a:prstGeom prst="rect">
            <a:avLst/>
          </a:prstGeom>
          <a:noFill/>
        </p:spPr>
        <p:txBody>
          <a:bodyPr wrap="square" lIns="0" tIns="0" rIns="0" bIns="0" rtlCol="0">
            <a:spAutoFit/>
          </a:bodyPr>
          <a:lstStyle/>
          <a:p>
            <a:r>
              <a:rPr lang="en-US" sz="1200" b="1" dirty="0" smtClean="0"/>
              <a:t>Thread 1</a:t>
            </a:r>
            <a:endParaRPr lang="en-US" sz="1200" b="1" dirty="0"/>
          </a:p>
        </p:txBody>
      </p:sp>
      <p:sp>
        <p:nvSpPr>
          <p:cNvPr id="54" name="TextBox 53"/>
          <p:cNvSpPr txBox="1"/>
          <p:nvPr/>
        </p:nvSpPr>
        <p:spPr>
          <a:xfrm>
            <a:off x="5197896" y="3886200"/>
            <a:ext cx="975870"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55" name="Rectangle 54"/>
          <p:cNvSpPr/>
          <p:nvPr/>
        </p:nvSpPr>
        <p:spPr>
          <a:xfrm>
            <a:off x="6435803" y="4097835"/>
            <a:ext cx="903582"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483108" y="4181293"/>
            <a:ext cx="808972"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544233" y="4253054"/>
            <a:ext cx="719677" cy="184666"/>
          </a:xfrm>
          <a:prstGeom prst="rect">
            <a:avLst/>
          </a:prstGeom>
          <a:noFill/>
        </p:spPr>
        <p:txBody>
          <a:bodyPr wrap="square" lIns="0" tIns="0" rIns="0" bIns="0" rtlCol="0">
            <a:spAutoFit/>
          </a:bodyPr>
          <a:lstStyle/>
          <a:p>
            <a:r>
              <a:rPr lang="en-US" sz="1200" b="1" dirty="0" smtClean="0"/>
              <a:t>Thread 2</a:t>
            </a:r>
            <a:endParaRPr lang="en-US" sz="1200" b="1" dirty="0"/>
          </a:p>
        </p:txBody>
      </p:sp>
      <p:sp>
        <p:nvSpPr>
          <p:cNvPr id="58" name="TextBox 57"/>
          <p:cNvSpPr txBox="1"/>
          <p:nvPr/>
        </p:nvSpPr>
        <p:spPr>
          <a:xfrm>
            <a:off x="6416667" y="3891398"/>
            <a:ext cx="975870"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59" name="Rectangle 58"/>
          <p:cNvSpPr/>
          <p:nvPr/>
        </p:nvSpPr>
        <p:spPr>
          <a:xfrm>
            <a:off x="7655109" y="4103033"/>
            <a:ext cx="903582"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702415" y="4186491"/>
            <a:ext cx="808972"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780548" y="4258252"/>
            <a:ext cx="719677" cy="184666"/>
          </a:xfrm>
          <a:prstGeom prst="rect">
            <a:avLst/>
          </a:prstGeom>
          <a:noFill/>
        </p:spPr>
        <p:txBody>
          <a:bodyPr wrap="square" lIns="0" tIns="0" rIns="0" bIns="0" rtlCol="0">
            <a:spAutoFit/>
          </a:bodyPr>
          <a:lstStyle/>
          <a:p>
            <a:r>
              <a:rPr lang="en-US" sz="1200" b="1" dirty="0" smtClean="0"/>
              <a:t>Thread 3</a:t>
            </a:r>
            <a:endParaRPr lang="en-US" sz="1200" b="1" dirty="0"/>
          </a:p>
        </p:txBody>
      </p:sp>
      <p:sp>
        <p:nvSpPr>
          <p:cNvPr id="62" name="TextBox 61"/>
          <p:cNvSpPr txBox="1"/>
          <p:nvPr/>
        </p:nvSpPr>
        <p:spPr>
          <a:xfrm>
            <a:off x="7635974" y="3882082"/>
            <a:ext cx="975870"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63" name="Rectangle 62"/>
          <p:cNvSpPr/>
          <p:nvPr/>
        </p:nvSpPr>
        <p:spPr>
          <a:xfrm>
            <a:off x="5217031" y="5083237"/>
            <a:ext cx="3394813" cy="838200"/>
          </a:xfrm>
          <a:prstGeom prst="rect">
            <a:avLst/>
          </a:prstGeom>
          <a:solidFill>
            <a:schemeClr val="bg1"/>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375423" y="5329979"/>
            <a:ext cx="3078027" cy="23948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6073309" y="5329980"/>
            <a:ext cx="343359"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21</a:t>
            </a:r>
            <a:endParaRPr lang="en-US" sz="1400" dirty="0">
              <a:solidFill>
                <a:schemeClr val="tx1"/>
              </a:solidFill>
            </a:endParaRPr>
          </a:p>
        </p:txBody>
      </p:sp>
      <p:sp>
        <p:nvSpPr>
          <p:cNvPr id="66" name="TextBox 65"/>
          <p:cNvSpPr txBox="1"/>
          <p:nvPr/>
        </p:nvSpPr>
        <p:spPr>
          <a:xfrm>
            <a:off x="5947339" y="5979493"/>
            <a:ext cx="2218559" cy="215444"/>
          </a:xfrm>
          <a:prstGeom prst="rect">
            <a:avLst/>
          </a:prstGeom>
          <a:noFill/>
        </p:spPr>
        <p:txBody>
          <a:bodyPr wrap="square" lIns="0" tIns="0" rIns="0" bIns="0" rtlCol="0">
            <a:spAutoFit/>
          </a:bodyPr>
          <a:lstStyle/>
          <a:p>
            <a:r>
              <a:rPr lang="en-US" sz="1400" b="1" dirty="0" smtClean="0"/>
              <a:t>Global Shared Memory</a:t>
            </a:r>
            <a:endParaRPr lang="en-US" sz="1400" b="1" dirty="0"/>
          </a:p>
        </p:txBody>
      </p:sp>
      <p:sp>
        <p:nvSpPr>
          <p:cNvPr id="67" name="TextBox 66"/>
          <p:cNvSpPr txBox="1"/>
          <p:nvPr/>
        </p:nvSpPr>
        <p:spPr>
          <a:xfrm>
            <a:off x="5436551" y="5591234"/>
            <a:ext cx="2218559" cy="184666"/>
          </a:xfrm>
          <a:prstGeom prst="rect">
            <a:avLst/>
          </a:prstGeom>
          <a:noFill/>
        </p:spPr>
        <p:txBody>
          <a:bodyPr wrap="square" lIns="0" tIns="0" rIns="0" bIns="0" rtlCol="0">
            <a:spAutoFit/>
          </a:bodyPr>
          <a:lstStyle/>
          <a:p>
            <a:r>
              <a:rPr lang="en-US" sz="1200" b="1" dirty="0" smtClean="0"/>
              <a:t>Container Data</a:t>
            </a:r>
            <a:endParaRPr lang="en-US" sz="1200" b="1" dirty="0"/>
          </a:p>
        </p:txBody>
      </p:sp>
      <p:cxnSp>
        <p:nvCxnSpPr>
          <p:cNvPr id="68" name="Straight Arrow Connector 67"/>
          <p:cNvCxnSpPr/>
          <p:nvPr/>
        </p:nvCxnSpPr>
        <p:spPr>
          <a:xfrm>
            <a:off x="5637357" y="4510335"/>
            <a:ext cx="576165" cy="82569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6945420" y="4520731"/>
            <a:ext cx="1198048" cy="803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416667" y="5329980"/>
            <a:ext cx="343359"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24</a:t>
            </a:r>
            <a:endParaRPr lang="en-US" sz="1400" dirty="0">
              <a:solidFill>
                <a:schemeClr val="tx1"/>
              </a:solidFill>
            </a:endParaRPr>
          </a:p>
        </p:txBody>
      </p:sp>
      <p:sp>
        <p:nvSpPr>
          <p:cNvPr id="71" name="Rectangle 70"/>
          <p:cNvSpPr/>
          <p:nvPr/>
        </p:nvSpPr>
        <p:spPr>
          <a:xfrm>
            <a:off x="6754181" y="5329980"/>
            <a:ext cx="343359"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58</a:t>
            </a:r>
            <a:endParaRPr lang="en-US" sz="1400" dirty="0">
              <a:solidFill>
                <a:schemeClr val="tx1"/>
              </a:solidFill>
            </a:endParaRPr>
          </a:p>
        </p:txBody>
      </p:sp>
      <p:sp>
        <p:nvSpPr>
          <p:cNvPr id="72" name="Rectangle 71"/>
          <p:cNvSpPr/>
          <p:nvPr/>
        </p:nvSpPr>
        <p:spPr>
          <a:xfrm>
            <a:off x="7103392" y="5329980"/>
            <a:ext cx="343359"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72</a:t>
            </a:r>
            <a:endParaRPr lang="en-US" sz="1400" dirty="0">
              <a:solidFill>
                <a:schemeClr val="tx1"/>
              </a:solidFill>
            </a:endParaRPr>
          </a:p>
        </p:txBody>
      </p:sp>
      <p:cxnSp>
        <p:nvCxnSpPr>
          <p:cNvPr id="73" name="Straight Arrow Connector 72"/>
          <p:cNvCxnSpPr/>
          <p:nvPr/>
        </p:nvCxnSpPr>
        <p:spPr>
          <a:xfrm>
            <a:off x="6754607" y="4506217"/>
            <a:ext cx="109490" cy="83783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4410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up)">
                                      <p:cBhvr>
                                        <p:cTn id="62" dur="500"/>
                                        <p:tgtEl>
                                          <p:spTgt spid="28"/>
                                        </p:tgtEl>
                                      </p:cBhvr>
                                    </p:animEffect>
                                  </p:childTnLst>
                                </p:cTn>
                              </p:par>
                              <p:par>
                                <p:cTn id="63" presetID="22" presetClass="entr" presetSubtype="1"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5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7"/>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0"/>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2"/>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3"/>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4"/>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6"/>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7"/>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1"/>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2"/>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wipe(up)">
                                      <p:cBhvr>
                                        <p:cTn id="116" dur="500"/>
                                        <p:tgtEl>
                                          <p:spTgt spid="6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73"/>
                                        </p:tgtEl>
                                        <p:attrNameLst>
                                          <p:attrName>style.visibility</p:attrName>
                                        </p:attrNameLst>
                                      </p:cBhvr>
                                      <p:to>
                                        <p:strVal val="visible"/>
                                      </p:to>
                                    </p:set>
                                    <p:animEffect transition="in" filter="wipe(up)">
                                      <p:cBhvr>
                                        <p:cTn id="121" dur="500"/>
                                        <p:tgtEl>
                                          <p:spTgt spid="7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wipe(up)">
                                      <p:cBhvr>
                                        <p:cTn id="12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animBg="1"/>
      <p:bldP spid="12" grpId="0"/>
      <p:bldP spid="13" grpId="0"/>
      <p:bldP spid="14" grpId="0" animBg="1"/>
      <p:bldP spid="15" grpId="0" animBg="1"/>
      <p:bldP spid="16" grpId="0"/>
      <p:bldP spid="17" grpId="0"/>
      <p:bldP spid="18" grpId="0" animBg="1"/>
      <p:bldP spid="19" grpId="0" animBg="1"/>
      <p:bldP spid="20" grpId="0" animBg="1"/>
      <p:bldP spid="21" grpId="0"/>
      <p:bldP spid="22" grpId="0"/>
      <p:bldP spid="25" grpId="0" animBg="1"/>
      <p:bldP spid="26" grpId="0" animBg="1"/>
      <p:bldP spid="27" grpId="0" animBg="1"/>
      <p:bldP spid="4" grpId="0" animBg="1"/>
      <p:bldP spid="51" grpId="0" animBg="1"/>
      <p:bldP spid="52" grpId="0" animBg="1"/>
      <p:bldP spid="53" grpId="0"/>
      <p:bldP spid="54" grpId="0"/>
      <p:bldP spid="55" grpId="0" animBg="1"/>
      <p:bldP spid="56" grpId="0" animBg="1"/>
      <p:bldP spid="57" grpId="0"/>
      <p:bldP spid="58" grpId="0"/>
      <p:bldP spid="59" grpId="0" animBg="1"/>
      <p:bldP spid="60" grpId="0" animBg="1"/>
      <p:bldP spid="61" grpId="0"/>
      <p:bldP spid="62" grpId="0"/>
      <p:bldP spid="63" grpId="0" animBg="1"/>
      <p:bldP spid="64" grpId="0" animBg="1"/>
      <p:bldP spid="65" grpId="0" animBg="1"/>
      <p:bldP spid="66" grpId="0"/>
      <p:bldP spid="67" grpId="0"/>
      <p:bldP spid="70" grpId="0" animBg="1"/>
      <p:bldP spid="71" grpId="0" animBg="1"/>
      <p:bldP spid="7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Related Works </a:t>
            </a:r>
            <a:r>
              <a:rPr lang="en-US" smtClean="0"/>
              <a:t>– STL Extension </a:t>
            </a:r>
            <a:endParaRPr lang="en-US" dirty="0"/>
          </a:p>
        </p:txBody>
      </p:sp>
      <p:sp>
        <p:nvSpPr>
          <p:cNvPr id="3" name="Content Placeholder 2"/>
          <p:cNvSpPr>
            <a:spLocks noGrp="1"/>
          </p:cNvSpPr>
          <p:nvPr>
            <p:ph sz="quarter" idx="1"/>
          </p:nvPr>
        </p:nvSpPr>
        <p:spPr>
          <a:xfrm>
            <a:off x="0" y="1002993"/>
            <a:ext cx="5172083" cy="5257800"/>
          </a:xfrm>
        </p:spPr>
        <p:txBody>
          <a:bodyPr>
            <a:normAutofit/>
          </a:bodyPr>
          <a:lstStyle/>
          <a:p>
            <a:r>
              <a:rPr lang="en-US" dirty="0" smtClean="0"/>
              <a:t>STL has been extended to allow parallel execution</a:t>
            </a:r>
          </a:p>
          <a:p>
            <a:pPr lvl="1"/>
            <a:r>
              <a:rPr lang="en-US" dirty="0" smtClean="0"/>
              <a:t>Shared memory architecture - </a:t>
            </a:r>
          </a:p>
          <a:p>
            <a:pPr lvl="2"/>
            <a:r>
              <a:rPr lang="en-US" smtClean="0"/>
              <a:t>Control the data access from different execution Pes</a:t>
            </a:r>
          </a:p>
          <a:p>
            <a:pPr lvl="2"/>
            <a:endParaRPr lang="en-US" dirty="0" smtClean="0"/>
          </a:p>
          <a:p>
            <a:pPr lvl="1"/>
            <a:r>
              <a:rPr lang="en-US" dirty="0" smtClean="0"/>
              <a:t>Distributed memory architecture</a:t>
            </a:r>
          </a:p>
          <a:p>
            <a:pPr lvl="2"/>
            <a:r>
              <a:rPr lang="en-US" dirty="0"/>
              <a:t>Concurrency control</a:t>
            </a:r>
          </a:p>
          <a:p>
            <a:pPr lvl="2"/>
            <a:r>
              <a:rPr lang="en-US" dirty="0"/>
              <a:t>Aware of data locality</a:t>
            </a:r>
          </a:p>
          <a:p>
            <a:pPr lvl="2"/>
            <a:r>
              <a:rPr lang="en-US" dirty="0"/>
              <a:t>Automatic data </a:t>
            </a:r>
            <a:r>
              <a:rPr lang="en-US" dirty="0" smtClean="0"/>
              <a:t>transfer</a:t>
            </a:r>
            <a:endParaRPr lang="en-US" dirty="0"/>
          </a:p>
        </p:txBody>
      </p:sp>
      <p:sp>
        <p:nvSpPr>
          <p:cNvPr id="50" name="灯片编号占位符 49"/>
          <p:cNvSpPr>
            <a:spLocks noGrp="1"/>
          </p:cNvSpPr>
          <p:nvPr>
            <p:ph type="sldNum" sz="quarter" idx="12"/>
          </p:nvPr>
        </p:nvSpPr>
        <p:spPr>
          <a:xfrm>
            <a:off x="598580" y="6356350"/>
            <a:ext cx="1292352" cy="365760"/>
          </a:xfrm>
        </p:spPr>
        <p:txBody>
          <a:bodyPr/>
          <a:lstStyle/>
          <a:p>
            <a:r>
              <a:rPr lang="en-US" dirty="0" smtClean="0"/>
              <a:t>11</a:t>
            </a:r>
            <a:endParaRPr lang="en-US" dirty="0"/>
          </a:p>
        </p:txBody>
      </p:sp>
      <p:grpSp>
        <p:nvGrpSpPr>
          <p:cNvPr id="5" name="Group 4"/>
          <p:cNvGrpSpPr/>
          <p:nvPr/>
        </p:nvGrpSpPr>
        <p:grpSpPr>
          <a:xfrm>
            <a:off x="5192829" y="1092080"/>
            <a:ext cx="3413948" cy="2312855"/>
            <a:chOff x="848180" y="1616615"/>
            <a:chExt cx="2913291" cy="2312855"/>
          </a:xfrm>
        </p:grpSpPr>
        <p:sp>
          <p:nvSpPr>
            <p:cNvPr id="6" name="Rectangle 5"/>
            <p:cNvSpPr/>
            <p:nvPr/>
          </p:nvSpPr>
          <p:spPr>
            <a:xfrm>
              <a:off x="864509" y="1827170"/>
              <a:ext cx="771071"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04877" y="1910628"/>
              <a:ext cx="690336"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57038" y="1982389"/>
              <a:ext cx="614136" cy="184666"/>
            </a:xfrm>
            <a:prstGeom prst="rect">
              <a:avLst/>
            </a:prstGeom>
            <a:noFill/>
          </p:spPr>
          <p:txBody>
            <a:bodyPr wrap="square" lIns="0" tIns="0" rIns="0" bIns="0" rtlCol="0">
              <a:spAutoFit/>
            </a:bodyPr>
            <a:lstStyle/>
            <a:p>
              <a:r>
                <a:rPr lang="en-US" sz="1200" b="1" dirty="0" smtClean="0"/>
                <a:t>Thread 1</a:t>
              </a:r>
              <a:endParaRPr lang="en-US" sz="1200" b="1" dirty="0"/>
            </a:p>
          </p:txBody>
        </p:sp>
        <p:sp>
          <p:nvSpPr>
            <p:cNvPr id="9" name="TextBox 8"/>
            <p:cNvSpPr txBox="1"/>
            <p:nvPr/>
          </p:nvSpPr>
          <p:spPr>
            <a:xfrm>
              <a:off x="848180" y="1620733"/>
              <a:ext cx="832758"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10" name="Rectangle 9"/>
            <p:cNvSpPr/>
            <p:nvPr/>
          </p:nvSpPr>
          <p:spPr>
            <a:xfrm>
              <a:off x="1904547" y="1832368"/>
              <a:ext cx="771071"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44915" y="1915826"/>
              <a:ext cx="690336"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997076" y="1987587"/>
              <a:ext cx="614136" cy="184666"/>
            </a:xfrm>
            <a:prstGeom prst="rect">
              <a:avLst/>
            </a:prstGeom>
            <a:noFill/>
          </p:spPr>
          <p:txBody>
            <a:bodyPr wrap="square" lIns="0" tIns="0" rIns="0" bIns="0" rtlCol="0">
              <a:spAutoFit/>
            </a:bodyPr>
            <a:lstStyle/>
            <a:p>
              <a:r>
                <a:rPr lang="en-US" sz="1200" b="1" dirty="0" smtClean="0"/>
                <a:t>Thread 2</a:t>
              </a:r>
              <a:endParaRPr lang="en-US" sz="1200" b="1" dirty="0"/>
            </a:p>
          </p:txBody>
        </p:sp>
        <p:sp>
          <p:nvSpPr>
            <p:cNvPr id="13" name="TextBox 12"/>
            <p:cNvSpPr txBox="1"/>
            <p:nvPr/>
          </p:nvSpPr>
          <p:spPr>
            <a:xfrm>
              <a:off x="1888218" y="1625931"/>
              <a:ext cx="832758"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14" name="Rectangle 13"/>
            <p:cNvSpPr/>
            <p:nvPr/>
          </p:nvSpPr>
          <p:spPr>
            <a:xfrm>
              <a:off x="2945042" y="1837566"/>
              <a:ext cx="771071"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85410" y="1921024"/>
              <a:ext cx="690336"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52085" y="1992785"/>
              <a:ext cx="614136" cy="184666"/>
            </a:xfrm>
            <a:prstGeom prst="rect">
              <a:avLst/>
            </a:prstGeom>
            <a:noFill/>
          </p:spPr>
          <p:txBody>
            <a:bodyPr wrap="square" lIns="0" tIns="0" rIns="0" bIns="0" rtlCol="0">
              <a:spAutoFit/>
            </a:bodyPr>
            <a:lstStyle/>
            <a:p>
              <a:r>
                <a:rPr lang="en-US" sz="1200" b="1" dirty="0" smtClean="0"/>
                <a:t>Thread 3</a:t>
              </a:r>
              <a:endParaRPr lang="en-US" sz="1200" b="1" dirty="0"/>
            </a:p>
          </p:txBody>
        </p:sp>
        <p:sp>
          <p:nvSpPr>
            <p:cNvPr id="17" name="TextBox 16"/>
            <p:cNvSpPr txBox="1"/>
            <p:nvPr/>
          </p:nvSpPr>
          <p:spPr>
            <a:xfrm>
              <a:off x="2928713" y="1616615"/>
              <a:ext cx="832758"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18" name="Rectangle 17"/>
            <p:cNvSpPr/>
            <p:nvPr/>
          </p:nvSpPr>
          <p:spPr>
            <a:xfrm>
              <a:off x="864509" y="2817770"/>
              <a:ext cx="2896962" cy="838200"/>
            </a:xfrm>
            <a:prstGeom prst="rect">
              <a:avLst/>
            </a:prstGeom>
            <a:solidFill>
              <a:schemeClr val="bg1"/>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99673" y="3064512"/>
              <a:ext cx="2626633" cy="23948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595213" y="3064513"/>
              <a:ext cx="293005"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21</a:t>
              </a:r>
              <a:endParaRPr lang="en-US" sz="1400" dirty="0">
                <a:solidFill>
                  <a:schemeClr val="tx1"/>
                </a:solidFill>
              </a:endParaRPr>
            </a:p>
          </p:txBody>
        </p:sp>
        <p:sp>
          <p:nvSpPr>
            <p:cNvPr id="21" name="TextBox 20"/>
            <p:cNvSpPr txBox="1"/>
            <p:nvPr/>
          </p:nvSpPr>
          <p:spPr>
            <a:xfrm>
              <a:off x="1487717" y="3714026"/>
              <a:ext cx="1893206" cy="215444"/>
            </a:xfrm>
            <a:prstGeom prst="rect">
              <a:avLst/>
            </a:prstGeom>
            <a:noFill/>
          </p:spPr>
          <p:txBody>
            <a:bodyPr wrap="square" lIns="0" tIns="0" rIns="0" bIns="0" rtlCol="0">
              <a:spAutoFit/>
            </a:bodyPr>
            <a:lstStyle/>
            <a:p>
              <a:r>
                <a:rPr lang="en-US" sz="1400" b="1" dirty="0" smtClean="0"/>
                <a:t>Global Shared Memory</a:t>
              </a:r>
              <a:endParaRPr lang="en-US" sz="1400" b="1" dirty="0"/>
            </a:p>
          </p:txBody>
        </p:sp>
        <p:sp>
          <p:nvSpPr>
            <p:cNvPr id="22" name="TextBox 21"/>
            <p:cNvSpPr txBox="1"/>
            <p:nvPr/>
          </p:nvSpPr>
          <p:spPr>
            <a:xfrm>
              <a:off x="1051836" y="3325767"/>
              <a:ext cx="1893206" cy="184666"/>
            </a:xfrm>
            <a:prstGeom prst="rect">
              <a:avLst/>
            </a:prstGeom>
            <a:noFill/>
          </p:spPr>
          <p:txBody>
            <a:bodyPr wrap="square" lIns="0" tIns="0" rIns="0" bIns="0" rtlCol="0">
              <a:spAutoFit/>
            </a:bodyPr>
            <a:lstStyle/>
            <a:p>
              <a:r>
                <a:rPr lang="en-US" sz="1200" b="1" dirty="0" smtClean="0"/>
                <a:t>Container Data</a:t>
              </a:r>
              <a:endParaRPr lang="en-US" sz="1200" b="1" dirty="0"/>
            </a:p>
          </p:txBody>
        </p:sp>
        <p:cxnSp>
          <p:nvCxnSpPr>
            <p:cNvPr id="23" name="Straight Arrow Connector 22"/>
            <p:cNvCxnSpPr>
              <a:stCxn id="7" idx="2"/>
            </p:cNvCxnSpPr>
            <p:nvPr/>
          </p:nvCxnSpPr>
          <p:spPr>
            <a:xfrm>
              <a:off x="1250045" y="2238817"/>
              <a:ext cx="491670" cy="8256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366280" y="2249213"/>
              <a:ext cx="1022354" cy="803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888218" y="3064513"/>
              <a:ext cx="293005"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24</a:t>
              </a:r>
              <a:endParaRPr lang="en-US" sz="1400" dirty="0">
                <a:solidFill>
                  <a:schemeClr val="tx1"/>
                </a:solidFill>
              </a:endParaRPr>
            </a:p>
          </p:txBody>
        </p:sp>
        <p:sp>
          <p:nvSpPr>
            <p:cNvPr id="26" name="Rectangle 25"/>
            <p:cNvSpPr/>
            <p:nvPr/>
          </p:nvSpPr>
          <p:spPr>
            <a:xfrm>
              <a:off x="2176235" y="3064513"/>
              <a:ext cx="293005"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58</a:t>
              </a:r>
              <a:endParaRPr lang="en-US" sz="1400" dirty="0">
                <a:solidFill>
                  <a:schemeClr val="tx1"/>
                </a:solidFill>
              </a:endParaRPr>
            </a:p>
          </p:txBody>
        </p:sp>
        <p:sp>
          <p:nvSpPr>
            <p:cNvPr id="27" name="Rectangle 26"/>
            <p:cNvSpPr/>
            <p:nvPr/>
          </p:nvSpPr>
          <p:spPr>
            <a:xfrm>
              <a:off x="2474234" y="3064513"/>
              <a:ext cx="293005"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72</a:t>
              </a:r>
              <a:endParaRPr lang="en-US" sz="1400" dirty="0">
                <a:solidFill>
                  <a:schemeClr val="tx1"/>
                </a:solidFill>
              </a:endParaRPr>
            </a:p>
          </p:txBody>
        </p:sp>
        <p:cxnSp>
          <p:nvCxnSpPr>
            <p:cNvPr id="28" name="Straight Arrow Connector 27"/>
            <p:cNvCxnSpPr/>
            <p:nvPr/>
          </p:nvCxnSpPr>
          <p:spPr>
            <a:xfrm>
              <a:off x="2203450" y="2234699"/>
              <a:ext cx="93433" cy="837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5850725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Related Works </a:t>
            </a:r>
            <a:r>
              <a:rPr lang="en-US" smtClean="0"/>
              <a:t>– STL Extension </a:t>
            </a:r>
            <a:endParaRPr lang="en-US" dirty="0"/>
          </a:p>
        </p:txBody>
      </p:sp>
      <p:sp>
        <p:nvSpPr>
          <p:cNvPr id="3" name="Content Placeholder 2"/>
          <p:cNvSpPr>
            <a:spLocks noGrp="1"/>
          </p:cNvSpPr>
          <p:nvPr>
            <p:ph sz="quarter" idx="1"/>
          </p:nvPr>
        </p:nvSpPr>
        <p:spPr>
          <a:xfrm>
            <a:off x="0" y="1002993"/>
            <a:ext cx="5172083" cy="4429344"/>
          </a:xfrm>
        </p:spPr>
        <p:txBody>
          <a:bodyPr>
            <a:normAutofit/>
          </a:bodyPr>
          <a:lstStyle/>
          <a:p>
            <a:r>
              <a:rPr lang="en-US" dirty="0" smtClean="0"/>
              <a:t>STL has been extended to allow parallel execution</a:t>
            </a:r>
          </a:p>
          <a:p>
            <a:pPr lvl="1"/>
            <a:r>
              <a:rPr lang="en-US" dirty="0" smtClean="0"/>
              <a:t>Shared memory architecture - </a:t>
            </a:r>
          </a:p>
          <a:p>
            <a:pPr lvl="2"/>
            <a:r>
              <a:rPr lang="en-US" smtClean="0"/>
              <a:t>Control the data access from different execution Pes</a:t>
            </a:r>
          </a:p>
          <a:p>
            <a:pPr lvl="2"/>
            <a:endParaRPr lang="en-US" dirty="0"/>
          </a:p>
          <a:p>
            <a:pPr lvl="1"/>
            <a:r>
              <a:rPr lang="en-US" dirty="0" smtClean="0"/>
              <a:t>Distributed memory architecture</a:t>
            </a:r>
          </a:p>
          <a:p>
            <a:pPr lvl="2"/>
            <a:r>
              <a:rPr lang="en-US" dirty="0"/>
              <a:t>Concurrency </a:t>
            </a:r>
            <a:r>
              <a:rPr lang="en-US" dirty="0" smtClean="0"/>
              <a:t>control</a:t>
            </a:r>
          </a:p>
          <a:p>
            <a:pPr lvl="2"/>
            <a:r>
              <a:rPr lang="en-US" dirty="0" smtClean="0"/>
              <a:t>Aware of data locality</a:t>
            </a:r>
          </a:p>
          <a:p>
            <a:pPr lvl="2"/>
            <a:r>
              <a:rPr lang="en-US" dirty="0" smtClean="0"/>
              <a:t>Automatic data transfer</a:t>
            </a:r>
            <a:endParaRPr lang="en-US" dirty="0"/>
          </a:p>
        </p:txBody>
      </p:sp>
      <p:sp>
        <p:nvSpPr>
          <p:cNvPr id="50" name="灯片编号占位符 49"/>
          <p:cNvSpPr>
            <a:spLocks noGrp="1"/>
          </p:cNvSpPr>
          <p:nvPr>
            <p:ph type="sldNum" sz="quarter" idx="12"/>
          </p:nvPr>
        </p:nvSpPr>
        <p:spPr>
          <a:xfrm>
            <a:off x="598580" y="6356350"/>
            <a:ext cx="1292352" cy="365760"/>
          </a:xfrm>
        </p:spPr>
        <p:txBody>
          <a:bodyPr/>
          <a:lstStyle/>
          <a:p>
            <a:r>
              <a:rPr lang="en-US" dirty="0" smtClean="0"/>
              <a:t>11</a:t>
            </a:r>
            <a:endParaRPr lang="en-US" dirty="0"/>
          </a:p>
        </p:txBody>
      </p:sp>
      <p:grpSp>
        <p:nvGrpSpPr>
          <p:cNvPr id="5" name="Group 4"/>
          <p:cNvGrpSpPr/>
          <p:nvPr/>
        </p:nvGrpSpPr>
        <p:grpSpPr>
          <a:xfrm>
            <a:off x="5192829" y="1092080"/>
            <a:ext cx="3413948" cy="2312855"/>
            <a:chOff x="848180" y="1616615"/>
            <a:chExt cx="2913291" cy="2312855"/>
          </a:xfrm>
        </p:grpSpPr>
        <p:sp>
          <p:nvSpPr>
            <p:cNvPr id="6" name="Rectangle 5"/>
            <p:cNvSpPr/>
            <p:nvPr/>
          </p:nvSpPr>
          <p:spPr>
            <a:xfrm>
              <a:off x="864509" y="1827170"/>
              <a:ext cx="771071"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04877" y="1910628"/>
              <a:ext cx="690336"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57038" y="1982389"/>
              <a:ext cx="614136" cy="184666"/>
            </a:xfrm>
            <a:prstGeom prst="rect">
              <a:avLst/>
            </a:prstGeom>
            <a:noFill/>
          </p:spPr>
          <p:txBody>
            <a:bodyPr wrap="square" lIns="0" tIns="0" rIns="0" bIns="0" rtlCol="0">
              <a:spAutoFit/>
            </a:bodyPr>
            <a:lstStyle/>
            <a:p>
              <a:r>
                <a:rPr lang="en-US" sz="1200" b="1" dirty="0" smtClean="0"/>
                <a:t>Thread 1</a:t>
              </a:r>
              <a:endParaRPr lang="en-US" sz="1200" b="1" dirty="0"/>
            </a:p>
          </p:txBody>
        </p:sp>
        <p:sp>
          <p:nvSpPr>
            <p:cNvPr id="9" name="TextBox 8"/>
            <p:cNvSpPr txBox="1"/>
            <p:nvPr/>
          </p:nvSpPr>
          <p:spPr>
            <a:xfrm>
              <a:off x="848180" y="1620733"/>
              <a:ext cx="832758"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10" name="Rectangle 9"/>
            <p:cNvSpPr/>
            <p:nvPr/>
          </p:nvSpPr>
          <p:spPr>
            <a:xfrm>
              <a:off x="1904547" y="1832368"/>
              <a:ext cx="771071"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44915" y="1915826"/>
              <a:ext cx="690336"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997076" y="1987587"/>
              <a:ext cx="614136" cy="184666"/>
            </a:xfrm>
            <a:prstGeom prst="rect">
              <a:avLst/>
            </a:prstGeom>
            <a:noFill/>
          </p:spPr>
          <p:txBody>
            <a:bodyPr wrap="square" lIns="0" tIns="0" rIns="0" bIns="0" rtlCol="0">
              <a:spAutoFit/>
            </a:bodyPr>
            <a:lstStyle/>
            <a:p>
              <a:r>
                <a:rPr lang="en-US" sz="1200" b="1" dirty="0" smtClean="0"/>
                <a:t>Thread 2</a:t>
              </a:r>
              <a:endParaRPr lang="en-US" sz="1200" b="1" dirty="0"/>
            </a:p>
          </p:txBody>
        </p:sp>
        <p:sp>
          <p:nvSpPr>
            <p:cNvPr id="13" name="TextBox 12"/>
            <p:cNvSpPr txBox="1"/>
            <p:nvPr/>
          </p:nvSpPr>
          <p:spPr>
            <a:xfrm>
              <a:off x="1888218" y="1625931"/>
              <a:ext cx="832758"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14" name="Rectangle 13"/>
            <p:cNvSpPr/>
            <p:nvPr/>
          </p:nvSpPr>
          <p:spPr>
            <a:xfrm>
              <a:off x="2945042" y="1837566"/>
              <a:ext cx="771071"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85410" y="1921024"/>
              <a:ext cx="690336"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52085" y="1992785"/>
              <a:ext cx="614136" cy="184666"/>
            </a:xfrm>
            <a:prstGeom prst="rect">
              <a:avLst/>
            </a:prstGeom>
            <a:noFill/>
          </p:spPr>
          <p:txBody>
            <a:bodyPr wrap="square" lIns="0" tIns="0" rIns="0" bIns="0" rtlCol="0">
              <a:spAutoFit/>
            </a:bodyPr>
            <a:lstStyle/>
            <a:p>
              <a:r>
                <a:rPr lang="en-US" sz="1200" b="1" dirty="0" smtClean="0"/>
                <a:t>Thread 3</a:t>
              </a:r>
              <a:endParaRPr lang="en-US" sz="1200" b="1" dirty="0"/>
            </a:p>
          </p:txBody>
        </p:sp>
        <p:sp>
          <p:nvSpPr>
            <p:cNvPr id="17" name="TextBox 16"/>
            <p:cNvSpPr txBox="1"/>
            <p:nvPr/>
          </p:nvSpPr>
          <p:spPr>
            <a:xfrm>
              <a:off x="2928713" y="1616615"/>
              <a:ext cx="832758" cy="184666"/>
            </a:xfrm>
            <a:prstGeom prst="rect">
              <a:avLst/>
            </a:prstGeom>
            <a:noFill/>
          </p:spPr>
          <p:txBody>
            <a:bodyPr wrap="square" lIns="0" tIns="0" rIns="0" bIns="0" rtlCol="0">
              <a:spAutoFit/>
            </a:bodyPr>
            <a:lstStyle/>
            <a:p>
              <a:r>
                <a:rPr lang="en-US" sz="1200" b="1" dirty="0" smtClean="0"/>
                <a:t>Execution PE</a:t>
              </a:r>
              <a:endParaRPr lang="en-US" sz="1200" b="1" dirty="0"/>
            </a:p>
          </p:txBody>
        </p:sp>
        <p:sp>
          <p:nvSpPr>
            <p:cNvPr id="18" name="Rectangle 17"/>
            <p:cNvSpPr/>
            <p:nvPr/>
          </p:nvSpPr>
          <p:spPr>
            <a:xfrm>
              <a:off x="864509" y="2817770"/>
              <a:ext cx="2896962" cy="838200"/>
            </a:xfrm>
            <a:prstGeom prst="rect">
              <a:avLst/>
            </a:prstGeom>
            <a:solidFill>
              <a:schemeClr val="bg1"/>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99673" y="3064512"/>
              <a:ext cx="2626633" cy="23948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595213" y="3064513"/>
              <a:ext cx="293005"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21</a:t>
              </a:r>
              <a:endParaRPr lang="en-US" sz="1400" dirty="0">
                <a:solidFill>
                  <a:schemeClr val="tx1"/>
                </a:solidFill>
              </a:endParaRPr>
            </a:p>
          </p:txBody>
        </p:sp>
        <p:sp>
          <p:nvSpPr>
            <p:cNvPr id="21" name="TextBox 20"/>
            <p:cNvSpPr txBox="1"/>
            <p:nvPr/>
          </p:nvSpPr>
          <p:spPr>
            <a:xfrm>
              <a:off x="1487717" y="3714026"/>
              <a:ext cx="1893206" cy="215444"/>
            </a:xfrm>
            <a:prstGeom prst="rect">
              <a:avLst/>
            </a:prstGeom>
            <a:noFill/>
          </p:spPr>
          <p:txBody>
            <a:bodyPr wrap="square" lIns="0" tIns="0" rIns="0" bIns="0" rtlCol="0">
              <a:spAutoFit/>
            </a:bodyPr>
            <a:lstStyle/>
            <a:p>
              <a:r>
                <a:rPr lang="en-US" sz="1400" b="1" dirty="0" smtClean="0"/>
                <a:t>Global Shared Memory</a:t>
              </a:r>
              <a:endParaRPr lang="en-US" sz="1400" b="1" dirty="0"/>
            </a:p>
          </p:txBody>
        </p:sp>
        <p:sp>
          <p:nvSpPr>
            <p:cNvPr id="22" name="TextBox 21"/>
            <p:cNvSpPr txBox="1"/>
            <p:nvPr/>
          </p:nvSpPr>
          <p:spPr>
            <a:xfrm>
              <a:off x="1051836" y="3325767"/>
              <a:ext cx="1893206" cy="184666"/>
            </a:xfrm>
            <a:prstGeom prst="rect">
              <a:avLst/>
            </a:prstGeom>
            <a:noFill/>
          </p:spPr>
          <p:txBody>
            <a:bodyPr wrap="square" lIns="0" tIns="0" rIns="0" bIns="0" rtlCol="0">
              <a:spAutoFit/>
            </a:bodyPr>
            <a:lstStyle/>
            <a:p>
              <a:r>
                <a:rPr lang="en-US" sz="1200" b="1" dirty="0" smtClean="0"/>
                <a:t>Container Data</a:t>
              </a:r>
              <a:endParaRPr lang="en-US" sz="1200" b="1" dirty="0"/>
            </a:p>
          </p:txBody>
        </p:sp>
        <p:cxnSp>
          <p:nvCxnSpPr>
            <p:cNvPr id="23" name="Straight Arrow Connector 22"/>
            <p:cNvCxnSpPr>
              <a:stCxn id="7" idx="2"/>
            </p:cNvCxnSpPr>
            <p:nvPr/>
          </p:nvCxnSpPr>
          <p:spPr>
            <a:xfrm>
              <a:off x="1250045" y="2238817"/>
              <a:ext cx="491670" cy="8256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366280" y="2249213"/>
              <a:ext cx="1022354" cy="803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888218" y="3064513"/>
              <a:ext cx="293005"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24</a:t>
              </a:r>
              <a:endParaRPr lang="en-US" sz="1400" dirty="0">
                <a:solidFill>
                  <a:schemeClr val="tx1"/>
                </a:solidFill>
              </a:endParaRPr>
            </a:p>
          </p:txBody>
        </p:sp>
        <p:sp>
          <p:nvSpPr>
            <p:cNvPr id="26" name="Rectangle 25"/>
            <p:cNvSpPr/>
            <p:nvPr/>
          </p:nvSpPr>
          <p:spPr>
            <a:xfrm>
              <a:off x="2176235" y="3064513"/>
              <a:ext cx="293005"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58</a:t>
              </a:r>
              <a:endParaRPr lang="en-US" sz="1400" dirty="0">
                <a:solidFill>
                  <a:schemeClr val="tx1"/>
                </a:solidFill>
              </a:endParaRPr>
            </a:p>
          </p:txBody>
        </p:sp>
        <p:sp>
          <p:nvSpPr>
            <p:cNvPr id="27" name="Rectangle 26"/>
            <p:cNvSpPr/>
            <p:nvPr/>
          </p:nvSpPr>
          <p:spPr>
            <a:xfrm>
              <a:off x="2474234" y="3064513"/>
              <a:ext cx="293005" cy="2394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72</a:t>
              </a:r>
              <a:endParaRPr lang="en-US" sz="1400" dirty="0">
                <a:solidFill>
                  <a:schemeClr val="tx1"/>
                </a:solidFill>
              </a:endParaRPr>
            </a:p>
          </p:txBody>
        </p:sp>
        <p:cxnSp>
          <p:nvCxnSpPr>
            <p:cNvPr id="28" name="Straight Arrow Connector 27"/>
            <p:cNvCxnSpPr/>
            <p:nvPr/>
          </p:nvCxnSpPr>
          <p:spPr>
            <a:xfrm>
              <a:off x="2203450" y="2234699"/>
              <a:ext cx="93433" cy="837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6" name="Rectangle 115"/>
          <p:cNvSpPr/>
          <p:nvPr/>
        </p:nvSpPr>
        <p:spPr>
          <a:xfrm>
            <a:off x="7107167" y="3905122"/>
            <a:ext cx="936320" cy="2425696"/>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069282" y="3902750"/>
            <a:ext cx="936320" cy="2428068"/>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142456" y="3957121"/>
            <a:ext cx="771071"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5182824" y="4040579"/>
            <a:ext cx="690336"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5234985" y="4112340"/>
            <a:ext cx="614136" cy="184666"/>
          </a:xfrm>
          <a:prstGeom prst="rect">
            <a:avLst/>
          </a:prstGeom>
          <a:noFill/>
        </p:spPr>
        <p:txBody>
          <a:bodyPr wrap="square" lIns="0" tIns="0" rIns="0" bIns="0" rtlCol="0">
            <a:spAutoFit/>
          </a:bodyPr>
          <a:lstStyle/>
          <a:p>
            <a:r>
              <a:rPr lang="en-US" sz="1200" b="1" dirty="0" smtClean="0">
                <a:latin typeface="Calibri" pitchFamily="34" charset="0"/>
                <a:cs typeface="Calibri" pitchFamily="34" charset="0"/>
              </a:rPr>
              <a:t>Thread 1</a:t>
            </a:r>
            <a:endParaRPr lang="en-US" sz="1200" b="1" dirty="0">
              <a:latin typeface="Calibri" pitchFamily="34" charset="0"/>
              <a:cs typeface="Calibri" pitchFamily="34" charset="0"/>
            </a:endParaRPr>
          </a:p>
        </p:txBody>
      </p:sp>
      <p:sp>
        <p:nvSpPr>
          <p:cNvPr id="121" name="TextBox 120"/>
          <p:cNvSpPr txBox="1"/>
          <p:nvPr/>
        </p:nvSpPr>
        <p:spPr>
          <a:xfrm>
            <a:off x="5082930" y="3703435"/>
            <a:ext cx="936320" cy="184666"/>
          </a:xfrm>
          <a:prstGeom prst="rect">
            <a:avLst/>
          </a:prstGeom>
          <a:noFill/>
        </p:spPr>
        <p:txBody>
          <a:bodyPr wrap="square" lIns="0" tIns="0" rIns="0" bIns="0" rtlCol="0">
            <a:spAutoFit/>
          </a:bodyPr>
          <a:lstStyle/>
          <a:p>
            <a:r>
              <a:rPr lang="en-US" sz="1200" b="1" dirty="0" smtClean="0">
                <a:latin typeface="Calibri" pitchFamily="34" charset="0"/>
                <a:cs typeface="Calibri" pitchFamily="34" charset="0"/>
              </a:rPr>
              <a:t>Execution PE 1</a:t>
            </a:r>
            <a:endParaRPr lang="en-US" sz="1200" b="1" dirty="0">
              <a:latin typeface="Calibri" pitchFamily="34" charset="0"/>
              <a:cs typeface="Calibri" pitchFamily="34" charset="0"/>
            </a:endParaRPr>
          </a:p>
        </p:txBody>
      </p:sp>
      <p:sp>
        <p:nvSpPr>
          <p:cNvPr id="122" name="Rectangle 121"/>
          <p:cNvSpPr/>
          <p:nvPr/>
        </p:nvSpPr>
        <p:spPr>
          <a:xfrm>
            <a:off x="5142456" y="4825325"/>
            <a:ext cx="771071" cy="1353092"/>
          </a:xfrm>
          <a:prstGeom prst="rect">
            <a:avLst/>
          </a:prstGeom>
          <a:solidFill>
            <a:schemeClr val="bg1"/>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7175277" y="3949989"/>
            <a:ext cx="771071" cy="640345"/>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7215645" y="4033447"/>
            <a:ext cx="690336"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7267806" y="4105208"/>
            <a:ext cx="614136" cy="184666"/>
          </a:xfrm>
          <a:prstGeom prst="rect">
            <a:avLst/>
          </a:prstGeom>
          <a:noFill/>
        </p:spPr>
        <p:txBody>
          <a:bodyPr wrap="square" lIns="0" tIns="0" rIns="0" bIns="0" rtlCol="0">
            <a:spAutoFit/>
          </a:bodyPr>
          <a:lstStyle/>
          <a:p>
            <a:r>
              <a:rPr lang="en-US" sz="1200" b="1" dirty="0" smtClean="0">
                <a:latin typeface="Calibri" pitchFamily="34" charset="0"/>
                <a:cs typeface="Calibri" pitchFamily="34" charset="0"/>
              </a:rPr>
              <a:t>Thread 2</a:t>
            </a:r>
            <a:endParaRPr lang="en-US" sz="1200" b="1" dirty="0">
              <a:latin typeface="Calibri" pitchFamily="34" charset="0"/>
              <a:cs typeface="Calibri" pitchFamily="34" charset="0"/>
            </a:endParaRPr>
          </a:p>
        </p:txBody>
      </p:sp>
      <p:sp>
        <p:nvSpPr>
          <p:cNvPr id="126" name="TextBox 125"/>
          <p:cNvSpPr txBox="1"/>
          <p:nvPr/>
        </p:nvSpPr>
        <p:spPr>
          <a:xfrm>
            <a:off x="7107167" y="3703435"/>
            <a:ext cx="936319" cy="184666"/>
          </a:xfrm>
          <a:prstGeom prst="rect">
            <a:avLst/>
          </a:prstGeom>
          <a:noFill/>
        </p:spPr>
        <p:txBody>
          <a:bodyPr wrap="square" lIns="0" tIns="0" rIns="0" bIns="0" rtlCol="0">
            <a:spAutoFit/>
          </a:bodyPr>
          <a:lstStyle/>
          <a:p>
            <a:r>
              <a:rPr lang="en-US" sz="1200" b="1" dirty="0" smtClean="0">
                <a:latin typeface="Calibri" pitchFamily="34" charset="0"/>
                <a:cs typeface="Calibri" pitchFamily="34" charset="0"/>
              </a:rPr>
              <a:t>Execution PE 2</a:t>
            </a:r>
            <a:endParaRPr lang="en-US" sz="1200" b="1" dirty="0">
              <a:latin typeface="Calibri" pitchFamily="34" charset="0"/>
              <a:cs typeface="Calibri" pitchFamily="34" charset="0"/>
            </a:endParaRPr>
          </a:p>
        </p:txBody>
      </p:sp>
      <p:sp>
        <p:nvSpPr>
          <p:cNvPr id="127" name="Rectangle 126"/>
          <p:cNvSpPr/>
          <p:nvPr/>
        </p:nvSpPr>
        <p:spPr>
          <a:xfrm>
            <a:off x="7175277" y="4818193"/>
            <a:ext cx="771071" cy="1360224"/>
          </a:xfrm>
          <a:prstGeom prst="rect">
            <a:avLst/>
          </a:prstGeom>
          <a:solidFill>
            <a:schemeClr val="bg1"/>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p:nvPr/>
        </p:nvCxnSpPr>
        <p:spPr>
          <a:xfrm flipV="1">
            <a:off x="5824853" y="5133033"/>
            <a:ext cx="1426729" cy="908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7553324" y="4361636"/>
            <a:ext cx="0" cy="5489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053270" y="4954822"/>
            <a:ext cx="1037438" cy="369332"/>
          </a:xfrm>
          <a:prstGeom prst="rect">
            <a:avLst/>
          </a:prstGeom>
          <a:noFill/>
        </p:spPr>
        <p:txBody>
          <a:bodyPr wrap="square" lIns="0" tIns="0" rIns="0" bIns="0" rtlCol="0">
            <a:spAutoFit/>
          </a:bodyPr>
          <a:lstStyle/>
          <a:p>
            <a:r>
              <a:rPr lang="en-US" sz="1200" b="1" dirty="0" smtClean="0">
                <a:latin typeface="Calibri" pitchFamily="34" charset="0"/>
                <a:cs typeface="Calibri" pitchFamily="34" charset="0"/>
              </a:rPr>
              <a:t>Get data from remote memory</a:t>
            </a:r>
            <a:endParaRPr lang="en-US" sz="1200" b="1" dirty="0">
              <a:latin typeface="Calibri" pitchFamily="34" charset="0"/>
              <a:cs typeface="Calibri" pitchFamily="34" charset="0"/>
            </a:endParaRPr>
          </a:p>
        </p:txBody>
      </p:sp>
      <p:sp>
        <p:nvSpPr>
          <p:cNvPr id="131" name="TextBox 130"/>
          <p:cNvSpPr txBox="1"/>
          <p:nvPr/>
        </p:nvSpPr>
        <p:spPr>
          <a:xfrm>
            <a:off x="8075732" y="4899979"/>
            <a:ext cx="936171" cy="369332"/>
          </a:xfrm>
          <a:prstGeom prst="rect">
            <a:avLst/>
          </a:prstGeom>
          <a:noFill/>
        </p:spPr>
        <p:txBody>
          <a:bodyPr wrap="square" lIns="0" tIns="0" rIns="0" bIns="0" rtlCol="0">
            <a:spAutoFit/>
          </a:bodyPr>
          <a:lstStyle/>
          <a:p>
            <a:r>
              <a:rPr lang="en-US" sz="1200" b="1" dirty="0" smtClean="0">
                <a:latin typeface="Calibri" pitchFamily="34" charset="0"/>
                <a:cs typeface="Calibri" pitchFamily="34" charset="0"/>
              </a:rPr>
              <a:t>Access data in local memory</a:t>
            </a:r>
            <a:endParaRPr lang="en-US" sz="1200" b="1" dirty="0">
              <a:latin typeface="Calibri" pitchFamily="34" charset="0"/>
              <a:cs typeface="Calibri" pitchFamily="34" charset="0"/>
            </a:endParaRPr>
          </a:p>
        </p:txBody>
      </p:sp>
      <p:sp>
        <p:nvSpPr>
          <p:cNvPr id="132" name="TextBox 131"/>
          <p:cNvSpPr txBox="1"/>
          <p:nvPr/>
        </p:nvSpPr>
        <p:spPr>
          <a:xfrm>
            <a:off x="5226050" y="5808533"/>
            <a:ext cx="603884" cy="369332"/>
          </a:xfrm>
          <a:prstGeom prst="rect">
            <a:avLst/>
          </a:prstGeom>
          <a:noFill/>
        </p:spPr>
        <p:txBody>
          <a:bodyPr wrap="square" lIns="0" tIns="0" rIns="0" bIns="0" rtlCol="0">
            <a:spAutoFit/>
          </a:bodyPr>
          <a:lstStyle/>
          <a:p>
            <a:pPr algn="ctr"/>
            <a:r>
              <a:rPr lang="en-US" sz="1200" b="1" dirty="0" smtClean="0">
                <a:latin typeface="Calibri" pitchFamily="34" charset="0"/>
                <a:cs typeface="Calibri" pitchFamily="34" charset="0"/>
              </a:rPr>
              <a:t>Local Memory</a:t>
            </a:r>
            <a:endParaRPr lang="en-US" sz="1200" b="1" dirty="0">
              <a:latin typeface="Calibri" pitchFamily="34" charset="0"/>
              <a:cs typeface="Calibri" pitchFamily="34" charset="0"/>
            </a:endParaRPr>
          </a:p>
        </p:txBody>
      </p:sp>
      <p:sp>
        <p:nvSpPr>
          <p:cNvPr id="133" name="Rectangle 132"/>
          <p:cNvSpPr/>
          <p:nvPr/>
        </p:nvSpPr>
        <p:spPr>
          <a:xfrm>
            <a:off x="5234984" y="4917599"/>
            <a:ext cx="613455" cy="389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latin typeface="Calibri" pitchFamily="34" charset="0"/>
                <a:cs typeface="Calibri" pitchFamily="34" charset="0"/>
              </a:rPr>
              <a:t>Data 1</a:t>
            </a:r>
            <a:endParaRPr lang="en-US" sz="1400" dirty="0">
              <a:solidFill>
                <a:schemeClr val="tx1"/>
              </a:solidFill>
              <a:latin typeface="Calibri" pitchFamily="34" charset="0"/>
              <a:cs typeface="Calibri" pitchFamily="34" charset="0"/>
            </a:endParaRPr>
          </a:p>
        </p:txBody>
      </p:sp>
      <p:sp>
        <p:nvSpPr>
          <p:cNvPr id="135" name="Rectangle 134"/>
          <p:cNvSpPr/>
          <p:nvPr/>
        </p:nvSpPr>
        <p:spPr>
          <a:xfrm>
            <a:off x="5234912" y="5432337"/>
            <a:ext cx="613455" cy="389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latin typeface="Calibri" pitchFamily="34" charset="0"/>
                <a:cs typeface="Calibri" pitchFamily="34" charset="0"/>
              </a:rPr>
              <a:t>Data 2</a:t>
            </a:r>
            <a:endParaRPr lang="en-US" sz="1400" dirty="0">
              <a:solidFill>
                <a:schemeClr val="tx1"/>
              </a:solidFill>
              <a:latin typeface="Calibri" pitchFamily="34" charset="0"/>
              <a:cs typeface="Calibri" pitchFamily="34" charset="0"/>
            </a:endParaRPr>
          </a:p>
        </p:txBody>
      </p:sp>
      <p:sp>
        <p:nvSpPr>
          <p:cNvPr id="136" name="TextBox 135"/>
          <p:cNvSpPr txBox="1"/>
          <p:nvPr/>
        </p:nvSpPr>
        <p:spPr>
          <a:xfrm>
            <a:off x="7274773" y="5809085"/>
            <a:ext cx="603884" cy="369332"/>
          </a:xfrm>
          <a:prstGeom prst="rect">
            <a:avLst/>
          </a:prstGeom>
          <a:noFill/>
        </p:spPr>
        <p:txBody>
          <a:bodyPr wrap="square" lIns="0" tIns="0" rIns="0" bIns="0" rtlCol="0">
            <a:spAutoFit/>
          </a:bodyPr>
          <a:lstStyle/>
          <a:p>
            <a:pPr algn="ctr"/>
            <a:r>
              <a:rPr lang="en-US" sz="1200" b="1" dirty="0" smtClean="0">
                <a:latin typeface="Calibri" pitchFamily="34" charset="0"/>
                <a:cs typeface="Calibri" pitchFamily="34" charset="0"/>
              </a:rPr>
              <a:t>Local Memory</a:t>
            </a:r>
            <a:endParaRPr lang="en-US" sz="1200" b="1" dirty="0">
              <a:latin typeface="Calibri" pitchFamily="34" charset="0"/>
              <a:cs typeface="Calibri" pitchFamily="34" charset="0"/>
            </a:endParaRPr>
          </a:p>
        </p:txBody>
      </p:sp>
      <p:cxnSp>
        <p:nvCxnSpPr>
          <p:cNvPr id="51" name="Straight Arrow Connector 50"/>
          <p:cNvCxnSpPr>
            <a:stCxn id="123" idx="1"/>
          </p:cNvCxnSpPr>
          <p:nvPr/>
        </p:nvCxnSpPr>
        <p:spPr>
          <a:xfrm flipH="1">
            <a:off x="5849121" y="4270162"/>
            <a:ext cx="1326156" cy="667949"/>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22943" y="5360516"/>
            <a:ext cx="4419600" cy="923330"/>
          </a:xfrm>
          <a:prstGeom prst="rect">
            <a:avLst/>
          </a:prstGeom>
          <a:noFill/>
          <a:ln w="25400">
            <a:solidFill>
              <a:srgbClr val="FF0000"/>
            </a:solidFill>
          </a:ln>
        </p:spPr>
        <p:txBody>
          <a:bodyPr wrap="square" rtlCol="0">
            <a:spAutoFit/>
          </a:bodyPr>
          <a:lstStyle/>
          <a:p>
            <a:r>
              <a:rPr lang="en-US" dirty="0" smtClean="0">
                <a:solidFill>
                  <a:srgbClr val="FF0000"/>
                </a:solidFill>
              </a:rPr>
              <a:t>The size of global memory in shared memory and local memory in distributed memory is sufficiently large!</a:t>
            </a:r>
            <a:endParaRPr lang="en-US" dirty="0">
              <a:solidFill>
                <a:srgbClr val="FF0000"/>
              </a:solidFill>
            </a:endParaRPr>
          </a:p>
        </p:txBody>
      </p:sp>
    </p:spTree>
    <p:extLst>
      <p:ext uri="{BB962C8B-B14F-4D97-AF65-F5344CB8AC3E}">
        <p14:creationId xmlns:p14="http://schemas.microsoft.com/office/powerpoint/2010/main" xmlns="" val="58507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61111E-6 -8.51064E-7 L 0.21892 -0.00092 " pathEditMode="relative" rAng="0" ptsTypes="AA">
                                      <p:cBhvr>
                                        <p:cTn id="10" dur="2000" fill="hold"/>
                                        <p:tgtEl>
                                          <p:spTgt spid="133"/>
                                        </p:tgtEl>
                                        <p:attrNameLst>
                                          <p:attrName>ppt_x</p:attrName>
                                          <p:attrName>ppt_y</p:attrName>
                                        </p:attrNameLst>
                                      </p:cBhvr>
                                      <p:rCtr x="10938" y="-46"/>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p:bldP spid="13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LLM</a:t>
            </a:r>
            <a:endParaRPr lang="en-US" dirty="0"/>
          </a:p>
        </p:txBody>
      </p:sp>
      <p:sp>
        <p:nvSpPr>
          <p:cNvPr id="3" name="Content Placeholder 2"/>
          <p:cNvSpPr>
            <a:spLocks noGrp="1"/>
          </p:cNvSpPr>
          <p:nvPr>
            <p:ph sz="quarter" idx="1"/>
          </p:nvPr>
        </p:nvSpPr>
        <p:spPr>
          <a:xfrm>
            <a:off x="0" y="1143000"/>
            <a:ext cx="8763000" cy="1981200"/>
          </a:xfrm>
        </p:spPr>
        <p:txBody>
          <a:bodyPr>
            <a:normAutofit/>
          </a:bodyPr>
          <a:lstStyle/>
          <a:p>
            <a:r>
              <a:rPr lang="en-US" altLang="zh-CN" dirty="0" smtClean="0"/>
              <a:t>Our</a:t>
            </a:r>
            <a:r>
              <a:rPr lang="zh-CN" altLang="en-US" dirty="0" smtClean="0"/>
              <a:t>  </a:t>
            </a:r>
            <a:r>
              <a:rPr lang="en-US" altLang="zh-CN" dirty="0" smtClean="0"/>
              <a:t>problem is orthogonal</a:t>
            </a:r>
          </a:p>
          <a:p>
            <a:pPr lvl="1"/>
            <a:r>
              <a:rPr lang="en-US" dirty="0" smtClean="0"/>
              <a:t>None of these considers small local memory problem and uses main memory for data storage</a:t>
            </a:r>
          </a:p>
        </p:txBody>
      </p:sp>
      <p:sp>
        <p:nvSpPr>
          <p:cNvPr id="50" name="灯片编号占位符 49"/>
          <p:cNvSpPr>
            <a:spLocks noGrp="1"/>
          </p:cNvSpPr>
          <p:nvPr>
            <p:ph type="sldNum" sz="quarter" idx="12"/>
          </p:nvPr>
        </p:nvSpPr>
        <p:spPr/>
        <p:txBody>
          <a:bodyPr/>
          <a:lstStyle/>
          <a:p>
            <a:r>
              <a:rPr lang="en-US" dirty="0" smtClean="0"/>
              <a:t>12</a:t>
            </a:r>
            <a:endParaRPr lang="en-US" dirty="0"/>
          </a:p>
        </p:txBody>
      </p:sp>
      <p:sp>
        <p:nvSpPr>
          <p:cNvPr id="51" name="Rectangle 50"/>
          <p:cNvSpPr/>
          <p:nvPr/>
        </p:nvSpPr>
        <p:spPr>
          <a:xfrm>
            <a:off x="2548090" y="3155527"/>
            <a:ext cx="1027867" cy="1518834"/>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25847" y="3232248"/>
            <a:ext cx="847727" cy="680113"/>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697513" y="3315707"/>
            <a:ext cx="690336"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749674" y="3387468"/>
            <a:ext cx="614136" cy="184666"/>
          </a:xfrm>
          <a:prstGeom prst="rect">
            <a:avLst/>
          </a:prstGeom>
          <a:noFill/>
        </p:spPr>
        <p:txBody>
          <a:bodyPr wrap="square" lIns="0" tIns="0" rIns="0" bIns="0" rtlCol="0">
            <a:spAutoFit/>
          </a:bodyPr>
          <a:lstStyle/>
          <a:p>
            <a:r>
              <a:rPr lang="en-US" sz="1200" b="1" dirty="0" smtClean="0">
                <a:latin typeface="Calibri" pitchFamily="34" charset="0"/>
                <a:cs typeface="Calibri" pitchFamily="34" charset="0"/>
              </a:rPr>
              <a:t>Thread 1</a:t>
            </a:r>
            <a:endParaRPr lang="en-US" sz="1200" b="1" dirty="0">
              <a:latin typeface="Calibri" pitchFamily="34" charset="0"/>
              <a:cs typeface="Calibri" pitchFamily="34" charset="0"/>
            </a:endParaRPr>
          </a:p>
        </p:txBody>
      </p:sp>
      <p:sp>
        <p:nvSpPr>
          <p:cNvPr id="55" name="TextBox 54"/>
          <p:cNvSpPr txBox="1"/>
          <p:nvPr/>
        </p:nvSpPr>
        <p:spPr>
          <a:xfrm>
            <a:off x="2613520" y="2987516"/>
            <a:ext cx="972184" cy="184666"/>
          </a:xfrm>
          <a:prstGeom prst="rect">
            <a:avLst/>
          </a:prstGeom>
          <a:noFill/>
        </p:spPr>
        <p:txBody>
          <a:bodyPr wrap="square" lIns="0" tIns="0" rIns="0" bIns="0" rtlCol="0">
            <a:spAutoFit/>
          </a:bodyPr>
          <a:lstStyle/>
          <a:p>
            <a:r>
              <a:rPr lang="en-US" sz="1200" b="1" dirty="0" smtClean="0">
                <a:latin typeface="Calibri" pitchFamily="34" charset="0"/>
                <a:cs typeface="Calibri" pitchFamily="34" charset="0"/>
              </a:rPr>
              <a:t>Execution PE 1</a:t>
            </a:r>
            <a:endParaRPr lang="en-US" sz="1200" b="1" dirty="0">
              <a:latin typeface="Calibri" pitchFamily="34" charset="0"/>
              <a:cs typeface="Calibri" pitchFamily="34" charset="0"/>
            </a:endParaRPr>
          </a:p>
        </p:txBody>
      </p:sp>
      <p:sp>
        <p:nvSpPr>
          <p:cNvPr id="56" name="Rectangle 55"/>
          <p:cNvSpPr/>
          <p:nvPr/>
        </p:nvSpPr>
        <p:spPr>
          <a:xfrm>
            <a:off x="2625846" y="4064761"/>
            <a:ext cx="847727" cy="489466"/>
          </a:xfrm>
          <a:prstGeom prst="rect">
            <a:avLst/>
          </a:prstGeom>
          <a:solidFill>
            <a:schemeClr val="bg1"/>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2617367" y="4124828"/>
            <a:ext cx="856206" cy="369332"/>
          </a:xfrm>
          <a:prstGeom prst="rect">
            <a:avLst/>
          </a:prstGeom>
          <a:noFill/>
        </p:spPr>
        <p:txBody>
          <a:bodyPr wrap="square" lIns="0" tIns="0" rIns="0" bIns="0" rtlCol="0">
            <a:spAutoFit/>
          </a:bodyPr>
          <a:lstStyle/>
          <a:p>
            <a:pPr algn="ctr"/>
            <a:r>
              <a:rPr lang="en-US" sz="1200" b="1" dirty="0" smtClean="0"/>
              <a:t>Local Memory</a:t>
            </a:r>
            <a:endParaRPr lang="en-US" sz="1200" b="1" dirty="0"/>
          </a:p>
        </p:txBody>
      </p:sp>
      <p:cxnSp>
        <p:nvCxnSpPr>
          <p:cNvPr id="58" name="Straight Arrow Connector 57"/>
          <p:cNvCxnSpPr/>
          <p:nvPr/>
        </p:nvCxnSpPr>
        <p:spPr>
          <a:xfrm>
            <a:off x="2868053" y="3643896"/>
            <a:ext cx="0" cy="4208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185451" y="3643897"/>
            <a:ext cx="0" cy="4208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2542712" y="4925885"/>
            <a:ext cx="3198437" cy="1066800"/>
          </a:xfrm>
          <a:prstGeom prst="rect">
            <a:avLst/>
          </a:prstGeom>
          <a:solidFill>
            <a:schemeClr val="bg1"/>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496589" y="5783898"/>
            <a:ext cx="1286930" cy="184666"/>
          </a:xfrm>
          <a:prstGeom prst="rect">
            <a:avLst/>
          </a:prstGeom>
          <a:noFill/>
        </p:spPr>
        <p:txBody>
          <a:bodyPr wrap="square" lIns="0" tIns="0" rIns="0" bIns="0" rtlCol="0">
            <a:spAutoFit/>
          </a:bodyPr>
          <a:lstStyle/>
          <a:p>
            <a:pPr algn="ctr"/>
            <a:r>
              <a:rPr lang="en-US" sz="1200" b="1" dirty="0" smtClean="0"/>
              <a:t>Global Memory</a:t>
            </a:r>
            <a:endParaRPr lang="en-US" sz="1200" b="1" dirty="0"/>
          </a:p>
        </p:txBody>
      </p:sp>
      <p:sp>
        <p:nvSpPr>
          <p:cNvPr id="62" name="Rectangle 61"/>
          <p:cNvSpPr/>
          <p:nvPr/>
        </p:nvSpPr>
        <p:spPr>
          <a:xfrm>
            <a:off x="2650180" y="4980666"/>
            <a:ext cx="823394" cy="348078"/>
          </a:xfrm>
          <a:prstGeom prst="rect">
            <a:avLst/>
          </a:prstGeom>
          <a:pattFill prst="ltDnDiag">
            <a:fgClr>
              <a:schemeClr val="tx1"/>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640816" y="5328743"/>
            <a:ext cx="832758" cy="369332"/>
          </a:xfrm>
          <a:prstGeom prst="rect">
            <a:avLst/>
          </a:prstGeom>
          <a:noFill/>
        </p:spPr>
        <p:txBody>
          <a:bodyPr wrap="square" lIns="0" tIns="0" rIns="0" bIns="0" rtlCol="0">
            <a:spAutoFit/>
          </a:bodyPr>
          <a:lstStyle/>
          <a:p>
            <a:pPr algn="ctr"/>
            <a:r>
              <a:rPr lang="en-US" sz="1200" b="1" dirty="0" smtClean="0">
                <a:latin typeface="Calibri" pitchFamily="34" charset="0"/>
                <a:cs typeface="Calibri" pitchFamily="34" charset="0"/>
              </a:rPr>
              <a:t>Allocated Memory 1</a:t>
            </a:r>
            <a:endParaRPr lang="en-US" sz="1200" b="1" dirty="0">
              <a:latin typeface="Calibri" pitchFamily="34" charset="0"/>
              <a:cs typeface="Calibri" pitchFamily="34" charset="0"/>
            </a:endParaRPr>
          </a:p>
        </p:txBody>
      </p:sp>
      <p:sp>
        <p:nvSpPr>
          <p:cNvPr id="64" name="Rectangle 63"/>
          <p:cNvSpPr/>
          <p:nvPr/>
        </p:nvSpPr>
        <p:spPr>
          <a:xfrm>
            <a:off x="4703535" y="3139811"/>
            <a:ext cx="1027867" cy="1518834"/>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781292" y="3216532"/>
            <a:ext cx="847727" cy="680113"/>
          </a:xfrm>
          <a:prstGeom prst="rect">
            <a:avLst/>
          </a:prstGeom>
          <a:solidFill>
            <a:schemeClr val="bg1">
              <a:lumMod val="75000"/>
            </a:schemeClr>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852958" y="3299991"/>
            <a:ext cx="690336" cy="3281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905119" y="3371752"/>
            <a:ext cx="614136" cy="184666"/>
          </a:xfrm>
          <a:prstGeom prst="rect">
            <a:avLst/>
          </a:prstGeom>
          <a:noFill/>
        </p:spPr>
        <p:txBody>
          <a:bodyPr wrap="square" lIns="0" tIns="0" rIns="0" bIns="0" rtlCol="0">
            <a:spAutoFit/>
          </a:bodyPr>
          <a:lstStyle/>
          <a:p>
            <a:r>
              <a:rPr lang="en-US" sz="1200" b="1" dirty="0" smtClean="0">
                <a:latin typeface="Calibri" pitchFamily="34" charset="0"/>
                <a:cs typeface="Calibri" pitchFamily="34" charset="0"/>
              </a:rPr>
              <a:t>Thread n</a:t>
            </a:r>
            <a:endParaRPr lang="en-US" sz="1200" b="1" dirty="0">
              <a:latin typeface="Calibri" pitchFamily="34" charset="0"/>
              <a:cs typeface="Calibri" pitchFamily="34" charset="0"/>
            </a:endParaRPr>
          </a:p>
        </p:txBody>
      </p:sp>
      <p:sp>
        <p:nvSpPr>
          <p:cNvPr id="68" name="TextBox 67"/>
          <p:cNvSpPr txBox="1"/>
          <p:nvPr/>
        </p:nvSpPr>
        <p:spPr>
          <a:xfrm>
            <a:off x="4768965" y="2971800"/>
            <a:ext cx="972184" cy="184666"/>
          </a:xfrm>
          <a:prstGeom prst="rect">
            <a:avLst/>
          </a:prstGeom>
          <a:noFill/>
        </p:spPr>
        <p:txBody>
          <a:bodyPr wrap="square" lIns="0" tIns="0" rIns="0" bIns="0" rtlCol="0">
            <a:spAutoFit/>
          </a:bodyPr>
          <a:lstStyle/>
          <a:p>
            <a:r>
              <a:rPr lang="en-US" sz="1200" b="1" dirty="0" smtClean="0">
                <a:latin typeface="Calibri" pitchFamily="34" charset="0"/>
                <a:cs typeface="Calibri" pitchFamily="34" charset="0"/>
              </a:rPr>
              <a:t>Execution PE n</a:t>
            </a:r>
            <a:endParaRPr lang="en-US" sz="1200" b="1" dirty="0">
              <a:latin typeface="Calibri" pitchFamily="34" charset="0"/>
              <a:cs typeface="Calibri" pitchFamily="34" charset="0"/>
            </a:endParaRPr>
          </a:p>
        </p:txBody>
      </p:sp>
      <p:sp>
        <p:nvSpPr>
          <p:cNvPr id="69" name="Rectangle 68"/>
          <p:cNvSpPr/>
          <p:nvPr/>
        </p:nvSpPr>
        <p:spPr>
          <a:xfrm>
            <a:off x="4781291" y="4049045"/>
            <a:ext cx="847727" cy="489466"/>
          </a:xfrm>
          <a:prstGeom prst="rect">
            <a:avLst/>
          </a:prstGeom>
          <a:solidFill>
            <a:schemeClr val="bg1"/>
          </a:solidFill>
          <a:ln w="127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4772812" y="4109112"/>
            <a:ext cx="856206" cy="369332"/>
          </a:xfrm>
          <a:prstGeom prst="rect">
            <a:avLst/>
          </a:prstGeom>
          <a:noFill/>
        </p:spPr>
        <p:txBody>
          <a:bodyPr wrap="square" lIns="0" tIns="0" rIns="0" bIns="0" rtlCol="0">
            <a:spAutoFit/>
          </a:bodyPr>
          <a:lstStyle/>
          <a:p>
            <a:pPr algn="ctr"/>
            <a:r>
              <a:rPr lang="en-US" sz="1200" b="1" dirty="0" smtClean="0"/>
              <a:t>Local Memory</a:t>
            </a:r>
            <a:endParaRPr lang="en-US" sz="1200" b="1" dirty="0"/>
          </a:p>
        </p:txBody>
      </p:sp>
      <p:cxnSp>
        <p:nvCxnSpPr>
          <p:cNvPr id="71" name="Straight Arrow Connector 70"/>
          <p:cNvCxnSpPr/>
          <p:nvPr/>
        </p:nvCxnSpPr>
        <p:spPr>
          <a:xfrm>
            <a:off x="5023498" y="3628180"/>
            <a:ext cx="0" cy="4208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5340896" y="3628181"/>
            <a:ext cx="0" cy="4208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848042" y="4980667"/>
            <a:ext cx="823394" cy="348078"/>
          </a:xfrm>
          <a:prstGeom prst="rect">
            <a:avLst/>
          </a:prstGeom>
          <a:pattFill prst="ltDnDiag">
            <a:fgClr>
              <a:schemeClr val="tx1"/>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4838678" y="5328744"/>
            <a:ext cx="832758" cy="369332"/>
          </a:xfrm>
          <a:prstGeom prst="rect">
            <a:avLst/>
          </a:prstGeom>
          <a:noFill/>
        </p:spPr>
        <p:txBody>
          <a:bodyPr wrap="square" lIns="0" tIns="0" rIns="0" bIns="0" rtlCol="0">
            <a:spAutoFit/>
          </a:bodyPr>
          <a:lstStyle/>
          <a:p>
            <a:pPr algn="ctr"/>
            <a:r>
              <a:rPr lang="en-US" sz="1200" b="1" dirty="0" smtClean="0">
                <a:latin typeface="Calibri" pitchFamily="34" charset="0"/>
                <a:cs typeface="Calibri" pitchFamily="34" charset="0"/>
              </a:rPr>
              <a:t>Allocated Memory n</a:t>
            </a:r>
            <a:endParaRPr lang="en-US" sz="1200" b="1" dirty="0">
              <a:latin typeface="Calibri" pitchFamily="34" charset="0"/>
              <a:cs typeface="Calibri" pitchFamily="34" charset="0"/>
            </a:endParaRPr>
          </a:p>
        </p:txBody>
      </p:sp>
      <p:sp>
        <p:nvSpPr>
          <p:cNvPr id="75" name="TextBox 74"/>
          <p:cNvSpPr txBox="1"/>
          <p:nvPr/>
        </p:nvSpPr>
        <p:spPr>
          <a:xfrm>
            <a:off x="3877746" y="3361817"/>
            <a:ext cx="549984" cy="523220"/>
          </a:xfrm>
          <a:prstGeom prst="rect">
            <a:avLst/>
          </a:prstGeom>
          <a:noFill/>
        </p:spPr>
        <p:txBody>
          <a:bodyPr wrap="square" rtlCol="0">
            <a:spAutoFit/>
          </a:bodyPr>
          <a:lstStyle/>
          <a:p>
            <a:r>
              <a:rPr lang="en-US" sz="2800" dirty="0" smtClean="0"/>
              <a:t>...</a:t>
            </a:r>
            <a:endParaRPr lang="en-US" sz="2800" dirty="0"/>
          </a:p>
        </p:txBody>
      </p:sp>
      <p:sp>
        <p:nvSpPr>
          <p:cNvPr id="76" name="TextBox 75"/>
          <p:cNvSpPr txBox="1"/>
          <p:nvPr/>
        </p:nvSpPr>
        <p:spPr>
          <a:xfrm>
            <a:off x="3898218" y="5067133"/>
            <a:ext cx="549984" cy="523220"/>
          </a:xfrm>
          <a:prstGeom prst="rect">
            <a:avLst/>
          </a:prstGeom>
          <a:noFill/>
        </p:spPr>
        <p:txBody>
          <a:bodyPr wrap="square" rtlCol="0">
            <a:spAutoFit/>
          </a:bodyPr>
          <a:lstStyle/>
          <a:p>
            <a:r>
              <a:rPr lang="en-US" sz="2800" dirty="0" smtClean="0"/>
              <a:t>...</a:t>
            </a:r>
            <a:endParaRPr lang="en-US" sz="2800" dirty="0"/>
          </a:p>
        </p:txBody>
      </p:sp>
      <p:cxnSp>
        <p:nvCxnSpPr>
          <p:cNvPr id="77" name="Straight Arrow Connector 76"/>
          <p:cNvCxnSpPr/>
          <p:nvPr/>
        </p:nvCxnSpPr>
        <p:spPr>
          <a:xfrm flipV="1">
            <a:off x="5361887" y="4554227"/>
            <a:ext cx="0" cy="4208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024438" y="4559802"/>
            <a:ext cx="0" cy="4208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868053" y="4559802"/>
            <a:ext cx="0" cy="4208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3185451" y="4559802"/>
            <a:ext cx="0" cy="4208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44105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 – Software Cache (1)</a:t>
            </a:r>
            <a:endParaRPr lang="en-US" dirty="0"/>
          </a:p>
        </p:txBody>
      </p:sp>
      <p:sp>
        <p:nvSpPr>
          <p:cNvPr id="3" name="Content Placeholder 2"/>
          <p:cNvSpPr>
            <a:spLocks noGrp="1"/>
          </p:cNvSpPr>
          <p:nvPr>
            <p:ph sz="quarter" idx="1"/>
          </p:nvPr>
        </p:nvSpPr>
        <p:spPr>
          <a:xfrm>
            <a:off x="152399" y="929639"/>
            <a:ext cx="8839201" cy="2243913"/>
          </a:xfrm>
        </p:spPr>
        <p:txBody>
          <a:bodyPr>
            <a:normAutofit/>
          </a:bodyPr>
          <a:lstStyle/>
          <a:p>
            <a:r>
              <a:rPr lang="en-US" dirty="0" smtClean="0"/>
              <a:t>Software cache (SC) can manage data between local memory and global memory</a:t>
            </a:r>
          </a:p>
          <a:p>
            <a:r>
              <a:rPr lang="en-US" dirty="0" smtClean="0"/>
              <a:t>Software cache solution has the limitation of data size</a:t>
            </a:r>
          </a:p>
          <a:p>
            <a:pPr lvl="1"/>
            <a:r>
              <a:rPr lang="en-US" dirty="0" smtClean="0"/>
              <a:t>Maximum heap allocated is dependent on available Local Memory</a:t>
            </a:r>
          </a:p>
        </p:txBody>
      </p:sp>
      <p:sp>
        <p:nvSpPr>
          <p:cNvPr id="24" name="灯片编号占位符 23"/>
          <p:cNvSpPr>
            <a:spLocks noGrp="1"/>
          </p:cNvSpPr>
          <p:nvPr>
            <p:ph type="sldNum" sz="quarter" idx="12"/>
          </p:nvPr>
        </p:nvSpPr>
        <p:spPr/>
        <p:txBody>
          <a:bodyPr/>
          <a:lstStyle/>
          <a:p>
            <a:r>
              <a:rPr lang="en-US" dirty="0" smtClean="0"/>
              <a:t>13</a:t>
            </a:r>
            <a:endParaRPr lang="en-US" dirty="0"/>
          </a:p>
        </p:txBody>
      </p:sp>
      <p:sp>
        <p:nvSpPr>
          <p:cNvPr id="25" name="Rectangle 24"/>
          <p:cNvSpPr/>
          <p:nvPr/>
        </p:nvSpPr>
        <p:spPr>
          <a:xfrm>
            <a:off x="2529115" y="3446621"/>
            <a:ext cx="1219200" cy="188643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643415" y="4302350"/>
            <a:ext cx="990600" cy="90321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535464" y="5522028"/>
            <a:ext cx="1219201" cy="886613"/>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700565" y="4336141"/>
            <a:ext cx="876300" cy="861774"/>
          </a:xfrm>
          <a:prstGeom prst="rect">
            <a:avLst/>
          </a:prstGeom>
          <a:noFill/>
        </p:spPr>
        <p:txBody>
          <a:bodyPr wrap="square" lIns="0" tIns="0" rIns="0" bIns="0" rtlCol="0">
            <a:spAutoFit/>
          </a:bodyPr>
          <a:lstStyle/>
          <a:p>
            <a:pPr algn="ctr"/>
            <a:r>
              <a:rPr lang="en-US" sz="1600" dirty="0" smtClean="0"/>
              <a:t>Local Memory</a:t>
            </a:r>
          </a:p>
          <a:p>
            <a:pPr algn="ctr"/>
            <a:r>
              <a:rPr lang="en-US" sz="1200" b="1" dirty="0" smtClean="0"/>
              <a:t>(0x00000 -0x40000)</a:t>
            </a:r>
            <a:endParaRPr lang="en-US" sz="1200" b="1" dirty="0"/>
          </a:p>
        </p:txBody>
      </p:sp>
      <p:sp>
        <p:nvSpPr>
          <p:cNvPr id="29" name="Rectangle 28"/>
          <p:cNvSpPr/>
          <p:nvPr/>
        </p:nvSpPr>
        <p:spPr>
          <a:xfrm>
            <a:off x="2643415" y="3588106"/>
            <a:ext cx="990600" cy="560029"/>
          </a:xfrm>
          <a:prstGeom prst="rect">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705100" y="3745008"/>
            <a:ext cx="876300" cy="246221"/>
          </a:xfrm>
          <a:prstGeom prst="rect">
            <a:avLst/>
          </a:prstGeom>
          <a:noFill/>
        </p:spPr>
        <p:txBody>
          <a:bodyPr wrap="square" lIns="0" tIns="0" rIns="0" bIns="0" rtlCol="0">
            <a:spAutoFit/>
          </a:bodyPr>
          <a:lstStyle/>
          <a:p>
            <a:pPr algn="ctr"/>
            <a:r>
              <a:rPr lang="en-US" sz="1600" dirty="0" smtClean="0"/>
              <a:t>PE core</a:t>
            </a:r>
            <a:endParaRPr lang="en-US" sz="1600" dirty="0"/>
          </a:p>
        </p:txBody>
      </p:sp>
      <p:sp>
        <p:nvSpPr>
          <p:cNvPr id="31" name="TextBox 30"/>
          <p:cNvSpPr txBox="1"/>
          <p:nvPr/>
        </p:nvSpPr>
        <p:spPr>
          <a:xfrm>
            <a:off x="2501901" y="3200400"/>
            <a:ext cx="1219200" cy="246221"/>
          </a:xfrm>
          <a:prstGeom prst="rect">
            <a:avLst/>
          </a:prstGeom>
          <a:noFill/>
        </p:spPr>
        <p:txBody>
          <a:bodyPr wrap="square" lIns="0" tIns="0" rIns="0" bIns="0" rtlCol="0">
            <a:spAutoFit/>
          </a:bodyPr>
          <a:lstStyle/>
          <a:p>
            <a:pPr algn="ctr"/>
            <a:r>
              <a:rPr lang="en-US" sz="1600" dirty="0" smtClean="0"/>
              <a:t>Execution PE</a:t>
            </a:r>
            <a:endParaRPr lang="en-US" sz="1600" dirty="0"/>
          </a:p>
        </p:txBody>
      </p:sp>
      <p:sp>
        <p:nvSpPr>
          <p:cNvPr id="32" name="TextBox 31"/>
          <p:cNvSpPr txBox="1"/>
          <p:nvPr/>
        </p:nvSpPr>
        <p:spPr>
          <a:xfrm>
            <a:off x="2529115" y="5534447"/>
            <a:ext cx="1219200" cy="861774"/>
          </a:xfrm>
          <a:prstGeom prst="rect">
            <a:avLst/>
          </a:prstGeom>
          <a:noFill/>
        </p:spPr>
        <p:txBody>
          <a:bodyPr wrap="square" lIns="0" tIns="0" rIns="0" bIns="0" rtlCol="0">
            <a:spAutoFit/>
          </a:bodyPr>
          <a:lstStyle/>
          <a:p>
            <a:pPr algn="ctr"/>
            <a:r>
              <a:rPr lang="en-US" sz="1600" dirty="0" smtClean="0"/>
              <a:t>Global Memory </a:t>
            </a:r>
            <a:r>
              <a:rPr lang="en-US" sz="1200" b="1" dirty="0" smtClean="0"/>
              <a:t>(0x100000 </a:t>
            </a:r>
            <a:r>
              <a:rPr lang="en-US" sz="1200" b="1" dirty="0"/>
              <a:t>-</a:t>
            </a:r>
            <a:r>
              <a:rPr lang="en-US" sz="1200" b="1" dirty="0" smtClean="0"/>
              <a:t>0xFFFFFFFF)</a:t>
            </a:r>
            <a:endParaRPr lang="en-US" sz="1400" dirty="0"/>
          </a:p>
        </p:txBody>
      </p:sp>
      <p:sp>
        <p:nvSpPr>
          <p:cNvPr id="33" name="Rectangle 32"/>
          <p:cNvSpPr/>
          <p:nvPr/>
        </p:nvSpPr>
        <p:spPr>
          <a:xfrm>
            <a:off x="4343400" y="3449443"/>
            <a:ext cx="2667000" cy="11329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423228" y="3578682"/>
            <a:ext cx="2587172" cy="861774"/>
          </a:xfrm>
          <a:prstGeom prst="rect">
            <a:avLst/>
          </a:prstGeom>
          <a:noFill/>
        </p:spPr>
        <p:txBody>
          <a:bodyPr wrap="square" lIns="0" tIns="0" rIns="0" bIns="0" rtlCol="0">
            <a:spAutoFit/>
          </a:bodyPr>
          <a:lstStyle/>
          <a:p>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arr</a:t>
            </a:r>
            <a:r>
              <a:rPr lang="en-US" sz="1400" b="1" dirty="0" smtClean="0">
                <a:latin typeface="Courier New" pitchFamily="49" charset="0"/>
                <a:cs typeface="Courier New" pitchFamily="49" charset="0"/>
              </a:rPr>
              <a:t> = 0x100000;</a:t>
            </a:r>
          </a:p>
          <a:p>
            <a:endParaRPr lang="en-US" sz="1400" b="1" dirty="0" smtClean="0">
              <a:latin typeface="Courier New" pitchFamily="49" charset="0"/>
              <a:cs typeface="Courier New" pitchFamily="49" charset="0"/>
            </a:endParaRPr>
          </a:p>
          <a:p>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temp_int</a:t>
            </a:r>
            <a:r>
              <a:rPr lang="en-US" sz="1400" b="1" dirty="0" smtClean="0">
                <a:latin typeface="Courier New" pitchFamily="49" charset="0"/>
                <a:cs typeface="Courier New" pitchFamily="49" charset="0"/>
              </a:rPr>
              <a:t> = </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cache_access</a:t>
            </a:r>
            <a:r>
              <a:rPr lang="en-US" sz="1400" b="1" dirty="0" smtClean="0">
                <a:latin typeface="Courier New" pitchFamily="49" charset="0"/>
                <a:cs typeface="Courier New" pitchFamily="49" charset="0"/>
              </a:rPr>
              <a:t>(arr+5);</a:t>
            </a:r>
            <a:endParaRPr lang="en-US" sz="1400" b="1" dirty="0">
              <a:latin typeface="Courier New" pitchFamily="49" charset="0"/>
              <a:cs typeface="Courier New" pitchFamily="49" charset="0"/>
            </a:endParaRPr>
          </a:p>
        </p:txBody>
      </p:sp>
      <p:cxnSp>
        <p:nvCxnSpPr>
          <p:cNvPr id="37" name="Straight Connector 36"/>
          <p:cNvCxnSpPr/>
          <p:nvPr/>
        </p:nvCxnSpPr>
        <p:spPr>
          <a:xfrm flipV="1">
            <a:off x="3634015" y="3446622"/>
            <a:ext cx="709385" cy="141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626758" y="4132713"/>
            <a:ext cx="709385" cy="449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23660" y="3200400"/>
            <a:ext cx="1759858" cy="246221"/>
          </a:xfrm>
          <a:prstGeom prst="rect">
            <a:avLst/>
          </a:prstGeom>
          <a:noFill/>
        </p:spPr>
        <p:txBody>
          <a:bodyPr wrap="square" lIns="0" tIns="0" rIns="0" bIns="0" rtlCol="0">
            <a:spAutoFit/>
          </a:bodyPr>
          <a:lstStyle/>
          <a:p>
            <a:pPr algn="ctr"/>
            <a:r>
              <a:rPr lang="en-US" sz="1600" dirty="0" smtClean="0"/>
              <a:t>Execution Thread</a:t>
            </a:r>
            <a:endParaRPr lang="en-US" sz="1600" dirty="0"/>
          </a:p>
        </p:txBody>
      </p:sp>
      <p:sp>
        <p:nvSpPr>
          <p:cNvPr id="41" name="Rectangle 40"/>
          <p:cNvSpPr/>
          <p:nvPr/>
        </p:nvSpPr>
        <p:spPr>
          <a:xfrm>
            <a:off x="4809218" y="4223219"/>
            <a:ext cx="1362982" cy="24626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830309" y="5144271"/>
            <a:ext cx="1331686" cy="821064"/>
          </a:xfrm>
          <a:prstGeom prst="rect">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043261" y="5313204"/>
            <a:ext cx="905782" cy="492443"/>
          </a:xfrm>
          <a:prstGeom prst="rect">
            <a:avLst/>
          </a:prstGeom>
          <a:noFill/>
          <a:ln>
            <a:noFill/>
          </a:ln>
        </p:spPr>
        <p:txBody>
          <a:bodyPr wrap="square" lIns="0" tIns="0" rIns="0" bIns="0" rtlCol="0">
            <a:spAutoFit/>
          </a:bodyPr>
          <a:lstStyle/>
          <a:p>
            <a:pPr algn="ctr"/>
            <a:r>
              <a:rPr lang="en-US" sz="1600" dirty="0" smtClean="0"/>
              <a:t>Software Cache</a:t>
            </a:r>
            <a:endParaRPr lang="en-US" sz="1400" dirty="0"/>
          </a:p>
        </p:txBody>
      </p:sp>
      <p:cxnSp>
        <p:nvCxnSpPr>
          <p:cNvPr id="44" name="Straight Arrow Connector 43"/>
          <p:cNvCxnSpPr/>
          <p:nvPr/>
        </p:nvCxnSpPr>
        <p:spPr>
          <a:xfrm flipV="1">
            <a:off x="3748315" y="5805647"/>
            <a:ext cx="1081994" cy="3143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3626758" y="4976964"/>
            <a:ext cx="1203551" cy="4294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03436" y="6006569"/>
            <a:ext cx="905782" cy="215444"/>
          </a:xfrm>
          <a:prstGeom prst="rect">
            <a:avLst/>
          </a:prstGeom>
          <a:noFill/>
          <a:ln>
            <a:noFill/>
          </a:ln>
        </p:spPr>
        <p:txBody>
          <a:bodyPr wrap="square" lIns="0" tIns="0" rIns="0" bIns="0" rtlCol="0">
            <a:spAutoFit/>
          </a:bodyPr>
          <a:lstStyle/>
          <a:p>
            <a:pPr algn="ctr"/>
            <a:r>
              <a:rPr lang="en-US" sz="1400" b="1" dirty="0" smtClean="0"/>
              <a:t>arr+5</a:t>
            </a:r>
            <a:endParaRPr lang="en-US" sz="1200" b="1" dirty="0"/>
          </a:p>
        </p:txBody>
      </p:sp>
      <p:sp>
        <p:nvSpPr>
          <p:cNvPr id="47" name="TextBox 46"/>
          <p:cNvSpPr txBox="1"/>
          <p:nvPr/>
        </p:nvSpPr>
        <p:spPr>
          <a:xfrm>
            <a:off x="3924527" y="4928827"/>
            <a:ext cx="905782" cy="184666"/>
          </a:xfrm>
          <a:prstGeom prst="rect">
            <a:avLst/>
          </a:prstGeom>
          <a:noFill/>
          <a:ln>
            <a:noFill/>
          </a:ln>
        </p:spPr>
        <p:txBody>
          <a:bodyPr wrap="square" lIns="0" tIns="0" rIns="0" bIns="0" rtlCol="0">
            <a:spAutoFit/>
          </a:bodyPr>
          <a:lstStyle/>
          <a:p>
            <a:pPr algn="ctr"/>
            <a:r>
              <a:rPr lang="en-US" sz="1200" b="1" dirty="0" err="1" smtClean="0"/>
              <a:t>temp_int</a:t>
            </a:r>
            <a:endParaRPr lang="en-US" sz="1200" b="1" dirty="0"/>
          </a:p>
        </p:txBody>
      </p:sp>
      <p:cxnSp>
        <p:nvCxnSpPr>
          <p:cNvPr id="48" name="Straight Connector 47"/>
          <p:cNvCxnSpPr>
            <a:stCxn id="41" idx="2"/>
            <a:endCxn id="42" idx="0"/>
          </p:cNvCxnSpPr>
          <p:nvPr/>
        </p:nvCxnSpPr>
        <p:spPr>
          <a:xfrm>
            <a:off x="5490709" y="4469484"/>
            <a:ext cx="5443" cy="674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59362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Works – Software </a:t>
            </a:r>
            <a:r>
              <a:rPr lang="en-US" dirty="0" smtClean="0"/>
              <a:t>Cache (2)</a:t>
            </a:r>
            <a:endParaRPr lang="en-US" dirty="0"/>
          </a:p>
        </p:txBody>
      </p:sp>
      <p:sp>
        <p:nvSpPr>
          <p:cNvPr id="3" name="Slide Number Placeholder 2"/>
          <p:cNvSpPr>
            <a:spLocks noGrp="1"/>
          </p:cNvSpPr>
          <p:nvPr>
            <p:ph type="sldNum" sz="quarter" idx="12"/>
          </p:nvPr>
        </p:nvSpPr>
        <p:spPr/>
        <p:txBody>
          <a:bodyPr/>
          <a:lstStyle/>
          <a:p>
            <a:r>
              <a:rPr lang="en-US" dirty="0" smtClean="0"/>
              <a:t>14</a:t>
            </a:r>
            <a:endParaRPr lang="en-US" dirty="0"/>
          </a:p>
        </p:txBody>
      </p:sp>
      <p:sp>
        <p:nvSpPr>
          <p:cNvPr id="5" name="TextBox 4"/>
          <p:cNvSpPr txBox="1"/>
          <p:nvPr/>
        </p:nvSpPr>
        <p:spPr>
          <a:xfrm>
            <a:off x="157316" y="931828"/>
            <a:ext cx="8148484" cy="1646605"/>
          </a:xfrm>
          <a:prstGeom prst="rect">
            <a:avLst/>
          </a:prstGeom>
          <a:noFill/>
        </p:spPr>
        <p:txBody>
          <a:bodyPr wrap="square" rtlCol="0">
            <a:spAutoFit/>
          </a:bodyPr>
          <a:lstStyle/>
          <a:p>
            <a:pPr marL="274320" lvl="0" indent="-274320">
              <a:spcBef>
                <a:spcPts val="600"/>
              </a:spcBef>
              <a:buClr>
                <a:srgbClr val="727CA3"/>
              </a:buClr>
              <a:buSzPct val="76000"/>
              <a:buFont typeface="Wingdings 3"/>
              <a:buChar char=""/>
            </a:pPr>
            <a:r>
              <a:rPr lang="en-US" sz="2400" dirty="0">
                <a:solidFill>
                  <a:prstClr val="black"/>
                </a:solidFill>
                <a:latin typeface="Candara" pitchFamily="34" charset="0"/>
              </a:rPr>
              <a:t>Existing </a:t>
            </a:r>
            <a:r>
              <a:rPr lang="en-US" sz="2400" dirty="0" smtClean="0">
                <a:solidFill>
                  <a:prstClr val="black"/>
                </a:solidFill>
                <a:latin typeface="Candara" pitchFamily="34" charset="0"/>
              </a:rPr>
              <a:t>software cache </a:t>
            </a:r>
            <a:r>
              <a:rPr lang="en-US" sz="2400" dirty="0">
                <a:solidFill>
                  <a:prstClr val="black"/>
                </a:solidFill>
                <a:latin typeface="Candara" pitchFamily="34" charset="0"/>
              </a:rPr>
              <a:t>solution does not consider </a:t>
            </a:r>
            <a:r>
              <a:rPr lang="en-US" sz="2400" dirty="0" smtClean="0">
                <a:solidFill>
                  <a:prstClr val="black"/>
                </a:solidFill>
                <a:latin typeface="Candara" pitchFamily="34" charset="0"/>
              </a:rPr>
              <a:t>C++ reference</a:t>
            </a:r>
          </a:p>
          <a:p>
            <a:pPr marL="731520" lvl="1" indent="-274320">
              <a:spcBef>
                <a:spcPts val="600"/>
              </a:spcBef>
              <a:buClr>
                <a:srgbClr val="727CA3"/>
              </a:buClr>
              <a:buSzPct val="76000"/>
              <a:buFont typeface="Wingdings 3"/>
              <a:buChar char=""/>
            </a:pPr>
            <a:r>
              <a:rPr lang="en-US" sz="2400" dirty="0" smtClean="0">
                <a:solidFill>
                  <a:prstClr val="black"/>
                </a:solidFill>
                <a:latin typeface="Candara" pitchFamily="34" charset="0"/>
              </a:rPr>
              <a:t>Example: C++ function may instantiate reference to variables that are in the software cache buffer</a:t>
            </a:r>
            <a:endParaRPr lang="en-US" sz="2400" dirty="0">
              <a:solidFill>
                <a:prstClr val="black"/>
              </a:solidFill>
              <a:latin typeface="Candara" pitchFamily="34" charset="0"/>
            </a:endParaRPr>
          </a:p>
        </p:txBody>
      </p:sp>
      <p:sp>
        <p:nvSpPr>
          <p:cNvPr id="12" name="Rectangle 13"/>
          <p:cNvSpPr/>
          <p:nvPr/>
        </p:nvSpPr>
        <p:spPr>
          <a:xfrm>
            <a:off x="3914678" y="4572833"/>
            <a:ext cx="1371600" cy="120015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4"/>
          <p:cNvSpPr/>
          <p:nvPr/>
        </p:nvSpPr>
        <p:spPr>
          <a:xfrm>
            <a:off x="3983690" y="4706183"/>
            <a:ext cx="1143000" cy="9144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9890" y="4706183"/>
            <a:ext cx="914400" cy="553998"/>
          </a:xfrm>
          <a:prstGeom prst="rect">
            <a:avLst/>
          </a:prstGeom>
          <a:noFill/>
        </p:spPr>
        <p:txBody>
          <a:bodyPr wrap="square" lIns="0" tIns="0" rIns="0" bIns="0" rtlCol="0">
            <a:spAutoFit/>
          </a:bodyPr>
          <a:lstStyle/>
          <a:p>
            <a:pPr algn="ctr"/>
            <a:r>
              <a:rPr lang="en-US" b="1" smtClean="0"/>
              <a:t>SC buffer</a:t>
            </a:r>
            <a:endParaRPr lang="en-US" dirty="0"/>
          </a:p>
        </p:txBody>
      </p:sp>
      <p:grpSp>
        <p:nvGrpSpPr>
          <p:cNvPr id="28" name="Group 27"/>
          <p:cNvGrpSpPr/>
          <p:nvPr/>
        </p:nvGrpSpPr>
        <p:grpSpPr>
          <a:xfrm>
            <a:off x="4059890" y="5315783"/>
            <a:ext cx="1066800" cy="447467"/>
            <a:chOff x="5317383" y="5279864"/>
            <a:chExt cx="1066800" cy="447467"/>
          </a:xfrm>
        </p:grpSpPr>
        <p:sp>
          <p:nvSpPr>
            <p:cNvPr id="15" name="Rectangle 14"/>
            <p:cNvSpPr/>
            <p:nvPr/>
          </p:nvSpPr>
          <p:spPr>
            <a:xfrm>
              <a:off x="5393583" y="5279864"/>
              <a:ext cx="9144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317383" y="5296444"/>
              <a:ext cx="1066800" cy="430887"/>
            </a:xfrm>
            <a:prstGeom prst="rect">
              <a:avLst/>
            </a:prstGeom>
            <a:noFill/>
          </p:spPr>
          <p:txBody>
            <a:bodyPr wrap="square" lIns="0" tIns="0" rIns="0" bIns="0" rtlCol="0">
              <a:spAutoFit/>
            </a:bodyPr>
            <a:lstStyle/>
            <a:p>
              <a:pPr algn="ctr"/>
              <a:r>
                <a:rPr lang="en-US" sz="1600" b="1" dirty="0" smtClean="0"/>
                <a:t>*d1</a:t>
              </a:r>
            </a:p>
            <a:p>
              <a:pPr algn="ctr"/>
              <a:r>
                <a:rPr lang="en-US" sz="1200" b="1" dirty="0" smtClean="0"/>
                <a:t>(</a:t>
              </a:r>
              <a:r>
                <a:rPr lang="en-US" sz="1200" b="1" dirty="0" err="1" smtClean="0"/>
                <a:t>ptr</a:t>
              </a:r>
              <a:r>
                <a:rPr lang="en-US" sz="1200" b="1" dirty="0" smtClean="0"/>
                <a:t>-&gt;left)</a:t>
              </a:r>
              <a:endParaRPr lang="en-US" sz="1200" dirty="0"/>
            </a:p>
          </p:txBody>
        </p:sp>
      </p:grpSp>
      <p:sp>
        <p:nvSpPr>
          <p:cNvPr id="17" name="TextBox 16"/>
          <p:cNvSpPr txBox="1"/>
          <p:nvPr/>
        </p:nvSpPr>
        <p:spPr>
          <a:xfrm>
            <a:off x="4114800" y="5849183"/>
            <a:ext cx="914400" cy="307777"/>
          </a:xfrm>
          <a:prstGeom prst="rect">
            <a:avLst/>
          </a:prstGeom>
          <a:noFill/>
        </p:spPr>
        <p:txBody>
          <a:bodyPr wrap="square" lIns="0" tIns="0" rIns="0" bIns="0" rtlCol="0">
            <a:spAutoFit/>
          </a:bodyPr>
          <a:lstStyle/>
          <a:p>
            <a:pPr algn="ctr">
              <a:lnSpc>
                <a:spcPts val="1200"/>
              </a:lnSpc>
            </a:pPr>
            <a:r>
              <a:rPr lang="en-US" sz="1400" b="1" dirty="0" smtClean="0">
                <a:solidFill>
                  <a:schemeClr val="tx1">
                    <a:lumMod val="75000"/>
                    <a:lumOff val="25000"/>
                  </a:schemeClr>
                </a:solidFill>
              </a:rPr>
              <a:t>SPE Local Memory</a:t>
            </a:r>
            <a:endParaRPr lang="en-US" sz="1400" dirty="0">
              <a:solidFill>
                <a:schemeClr val="tx1">
                  <a:lumMod val="75000"/>
                  <a:lumOff val="25000"/>
                </a:schemeClr>
              </a:solidFill>
            </a:endParaRPr>
          </a:p>
        </p:txBody>
      </p:sp>
      <p:sp>
        <p:nvSpPr>
          <p:cNvPr id="18" name="Rectangle 14"/>
          <p:cNvSpPr/>
          <p:nvPr/>
        </p:nvSpPr>
        <p:spPr>
          <a:xfrm>
            <a:off x="4136090" y="5315783"/>
            <a:ext cx="9144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直接箭头连接符 43"/>
          <p:cNvCxnSpPr/>
          <p:nvPr/>
        </p:nvCxnSpPr>
        <p:spPr>
          <a:xfrm flipH="1">
            <a:off x="4981478" y="5482384"/>
            <a:ext cx="5715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476314" y="5296853"/>
            <a:ext cx="1524000" cy="492443"/>
          </a:xfrm>
          <a:prstGeom prst="rect">
            <a:avLst/>
          </a:prstGeom>
          <a:noFill/>
        </p:spPr>
        <p:txBody>
          <a:bodyPr wrap="square" lIns="0" tIns="0" rIns="0" bIns="0" rtlCol="0">
            <a:spAutoFit/>
          </a:bodyPr>
          <a:lstStyle/>
          <a:p>
            <a:pPr algn="ctr"/>
            <a:r>
              <a:rPr lang="en-US" sz="1600" b="1" dirty="0" smtClean="0"/>
              <a:t>Subsequent Write to d1</a:t>
            </a:r>
            <a:endParaRPr lang="en-US" sz="1600" dirty="0"/>
          </a:p>
        </p:txBody>
      </p:sp>
      <p:cxnSp>
        <p:nvCxnSpPr>
          <p:cNvPr id="21" name="直接箭头连接符 47"/>
          <p:cNvCxnSpPr/>
          <p:nvPr/>
        </p:nvCxnSpPr>
        <p:spPr>
          <a:xfrm flipV="1">
            <a:off x="5095314" y="4267200"/>
            <a:ext cx="2600886" cy="108608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238314" y="4865744"/>
            <a:ext cx="838200" cy="246221"/>
          </a:xfrm>
          <a:prstGeom prst="rect">
            <a:avLst/>
          </a:prstGeom>
          <a:noFill/>
        </p:spPr>
        <p:txBody>
          <a:bodyPr wrap="square" lIns="0" tIns="0" rIns="0" bIns="0" rtlCol="0">
            <a:spAutoFit/>
          </a:bodyPr>
          <a:lstStyle/>
          <a:p>
            <a:pPr algn="ctr"/>
            <a:r>
              <a:rPr lang="en-US" sz="1600" b="1" dirty="0" smtClean="0"/>
              <a:t>evicted</a:t>
            </a:r>
            <a:endParaRPr lang="en-US" sz="1600" dirty="0"/>
          </a:p>
        </p:txBody>
      </p:sp>
      <p:sp>
        <p:nvSpPr>
          <p:cNvPr id="23" name="TextBox 22"/>
          <p:cNvSpPr txBox="1"/>
          <p:nvPr/>
        </p:nvSpPr>
        <p:spPr>
          <a:xfrm>
            <a:off x="304800" y="2667000"/>
            <a:ext cx="7239000" cy="2031325"/>
          </a:xfrm>
          <a:prstGeom prst="rect">
            <a:avLst/>
          </a:prstGeom>
          <a:noFill/>
        </p:spPr>
        <p:txBody>
          <a:bodyPr wrap="square" rtlCol="0">
            <a:spAutoFit/>
          </a:bodyPr>
          <a:lstStyle/>
          <a:p>
            <a:r>
              <a:rPr lang="en-US" dirty="0" err="1" smtClean="0">
                <a:latin typeface="Courier New" pitchFamily="49" charset="0"/>
                <a:cs typeface="Courier New" pitchFamily="49" charset="0"/>
              </a:rPr>
              <a:t>tree_node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ptr</a:t>
            </a:r>
            <a:r>
              <a:rPr lang="en-US" dirty="0" smtClean="0">
                <a:latin typeface="Courier New" pitchFamily="49" charset="0"/>
                <a:cs typeface="Courier New" pitchFamily="49" charset="0"/>
              </a:rPr>
              <a:t>, </a:t>
            </a:r>
            <a:r>
              <a:rPr lang="en-US" smtClean="0">
                <a:latin typeface="Courier New" pitchFamily="49" charset="0"/>
                <a:cs typeface="Courier New" pitchFamily="49" charset="0"/>
              </a:rPr>
              <a:t>ptr2;</a:t>
            </a:r>
            <a:endParaRPr lang="en-US" dirty="0">
              <a:latin typeface="Courier New" pitchFamily="49" charset="0"/>
              <a:cs typeface="Courier New" pitchFamily="49" charset="0"/>
            </a:endParaRPr>
          </a:p>
          <a:p>
            <a:r>
              <a:rPr lang="en-US" smtClean="0">
                <a:latin typeface="Courier New" pitchFamily="49" charset="0"/>
                <a:cs typeface="Courier New" pitchFamily="49" charset="0"/>
              </a:rPr>
              <a:t>void F() {</a:t>
            </a:r>
          </a:p>
          <a:p>
            <a:r>
              <a:rPr lang="en-US" smtClean="0">
                <a:latin typeface="Courier New" pitchFamily="49" charset="0"/>
                <a:cs typeface="Courier New" pitchFamily="49" charset="0"/>
              </a:rPr>
              <a:t>    tree_node*&amp; d1 = cache_ref(ptr)-&gt;left;</a:t>
            </a:r>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cache_ref</a:t>
            </a:r>
            <a:r>
              <a:rPr lang="en-US" dirty="0" smtClean="0">
                <a:latin typeface="Courier New" pitchFamily="49" charset="0"/>
                <a:cs typeface="Courier New" pitchFamily="49" charset="0"/>
              </a:rPr>
              <a:t>(d2)) = val2; // d1 evicted</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 Some code executed */</a:t>
            </a:r>
          </a:p>
          <a:p>
            <a:r>
              <a:rPr lang="en-US" dirty="0" smtClean="0">
                <a:latin typeface="Courier New" pitchFamily="49" charset="0"/>
                <a:cs typeface="Courier New" pitchFamily="49" charset="0"/>
              </a:rPr>
              <a:t>    d1 = ptr2;</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29" name="Rectangle 13"/>
          <p:cNvSpPr/>
          <p:nvPr/>
        </p:nvSpPr>
        <p:spPr>
          <a:xfrm>
            <a:off x="7568644" y="3810000"/>
            <a:ext cx="1371600" cy="120015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797244" y="5078273"/>
            <a:ext cx="914400" cy="312073"/>
          </a:xfrm>
          <a:prstGeom prst="rect">
            <a:avLst/>
          </a:prstGeom>
          <a:noFill/>
        </p:spPr>
        <p:txBody>
          <a:bodyPr wrap="square" lIns="0" tIns="0" rIns="0" bIns="0" rtlCol="0">
            <a:spAutoFit/>
          </a:bodyPr>
          <a:lstStyle/>
          <a:p>
            <a:pPr algn="ctr">
              <a:lnSpc>
                <a:spcPts val="1200"/>
              </a:lnSpc>
            </a:pPr>
            <a:r>
              <a:rPr lang="en-US" sz="1400" b="1" dirty="0" smtClean="0">
                <a:solidFill>
                  <a:schemeClr val="tx1">
                    <a:lumMod val="75000"/>
                    <a:lumOff val="25000"/>
                  </a:schemeClr>
                </a:solidFill>
              </a:rPr>
              <a:t>Global Memory</a:t>
            </a:r>
            <a:endParaRPr lang="en-US" sz="1400" dirty="0">
              <a:solidFill>
                <a:schemeClr val="tx1">
                  <a:lumMod val="75000"/>
                  <a:lumOff val="25000"/>
                </a:schemeClr>
              </a:solidFill>
            </a:endParaRPr>
          </a:p>
        </p:txBody>
      </p:sp>
      <p:grpSp>
        <p:nvGrpSpPr>
          <p:cNvPr id="34" name="Group 33"/>
          <p:cNvGrpSpPr/>
          <p:nvPr/>
        </p:nvGrpSpPr>
        <p:grpSpPr>
          <a:xfrm>
            <a:off x="7695462" y="4564108"/>
            <a:ext cx="914400" cy="304800"/>
            <a:chOff x="6994710" y="4306928"/>
            <a:chExt cx="914400" cy="304800"/>
          </a:xfrm>
        </p:grpSpPr>
        <p:sp>
          <p:nvSpPr>
            <p:cNvPr id="30" name="TextBox 29"/>
            <p:cNvSpPr txBox="1"/>
            <p:nvPr/>
          </p:nvSpPr>
          <p:spPr>
            <a:xfrm>
              <a:off x="7159630" y="4416093"/>
              <a:ext cx="567947" cy="158185"/>
            </a:xfrm>
            <a:prstGeom prst="rect">
              <a:avLst/>
            </a:prstGeom>
            <a:noFill/>
          </p:spPr>
          <p:txBody>
            <a:bodyPr wrap="square" lIns="0" tIns="0" rIns="0" bIns="0" rtlCol="0">
              <a:spAutoFit/>
            </a:bodyPr>
            <a:lstStyle/>
            <a:p>
              <a:pPr algn="ctr">
                <a:lnSpc>
                  <a:spcPts val="1200"/>
                </a:lnSpc>
              </a:pPr>
              <a:r>
                <a:rPr lang="en-US" sz="1400" b="1" dirty="0" smtClean="0">
                  <a:solidFill>
                    <a:schemeClr val="tx1">
                      <a:lumMod val="75000"/>
                      <a:lumOff val="25000"/>
                    </a:schemeClr>
                  </a:solidFill>
                </a:rPr>
                <a:t>*d2</a:t>
              </a:r>
              <a:endParaRPr lang="en-US" sz="1400" dirty="0">
                <a:solidFill>
                  <a:schemeClr val="tx1">
                    <a:lumMod val="75000"/>
                    <a:lumOff val="25000"/>
                  </a:schemeClr>
                </a:solidFill>
              </a:endParaRPr>
            </a:p>
          </p:txBody>
        </p:sp>
        <p:sp>
          <p:nvSpPr>
            <p:cNvPr id="33" name="Rectangle 14"/>
            <p:cNvSpPr/>
            <p:nvPr/>
          </p:nvSpPr>
          <p:spPr>
            <a:xfrm>
              <a:off x="6994710" y="4306928"/>
              <a:ext cx="9144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2819400" y="5392052"/>
            <a:ext cx="1046630" cy="170496"/>
          </a:xfrm>
          <a:prstGeom prst="rect">
            <a:avLst/>
          </a:prstGeom>
          <a:noFill/>
        </p:spPr>
        <p:txBody>
          <a:bodyPr wrap="square" lIns="0" tIns="0" rIns="0" bIns="0" rtlCol="0">
            <a:spAutoFit/>
          </a:bodyPr>
          <a:lstStyle/>
          <a:p>
            <a:pPr algn="ctr">
              <a:lnSpc>
                <a:spcPts val="1200"/>
              </a:lnSpc>
            </a:pPr>
            <a:r>
              <a:rPr lang="en-US" b="1" dirty="0" smtClean="0">
                <a:solidFill>
                  <a:srgbClr val="FF0000"/>
                </a:solidFill>
              </a:rPr>
              <a:t>Error!</a:t>
            </a:r>
            <a:endParaRPr lang="en-US" dirty="0">
              <a:solidFill>
                <a:srgbClr val="FF0000"/>
              </a:solidFill>
            </a:endParaRPr>
          </a:p>
        </p:txBody>
      </p:sp>
    </p:spTree>
    <p:extLst>
      <p:ext uri="{BB962C8B-B14F-4D97-AF65-F5344CB8AC3E}">
        <p14:creationId xmlns:p14="http://schemas.microsoft.com/office/powerpoint/2010/main" xmlns="" val="80457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5.31669E-7 L 0.39045 -0.20088 " pathEditMode="relative" rAng="0" ptsTypes="AA">
                                      <p:cBhvr>
                                        <p:cTn id="6" dur="2000" fill="hold"/>
                                        <p:tgtEl>
                                          <p:spTgt spid="28"/>
                                        </p:tgtEl>
                                        <p:attrNameLst>
                                          <p:attrName>ppt_x</p:attrName>
                                          <p:attrName>ppt_y</p:attrName>
                                        </p:attrNameLst>
                                      </p:cBhvr>
                                      <p:rCtr x="19514" y="-10055"/>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00121 0.00115 L -0.38924 0.10933 " pathEditMode="relative" rAng="0" ptsTypes="AA">
                                      <p:cBhvr>
                                        <p:cTn id="16" dur="2000" fill="hold"/>
                                        <p:tgtEl>
                                          <p:spTgt spid="34"/>
                                        </p:tgtEl>
                                        <p:attrNameLst>
                                          <p:attrName>ppt_x</p:attrName>
                                          <p:attrName>ppt_y</p:attrName>
                                        </p:attrNameLst>
                                      </p:cBhvr>
                                      <p:rCtr x="-19531" y="540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 – Works on LLM</a:t>
            </a:r>
            <a:endParaRPr lang="en-US" dirty="0"/>
          </a:p>
        </p:txBody>
      </p:sp>
      <p:sp>
        <p:nvSpPr>
          <p:cNvPr id="3" name="Content Placeholder 2"/>
          <p:cNvSpPr>
            <a:spLocks noGrp="1"/>
          </p:cNvSpPr>
          <p:nvPr>
            <p:ph sz="quarter" idx="1"/>
          </p:nvPr>
        </p:nvSpPr>
        <p:spPr>
          <a:xfrm>
            <a:off x="228600" y="990600"/>
            <a:ext cx="8534400" cy="4800600"/>
          </a:xfrm>
        </p:spPr>
        <p:txBody>
          <a:bodyPr>
            <a:normAutofit/>
          </a:bodyPr>
          <a:lstStyle/>
          <a:p>
            <a:r>
              <a:rPr lang="en-US" dirty="0" smtClean="0"/>
              <a:t>Manage the data on different regions on local memory</a:t>
            </a:r>
          </a:p>
          <a:p>
            <a:pPr lvl="1"/>
            <a:r>
              <a:rPr lang="en-US" dirty="0" smtClean="0"/>
              <a:t>Leverage the global memory for data storage and automatic transfer data for different regions</a:t>
            </a:r>
          </a:p>
          <a:p>
            <a:pPr lvl="1"/>
            <a:r>
              <a:rPr lang="en-US" dirty="0" smtClean="0"/>
              <a:t>heap region - </a:t>
            </a:r>
            <a:r>
              <a:rPr lang="en-US" dirty="0" err="1" smtClean="0"/>
              <a:t>Bai</a:t>
            </a:r>
            <a:r>
              <a:rPr lang="en-US" dirty="0" smtClean="0"/>
              <a:t> et al. CODES 2010, stack region - </a:t>
            </a:r>
            <a:r>
              <a:rPr lang="en-US" dirty="0" err="1" smtClean="0"/>
              <a:t>Bai</a:t>
            </a:r>
            <a:r>
              <a:rPr lang="en-US" dirty="0" smtClean="0"/>
              <a:t> </a:t>
            </a:r>
            <a:r>
              <a:rPr lang="en-US" dirty="0"/>
              <a:t>et al. </a:t>
            </a:r>
            <a:r>
              <a:rPr lang="en-US" dirty="0" smtClean="0"/>
              <a:t>ASAP 2011, </a:t>
            </a:r>
            <a:r>
              <a:rPr lang="en-US" dirty="0"/>
              <a:t>c</a:t>
            </a:r>
            <a:r>
              <a:rPr lang="en-US" dirty="0" smtClean="0"/>
              <a:t>ode region - Jung </a:t>
            </a:r>
            <a:r>
              <a:rPr lang="en-US" dirty="0"/>
              <a:t>et al</a:t>
            </a:r>
            <a:r>
              <a:rPr lang="en-US" dirty="0" smtClean="0"/>
              <a:t>. ASAP 2010</a:t>
            </a:r>
          </a:p>
          <a:p>
            <a:r>
              <a:rPr lang="en-US" dirty="0" smtClean="0"/>
              <a:t>Heap management only handles the C program code</a:t>
            </a:r>
          </a:p>
          <a:p>
            <a:r>
              <a:rPr lang="en-US" dirty="0" smtClean="0"/>
              <a:t>Code and stack management does  not manage memory for container data</a:t>
            </a:r>
          </a:p>
        </p:txBody>
      </p:sp>
      <p:sp>
        <p:nvSpPr>
          <p:cNvPr id="4" name="灯片编号占位符 3"/>
          <p:cNvSpPr>
            <a:spLocks noGrp="1"/>
          </p:cNvSpPr>
          <p:nvPr>
            <p:ph type="sldNum" sz="quarter" idx="12"/>
          </p:nvPr>
        </p:nvSpPr>
        <p:spPr/>
        <p:txBody>
          <a:bodyPr/>
          <a:lstStyle/>
          <a:p>
            <a:r>
              <a:rPr lang="en-US" dirty="0" smtClean="0"/>
              <a:t>15</a:t>
            </a:r>
            <a:endParaRPr lang="en-US" dirty="0"/>
          </a:p>
        </p:txBody>
      </p:sp>
    </p:spTree>
    <p:extLst>
      <p:ext uri="{BB962C8B-B14F-4D97-AF65-F5344CB8AC3E}">
        <p14:creationId xmlns:p14="http://schemas.microsoft.com/office/powerpoint/2010/main" xmlns="" val="3422146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a:xfrm>
            <a:off x="152399" y="929640"/>
            <a:ext cx="8772525" cy="3261360"/>
          </a:xfrm>
        </p:spPr>
        <p:txBody>
          <a:bodyPr/>
          <a:lstStyle/>
          <a:p>
            <a:r>
              <a:rPr lang="en-US" dirty="0" smtClean="0"/>
              <a:t>Why use Multi-core</a:t>
            </a:r>
          </a:p>
          <a:p>
            <a:r>
              <a:rPr lang="en-US" dirty="0" smtClean="0"/>
              <a:t>Limited Local Memory</a:t>
            </a:r>
          </a:p>
          <a:p>
            <a:r>
              <a:rPr lang="en-US" dirty="0" smtClean="0"/>
              <a:t>Standard Template Library</a:t>
            </a:r>
          </a:p>
          <a:p>
            <a:r>
              <a:rPr lang="en-US" dirty="0" smtClean="0"/>
              <a:t>Limitation of STL on LLM</a:t>
            </a:r>
          </a:p>
        </p:txBody>
      </p:sp>
    </p:spTree>
    <p:extLst>
      <p:ext uri="{BB962C8B-B14F-4D97-AF65-F5344CB8AC3E}">
        <p14:creationId xmlns:p14="http://schemas.microsoft.com/office/powerpoint/2010/main" xmlns="" val="11379487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Preserve Syntax and Semantics</a:t>
            </a:r>
            <a:endParaRPr lang="en-US" dirty="0"/>
          </a:p>
        </p:txBody>
      </p:sp>
      <p:sp>
        <p:nvSpPr>
          <p:cNvPr id="3" name="Slide Number Placeholder 2"/>
          <p:cNvSpPr>
            <a:spLocks noGrp="1"/>
          </p:cNvSpPr>
          <p:nvPr>
            <p:ph type="sldNum" sz="quarter" idx="12"/>
          </p:nvPr>
        </p:nvSpPr>
        <p:spPr/>
        <p:txBody>
          <a:bodyPr/>
          <a:lstStyle/>
          <a:p>
            <a:r>
              <a:rPr lang="en-US" dirty="0" smtClean="0"/>
              <a:t>16</a:t>
            </a:r>
            <a:endParaRPr lang="en-US" dirty="0"/>
          </a:p>
        </p:txBody>
      </p:sp>
      <p:sp>
        <p:nvSpPr>
          <p:cNvPr id="4" name="Content Placeholder 3"/>
          <p:cNvSpPr>
            <a:spLocks noGrp="1"/>
          </p:cNvSpPr>
          <p:nvPr>
            <p:ph sz="quarter" idx="1"/>
          </p:nvPr>
        </p:nvSpPr>
        <p:spPr>
          <a:xfrm>
            <a:off x="152399" y="929640"/>
            <a:ext cx="8772525" cy="2613660"/>
          </a:xfrm>
        </p:spPr>
        <p:txBody>
          <a:bodyPr>
            <a:normAutofit/>
          </a:bodyPr>
          <a:lstStyle/>
          <a:p>
            <a:r>
              <a:rPr lang="en-US" dirty="0" smtClean="0"/>
              <a:t>Hide programming complexities, e.g. DMA</a:t>
            </a:r>
          </a:p>
          <a:p>
            <a:pPr lvl="1"/>
            <a:r>
              <a:rPr lang="en-US" dirty="0" smtClean="0"/>
              <a:t>Inside Container functions</a:t>
            </a:r>
          </a:p>
          <a:p>
            <a:pPr lvl="1"/>
            <a:r>
              <a:rPr lang="en-US" dirty="0" smtClean="0"/>
              <a:t>Overload the operators</a:t>
            </a:r>
          </a:p>
          <a:p>
            <a:r>
              <a:rPr lang="en-US" dirty="0" smtClean="0"/>
              <a:t>Use a common software cache in all STL components</a:t>
            </a:r>
          </a:p>
          <a:p>
            <a:pPr lvl="1"/>
            <a:r>
              <a:rPr lang="en-US" dirty="0" smtClean="0"/>
              <a:t>Apply the software cache on global pointers</a:t>
            </a:r>
          </a:p>
        </p:txBody>
      </p:sp>
      <p:sp>
        <p:nvSpPr>
          <p:cNvPr id="5" name="Rectangle 5"/>
          <p:cNvSpPr/>
          <p:nvPr/>
        </p:nvSpPr>
        <p:spPr>
          <a:xfrm>
            <a:off x="3251200" y="3543300"/>
            <a:ext cx="1092200" cy="48537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Container</a:t>
            </a:r>
            <a:endParaRPr lang="en-US" sz="1600" dirty="0">
              <a:solidFill>
                <a:schemeClr val="tx1"/>
              </a:solidFill>
            </a:endParaRPr>
          </a:p>
        </p:txBody>
      </p:sp>
      <p:sp>
        <p:nvSpPr>
          <p:cNvPr id="6" name="Rectangle 8"/>
          <p:cNvSpPr/>
          <p:nvPr/>
        </p:nvSpPr>
        <p:spPr>
          <a:xfrm>
            <a:off x="2266450" y="4305300"/>
            <a:ext cx="3391900" cy="609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Software Cache</a:t>
            </a:r>
            <a:endParaRPr lang="en-US" sz="1600" dirty="0">
              <a:solidFill>
                <a:schemeClr val="tx1"/>
              </a:solidFill>
            </a:endParaRPr>
          </a:p>
        </p:txBody>
      </p:sp>
      <p:sp>
        <p:nvSpPr>
          <p:cNvPr id="13" name="Rectangle 30"/>
          <p:cNvSpPr/>
          <p:nvPr/>
        </p:nvSpPr>
        <p:spPr>
          <a:xfrm>
            <a:off x="2971800" y="5257800"/>
            <a:ext cx="1828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Global Memory</a:t>
            </a:r>
          </a:p>
        </p:txBody>
      </p:sp>
      <p:sp>
        <p:nvSpPr>
          <p:cNvPr id="14" name="Rectangle 5"/>
          <p:cNvSpPr/>
          <p:nvPr/>
        </p:nvSpPr>
        <p:spPr>
          <a:xfrm>
            <a:off x="2170700" y="3543299"/>
            <a:ext cx="890977" cy="48537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Iterator</a:t>
            </a:r>
            <a:endParaRPr lang="en-US" sz="1600" dirty="0">
              <a:solidFill>
                <a:schemeClr val="tx1"/>
              </a:solidFill>
            </a:endParaRPr>
          </a:p>
        </p:txBody>
      </p:sp>
      <p:sp>
        <p:nvSpPr>
          <p:cNvPr id="17" name="Rectangle 5"/>
          <p:cNvSpPr/>
          <p:nvPr/>
        </p:nvSpPr>
        <p:spPr>
          <a:xfrm>
            <a:off x="4495800" y="3543300"/>
            <a:ext cx="1219200" cy="48537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Algorithm</a:t>
            </a:r>
            <a:endParaRPr lang="en-US" sz="1600" dirty="0">
              <a:solidFill>
                <a:schemeClr val="tx1"/>
              </a:solidFill>
            </a:endParaRPr>
          </a:p>
        </p:txBody>
      </p:sp>
      <p:cxnSp>
        <p:nvCxnSpPr>
          <p:cNvPr id="21" name="Straight Arrow Connector 20"/>
          <p:cNvCxnSpPr/>
          <p:nvPr/>
        </p:nvCxnSpPr>
        <p:spPr>
          <a:xfrm>
            <a:off x="2616188" y="4045025"/>
            <a:ext cx="0" cy="2426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828550" y="4043842"/>
            <a:ext cx="0" cy="2426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135673" y="4042658"/>
            <a:ext cx="0" cy="2426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827573" y="4938910"/>
            <a:ext cx="0" cy="2426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2245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4"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Preserve Syntax and Semantics</a:t>
            </a:r>
            <a:endParaRPr lang="en-US" dirty="0"/>
          </a:p>
        </p:txBody>
      </p:sp>
      <p:sp>
        <p:nvSpPr>
          <p:cNvPr id="3" name="Slide Number Placeholder 2"/>
          <p:cNvSpPr>
            <a:spLocks noGrp="1"/>
          </p:cNvSpPr>
          <p:nvPr>
            <p:ph type="sldNum" sz="quarter" idx="12"/>
          </p:nvPr>
        </p:nvSpPr>
        <p:spPr/>
        <p:txBody>
          <a:bodyPr/>
          <a:lstStyle/>
          <a:p>
            <a:r>
              <a:rPr lang="en-US" dirty="0"/>
              <a:t>16</a:t>
            </a:r>
          </a:p>
          <a:p>
            <a:endParaRPr lang="en-US" dirty="0"/>
          </a:p>
        </p:txBody>
      </p:sp>
      <p:sp>
        <p:nvSpPr>
          <p:cNvPr id="4" name="Content Placeholder 3"/>
          <p:cNvSpPr>
            <a:spLocks noGrp="1"/>
          </p:cNvSpPr>
          <p:nvPr>
            <p:ph sz="quarter" idx="1"/>
          </p:nvPr>
        </p:nvSpPr>
        <p:spPr>
          <a:xfrm>
            <a:off x="152399" y="929640"/>
            <a:ext cx="8772525" cy="5318760"/>
          </a:xfrm>
        </p:spPr>
        <p:txBody>
          <a:bodyPr>
            <a:normAutofit/>
          </a:bodyPr>
          <a:lstStyle/>
          <a:p>
            <a:r>
              <a:rPr lang="en-US" dirty="0"/>
              <a:t>Hide programming complexities, e.g. DMA</a:t>
            </a:r>
          </a:p>
          <a:p>
            <a:pPr lvl="1"/>
            <a:r>
              <a:rPr lang="en-US" dirty="0"/>
              <a:t>Inside Container functions</a:t>
            </a:r>
          </a:p>
          <a:p>
            <a:pPr lvl="1"/>
            <a:r>
              <a:rPr lang="en-US" dirty="0"/>
              <a:t>Overload the operators</a:t>
            </a:r>
          </a:p>
          <a:p>
            <a:r>
              <a:rPr lang="en-US" dirty="0" smtClean="0"/>
              <a:t>Use a common software </a:t>
            </a:r>
            <a:r>
              <a:rPr lang="en-US" smtClean="0"/>
              <a:t>cache </a:t>
            </a:r>
            <a:r>
              <a:rPr lang="en-US" smtClean="0"/>
              <a:t>for </a:t>
            </a:r>
            <a:r>
              <a:rPr lang="en-US" dirty="0" smtClean="0"/>
              <a:t>all STL components</a:t>
            </a:r>
          </a:p>
          <a:p>
            <a:pPr lvl="1"/>
            <a:r>
              <a:rPr lang="en-US" dirty="0" smtClean="0"/>
              <a:t>Apply the software cache on global pointers</a:t>
            </a:r>
          </a:p>
          <a:p>
            <a:r>
              <a:rPr lang="en-US" dirty="0" smtClean="0"/>
              <a:t>Handling the template data types</a:t>
            </a:r>
          </a:p>
          <a:p>
            <a:pPr lvl="1"/>
            <a:r>
              <a:rPr lang="en-US" dirty="0" smtClean="0"/>
              <a:t>Separate the pointer implementation from the iterator </a:t>
            </a:r>
            <a:r>
              <a:rPr lang="en-US" smtClean="0"/>
              <a:t>implementation into </a:t>
            </a:r>
            <a:r>
              <a:rPr lang="en-US" dirty="0" smtClean="0"/>
              <a:t>different functions</a:t>
            </a:r>
          </a:p>
          <a:p>
            <a:pPr lvl="2"/>
            <a:r>
              <a:rPr lang="en-US" dirty="0" smtClean="0"/>
              <a:t>By template specialization and function overloading</a:t>
            </a:r>
          </a:p>
          <a:p>
            <a:pPr lvl="2"/>
            <a:r>
              <a:rPr lang="en-US" dirty="0" smtClean="0"/>
              <a:t>Avoid compile-time error</a:t>
            </a:r>
            <a:endParaRPr lang="en-US" dirty="0"/>
          </a:p>
        </p:txBody>
      </p:sp>
    </p:spTree>
    <p:extLst>
      <p:ext uri="{BB962C8B-B14F-4D97-AF65-F5344CB8AC3E}">
        <p14:creationId xmlns:p14="http://schemas.microsoft.com/office/powerpoint/2010/main" xmlns="" val="38020914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Cache Structure</a:t>
            </a:r>
            <a:endParaRPr lang="en-US" dirty="0"/>
          </a:p>
        </p:txBody>
      </p:sp>
      <p:sp>
        <p:nvSpPr>
          <p:cNvPr id="3" name="Content Placeholder 2"/>
          <p:cNvSpPr>
            <a:spLocks noGrp="1"/>
          </p:cNvSpPr>
          <p:nvPr>
            <p:ph sz="quarter" idx="1"/>
          </p:nvPr>
        </p:nvSpPr>
        <p:spPr>
          <a:xfrm>
            <a:off x="228600" y="914400"/>
            <a:ext cx="4876801" cy="3337560"/>
          </a:xfrm>
        </p:spPr>
        <p:txBody>
          <a:bodyPr>
            <a:normAutofit/>
          </a:bodyPr>
          <a:lstStyle/>
          <a:p>
            <a:r>
              <a:rPr lang="en-US" dirty="0" smtClean="0"/>
              <a:t>Direct-mapped cache</a:t>
            </a:r>
          </a:p>
          <a:p>
            <a:pPr lvl="1"/>
            <a:r>
              <a:rPr lang="en-US" dirty="0" smtClean="0"/>
              <a:t>With a small FIFO list</a:t>
            </a:r>
          </a:p>
          <a:p>
            <a:r>
              <a:rPr lang="en-US" dirty="0" smtClean="0"/>
              <a:t>Hash table</a:t>
            </a:r>
          </a:p>
          <a:p>
            <a:pPr lvl="1"/>
            <a:r>
              <a:rPr lang="en-US" dirty="0" smtClean="0"/>
              <a:t>For fast lookup</a:t>
            </a:r>
          </a:p>
          <a:p>
            <a:r>
              <a:rPr lang="en-US" dirty="0" smtClean="0"/>
              <a:t>FIFO list</a:t>
            </a:r>
          </a:p>
          <a:p>
            <a:pPr lvl="1"/>
            <a:r>
              <a:rPr lang="en-US" dirty="0" smtClean="0"/>
              <a:t>For increasing the associativity for the whole cache</a:t>
            </a:r>
            <a:endParaRPr lang="en-US" dirty="0"/>
          </a:p>
        </p:txBody>
      </p:sp>
      <p:sp>
        <p:nvSpPr>
          <p:cNvPr id="15" name="矩形 14"/>
          <p:cNvSpPr/>
          <p:nvPr/>
        </p:nvSpPr>
        <p:spPr>
          <a:xfrm>
            <a:off x="5105400" y="1447800"/>
            <a:ext cx="1524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p:cNvSpPr/>
          <p:nvPr/>
        </p:nvSpPr>
        <p:spPr>
          <a:xfrm>
            <a:off x="5105400" y="1752600"/>
            <a:ext cx="1524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5105400" y="2057400"/>
            <a:ext cx="1524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p:cNvSpPr/>
          <p:nvPr/>
        </p:nvSpPr>
        <p:spPr>
          <a:xfrm>
            <a:off x="5105400" y="2362200"/>
            <a:ext cx="1524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接连接符 24"/>
          <p:cNvCxnSpPr/>
          <p:nvPr/>
        </p:nvCxnSpPr>
        <p:spPr>
          <a:xfrm>
            <a:off x="5562600" y="1447800"/>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019800" y="1447800"/>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105400" y="1143000"/>
            <a:ext cx="533400" cy="276999"/>
          </a:xfrm>
          <a:prstGeom prst="rect">
            <a:avLst/>
          </a:prstGeom>
          <a:noFill/>
        </p:spPr>
        <p:txBody>
          <a:bodyPr wrap="square" lIns="0" tIns="0" rIns="0" bIns="0" rtlCol="0">
            <a:spAutoFit/>
          </a:bodyPr>
          <a:lstStyle/>
          <a:p>
            <a:r>
              <a:rPr lang="en-US" smtClean="0"/>
              <a:t>Addr</a:t>
            </a:r>
            <a:endParaRPr lang="en-US"/>
          </a:p>
        </p:txBody>
      </p:sp>
      <p:sp>
        <p:nvSpPr>
          <p:cNvPr id="29" name="TextBox 28"/>
          <p:cNvSpPr txBox="1"/>
          <p:nvPr/>
        </p:nvSpPr>
        <p:spPr>
          <a:xfrm>
            <a:off x="5562600" y="1143000"/>
            <a:ext cx="457200" cy="276999"/>
          </a:xfrm>
          <a:prstGeom prst="rect">
            <a:avLst/>
          </a:prstGeom>
          <a:noFill/>
        </p:spPr>
        <p:txBody>
          <a:bodyPr wrap="square" lIns="0" tIns="0" rIns="0" bIns="0" rtlCol="0">
            <a:spAutoFit/>
          </a:bodyPr>
          <a:lstStyle/>
          <a:p>
            <a:r>
              <a:rPr lang="en-US" smtClean="0"/>
              <a:t>Valid</a:t>
            </a:r>
            <a:endParaRPr lang="en-US"/>
          </a:p>
        </p:txBody>
      </p:sp>
      <p:sp>
        <p:nvSpPr>
          <p:cNvPr id="34" name="TextBox 33"/>
          <p:cNvSpPr txBox="1"/>
          <p:nvPr/>
        </p:nvSpPr>
        <p:spPr>
          <a:xfrm>
            <a:off x="6019800" y="914400"/>
            <a:ext cx="838200" cy="553998"/>
          </a:xfrm>
          <a:prstGeom prst="rect">
            <a:avLst/>
          </a:prstGeom>
          <a:noFill/>
        </p:spPr>
        <p:txBody>
          <a:bodyPr wrap="square" lIns="0" tIns="0" rIns="0" bIns="0" rtlCol="0">
            <a:spAutoFit/>
          </a:bodyPr>
          <a:lstStyle/>
          <a:p>
            <a:r>
              <a:rPr lang="en-US" smtClean="0"/>
              <a:t>Pointer to Block</a:t>
            </a:r>
            <a:endParaRPr lang="en-US"/>
          </a:p>
        </p:txBody>
      </p:sp>
      <p:sp>
        <p:nvSpPr>
          <p:cNvPr id="35" name="矩形 34"/>
          <p:cNvSpPr/>
          <p:nvPr/>
        </p:nvSpPr>
        <p:spPr>
          <a:xfrm>
            <a:off x="7690512" y="14478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7690512" y="17526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43"/>
          <p:cNvSpPr/>
          <p:nvPr/>
        </p:nvSpPr>
        <p:spPr>
          <a:xfrm>
            <a:off x="7690512" y="20574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p:cNvSpPr/>
          <p:nvPr/>
        </p:nvSpPr>
        <p:spPr>
          <a:xfrm>
            <a:off x="7690512" y="23622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p:cNvSpPr/>
          <p:nvPr/>
        </p:nvSpPr>
        <p:spPr>
          <a:xfrm>
            <a:off x="7690512" y="26670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46"/>
          <p:cNvSpPr/>
          <p:nvPr/>
        </p:nvSpPr>
        <p:spPr>
          <a:xfrm>
            <a:off x="7690512" y="29718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p:cNvSpPr/>
          <p:nvPr/>
        </p:nvSpPr>
        <p:spPr>
          <a:xfrm>
            <a:off x="7690512" y="32766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48"/>
          <p:cNvSpPr/>
          <p:nvPr/>
        </p:nvSpPr>
        <p:spPr>
          <a:xfrm>
            <a:off x="7690512" y="35814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p:cNvSpPr/>
          <p:nvPr/>
        </p:nvSpPr>
        <p:spPr>
          <a:xfrm>
            <a:off x="7690512" y="38862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矩形 50"/>
          <p:cNvSpPr/>
          <p:nvPr/>
        </p:nvSpPr>
        <p:spPr>
          <a:xfrm>
            <a:off x="7690512" y="41910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8600" y="1371600"/>
            <a:ext cx="1066800" cy="830997"/>
          </a:xfrm>
          <a:prstGeom prst="rect">
            <a:avLst/>
          </a:prstGeom>
          <a:noFill/>
        </p:spPr>
        <p:txBody>
          <a:bodyPr wrap="square" lIns="0" tIns="0" rIns="0" bIns="0" rtlCol="0">
            <a:spAutoFit/>
          </a:bodyPr>
          <a:lstStyle/>
          <a:p>
            <a:pPr algn="ctr"/>
            <a:r>
              <a:rPr lang="en-US" smtClean="0"/>
              <a:t>Direct-mapped Hash table</a:t>
            </a:r>
            <a:endParaRPr lang="en-US"/>
          </a:p>
        </p:txBody>
      </p:sp>
      <p:sp>
        <p:nvSpPr>
          <p:cNvPr id="53" name="矩形 52"/>
          <p:cNvSpPr/>
          <p:nvPr/>
        </p:nvSpPr>
        <p:spPr>
          <a:xfrm>
            <a:off x="6019800" y="31242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矩形 53"/>
          <p:cNvSpPr/>
          <p:nvPr/>
        </p:nvSpPr>
        <p:spPr>
          <a:xfrm>
            <a:off x="6019800" y="34290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矩形 54"/>
          <p:cNvSpPr/>
          <p:nvPr/>
        </p:nvSpPr>
        <p:spPr>
          <a:xfrm>
            <a:off x="6019800" y="37338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矩形 55"/>
          <p:cNvSpPr/>
          <p:nvPr/>
        </p:nvSpPr>
        <p:spPr>
          <a:xfrm>
            <a:off x="6019800" y="4038600"/>
            <a:ext cx="1143000" cy="304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172200" y="4343400"/>
            <a:ext cx="914400" cy="276999"/>
          </a:xfrm>
          <a:prstGeom prst="rect">
            <a:avLst/>
          </a:prstGeom>
          <a:noFill/>
        </p:spPr>
        <p:txBody>
          <a:bodyPr wrap="square" lIns="0" tIns="0" rIns="0" bIns="0" rtlCol="0">
            <a:spAutoFit/>
          </a:bodyPr>
          <a:lstStyle/>
          <a:p>
            <a:pPr algn="ctr"/>
            <a:r>
              <a:rPr lang="en-US" dirty="0" smtClean="0"/>
              <a:t>FIFO List</a:t>
            </a:r>
            <a:endParaRPr lang="en-US" dirty="0"/>
          </a:p>
        </p:txBody>
      </p:sp>
      <p:cxnSp>
        <p:nvCxnSpPr>
          <p:cNvPr id="59" name="肘形连接符 58"/>
          <p:cNvCxnSpPr>
            <a:stCxn id="16" idx="3"/>
            <a:endCxn id="44" idx="1"/>
          </p:cNvCxnSpPr>
          <p:nvPr/>
        </p:nvCxnSpPr>
        <p:spPr>
          <a:xfrm>
            <a:off x="6629400" y="1905000"/>
            <a:ext cx="1061112" cy="3048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543800" y="1143000"/>
            <a:ext cx="1447800" cy="276999"/>
          </a:xfrm>
          <a:prstGeom prst="rect">
            <a:avLst/>
          </a:prstGeom>
          <a:noFill/>
        </p:spPr>
        <p:txBody>
          <a:bodyPr wrap="square" lIns="0" tIns="0" rIns="0" bIns="0" rtlCol="0">
            <a:spAutoFit/>
          </a:bodyPr>
          <a:lstStyle/>
          <a:p>
            <a:pPr algn="ctr"/>
            <a:r>
              <a:rPr lang="en-US" smtClean="0"/>
              <a:t>Data Blocks</a:t>
            </a:r>
            <a:endParaRPr lang="en-US"/>
          </a:p>
        </p:txBody>
      </p:sp>
      <p:cxnSp>
        <p:nvCxnSpPr>
          <p:cNvPr id="62" name="直接箭头连接符 61"/>
          <p:cNvCxnSpPr/>
          <p:nvPr/>
        </p:nvCxnSpPr>
        <p:spPr>
          <a:xfrm>
            <a:off x="6400800" y="2726267"/>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55" idx="3"/>
            <a:endCxn id="51" idx="1"/>
          </p:cNvCxnSpPr>
          <p:nvPr/>
        </p:nvCxnSpPr>
        <p:spPr>
          <a:xfrm>
            <a:off x="7162800" y="3886200"/>
            <a:ext cx="527712" cy="4572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8" name="表格 67"/>
          <p:cNvGraphicFramePr>
            <a:graphicFrameLocks noGrp="1"/>
          </p:cNvGraphicFramePr>
          <p:nvPr/>
        </p:nvGraphicFramePr>
        <p:xfrm>
          <a:off x="228600" y="4648200"/>
          <a:ext cx="6096000" cy="1737360"/>
        </p:xfrm>
        <a:graphic>
          <a:graphicData uri="http://schemas.openxmlformats.org/drawingml/2006/table">
            <a:tbl>
              <a:tblPr firstRow="1" bandRow="1">
                <a:tableStyleId>{5C22544A-7EE6-4342-B048-85BDC9FD1C3A}</a:tableStyleId>
              </a:tblPr>
              <a:tblGrid>
                <a:gridCol w="1447800"/>
                <a:gridCol w="2286000"/>
                <a:gridCol w="2362200"/>
              </a:tblGrid>
              <a:tr h="355600">
                <a:tc>
                  <a:txBody>
                    <a:bodyPr/>
                    <a:lstStyle/>
                    <a:p>
                      <a:pPr algn="ctr"/>
                      <a:r>
                        <a:rPr lang="en-US" dirty="0" smtClean="0">
                          <a:solidFill>
                            <a:schemeClr val="tx1"/>
                          </a:solidFill>
                        </a:rPr>
                        <a:t>Item</a:t>
                      </a:r>
                      <a:endParaRPr lang="en-US" dirty="0">
                        <a:solidFill>
                          <a:schemeClr val="tx1"/>
                        </a:solidFill>
                      </a:endParaRPr>
                    </a:p>
                  </a:txBody>
                  <a:tcPr/>
                </a:tc>
                <a:tc>
                  <a:txBody>
                    <a:bodyPr/>
                    <a:lstStyle/>
                    <a:p>
                      <a:pPr algn="ctr"/>
                      <a:r>
                        <a:rPr lang="en-US" dirty="0" smtClean="0">
                          <a:solidFill>
                            <a:schemeClr val="tx1"/>
                          </a:solidFill>
                        </a:rPr>
                        <a:t>32KB cache</a:t>
                      </a:r>
                    </a:p>
                    <a:p>
                      <a:pPr algn="ctr"/>
                      <a:r>
                        <a:rPr lang="en-US" dirty="0" smtClean="0">
                          <a:solidFill>
                            <a:schemeClr val="tx1"/>
                          </a:solidFill>
                        </a:rPr>
                        <a:t>block size 32 Bytes</a:t>
                      </a:r>
                      <a:endParaRPr lang="en-US" dirty="0">
                        <a:solidFill>
                          <a:schemeClr val="tx1"/>
                        </a:solidFill>
                      </a:endParaRPr>
                    </a:p>
                  </a:txBody>
                  <a:tcPr/>
                </a:tc>
                <a:tc>
                  <a:txBody>
                    <a:bodyPr/>
                    <a:lstStyle/>
                    <a:p>
                      <a:pPr algn="ctr"/>
                      <a:r>
                        <a:rPr lang="en-US" dirty="0" smtClean="0">
                          <a:solidFill>
                            <a:schemeClr val="tx1"/>
                          </a:solidFill>
                        </a:rPr>
                        <a:t>64</a:t>
                      </a:r>
                      <a:r>
                        <a:rPr lang="en-US" baseline="0" dirty="0" smtClean="0">
                          <a:solidFill>
                            <a:schemeClr val="tx1"/>
                          </a:solidFill>
                        </a:rPr>
                        <a:t>KB cache</a:t>
                      </a:r>
                    </a:p>
                    <a:p>
                      <a:pPr algn="ctr"/>
                      <a:r>
                        <a:rPr lang="en-US" baseline="0" dirty="0" smtClean="0">
                          <a:solidFill>
                            <a:schemeClr val="tx1"/>
                          </a:solidFill>
                        </a:rPr>
                        <a:t>block size 128 Bytes</a:t>
                      </a:r>
                      <a:endParaRPr lang="en-US" dirty="0">
                        <a:solidFill>
                          <a:schemeClr val="tx1"/>
                        </a:solidFill>
                      </a:endParaRPr>
                    </a:p>
                  </a:txBody>
                  <a:tcPr/>
                </a:tc>
              </a:tr>
              <a:tr h="355600">
                <a:tc>
                  <a:txBody>
                    <a:bodyPr/>
                    <a:lstStyle/>
                    <a:p>
                      <a:pPr algn="ctr"/>
                      <a:r>
                        <a:rPr lang="en-US" smtClean="0">
                          <a:solidFill>
                            <a:schemeClr val="tx1"/>
                          </a:solidFill>
                        </a:rPr>
                        <a:t>HashTable</a:t>
                      </a:r>
                      <a:endParaRPr lang="en-US">
                        <a:solidFill>
                          <a:schemeClr val="tx1"/>
                        </a:solidFill>
                      </a:endParaRPr>
                    </a:p>
                  </a:txBody>
                  <a:tcPr/>
                </a:tc>
                <a:tc>
                  <a:txBody>
                    <a:bodyPr/>
                    <a:lstStyle/>
                    <a:p>
                      <a:pPr algn="ctr"/>
                      <a:r>
                        <a:rPr lang="en-US" dirty="0" smtClean="0">
                          <a:solidFill>
                            <a:schemeClr val="tx1"/>
                          </a:solidFill>
                        </a:rPr>
                        <a:t>1024*(4+12) = 16KB</a:t>
                      </a:r>
                      <a:endParaRPr lang="en-US" dirty="0">
                        <a:solidFill>
                          <a:schemeClr val="tx1"/>
                        </a:solidFill>
                      </a:endParaRPr>
                    </a:p>
                  </a:txBody>
                  <a:tcPr/>
                </a:tc>
                <a:tc>
                  <a:txBody>
                    <a:bodyPr/>
                    <a:lstStyle/>
                    <a:p>
                      <a:pPr algn="ctr"/>
                      <a:r>
                        <a:rPr lang="en-US" smtClean="0">
                          <a:solidFill>
                            <a:schemeClr val="tx1"/>
                          </a:solidFill>
                        </a:rPr>
                        <a:t>512*(4+12) = 8KB</a:t>
                      </a:r>
                      <a:endParaRPr lang="en-US">
                        <a:solidFill>
                          <a:schemeClr val="tx1"/>
                        </a:solidFill>
                      </a:endParaRPr>
                    </a:p>
                  </a:txBody>
                  <a:tcPr/>
                </a:tc>
              </a:tr>
              <a:tr h="355600">
                <a:tc>
                  <a:txBody>
                    <a:bodyPr/>
                    <a:lstStyle/>
                    <a:p>
                      <a:pPr algn="ctr"/>
                      <a:r>
                        <a:rPr lang="en-US" smtClean="0">
                          <a:solidFill>
                            <a:schemeClr val="tx1"/>
                          </a:solidFill>
                        </a:rPr>
                        <a:t>LRU</a:t>
                      </a:r>
                      <a:r>
                        <a:rPr lang="en-US" baseline="0" smtClean="0">
                          <a:solidFill>
                            <a:schemeClr val="tx1"/>
                          </a:solidFill>
                        </a:rPr>
                        <a:t> List</a:t>
                      </a:r>
                      <a:endParaRPr lang="en-US">
                        <a:solidFill>
                          <a:schemeClr val="tx1"/>
                        </a:solidFill>
                      </a:endParaRPr>
                    </a:p>
                  </a:txBody>
                  <a:tcPr/>
                </a:tc>
                <a:tc>
                  <a:txBody>
                    <a:bodyPr/>
                    <a:lstStyle/>
                    <a:p>
                      <a:pPr algn="ctr"/>
                      <a:r>
                        <a:rPr lang="en-US" dirty="0" smtClean="0">
                          <a:solidFill>
                            <a:schemeClr val="tx1"/>
                          </a:solidFill>
                        </a:rPr>
                        <a:t>4*(12+12) = 96 Bytes</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solidFill>
                            <a:schemeClr val="tx1"/>
                          </a:solidFill>
                        </a:rPr>
                        <a:t>4*(12+12) = 96 Bytes</a:t>
                      </a:r>
                    </a:p>
                  </a:txBody>
                  <a:tcPr/>
                </a:tc>
              </a:tr>
              <a:tr h="355600">
                <a:tc>
                  <a:txBody>
                    <a:bodyPr/>
                    <a:lstStyle/>
                    <a:p>
                      <a:pPr algn="ctr"/>
                      <a:r>
                        <a:rPr lang="en-US" smtClean="0">
                          <a:solidFill>
                            <a:schemeClr val="tx1"/>
                          </a:solidFill>
                        </a:rPr>
                        <a:t>Total</a:t>
                      </a:r>
                      <a:endParaRPr lang="en-US">
                        <a:solidFill>
                          <a:schemeClr val="tx1"/>
                        </a:solidFill>
                      </a:endParaRPr>
                    </a:p>
                  </a:txBody>
                  <a:tcPr/>
                </a:tc>
                <a:tc>
                  <a:txBody>
                    <a:bodyPr/>
                    <a:lstStyle/>
                    <a:p>
                      <a:pPr algn="ctr"/>
                      <a:r>
                        <a:rPr lang="en-US" smtClean="0">
                          <a:solidFill>
                            <a:schemeClr val="tx1"/>
                          </a:solidFill>
                        </a:rPr>
                        <a:t>16480 Bytes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8288 Bytes</a:t>
                      </a:r>
                    </a:p>
                  </a:txBody>
                  <a:tcPr/>
                </a:tc>
              </a:tr>
            </a:tbl>
          </a:graphicData>
        </a:graphic>
      </p:graphicFrame>
      <p:sp>
        <p:nvSpPr>
          <p:cNvPr id="36" name="灯片编号占位符 35"/>
          <p:cNvSpPr>
            <a:spLocks noGrp="1"/>
          </p:cNvSpPr>
          <p:nvPr>
            <p:ph type="sldNum" sz="quarter" idx="12"/>
          </p:nvPr>
        </p:nvSpPr>
        <p:spPr/>
        <p:txBody>
          <a:bodyPr/>
          <a:lstStyle/>
          <a:p>
            <a:r>
              <a:rPr lang="en-US" dirty="0" smtClean="0"/>
              <a:t>17</a:t>
            </a:r>
            <a:endParaRPr lang="en-US" dirty="0"/>
          </a:p>
        </p:txBody>
      </p:sp>
    </p:spTree>
    <p:extLst>
      <p:ext uri="{BB962C8B-B14F-4D97-AF65-F5344CB8AC3E}">
        <p14:creationId xmlns:p14="http://schemas.microsoft.com/office/powerpoint/2010/main" xmlns="" val="152029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Cache Structure (</a:t>
            </a:r>
            <a:r>
              <a:rPr lang="en-US" dirty="0" err="1" smtClean="0"/>
              <a:t>Con’t</a:t>
            </a:r>
            <a:r>
              <a:rPr lang="en-US" dirty="0" smtClean="0"/>
              <a:t>)</a:t>
            </a:r>
            <a:endParaRPr lang="en-US" dirty="0"/>
          </a:p>
        </p:txBody>
      </p:sp>
      <p:sp>
        <p:nvSpPr>
          <p:cNvPr id="3" name="Content Placeholder 2"/>
          <p:cNvSpPr>
            <a:spLocks noGrp="1"/>
          </p:cNvSpPr>
          <p:nvPr>
            <p:ph sz="quarter" idx="1"/>
          </p:nvPr>
        </p:nvSpPr>
        <p:spPr>
          <a:xfrm>
            <a:off x="162982" y="859630"/>
            <a:ext cx="5410201" cy="670560"/>
          </a:xfrm>
        </p:spPr>
        <p:txBody>
          <a:bodyPr>
            <a:normAutofit fontScale="77500" lnSpcReduction="20000"/>
          </a:bodyPr>
          <a:lstStyle/>
          <a:p>
            <a:r>
              <a:rPr lang="en-US" dirty="0" smtClean="0"/>
              <a:t>Cache lookup &amp; miss handling</a:t>
            </a:r>
          </a:p>
          <a:p>
            <a:pPr lvl="1"/>
            <a:r>
              <a:rPr lang="en-US" dirty="0" smtClean="0"/>
              <a:t>Cache line size : 16B</a:t>
            </a:r>
          </a:p>
        </p:txBody>
      </p:sp>
      <p:sp>
        <p:nvSpPr>
          <p:cNvPr id="15" name="矩形 14"/>
          <p:cNvSpPr/>
          <p:nvPr/>
        </p:nvSpPr>
        <p:spPr>
          <a:xfrm>
            <a:off x="1536700" y="1826019"/>
            <a:ext cx="1234017" cy="3883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0x01200</a:t>
            </a:r>
            <a:endParaRPr lang="en-US" dirty="0">
              <a:solidFill>
                <a:schemeClr val="tx1"/>
              </a:solidFill>
            </a:endParaRPr>
          </a:p>
        </p:txBody>
      </p:sp>
      <p:sp>
        <p:nvSpPr>
          <p:cNvPr id="52" name="TextBox 51"/>
          <p:cNvSpPr txBox="1"/>
          <p:nvPr/>
        </p:nvSpPr>
        <p:spPr>
          <a:xfrm>
            <a:off x="1620308" y="1548262"/>
            <a:ext cx="1066800" cy="276999"/>
          </a:xfrm>
          <a:prstGeom prst="rect">
            <a:avLst/>
          </a:prstGeom>
          <a:noFill/>
        </p:spPr>
        <p:txBody>
          <a:bodyPr wrap="square" lIns="0" tIns="0" rIns="0" bIns="0" rtlCol="0">
            <a:spAutoFit/>
          </a:bodyPr>
          <a:lstStyle/>
          <a:p>
            <a:pPr algn="ctr"/>
            <a:r>
              <a:rPr lang="en-US" dirty="0" smtClean="0"/>
              <a:t>Hash table</a:t>
            </a:r>
            <a:endParaRPr lang="en-US" dirty="0"/>
          </a:p>
        </p:txBody>
      </p:sp>
      <p:sp>
        <p:nvSpPr>
          <p:cNvPr id="57" name="TextBox 56"/>
          <p:cNvSpPr txBox="1"/>
          <p:nvPr/>
        </p:nvSpPr>
        <p:spPr>
          <a:xfrm>
            <a:off x="4648200" y="5846231"/>
            <a:ext cx="914400" cy="276999"/>
          </a:xfrm>
          <a:prstGeom prst="rect">
            <a:avLst/>
          </a:prstGeom>
          <a:noFill/>
        </p:spPr>
        <p:txBody>
          <a:bodyPr wrap="square" lIns="0" tIns="0" rIns="0" bIns="0" rtlCol="0">
            <a:spAutoFit/>
          </a:bodyPr>
          <a:lstStyle/>
          <a:p>
            <a:pPr algn="ctr"/>
            <a:r>
              <a:rPr lang="en-US" dirty="0" smtClean="0"/>
              <a:t>FIFO List</a:t>
            </a:r>
            <a:endParaRPr lang="en-US" dirty="0"/>
          </a:p>
        </p:txBody>
      </p:sp>
      <p:cxnSp>
        <p:nvCxnSpPr>
          <p:cNvPr id="62" name="直接箭头连接符 61"/>
          <p:cNvCxnSpPr/>
          <p:nvPr/>
        </p:nvCxnSpPr>
        <p:spPr>
          <a:xfrm>
            <a:off x="304800" y="2584227"/>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灯片编号占位符 35"/>
          <p:cNvSpPr>
            <a:spLocks noGrp="1"/>
          </p:cNvSpPr>
          <p:nvPr>
            <p:ph type="sldNum" sz="quarter" idx="12"/>
          </p:nvPr>
        </p:nvSpPr>
        <p:spPr/>
        <p:txBody>
          <a:bodyPr/>
          <a:lstStyle/>
          <a:p>
            <a:r>
              <a:rPr lang="en-US" dirty="0" smtClean="0"/>
              <a:t>17</a:t>
            </a:r>
            <a:endParaRPr lang="en-US" dirty="0"/>
          </a:p>
        </p:txBody>
      </p:sp>
      <p:sp>
        <p:nvSpPr>
          <p:cNvPr id="63" name="TextBox 62"/>
          <p:cNvSpPr txBox="1"/>
          <p:nvPr/>
        </p:nvSpPr>
        <p:spPr>
          <a:xfrm>
            <a:off x="61383" y="2196023"/>
            <a:ext cx="1524000" cy="276999"/>
          </a:xfrm>
          <a:prstGeom prst="rect">
            <a:avLst/>
          </a:prstGeom>
          <a:noFill/>
        </p:spPr>
        <p:txBody>
          <a:bodyPr wrap="square" lIns="0" tIns="0" rIns="0" bIns="0" rtlCol="0">
            <a:spAutoFit/>
          </a:bodyPr>
          <a:lstStyle/>
          <a:p>
            <a:pPr algn="ctr"/>
            <a:r>
              <a:rPr lang="en-US" dirty="0" smtClean="0"/>
              <a:t>0x01220</a:t>
            </a:r>
            <a:endParaRPr lang="en-US" dirty="0"/>
          </a:p>
        </p:txBody>
      </p:sp>
      <p:sp>
        <p:nvSpPr>
          <p:cNvPr id="64" name="圆柱形 27"/>
          <p:cNvSpPr/>
          <p:nvPr/>
        </p:nvSpPr>
        <p:spPr>
          <a:xfrm>
            <a:off x="6477000" y="2210430"/>
            <a:ext cx="2114302" cy="2336832"/>
          </a:xfrm>
          <a:prstGeom prst="can">
            <a:avLst>
              <a:gd name="adj" fmla="val 15904"/>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5" name="TextBox 64"/>
          <p:cNvSpPr txBox="1"/>
          <p:nvPr/>
        </p:nvSpPr>
        <p:spPr>
          <a:xfrm>
            <a:off x="6805426" y="1704958"/>
            <a:ext cx="1686050" cy="276999"/>
          </a:xfrm>
          <a:prstGeom prst="rect">
            <a:avLst/>
          </a:prstGeom>
          <a:noFill/>
        </p:spPr>
        <p:txBody>
          <a:bodyPr wrap="square" lIns="0" tIns="0" rIns="0" bIns="0" rtlCol="0">
            <a:spAutoFit/>
          </a:bodyPr>
          <a:lstStyle/>
          <a:p>
            <a:pPr algn="ctr"/>
            <a:r>
              <a:rPr lang="en-US" dirty="0" smtClean="0"/>
              <a:t>Global Memory</a:t>
            </a:r>
            <a:endParaRPr lang="en-US" dirty="0"/>
          </a:p>
        </p:txBody>
      </p:sp>
      <p:cxnSp>
        <p:nvCxnSpPr>
          <p:cNvPr id="69" name="直接箭头连接符 61"/>
          <p:cNvCxnSpPr/>
          <p:nvPr/>
        </p:nvCxnSpPr>
        <p:spPr>
          <a:xfrm flipH="1">
            <a:off x="304800" y="1945057"/>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1"/>
          <p:cNvCxnSpPr/>
          <p:nvPr/>
        </p:nvCxnSpPr>
        <p:spPr>
          <a:xfrm>
            <a:off x="1780117" y="5267405"/>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536700" y="4879201"/>
            <a:ext cx="1524000" cy="276999"/>
          </a:xfrm>
          <a:prstGeom prst="rect">
            <a:avLst/>
          </a:prstGeom>
          <a:noFill/>
        </p:spPr>
        <p:txBody>
          <a:bodyPr wrap="square" lIns="0" tIns="0" rIns="0" bIns="0" rtlCol="0">
            <a:spAutoFit/>
          </a:bodyPr>
          <a:lstStyle/>
          <a:p>
            <a:pPr algn="ctr"/>
            <a:r>
              <a:rPr lang="en-US" dirty="0" smtClean="0"/>
              <a:t>0x01224</a:t>
            </a:r>
            <a:endParaRPr lang="en-US" dirty="0"/>
          </a:p>
        </p:txBody>
      </p:sp>
      <p:sp>
        <p:nvSpPr>
          <p:cNvPr id="72" name="矩形 14"/>
          <p:cNvSpPr/>
          <p:nvPr/>
        </p:nvSpPr>
        <p:spPr>
          <a:xfrm>
            <a:off x="1536700" y="2214346"/>
            <a:ext cx="1234017" cy="3883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0x01210</a:t>
            </a:r>
            <a:endParaRPr lang="en-US" dirty="0">
              <a:solidFill>
                <a:schemeClr val="tx1"/>
              </a:solidFill>
            </a:endParaRPr>
          </a:p>
        </p:txBody>
      </p:sp>
      <p:sp>
        <p:nvSpPr>
          <p:cNvPr id="73" name="矩形 14"/>
          <p:cNvSpPr/>
          <p:nvPr/>
        </p:nvSpPr>
        <p:spPr>
          <a:xfrm>
            <a:off x="1536700" y="2599256"/>
            <a:ext cx="1234017" cy="3883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0x01340</a:t>
            </a:r>
            <a:endParaRPr lang="en-US" dirty="0">
              <a:solidFill>
                <a:schemeClr val="tx1"/>
              </a:solidFill>
            </a:endParaRPr>
          </a:p>
        </p:txBody>
      </p:sp>
      <p:sp>
        <p:nvSpPr>
          <p:cNvPr id="74" name="矩形 14"/>
          <p:cNvSpPr/>
          <p:nvPr/>
        </p:nvSpPr>
        <p:spPr>
          <a:xfrm>
            <a:off x="1536700" y="2987583"/>
            <a:ext cx="1234017" cy="3883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0x01720</a:t>
            </a:r>
            <a:endParaRPr lang="en-US" dirty="0">
              <a:solidFill>
                <a:schemeClr val="tx1"/>
              </a:solidFill>
            </a:endParaRPr>
          </a:p>
        </p:txBody>
      </p:sp>
      <p:sp>
        <p:nvSpPr>
          <p:cNvPr id="76" name="矩形 14"/>
          <p:cNvSpPr/>
          <p:nvPr/>
        </p:nvSpPr>
        <p:spPr>
          <a:xfrm>
            <a:off x="3200398" y="4115368"/>
            <a:ext cx="1234017" cy="3883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0x11200</a:t>
            </a:r>
            <a:endParaRPr lang="en-US" dirty="0">
              <a:solidFill>
                <a:schemeClr val="tx1"/>
              </a:solidFill>
            </a:endParaRPr>
          </a:p>
        </p:txBody>
      </p:sp>
      <p:sp>
        <p:nvSpPr>
          <p:cNvPr id="77" name="矩形 14"/>
          <p:cNvSpPr/>
          <p:nvPr/>
        </p:nvSpPr>
        <p:spPr>
          <a:xfrm>
            <a:off x="3200400" y="4740701"/>
            <a:ext cx="1234017" cy="3883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0x21200</a:t>
            </a:r>
            <a:endParaRPr lang="en-US" dirty="0">
              <a:solidFill>
                <a:schemeClr val="tx1"/>
              </a:solidFill>
            </a:endParaRPr>
          </a:p>
        </p:txBody>
      </p:sp>
      <p:sp>
        <p:nvSpPr>
          <p:cNvPr id="78" name="矩形 14"/>
          <p:cNvSpPr/>
          <p:nvPr/>
        </p:nvSpPr>
        <p:spPr>
          <a:xfrm>
            <a:off x="3200400" y="5349131"/>
            <a:ext cx="1234017" cy="3883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0x11340</a:t>
            </a:r>
            <a:endParaRPr lang="en-US" dirty="0">
              <a:solidFill>
                <a:schemeClr val="tx1"/>
              </a:solidFill>
            </a:endParaRPr>
          </a:p>
        </p:txBody>
      </p:sp>
      <p:sp>
        <p:nvSpPr>
          <p:cNvPr id="79" name="矩形 14"/>
          <p:cNvSpPr/>
          <p:nvPr/>
        </p:nvSpPr>
        <p:spPr>
          <a:xfrm>
            <a:off x="3200400" y="5967799"/>
            <a:ext cx="1234017" cy="3883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0x31720</a:t>
            </a:r>
            <a:endParaRPr lang="en-US" dirty="0">
              <a:solidFill>
                <a:schemeClr val="tx1"/>
              </a:solidFill>
            </a:endParaRPr>
          </a:p>
        </p:txBody>
      </p:sp>
      <p:sp>
        <p:nvSpPr>
          <p:cNvPr id="80" name="矩形 14"/>
          <p:cNvSpPr/>
          <p:nvPr/>
        </p:nvSpPr>
        <p:spPr>
          <a:xfrm>
            <a:off x="6917142" y="2962828"/>
            <a:ext cx="1234017" cy="3883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0x01220</a:t>
            </a:r>
            <a:endParaRPr lang="en-US" dirty="0">
              <a:solidFill>
                <a:schemeClr val="tx1"/>
              </a:solidFill>
            </a:endParaRPr>
          </a:p>
        </p:txBody>
      </p:sp>
      <p:cxnSp>
        <p:nvCxnSpPr>
          <p:cNvPr id="8" name="Straight Arrow Connector 7"/>
          <p:cNvCxnSpPr>
            <a:stCxn id="76" idx="2"/>
            <a:endCxn id="77" idx="0"/>
          </p:cNvCxnSpPr>
          <p:nvPr/>
        </p:nvCxnSpPr>
        <p:spPr>
          <a:xfrm>
            <a:off x="3817407" y="4503695"/>
            <a:ext cx="2" cy="237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817407" y="5129028"/>
            <a:ext cx="2" cy="237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807880" y="5747725"/>
            <a:ext cx="2" cy="237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3805760" y="3878362"/>
            <a:ext cx="2" cy="237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5616" y="1642656"/>
            <a:ext cx="1524000" cy="276999"/>
          </a:xfrm>
          <a:prstGeom prst="rect">
            <a:avLst/>
          </a:prstGeom>
          <a:noFill/>
        </p:spPr>
        <p:txBody>
          <a:bodyPr wrap="square" lIns="0" tIns="0" rIns="0" bIns="0" rtlCol="0">
            <a:spAutoFit/>
          </a:bodyPr>
          <a:lstStyle/>
          <a:p>
            <a:pPr algn="ctr"/>
            <a:r>
              <a:rPr lang="en-US" dirty="0" smtClean="0"/>
              <a:t>0x01220</a:t>
            </a:r>
            <a:endParaRPr lang="en-US" dirty="0"/>
          </a:p>
        </p:txBody>
      </p:sp>
      <p:sp>
        <p:nvSpPr>
          <p:cNvPr id="9" name="Rectangle 8"/>
          <p:cNvSpPr/>
          <p:nvPr/>
        </p:nvSpPr>
        <p:spPr>
          <a:xfrm>
            <a:off x="1380065" y="1548262"/>
            <a:ext cx="4267200" cy="4928738"/>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85" name="TextBox 84"/>
          <p:cNvSpPr txBox="1"/>
          <p:nvPr/>
        </p:nvSpPr>
        <p:spPr>
          <a:xfrm>
            <a:off x="1427692" y="5967799"/>
            <a:ext cx="1544108" cy="492443"/>
          </a:xfrm>
          <a:prstGeom prst="rect">
            <a:avLst/>
          </a:prstGeom>
          <a:noFill/>
        </p:spPr>
        <p:txBody>
          <a:bodyPr wrap="square" lIns="0" tIns="0" rIns="0" bIns="0" rtlCol="0">
            <a:spAutoFit/>
          </a:bodyPr>
          <a:lstStyle/>
          <a:p>
            <a:pPr algn="ctr"/>
            <a:r>
              <a:rPr lang="en-US" sz="1600" dirty="0" smtClean="0"/>
              <a:t>Software Cache in Local Memory</a:t>
            </a:r>
            <a:endParaRPr lang="en-US" sz="1600" dirty="0"/>
          </a:p>
        </p:txBody>
      </p:sp>
    </p:spTree>
    <p:extLst>
      <p:ext uri="{BB962C8B-B14F-4D97-AF65-F5344CB8AC3E}">
        <p14:creationId xmlns:p14="http://schemas.microsoft.com/office/powerpoint/2010/main" xmlns="" val="292810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2"/>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3"/>
                                        </p:tgtEl>
                                        <p:attrNameLst>
                                          <p:attrName>style.visibility</p:attrName>
                                        </p:attrNameLst>
                                      </p:cBhvr>
                                      <p:to>
                                        <p:strVal val="hidden"/>
                                      </p:to>
                                    </p:set>
                                  </p:childTnLst>
                                </p:cTn>
                              </p:par>
                              <p:par>
                                <p:cTn id="15" presetID="42" presetClass="path" presetSubtype="0" accel="50000" decel="50000" fill="hold" grpId="0" nodeType="withEffect">
                                  <p:stCondLst>
                                    <p:cond delay="0"/>
                                  </p:stCondLst>
                                  <p:childTnLst>
                                    <p:animMotion origin="layout" path="M 3.33333E-6 -4.44444E-6 L 0.18125 0.23889 " pathEditMode="relative" rAng="0" ptsTypes="AA">
                                      <p:cBhvr>
                                        <p:cTn id="16" dur="2000" fill="hold"/>
                                        <p:tgtEl>
                                          <p:spTgt spid="15"/>
                                        </p:tgtEl>
                                        <p:attrNameLst>
                                          <p:attrName>ppt_x</p:attrName>
                                          <p:attrName>ppt_y</p:attrName>
                                        </p:attrNameLst>
                                      </p:cBhvr>
                                      <p:rCtr x="9063" y="11944"/>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0.00209 0.00556 L -0.58855 -0.16574 " pathEditMode="relative" rAng="0" ptsTypes="AA">
                                      <p:cBhvr>
                                        <p:cTn id="34" dur="2000" fill="hold"/>
                                        <p:tgtEl>
                                          <p:spTgt spid="80"/>
                                        </p:tgtEl>
                                        <p:attrNameLst>
                                          <p:attrName>ppt_x</p:attrName>
                                          <p:attrName>ppt_y</p:attrName>
                                        </p:attrNameLst>
                                      </p:cBhvr>
                                      <p:rCtr x="-29531" y="-8565"/>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1.11111E-6 3.7037E-7 L 0.40764 -0.34282 " pathEditMode="relative" rAng="0" ptsTypes="AA">
                                      <p:cBhvr>
                                        <p:cTn id="38" dur="2000" fill="hold"/>
                                        <p:tgtEl>
                                          <p:spTgt spid="79"/>
                                        </p:tgtEl>
                                        <p:attrNameLst>
                                          <p:attrName>ppt_x</p:attrName>
                                          <p:attrName>ppt_y</p:attrName>
                                        </p:attrNameLst>
                                      </p:cBhvr>
                                      <p:rCtr x="20382" y="-1715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3" grpId="0"/>
      <p:bldP spid="63" grpId="1"/>
      <p:bldP spid="71" grpId="0"/>
      <p:bldP spid="71" grpId="1"/>
      <p:bldP spid="79" grpId="0" animBg="1"/>
      <p:bldP spid="80" grpId="0" animBg="1"/>
      <p:bldP spid="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t>Solution to Global </a:t>
            </a:r>
            <a:r>
              <a:rPr lang="en-US" sz="4000" dirty="0" smtClean="0"/>
              <a:t>Memory Allocation</a:t>
            </a:r>
            <a:endParaRPr lang="en-US" sz="4000" dirty="0"/>
          </a:p>
        </p:txBody>
      </p:sp>
      <p:sp>
        <p:nvSpPr>
          <p:cNvPr id="3" name="Content Placeholder 2"/>
          <p:cNvSpPr>
            <a:spLocks noGrp="1"/>
          </p:cNvSpPr>
          <p:nvPr>
            <p:ph sz="quarter" idx="1"/>
          </p:nvPr>
        </p:nvSpPr>
        <p:spPr>
          <a:xfrm>
            <a:off x="228600" y="914401"/>
            <a:ext cx="7239000" cy="1981199"/>
          </a:xfrm>
        </p:spPr>
        <p:txBody>
          <a:bodyPr>
            <a:normAutofit/>
          </a:bodyPr>
          <a:lstStyle/>
          <a:p>
            <a:r>
              <a:rPr lang="en-US" smtClean="0"/>
              <a:t>Use </a:t>
            </a:r>
            <a:r>
              <a:rPr lang="en-US" dirty="0" smtClean="0"/>
              <a:t>a thread </a:t>
            </a:r>
            <a:r>
              <a:rPr lang="en-US" smtClean="0"/>
              <a:t>on main PE</a:t>
            </a:r>
            <a:endParaRPr lang="en-US" dirty="0" smtClean="0"/>
          </a:p>
          <a:p>
            <a:r>
              <a:rPr lang="en-US" dirty="0" smtClean="0"/>
              <a:t>Use both Message Passing and DMA</a:t>
            </a:r>
          </a:p>
          <a:p>
            <a:pPr lvl="1"/>
            <a:r>
              <a:rPr lang="en-US" dirty="0" smtClean="0"/>
              <a:t>Message Passing for notifying </a:t>
            </a:r>
            <a:r>
              <a:rPr lang="en-US" smtClean="0"/>
              <a:t>the main PE </a:t>
            </a:r>
            <a:r>
              <a:rPr lang="en-US" dirty="0" smtClean="0"/>
              <a:t>thread</a:t>
            </a:r>
          </a:p>
          <a:p>
            <a:pPr lvl="1"/>
            <a:r>
              <a:rPr lang="en-US" dirty="0" smtClean="0"/>
              <a:t>DMA for transferring extra parameters</a:t>
            </a:r>
            <a:endParaRPr lang="en-US" dirty="0"/>
          </a:p>
        </p:txBody>
      </p:sp>
      <p:sp>
        <p:nvSpPr>
          <p:cNvPr id="4" name="立方体 17"/>
          <p:cNvSpPr/>
          <p:nvPr/>
        </p:nvSpPr>
        <p:spPr>
          <a:xfrm>
            <a:off x="2197026" y="3151709"/>
            <a:ext cx="1523057" cy="983135"/>
          </a:xfrm>
          <a:prstGeom prst="cube">
            <a:avLst/>
          </a:prstGeom>
          <a:solidFill>
            <a:schemeClr val="bg2">
              <a:lumMod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20"/>
          <p:cNvSpPr txBox="1"/>
          <p:nvPr/>
        </p:nvSpPr>
        <p:spPr>
          <a:xfrm>
            <a:off x="2330568" y="3879941"/>
            <a:ext cx="1021104" cy="307777"/>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t>PE</a:t>
            </a:r>
            <a:endParaRPr lang="en-US" sz="1400" b="1" dirty="0"/>
          </a:p>
        </p:txBody>
      </p:sp>
      <p:sp>
        <p:nvSpPr>
          <p:cNvPr id="6" name="立方体 21"/>
          <p:cNvSpPr/>
          <p:nvPr/>
        </p:nvSpPr>
        <p:spPr>
          <a:xfrm>
            <a:off x="2193099" y="5120212"/>
            <a:ext cx="1526983" cy="1128188"/>
          </a:xfrm>
          <a:prstGeom prst="cube">
            <a:avLst>
              <a:gd name="adj" fmla="val 22082"/>
            </a:avLst>
          </a:prstGeom>
          <a:solidFill>
            <a:schemeClr val="bg2">
              <a:lumMod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22"/>
          <p:cNvSpPr txBox="1"/>
          <p:nvPr/>
        </p:nvSpPr>
        <p:spPr>
          <a:xfrm>
            <a:off x="2308398" y="5943600"/>
            <a:ext cx="1004800" cy="307777"/>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t>Main PE</a:t>
            </a:r>
            <a:endParaRPr lang="en-US" sz="1400" b="1" dirty="0"/>
          </a:p>
        </p:txBody>
      </p:sp>
      <p:sp>
        <p:nvSpPr>
          <p:cNvPr id="8" name="圆柱形 27"/>
          <p:cNvSpPr/>
          <p:nvPr/>
        </p:nvSpPr>
        <p:spPr>
          <a:xfrm>
            <a:off x="5223296" y="3151710"/>
            <a:ext cx="1885702" cy="2336832"/>
          </a:xfrm>
          <a:prstGeom prst="can">
            <a:avLst>
              <a:gd name="adj" fmla="val 15904"/>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xtBox 31"/>
          <p:cNvSpPr txBox="1"/>
          <p:nvPr/>
        </p:nvSpPr>
        <p:spPr>
          <a:xfrm>
            <a:off x="5322212" y="3605604"/>
            <a:ext cx="1710586" cy="769441"/>
          </a:xfrm>
          <a:prstGeom prst="rect">
            <a:avLst/>
          </a:prstGeom>
          <a:gradFill>
            <a:gsLst>
              <a:gs pos="0">
                <a:srgbClr val="FFEFD1"/>
              </a:gs>
              <a:gs pos="64999">
                <a:srgbClr val="F0EBD5"/>
              </a:gs>
              <a:gs pos="100000">
                <a:srgbClr val="D1C39F"/>
              </a:gs>
            </a:gsLst>
            <a:lin ang="5400000" scaled="0"/>
          </a:gra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err="1" smtClean="0"/>
              <a:t>struct</a:t>
            </a:r>
            <a:r>
              <a:rPr lang="en-US" sz="1100" b="1" dirty="0" smtClean="0"/>
              <a:t> </a:t>
            </a:r>
            <a:r>
              <a:rPr lang="en-US" sz="1100" b="1" dirty="0" err="1" smtClean="0"/>
              <a:t>msgStruct</a:t>
            </a:r>
            <a:r>
              <a:rPr lang="en-US" sz="1100" b="1" dirty="0" smtClean="0"/>
              <a:t> {</a:t>
            </a:r>
          </a:p>
          <a:p>
            <a:r>
              <a:rPr lang="en-US" sz="1100" b="1" dirty="0"/>
              <a:t> </a:t>
            </a:r>
            <a:r>
              <a:rPr lang="en-US" sz="1100" b="1" dirty="0" smtClean="0"/>
              <a:t>   uint32_t </a:t>
            </a:r>
            <a:r>
              <a:rPr lang="en-US" sz="1100" b="1" dirty="0" err="1" smtClean="0"/>
              <a:t>request_size</a:t>
            </a:r>
            <a:r>
              <a:rPr lang="en-US" sz="1100" b="1" dirty="0" smtClean="0"/>
              <a:t>;</a:t>
            </a:r>
          </a:p>
          <a:p>
            <a:r>
              <a:rPr lang="en-US" sz="1100" b="1" dirty="0"/>
              <a:t> </a:t>
            </a:r>
            <a:r>
              <a:rPr lang="en-US" sz="1100" b="1" dirty="0" smtClean="0"/>
              <a:t>   uint32_t padding[3];</a:t>
            </a:r>
          </a:p>
          <a:p>
            <a:r>
              <a:rPr lang="en-US" sz="1100" b="1" dirty="0" smtClean="0"/>
              <a:t>};</a:t>
            </a:r>
          </a:p>
        </p:txBody>
      </p:sp>
      <p:sp>
        <p:nvSpPr>
          <p:cNvPr id="10" name="TextBox 33"/>
          <p:cNvSpPr txBox="1"/>
          <p:nvPr/>
        </p:nvSpPr>
        <p:spPr>
          <a:xfrm>
            <a:off x="2758284" y="4431183"/>
            <a:ext cx="1284463" cy="307777"/>
          </a:xfrm>
          <a:prstGeom prst="rect">
            <a:avLst/>
          </a:prstGeom>
          <a:noFill/>
          <a:effectLst/>
        </p:spPr>
        <p:txBody>
          <a:bodyPr wrap="square" lIns="0" tIns="0" rIns="0" bIns="0" rtlCol="0">
            <a:spAutoFit/>
          </a:bodyPr>
          <a:lstStyle>
            <a:defPPr>
              <a:defRPr lang="zh-CN"/>
            </a:defPPr>
            <a:lvl1pPr algn="ctr">
              <a:lnSpc>
                <a:spcPts val="1200"/>
              </a:lnSpc>
              <a:defRPr sz="1100" b="1">
                <a:solidFill>
                  <a:schemeClr val="accent6"/>
                </a:solidFill>
              </a:defRPr>
            </a:lvl1pPr>
          </a:lstStyle>
          <a:p>
            <a:r>
              <a:rPr lang="en-US" dirty="0" smtClean="0">
                <a:solidFill>
                  <a:srgbClr val="002060"/>
                </a:solidFill>
              </a:rPr>
              <a:t>   (2) operation</a:t>
            </a:r>
            <a:endParaRPr lang="en-US" dirty="0">
              <a:solidFill>
                <a:srgbClr val="002060"/>
              </a:solidFill>
            </a:endParaRPr>
          </a:p>
          <a:p>
            <a:r>
              <a:rPr lang="en-US" dirty="0" smtClean="0">
                <a:solidFill>
                  <a:srgbClr val="002060"/>
                </a:solidFill>
              </a:rPr>
              <a:t>       type</a:t>
            </a:r>
            <a:endParaRPr lang="en-US" dirty="0">
              <a:solidFill>
                <a:srgbClr val="002060"/>
              </a:solidFill>
            </a:endParaRPr>
          </a:p>
        </p:txBody>
      </p:sp>
      <p:sp>
        <p:nvSpPr>
          <p:cNvPr id="11" name="TextBox 36"/>
          <p:cNvSpPr txBox="1"/>
          <p:nvPr/>
        </p:nvSpPr>
        <p:spPr>
          <a:xfrm>
            <a:off x="5553033" y="4522905"/>
            <a:ext cx="1222766"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2700000" algn="tl" rotWithShape="0">
              <a:prstClr val="black">
                <a:alpha val="40000"/>
              </a:prstClr>
            </a:outerShd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t>Container Data</a:t>
            </a:r>
            <a:endParaRPr lang="en-US" sz="1400" b="1" dirty="0"/>
          </a:p>
        </p:txBody>
      </p:sp>
      <p:sp>
        <p:nvSpPr>
          <p:cNvPr id="12" name="TextBox 37"/>
          <p:cNvSpPr txBox="1"/>
          <p:nvPr/>
        </p:nvSpPr>
        <p:spPr>
          <a:xfrm>
            <a:off x="5389334" y="5123736"/>
            <a:ext cx="1567264" cy="307777"/>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t>Global Memory</a:t>
            </a:r>
            <a:endParaRPr lang="en-US" sz="1400" b="1" dirty="0"/>
          </a:p>
        </p:txBody>
      </p:sp>
      <p:sp>
        <p:nvSpPr>
          <p:cNvPr id="13" name="右箭头 6"/>
          <p:cNvSpPr/>
          <p:nvPr/>
        </p:nvSpPr>
        <p:spPr>
          <a:xfrm>
            <a:off x="3763700" y="3570277"/>
            <a:ext cx="1422301" cy="45719"/>
          </a:xfrm>
          <a:prstGeom prst="rightArrow">
            <a:avLst/>
          </a:prstGeom>
          <a:solidFill>
            <a:srgbClr val="0070C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4" name="直接箭头连接符 8"/>
          <p:cNvCxnSpPr/>
          <p:nvPr/>
        </p:nvCxnSpPr>
        <p:spPr>
          <a:xfrm flipV="1">
            <a:off x="3763700" y="4960267"/>
            <a:ext cx="1422300" cy="59969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42"/>
          <p:cNvSpPr txBox="1"/>
          <p:nvPr/>
        </p:nvSpPr>
        <p:spPr>
          <a:xfrm>
            <a:off x="1930794" y="4385017"/>
            <a:ext cx="995241" cy="40011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200"/>
              </a:lnSpc>
            </a:pPr>
            <a:r>
              <a:rPr lang="en-US" sz="1100" b="1" dirty="0" smtClean="0">
                <a:solidFill>
                  <a:srgbClr val="002060"/>
                </a:solidFill>
              </a:rPr>
              <a:t>(4) restart </a:t>
            </a:r>
          </a:p>
          <a:p>
            <a:pPr algn="ctr">
              <a:lnSpc>
                <a:spcPts val="1200"/>
              </a:lnSpc>
            </a:pPr>
            <a:r>
              <a:rPr lang="en-US" sz="1100" b="1" dirty="0" smtClean="0">
                <a:solidFill>
                  <a:srgbClr val="002060"/>
                </a:solidFill>
              </a:rPr>
              <a:t>signal</a:t>
            </a:r>
            <a:endParaRPr lang="en-US" sz="1100" b="1" dirty="0">
              <a:solidFill>
                <a:srgbClr val="002060"/>
              </a:solidFill>
            </a:endParaRPr>
          </a:p>
        </p:txBody>
      </p:sp>
      <p:sp>
        <p:nvSpPr>
          <p:cNvPr id="16" name="右箭头 45"/>
          <p:cNvSpPr/>
          <p:nvPr/>
        </p:nvSpPr>
        <p:spPr>
          <a:xfrm rot="5400000">
            <a:off x="2530387" y="4614856"/>
            <a:ext cx="914893" cy="45719"/>
          </a:xfrm>
          <a:prstGeom prst="rightArrow">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7" name="右箭头 46"/>
          <p:cNvSpPr/>
          <p:nvPr/>
        </p:nvSpPr>
        <p:spPr>
          <a:xfrm rot="16200000">
            <a:off x="2347840" y="4610315"/>
            <a:ext cx="923972" cy="45719"/>
          </a:xfrm>
          <a:prstGeom prst="rightArrow">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8" name="TextBox 47"/>
          <p:cNvSpPr txBox="1"/>
          <p:nvPr/>
        </p:nvSpPr>
        <p:spPr>
          <a:xfrm>
            <a:off x="3698155" y="3008671"/>
            <a:ext cx="1558642" cy="553998"/>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200"/>
              </a:lnSpc>
            </a:pPr>
            <a:r>
              <a:rPr lang="en-US" sz="1200" b="1" dirty="0" smtClean="0">
                <a:solidFill>
                  <a:srgbClr val="0070C0"/>
                </a:solidFill>
              </a:rPr>
              <a:t>(1) transfer parameters by DMA</a:t>
            </a:r>
            <a:endParaRPr lang="en-US" sz="1200" b="1" dirty="0">
              <a:solidFill>
                <a:srgbClr val="0070C0"/>
              </a:solidFill>
            </a:endParaRPr>
          </a:p>
        </p:txBody>
      </p:sp>
      <p:sp>
        <p:nvSpPr>
          <p:cNvPr id="19" name="TextBox 52"/>
          <p:cNvSpPr txBox="1"/>
          <p:nvPr/>
        </p:nvSpPr>
        <p:spPr>
          <a:xfrm>
            <a:off x="2330568" y="3520719"/>
            <a:ext cx="1018850" cy="307777"/>
          </a:xfrm>
          <a:prstGeom prst="rect">
            <a:avLst/>
          </a:prstGeom>
          <a:gradFill>
            <a:gsLst>
              <a:gs pos="0">
                <a:srgbClr val="8488C4"/>
              </a:gs>
              <a:gs pos="53000">
                <a:srgbClr val="D4DEFF"/>
              </a:gs>
              <a:gs pos="83000">
                <a:srgbClr val="D4DEFF"/>
              </a:gs>
              <a:gs pos="100000">
                <a:srgbClr val="96AB94"/>
              </a:gs>
            </a:gsLst>
            <a:lin ang="5400000" scaled="0"/>
          </a:gradFill>
          <a:effectLst>
            <a:outerShdw blurRad="50800" dist="38100" dir="2700000" algn="tl" rotWithShape="0">
              <a:prstClr val="black">
                <a:alpha val="40000"/>
              </a:prstClr>
            </a:outerShd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smtClean="0"/>
              <a:t>PE </a:t>
            </a:r>
            <a:r>
              <a:rPr lang="en-US" sz="1400" b="1" dirty="0" smtClean="0"/>
              <a:t>thread</a:t>
            </a:r>
            <a:endParaRPr lang="en-US" sz="1400" b="1" dirty="0"/>
          </a:p>
        </p:txBody>
      </p:sp>
      <p:sp>
        <p:nvSpPr>
          <p:cNvPr id="20" name="TextBox 53"/>
          <p:cNvSpPr txBox="1"/>
          <p:nvPr/>
        </p:nvSpPr>
        <p:spPr>
          <a:xfrm>
            <a:off x="2330568" y="5460722"/>
            <a:ext cx="1018850" cy="523220"/>
          </a:xfrm>
          <a:prstGeom prst="rect">
            <a:avLst/>
          </a:prstGeom>
          <a:gradFill>
            <a:gsLst>
              <a:gs pos="0">
                <a:srgbClr val="8488C4"/>
              </a:gs>
              <a:gs pos="53000">
                <a:srgbClr val="D4DEFF"/>
              </a:gs>
              <a:gs pos="83000">
                <a:srgbClr val="D4DEFF"/>
              </a:gs>
              <a:gs pos="100000">
                <a:srgbClr val="96AB94"/>
              </a:gs>
            </a:gsLst>
            <a:lin ang="5400000" scaled="0"/>
          </a:gradFill>
          <a:effectLst>
            <a:outerShdw blurRad="50800" dist="38100" dir="2700000" algn="tl" rotWithShape="0">
              <a:prstClr val="black">
                <a:alpha val="40000"/>
              </a:prstClr>
            </a:outerShd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smtClean="0"/>
              <a:t>Main PE </a:t>
            </a:r>
            <a:r>
              <a:rPr lang="en-US" sz="1400" b="1" dirty="0" smtClean="0"/>
              <a:t>thread</a:t>
            </a:r>
            <a:endParaRPr lang="en-US" sz="1400" b="1" dirty="0"/>
          </a:p>
        </p:txBody>
      </p:sp>
      <p:sp>
        <p:nvSpPr>
          <p:cNvPr id="21" name="TextBox 81"/>
          <p:cNvSpPr txBox="1"/>
          <p:nvPr/>
        </p:nvSpPr>
        <p:spPr>
          <a:xfrm rot="20269377">
            <a:off x="3623270" y="4919225"/>
            <a:ext cx="1567264" cy="409023"/>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200"/>
              </a:lnSpc>
            </a:pPr>
            <a:r>
              <a:rPr lang="en-US" sz="1200" b="1" dirty="0" smtClean="0"/>
              <a:t>(3) operate</a:t>
            </a:r>
          </a:p>
          <a:p>
            <a:pPr algn="ctr">
              <a:lnSpc>
                <a:spcPts val="1200"/>
              </a:lnSpc>
            </a:pPr>
            <a:r>
              <a:rPr lang="en-US" sz="1200" b="1" dirty="0" smtClean="0"/>
              <a:t>on </a:t>
            </a:r>
            <a:r>
              <a:rPr lang="en-US" sz="1200" b="1" dirty="0"/>
              <a:t>c</a:t>
            </a:r>
            <a:r>
              <a:rPr lang="en-US" sz="1200" b="1" dirty="0" smtClean="0"/>
              <a:t>ontainer </a:t>
            </a:r>
            <a:r>
              <a:rPr lang="en-US" sz="1200" b="1" dirty="0"/>
              <a:t>d</a:t>
            </a:r>
            <a:r>
              <a:rPr lang="en-US" sz="1200" b="1" dirty="0" smtClean="0"/>
              <a:t>ata</a:t>
            </a:r>
            <a:endParaRPr lang="en-US" sz="1200" b="1" dirty="0"/>
          </a:p>
        </p:txBody>
      </p:sp>
      <p:sp>
        <p:nvSpPr>
          <p:cNvPr id="22" name="右箭头 84"/>
          <p:cNvSpPr/>
          <p:nvPr/>
        </p:nvSpPr>
        <p:spPr>
          <a:xfrm rot="10800000">
            <a:off x="3768952" y="3704034"/>
            <a:ext cx="1417047" cy="4571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85"/>
          <p:cNvSpPr txBox="1"/>
          <p:nvPr/>
        </p:nvSpPr>
        <p:spPr>
          <a:xfrm rot="162">
            <a:off x="3768962" y="3749787"/>
            <a:ext cx="1441231" cy="553998"/>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200"/>
              </a:lnSpc>
            </a:pPr>
            <a:r>
              <a:rPr lang="en-US" sz="1200" b="1" dirty="0" smtClean="0">
                <a:solidFill>
                  <a:srgbClr val="0070C0"/>
                </a:solidFill>
              </a:rPr>
              <a:t>(5) get new allocated address by DMA</a:t>
            </a:r>
            <a:endParaRPr lang="en-US" sz="1200" b="1" dirty="0">
              <a:solidFill>
                <a:srgbClr val="0070C0"/>
              </a:solidFill>
            </a:endParaRPr>
          </a:p>
        </p:txBody>
      </p:sp>
      <p:sp>
        <p:nvSpPr>
          <p:cNvPr id="24" name="Oval 23"/>
          <p:cNvSpPr/>
          <p:nvPr/>
        </p:nvSpPr>
        <p:spPr>
          <a:xfrm>
            <a:off x="1905000" y="4264863"/>
            <a:ext cx="2057401" cy="60472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330568" y="4829462"/>
            <a:ext cx="1239253" cy="261610"/>
          </a:xfrm>
          <a:prstGeom prst="rect">
            <a:avLst/>
          </a:prstGeom>
          <a:noFill/>
        </p:spPr>
        <p:txBody>
          <a:bodyPr wrap="square" rtlCol="0">
            <a:spAutoFit/>
          </a:bodyPr>
          <a:lstStyle/>
          <a:p>
            <a:pPr algn="ctr"/>
            <a:r>
              <a:rPr lang="en-US" sz="1100" b="1" dirty="0" smtClean="0">
                <a:solidFill>
                  <a:srgbClr val="FF0000"/>
                </a:solidFill>
              </a:rPr>
              <a:t>Message based</a:t>
            </a:r>
            <a:endParaRPr lang="en-US" sz="1100" b="1" dirty="0">
              <a:solidFill>
                <a:srgbClr val="FF0000"/>
              </a:solidFill>
            </a:endParaRPr>
          </a:p>
        </p:txBody>
      </p:sp>
      <p:sp>
        <p:nvSpPr>
          <p:cNvPr id="27" name="灯片编号占位符 26"/>
          <p:cNvSpPr>
            <a:spLocks noGrp="1"/>
          </p:cNvSpPr>
          <p:nvPr>
            <p:ph type="sldNum" sz="quarter" idx="12"/>
          </p:nvPr>
        </p:nvSpPr>
        <p:spPr/>
        <p:txBody>
          <a:bodyPr/>
          <a:lstStyle/>
          <a:p>
            <a:r>
              <a:rPr lang="en-US" dirty="0" smtClean="0"/>
              <a:t>18</a:t>
            </a:r>
            <a:endParaRPr lang="en-US" dirty="0"/>
          </a:p>
        </p:txBody>
      </p:sp>
    </p:spTree>
    <p:extLst>
      <p:ext uri="{BB962C8B-B14F-4D97-AF65-F5344CB8AC3E}">
        <p14:creationId xmlns:p14="http://schemas.microsoft.com/office/powerpoint/2010/main" xmlns="" val="274872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animBg="1"/>
      <p:bldP spid="10" grpId="0"/>
      <p:bldP spid="11" grpId="0" animBg="1"/>
      <p:bldP spid="12" grpId="0"/>
      <p:bldP spid="13" grpId="0" animBg="1"/>
      <p:bldP spid="15" grpId="0"/>
      <p:bldP spid="16" grpId="0" animBg="1"/>
      <p:bldP spid="17" grpId="0" animBg="1"/>
      <p:bldP spid="18" grpId="0"/>
      <p:bldP spid="19" grpId="0" animBg="1"/>
      <p:bldP spid="20" grpId="0" animBg="1"/>
      <p:bldP spid="21" grpId="0"/>
      <p:bldP spid="22" grpId="0" animBg="1"/>
      <p:bldP spid="23" grpId="0"/>
      <p:bldP spid="24" grpId="0" animBg="1"/>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Resolve External Pointers</a:t>
            </a:r>
            <a:endParaRPr lang="en-US" dirty="0"/>
          </a:p>
        </p:txBody>
      </p:sp>
      <p:sp>
        <p:nvSpPr>
          <p:cNvPr id="3" name="Slide Number Placeholder 2"/>
          <p:cNvSpPr>
            <a:spLocks noGrp="1"/>
          </p:cNvSpPr>
          <p:nvPr>
            <p:ph type="sldNum" sz="quarter" idx="12"/>
          </p:nvPr>
        </p:nvSpPr>
        <p:spPr/>
        <p:txBody>
          <a:bodyPr/>
          <a:lstStyle/>
          <a:p>
            <a:r>
              <a:rPr lang="en-US" dirty="0" smtClean="0"/>
              <a:t>19</a:t>
            </a:r>
            <a:endParaRPr lang="en-US" dirty="0"/>
          </a:p>
        </p:txBody>
      </p:sp>
      <p:sp>
        <p:nvSpPr>
          <p:cNvPr id="4" name="Content Placeholder 3"/>
          <p:cNvSpPr>
            <a:spLocks noGrp="1"/>
          </p:cNvSpPr>
          <p:nvPr>
            <p:ph sz="quarter" idx="1"/>
          </p:nvPr>
        </p:nvSpPr>
        <p:spPr>
          <a:xfrm>
            <a:off x="152399" y="929640"/>
            <a:ext cx="8772525" cy="2270760"/>
          </a:xfrm>
        </p:spPr>
        <p:txBody>
          <a:bodyPr/>
          <a:lstStyle/>
          <a:p>
            <a:r>
              <a:rPr lang="en-US" dirty="0" smtClean="0"/>
              <a:t>Step 1</a:t>
            </a:r>
            <a:r>
              <a:rPr lang="en-US" smtClean="0"/>
              <a:t>: Identify initial potential pointers</a:t>
            </a:r>
            <a:endParaRPr lang="en-US" dirty="0" smtClean="0"/>
          </a:p>
          <a:p>
            <a:pPr lvl="1"/>
            <a:r>
              <a:rPr lang="en-US" dirty="0" smtClean="0"/>
              <a:t>Only several functions will return a reference to element</a:t>
            </a:r>
            <a:endParaRPr lang="en-US" dirty="0"/>
          </a:p>
          <a:p>
            <a:r>
              <a:rPr lang="en-US" dirty="0" smtClean="0"/>
              <a:t>Step 2: Identify other potential pointers</a:t>
            </a:r>
          </a:p>
          <a:p>
            <a:r>
              <a:rPr lang="en-US" dirty="0" smtClean="0"/>
              <a:t>Step 3: Perform code transformation</a:t>
            </a:r>
            <a:endParaRPr lang="en-US" dirty="0"/>
          </a:p>
        </p:txBody>
      </p:sp>
      <p:sp>
        <p:nvSpPr>
          <p:cNvPr id="5" name="TextBox 4"/>
          <p:cNvSpPr txBox="1"/>
          <p:nvPr/>
        </p:nvSpPr>
        <p:spPr>
          <a:xfrm>
            <a:off x="711089" y="5595583"/>
            <a:ext cx="2232248" cy="369332"/>
          </a:xfrm>
          <a:prstGeom prst="rect">
            <a:avLst/>
          </a:prstGeom>
          <a:noFill/>
        </p:spPr>
        <p:txBody>
          <a:bodyPr wrap="square" rtlCol="0">
            <a:spAutoFit/>
          </a:bodyPr>
          <a:lstStyle/>
          <a:p>
            <a:pPr algn="ctr"/>
            <a:r>
              <a:rPr lang="en-US" b="1" dirty="0" smtClean="0">
                <a:latin typeface="Calibri" pitchFamily="34" charset="0"/>
                <a:cs typeface="Calibri" pitchFamily="34" charset="0"/>
              </a:rPr>
              <a:t>(a) Original Program</a:t>
            </a:r>
            <a:endParaRPr lang="en-US" b="1" dirty="0">
              <a:latin typeface="Calibri" pitchFamily="34" charset="0"/>
              <a:cs typeface="Calibri" pitchFamily="34" charset="0"/>
            </a:endParaRPr>
          </a:p>
        </p:txBody>
      </p:sp>
      <p:sp>
        <p:nvSpPr>
          <p:cNvPr id="6" name="TextBox 5"/>
          <p:cNvSpPr txBox="1"/>
          <p:nvPr/>
        </p:nvSpPr>
        <p:spPr>
          <a:xfrm>
            <a:off x="4982158" y="5587247"/>
            <a:ext cx="2648825" cy="369332"/>
          </a:xfrm>
          <a:prstGeom prst="rect">
            <a:avLst/>
          </a:prstGeom>
          <a:noFill/>
        </p:spPr>
        <p:txBody>
          <a:bodyPr wrap="square" rtlCol="0">
            <a:spAutoFit/>
          </a:bodyPr>
          <a:lstStyle/>
          <a:p>
            <a:pPr algn="ctr"/>
            <a:r>
              <a:rPr lang="en-US" b="1" dirty="0" smtClean="0">
                <a:latin typeface="Calibri" pitchFamily="34" charset="0"/>
                <a:cs typeface="Calibri" pitchFamily="34" charset="0"/>
              </a:rPr>
              <a:t>(b) Transformed Program</a:t>
            </a:r>
            <a:endParaRPr lang="en-US" b="1" dirty="0">
              <a:latin typeface="Calibri" pitchFamily="34" charset="0"/>
              <a:cs typeface="Calibri" pitchFamily="34" charset="0"/>
            </a:endParaRPr>
          </a:p>
        </p:txBody>
      </p:sp>
      <p:sp>
        <p:nvSpPr>
          <p:cNvPr id="7" name="TextBox 6"/>
          <p:cNvSpPr txBox="1"/>
          <p:nvPr/>
        </p:nvSpPr>
        <p:spPr>
          <a:xfrm>
            <a:off x="562084" y="3533083"/>
            <a:ext cx="2952328" cy="2067233"/>
          </a:xfrm>
          <a:prstGeom prst="rect">
            <a:avLst/>
          </a:prstGeom>
          <a:noFill/>
          <a:ln w="6350">
            <a:noFill/>
          </a:ln>
        </p:spPr>
        <p:txBody>
          <a:bodyPr wrap="square" rtlCol="0">
            <a:spAutoFit/>
          </a:bodyPr>
          <a:lstStyle/>
          <a:p>
            <a:pPr fontAlgn="t">
              <a:lnSpc>
                <a:spcPts val="1400"/>
              </a:lnSpc>
            </a:pPr>
            <a:r>
              <a:rPr lang="en-US" sz="1600" b="1" dirty="0">
                <a:latin typeface="Calibri" pitchFamily="34" charset="0"/>
                <a:cs typeface="Calibri" pitchFamily="34" charset="0"/>
              </a:rPr>
              <a:t>1</a:t>
            </a:r>
            <a:r>
              <a:rPr lang="en-US" sz="1600" b="1" dirty="0" smtClean="0">
                <a:latin typeface="Calibri" pitchFamily="34" charset="0"/>
                <a:cs typeface="Calibri" pitchFamily="34" charset="0"/>
              </a:rPr>
              <a:t>: main</a:t>
            </a:r>
            <a:r>
              <a:rPr lang="en-US" sz="1600" b="1" dirty="0">
                <a:latin typeface="Calibri" pitchFamily="34" charset="0"/>
                <a:cs typeface="Calibri" pitchFamily="34" charset="0"/>
              </a:rPr>
              <a:t>() {</a:t>
            </a:r>
          </a:p>
          <a:p>
            <a:pPr fontAlgn="t">
              <a:lnSpc>
                <a:spcPts val="1400"/>
              </a:lnSpc>
            </a:pPr>
            <a:r>
              <a:rPr lang="en-US" sz="1600" b="1" dirty="0">
                <a:latin typeface="Calibri" pitchFamily="34" charset="0"/>
                <a:cs typeface="Calibri" pitchFamily="34" charset="0"/>
              </a:rPr>
              <a:t>2</a:t>
            </a:r>
            <a:r>
              <a:rPr lang="en-US" sz="1600" b="1" dirty="0" smtClean="0">
                <a:latin typeface="Calibri" pitchFamily="34" charset="0"/>
                <a:cs typeface="Calibri" pitchFamily="34" charset="0"/>
              </a:rPr>
              <a:t>:    vector&lt;</a:t>
            </a:r>
            <a:r>
              <a:rPr lang="en-US" sz="1600" b="1" dirty="0" err="1" smtClean="0">
                <a:latin typeface="Calibri" pitchFamily="34" charset="0"/>
                <a:cs typeface="Calibri" pitchFamily="34" charset="0"/>
              </a:rPr>
              <a:t>int</a:t>
            </a:r>
            <a:r>
              <a:rPr lang="en-US" sz="1600" b="1" dirty="0">
                <a:latin typeface="Calibri" pitchFamily="34" charset="0"/>
                <a:cs typeface="Calibri" pitchFamily="34" charset="0"/>
              </a:rPr>
              <a:t>&gt; </a:t>
            </a:r>
            <a:r>
              <a:rPr lang="en-US" sz="1600" b="1" dirty="0" err="1">
                <a:latin typeface="Calibri" pitchFamily="34" charset="0"/>
                <a:cs typeface="Calibri" pitchFamily="34" charset="0"/>
              </a:rPr>
              <a:t>vec</a:t>
            </a:r>
            <a:r>
              <a:rPr lang="en-US" sz="1600" b="1" dirty="0">
                <a:latin typeface="Calibri" pitchFamily="34" charset="0"/>
                <a:cs typeface="Calibri" pitchFamily="34" charset="0"/>
              </a:rPr>
              <a:t>;</a:t>
            </a:r>
          </a:p>
          <a:p>
            <a:pPr fontAlgn="t">
              <a:lnSpc>
                <a:spcPts val="1400"/>
              </a:lnSpc>
            </a:pPr>
            <a:r>
              <a:rPr lang="en-US" sz="1600" b="1" dirty="0">
                <a:latin typeface="Calibri" pitchFamily="34" charset="0"/>
                <a:cs typeface="Calibri" pitchFamily="34" charset="0"/>
              </a:rPr>
              <a:t>  </a:t>
            </a:r>
            <a:r>
              <a:rPr lang="en-US" sz="1600" b="1" dirty="0" smtClean="0">
                <a:latin typeface="Calibri" pitchFamily="34" charset="0"/>
                <a:cs typeface="Calibri" pitchFamily="34" charset="0"/>
              </a:rPr>
              <a:t>      ……</a:t>
            </a:r>
            <a:endParaRPr lang="en-US" sz="1600" b="1" dirty="0">
              <a:latin typeface="Calibri" pitchFamily="34" charset="0"/>
              <a:cs typeface="Calibri" pitchFamily="34" charset="0"/>
            </a:endParaRPr>
          </a:p>
          <a:p>
            <a:pPr fontAlgn="t">
              <a:lnSpc>
                <a:spcPts val="1400"/>
              </a:lnSpc>
            </a:pPr>
            <a:r>
              <a:rPr lang="en-US" sz="1600" b="1" dirty="0">
                <a:latin typeface="Calibri" pitchFamily="34" charset="0"/>
                <a:cs typeface="Calibri" pitchFamily="34" charset="0"/>
              </a:rPr>
              <a:t>3</a:t>
            </a:r>
            <a:r>
              <a:rPr lang="en-US" sz="1600" b="1" dirty="0" smtClean="0">
                <a:latin typeface="Calibri" pitchFamily="34" charset="0"/>
                <a:cs typeface="Calibri" pitchFamily="34" charset="0"/>
              </a:rPr>
              <a:t>:    </a:t>
            </a:r>
            <a:r>
              <a:rPr lang="en-US" sz="1600" b="1" dirty="0" err="1" smtClean="0">
                <a:latin typeface="Calibri" pitchFamily="34" charset="0"/>
                <a:cs typeface="Calibri" pitchFamily="34" charset="0"/>
              </a:rPr>
              <a:t>int</a:t>
            </a:r>
            <a:r>
              <a:rPr lang="en-US" sz="1600" b="1" dirty="0">
                <a:latin typeface="Calibri" pitchFamily="34" charset="0"/>
                <a:cs typeface="Calibri" pitchFamily="34" charset="0"/>
              </a:rPr>
              <a:t>* </a:t>
            </a:r>
            <a:r>
              <a:rPr lang="en-US" sz="1600" b="1" dirty="0">
                <a:solidFill>
                  <a:srgbClr val="FF0000"/>
                </a:solidFill>
                <a:latin typeface="Calibri" pitchFamily="34" charset="0"/>
                <a:cs typeface="Calibri" pitchFamily="34" charset="0"/>
              </a:rPr>
              <a:t>a</a:t>
            </a:r>
            <a:r>
              <a:rPr lang="en-US" sz="1600" b="1" dirty="0">
                <a:latin typeface="Calibri" pitchFamily="34" charset="0"/>
                <a:cs typeface="Calibri" pitchFamily="34" charset="0"/>
              </a:rPr>
              <a:t> = </a:t>
            </a:r>
            <a:r>
              <a:rPr lang="en-US" sz="1600" b="1" dirty="0" smtClean="0">
                <a:latin typeface="Calibri" pitchFamily="34" charset="0"/>
                <a:cs typeface="Calibri" pitchFamily="34" charset="0"/>
              </a:rPr>
              <a:t>&amp;vec.at(</a:t>
            </a:r>
            <a:r>
              <a:rPr lang="en-US" sz="1600" b="1" dirty="0" err="1" smtClean="0">
                <a:latin typeface="Calibri" pitchFamily="34" charset="0"/>
                <a:cs typeface="Calibri" pitchFamily="34" charset="0"/>
              </a:rPr>
              <a:t>idx_exp</a:t>
            </a:r>
            <a:r>
              <a:rPr lang="en-US" sz="1600" b="1" dirty="0">
                <a:latin typeface="Calibri" pitchFamily="34" charset="0"/>
                <a:cs typeface="Calibri" pitchFamily="34" charset="0"/>
              </a:rPr>
              <a:t>);</a:t>
            </a:r>
          </a:p>
          <a:p>
            <a:pPr fontAlgn="t">
              <a:lnSpc>
                <a:spcPts val="1400"/>
              </a:lnSpc>
            </a:pPr>
            <a:r>
              <a:rPr lang="en-US" sz="1600" b="1" dirty="0">
                <a:latin typeface="Calibri" pitchFamily="34" charset="0"/>
                <a:cs typeface="Calibri" pitchFamily="34" charset="0"/>
              </a:rPr>
              <a:t>  </a:t>
            </a:r>
            <a:r>
              <a:rPr lang="en-US" sz="1600" b="1" dirty="0" smtClean="0">
                <a:latin typeface="Calibri" pitchFamily="34" charset="0"/>
                <a:cs typeface="Calibri" pitchFamily="34" charset="0"/>
              </a:rPr>
              <a:t>      ……</a:t>
            </a:r>
            <a:endParaRPr lang="en-US" sz="1600" b="1" dirty="0">
              <a:latin typeface="Calibri" pitchFamily="34" charset="0"/>
              <a:cs typeface="Calibri" pitchFamily="34" charset="0"/>
            </a:endParaRPr>
          </a:p>
          <a:p>
            <a:pPr fontAlgn="t">
              <a:lnSpc>
                <a:spcPts val="1400"/>
              </a:lnSpc>
            </a:pPr>
            <a:r>
              <a:rPr lang="en-US" sz="1600" b="1" dirty="0">
                <a:latin typeface="Calibri" pitchFamily="34" charset="0"/>
                <a:cs typeface="Calibri" pitchFamily="34" charset="0"/>
              </a:rPr>
              <a:t>4</a:t>
            </a:r>
            <a:r>
              <a:rPr lang="en-US" sz="1600" b="1" dirty="0" smtClean="0">
                <a:latin typeface="Calibri" pitchFamily="34" charset="0"/>
                <a:cs typeface="Calibri" pitchFamily="34" charset="0"/>
              </a:rPr>
              <a:t>:    </a:t>
            </a:r>
            <a:r>
              <a:rPr lang="en-US" sz="1600" b="1" dirty="0" err="1" smtClean="0">
                <a:latin typeface="Calibri" pitchFamily="34" charset="0"/>
                <a:cs typeface="Calibri" pitchFamily="34" charset="0"/>
              </a:rPr>
              <a:t>int</a:t>
            </a:r>
            <a:r>
              <a:rPr lang="en-US" sz="1600" b="1" dirty="0" smtClean="0">
                <a:latin typeface="Calibri" pitchFamily="34" charset="0"/>
                <a:cs typeface="Calibri" pitchFamily="34" charset="0"/>
              </a:rPr>
              <a:t> </a:t>
            </a:r>
            <a:r>
              <a:rPr lang="en-US" sz="1600" b="1" dirty="0">
                <a:latin typeface="Calibri" pitchFamily="34" charset="0"/>
                <a:cs typeface="Calibri" pitchFamily="34" charset="0"/>
              </a:rPr>
              <a:t>sum = 1 + *</a:t>
            </a:r>
            <a:r>
              <a:rPr lang="en-US" sz="1600" b="1" dirty="0">
                <a:solidFill>
                  <a:srgbClr val="FF0000"/>
                </a:solidFill>
                <a:latin typeface="Calibri" pitchFamily="34" charset="0"/>
                <a:cs typeface="Calibri" pitchFamily="34" charset="0"/>
              </a:rPr>
              <a:t>a</a:t>
            </a:r>
            <a:r>
              <a:rPr lang="en-US" sz="1600" b="1" dirty="0">
                <a:latin typeface="Calibri" pitchFamily="34" charset="0"/>
                <a:cs typeface="Calibri" pitchFamily="34" charset="0"/>
              </a:rPr>
              <a:t>; </a:t>
            </a:r>
            <a:r>
              <a:rPr lang="en-US" sz="1600" b="1" dirty="0" smtClean="0">
                <a:latin typeface="Calibri" pitchFamily="34" charset="0"/>
                <a:cs typeface="Calibri" pitchFamily="34" charset="0"/>
              </a:rPr>
              <a:t>……</a:t>
            </a:r>
            <a:endParaRPr lang="en-US" sz="1600" b="1" dirty="0">
              <a:latin typeface="Calibri" pitchFamily="34" charset="0"/>
              <a:cs typeface="Calibri" pitchFamily="34" charset="0"/>
            </a:endParaRPr>
          </a:p>
          <a:p>
            <a:pPr fontAlgn="t">
              <a:lnSpc>
                <a:spcPts val="1400"/>
              </a:lnSpc>
            </a:pPr>
            <a:r>
              <a:rPr lang="en-US" sz="1600" b="1" dirty="0">
                <a:latin typeface="Calibri" pitchFamily="34" charset="0"/>
                <a:cs typeface="Calibri" pitchFamily="34" charset="0"/>
              </a:rPr>
              <a:t>5</a:t>
            </a:r>
            <a:r>
              <a:rPr lang="en-US" sz="1600" b="1" dirty="0" smtClean="0">
                <a:latin typeface="Calibri" pitchFamily="34" charset="0"/>
                <a:cs typeface="Calibri" pitchFamily="34" charset="0"/>
              </a:rPr>
              <a:t>:    </a:t>
            </a:r>
            <a:r>
              <a:rPr lang="en-US" sz="1600" b="1" dirty="0" err="1" smtClean="0">
                <a:latin typeface="Calibri" pitchFamily="34" charset="0"/>
                <a:cs typeface="Calibri" pitchFamily="34" charset="0"/>
              </a:rPr>
              <a:t>int</a:t>
            </a:r>
            <a:r>
              <a:rPr lang="en-US" sz="1600" b="1" dirty="0">
                <a:latin typeface="Calibri" pitchFamily="34" charset="0"/>
                <a:cs typeface="Calibri" pitchFamily="34" charset="0"/>
              </a:rPr>
              <a:t>* </a:t>
            </a:r>
            <a:r>
              <a:rPr lang="en-US" sz="1600" b="1" dirty="0">
                <a:solidFill>
                  <a:srgbClr val="FF0000"/>
                </a:solidFill>
                <a:latin typeface="Calibri" pitchFamily="34" charset="0"/>
                <a:cs typeface="Calibri" pitchFamily="34" charset="0"/>
              </a:rPr>
              <a:t>b</a:t>
            </a:r>
            <a:r>
              <a:rPr lang="en-US" sz="1600" b="1" dirty="0">
                <a:latin typeface="Calibri" pitchFamily="34" charset="0"/>
                <a:cs typeface="Calibri" pitchFamily="34" charset="0"/>
              </a:rPr>
              <a:t> = </a:t>
            </a:r>
            <a:r>
              <a:rPr lang="en-US" sz="1600" b="1" dirty="0">
                <a:solidFill>
                  <a:srgbClr val="FF0000"/>
                </a:solidFill>
                <a:latin typeface="Calibri" pitchFamily="34" charset="0"/>
                <a:cs typeface="Calibri" pitchFamily="34" charset="0"/>
              </a:rPr>
              <a:t>a</a:t>
            </a:r>
            <a:r>
              <a:rPr lang="en-US" sz="1600" b="1" dirty="0">
                <a:latin typeface="Calibri" pitchFamily="34" charset="0"/>
                <a:cs typeface="Calibri" pitchFamily="34" charset="0"/>
              </a:rPr>
              <a:t>; </a:t>
            </a:r>
            <a:r>
              <a:rPr lang="en-US" sz="1600" b="1" dirty="0" smtClean="0">
                <a:latin typeface="Calibri" pitchFamily="34" charset="0"/>
                <a:cs typeface="Calibri" pitchFamily="34" charset="0"/>
              </a:rPr>
              <a:t>……</a:t>
            </a:r>
          </a:p>
          <a:p>
            <a:pPr fontAlgn="t">
              <a:lnSpc>
                <a:spcPts val="1400"/>
              </a:lnSpc>
            </a:pPr>
            <a:endParaRPr lang="en-US" sz="1600" b="1" dirty="0">
              <a:latin typeface="Calibri" pitchFamily="34" charset="0"/>
              <a:cs typeface="Calibri" pitchFamily="34" charset="0"/>
            </a:endParaRPr>
          </a:p>
          <a:p>
            <a:pPr fontAlgn="t">
              <a:lnSpc>
                <a:spcPts val="1400"/>
              </a:lnSpc>
            </a:pPr>
            <a:r>
              <a:rPr lang="en-US" sz="1600" b="1" dirty="0">
                <a:latin typeface="Calibri" pitchFamily="34" charset="0"/>
                <a:cs typeface="Calibri" pitchFamily="34" charset="0"/>
              </a:rPr>
              <a:t>6: </a:t>
            </a:r>
            <a:r>
              <a:rPr lang="en-US" sz="1600" b="1" dirty="0" smtClean="0">
                <a:latin typeface="Calibri" pitchFamily="34" charset="0"/>
                <a:cs typeface="Calibri" pitchFamily="34" charset="0"/>
              </a:rPr>
              <a:t>   </a:t>
            </a:r>
            <a:r>
              <a:rPr lang="en-US" sz="1600" b="1" dirty="0" err="1" smtClean="0">
                <a:latin typeface="Calibri" pitchFamily="34" charset="0"/>
                <a:cs typeface="Calibri" pitchFamily="34" charset="0"/>
              </a:rPr>
              <a:t>int</a:t>
            </a:r>
            <a:r>
              <a:rPr lang="en-US" sz="1600" b="1" dirty="0">
                <a:latin typeface="Calibri" pitchFamily="34" charset="0"/>
                <a:cs typeface="Calibri" pitchFamily="34" charset="0"/>
              </a:rPr>
              <a:t>* </a:t>
            </a:r>
            <a:r>
              <a:rPr lang="en-US" sz="1600" b="1" dirty="0">
                <a:solidFill>
                  <a:srgbClr val="FF0000"/>
                </a:solidFill>
                <a:latin typeface="Calibri" pitchFamily="34" charset="0"/>
                <a:cs typeface="Calibri" pitchFamily="34" charset="0"/>
              </a:rPr>
              <a:t>c</a:t>
            </a:r>
            <a:r>
              <a:rPr lang="en-US" sz="1600" b="1" dirty="0">
                <a:latin typeface="Calibri" pitchFamily="34" charset="0"/>
                <a:cs typeface="Calibri" pitchFamily="34" charset="0"/>
              </a:rPr>
              <a:t> = </a:t>
            </a:r>
            <a:r>
              <a:rPr lang="en-US" sz="1600" b="1" dirty="0">
                <a:solidFill>
                  <a:srgbClr val="FF0000"/>
                </a:solidFill>
                <a:latin typeface="Calibri" pitchFamily="34" charset="0"/>
                <a:cs typeface="Calibri" pitchFamily="34" charset="0"/>
              </a:rPr>
              <a:t>b</a:t>
            </a:r>
            <a:r>
              <a:rPr lang="en-US" sz="1600" b="1" dirty="0">
                <a:latin typeface="Calibri" pitchFamily="34" charset="0"/>
                <a:cs typeface="Calibri" pitchFamily="34" charset="0"/>
              </a:rPr>
              <a:t>; </a:t>
            </a:r>
            <a:r>
              <a:rPr lang="en-US" sz="1600" b="1" dirty="0" smtClean="0">
                <a:latin typeface="Calibri" pitchFamily="34" charset="0"/>
                <a:cs typeface="Calibri" pitchFamily="34" charset="0"/>
              </a:rPr>
              <a:t>……</a:t>
            </a:r>
          </a:p>
          <a:p>
            <a:pPr fontAlgn="t">
              <a:lnSpc>
                <a:spcPts val="1400"/>
              </a:lnSpc>
            </a:pPr>
            <a:r>
              <a:rPr lang="en-US" sz="1600" b="1" dirty="0" smtClean="0">
                <a:latin typeface="Calibri" pitchFamily="34" charset="0"/>
                <a:cs typeface="Calibri" pitchFamily="34" charset="0"/>
              </a:rPr>
              <a:t>7:    sum = sum + *c;</a:t>
            </a:r>
          </a:p>
          <a:p>
            <a:pPr fontAlgn="t">
              <a:lnSpc>
                <a:spcPts val="1400"/>
              </a:lnSpc>
            </a:pPr>
            <a:r>
              <a:rPr lang="en-US" sz="1600" b="1" dirty="0" smtClean="0">
                <a:latin typeface="Calibri" pitchFamily="34" charset="0"/>
                <a:cs typeface="Calibri" pitchFamily="34" charset="0"/>
              </a:rPr>
              <a:t>8: }</a:t>
            </a:r>
            <a:endParaRPr lang="en-US" sz="1600" b="1" dirty="0">
              <a:latin typeface="Calibri" pitchFamily="34" charset="0"/>
              <a:cs typeface="Calibri" pitchFamily="34" charset="0"/>
            </a:endParaRPr>
          </a:p>
        </p:txBody>
      </p:sp>
      <p:sp>
        <p:nvSpPr>
          <p:cNvPr id="8" name="TextBox 7"/>
          <p:cNvSpPr txBox="1"/>
          <p:nvPr/>
        </p:nvSpPr>
        <p:spPr>
          <a:xfrm>
            <a:off x="4736604" y="3533083"/>
            <a:ext cx="3744416" cy="2067233"/>
          </a:xfrm>
          <a:prstGeom prst="rect">
            <a:avLst/>
          </a:prstGeom>
          <a:noFill/>
          <a:ln w="6350">
            <a:noFill/>
          </a:ln>
        </p:spPr>
        <p:txBody>
          <a:bodyPr wrap="square" rtlCol="0">
            <a:spAutoFit/>
          </a:bodyPr>
          <a:lstStyle>
            <a:defPPr>
              <a:defRPr lang="zh-CN"/>
            </a:defPPr>
            <a:lvl1pPr fontAlgn="t">
              <a:lnSpc>
                <a:spcPts val="1800"/>
              </a:lnSpc>
            </a:lvl1pPr>
          </a:lstStyle>
          <a:p>
            <a:pPr>
              <a:lnSpc>
                <a:spcPts val="1400"/>
              </a:lnSpc>
            </a:pPr>
            <a:r>
              <a:rPr lang="en-US" sz="1600" b="1" dirty="0">
                <a:latin typeface="Calibri" pitchFamily="34" charset="0"/>
                <a:cs typeface="Calibri" pitchFamily="34" charset="0"/>
              </a:rPr>
              <a:t>1: main() {</a:t>
            </a:r>
          </a:p>
          <a:p>
            <a:pPr>
              <a:lnSpc>
                <a:spcPts val="1400"/>
              </a:lnSpc>
            </a:pPr>
            <a:r>
              <a:rPr lang="en-US" sz="1600" b="1" dirty="0">
                <a:latin typeface="Calibri" pitchFamily="34" charset="0"/>
                <a:cs typeface="Calibri" pitchFamily="34" charset="0"/>
              </a:rPr>
              <a:t>2:     vector&lt;</a:t>
            </a:r>
            <a:r>
              <a:rPr lang="en-US" sz="1600" b="1" dirty="0" err="1">
                <a:latin typeface="Calibri" pitchFamily="34" charset="0"/>
                <a:cs typeface="Calibri" pitchFamily="34" charset="0"/>
              </a:rPr>
              <a:t>int</a:t>
            </a:r>
            <a:r>
              <a:rPr lang="en-US" sz="1600" b="1" dirty="0">
                <a:latin typeface="Calibri" pitchFamily="34" charset="0"/>
                <a:cs typeface="Calibri" pitchFamily="34" charset="0"/>
              </a:rPr>
              <a:t>&gt; </a:t>
            </a:r>
            <a:r>
              <a:rPr lang="en-US" sz="1600" b="1" dirty="0" err="1">
                <a:latin typeface="Calibri" pitchFamily="34" charset="0"/>
                <a:cs typeface="Calibri" pitchFamily="34" charset="0"/>
              </a:rPr>
              <a:t>vec</a:t>
            </a:r>
            <a:r>
              <a:rPr lang="en-US" sz="1600" b="1" dirty="0">
                <a:latin typeface="Calibri" pitchFamily="34" charset="0"/>
                <a:cs typeface="Calibri" pitchFamily="34" charset="0"/>
              </a:rPr>
              <a:t>;</a:t>
            </a:r>
          </a:p>
          <a:p>
            <a:pPr>
              <a:lnSpc>
                <a:spcPts val="1400"/>
              </a:lnSpc>
            </a:pPr>
            <a:r>
              <a:rPr lang="en-US" sz="1600" b="1" dirty="0">
                <a:latin typeface="Calibri" pitchFamily="34" charset="0"/>
                <a:cs typeface="Calibri" pitchFamily="34" charset="0"/>
              </a:rPr>
              <a:t>         ……</a:t>
            </a:r>
          </a:p>
          <a:p>
            <a:pPr>
              <a:lnSpc>
                <a:spcPts val="1400"/>
              </a:lnSpc>
            </a:pPr>
            <a:r>
              <a:rPr lang="en-US" sz="1600" b="1" dirty="0">
                <a:latin typeface="Calibri" pitchFamily="34" charset="0"/>
                <a:cs typeface="Calibri" pitchFamily="34" charset="0"/>
              </a:rPr>
              <a:t>3:     </a:t>
            </a:r>
            <a:r>
              <a:rPr lang="en-US" sz="1600" b="1" dirty="0" err="1">
                <a:latin typeface="Calibri" pitchFamily="34" charset="0"/>
                <a:cs typeface="Calibri" pitchFamily="34" charset="0"/>
              </a:rPr>
              <a:t>int</a:t>
            </a:r>
            <a:r>
              <a:rPr lang="en-US" sz="1600" b="1" dirty="0">
                <a:latin typeface="Calibri" pitchFamily="34" charset="0"/>
                <a:cs typeface="Calibri" pitchFamily="34" charset="0"/>
              </a:rPr>
              <a:t>* </a:t>
            </a:r>
            <a:r>
              <a:rPr lang="en-US" sz="1600" b="1" dirty="0">
                <a:solidFill>
                  <a:srgbClr val="FF0000"/>
                </a:solidFill>
                <a:latin typeface="Calibri" pitchFamily="34" charset="0"/>
                <a:cs typeface="Calibri" pitchFamily="34" charset="0"/>
              </a:rPr>
              <a:t>a</a:t>
            </a:r>
            <a:r>
              <a:rPr lang="en-US" sz="1600" b="1" dirty="0">
                <a:latin typeface="Calibri" pitchFamily="34" charset="0"/>
                <a:cs typeface="Calibri" pitchFamily="34" charset="0"/>
              </a:rPr>
              <a:t> = </a:t>
            </a:r>
            <a:r>
              <a:rPr lang="en-US" sz="1600" b="1" i="1" u="sng" dirty="0" err="1" smtClean="0">
                <a:latin typeface="Calibri" pitchFamily="34" charset="0"/>
                <a:cs typeface="Calibri" pitchFamily="34" charset="0"/>
              </a:rPr>
              <a:t>ppu_addr</a:t>
            </a:r>
            <a:r>
              <a:rPr lang="en-US" sz="1600" b="1" dirty="0" smtClean="0">
                <a:latin typeface="Calibri" pitchFamily="34" charset="0"/>
                <a:cs typeface="Calibri" pitchFamily="34" charset="0"/>
              </a:rPr>
              <a:t>(&amp;vec.at(</a:t>
            </a:r>
            <a:r>
              <a:rPr lang="en-US" sz="1600" b="1" dirty="0" err="1" smtClean="0">
                <a:latin typeface="Calibri" pitchFamily="34" charset="0"/>
                <a:cs typeface="Calibri" pitchFamily="34" charset="0"/>
              </a:rPr>
              <a:t>idx_exp</a:t>
            </a:r>
            <a:r>
              <a:rPr lang="en-US" sz="1600" b="1" dirty="0">
                <a:latin typeface="Calibri" pitchFamily="34" charset="0"/>
                <a:cs typeface="Calibri" pitchFamily="34" charset="0"/>
              </a:rPr>
              <a:t>)); </a:t>
            </a:r>
          </a:p>
          <a:p>
            <a:pPr>
              <a:lnSpc>
                <a:spcPts val="1400"/>
              </a:lnSpc>
            </a:pPr>
            <a:r>
              <a:rPr lang="en-US" sz="1600" b="1" dirty="0">
                <a:latin typeface="Calibri" pitchFamily="34" charset="0"/>
                <a:cs typeface="Calibri" pitchFamily="34" charset="0"/>
              </a:rPr>
              <a:t>         ……</a:t>
            </a:r>
          </a:p>
          <a:p>
            <a:pPr>
              <a:lnSpc>
                <a:spcPts val="1400"/>
              </a:lnSpc>
            </a:pPr>
            <a:r>
              <a:rPr lang="en-US" sz="1600" b="1" dirty="0">
                <a:latin typeface="Calibri" pitchFamily="34" charset="0"/>
                <a:cs typeface="Calibri" pitchFamily="34" charset="0"/>
              </a:rPr>
              <a:t>4</a:t>
            </a:r>
            <a:r>
              <a:rPr lang="en-US" sz="1600" b="1" dirty="0" smtClean="0">
                <a:latin typeface="Calibri" pitchFamily="34" charset="0"/>
                <a:cs typeface="Calibri" pitchFamily="34" charset="0"/>
              </a:rPr>
              <a:t>:     </a:t>
            </a:r>
            <a:r>
              <a:rPr lang="en-US" sz="1600" b="1" dirty="0" err="1">
                <a:latin typeface="Calibri" pitchFamily="34" charset="0"/>
                <a:cs typeface="Calibri" pitchFamily="34" charset="0"/>
              </a:rPr>
              <a:t>int</a:t>
            </a:r>
            <a:r>
              <a:rPr lang="en-US" sz="1600" b="1" dirty="0">
                <a:latin typeface="Calibri" pitchFamily="34" charset="0"/>
                <a:cs typeface="Calibri" pitchFamily="34" charset="0"/>
              </a:rPr>
              <a:t> sum = 1 + </a:t>
            </a:r>
            <a:r>
              <a:rPr lang="en-US" sz="1600" b="1" dirty="0" smtClean="0">
                <a:latin typeface="Calibri" pitchFamily="34" charset="0"/>
                <a:cs typeface="Calibri" pitchFamily="34" charset="0"/>
              </a:rPr>
              <a:t>*(</a:t>
            </a:r>
            <a:r>
              <a:rPr lang="en-US" sz="1600" b="1" i="1" u="sng" dirty="0" err="1" smtClean="0">
                <a:latin typeface="Calibri" pitchFamily="34" charset="0"/>
                <a:cs typeface="Calibri" pitchFamily="34" charset="0"/>
              </a:rPr>
              <a:t>cache_access</a:t>
            </a:r>
            <a:r>
              <a:rPr lang="en-US" sz="1600" b="1" dirty="0" smtClean="0">
                <a:latin typeface="Calibri" pitchFamily="34" charset="0"/>
                <a:cs typeface="Calibri" pitchFamily="34" charset="0"/>
              </a:rPr>
              <a:t>(</a:t>
            </a:r>
            <a:r>
              <a:rPr lang="en-US" sz="1600" b="1" dirty="0" smtClean="0">
                <a:solidFill>
                  <a:srgbClr val="FF0000"/>
                </a:solidFill>
                <a:latin typeface="Calibri" pitchFamily="34" charset="0"/>
                <a:cs typeface="Calibri" pitchFamily="34" charset="0"/>
              </a:rPr>
              <a:t>a</a:t>
            </a:r>
            <a:r>
              <a:rPr lang="en-US" sz="1600" b="1" dirty="0" smtClean="0">
                <a:latin typeface="Calibri" pitchFamily="34" charset="0"/>
                <a:cs typeface="Calibri" pitchFamily="34" charset="0"/>
              </a:rPr>
              <a:t>)); </a:t>
            </a:r>
          </a:p>
          <a:p>
            <a:pPr>
              <a:lnSpc>
                <a:spcPts val="1400"/>
              </a:lnSpc>
            </a:pPr>
            <a:r>
              <a:rPr lang="en-US" sz="1600" b="1" dirty="0" smtClean="0">
                <a:latin typeface="Calibri" pitchFamily="34" charset="0"/>
                <a:cs typeface="Calibri" pitchFamily="34" charset="0"/>
              </a:rPr>
              <a:t>5</a:t>
            </a:r>
            <a:r>
              <a:rPr lang="en-US" sz="1600" b="1" dirty="0">
                <a:latin typeface="Calibri" pitchFamily="34" charset="0"/>
                <a:cs typeface="Calibri" pitchFamily="34" charset="0"/>
              </a:rPr>
              <a:t>:  </a:t>
            </a:r>
            <a:r>
              <a:rPr lang="en-US" sz="1600" b="1" dirty="0" smtClean="0">
                <a:latin typeface="Calibri" pitchFamily="34" charset="0"/>
                <a:cs typeface="Calibri" pitchFamily="34" charset="0"/>
              </a:rPr>
              <a:t>    ……</a:t>
            </a:r>
            <a:endParaRPr lang="en-US" sz="1600" b="1" dirty="0">
              <a:latin typeface="Calibri" pitchFamily="34" charset="0"/>
              <a:cs typeface="Calibri" pitchFamily="34" charset="0"/>
            </a:endParaRPr>
          </a:p>
          <a:p>
            <a:pPr>
              <a:lnSpc>
                <a:spcPts val="1400"/>
              </a:lnSpc>
            </a:pPr>
            <a:r>
              <a:rPr lang="en-US" sz="1600" b="1" dirty="0">
                <a:latin typeface="Calibri" pitchFamily="34" charset="0"/>
                <a:cs typeface="Calibri" pitchFamily="34" charset="0"/>
              </a:rPr>
              <a:t>6: </a:t>
            </a:r>
            <a:r>
              <a:rPr lang="en-US" sz="1600" b="1" dirty="0" smtClean="0">
                <a:latin typeface="Calibri" pitchFamily="34" charset="0"/>
                <a:cs typeface="Calibri" pitchFamily="34" charset="0"/>
              </a:rPr>
              <a:t>    </a:t>
            </a:r>
            <a:r>
              <a:rPr lang="en-US" sz="1600" b="1" dirty="0" err="1" smtClean="0">
                <a:latin typeface="Calibri" pitchFamily="34" charset="0"/>
                <a:cs typeface="Calibri" pitchFamily="34" charset="0"/>
              </a:rPr>
              <a:t>int</a:t>
            </a:r>
            <a:r>
              <a:rPr lang="en-US" sz="1600" b="1" dirty="0">
                <a:latin typeface="Calibri" pitchFamily="34" charset="0"/>
                <a:cs typeface="Calibri" pitchFamily="34" charset="0"/>
              </a:rPr>
              <a:t>* </a:t>
            </a:r>
            <a:r>
              <a:rPr lang="en-US" sz="1600" b="1" dirty="0">
                <a:solidFill>
                  <a:srgbClr val="FF0000"/>
                </a:solidFill>
                <a:latin typeface="Calibri" pitchFamily="34" charset="0"/>
                <a:cs typeface="Calibri" pitchFamily="34" charset="0"/>
              </a:rPr>
              <a:t>b</a:t>
            </a:r>
            <a:r>
              <a:rPr lang="en-US" sz="1600" b="1" dirty="0">
                <a:latin typeface="Calibri" pitchFamily="34" charset="0"/>
                <a:cs typeface="Calibri" pitchFamily="34" charset="0"/>
              </a:rPr>
              <a:t> = </a:t>
            </a:r>
            <a:r>
              <a:rPr lang="en-US" sz="1600" b="1" dirty="0">
                <a:solidFill>
                  <a:srgbClr val="FF0000"/>
                </a:solidFill>
                <a:latin typeface="Calibri" pitchFamily="34" charset="0"/>
                <a:cs typeface="Calibri" pitchFamily="34" charset="0"/>
              </a:rPr>
              <a:t>a</a:t>
            </a:r>
            <a:r>
              <a:rPr lang="en-US" sz="1600" b="1" dirty="0">
                <a:latin typeface="Calibri" pitchFamily="34" charset="0"/>
                <a:cs typeface="Calibri" pitchFamily="34" charset="0"/>
              </a:rPr>
              <a:t>; ……</a:t>
            </a:r>
          </a:p>
          <a:p>
            <a:pPr>
              <a:lnSpc>
                <a:spcPts val="1400"/>
              </a:lnSpc>
            </a:pPr>
            <a:r>
              <a:rPr lang="en-US" sz="1600" b="1" dirty="0">
                <a:latin typeface="Calibri" pitchFamily="34" charset="0"/>
                <a:cs typeface="Calibri" pitchFamily="34" charset="0"/>
              </a:rPr>
              <a:t>7:     </a:t>
            </a:r>
            <a:r>
              <a:rPr lang="en-US" sz="1600" b="1" dirty="0" err="1">
                <a:latin typeface="Calibri" pitchFamily="34" charset="0"/>
                <a:cs typeface="Calibri" pitchFamily="34" charset="0"/>
              </a:rPr>
              <a:t>int</a:t>
            </a:r>
            <a:r>
              <a:rPr lang="en-US" sz="1600" b="1" dirty="0">
                <a:latin typeface="Calibri" pitchFamily="34" charset="0"/>
                <a:cs typeface="Calibri" pitchFamily="34" charset="0"/>
              </a:rPr>
              <a:t>* </a:t>
            </a:r>
            <a:r>
              <a:rPr lang="en-US" sz="1600" b="1" dirty="0">
                <a:solidFill>
                  <a:srgbClr val="FF0000"/>
                </a:solidFill>
                <a:latin typeface="Calibri" pitchFamily="34" charset="0"/>
                <a:cs typeface="Calibri" pitchFamily="34" charset="0"/>
              </a:rPr>
              <a:t>c</a:t>
            </a:r>
            <a:r>
              <a:rPr lang="en-US" sz="1600" b="1" dirty="0">
                <a:latin typeface="Calibri" pitchFamily="34" charset="0"/>
                <a:cs typeface="Calibri" pitchFamily="34" charset="0"/>
              </a:rPr>
              <a:t> = </a:t>
            </a:r>
            <a:r>
              <a:rPr lang="en-US" sz="1600" b="1" dirty="0">
                <a:solidFill>
                  <a:srgbClr val="FF0000"/>
                </a:solidFill>
                <a:latin typeface="Calibri" pitchFamily="34" charset="0"/>
                <a:cs typeface="Calibri" pitchFamily="34" charset="0"/>
              </a:rPr>
              <a:t>b</a:t>
            </a:r>
            <a:r>
              <a:rPr lang="en-US" sz="1600" b="1" dirty="0" smtClean="0">
                <a:latin typeface="Calibri" pitchFamily="34" charset="0"/>
                <a:cs typeface="Calibri" pitchFamily="34" charset="0"/>
              </a:rPr>
              <a:t>; ……</a:t>
            </a:r>
            <a:endParaRPr lang="en-US" sz="1600" b="1" dirty="0">
              <a:latin typeface="Calibri" pitchFamily="34" charset="0"/>
              <a:cs typeface="Calibri" pitchFamily="34" charset="0"/>
            </a:endParaRPr>
          </a:p>
          <a:p>
            <a:pPr>
              <a:lnSpc>
                <a:spcPts val="1400"/>
              </a:lnSpc>
            </a:pPr>
            <a:r>
              <a:rPr lang="en-US" sz="1600" b="1" dirty="0">
                <a:latin typeface="Calibri" pitchFamily="34" charset="0"/>
                <a:cs typeface="Calibri" pitchFamily="34" charset="0"/>
              </a:rPr>
              <a:t>8: </a:t>
            </a:r>
            <a:r>
              <a:rPr lang="en-US" sz="1600" b="1" dirty="0" smtClean="0">
                <a:latin typeface="Calibri" pitchFamily="34" charset="0"/>
                <a:cs typeface="Calibri" pitchFamily="34" charset="0"/>
              </a:rPr>
              <a:t>    sum = sum + *(</a:t>
            </a:r>
            <a:r>
              <a:rPr lang="en-US" sz="1600" b="1" i="1" u="sng" err="1" smtClean="0">
                <a:latin typeface="Calibri" pitchFamily="34" charset="0"/>
                <a:cs typeface="Calibri" pitchFamily="34" charset="0"/>
              </a:rPr>
              <a:t>cache_access</a:t>
            </a:r>
            <a:r>
              <a:rPr lang="en-US" sz="1600" b="1" smtClean="0">
                <a:latin typeface="Calibri" pitchFamily="34" charset="0"/>
                <a:cs typeface="Calibri" pitchFamily="34" charset="0"/>
              </a:rPr>
              <a:t>(</a:t>
            </a:r>
            <a:r>
              <a:rPr lang="en-US" sz="1600" b="1" smtClean="0">
                <a:solidFill>
                  <a:srgbClr val="FF0000"/>
                </a:solidFill>
                <a:latin typeface="Calibri" pitchFamily="34" charset="0"/>
                <a:cs typeface="Calibri" pitchFamily="34" charset="0"/>
              </a:rPr>
              <a:t>c</a:t>
            </a:r>
            <a:r>
              <a:rPr lang="en-US" sz="1600" b="1" smtClean="0">
                <a:latin typeface="Calibri" pitchFamily="34" charset="0"/>
                <a:cs typeface="Calibri" pitchFamily="34" charset="0"/>
              </a:rPr>
              <a:t>)); </a:t>
            </a:r>
            <a:r>
              <a:rPr lang="en-US" sz="1600" b="1" dirty="0" smtClean="0">
                <a:latin typeface="Calibri" pitchFamily="34" charset="0"/>
                <a:cs typeface="Calibri" pitchFamily="34" charset="0"/>
              </a:rPr>
              <a:t>……</a:t>
            </a:r>
            <a:endParaRPr lang="en-US" sz="1600" b="1" dirty="0">
              <a:latin typeface="Calibri" pitchFamily="34" charset="0"/>
              <a:cs typeface="Calibri" pitchFamily="34" charset="0"/>
            </a:endParaRPr>
          </a:p>
          <a:p>
            <a:pPr>
              <a:lnSpc>
                <a:spcPts val="1400"/>
              </a:lnSpc>
            </a:pPr>
            <a:r>
              <a:rPr lang="en-US" sz="1600" b="1" dirty="0">
                <a:latin typeface="Calibri" pitchFamily="34" charset="0"/>
                <a:cs typeface="Calibri" pitchFamily="34" charset="0"/>
              </a:rPr>
              <a:t>9: </a:t>
            </a:r>
            <a:r>
              <a:rPr lang="en-US" sz="1600" b="1" dirty="0" smtClean="0">
                <a:latin typeface="Calibri" pitchFamily="34" charset="0"/>
                <a:cs typeface="Calibri" pitchFamily="34" charset="0"/>
              </a:rPr>
              <a:t>}</a:t>
            </a:r>
            <a:endParaRPr lang="en-US" sz="1600" b="1" dirty="0">
              <a:latin typeface="Calibri" pitchFamily="34" charset="0"/>
              <a:cs typeface="Calibri" pitchFamily="34" charset="0"/>
            </a:endParaRPr>
          </a:p>
        </p:txBody>
      </p:sp>
      <p:sp>
        <p:nvSpPr>
          <p:cNvPr id="9" name="Rectangle 8"/>
          <p:cNvSpPr/>
          <p:nvPr/>
        </p:nvSpPr>
        <p:spPr>
          <a:xfrm>
            <a:off x="567073" y="3489692"/>
            <a:ext cx="2628292" cy="208823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14316" y="3489692"/>
            <a:ext cx="3700983" cy="208823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175506" y="4033490"/>
            <a:ext cx="533400" cy="338554"/>
          </a:xfrm>
          <a:prstGeom prst="rect">
            <a:avLst/>
          </a:prstGeom>
          <a:noFill/>
        </p:spPr>
        <p:txBody>
          <a:bodyPr wrap="square" rtlCol="0">
            <a:spAutoFit/>
          </a:bodyPr>
          <a:lstStyle/>
          <a:p>
            <a:r>
              <a:rPr lang="en-US" sz="1600" dirty="0">
                <a:latin typeface="Courier" pitchFamily="49" charset="0"/>
              </a:rPr>
              <a:t>a</a:t>
            </a:r>
          </a:p>
        </p:txBody>
      </p:sp>
      <p:sp>
        <p:nvSpPr>
          <p:cNvPr id="12" name="TextBox 11"/>
          <p:cNvSpPr txBox="1"/>
          <p:nvPr/>
        </p:nvSpPr>
        <p:spPr>
          <a:xfrm>
            <a:off x="3297065" y="4643634"/>
            <a:ext cx="1119710" cy="246221"/>
          </a:xfrm>
          <a:prstGeom prst="rect">
            <a:avLst/>
          </a:prstGeom>
          <a:noFill/>
        </p:spPr>
        <p:txBody>
          <a:bodyPr wrap="square" lIns="0" tIns="0" rIns="0" bIns="0" rtlCol="0">
            <a:spAutoFit/>
          </a:bodyPr>
          <a:lstStyle/>
          <a:p>
            <a:r>
              <a:rPr lang="en-US" sz="1600" dirty="0" smtClean="0">
                <a:latin typeface="Courier" pitchFamily="49" charset="0"/>
              </a:rPr>
              <a:t>b  a</a:t>
            </a:r>
            <a:endParaRPr lang="en-US" sz="1600" dirty="0">
              <a:latin typeface="Courier" pitchFamily="49" charset="0"/>
            </a:endParaRPr>
          </a:p>
        </p:txBody>
      </p:sp>
      <p:sp>
        <p:nvSpPr>
          <p:cNvPr id="13" name="TextBox 12"/>
          <p:cNvSpPr txBox="1"/>
          <p:nvPr/>
        </p:nvSpPr>
        <p:spPr>
          <a:xfrm>
            <a:off x="3298582" y="4987335"/>
            <a:ext cx="1357678" cy="246221"/>
          </a:xfrm>
          <a:prstGeom prst="rect">
            <a:avLst/>
          </a:prstGeom>
          <a:noFill/>
        </p:spPr>
        <p:txBody>
          <a:bodyPr wrap="square" lIns="0" tIns="0" rIns="0" bIns="0" rtlCol="0">
            <a:spAutoFit/>
          </a:bodyPr>
          <a:lstStyle/>
          <a:p>
            <a:r>
              <a:rPr lang="en-US" sz="1600" dirty="0" smtClean="0">
                <a:latin typeface="Courier" pitchFamily="49" charset="0"/>
              </a:rPr>
              <a:t>c  b  a</a:t>
            </a:r>
            <a:endParaRPr lang="en-US" sz="1600" dirty="0">
              <a:latin typeface="Courier" pitchFamily="49" charset="0"/>
            </a:endParaRPr>
          </a:p>
        </p:txBody>
      </p:sp>
      <p:cxnSp>
        <p:nvCxnSpPr>
          <p:cNvPr id="14" name="Straight Arrow Connector 13"/>
          <p:cNvCxnSpPr/>
          <p:nvPr/>
        </p:nvCxnSpPr>
        <p:spPr>
          <a:xfrm>
            <a:off x="3456356" y="5052389"/>
            <a:ext cx="152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27892" y="5052389"/>
            <a:ext cx="152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56720" y="4706305"/>
            <a:ext cx="152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8144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animBg="1"/>
      <p:bldP spid="11"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Evaluation</a:t>
            </a:r>
          </a:p>
        </p:txBody>
      </p:sp>
      <p:sp>
        <p:nvSpPr>
          <p:cNvPr id="3" name="Slide Number Placeholder 2"/>
          <p:cNvSpPr>
            <a:spLocks noGrp="1"/>
          </p:cNvSpPr>
          <p:nvPr>
            <p:ph type="sldNum" sz="quarter" idx="12"/>
          </p:nvPr>
        </p:nvSpPr>
        <p:spPr/>
        <p:txBody>
          <a:bodyPr/>
          <a:lstStyle/>
          <a:p>
            <a:r>
              <a:rPr lang="en-US" dirty="0" smtClean="0"/>
              <a:t>20</a:t>
            </a:r>
            <a:endParaRPr lang="en-US" dirty="0"/>
          </a:p>
        </p:txBody>
      </p:sp>
      <p:sp>
        <p:nvSpPr>
          <p:cNvPr id="4" name="Content Placeholder 3"/>
          <p:cNvSpPr>
            <a:spLocks noGrp="1"/>
          </p:cNvSpPr>
          <p:nvPr>
            <p:ph sz="quarter" idx="1"/>
          </p:nvPr>
        </p:nvSpPr>
        <p:spPr>
          <a:xfrm>
            <a:off x="152399" y="929640"/>
            <a:ext cx="8915401" cy="3337560"/>
          </a:xfrm>
        </p:spPr>
        <p:txBody>
          <a:bodyPr>
            <a:normAutofit fontScale="92500" lnSpcReduction="20000"/>
          </a:bodyPr>
          <a:lstStyle/>
          <a:p>
            <a:r>
              <a:rPr lang="en-US" dirty="0">
                <a:latin typeface="Arial" pitchFamily="34" charset="0"/>
                <a:cs typeface="Arial" pitchFamily="34" charset="0"/>
              </a:rPr>
              <a:t>Hardware</a:t>
            </a:r>
          </a:p>
          <a:p>
            <a:pPr lvl="1"/>
            <a:r>
              <a:rPr lang="en-US" dirty="0">
                <a:latin typeface="Arial" pitchFamily="34" charset="0"/>
                <a:cs typeface="Arial" pitchFamily="34" charset="0"/>
              </a:rPr>
              <a:t>PlayStation 3 with IBM Cell BE</a:t>
            </a:r>
          </a:p>
          <a:p>
            <a:r>
              <a:rPr lang="en-US" dirty="0">
                <a:latin typeface="Arial" pitchFamily="34" charset="0"/>
                <a:cs typeface="Arial" pitchFamily="34" charset="0"/>
              </a:rPr>
              <a:t>Software</a:t>
            </a:r>
          </a:p>
          <a:p>
            <a:pPr lvl="1"/>
            <a:r>
              <a:rPr lang="en-US" dirty="0">
                <a:latin typeface="Arial" pitchFamily="34" charset="0"/>
                <a:cs typeface="Arial" pitchFamily="34" charset="0"/>
              </a:rPr>
              <a:t>Operating System: Linux Fedora 9 and IBM SDK 3.1</a:t>
            </a:r>
          </a:p>
          <a:p>
            <a:pPr lvl="1"/>
            <a:r>
              <a:rPr lang="en-US" dirty="0">
                <a:latin typeface="Arial" pitchFamily="34" charset="0"/>
                <a:cs typeface="Arial" pitchFamily="34" charset="0"/>
              </a:rPr>
              <a:t>Benchmarks: </a:t>
            </a:r>
            <a:r>
              <a:rPr lang="en-US" dirty="0" smtClean="0">
                <a:latin typeface="Arial" pitchFamily="34" charset="0"/>
                <a:cs typeface="Arial" pitchFamily="34" charset="0"/>
              </a:rPr>
              <a:t>applications which use STL.</a:t>
            </a:r>
          </a:p>
          <a:p>
            <a:pPr lvl="1"/>
            <a:r>
              <a:rPr lang="en-US" dirty="0" smtClean="0"/>
              <a:t>Cycle </a:t>
            </a:r>
            <a:r>
              <a:rPr lang="en-US" dirty="0"/>
              <a:t>accurate IBM </a:t>
            </a:r>
            <a:r>
              <a:rPr lang="en-US" dirty="0" err="1"/>
              <a:t>SystemSim</a:t>
            </a:r>
            <a:r>
              <a:rPr lang="en-US" dirty="0"/>
              <a:t> Simulator for Cell </a:t>
            </a:r>
            <a:r>
              <a:rPr lang="en-US" dirty="0" smtClean="0"/>
              <a:t>BE</a:t>
            </a:r>
          </a:p>
          <a:p>
            <a:pPr lvl="1"/>
            <a:r>
              <a:rPr lang="en-US" dirty="0" err="1" smtClean="0"/>
              <a:t>Cachegrind</a:t>
            </a:r>
            <a:r>
              <a:rPr lang="en-US" dirty="0" smtClean="0"/>
              <a:t> – </a:t>
            </a:r>
            <a:r>
              <a:rPr lang="en-US" dirty="0" err="1" smtClean="0"/>
              <a:t>Valgrind</a:t>
            </a:r>
            <a:endParaRPr lang="en-US" dirty="0" smtClean="0"/>
          </a:p>
          <a:p>
            <a:r>
              <a:rPr lang="en-US" dirty="0" smtClean="0">
                <a:latin typeface="Arial" pitchFamily="34" charset="0"/>
                <a:cs typeface="Arial" pitchFamily="34" charset="0"/>
              </a:rPr>
              <a:t>Benchmarks</a:t>
            </a:r>
          </a:p>
          <a:p>
            <a:pPr lvl="1"/>
            <a:r>
              <a:rPr lang="en-US" dirty="0" smtClean="0">
                <a:latin typeface="Arial" pitchFamily="34" charset="0"/>
                <a:cs typeface="Arial" pitchFamily="34" charset="0"/>
              </a:rPr>
              <a:t>Applications use STL containers</a:t>
            </a:r>
            <a:endParaRPr lang="en-US" dirty="0">
              <a:latin typeface="Arial" pitchFamily="34" charset="0"/>
              <a:cs typeface="Arial" pitchFamily="34" charset="0"/>
            </a:endParaRPr>
          </a:p>
        </p:txBody>
      </p:sp>
      <p:pic>
        <p:nvPicPr>
          <p:cNvPr id="5" name="Picture 2" descr="http://t1.gstatic.com/images?q=tbn:rzxdLYSceF4P0M:http://scawley.files.wordpress.com/2008/03/sony_playstation_3_60gb_game_console__brand_new.jpg">
            <a:hlinkClick r:id="rId3"/>
          </p:cNvPr>
          <p:cNvPicPr>
            <a:picLocks noChangeAspect="1" noChangeArrowheads="1"/>
          </p:cNvPicPr>
          <p:nvPr/>
        </p:nvPicPr>
        <p:blipFill>
          <a:blip r:embed="rId4" cstate="print"/>
          <a:srcRect/>
          <a:stretch>
            <a:fillRect/>
          </a:stretch>
        </p:blipFill>
        <p:spPr bwMode="auto">
          <a:xfrm>
            <a:off x="1651490" y="4239578"/>
            <a:ext cx="2452971" cy="2080278"/>
          </a:xfrm>
          <a:prstGeom prst="rect">
            <a:avLst/>
          </a:prstGeom>
          <a:noFill/>
        </p:spPr>
      </p:pic>
      <p:pic>
        <p:nvPicPr>
          <p:cNvPr id="6" name="Picture 4" descr="http://t3.gstatic.com/images?q=tbn:ZMmjT556JA188M:http://www.open-of-course.org/courses/file.php/24/linux-logo-full.jpg">
            <a:hlinkClick r:id="rId5"/>
          </p:cNvPr>
          <p:cNvPicPr>
            <a:picLocks noChangeAspect="1" noChangeArrowheads="1"/>
          </p:cNvPicPr>
          <p:nvPr/>
        </p:nvPicPr>
        <p:blipFill>
          <a:blip r:embed="rId6" cstate="print"/>
          <a:srcRect/>
          <a:stretch>
            <a:fillRect/>
          </a:stretch>
        </p:blipFill>
        <p:spPr bwMode="auto">
          <a:xfrm>
            <a:off x="4927223" y="4283298"/>
            <a:ext cx="2006977" cy="1872251"/>
          </a:xfrm>
          <a:prstGeom prst="rect">
            <a:avLst/>
          </a:prstGeom>
          <a:noFill/>
        </p:spPr>
      </p:pic>
    </p:spTree>
    <p:extLst>
      <p:ext uri="{BB962C8B-B14F-4D97-AF65-F5344CB8AC3E}">
        <p14:creationId xmlns:p14="http://schemas.microsoft.com/office/powerpoint/2010/main" xmlns="" val="2304942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Programmability Improvement</a:t>
            </a:r>
          </a:p>
        </p:txBody>
      </p:sp>
      <p:sp>
        <p:nvSpPr>
          <p:cNvPr id="3" name="Content Placeholder 2"/>
          <p:cNvSpPr>
            <a:spLocks noGrp="1"/>
          </p:cNvSpPr>
          <p:nvPr>
            <p:ph sz="quarter" idx="1"/>
          </p:nvPr>
        </p:nvSpPr>
        <p:spPr>
          <a:xfrm>
            <a:off x="1" y="838200"/>
            <a:ext cx="9144000" cy="642258"/>
          </a:xfrm>
        </p:spPr>
        <p:txBody>
          <a:bodyPr>
            <a:noAutofit/>
          </a:bodyPr>
          <a:lstStyle/>
          <a:p>
            <a:r>
              <a:rPr lang="en-US" sz="2200" smtClean="0"/>
              <a:t>We measure the running time for inserting elements into a STL container</a:t>
            </a:r>
            <a:endParaRPr lang="en-US" sz="2200" dirty="0"/>
          </a:p>
        </p:txBody>
      </p:sp>
      <p:graphicFrame>
        <p:nvGraphicFramePr>
          <p:cNvPr id="5" name="Chart 4"/>
          <p:cNvGraphicFramePr>
            <a:graphicFrameLocks/>
          </p:cNvGraphicFramePr>
          <p:nvPr>
            <p:extLst>
              <p:ext uri="{D42A27DB-BD31-4B8C-83A1-F6EECF244321}">
                <p14:modId xmlns:p14="http://schemas.microsoft.com/office/powerpoint/2010/main" xmlns="" val="2781720655"/>
              </p:ext>
            </p:extLst>
          </p:nvPr>
        </p:nvGraphicFramePr>
        <p:xfrm>
          <a:off x="228600" y="1420587"/>
          <a:ext cx="4114800" cy="2590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xmlns="" val="1304393431"/>
              </p:ext>
            </p:extLst>
          </p:nvPr>
        </p:nvGraphicFramePr>
        <p:xfrm>
          <a:off x="4495800" y="1420587"/>
          <a:ext cx="4114800" cy="2590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ext uri="{D42A27DB-BD31-4B8C-83A1-F6EECF244321}">
                <p14:modId xmlns:p14="http://schemas.microsoft.com/office/powerpoint/2010/main" xmlns="" val="3857940444"/>
              </p:ext>
            </p:extLst>
          </p:nvPr>
        </p:nvGraphicFramePr>
        <p:xfrm>
          <a:off x="228600" y="3842658"/>
          <a:ext cx="4114800" cy="2590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p:cNvGraphicFramePr>
            <a:graphicFrameLocks/>
          </p:cNvGraphicFramePr>
          <p:nvPr>
            <p:extLst>
              <p:ext uri="{D42A27DB-BD31-4B8C-83A1-F6EECF244321}">
                <p14:modId xmlns:p14="http://schemas.microsoft.com/office/powerpoint/2010/main" xmlns="" val="3167026742"/>
              </p:ext>
            </p:extLst>
          </p:nvPr>
        </p:nvGraphicFramePr>
        <p:xfrm>
          <a:off x="4572000" y="3842658"/>
          <a:ext cx="4114800" cy="2590800"/>
        </p:xfrm>
        <a:graphic>
          <a:graphicData uri="http://schemas.openxmlformats.org/drawingml/2006/chart">
            <c:chart xmlns:c="http://schemas.openxmlformats.org/drawingml/2006/chart" xmlns:r="http://schemas.openxmlformats.org/officeDocument/2006/relationships" r:id="rId6"/>
          </a:graphicData>
        </a:graphic>
      </p:graphicFrame>
      <p:sp>
        <p:nvSpPr>
          <p:cNvPr id="9" name="灯片编号占位符 8"/>
          <p:cNvSpPr>
            <a:spLocks noGrp="1"/>
          </p:cNvSpPr>
          <p:nvPr>
            <p:ph type="sldNum" sz="quarter" idx="12"/>
          </p:nvPr>
        </p:nvSpPr>
        <p:spPr/>
        <p:txBody>
          <a:bodyPr/>
          <a:lstStyle/>
          <a:p>
            <a:r>
              <a:rPr lang="en-US" dirty="0" smtClean="0"/>
              <a:t>21</a:t>
            </a:r>
            <a:endParaRPr lang="en-US" dirty="0"/>
          </a:p>
        </p:txBody>
      </p:sp>
    </p:spTree>
    <p:extLst>
      <p:ext uri="{BB962C8B-B14F-4D97-AF65-F5344CB8AC3E}">
        <p14:creationId xmlns:p14="http://schemas.microsoft.com/office/powerpoint/2010/main" xmlns="" val="18133713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Overhead</a:t>
            </a:r>
          </a:p>
        </p:txBody>
      </p:sp>
      <p:sp>
        <p:nvSpPr>
          <p:cNvPr id="3" name="Slide Number Placeholder 2"/>
          <p:cNvSpPr>
            <a:spLocks noGrp="1"/>
          </p:cNvSpPr>
          <p:nvPr>
            <p:ph type="sldNum" sz="quarter" idx="12"/>
          </p:nvPr>
        </p:nvSpPr>
        <p:spPr/>
        <p:txBody>
          <a:bodyPr/>
          <a:lstStyle/>
          <a:p>
            <a:r>
              <a:rPr lang="en-US" dirty="0" smtClean="0"/>
              <a:t>22</a:t>
            </a:r>
            <a:endParaRPr lang="en-US" dirty="0"/>
          </a:p>
        </p:txBody>
      </p:sp>
      <p:sp>
        <p:nvSpPr>
          <p:cNvPr id="4" name="Content Placeholder 3"/>
          <p:cNvSpPr>
            <a:spLocks noGrp="1"/>
          </p:cNvSpPr>
          <p:nvPr>
            <p:ph sz="quarter" idx="1"/>
          </p:nvPr>
        </p:nvSpPr>
        <p:spPr>
          <a:xfrm>
            <a:off x="152399" y="929640"/>
            <a:ext cx="8772525" cy="746760"/>
          </a:xfrm>
        </p:spPr>
        <p:txBody>
          <a:bodyPr>
            <a:normAutofit fontScale="85000" lnSpcReduction="20000"/>
          </a:bodyPr>
          <a:lstStyle/>
          <a:p>
            <a:r>
              <a:rPr lang="en-US" dirty="0"/>
              <a:t>DMA overhead for </a:t>
            </a:r>
            <a:r>
              <a:rPr lang="en-US"/>
              <a:t>data </a:t>
            </a:r>
            <a:r>
              <a:rPr lang="en-US" smtClean="0"/>
              <a:t>management</a:t>
            </a:r>
          </a:p>
          <a:p>
            <a:pPr lvl="1"/>
            <a:r>
              <a:rPr lang="en-US" smtClean="0"/>
              <a:t>Cache size: 32 KB, line size: 128 Byte</a:t>
            </a:r>
            <a:endParaRPr lang="en-US" dirty="0"/>
          </a:p>
          <a:p>
            <a:endParaRPr lang="en-US" dirty="0"/>
          </a:p>
        </p:txBody>
      </p:sp>
      <p:graphicFrame>
        <p:nvGraphicFramePr>
          <p:cNvPr id="5" name="Chart 4"/>
          <p:cNvGraphicFramePr>
            <a:graphicFrameLocks/>
          </p:cNvGraphicFramePr>
          <p:nvPr>
            <p:extLst>
              <p:ext uri="{D42A27DB-BD31-4B8C-83A1-F6EECF244321}">
                <p14:modId xmlns:p14="http://schemas.microsoft.com/office/powerpoint/2010/main" xmlns="" val="3117227425"/>
              </p:ext>
            </p:extLst>
          </p:nvPr>
        </p:nvGraphicFramePr>
        <p:xfrm>
          <a:off x="685800" y="1905000"/>
          <a:ext cx="347472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xmlns="" val="1523318449"/>
              </p:ext>
            </p:extLst>
          </p:nvPr>
        </p:nvGraphicFramePr>
        <p:xfrm>
          <a:off x="4800600" y="1905000"/>
          <a:ext cx="347472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xmlns="" val="521548328"/>
              </p:ext>
            </p:extLst>
          </p:nvPr>
        </p:nvGraphicFramePr>
        <p:xfrm>
          <a:off x="685800" y="4114800"/>
          <a:ext cx="347472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p14="http://schemas.microsoft.com/office/powerpoint/2010/main" xmlns="" val="858072896"/>
              </p:ext>
            </p:extLst>
          </p:nvPr>
        </p:nvGraphicFramePr>
        <p:xfrm>
          <a:off x="4800600" y="4114800"/>
          <a:ext cx="3474720" cy="2286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xmlns="" val="2518648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Overhead</a:t>
            </a:r>
            <a:endParaRPr lang="en-US" dirty="0"/>
          </a:p>
        </p:txBody>
      </p:sp>
      <p:sp>
        <p:nvSpPr>
          <p:cNvPr id="6" name="Content Placeholder 2"/>
          <p:cNvSpPr txBox="1">
            <a:spLocks/>
          </p:cNvSpPr>
          <p:nvPr/>
        </p:nvSpPr>
        <p:spPr>
          <a:xfrm>
            <a:off x="0" y="982984"/>
            <a:ext cx="9067800" cy="41148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200" dirty="0" smtClean="0"/>
              <a:t>Static code size increase                                                                            </a:t>
            </a:r>
            <a:endParaRPr lang="en-US" sz="2200" dirty="0"/>
          </a:p>
        </p:txBody>
      </p:sp>
      <p:graphicFrame>
        <p:nvGraphicFramePr>
          <p:cNvPr id="8" name="Table 7"/>
          <p:cNvGraphicFramePr>
            <a:graphicFrameLocks noGrp="1"/>
          </p:cNvGraphicFramePr>
          <p:nvPr>
            <p:extLst>
              <p:ext uri="{D42A27DB-BD31-4B8C-83A1-F6EECF244321}">
                <p14:modId xmlns:p14="http://schemas.microsoft.com/office/powerpoint/2010/main" xmlns="" val="25218012"/>
              </p:ext>
            </p:extLst>
          </p:nvPr>
        </p:nvGraphicFramePr>
        <p:xfrm>
          <a:off x="304800" y="1434261"/>
          <a:ext cx="5410200" cy="1524000"/>
        </p:xfrm>
        <a:graphic>
          <a:graphicData uri="http://schemas.openxmlformats.org/drawingml/2006/table">
            <a:tbl>
              <a:tblPr firstRow="1" bandRow="1">
                <a:tableStyleId>{5C22544A-7EE6-4342-B048-85BDC9FD1C3A}</a:tableStyleId>
              </a:tblPr>
              <a:tblGrid>
                <a:gridCol w="1092444"/>
                <a:gridCol w="1248508"/>
                <a:gridCol w="1352550"/>
                <a:gridCol w="1716698"/>
              </a:tblGrid>
              <a:tr h="283464">
                <a:tc>
                  <a:txBody>
                    <a:bodyPr/>
                    <a:lstStyle/>
                    <a:p>
                      <a:pPr algn="ctr"/>
                      <a:r>
                        <a:rPr lang="en-US" sz="1400" dirty="0" smtClean="0">
                          <a:solidFill>
                            <a:schemeClr val="tx1"/>
                          </a:solidFill>
                        </a:rPr>
                        <a:t>Container</a:t>
                      </a:r>
                      <a:endParaRPr lang="en-US" sz="1400" dirty="0">
                        <a:solidFill>
                          <a:schemeClr val="tx1"/>
                        </a:solidFill>
                      </a:endParaRPr>
                    </a:p>
                  </a:txBody>
                  <a:tcPr/>
                </a:tc>
                <a:tc>
                  <a:txBody>
                    <a:bodyPr/>
                    <a:lstStyle/>
                    <a:p>
                      <a:pPr algn="ctr"/>
                      <a:r>
                        <a:rPr lang="en-US" sz="1400" dirty="0" smtClean="0">
                          <a:solidFill>
                            <a:schemeClr val="tx1"/>
                          </a:solidFill>
                        </a:rPr>
                        <a:t>STL</a:t>
                      </a:r>
                      <a:endParaRPr lang="en-US" sz="1400" dirty="0">
                        <a:solidFill>
                          <a:schemeClr val="tx1"/>
                        </a:solidFill>
                      </a:endParaRPr>
                    </a:p>
                  </a:txBody>
                  <a:tcPr/>
                </a:tc>
                <a:tc>
                  <a:txBody>
                    <a:bodyPr/>
                    <a:lstStyle/>
                    <a:p>
                      <a:pPr algn="ctr"/>
                      <a:r>
                        <a:rPr lang="en-US" sz="1400" dirty="0" smtClean="0">
                          <a:solidFill>
                            <a:schemeClr val="tx1"/>
                          </a:solidFill>
                        </a:rPr>
                        <a:t>New STL</a:t>
                      </a:r>
                      <a:endParaRPr lang="en-US" sz="1400" dirty="0">
                        <a:solidFill>
                          <a:schemeClr val="tx1"/>
                        </a:solidFill>
                      </a:endParaRPr>
                    </a:p>
                  </a:txBody>
                  <a:tcPr/>
                </a:tc>
                <a:tc>
                  <a:txBody>
                    <a:bodyPr/>
                    <a:lstStyle/>
                    <a:p>
                      <a:pPr algn="ctr"/>
                      <a:r>
                        <a:rPr lang="en-US" sz="1400" dirty="0" smtClean="0">
                          <a:solidFill>
                            <a:schemeClr val="tx1"/>
                          </a:solidFill>
                        </a:rPr>
                        <a:t>Percentage</a:t>
                      </a:r>
                      <a:r>
                        <a:rPr lang="en-US" sz="1400" baseline="0" dirty="0" smtClean="0">
                          <a:solidFill>
                            <a:schemeClr val="tx1"/>
                          </a:solidFill>
                        </a:rPr>
                        <a:t> of </a:t>
                      </a:r>
                      <a:r>
                        <a:rPr lang="en-US" sz="1400" baseline="0" dirty="0" err="1" smtClean="0">
                          <a:solidFill>
                            <a:schemeClr val="tx1"/>
                          </a:solidFill>
                        </a:rPr>
                        <a:t>Inc</a:t>
                      </a:r>
                      <a:endParaRPr lang="en-US" sz="1400" dirty="0">
                        <a:solidFill>
                          <a:schemeClr val="tx1"/>
                        </a:solidFill>
                      </a:endParaRPr>
                    </a:p>
                  </a:txBody>
                  <a:tcPr/>
                </a:tc>
              </a:tr>
              <a:tr h="283464">
                <a:tc>
                  <a:txBody>
                    <a:bodyPr/>
                    <a:lstStyle/>
                    <a:p>
                      <a:pPr algn="ctr"/>
                      <a:r>
                        <a:rPr lang="en-US" sz="1400" dirty="0" smtClean="0">
                          <a:solidFill>
                            <a:schemeClr val="tx1"/>
                          </a:solidFill>
                        </a:rPr>
                        <a:t>Vector</a:t>
                      </a:r>
                      <a:endParaRPr lang="en-US" sz="1400" dirty="0">
                        <a:solidFill>
                          <a:schemeClr val="tx1"/>
                        </a:solidFill>
                      </a:endParaRPr>
                    </a:p>
                  </a:txBody>
                  <a:tcPr/>
                </a:tc>
                <a:tc>
                  <a:txBody>
                    <a:bodyPr/>
                    <a:lstStyle/>
                    <a:p>
                      <a:pPr algn="ctr"/>
                      <a:r>
                        <a:rPr lang="en-US" sz="1400" dirty="0" smtClean="0">
                          <a:solidFill>
                            <a:schemeClr val="tx1"/>
                          </a:solidFill>
                        </a:rPr>
                        <a:t>138388</a:t>
                      </a:r>
                      <a:endParaRPr lang="en-US" sz="1400" dirty="0">
                        <a:solidFill>
                          <a:schemeClr val="tx1"/>
                        </a:solidFill>
                      </a:endParaRPr>
                    </a:p>
                  </a:txBody>
                  <a:tcPr/>
                </a:tc>
                <a:tc>
                  <a:txBody>
                    <a:bodyPr/>
                    <a:lstStyle/>
                    <a:p>
                      <a:pPr algn="ctr"/>
                      <a:r>
                        <a:rPr lang="en-US" sz="1400" dirty="0" smtClean="0">
                          <a:solidFill>
                            <a:schemeClr val="tx1"/>
                          </a:solidFill>
                        </a:rPr>
                        <a:t>155036</a:t>
                      </a:r>
                      <a:endParaRPr lang="en-US" sz="1400" dirty="0">
                        <a:solidFill>
                          <a:schemeClr val="tx1"/>
                        </a:solidFill>
                      </a:endParaRPr>
                    </a:p>
                  </a:txBody>
                  <a:tcPr/>
                </a:tc>
                <a:tc>
                  <a:txBody>
                    <a:bodyPr/>
                    <a:lstStyle/>
                    <a:p>
                      <a:pPr algn="ctr"/>
                      <a:r>
                        <a:rPr lang="en-US" sz="1400" dirty="0" smtClean="0">
                          <a:solidFill>
                            <a:schemeClr val="tx1"/>
                          </a:solidFill>
                        </a:rPr>
                        <a:t>12%</a:t>
                      </a:r>
                      <a:endParaRPr lang="en-US" sz="1400" dirty="0">
                        <a:solidFill>
                          <a:schemeClr val="tx1"/>
                        </a:solidFill>
                      </a:endParaRPr>
                    </a:p>
                  </a:txBody>
                  <a:tcPr/>
                </a:tc>
              </a:tr>
              <a:tr h="283464">
                <a:tc>
                  <a:txBody>
                    <a:bodyPr/>
                    <a:lstStyle/>
                    <a:p>
                      <a:pPr algn="ctr"/>
                      <a:r>
                        <a:rPr lang="en-US" sz="1400" dirty="0" err="1" smtClean="0">
                          <a:solidFill>
                            <a:schemeClr val="tx1"/>
                          </a:solidFill>
                        </a:rPr>
                        <a:t>Deque</a:t>
                      </a:r>
                      <a:endParaRPr lang="en-US" sz="1400" dirty="0">
                        <a:solidFill>
                          <a:schemeClr val="tx1"/>
                        </a:solidFill>
                      </a:endParaRPr>
                    </a:p>
                  </a:txBody>
                  <a:tcPr/>
                </a:tc>
                <a:tc>
                  <a:txBody>
                    <a:bodyPr/>
                    <a:lstStyle/>
                    <a:p>
                      <a:pPr algn="ctr"/>
                      <a:r>
                        <a:rPr lang="en-US" sz="1400" dirty="0" smtClean="0">
                          <a:solidFill>
                            <a:schemeClr val="tx1"/>
                          </a:solidFill>
                        </a:rPr>
                        <a:t>139364</a:t>
                      </a:r>
                      <a:endParaRPr lang="en-US" sz="1400" dirty="0">
                        <a:solidFill>
                          <a:schemeClr val="tx1"/>
                        </a:solidFill>
                      </a:endParaRPr>
                    </a:p>
                  </a:txBody>
                  <a:tcPr/>
                </a:tc>
                <a:tc>
                  <a:txBody>
                    <a:bodyPr/>
                    <a:lstStyle/>
                    <a:p>
                      <a:pPr algn="ctr"/>
                      <a:r>
                        <a:rPr lang="en-US" sz="1400" dirty="0" smtClean="0">
                          <a:solidFill>
                            <a:schemeClr val="tx1"/>
                          </a:solidFill>
                        </a:rPr>
                        <a:t>156132</a:t>
                      </a:r>
                      <a:endParaRPr lang="en-US" sz="1400" dirty="0">
                        <a:solidFill>
                          <a:schemeClr val="tx1"/>
                        </a:solidFill>
                      </a:endParaRPr>
                    </a:p>
                  </a:txBody>
                  <a:tcPr/>
                </a:tc>
                <a:tc>
                  <a:txBody>
                    <a:bodyPr/>
                    <a:lstStyle/>
                    <a:p>
                      <a:pPr algn="ctr"/>
                      <a:r>
                        <a:rPr lang="en-US" sz="1400" dirty="0" smtClean="0">
                          <a:solidFill>
                            <a:schemeClr val="tx1"/>
                          </a:solidFill>
                        </a:rPr>
                        <a:t>12%</a:t>
                      </a:r>
                      <a:endParaRPr lang="en-US" sz="1400" dirty="0">
                        <a:solidFill>
                          <a:schemeClr val="tx1"/>
                        </a:solidFill>
                      </a:endParaRPr>
                    </a:p>
                  </a:txBody>
                  <a:tcPr/>
                </a:tc>
              </a:tr>
              <a:tr h="283464">
                <a:tc>
                  <a:txBody>
                    <a:bodyPr/>
                    <a:lstStyle/>
                    <a:p>
                      <a:pPr algn="ctr"/>
                      <a:r>
                        <a:rPr lang="en-US" sz="1400" dirty="0" smtClean="0">
                          <a:solidFill>
                            <a:schemeClr val="tx1"/>
                          </a:solidFill>
                        </a:rPr>
                        <a:t>Set</a:t>
                      </a:r>
                      <a:endParaRPr lang="en-US" sz="1400" dirty="0">
                        <a:solidFill>
                          <a:schemeClr val="tx1"/>
                        </a:solidFill>
                      </a:endParaRPr>
                    </a:p>
                  </a:txBody>
                  <a:tcPr/>
                </a:tc>
                <a:tc>
                  <a:txBody>
                    <a:bodyPr/>
                    <a:lstStyle/>
                    <a:p>
                      <a:pPr algn="ctr"/>
                      <a:r>
                        <a:rPr lang="en-US" sz="1400" dirty="0" smtClean="0">
                          <a:solidFill>
                            <a:schemeClr val="tx1"/>
                          </a:solidFill>
                        </a:rPr>
                        <a:t>141284</a:t>
                      </a:r>
                      <a:endParaRPr lang="en-US" sz="1400" dirty="0">
                        <a:solidFill>
                          <a:schemeClr val="tx1"/>
                        </a:solidFill>
                      </a:endParaRPr>
                    </a:p>
                  </a:txBody>
                  <a:tcPr/>
                </a:tc>
                <a:tc>
                  <a:txBody>
                    <a:bodyPr/>
                    <a:lstStyle/>
                    <a:p>
                      <a:pPr algn="ctr"/>
                      <a:r>
                        <a:rPr lang="en-US" sz="1400" dirty="0" smtClean="0">
                          <a:solidFill>
                            <a:schemeClr val="tx1"/>
                          </a:solidFill>
                        </a:rPr>
                        <a:t>166228</a:t>
                      </a:r>
                      <a:endParaRPr lang="en-US" sz="1400" dirty="0">
                        <a:solidFill>
                          <a:schemeClr val="tx1"/>
                        </a:solidFill>
                      </a:endParaRPr>
                    </a:p>
                  </a:txBody>
                  <a:tcPr/>
                </a:tc>
                <a:tc>
                  <a:txBody>
                    <a:bodyPr/>
                    <a:lstStyle/>
                    <a:p>
                      <a:pPr algn="ctr"/>
                      <a:r>
                        <a:rPr lang="en-US" sz="1400" dirty="0" smtClean="0">
                          <a:solidFill>
                            <a:schemeClr val="tx1"/>
                          </a:solidFill>
                        </a:rPr>
                        <a:t>17.7%</a:t>
                      </a:r>
                      <a:endParaRPr lang="en-US" sz="1400" dirty="0">
                        <a:solidFill>
                          <a:schemeClr val="tx1"/>
                        </a:solidFill>
                      </a:endParaRPr>
                    </a:p>
                  </a:txBody>
                  <a:tcPr/>
                </a:tc>
              </a:tr>
              <a:tr h="283464">
                <a:tc>
                  <a:txBody>
                    <a:bodyPr/>
                    <a:lstStyle/>
                    <a:p>
                      <a:pPr algn="ctr"/>
                      <a:r>
                        <a:rPr lang="en-US" sz="1400" dirty="0" smtClean="0">
                          <a:solidFill>
                            <a:schemeClr val="tx1"/>
                          </a:solidFill>
                        </a:rPr>
                        <a:t>List</a:t>
                      </a:r>
                      <a:endParaRPr lang="en-US" sz="1400" dirty="0">
                        <a:solidFill>
                          <a:schemeClr val="tx1"/>
                        </a:solidFill>
                      </a:endParaRPr>
                    </a:p>
                  </a:txBody>
                  <a:tcPr/>
                </a:tc>
                <a:tc>
                  <a:txBody>
                    <a:bodyPr/>
                    <a:lstStyle/>
                    <a:p>
                      <a:pPr algn="ctr"/>
                      <a:r>
                        <a:rPr lang="en-US" sz="1400" dirty="0" smtClean="0">
                          <a:solidFill>
                            <a:schemeClr val="tx1"/>
                          </a:solidFill>
                        </a:rPr>
                        <a:t>134924</a:t>
                      </a:r>
                      <a:endParaRPr lang="en-US" sz="1400" dirty="0">
                        <a:solidFill>
                          <a:schemeClr val="tx1"/>
                        </a:solidFill>
                      </a:endParaRPr>
                    </a:p>
                  </a:txBody>
                  <a:tcPr/>
                </a:tc>
                <a:tc>
                  <a:txBody>
                    <a:bodyPr/>
                    <a:lstStyle/>
                    <a:p>
                      <a:pPr algn="ctr"/>
                      <a:r>
                        <a:rPr lang="en-US" sz="1400" dirty="0" smtClean="0">
                          <a:solidFill>
                            <a:schemeClr val="tx1"/>
                          </a:solidFill>
                        </a:rPr>
                        <a:t>151228</a:t>
                      </a:r>
                      <a:endParaRPr lang="en-US" sz="1400" dirty="0">
                        <a:solidFill>
                          <a:schemeClr val="tx1"/>
                        </a:solidFill>
                      </a:endParaRPr>
                    </a:p>
                  </a:txBody>
                  <a:tcPr/>
                </a:tc>
                <a:tc>
                  <a:txBody>
                    <a:bodyPr/>
                    <a:lstStyle/>
                    <a:p>
                      <a:pPr algn="ctr"/>
                      <a:r>
                        <a:rPr lang="en-US" sz="1400" dirty="0" smtClean="0">
                          <a:solidFill>
                            <a:schemeClr val="tx1"/>
                          </a:solidFill>
                        </a:rPr>
                        <a:t>12%</a:t>
                      </a:r>
                      <a:endParaRPr lang="en-US" sz="1400" dirty="0">
                        <a:solidFill>
                          <a:schemeClr val="tx1"/>
                        </a:solidFill>
                      </a:endParaRPr>
                    </a:p>
                  </a:txBody>
                  <a:tcPr/>
                </a:tc>
              </a:tr>
            </a:tbl>
          </a:graphicData>
        </a:graphic>
      </p:graphicFrame>
      <p:sp>
        <p:nvSpPr>
          <p:cNvPr id="9" name="灯片编号占位符 8"/>
          <p:cNvSpPr>
            <a:spLocks noGrp="1"/>
          </p:cNvSpPr>
          <p:nvPr>
            <p:ph type="sldNum" sz="quarter" idx="12"/>
          </p:nvPr>
        </p:nvSpPr>
        <p:spPr/>
        <p:txBody>
          <a:bodyPr/>
          <a:lstStyle/>
          <a:p>
            <a:r>
              <a:rPr lang="en-US" dirty="0" smtClean="0"/>
              <a:t>23</a:t>
            </a:r>
            <a:endParaRPr lang="en-US" dirty="0"/>
          </a:p>
        </p:txBody>
      </p:sp>
    </p:spTree>
    <p:extLst>
      <p:ext uri="{BB962C8B-B14F-4D97-AF65-F5344CB8AC3E}">
        <p14:creationId xmlns:p14="http://schemas.microsoft.com/office/powerpoint/2010/main" xmlns="" val="191017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Multi-core</a:t>
            </a:r>
            <a:endParaRPr lang="en-US" dirty="0"/>
          </a:p>
        </p:txBody>
      </p:sp>
      <p:sp>
        <p:nvSpPr>
          <p:cNvPr id="3" name="Content Placeholder 2"/>
          <p:cNvSpPr>
            <a:spLocks noGrp="1"/>
          </p:cNvSpPr>
          <p:nvPr>
            <p:ph sz="quarter" idx="1"/>
          </p:nvPr>
        </p:nvSpPr>
        <p:spPr>
          <a:xfrm>
            <a:off x="152399" y="929640"/>
            <a:ext cx="8763001" cy="1584960"/>
          </a:xfrm>
        </p:spPr>
        <p:txBody>
          <a:bodyPr>
            <a:normAutofit/>
          </a:bodyPr>
          <a:lstStyle/>
          <a:p>
            <a:r>
              <a:rPr lang="en-US" dirty="0" smtClean="0"/>
              <a:t>Adding more resources into single core may introduce higher latency of CPU cycle</a:t>
            </a:r>
          </a:p>
          <a:p>
            <a:r>
              <a:rPr lang="en-US" dirty="0" smtClean="0"/>
              <a:t>Thermal hazard as CPU speed </a:t>
            </a:r>
            <a:r>
              <a:rPr lang="en-US" smtClean="0"/>
              <a:t>is high</a:t>
            </a:r>
            <a:endParaRPr lang="en-US" dirty="0" smtClean="0"/>
          </a:p>
        </p:txBody>
      </p:sp>
      <p:pic>
        <p:nvPicPr>
          <p:cNvPr id="4"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10000" y="3429000"/>
            <a:ext cx="4832647" cy="2743200"/>
          </a:xfrm>
          <a:prstGeom prst="rect">
            <a:avLst/>
          </a:prstGeom>
        </p:spPr>
      </p:pic>
      <p:sp>
        <p:nvSpPr>
          <p:cNvPr id="5" name="Content Placeholder 2"/>
          <p:cNvSpPr txBox="1">
            <a:spLocks/>
          </p:cNvSpPr>
          <p:nvPr/>
        </p:nvSpPr>
        <p:spPr>
          <a:xfrm>
            <a:off x="0" y="3657600"/>
            <a:ext cx="3733799" cy="1143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sz="1800" dirty="0" smtClean="0"/>
              <a:t>Adding one core is more energy-efficient than increasing frequency</a:t>
            </a:r>
            <a:endParaRPr lang="en-US" sz="1800" dirty="0"/>
          </a:p>
        </p:txBody>
      </p:sp>
      <p:sp>
        <p:nvSpPr>
          <p:cNvPr id="6" name="灯片编号占位符 5"/>
          <p:cNvSpPr>
            <a:spLocks noGrp="1"/>
          </p:cNvSpPr>
          <p:nvPr>
            <p:ph type="sldNum" sz="quarter" idx="12"/>
          </p:nvPr>
        </p:nvSpPr>
        <p:spPr/>
        <p:txBody>
          <a:bodyPr/>
          <a:lstStyle/>
          <a:p>
            <a:fld id="{B6F15528-21DE-4FAA-801E-634DDDAF4B2B}" type="slidenum">
              <a:rPr lang="en-US" smtClean="0"/>
              <a:pPr/>
              <a:t>3</a:t>
            </a:fld>
            <a:endParaRPr lang="en-US"/>
          </a:p>
        </p:txBody>
      </p:sp>
      <p:sp>
        <p:nvSpPr>
          <p:cNvPr id="7" name="Content Placeholder 2"/>
          <p:cNvSpPr txBox="1">
            <a:spLocks/>
          </p:cNvSpPr>
          <p:nvPr/>
        </p:nvSpPr>
        <p:spPr>
          <a:xfrm>
            <a:off x="190500" y="2667000"/>
            <a:ext cx="8496300" cy="1295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Alternative solution: Adding additional core with lower frequency</a:t>
            </a:r>
            <a:endParaRPr lang="en-US" dirty="0"/>
          </a:p>
        </p:txBody>
      </p:sp>
    </p:spTree>
    <p:extLst>
      <p:ext uri="{BB962C8B-B14F-4D97-AF65-F5344CB8AC3E}">
        <p14:creationId xmlns:p14="http://schemas.microsoft.com/office/powerpoint/2010/main" xmlns="" val="303845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Overhead</a:t>
            </a:r>
            <a:endParaRPr lang="en-US" dirty="0"/>
          </a:p>
        </p:txBody>
      </p:sp>
      <p:sp>
        <p:nvSpPr>
          <p:cNvPr id="3" name="Content Placeholder 2"/>
          <p:cNvSpPr>
            <a:spLocks noGrp="1"/>
          </p:cNvSpPr>
          <p:nvPr>
            <p:ph sz="quarter" idx="1"/>
          </p:nvPr>
        </p:nvSpPr>
        <p:spPr>
          <a:xfrm>
            <a:off x="0" y="1524000"/>
            <a:ext cx="7467600" cy="685800"/>
          </a:xfrm>
        </p:spPr>
        <p:txBody>
          <a:bodyPr>
            <a:normAutofit fontScale="77500" lnSpcReduction="20000"/>
          </a:bodyPr>
          <a:lstStyle/>
          <a:p>
            <a:r>
              <a:rPr lang="en-US" dirty="0" smtClean="0"/>
              <a:t>Runtime Instruction increase for each benchmark</a:t>
            </a:r>
          </a:p>
          <a:p>
            <a:pPr lvl="1"/>
            <a:r>
              <a:rPr lang="en-US" dirty="0" smtClean="0"/>
              <a:t>Mainly from the software cache</a:t>
            </a:r>
            <a:endParaRPr lang="en-US" dirty="0"/>
          </a:p>
        </p:txBody>
      </p:sp>
      <p:sp>
        <p:nvSpPr>
          <p:cNvPr id="9" name="灯片编号占位符 8"/>
          <p:cNvSpPr>
            <a:spLocks noGrp="1"/>
          </p:cNvSpPr>
          <p:nvPr>
            <p:ph type="sldNum" sz="quarter" idx="12"/>
          </p:nvPr>
        </p:nvSpPr>
        <p:spPr/>
        <p:txBody>
          <a:bodyPr/>
          <a:lstStyle/>
          <a:p>
            <a:r>
              <a:rPr lang="en-US" dirty="0" smtClean="0"/>
              <a:t>23</a:t>
            </a:r>
            <a:endParaRPr lang="en-US" dirty="0"/>
          </a:p>
        </p:txBody>
      </p:sp>
      <p:graphicFrame>
        <p:nvGraphicFramePr>
          <p:cNvPr id="10" name="Chart 9"/>
          <p:cNvGraphicFramePr>
            <a:graphicFrameLocks/>
          </p:cNvGraphicFramePr>
          <p:nvPr>
            <p:extLst>
              <p:ext uri="{D42A27DB-BD31-4B8C-83A1-F6EECF244321}">
                <p14:modId xmlns:p14="http://schemas.microsoft.com/office/powerpoint/2010/main" xmlns="" val="1839012440"/>
              </p:ext>
            </p:extLst>
          </p:nvPr>
        </p:nvGraphicFramePr>
        <p:xfrm>
          <a:off x="381000" y="2514600"/>
          <a:ext cx="4114800" cy="3505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xmlns="" val="237060897"/>
              </p:ext>
            </p:extLst>
          </p:nvPr>
        </p:nvGraphicFramePr>
        <p:xfrm>
          <a:off x="4800600" y="2514600"/>
          <a:ext cx="3998976" cy="3581400"/>
        </p:xfrm>
        <a:graphic>
          <a:graphicData uri="http://schemas.openxmlformats.org/drawingml/2006/chart">
            <c:chart xmlns:c="http://schemas.openxmlformats.org/drawingml/2006/chart" xmlns:r="http://schemas.openxmlformats.org/officeDocument/2006/relationships" r:id="rId4"/>
          </a:graphicData>
        </a:graphic>
      </p:graphicFrame>
      <p:sp>
        <p:nvSpPr>
          <p:cNvPr id="12" name="Content Placeholder 2"/>
          <p:cNvSpPr txBox="1">
            <a:spLocks/>
          </p:cNvSpPr>
          <p:nvPr/>
        </p:nvSpPr>
        <p:spPr>
          <a:xfrm>
            <a:off x="0" y="982984"/>
            <a:ext cx="9067800" cy="41148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200" dirty="0" smtClean="0"/>
              <a:t>Static code size increase                                                                            </a:t>
            </a:r>
            <a:endParaRPr lang="en-US" sz="2200" dirty="0"/>
          </a:p>
        </p:txBody>
      </p:sp>
    </p:spTree>
    <p:extLst>
      <p:ext uri="{BB962C8B-B14F-4D97-AF65-F5344CB8AC3E}">
        <p14:creationId xmlns:p14="http://schemas.microsoft.com/office/powerpoint/2010/main" xmlns="" val="76597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0" grpId="0">
        <p:bldAsOne/>
      </p:bldGraphic>
      <p:bldGraphic spid="11"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sz="quarter" idx="1"/>
          </p:nvPr>
        </p:nvSpPr>
        <p:spPr>
          <a:xfrm>
            <a:off x="152400" y="838200"/>
            <a:ext cx="8772525" cy="1524000"/>
          </a:xfrm>
        </p:spPr>
        <p:txBody>
          <a:bodyPr/>
          <a:lstStyle/>
          <a:p>
            <a:r>
              <a:rPr lang="en-US" dirty="0" smtClean="0"/>
              <a:t>The scalability of Benchmarks</a:t>
            </a:r>
          </a:p>
          <a:p>
            <a:pPr lvl="1"/>
            <a:r>
              <a:rPr lang="en-US" dirty="0" smtClean="0"/>
              <a:t>Run the same copy of code on different number of cores</a:t>
            </a:r>
          </a:p>
          <a:p>
            <a:pPr lvl="1"/>
            <a:r>
              <a:rPr lang="en-US" dirty="0" smtClean="0"/>
              <a:t>Increased runtime is from the competition for DMA channel</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xmlns="" val="2488412011"/>
              </p:ext>
            </p:extLst>
          </p:nvPr>
        </p:nvGraphicFramePr>
        <p:xfrm>
          <a:off x="1066800" y="2514600"/>
          <a:ext cx="6781800"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5" name="灯片编号占位符 4"/>
          <p:cNvSpPr>
            <a:spLocks noGrp="1"/>
          </p:cNvSpPr>
          <p:nvPr>
            <p:ph type="sldNum" sz="quarter" idx="12"/>
          </p:nvPr>
        </p:nvSpPr>
        <p:spPr/>
        <p:txBody>
          <a:bodyPr/>
          <a:lstStyle/>
          <a:p>
            <a:r>
              <a:rPr lang="en-US" dirty="0" smtClean="0"/>
              <a:t>24</a:t>
            </a:r>
            <a:endParaRPr lang="en-US" dirty="0"/>
          </a:p>
        </p:txBody>
      </p:sp>
    </p:spTree>
    <p:extLst>
      <p:ext uri="{BB962C8B-B14F-4D97-AF65-F5344CB8AC3E}">
        <p14:creationId xmlns:p14="http://schemas.microsoft.com/office/powerpoint/2010/main" xmlns="" val="607891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a:xfrm>
            <a:off x="152399" y="929640"/>
            <a:ext cx="8772525" cy="3489960"/>
          </a:xfrm>
        </p:spPr>
        <p:txBody>
          <a:bodyPr/>
          <a:lstStyle/>
          <a:p>
            <a:r>
              <a:rPr lang="en-US" dirty="0" smtClean="0"/>
              <a:t>The capacity of the container classes on LLM architecture increase significantly</a:t>
            </a:r>
          </a:p>
          <a:p>
            <a:r>
              <a:rPr lang="en-US" dirty="0" smtClean="0"/>
              <a:t>The communication overhead and runtime instruction overhead are reasonable</a:t>
            </a:r>
          </a:p>
          <a:p>
            <a:endParaRPr lang="en-US" dirty="0"/>
          </a:p>
        </p:txBody>
      </p:sp>
      <p:sp>
        <p:nvSpPr>
          <p:cNvPr id="4" name="灯片编号占位符 3"/>
          <p:cNvSpPr>
            <a:spLocks noGrp="1"/>
          </p:cNvSpPr>
          <p:nvPr>
            <p:ph type="sldNum" sz="quarter" idx="12"/>
          </p:nvPr>
        </p:nvSpPr>
        <p:spPr/>
        <p:txBody>
          <a:bodyPr/>
          <a:lstStyle/>
          <a:p>
            <a:r>
              <a:rPr lang="en-US" dirty="0" smtClean="0"/>
              <a:t>25</a:t>
            </a:r>
            <a:endParaRPr lang="en-US" dirty="0"/>
          </a:p>
        </p:txBody>
      </p:sp>
    </p:spTree>
    <p:extLst>
      <p:ext uri="{BB962C8B-B14F-4D97-AF65-F5344CB8AC3E}">
        <p14:creationId xmlns:p14="http://schemas.microsoft.com/office/powerpoint/2010/main" xmlns="" val="2879639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Publications</a:t>
            </a:r>
            <a:endParaRPr lang="en-US"/>
          </a:p>
        </p:txBody>
      </p:sp>
      <p:sp>
        <p:nvSpPr>
          <p:cNvPr id="3" name="灯片编号占位符 2"/>
          <p:cNvSpPr>
            <a:spLocks noGrp="1"/>
          </p:cNvSpPr>
          <p:nvPr>
            <p:ph type="sldNum" sz="quarter" idx="12"/>
          </p:nvPr>
        </p:nvSpPr>
        <p:spPr/>
        <p:txBody>
          <a:bodyPr/>
          <a:lstStyle/>
          <a:p>
            <a:r>
              <a:rPr lang="en-US" smtClean="0"/>
              <a:t>26</a:t>
            </a:r>
            <a:endParaRPr lang="en-US"/>
          </a:p>
        </p:txBody>
      </p:sp>
      <p:sp>
        <p:nvSpPr>
          <p:cNvPr id="4" name="内容占位符 3"/>
          <p:cNvSpPr>
            <a:spLocks noGrp="1"/>
          </p:cNvSpPr>
          <p:nvPr>
            <p:ph sz="quarter" idx="1"/>
          </p:nvPr>
        </p:nvSpPr>
        <p:spPr/>
        <p:txBody>
          <a:bodyPr>
            <a:normAutofit/>
          </a:bodyPr>
          <a:lstStyle/>
          <a:p>
            <a:r>
              <a:rPr lang="en-US" sz="2400" smtClean="0"/>
              <a:t>Ke. Bai, D. Lu, A. Shrivastava, Vector Class on Limited Local Memory (LLM) Multi-core Processors, CASES '11, Proceedings of the 2011 International Conference on Compilers, Architecture, and Synthesis for Embedded Systems, October 9-14, 2011, Taipei, Taiwan.</a:t>
            </a:r>
          </a:p>
          <a:p>
            <a:pPr lvl="0"/>
            <a:endParaRPr lang="en-US" sz="2400" smtClean="0"/>
          </a:p>
          <a:p>
            <a:pPr lvl="0"/>
            <a:r>
              <a:rPr lang="en-US" sz="2400" smtClean="0"/>
              <a:t>Di </a:t>
            </a:r>
            <a:r>
              <a:rPr lang="en-US" sz="2400" smtClean="0"/>
              <a:t>Lu, A. Shrivastava, Enabling Standard Template Libraries (STL) on Limited Local Memory Multicore Architectures, ACM Transactions on Design Automation of Electronic Systems (TODAES). (</a:t>
            </a:r>
            <a:r>
              <a:rPr lang="en-US" sz="2400" smtClean="0"/>
              <a:t>submitted</a:t>
            </a:r>
            <a:r>
              <a:rPr lang="en-US" sz="2400" smtClean="0"/>
              <a:t>)</a:t>
            </a:r>
          </a:p>
          <a:p>
            <a:pPr lvl="0"/>
            <a:endParaRPr lang="en-US" sz="24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灯片编号占位符 2"/>
          <p:cNvSpPr>
            <a:spLocks noGrp="1"/>
          </p:cNvSpPr>
          <p:nvPr>
            <p:ph type="sldNum" sz="quarter" idx="12"/>
          </p:nvPr>
        </p:nvSpPr>
        <p:spPr/>
        <p:txBody>
          <a:bodyPr/>
          <a:lstStyle/>
          <a:p>
            <a:r>
              <a:rPr lang="en-US" smtClean="0"/>
              <a:t>27</a:t>
            </a:r>
            <a:endParaRPr lang="en-US"/>
          </a:p>
        </p:txBody>
      </p:sp>
      <p:sp>
        <p:nvSpPr>
          <p:cNvPr id="4" name="内容占位符 3"/>
          <p:cNvSpPr>
            <a:spLocks noGrp="1"/>
          </p:cNvSpPr>
          <p:nvPr>
            <p:ph sz="quarter" idx="1"/>
          </p:nvPr>
        </p:nvSpPr>
        <p:spPr>
          <a:xfrm>
            <a:off x="152399" y="2667000"/>
            <a:ext cx="8772525" cy="1828800"/>
          </a:xfrm>
        </p:spPr>
        <p:txBody>
          <a:bodyPr/>
          <a:lstStyle/>
          <a:p>
            <a:pPr algn="ctr">
              <a:buNone/>
            </a:pPr>
            <a:r>
              <a:rPr lang="en-US" smtClean="0"/>
              <a:t>Thank you &amp; Questions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Autofit/>
          </a:bodyPr>
          <a:lstStyle/>
          <a:p>
            <a:r>
              <a:rPr lang="en-US" sz="3200" dirty="0" smtClean="0"/>
              <a:t>Hardware Cache in Multi-Core Memory Scaling</a:t>
            </a:r>
            <a:endParaRPr lang="en-US" sz="3200" dirty="0"/>
          </a:p>
        </p:txBody>
      </p:sp>
      <p:sp>
        <p:nvSpPr>
          <p:cNvPr id="3" name="Content Placeholder 2"/>
          <p:cNvSpPr>
            <a:spLocks noGrp="1"/>
          </p:cNvSpPr>
          <p:nvPr>
            <p:ph sz="quarter" idx="1"/>
          </p:nvPr>
        </p:nvSpPr>
        <p:spPr>
          <a:xfrm>
            <a:off x="152399" y="929640"/>
            <a:ext cx="5638801" cy="4175760"/>
          </a:xfrm>
        </p:spPr>
        <p:txBody>
          <a:bodyPr>
            <a:normAutofit lnSpcReduction="10000"/>
          </a:bodyPr>
          <a:lstStyle/>
          <a:p>
            <a:r>
              <a:rPr lang="en-US" sz="2400" dirty="0" smtClean="0"/>
              <a:t>Performance</a:t>
            </a:r>
          </a:p>
          <a:p>
            <a:pPr lvl="1"/>
            <a:r>
              <a:rPr lang="en-US" sz="2000" dirty="0" smtClean="0"/>
              <a:t>The existing cache coherence protocol cannot scale to over hundreds of cores</a:t>
            </a:r>
          </a:p>
          <a:p>
            <a:pPr lvl="1"/>
            <a:r>
              <a:rPr lang="en-US" sz="2000" dirty="0"/>
              <a:t>Intel 48-core Single Cloud-on-a-Chip has non-coherent </a:t>
            </a:r>
            <a:r>
              <a:rPr lang="en-US" sz="2000" dirty="0" smtClean="0"/>
              <a:t>caches</a:t>
            </a:r>
          </a:p>
          <a:p>
            <a:r>
              <a:rPr lang="en-US" sz="2400" dirty="0" smtClean="0"/>
              <a:t>Power</a:t>
            </a:r>
          </a:p>
          <a:p>
            <a:pPr lvl="1"/>
            <a:r>
              <a:rPr lang="en-US" sz="2000" dirty="0" smtClean="0"/>
              <a:t>Cache consumes more than 40% of power in single core architecture</a:t>
            </a:r>
          </a:p>
          <a:p>
            <a:pPr lvl="2"/>
            <a:r>
              <a:rPr lang="en-US" sz="2000" dirty="0" err="1" smtClean="0"/>
              <a:t>Rajeshwari</a:t>
            </a:r>
            <a:r>
              <a:rPr lang="en-US" sz="2000" dirty="0" smtClean="0"/>
              <a:t> </a:t>
            </a:r>
            <a:r>
              <a:rPr lang="en-US" sz="2000" dirty="0" err="1" smtClean="0"/>
              <a:t>Banakar</a:t>
            </a:r>
            <a:r>
              <a:rPr lang="en-US" sz="2000" dirty="0" smtClean="0"/>
              <a:t>, CODES, 2002</a:t>
            </a:r>
          </a:p>
          <a:p>
            <a:pPr lvl="1"/>
            <a:r>
              <a:rPr lang="en-US" sz="2000" dirty="0" smtClean="0"/>
              <a:t>Expected to consume more power in multicore </a:t>
            </a:r>
          </a:p>
          <a:p>
            <a:pPr lvl="2"/>
            <a:r>
              <a:rPr lang="en-US" sz="2000" dirty="0" smtClean="0"/>
              <a:t>Cache coherency introduce data snooping</a:t>
            </a:r>
            <a:endParaRPr lang="en-US" sz="2000" dirty="0"/>
          </a:p>
        </p:txBody>
      </p:sp>
      <p:graphicFrame>
        <p:nvGraphicFramePr>
          <p:cNvPr id="4" name="对象 4"/>
          <p:cNvGraphicFramePr>
            <a:graphicFrameLocks noChangeAspect="1"/>
          </p:cNvGraphicFramePr>
          <p:nvPr>
            <p:extLst>
              <p:ext uri="{D42A27DB-BD31-4B8C-83A1-F6EECF244321}">
                <p14:modId xmlns:p14="http://schemas.microsoft.com/office/powerpoint/2010/main" xmlns="" val="3303739952"/>
              </p:ext>
            </p:extLst>
          </p:nvPr>
        </p:nvGraphicFramePr>
        <p:xfrm>
          <a:off x="5791200" y="1973758"/>
          <a:ext cx="2971800" cy="290304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6245225" y="1630608"/>
            <a:ext cx="2063750" cy="369332"/>
          </a:xfrm>
          <a:prstGeom prst="rect">
            <a:avLst/>
          </a:prstGeom>
          <a:noFill/>
        </p:spPr>
        <p:txBody>
          <a:bodyPr wrap="square" rtlCol="0">
            <a:spAutoFit/>
          </a:bodyPr>
          <a:lstStyle/>
          <a:p>
            <a:r>
              <a:rPr lang="en-US" altLang="zh-CN" b="1" dirty="0" smtClean="0">
                <a:solidFill>
                  <a:srgbClr val="002060"/>
                </a:solidFill>
              </a:rPr>
              <a:t>Strong ARM 1100</a:t>
            </a:r>
            <a:endParaRPr lang="zh-CN" altLang="en-US" b="1" dirty="0">
              <a:solidFill>
                <a:srgbClr val="002060"/>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xmlns="" val="2006372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Limited Local Memory</a:t>
            </a:r>
            <a:r>
              <a:rPr lang="en-US" dirty="0" smtClean="0">
                <a:latin typeface="Candara" pitchFamily="34" charset="0"/>
              </a:rPr>
              <a:t> Architecture</a:t>
            </a:r>
            <a:endParaRPr lang="en-US" dirty="0"/>
          </a:p>
        </p:txBody>
      </p:sp>
      <p:sp>
        <p:nvSpPr>
          <p:cNvPr id="3" name="内容占位符 2"/>
          <p:cNvSpPr>
            <a:spLocks noGrp="1"/>
          </p:cNvSpPr>
          <p:nvPr>
            <p:ph sz="quarter" idx="1"/>
          </p:nvPr>
        </p:nvSpPr>
        <p:spPr>
          <a:xfrm>
            <a:off x="304800" y="990600"/>
            <a:ext cx="8153400" cy="4810371"/>
          </a:xfrm>
        </p:spPr>
        <p:txBody>
          <a:bodyPr>
            <a:normAutofit/>
          </a:bodyPr>
          <a:lstStyle/>
          <a:p>
            <a:r>
              <a:rPr lang="en-US" dirty="0" smtClean="0"/>
              <a:t>Cores only have a small local memory instead of cache</a:t>
            </a:r>
          </a:p>
          <a:p>
            <a:pPr lvl="1"/>
            <a:r>
              <a:rPr lang="en-US" dirty="0" smtClean="0"/>
              <a:t>Example: Synergistic Processing Element (SPE) in IBM Cell B.E. Processor only has a 256 KB memory</a:t>
            </a:r>
          </a:p>
          <a:p>
            <a:r>
              <a:rPr lang="en-US" dirty="0" smtClean="0"/>
              <a:t>Communication Channel – On-Chip Network</a:t>
            </a:r>
          </a:p>
          <a:p>
            <a:pPr lvl="1"/>
            <a:r>
              <a:rPr lang="en-US" dirty="0" smtClean="0"/>
              <a:t>DMA</a:t>
            </a:r>
          </a:p>
          <a:p>
            <a:pPr lvl="2"/>
            <a:r>
              <a:rPr lang="en-US" dirty="0" smtClean="0"/>
              <a:t>Large amount data transfer</a:t>
            </a:r>
          </a:p>
          <a:p>
            <a:pPr lvl="2"/>
            <a:r>
              <a:rPr lang="en-US" dirty="0" smtClean="0"/>
              <a:t>Overlap communication</a:t>
            </a:r>
          </a:p>
          <a:p>
            <a:pPr marL="594360" lvl="2" indent="0">
              <a:buNone/>
            </a:pPr>
            <a:r>
              <a:rPr lang="en-US" dirty="0"/>
              <a:t>	</a:t>
            </a:r>
            <a:r>
              <a:rPr lang="en-US" dirty="0" smtClean="0"/>
              <a:t>and computation</a:t>
            </a:r>
          </a:p>
          <a:p>
            <a:pPr lvl="2"/>
            <a:endParaRPr lang="en-US" dirty="0"/>
          </a:p>
        </p:txBody>
      </p:sp>
      <p:sp>
        <p:nvSpPr>
          <p:cNvPr id="12" name="矩形 3"/>
          <p:cNvSpPr/>
          <p:nvPr/>
        </p:nvSpPr>
        <p:spPr>
          <a:xfrm>
            <a:off x="4713415" y="4328889"/>
            <a:ext cx="571504" cy="1118073"/>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4"/>
          <p:cNvSpPr/>
          <p:nvPr/>
        </p:nvSpPr>
        <p:spPr>
          <a:xfrm>
            <a:off x="5356357" y="4328889"/>
            <a:ext cx="500066" cy="112140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5"/>
          <p:cNvSpPr/>
          <p:nvPr/>
        </p:nvSpPr>
        <p:spPr>
          <a:xfrm>
            <a:off x="6059468" y="3767043"/>
            <a:ext cx="714380" cy="71438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1"/>
          <p:cNvSpPr/>
          <p:nvPr/>
        </p:nvSpPr>
        <p:spPr>
          <a:xfrm>
            <a:off x="6079961" y="5443352"/>
            <a:ext cx="714380" cy="71438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288343" y="4693595"/>
            <a:ext cx="642942" cy="369332"/>
          </a:xfrm>
          <a:prstGeom prst="rect">
            <a:avLst/>
          </a:prstGeom>
          <a:noFill/>
        </p:spPr>
        <p:txBody>
          <a:bodyPr wrap="square" rtlCol="0">
            <a:spAutoFit/>
          </a:bodyPr>
          <a:lstStyle/>
          <a:p>
            <a:pPr algn="ctr"/>
            <a:r>
              <a:rPr lang="en-US" sz="900" b="1" dirty="0" smtClean="0"/>
              <a:t>Global Memory</a:t>
            </a:r>
            <a:endParaRPr lang="en-US" sz="900" b="1" dirty="0"/>
          </a:p>
        </p:txBody>
      </p:sp>
      <p:sp>
        <p:nvSpPr>
          <p:cNvPr id="17" name="矩形 16"/>
          <p:cNvSpPr/>
          <p:nvPr/>
        </p:nvSpPr>
        <p:spPr>
          <a:xfrm>
            <a:off x="5070605" y="4480897"/>
            <a:ext cx="214314" cy="808658"/>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0800000">
            <a:off x="4999167" y="4558772"/>
            <a:ext cx="369332" cy="578645"/>
          </a:xfrm>
          <a:prstGeom prst="rect">
            <a:avLst/>
          </a:prstGeom>
          <a:noFill/>
        </p:spPr>
        <p:txBody>
          <a:bodyPr vert="eaVert" wrap="square" rtlCol="0">
            <a:spAutoFit/>
          </a:bodyPr>
          <a:lstStyle/>
          <a:p>
            <a:r>
              <a:rPr lang="en-US" sz="1200" b="1" smtClean="0"/>
              <a:t>Cache</a:t>
            </a:r>
            <a:endParaRPr lang="en-US" sz="1200" b="1"/>
          </a:p>
        </p:txBody>
      </p:sp>
      <p:sp>
        <p:nvSpPr>
          <p:cNvPr id="19" name="TextBox 18"/>
          <p:cNvSpPr txBox="1"/>
          <p:nvPr/>
        </p:nvSpPr>
        <p:spPr>
          <a:xfrm>
            <a:off x="4648200" y="4820574"/>
            <a:ext cx="500066" cy="253916"/>
          </a:xfrm>
          <a:prstGeom prst="rect">
            <a:avLst/>
          </a:prstGeom>
          <a:noFill/>
        </p:spPr>
        <p:txBody>
          <a:bodyPr wrap="square" rtlCol="0">
            <a:spAutoFit/>
          </a:bodyPr>
          <a:lstStyle/>
          <a:p>
            <a:r>
              <a:rPr lang="en-US" sz="1050" b="1" dirty="0"/>
              <a:t>ALU</a:t>
            </a:r>
          </a:p>
        </p:txBody>
      </p:sp>
      <p:sp>
        <p:nvSpPr>
          <p:cNvPr id="20" name="TextBox 19"/>
          <p:cNvSpPr txBox="1"/>
          <p:nvPr/>
        </p:nvSpPr>
        <p:spPr>
          <a:xfrm>
            <a:off x="6143247" y="4141129"/>
            <a:ext cx="531582" cy="276999"/>
          </a:xfrm>
          <a:prstGeom prst="rect">
            <a:avLst/>
          </a:prstGeom>
          <a:noFill/>
        </p:spPr>
        <p:txBody>
          <a:bodyPr wrap="square" lIns="0" tIns="0" rIns="0" bIns="0" rtlCol="0">
            <a:spAutoFit/>
          </a:bodyPr>
          <a:lstStyle/>
          <a:p>
            <a:pPr algn="ctr"/>
            <a:r>
              <a:rPr lang="en-US" sz="900" b="1" dirty="0" smtClean="0"/>
              <a:t>Local Memory</a:t>
            </a:r>
            <a:endParaRPr lang="en-US" sz="900" b="1" dirty="0"/>
          </a:p>
        </p:txBody>
      </p:sp>
      <p:sp>
        <p:nvSpPr>
          <p:cNvPr id="21" name="矩形 20"/>
          <p:cNvSpPr/>
          <p:nvPr/>
        </p:nvSpPr>
        <p:spPr>
          <a:xfrm>
            <a:off x="6091483" y="4114218"/>
            <a:ext cx="642942" cy="33082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164329" y="5540840"/>
            <a:ext cx="557036" cy="276999"/>
          </a:xfrm>
          <a:prstGeom prst="rect">
            <a:avLst/>
          </a:prstGeom>
          <a:noFill/>
        </p:spPr>
        <p:txBody>
          <a:bodyPr wrap="square" lIns="0" tIns="0" rIns="0" bIns="0" rtlCol="0">
            <a:spAutoFit/>
          </a:bodyPr>
          <a:lstStyle/>
          <a:p>
            <a:pPr algn="ctr"/>
            <a:r>
              <a:rPr lang="en-US" sz="900" b="1" dirty="0" smtClean="0"/>
              <a:t>Local Memory</a:t>
            </a:r>
            <a:endParaRPr lang="en-US" sz="900" b="1" dirty="0"/>
          </a:p>
        </p:txBody>
      </p:sp>
      <p:sp>
        <p:nvSpPr>
          <p:cNvPr id="23" name="矩形 34"/>
          <p:cNvSpPr/>
          <p:nvPr/>
        </p:nvSpPr>
        <p:spPr>
          <a:xfrm>
            <a:off x="6116398" y="5501387"/>
            <a:ext cx="642942" cy="36939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282721" y="3835552"/>
            <a:ext cx="349155" cy="184666"/>
          </a:xfrm>
          <a:prstGeom prst="rect">
            <a:avLst/>
          </a:prstGeom>
          <a:noFill/>
        </p:spPr>
        <p:txBody>
          <a:bodyPr wrap="square" lIns="0" tIns="0" rIns="0" bIns="0" rtlCol="0">
            <a:spAutoFit/>
          </a:bodyPr>
          <a:lstStyle/>
          <a:p>
            <a:r>
              <a:rPr lang="en-US" sz="1200" b="1" dirty="0"/>
              <a:t>ALU</a:t>
            </a:r>
          </a:p>
        </p:txBody>
      </p:sp>
      <p:sp>
        <p:nvSpPr>
          <p:cNvPr id="25" name="矩形 44"/>
          <p:cNvSpPr/>
          <p:nvPr/>
        </p:nvSpPr>
        <p:spPr>
          <a:xfrm>
            <a:off x="6116398" y="5921500"/>
            <a:ext cx="642942" cy="19798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48"/>
          <p:cNvSpPr/>
          <p:nvPr/>
        </p:nvSpPr>
        <p:spPr>
          <a:xfrm>
            <a:off x="6096236" y="3838481"/>
            <a:ext cx="642942" cy="20429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334196" y="6157732"/>
            <a:ext cx="387169" cy="215444"/>
          </a:xfrm>
          <a:prstGeom prst="rect">
            <a:avLst/>
          </a:prstGeom>
          <a:noFill/>
        </p:spPr>
        <p:txBody>
          <a:bodyPr wrap="square" lIns="0" tIns="0" rIns="0" bIns="0" rtlCol="0">
            <a:spAutoFit/>
          </a:bodyPr>
          <a:lstStyle/>
          <a:p>
            <a:r>
              <a:rPr lang="en-US" sz="1400" b="1" dirty="0" smtClean="0"/>
              <a:t>PE</a:t>
            </a:r>
            <a:endParaRPr lang="en-US" sz="1400" b="1" dirty="0"/>
          </a:p>
        </p:txBody>
      </p:sp>
      <p:sp>
        <p:nvSpPr>
          <p:cNvPr id="28" name="TextBox 27"/>
          <p:cNvSpPr txBox="1"/>
          <p:nvPr/>
        </p:nvSpPr>
        <p:spPr>
          <a:xfrm>
            <a:off x="4694903" y="5451303"/>
            <a:ext cx="911487" cy="215444"/>
          </a:xfrm>
          <a:prstGeom prst="rect">
            <a:avLst/>
          </a:prstGeom>
          <a:noFill/>
        </p:spPr>
        <p:txBody>
          <a:bodyPr wrap="square" lIns="0" tIns="0" rIns="0" bIns="0" rtlCol="0">
            <a:spAutoFit/>
          </a:bodyPr>
          <a:lstStyle/>
          <a:p>
            <a:r>
              <a:rPr lang="en-US" sz="1400" b="1" dirty="0" smtClean="0"/>
              <a:t>Main PE</a:t>
            </a:r>
            <a:endParaRPr lang="en-US" sz="1400" b="1" dirty="0"/>
          </a:p>
        </p:txBody>
      </p:sp>
      <p:sp>
        <p:nvSpPr>
          <p:cNvPr id="29" name="TextBox 28"/>
          <p:cNvSpPr txBox="1"/>
          <p:nvPr/>
        </p:nvSpPr>
        <p:spPr>
          <a:xfrm>
            <a:off x="6043686" y="4834508"/>
            <a:ext cx="1738079" cy="307777"/>
          </a:xfrm>
          <a:prstGeom prst="rect">
            <a:avLst/>
          </a:prstGeom>
          <a:noFill/>
        </p:spPr>
        <p:txBody>
          <a:bodyPr wrap="square" rtlCol="0">
            <a:spAutoFit/>
          </a:bodyPr>
          <a:lstStyle/>
          <a:p>
            <a:pPr algn="ctr"/>
            <a:r>
              <a:rPr lang="en-US" sz="1400" b="1" dirty="0" smtClean="0"/>
              <a:t>On-Chip Network</a:t>
            </a:r>
            <a:endParaRPr lang="en-US" sz="1400" b="1" dirty="0"/>
          </a:p>
        </p:txBody>
      </p:sp>
      <p:sp>
        <p:nvSpPr>
          <p:cNvPr id="30" name="Cloud 29"/>
          <p:cNvSpPr/>
          <p:nvPr/>
        </p:nvSpPr>
        <p:spPr>
          <a:xfrm>
            <a:off x="5945200" y="4558772"/>
            <a:ext cx="1956810" cy="859304"/>
          </a:xfrm>
          <a:prstGeom prst="clou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334196" y="3541583"/>
            <a:ext cx="439652" cy="215444"/>
          </a:xfrm>
          <a:prstGeom prst="rect">
            <a:avLst/>
          </a:prstGeom>
          <a:noFill/>
        </p:spPr>
        <p:txBody>
          <a:bodyPr wrap="square" lIns="0" tIns="0" rIns="0" bIns="0" rtlCol="0">
            <a:spAutoFit/>
          </a:bodyPr>
          <a:lstStyle/>
          <a:p>
            <a:r>
              <a:rPr lang="en-US" sz="1400" b="1" dirty="0" smtClean="0"/>
              <a:t>PE</a:t>
            </a:r>
            <a:endParaRPr lang="en-US" sz="1400" b="1" dirty="0"/>
          </a:p>
        </p:txBody>
      </p:sp>
      <p:sp>
        <p:nvSpPr>
          <p:cNvPr id="32" name="矩形 5"/>
          <p:cNvSpPr/>
          <p:nvPr/>
        </p:nvSpPr>
        <p:spPr>
          <a:xfrm>
            <a:off x="7963966" y="4561904"/>
            <a:ext cx="714380" cy="71438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047745" y="4935990"/>
            <a:ext cx="531582" cy="276999"/>
          </a:xfrm>
          <a:prstGeom prst="rect">
            <a:avLst/>
          </a:prstGeom>
          <a:noFill/>
        </p:spPr>
        <p:txBody>
          <a:bodyPr wrap="square" lIns="0" tIns="0" rIns="0" bIns="0" rtlCol="0">
            <a:spAutoFit/>
          </a:bodyPr>
          <a:lstStyle/>
          <a:p>
            <a:pPr algn="ctr"/>
            <a:r>
              <a:rPr lang="en-US" sz="900" b="1" dirty="0" smtClean="0"/>
              <a:t>Local Memory</a:t>
            </a:r>
            <a:endParaRPr lang="en-US" sz="900" b="1" dirty="0"/>
          </a:p>
        </p:txBody>
      </p:sp>
      <p:sp>
        <p:nvSpPr>
          <p:cNvPr id="34" name="矩形 20"/>
          <p:cNvSpPr/>
          <p:nvPr/>
        </p:nvSpPr>
        <p:spPr>
          <a:xfrm>
            <a:off x="7995981" y="4909079"/>
            <a:ext cx="642942" cy="33082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187219" y="4630413"/>
            <a:ext cx="349155" cy="184666"/>
          </a:xfrm>
          <a:prstGeom prst="rect">
            <a:avLst/>
          </a:prstGeom>
          <a:noFill/>
        </p:spPr>
        <p:txBody>
          <a:bodyPr wrap="square" lIns="0" tIns="0" rIns="0" bIns="0" rtlCol="0">
            <a:spAutoFit/>
          </a:bodyPr>
          <a:lstStyle/>
          <a:p>
            <a:r>
              <a:rPr lang="en-US" sz="1200" b="1" dirty="0"/>
              <a:t>ALU</a:t>
            </a:r>
          </a:p>
        </p:txBody>
      </p:sp>
      <p:sp>
        <p:nvSpPr>
          <p:cNvPr id="36" name="矩形 48"/>
          <p:cNvSpPr/>
          <p:nvPr/>
        </p:nvSpPr>
        <p:spPr>
          <a:xfrm>
            <a:off x="8000734" y="4633342"/>
            <a:ext cx="642942" cy="20429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238694" y="4336445"/>
            <a:ext cx="340633" cy="215444"/>
          </a:xfrm>
          <a:prstGeom prst="rect">
            <a:avLst/>
          </a:prstGeom>
          <a:noFill/>
        </p:spPr>
        <p:txBody>
          <a:bodyPr wrap="square" lIns="0" tIns="0" rIns="0" bIns="0" rtlCol="0">
            <a:spAutoFit/>
          </a:bodyPr>
          <a:lstStyle/>
          <a:p>
            <a:r>
              <a:rPr lang="en-US" sz="1400" b="1" dirty="0" smtClean="0"/>
              <a:t>PE</a:t>
            </a:r>
            <a:endParaRPr lang="en-US" sz="1400" b="1" dirty="0"/>
          </a:p>
        </p:txBody>
      </p:sp>
      <p:sp>
        <p:nvSpPr>
          <p:cNvPr id="38" name="矩形 5"/>
          <p:cNvSpPr/>
          <p:nvPr/>
        </p:nvSpPr>
        <p:spPr>
          <a:xfrm>
            <a:off x="7023242" y="3730660"/>
            <a:ext cx="714380" cy="71438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107021" y="4104746"/>
            <a:ext cx="531582" cy="276999"/>
          </a:xfrm>
          <a:prstGeom prst="rect">
            <a:avLst/>
          </a:prstGeom>
          <a:noFill/>
        </p:spPr>
        <p:txBody>
          <a:bodyPr wrap="square" lIns="0" tIns="0" rIns="0" bIns="0" rtlCol="0">
            <a:spAutoFit/>
          </a:bodyPr>
          <a:lstStyle/>
          <a:p>
            <a:pPr algn="ctr"/>
            <a:r>
              <a:rPr lang="en-US" sz="900" b="1" dirty="0" smtClean="0"/>
              <a:t>Local Memory</a:t>
            </a:r>
            <a:endParaRPr lang="en-US" sz="900" b="1" dirty="0"/>
          </a:p>
        </p:txBody>
      </p:sp>
      <p:sp>
        <p:nvSpPr>
          <p:cNvPr id="40" name="矩形 20"/>
          <p:cNvSpPr/>
          <p:nvPr/>
        </p:nvSpPr>
        <p:spPr>
          <a:xfrm>
            <a:off x="7055257" y="4077835"/>
            <a:ext cx="642942" cy="33082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46495" y="3799169"/>
            <a:ext cx="349155" cy="184666"/>
          </a:xfrm>
          <a:prstGeom prst="rect">
            <a:avLst/>
          </a:prstGeom>
          <a:noFill/>
        </p:spPr>
        <p:txBody>
          <a:bodyPr wrap="square" lIns="0" tIns="0" rIns="0" bIns="0" rtlCol="0">
            <a:spAutoFit/>
          </a:bodyPr>
          <a:lstStyle/>
          <a:p>
            <a:r>
              <a:rPr lang="en-US" sz="1200" b="1" dirty="0"/>
              <a:t>ALU</a:t>
            </a:r>
          </a:p>
        </p:txBody>
      </p:sp>
      <p:sp>
        <p:nvSpPr>
          <p:cNvPr id="42" name="矩形 48"/>
          <p:cNvSpPr/>
          <p:nvPr/>
        </p:nvSpPr>
        <p:spPr>
          <a:xfrm>
            <a:off x="7060010" y="3802098"/>
            <a:ext cx="642942" cy="20429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297970" y="3505200"/>
            <a:ext cx="400229" cy="215444"/>
          </a:xfrm>
          <a:prstGeom prst="rect">
            <a:avLst/>
          </a:prstGeom>
          <a:noFill/>
        </p:spPr>
        <p:txBody>
          <a:bodyPr wrap="square" lIns="0" tIns="0" rIns="0" bIns="0" rtlCol="0">
            <a:spAutoFit/>
          </a:bodyPr>
          <a:lstStyle/>
          <a:p>
            <a:r>
              <a:rPr lang="en-US" sz="1400" b="1" dirty="0" smtClean="0"/>
              <a:t>PE</a:t>
            </a:r>
            <a:endParaRPr lang="en-US" sz="1400" b="1" dirty="0"/>
          </a:p>
        </p:txBody>
      </p:sp>
      <p:sp>
        <p:nvSpPr>
          <p:cNvPr id="44" name="TextBox 43"/>
          <p:cNvSpPr txBox="1"/>
          <p:nvPr/>
        </p:nvSpPr>
        <p:spPr>
          <a:xfrm>
            <a:off x="6290340" y="5921500"/>
            <a:ext cx="349155" cy="184666"/>
          </a:xfrm>
          <a:prstGeom prst="rect">
            <a:avLst/>
          </a:prstGeom>
          <a:noFill/>
        </p:spPr>
        <p:txBody>
          <a:bodyPr wrap="square" lIns="0" tIns="0" rIns="0" bIns="0" rtlCol="0">
            <a:spAutoFit/>
          </a:bodyPr>
          <a:lstStyle/>
          <a:p>
            <a:r>
              <a:rPr lang="en-US" sz="1200" b="1" dirty="0"/>
              <a:t>ALU</a:t>
            </a:r>
          </a:p>
        </p:txBody>
      </p:sp>
      <p:sp>
        <p:nvSpPr>
          <p:cNvPr id="45" name="矩形 11"/>
          <p:cNvSpPr/>
          <p:nvPr/>
        </p:nvSpPr>
        <p:spPr>
          <a:xfrm>
            <a:off x="7183653" y="5398860"/>
            <a:ext cx="714380" cy="71438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268021" y="5496348"/>
            <a:ext cx="557036" cy="276999"/>
          </a:xfrm>
          <a:prstGeom prst="rect">
            <a:avLst/>
          </a:prstGeom>
          <a:noFill/>
        </p:spPr>
        <p:txBody>
          <a:bodyPr wrap="square" lIns="0" tIns="0" rIns="0" bIns="0" rtlCol="0">
            <a:spAutoFit/>
          </a:bodyPr>
          <a:lstStyle/>
          <a:p>
            <a:pPr algn="ctr"/>
            <a:r>
              <a:rPr lang="en-US" sz="900" b="1" dirty="0" smtClean="0"/>
              <a:t>Local Memory</a:t>
            </a:r>
            <a:endParaRPr lang="en-US" sz="900" b="1" dirty="0"/>
          </a:p>
        </p:txBody>
      </p:sp>
      <p:sp>
        <p:nvSpPr>
          <p:cNvPr id="47" name="矩形 34"/>
          <p:cNvSpPr/>
          <p:nvPr/>
        </p:nvSpPr>
        <p:spPr>
          <a:xfrm>
            <a:off x="7220090" y="5456895"/>
            <a:ext cx="642942" cy="36939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4"/>
          <p:cNvSpPr/>
          <p:nvPr/>
        </p:nvSpPr>
        <p:spPr>
          <a:xfrm>
            <a:off x="7220090" y="5877008"/>
            <a:ext cx="642942" cy="19798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437888" y="6113240"/>
            <a:ext cx="460145" cy="215444"/>
          </a:xfrm>
          <a:prstGeom prst="rect">
            <a:avLst/>
          </a:prstGeom>
          <a:noFill/>
        </p:spPr>
        <p:txBody>
          <a:bodyPr wrap="square" lIns="0" tIns="0" rIns="0" bIns="0" rtlCol="0">
            <a:spAutoFit/>
          </a:bodyPr>
          <a:lstStyle/>
          <a:p>
            <a:r>
              <a:rPr lang="en-US" sz="1400" b="1" dirty="0" smtClean="0"/>
              <a:t>PE</a:t>
            </a:r>
            <a:endParaRPr lang="en-US" sz="1400" b="1" dirty="0"/>
          </a:p>
        </p:txBody>
      </p:sp>
      <p:sp>
        <p:nvSpPr>
          <p:cNvPr id="50" name="TextBox 49"/>
          <p:cNvSpPr txBox="1"/>
          <p:nvPr/>
        </p:nvSpPr>
        <p:spPr>
          <a:xfrm>
            <a:off x="7394032" y="5877008"/>
            <a:ext cx="349155" cy="184666"/>
          </a:xfrm>
          <a:prstGeom prst="rect">
            <a:avLst/>
          </a:prstGeom>
          <a:noFill/>
        </p:spPr>
        <p:txBody>
          <a:bodyPr wrap="square" lIns="0" tIns="0" rIns="0" bIns="0" rtlCol="0">
            <a:spAutoFit/>
          </a:bodyPr>
          <a:lstStyle/>
          <a:p>
            <a:r>
              <a:rPr lang="en-US" sz="1200" b="1" dirty="0"/>
              <a:t>ALU</a:t>
            </a:r>
          </a:p>
        </p:txBody>
      </p:sp>
      <p:sp>
        <p:nvSpPr>
          <p:cNvPr id="51" name="灯片编号占位符 50"/>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xmlns="" val="3196484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17101" y="3908323"/>
            <a:ext cx="5213048"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Standard Template Library</a:t>
            </a:r>
            <a:endParaRPr lang="en-US" dirty="0"/>
          </a:p>
        </p:txBody>
      </p:sp>
      <p:sp>
        <p:nvSpPr>
          <p:cNvPr id="3" name="Content Placeholder 2"/>
          <p:cNvSpPr>
            <a:spLocks noGrp="1"/>
          </p:cNvSpPr>
          <p:nvPr>
            <p:ph sz="quarter" idx="1"/>
          </p:nvPr>
        </p:nvSpPr>
        <p:spPr>
          <a:xfrm>
            <a:off x="152399" y="929640"/>
            <a:ext cx="8991601" cy="5318760"/>
          </a:xfrm>
        </p:spPr>
        <p:txBody>
          <a:bodyPr>
            <a:normAutofit fontScale="92500" lnSpcReduction="20000"/>
          </a:bodyPr>
          <a:lstStyle/>
          <a:p>
            <a:r>
              <a:rPr lang="en-US" dirty="0" smtClean="0"/>
              <a:t>Generic programming library</a:t>
            </a:r>
          </a:p>
          <a:p>
            <a:r>
              <a:rPr lang="en-US" dirty="0" smtClean="0"/>
              <a:t>Components:</a:t>
            </a:r>
          </a:p>
          <a:p>
            <a:pPr lvl="1"/>
            <a:r>
              <a:rPr lang="en-US" sz="2800" b="1" dirty="0"/>
              <a:t>Containers</a:t>
            </a:r>
            <a:r>
              <a:rPr lang="en-US" sz="2800" dirty="0"/>
              <a:t> – Data structure which contains a collection of data objects</a:t>
            </a:r>
          </a:p>
          <a:p>
            <a:pPr lvl="2"/>
            <a:r>
              <a:rPr lang="en-US" dirty="0" smtClean="0"/>
              <a:t>Allocator is used inside the Container class for memory management</a:t>
            </a:r>
          </a:p>
          <a:p>
            <a:pPr lvl="2"/>
            <a:r>
              <a:rPr lang="en-US" dirty="0" smtClean="0"/>
              <a:t>E.g</a:t>
            </a:r>
            <a:r>
              <a:rPr lang="en-US" dirty="0"/>
              <a:t>. vector, stack, queue, tree</a:t>
            </a:r>
          </a:p>
          <a:p>
            <a:pPr lvl="1"/>
            <a:r>
              <a:rPr lang="en-US" sz="2800" b="1" dirty="0"/>
              <a:t>Algorithms</a:t>
            </a:r>
            <a:r>
              <a:rPr lang="en-US" sz="2800" dirty="0"/>
              <a:t> are </a:t>
            </a:r>
            <a:r>
              <a:rPr lang="sv-SE" sz="2800" dirty="0"/>
              <a:t>procedures that are applied to containers to process their data</a:t>
            </a:r>
            <a:endParaRPr lang="en-US" sz="2800" dirty="0"/>
          </a:p>
          <a:p>
            <a:pPr lvl="2"/>
            <a:r>
              <a:rPr lang="en-US" dirty="0"/>
              <a:t>E.g. sort, </a:t>
            </a:r>
            <a:r>
              <a:rPr lang="en-US" dirty="0" smtClean="0"/>
              <a:t>search</a:t>
            </a:r>
          </a:p>
          <a:p>
            <a:pPr lvl="2">
              <a:buNone/>
            </a:pPr>
            <a:endParaRPr lang="en-US" dirty="0" smtClean="0"/>
          </a:p>
          <a:p>
            <a:pPr lvl="2">
              <a:buNone/>
            </a:pPr>
            <a:endParaRPr lang="en-US" dirty="0" smtClean="0"/>
          </a:p>
          <a:p>
            <a:pPr lvl="1"/>
            <a:r>
              <a:rPr lang="en-US" sz="2800" b="1" dirty="0" smtClean="0"/>
              <a:t>Iterator</a:t>
            </a:r>
            <a:endParaRPr lang="en-US" sz="2800" b="1" dirty="0"/>
          </a:p>
          <a:p>
            <a:pPr lvl="2"/>
            <a:r>
              <a:rPr lang="en-US" dirty="0" smtClean="0"/>
              <a:t>One kind </a:t>
            </a:r>
            <a:r>
              <a:rPr lang="en-US" dirty="0"/>
              <a:t>of smart pointer</a:t>
            </a:r>
          </a:p>
          <a:p>
            <a:pPr lvl="2"/>
            <a:r>
              <a:rPr lang="en-US" dirty="0"/>
              <a:t>Provide an interface of traversing different containers for algorithm</a:t>
            </a:r>
          </a:p>
        </p:txBody>
      </p:sp>
      <p:sp>
        <p:nvSpPr>
          <p:cNvPr id="5" name="灯片编号占位符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1946477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Existing STL on LLM</a:t>
            </a:r>
            <a:endParaRPr lang="en-US" dirty="0"/>
          </a:p>
        </p:txBody>
      </p:sp>
      <p:sp>
        <p:nvSpPr>
          <p:cNvPr id="3" name="Content Placeholder 2"/>
          <p:cNvSpPr>
            <a:spLocks noGrp="1"/>
          </p:cNvSpPr>
          <p:nvPr>
            <p:ph sz="quarter" idx="1"/>
          </p:nvPr>
        </p:nvSpPr>
        <p:spPr>
          <a:xfrm>
            <a:off x="0" y="1066800"/>
            <a:ext cx="8839200" cy="1371600"/>
          </a:xfrm>
        </p:spPr>
        <p:txBody>
          <a:bodyPr>
            <a:normAutofit/>
          </a:bodyPr>
          <a:lstStyle/>
          <a:p>
            <a:r>
              <a:rPr lang="en-US" dirty="0" smtClean="0"/>
              <a:t>The local memory size in the core is limited</a:t>
            </a:r>
          </a:p>
          <a:p>
            <a:pPr lvl="1"/>
            <a:r>
              <a:rPr lang="en-US" dirty="0" smtClean="0"/>
              <a:t>Existing STL implementation assumes almost infinite memory</a:t>
            </a:r>
          </a:p>
        </p:txBody>
      </p:sp>
      <p:sp>
        <p:nvSpPr>
          <p:cNvPr id="4" name="TextBox 3"/>
          <p:cNvSpPr txBox="1"/>
          <p:nvPr/>
        </p:nvSpPr>
        <p:spPr>
          <a:xfrm>
            <a:off x="381000" y="2209800"/>
            <a:ext cx="5029200" cy="2862322"/>
          </a:xfrm>
          <a:prstGeom prst="rect">
            <a:avLst/>
          </a:prstGeom>
          <a:noFill/>
        </p:spPr>
        <p:txBody>
          <a:bodyPr wrap="square" rtlCol="0">
            <a:spAutoFit/>
          </a:bodyPr>
          <a:lstStyle/>
          <a:p>
            <a:r>
              <a:rPr lang="en-US" dirty="0"/>
              <a:t>main() </a:t>
            </a:r>
            <a:r>
              <a:rPr lang="en-US" dirty="0" smtClean="0"/>
              <a:t>{</a:t>
            </a:r>
            <a:endParaRPr lang="en-US" dirty="0"/>
          </a:p>
          <a:p>
            <a:pPr lvl="1"/>
            <a:r>
              <a:rPr lang="en-US" dirty="0" err="1" smtClean="0"/>
              <a:t>pthread_create</a:t>
            </a:r>
            <a:r>
              <a:rPr lang="en-US" dirty="0"/>
              <a:t>(...</a:t>
            </a:r>
            <a:r>
              <a:rPr lang="en-US" dirty="0" err="1" smtClean="0"/>
              <a:t>spe_context_run</a:t>
            </a:r>
            <a:r>
              <a:rPr lang="en-US" dirty="0" smtClean="0"/>
              <a:t>(</a:t>
            </a:r>
            <a:r>
              <a:rPr lang="en-US" dirty="0" err="1" smtClean="0"/>
              <a:t>speID</a:t>
            </a:r>
            <a:r>
              <a:rPr lang="en-US" dirty="0"/>
              <a:t>)...);</a:t>
            </a:r>
          </a:p>
          <a:p>
            <a:r>
              <a:rPr lang="en-US" dirty="0"/>
              <a:t>}</a:t>
            </a:r>
          </a:p>
          <a:p>
            <a:pPr algn="ctr"/>
            <a:r>
              <a:rPr lang="en-US" dirty="0" smtClean="0"/>
              <a:t>(</a:t>
            </a:r>
            <a:r>
              <a:rPr lang="en-US" dirty="0"/>
              <a:t>a) </a:t>
            </a:r>
            <a:r>
              <a:rPr lang="en-US" dirty="0" smtClean="0"/>
              <a:t>main PE </a:t>
            </a:r>
            <a:r>
              <a:rPr lang="en-US" dirty="0"/>
              <a:t>code</a:t>
            </a:r>
          </a:p>
          <a:p>
            <a:r>
              <a:rPr lang="en-US" dirty="0"/>
              <a:t>main() </a:t>
            </a:r>
            <a:r>
              <a:rPr lang="en-US" dirty="0" smtClean="0"/>
              <a:t>{</a:t>
            </a:r>
            <a:endParaRPr lang="en-US" dirty="0"/>
          </a:p>
          <a:p>
            <a:pPr lvl="1"/>
            <a:r>
              <a:rPr lang="en-US" dirty="0"/>
              <a:t>vector&lt;</a:t>
            </a:r>
            <a:r>
              <a:rPr lang="en-US" dirty="0" err="1"/>
              <a:t>int</a:t>
            </a:r>
            <a:r>
              <a:rPr lang="en-US" dirty="0"/>
              <a:t>&gt; vec1</a:t>
            </a:r>
            <a:r>
              <a:rPr lang="en-US" dirty="0" smtClean="0"/>
              <a:t>;</a:t>
            </a:r>
          </a:p>
          <a:p>
            <a:pPr lvl="1"/>
            <a:r>
              <a:rPr lang="nn-NO" dirty="0" smtClean="0"/>
              <a:t>for</a:t>
            </a:r>
            <a:r>
              <a:rPr lang="nn-NO" dirty="0"/>
              <a:t>( i = 0 ; i &lt; N ; i++)</a:t>
            </a:r>
          </a:p>
          <a:p>
            <a:pPr lvl="1"/>
            <a:r>
              <a:rPr lang="en-US" dirty="0" smtClean="0"/>
              <a:t>	vec1.push_back(i</a:t>
            </a:r>
            <a:r>
              <a:rPr lang="en-US" dirty="0"/>
              <a:t>);</a:t>
            </a:r>
          </a:p>
          <a:p>
            <a:r>
              <a:rPr lang="en-US" dirty="0"/>
              <a:t>}</a:t>
            </a:r>
          </a:p>
          <a:p>
            <a:pPr algn="ctr"/>
            <a:r>
              <a:rPr lang="en-US" dirty="0" smtClean="0"/>
              <a:t>(</a:t>
            </a:r>
            <a:r>
              <a:rPr lang="en-US" dirty="0"/>
              <a:t>b) </a:t>
            </a:r>
            <a:r>
              <a:rPr lang="en-US" dirty="0" smtClean="0"/>
              <a:t>PE </a:t>
            </a:r>
            <a:r>
              <a:rPr lang="en-US" dirty="0"/>
              <a:t>code</a:t>
            </a:r>
          </a:p>
        </p:txBody>
      </p:sp>
      <p:sp>
        <p:nvSpPr>
          <p:cNvPr id="6" name="灯片编号占位符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11" name="椭圆形标注 10"/>
          <p:cNvSpPr/>
          <p:nvPr/>
        </p:nvSpPr>
        <p:spPr>
          <a:xfrm>
            <a:off x="3048000" y="3428999"/>
            <a:ext cx="2133600" cy="720739"/>
          </a:xfrm>
          <a:prstGeom prst="wedgeEllipseCallout">
            <a:avLst>
              <a:gd name="adj1" fmla="val -57007"/>
              <a:gd name="adj2" fmla="val 22455"/>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ts val="1600"/>
              </a:lnSpc>
            </a:pPr>
            <a:r>
              <a:rPr lang="en-US" dirty="0" smtClean="0">
                <a:solidFill>
                  <a:schemeClr val="tx1"/>
                </a:solidFill>
              </a:rPr>
              <a:t>Will  crash when i == 8192</a:t>
            </a:r>
          </a:p>
        </p:txBody>
      </p:sp>
      <p:sp>
        <p:nvSpPr>
          <p:cNvPr id="38" name="TextBox 37"/>
          <p:cNvSpPr txBox="1"/>
          <p:nvPr/>
        </p:nvSpPr>
        <p:spPr>
          <a:xfrm>
            <a:off x="609600" y="5822040"/>
            <a:ext cx="3276600" cy="369332"/>
          </a:xfrm>
          <a:prstGeom prst="rect">
            <a:avLst/>
          </a:prstGeom>
          <a:noFill/>
        </p:spPr>
        <p:txBody>
          <a:bodyPr wrap="square" rtlCol="0">
            <a:spAutoFit/>
          </a:bodyPr>
          <a:lstStyle/>
          <a:p>
            <a:r>
              <a:rPr lang="en-US" dirty="0" smtClean="0"/>
              <a:t>Assuming LLM size = 256 KB </a:t>
            </a:r>
            <a:endParaRPr lang="en-US" dirty="0"/>
          </a:p>
        </p:txBody>
      </p:sp>
    </p:spTree>
    <p:extLst>
      <p:ext uri="{BB962C8B-B14F-4D97-AF65-F5344CB8AC3E}">
        <p14:creationId xmlns:p14="http://schemas.microsoft.com/office/powerpoint/2010/main" xmlns="" val="166792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Existing STL on LLM</a:t>
            </a:r>
            <a:endParaRPr lang="en-US" dirty="0"/>
          </a:p>
        </p:txBody>
      </p:sp>
      <p:sp>
        <p:nvSpPr>
          <p:cNvPr id="3" name="Content Placeholder 2"/>
          <p:cNvSpPr>
            <a:spLocks noGrp="1"/>
          </p:cNvSpPr>
          <p:nvPr>
            <p:ph sz="quarter" idx="1"/>
          </p:nvPr>
        </p:nvSpPr>
        <p:spPr>
          <a:xfrm>
            <a:off x="0" y="1066800"/>
            <a:ext cx="8839200" cy="1371600"/>
          </a:xfrm>
        </p:spPr>
        <p:txBody>
          <a:bodyPr>
            <a:normAutofit/>
          </a:bodyPr>
          <a:lstStyle/>
          <a:p>
            <a:r>
              <a:rPr lang="en-US" dirty="0" smtClean="0"/>
              <a:t>The local memory size in the core is limited</a:t>
            </a:r>
          </a:p>
          <a:p>
            <a:pPr lvl="1"/>
            <a:r>
              <a:rPr lang="en-US" dirty="0" smtClean="0"/>
              <a:t>Existing STL implementation assumes almost infinite memory</a:t>
            </a:r>
          </a:p>
        </p:txBody>
      </p:sp>
      <p:sp>
        <p:nvSpPr>
          <p:cNvPr id="4" name="TextBox 3"/>
          <p:cNvSpPr txBox="1"/>
          <p:nvPr/>
        </p:nvSpPr>
        <p:spPr>
          <a:xfrm>
            <a:off x="381000" y="2209800"/>
            <a:ext cx="5029200" cy="2862322"/>
          </a:xfrm>
          <a:prstGeom prst="rect">
            <a:avLst/>
          </a:prstGeom>
          <a:noFill/>
        </p:spPr>
        <p:txBody>
          <a:bodyPr wrap="square" rtlCol="0">
            <a:spAutoFit/>
          </a:bodyPr>
          <a:lstStyle/>
          <a:p>
            <a:r>
              <a:rPr lang="en-US" dirty="0"/>
              <a:t>main() </a:t>
            </a:r>
            <a:r>
              <a:rPr lang="en-US" dirty="0" smtClean="0"/>
              <a:t>{</a:t>
            </a:r>
            <a:endParaRPr lang="en-US" dirty="0"/>
          </a:p>
          <a:p>
            <a:pPr lvl="1"/>
            <a:r>
              <a:rPr lang="en-US" dirty="0" err="1" smtClean="0"/>
              <a:t>pthread_create</a:t>
            </a:r>
            <a:r>
              <a:rPr lang="en-US" dirty="0"/>
              <a:t>(...</a:t>
            </a:r>
            <a:r>
              <a:rPr lang="en-US" dirty="0" err="1" smtClean="0"/>
              <a:t>spe_context_run</a:t>
            </a:r>
            <a:r>
              <a:rPr lang="en-US" dirty="0" smtClean="0"/>
              <a:t>(</a:t>
            </a:r>
            <a:r>
              <a:rPr lang="en-US" dirty="0" err="1" smtClean="0"/>
              <a:t>speID</a:t>
            </a:r>
            <a:r>
              <a:rPr lang="en-US" dirty="0"/>
              <a:t>)...);</a:t>
            </a:r>
          </a:p>
          <a:p>
            <a:r>
              <a:rPr lang="en-US" dirty="0"/>
              <a:t>}</a:t>
            </a:r>
          </a:p>
          <a:p>
            <a:pPr algn="ctr"/>
            <a:r>
              <a:rPr lang="en-US" dirty="0" smtClean="0"/>
              <a:t>(</a:t>
            </a:r>
            <a:r>
              <a:rPr lang="en-US" dirty="0"/>
              <a:t>a) </a:t>
            </a:r>
            <a:r>
              <a:rPr lang="en-US" dirty="0" smtClean="0"/>
              <a:t>main PE </a:t>
            </a:r>
            <a:r>
              <a:rPr lang="en-US" dirty="0"/>
              <a:t>code</a:t>
            </a:r>
          </a:p>
          <a:p>
            <a:r>
              <a:rPr lang="en-US" dirty="0"/>
              <a:t>main() </a:t>
            </a:r>
            <a:r>
              <a:rPr lang="en-US" dirty="0" smtClean="0"/>
              <a:t>{</a:t>
            </a:r>
            <a:endParaRPr lang="en-US" dirty="0"/>
          </a:p>
          <a:p>
            <a:pPr lvl="1"/>
            <a:r>
              <a:rPr lang="en-US" dirty="0"/>
              <a:t>vector&lt;</a:t>
            </a:r>
            <a:r>
              <a:rPr lang="en-US" dirty="0" err="1"/>
              <a:t>int</a:t>
            </a:r>
            <a:r>
              <a:rPr lang="en-US" dirty="0"/>
              <a:t>&gt; vec1</a:t>
            </a:r>
            <a:r>
              <a:rPr lang="en-US" dirty="0" smtClean="0"/>
              <a:t>;</a:t>
            </a:r>
          </a:p>
          <a:p>
            <a:pPr lvl="1"/>
            <a:r>
              <a:rPr lang="nn-NO" dirty="0" smtClean="0"/>
              <a:t>for</a:t>
            </a:r>
            <a:r>
              <a:rPr lang="nn-NO" dirty="0"/>
              <a:t>( i = 0 ; i &lt; N ; i++)</a:t>
            </a:r>
          </a:p>
          <a:p>
            <a:pPr lvl="1"/>
            <a:r>
              <a:rPr lang="en-US" dirty="0" smtClean="0"/>
              <a:t>	vec1.push_back(i</a:t>
            </a:r>
            <a:r>
              <a:rPr lang="en-US" dirty="0"/>
              <a:t>);</a:t>
            </a:r>
          </a:p>
          <a:p>
            <a:r>
              <a:rPr lang="en-US" dirty="0"/>
              <a:t>}</a:t>
            </a:r>
          </a:p>
          <a:p>
            <a:pPr algn="ctr"/>
            <a:r>
              <a:rPr lang="en-US" dirty="0" smtClean="0"/>
              <a:t>(</a:t>
            </a:r>
            <a:r>
              <a:rPr lang="en-US" dirty="0"/>
              <a:t>b) </a:t>
            </a:r>
            <a:r>
              <a:rPr lang="en-US" dirty="0" smtClean="0"/>
              <a:t>PE </a:t>
            </a:r>
            <a:r>
              <a:rPr lang="en-US" dirty="0"/>
              <a:t>code</a:t>
            </a:r>
          </a:p>
        </p:txBody>
      </p:sp>
      <p:sp>
        <p:nvSpPr>
          <p:cNvPr id="6" name="灯片编号占位符 5"/>
          <p:cNvSpPr>
            <a:spLocks noGrp="1"/>
          </p:cNvSpPr>
          <p:nvPr>
            <p:ph type="sldNum" sz="quarter" idx="12"/>
          </p:nvPr>
        </p:nvSpPr>
        <p:spPr/>
        <p:txBody>
          <a:bodyPr/>
          <a:lstStyle/>
          <a:p>
            <a:r>
              <a:rPr lang="en-US" dirty="0" smtClean="0"/>
              <a:t>7</a:t>
            </a:r>
            <a:endParaRPr lang="en-US" dirty="0"/>
          </a:p>
        </p:txBody>
      </p:sp>
      <p:sp>
        <p:nvSpPr>
          <p:cNvPr id="9" name="Rectangle 8"/>
          <p:cNvSpPr/>
          <p:nvPr/>
        </p:nvSpPr>
        <p:spPr>
          <a:xfrm>
            <a:off x="5537197" y="5554645"/>
            <a:ext cx="1617134" cy="846755"/>
          </a:xfrm>
          <a:prstGeom prst="rect">
            <a:avLst/>
          </a:prstGeom>
          <a:solidFill>
            <a:srgbClr val="00B0F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10" name="TextBox 9"/>
          <p:cNvSpPr txBox="1"/>
          <p:nvPr/>
        </p:nvSpPr>
        <p:spPr>
          <a:xfrm>
            <a:off x="5621863" y="5793356"/>
            <a:ext cx="1447800" cy="369332"/>
          </a:xfrm>
          <a:prstGeom prst="rect">
            <a:avLst/>
          </a:prstGeom>
          <a:noFill/>
        </p:spPr>
        <p:txBody>
          <a:bodyPr wrap="square" rtlCol="0">
            <a:spAutoFit/>
          </a:bodyPr>
          <a:lstStyle/>
          <a:p>
            <a:pPr algn="ctr"/>
            <a:r>
              <a:rPr lang="en-US" dirty="0" smtClean="0"/>
              <a:t>Code region</a:t>
            </a:r>
            <a:endParaRPr lang="en-US" dirty="0"/>
          </a:p>
        </p:txBody>
      </p:sp>
      <p:sp>
        <p:nvSpPr>
          <p:cNvPr id="13" name="Rectangle 12"/>
          <p:cNvSpPr/>
          <p:nvPr/>
        </p:nvSpPr>
        <p:spPr>
          <a:xfrm>
            <a:off x="5537197" y="5517902"/>
            <a:ext cx="1617134" cy="45719"/>
          </a:xfrm>
          <a:prstGeom prst="rect">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14" name="TextBox 13"/>
          <p:cNvSpPr txBox="1"/>
          <p:nvPr/>
        </p:nvSpPr>
        <p:spPr>
          <a:xfrm>
            <a:off x="7382930" y="5360375"/>
            <a:ext cx="1447800" cy="646331"/>
          </a:xfrm>
          <a:prstGeom prst="rect">
            <a:avLst/>
          </a:prstGeom>
          <a:noFill/>
        </p:spPr>
        <p:txBody>
          <a:bodyPr wrap="square" rtlCol="0">
            <a:spAutoFit/>
          </a:bodyPr>
          <a:lstStyle/>
          <a:p>
            <a:pPr algn="ctr"/>
            <a:r>
              <a:rPr lang="en-US" dirty="0" smtClean="0"/>
              <a:t>Global and static data</a:t>
            </a:r>
            <a:endParaRPr lang="en-US" dirty="0"/>
          </a:p>
        </p:txBody>
      </p:sp>
      <p:sp>
        <p:nvSpPr>
          <p:cNvPr id="15" name="Rectangle 14"/>
          <p:cNvSpPr/>
          <p:nvPr/>
        </p:nvSpPr>
        <p:spPr>
          <a:xfrm>
            <a:off x="5537197" y="5240902"/>
            <a:ext cx="1617134" cy="276999"/>
          </a:xfrm>
          <a:prstGeom prst="rect">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16" name="TextBox 15"/>
          <p:cNvSpPr txBox="1"/>
          <p:nvPr/>
        </p:nvSpPr>
        <p:spPr>
          <a:xfrm>
            <a:off x="5621864" y="5193502"/>
            <a:ext cx="1447800" cy="369332"/>
          </a:xfrm>
          <a:prstGeom prst="rect">
            <a:avLst/>
          </a:prstGeom>
          <a:noFill/>
        </p:spPr>
        <p:txBody>
          <a:bodyPr wrap="square" rtlCol="0">
            <a:spAutoFit/>
          </a:bodyPr>
          <a:lstStyle/>
          <a:p>
            <a:pPr algn="ctr"/>
            <a:r>
              <a:rPr lang="en-US" dirty="0" smtClean="0"/>
              <a:t>Vector data</a:t>
            </a:r>
            <a:endParaRPr lang="en-US" dirty="0"/>
          </a:p>
        </p:txBody>
      </p:sp>
      <p:sp>
        <p:nvSpPr>
          <p:cNvPr id="17" name="TextBox 16"/>
          <p:cNvSpPr txBox="1"/>
          <p:nvPr/>
        </p:nvSpPr>
        <p:spPr>
          <a:xfrm>
            <a:off x="7349063" y="5010069"/>
            <a:ext cx="1447800" cy="369332"/>
          </a:xfrm>
          <a:prstGeom prst="rect">
            <a:avLst/>
          </a:prstGeom>
          <a:noFill/>
        </p:spPr>
        <p:txBody>
          <a:bodyPr wrap="square" rtlCol="0">
            <a:spAutoFit/>
          </a:bodyPr>
          <a:lstStyle/>
          <a:p>
            <a:pPr algn="ctr"/>
            <a:r>
              <a:rPr lang="en-US" dirty="0" smtClean="0"/>
              <a:t>Reallocation</a:t>
            </a:r>
            <a:endParaRPr lang="en-US" dirty="0"/>
          </a:p>
        </p:txBody>
      </p:sp>
      <p:sp>
        <p:nvSpPr>
          <p:cNvPr id="18" name="Curved Right Arrow 17"/>
          <p:cNvSpPr/>
          <p:nvPr/>
        </p:nvSpPr>
        <p:spPr>
          <a:xfrm flipH="1" flipV="1">
            <a:off x="7171263" y="5043516"/>
            <a:ext cx="143933" cy="302438"/>
          </a:xfrm>
          <a:prstGeom prst="curved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19" name="Rectangle 18"/>
          <p:cNvSpPr/>
          <p:nvPr/>
        </p:nvSpPr>
        <p:spPr>
          <a:xfrm>
            <a:off x="5537197" y="4683140"/>
            <a:ext cx="1617133" cy="557762"/>
          </a:xfrm>
          <a:prstGeom prst="rect">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20" name="TextBox 19"/>
          <p:cNvSpPr txBox="1"/>
          <p:nvPr/>
        </p:nvSpPr>
        <p:spPr>
          <a:xfrm>
            <a:off x="5604931" y="4777355"/>
            <a:ext cx="1447800" cy="369332"/>
          </a:xfrm>
          <a:prstGeom prst="rect">
            <a:avLst/>
          </a:prstGeom>
          <a:noFill/>
        </p:spPr>
        <p:txBody>
          <a:bodyPr wrap="square" rtlCol="0">
            <a:spAutoFit/>
          </a:bodyPr>
          <a:lstStyle/>
          <a:p>
            <a:pPr algn="ctr"/>
            <a:r>
              <a:rPr lang="en-US" dirty="0" smtClean="0"/>
              <a:t>Vector data</a:t>
            </a:r>
            <a:endParaRPr lang="en-US" dirty="0"/>
          </a:p>
        </p:txBody>
      </p:sp>
      <p:sp>
        <p:nvSpPr>
          <p:cNvPr id="21" name="Rectangle 20"/>
          <p:cNvSpPr/>
          <p:nvPr/>
        </p:nvSpPr>
        <p:spPr>
          <a:xfrm>
            <a:off x="5537197" y="3616340"/>
            <a:ext cx="1617133" cy="1066800"/>
          </a:xfrm>
          <a:prstGeom prst="rect">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22" name="TextBox 21"/>
          <p:cNvSpPr txBox="1"/>
          <p:nvPr/>
        </p:nvSpPr>
        <p:spPr>
          <a:xfrm>
            <a:off x="5604931" y="3965074"/>
            <a:ext cx="1447800" cy="369332"/>
          </a:xfrm>
          <a:prstGeom prst="rect">
            <a:avLst/>
          </a:prstGeom>
          <a:noFill/>
        </p:spPr>
        <p:txBody>
          <a:bodyPr wrap="square" rtlCol="0">
            <a:spAutoFit/>
          </a:bodyPr>
          <a:lstStyle/>
          <a:p>
            <a:pPr algn="ctr"/>
            <a:r>
              <a:rPr lang="en-US" dirty="0" smtClean="0"/>
              <a:t>Vector data</a:t>
            </a:r>
            <a:endParaRPr lang="en-US" dirty="0"/>
          </a:p>
        </p:txBody>
      </p:sp>
      <p:sp>
        <p:nvSpPr>
          <p:cNvPr id="23" name="Rectangle 22"/>
          <p:cNvSpPr/>
          <p:nvPr/>
        </p:nvSpPr>
        <p:spPr>
          <a:xfrm>
            <a:off x="5554131" y="2116686"/>
            <a:ext cx="1617134" cy="138989"/>
          </a:xfrm>
          <a:prstGeom prst="rect">
            <a:avLst/>
          </a:prstGeom>
          <a:solidFill>
            <a:schemeClr val="accent5">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24" name="TextBox 23"/>
          <p:cNvSpPr txBox="1"/>
          <p:nvPr/>
        </p:nvSpPr>
        <p:spPr>
          <a:xfrm>
            <a:off x="7399864" y="1932020"/>
            <a:ext cx="1447800" cy="369332"/>
          </a:xfrm>
          <a:prstGeom prst="rect">
            <a:avLst/>
          </a:prstGeom>
          <a:noFill/>
        </p:spPr>
        <p:txBody>
          <a:bodyPr wrap="square" rtlCol="0">
            <a:spAutoFit/>
          </a:bodyPr>
          <a:lstStyle/>
          <a:p>
            <a:pPr algn="ctr"/>
            <a:r>
              <a:rPr lang="en-US" dirty="0" smtClean="0"/>
              <a:t>Stack data</a:t>
            </a:r>
            <a:endParaRPr lang="en-US" dirty="0"/>
          </a:p>
        </p:txBody>
      </p:sp>
      <p:sp>
        <p:nvSpPr>
          <p:cNvPr id="25" name="TextBox 24"/>
          <p:cNvSpPr txBox="1"/>
          <p:nvPr/>
        </p:nvSpPr>
        <p:spPr>
          <a:xfrm>
            <a:off x="7349063" y="4498474"/>
            <a:ext cx="1447800" cy="369332"/>
          </a:xfrm>
          <a:prstGeom prst="rect">
            <a:avLst/>
          </a:prstGeom>
          <a:noFill/>
        </p:spPr>
        <p:txBody>
          <a:bodyPr wrap="square" rtlCol="0">
            <a:spAutoFit/>
          </a:bodyPr>
          <a:lstStyle/>
          <a:p>
            <a:pPr algn="ctr"/>
            <a:r>
              <a:rPr lang="en-US" dirty="0" smtClean="0"/>
              <a:t>Reallocation</a:t>
            </a:r>
            <a:endParaRPr lang="en-US" dirty="0"/>
          </a:p>
        </p:txBody>
      </p:sp>
      <p:sp>
        <p:nvSpPr>
          <p:cNvPr id="26" name="Curved Right Arrow 25"/>
          <p:cNvSpPr/>
          <p:nvPr/>
        </p:nvSpPr>
        <p:spPr>
          <a:xfrm flipH="1" flipV="1">
            <a:off x="7171263" y="4531921"/>
            <a:ext cx="143933" cy="302438"/>
          </a:xfrm>
          <a:prstGeom prst="curved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28" name="Straight Arrow Connector 27"/>
          <p:cNvCxnSpPr>
            <a:endCxn id="23" idx="3"/>
          </p:cNvCxnSpPr>
          <p:nvPr/>
        </p:nvCxnSpPr>
        <p:spPr>
          <a:xfrm flipH="1">
            <a:off x="7171265" y="2186180"/>
            <a:ext cx="35560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137395" y="5520920"/>
            <a:ext cx="35560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ight Brace 29"/>
          <p:cNvSpPr/>
          <p:nvPr/>
        </p:nvSpPr>
        <p:spPr>
          <a:xfrm>
            <a:off x="7171265" y="2255674"/>
            <a:ext cx="143931" cy="1360665"/>
          </a:xfrm>
          <a:prstGeom prst="rightBrace">
            <a:avLst>
              <a:gd name="adj1" fmla="val 2123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7154331" y="3633273"/>
            <a:ext cx="160865" cy="1049868"/>
          </a:xfrm>
          <a:prstGeom prst="rightBrace">
            <a:avLst>
              <a:gd name="adj1" fmla="val 2123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p:cNvSpPr/>
          <p:nvPr/>
        </p:nvSpPr>
        <p:spPr>
          <a:xfrm>
            <a:off x="7171263" y="4683140"/>
            <a:ext cx="143933" cy="837780"/>
          </a:xfrm>
          <a:prstGeom prst="rightBrace">
            <a:avLst>
              <a:gd name="adj1" fmla="val 2123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p:cNvSpPr/>
          <p:nvPr/>
        </p:nvSpPr>
        <p:spPr>
          <a:xfrm>
            <a:off x="7154330" y="5563621"/>
            <a:ext cx="194736" cy="837780"/>
          </a:xfrm>
          <a:prstGeom prst="rightBrace">
            <a:avLst>
              <a:gd name="adj1" fmla="val 2123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椭圆形标注 10"/>
          <p:cNvSpPr/>
          <p:nvPr/>
        </p:nvSpPr>
        <p:spPr>
          <a:xfrm>
            <a:off x="3048000" y="3428999"/>
            <a:ext cx="2133600" cy="720739"/>
          </a:xfrm>
          <a:prstGeom prst="wedgeEllipseCallout">
            <a:avLst>
              <a:gd name="adj1" fmla="val -57007"/>
              <a:gd name="adj2" fmla="val 22455"/>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ts val="1600"/>
              </a:lnSpc>
            </a:pPr>
            <a:r>
              <a:rPr lang="en-US" dirty="0" smtClean="0">
                <a:solidFill>
                  <a:schemeClr val="tx1"/>
                </a:solidFill>
              </a:rPr>
              <a:t>Will  crash when i == 8192</a:t>
            </a:r>
          </a:p>
        </p:txBody>
      </p:sp>
      <p:sp>
        <p:nvSpPr>
          <p:cNvPr id="34" name="TextBox 33"/>
          <p:cNvSpPr txBox="1"/>
          <p:nvPr/>
        </p:nvSpPr>
        <p:spPr>
          <a:xfrm>
            <a:off x="7399863" y="2612840"/>
            <a:ext cx="1413933" cy="646331"/>
          </a:xfrm>
          <a:prstGeom prst="rect">
            <a:avLst/>
          </a:prstGeom>
          <a:noFill/>
        </p:spPr>
        <p:txBody>
          <a:bodyPr wrap="square" rtlCol="0">
            <a:spAutoFit/>
          </a:bodyPr>
          <a:lstStyle/>
          <a:p>
            <a:pPr algn="ctr"/>
            <a:r>
              <a:rPr lang="en-US" dirty="0" smtClean="0"/>
              <a:t>Reallocation size : 64KB</a:t>
            </a:r>
            <a:endParaRPr lang="en-US" dirty="0"/>
          </a:p>
        </p:txBody>
      </p:sp>
      <p:sp>
        <p:nvSpPr>
          <p:cNvPr id="35" name="TextBox 34"/>
          <p:cNvSpPr txBox="1"/>
          <p:nvPr/>
        </p:nvSpPr>
        <p:spPr>
          <a:xfrm>
            <a:off x="7315196" y="3965074"/>
            <a:ext cx="1727203" cy="369332"/>
          </a:xfrm>
          <a:prstGeom prst="rect">
            <a:avLst/>
          </a:prstGeom>
          <a:noFill/>
        </p:spPr>
        <p:txBody>
          <a:bodyPr wrap="square" rtlCol="0">
            <a:spAutoFit/>
          </a:bodyPr>
          <a:lstStyle/>
          <a:p>
            <a:pPr algn="ctr"/>
            <a:r>
              <a:rPr lang="en-US" dirty="0" smtClean="0"/>
              <a:t>Data size : 32KB</a:t>
            </a:r>
            <a:endParaRPr lang="en-US" dirty="0"/>
          </a:p>
        </p:txBody>
      </p:sp>
      <p:sp>
        <p:nvSpPr>
          <p:cNvPr id="36" name="TextBox 35"/>
          <p:cNvSpPr txBox="1"/>
          <p:nvPr/>
        </p:nvSpPr>
        <p:spPr>
          <a:xfrm>
            <a:off x="7315196" y="4867806"/>
            <a:ext cx="1828804" cy="646331"/>
          </a:xfrm>
          <a:prstGeom prst="rect">
            <a:avLst/>
          </a:prstGeom>
          <a:noFill/>
        </p:spPr>
        <p:txBody>
          <a:bodyPr wrap="square" rtlCol="0">
            <a:spAutoFit/>
          </a:bodyPr>
          <a:lstStyle/>
          <a:p>
            <a:pPr algn="ctr"/>
            <a:r>
              <a:rPr lang="en-US" dirty="0" smtClean="0"/>
              <a:t>Fragmentation size : 32KB – 4B</a:t>
            </a:r>
            <a:endParaRPr lang="en-US" dirty="0"/>
          </a:p>
        </p:txBody>
      </p:sp>
      <p:sp>
        <p:nvSpPr>
          <p:cNvPr id="37" name="TextBox 36"/>
          <p:cNvSpPr txBox="1"/>
          <p:nvPr/>
        </p:nvSpPr>
        <p:spPr>
          <a:xfrm>
            <a:off x="7315196" y="5659345"/>
            <a:ext cx="1828804" cy="646331"/>
          </a:xfrm>
          <a:prstGeom prst="rect">
            <a:avLst/>
          </a:prstGeom>
          <a:noFill/>
        </p:spPr>
        <p:txBody>
          <a:bodyPr wrap="square" rtlCol="0">
            <a:spAutoFit/>
          </a:bodyPr>
          <a:lstStyle/>
          <a:p>
            <a:pPr algn="ctr"/>
            <a:r>
              <a:rPr lang="en-US" dirty="0" smtClean="0"/>
              <a:t>Program code size &gt; 130KB</a:t>
            </a:r>
            <a:endParaRPr lang="en-US" dirty="0"/>
          </a:p>
        </p:txBody>
      </p:sp>
      <p:sp>
        <p:nvSpPr>
          <p:cNvPr id="38" name="TextBox 37"/>
          <p:cNvSpPr txBox="1"/>
          <p:nvPr/>
        </p:nvSpPr>
        <p:spPr>
          <a:xfrm>
            <a:off x="609600" y="5822040"/>
            <a:ext cx="3276600" cy="369332"/>
          </a:xfrm>
          <a:prstGeom prst="rect">
            <a:avLst/>
          </a:prstGeom>
          <a:noFill/>
        </p:spPr>
        <p:txBody>
          <a:bodyPr wrap="square" rtlCol="0">
            <a:spAutoFit/>
          </a:bodyPr>
          <a:lstStyle/>
          <a:p>
            <a:r>
              <a:rPr lang="en-US" dirty="0" smtClean="0"/>
              <a:t>Assuming LLM size = 256 KB </a:t>
            </a:r>
            <a:endParaRPr lang="en-US" dirty="0"/>
          </a:p>
        </p:txBody>
      </p:sp>
    </p:spTree>
    <p:extLst>
      <p:ext uri="{BB962C8B-B14F-4D97-AF65-F5344CB8AC3E}">
        <p14:creationId xmlns:p14="http://schemas.microsoft.com/office/powerpoint/2010/main" xmlns="" val="236400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p:bldP spid="17" grpId="1"/>
      <p:bldP spid="18" grpId="0" animBg="1"/>
      <p:bldP spid="18" grpId="1" animBg="1"/>
      <p:bldP spid="19" grpId="0" animBg="1"/>
      <p:bldP spid="19" grpId="1" animBg="1"/>
      <p:bldP spid="20" grpId="0"/>
      <p:bldP spid="20" grpId="1"/>
      <p:bldP spid="21" grpId="0" animBg="1"/>
      <p:bldP spid="22" grpId="0"/>
      <p:bldP spid="24" grpId="0"/>
      <p:bldP spid="25" grpId="0"/>
      <p:bldP spid="25" grpId="1"/>
      <p:bldP spid="26" grpId="0" animBg="1"/>
      <p:bldP spid="26" grpId="1" animBg="1"/>
      <p:bldP spid="30" grpId="0" animBg="1"/>
      <p:bldP spid="31" grpId="0" animBg="1"/>
      <p:bldP spid="32" grpId="0" animBg="1"/>
      <p:bldP spid="33" grpId="0" animBg="1"/>
      <p:bldP spid="34" grpId="0"/>
      <p:bldP spid="35"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Existing STL on LLM</a:t>
            </a:r>
            <a:endParaRPr lang="en-US" dirty="0"/>
          </a:p>
        </p:txBody>
      </p:sp>
      <p:sp>
        <p:nvSpPr>
          <p:cNvPr id="3" name="Content Placeholder 2"/>
          <p:cNvSpPr>
            <a:spLocks noGrp="1"/>
          </p:cNvSpPr>
          <p:nvPr>
            <p:ph sz="quarter" idx="1"/>
          </p:nvPr>
        </p:nvSpPr>
        <p:spPr>
          <a:xfrm>
            <a:off x="0" y="1066800"/>
            <a:ext cx="8839200" cy="1371600"/>
          </a:xfrm>
        </p:spPr>
        <p:txBody>
          <a:bodyPr>
            <a:normAutofit/>
          </a:bodyPr>
          <a:lstStyle/>
          <a:p>
            <a:r>
              <a:rPr lang="en-US" smtClean="0"/>
              <a:t>The local memory size in the core is limited</a:t>
            </a:r>
            <a:endParaRPr lang="en-US" dirty="0" smtClean="0"/>
          </a:p>
          <a:p>
            <a:pPr lvl="1"/>
            <a:r>
              <a:rPr lang="en-US" dirty="0" smtClean="0"/>
              <a:t>Existing STL </a:t>
            </a:r>
            <a:r>
              <a:rPr lang="en-US" smtClean="0"/>
              <a:t>implementation assumes almost infinite memory</a:t>
            </a:r>
            <a:endParaRPr lang="en-US" dirty="0" smtClean="0"/>
          </a:p>
        </p:txBody>
      </p:sp>
      <p:sp>
        <p:nvSpPr>
          <p:cNvPr id="4" name="TextBox 3"/>
          <p:cNvSpPr txBox="1"/>
          <p:nvPr/>
        </p:nvSpPr>
        <p:spPr>
          <a:xfrm>
            <a:off x="381000" y="2209800"/>
            <a:ext cx="5029200" cy="2862322"/>
          </a:xfrm>
          <a:prstGeom prst="rect">
            <a:avLst/>
          </a:prstGeom>
          <a:noFill/>
        </p:spPr>
        <p:txBody>
          <a:bodyPr wrap="square" rtlCol="0">
            <a:spAutoFit/>
          </a:bodyPr>
          <a:lstStyle/>
          <a:p>
            <a:r>
              <a:rPr lang="en-US" dirty="0"/>
              <a:t>main() </a:t>
            </a:r>
            <a:r>
              <a:rPr lang="en-US" dirty="0" smtClean="0"/>
              <a:t>{</a:t>
            </a:r>
            <a:endParaRPr lang="en-US" dirty="0"/>
          </a:p>
          <a:p>
            <a:pPr lvl="1"/>
            <a:r>
              <a:rPr lang="en-US" dirty="0" err="1" smtClean="0"/>
              <a:t>pthread_create</a:t>
            </a:r>
            <a:r>
              <a:rPr lang="en-US" dirty="0"/>
              <a:t>(...</a:t>
            </a:r>
            <a:r>
              <a:rPr lang="en-US" dirty="0" err="1" smtClean="0"/>
              <a:t>spe_context_run</a:t>
            </a:r>
            <a:r>
              <a:rPr lang="en-US" dirty="0" smtClean="0"/>
              <a:t>(</a:t>
            </a:r>
            <a:r>
              <a:rPr lang="en-US" dirty="0" err="1" smtClean="0"/>
              <a:t>speID</a:t>
            </a:r>
            <a:r>
              <a:rPr lang="en-US" dirty="0"/>
              <a:t>)...);</a:t>
            </a:r>
          </a:p>
          <a:p>
            <a:r>
              <a:rPr lang="en-US" dirty="0"/>
              <a:t>}</a:t>
            </a:r>
          </a:p>
          <a:p>
            <a:pPr algn="ctr"/>
            <a:r>
              <a:rPr lang="en-US" dirty="0" smtClean="0"/>
              <a:t>(</a:t>
            </a:r>
            <a:r>
              <a:rPr lang="en-US" dirty="0"/>
              <a:t>a) </a:t>
            </a:r>
            <a:r>
              <a:rPr lang="en-US" dirty="0" smtClean="0"/>
              <a:t>main PE </a:t>
            </a:r>
            <a:r>
              <a:rPr lang="en-US" dirty="0"/>
              <a:t>code</a:t>
            </a:r>
          </a:p>
          <a:p>
            <a:r>
              <a:rPr lang="en-US" dirty="0"/>
              <a:t>main() </a:t>
            </a:r>
            <a:r>
              <a:rPr lang="en-US" dirty="0" smtClean="0"/>
              <a:t>{</a:t>
            </a:r>
            <a:endParaRPr lang="en-US" dirty="0"/>
          </a:p>
          <a:p>
            <a:pPr lvl="1"/>
            <a:r>
              <a:rPr lang="en-US" dirty="0"/>
              <a:t>vector&lt;</a:t>
            </a:r>
            <a:r>
              <a:rPr lang="en-US" dirty="0" err="1"/>
              <a:t>int</a:t>
            </a:r>
            <a:r>
              <a:rPr lang="en-US" dirty="0"/>
              <a:t>&gt; vec1</a:t>
            </a:r>
            <a:r>
              <a:rPr lang="en-US" dirty="0" smtClean="0"/>
              <a:t>;</a:t>
            </a:r>
          </a:p>
          <a:p>
            <a:pPr lvl="1"/>
            <a:r>
              <a:rPr lang="nn-NO" dirty="0" smtClean="0"/>
              <a:t>for</a:t>
            </a:r>
            <a:r>
              <a:rPr lang="nn-NO" dirty="0"/>
              <a:t>( i = 0 ; i &lt; N ; i++)</a:t>
            </a:r>
          </a:p>
          <a:p>
            <a:pPr lvl="1"/>
            <a:r>
              <a:rPr lang="en-US" dirty="0" smtClean="0"/>
              <a:t>	vec1.push_back(i</a:t>
            </a:r>
            <a:r>
              <a:rPr lang="en-US" dirty="0"/>
              <a:t>);</a:t>
            </a:r>
          </a:p>
          <a:p>
            <a:r>
              <a:rPr lang="en-US" dirty="0"/>
              <a:t>}</a:t>
            </a:r>
          </a:p>
          <a:p>
            <a:pPr algn="ctr"/>
            <a:r>
              <a:rPr lang="en-US" dirty="0" smtClean="0"/>
              <a:t>(</a:t>
            </a:r>
            <a:r>
              <a:rPr lang="en-US" dirty="0"/>
              <a:t>b) </a:t>
            </a:r>
            <a:r>
              <a:rPr lang="en-US" dirty="0" smtClean="0"/>
              <a:t>PE </a:t>
            </a:r>
            <a:r>
              <a:rPr lang="en-US" dirty="0"/>
              <a:t>code</a:t>
            </a:r>
          </a:p>
        </p:txBody>
      </p:sp>
      <p:graphicFrame>
        <p:nvGraphicFramePr>
          <p:cNvPr id="5" name="Table 4"/>
          <p:cNvGraphicFramePr>
            <a:graphicFrameLocks noGrp="1"/>
          </p:cNvGraphicFramePr>
          <p:nvPr>
            <p:extLst>
              <p:ext uri="{D42A27DB-BD31-4B8C-83A1-F6EECF244321}">
                <p14:modId xmlns:p14="http://schemas.microsoft.com/office/powerpoint/2010/main" xmlns="" val="2177734114"/>
              </p:ext>
            </p:extLst>
          </p:nvPr>
        </p:nvGraphicFramePr>
        <p:xfrm>
          <a:off x="4456922" y="3320142"/>
          <a:ext cx="4572000" cy="212344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pPr algn="ctr"/>
                      <a:r>
                        <a:rPr lang="en-US" dirty="0" smtClean="0"/>
                        <a:t>Container Class</a:t>
                      </a:r>
                      <a:endParaRPr lang="en-US" dirty="0"/>
                    </a:p>
                  </a:txBody>
                  <a:tcPr/>
                </a:tc>
                <a:tc>
                  <a:txBody>
                    <a:bodyPr/>
                    <a:lstStyle/>
                    <a:p>
                      <a:pPr algn="ctr"/>
                      <a:r>
                        <a:rPr kumimoji="0" lang="en-US" sz="1800" b="0" i="0" u="none" strike="noStrike" kern="1200" baseline="0" dirty="0" smtClean="0">
                          <a:solidFill>
                            <a:schemeClr val="lt1"/>
                          </a:solidFill>
                          <a:latin typeface="+mn-lt"/>
                          <a:ea typeface="+mn-ea"/>
                          <a:cs typeface="+mn-cs"/>
                        </a:rPr>
                        <a:t>Approx. Code Size (in Bytes)</a:t>
                      </a:r>
                      <a:endParaRPr lang="en-US" dirty="0"/>
                    </a:p>
                  </a:txBody>
                  <a:tcPr/>
                </a:tc>
                <a:tc>
                  <a:txBody>
                    <a:bodyPr/>
                    <a:lstStyle/>
                    <a:p>
                      <a:pPr algn="ctr"/>
                      <a:r>
                        <a:rPr kumimoji="0" lang="en-US" sz="1800" b="0" i="0" u="none" strike="noStrike" kern="1200" baseline="0" dirty="0" smtClean="0">
                          <a:solidFill>
                            <a:schemeClr val="lt1"/>
                          </a:solidFill>
                          <a:latin typeface="+mn-lt"/>
                          <a:ea typeface="+mn-ea"/>
                          <a:cs typeface="+mn-cs"/>
                        </a:rPr>
                        <a:t>Approx. Data Size (in Bytes)</a:t>
                      </a:r>
                      <a:endParaRPr kumimoji="0" lang="en-US" sz="1800" b="0" i="0" u="none" strike="noStrike" kern="1200" baseline="0" dirty="0">
                        <a:solidFill>
                          <a:schemeClr val="lt1"/>
                        </a:solidFill>
                        <a:latin typeface="+mn-lt"/>
                        <a:ea typeface="+mn-ea"/>
                        <a:cs typeface="+mn-cs"/>
                      </a:endParaRPr>
                    </a:p>
                  </a:txBody>
                  <a:tcPr/>
                </a:tc>
              </a:tr>
              <a:tr h="370840">
                <a:tc>
                  <a:txBody>
                    <a:bodyPr/>
                    <a:lstStyle/>
                    <a:p>
                      <a:pPr algn="ctr"/>
                      <a:r>
                        <a:rPr kumimoji="0" lang="en-US" sz="1800" b="0" i="0" u="none" strike="noStrike" kern="1200" baseline="0" dirty="0" smtClean="0">
                          <a:solidFill>
                            <a:schemeClr val="dk1"/>
                          </a:solidFill>
                          <a:latin typeface="+mn-lt"/>
                          <a:ea typeface="+mn-ea"/>
                          <a:cs typeface="+mn-cs"/>
                        </a:rPr>
                        <a:t>Vector</a:t>
                      </a:r>
                      <a:endParaRPr lang="en-US" dirty="0"/>
                    </a:p>
                  </a:txBody>
                  <a:tcPr/>
                </a:tc>
                <a:tc>
                  <a:txBody>
                    <a:bodyPr/>
                    <a:lstStyle/>
                    <a:p>
                      <a:pPr algn="ctr"/>
                      <a:r>
                        <a:rPr kumimoji="0" lang="en-US" sz="1800" b="0" i="0" u="none" strike="noStrike" kern="1200" baseline="0" dirty="0" smtClean="0">
                          <a:solidFill>
                            <a:schemeClr val="dk1"/>
                          </a:solidFill>
                          <a:latin typeface="+mn-lt"/>
                          <a:ea typeface="+mn-ea"/>
                          <a:cs typeface="+mn-cs"/>
                        </a:rPr>
                        <a:t>138388</a:t>
                      </a:r>
                      <a:endParaRPr lang="en-US" dirty="0"/>
                    </a:p>
                  </a:txBody>
                  <a:tcPr/>
                </a:tc>
                <a:tc>
                  <a:txBody>
                    <a:bodyPr/>
                    <a:lstStyle/>
                    <a:p>
                      <a:pPr marL="0" algn="ctr" rtl="0" eaLnBrk="1" latinLnBrk="0" hangingPunct="1"/>
                      <a:r>
                        <a:rPr kumimoji="0" lang="en-US" sz="1800" b="0" i="0" u="none" strike="noStrike" kern="1200" baseline="0" dirty="0" smtClean="0">
                          <a:solidFill>
                            <a:schemeClr val="dk1"/>
                          </a:solidFill>
                          <a:latin typeface="+mn-lt"/>
                          <a:ea typeface="+mn-ea"/>
                          <a:cs typeface="+mn-cs"/>
                        </a:rPr>
                        <a:t>32768</a:t>
                      </a:r>
                      <a:endParaRPr kumimoji="0" lang="en-US" sz="1800" b="0" i="0" u="none" strike="noStrike" kern="1200" baseline="0" dirty="0">
                        <a:solidFill>
                          <a:schemeClr val="dk1"/>
                        </a:solidFill>
                        <a:latin typeface="+mn-lt"/>
                        <a:ea typeface="+mn-ea"/>
                        <a:cs typeface="+mn-cs"/>
                      </a:endParaRPr>
                    </a:p>
                  </a:txBody>
                  <a:tcPr/>
                </a:tc>
              </a:tr>
              <a:tr h="370840">
                <a:tc>
                  <a:txBody>
                    <a:bodyPr/>
                    <a:lstStyle/>
                    <a:p>
                      <a:pPr algn="ctr"/>
                      <a:r>
                        <a:rPr kumimoji="0" lang="en-US" sz="1800" b="0" i="0" u="none" strike="noStrike" kern="1200" baseline="0" dirty="0" err="1" smtClean="0">
                          <a:solidFill>
                            <a:schemeClr val="dk1"/>
                          </a:solidFill>
                          <a:latin typeface="+mn-lt"/>
                          <a:ea typeface="+mn-ea"/>
                          <a:cs typeface="+mn-cs"/>
                        </a:rPr>
                        <a:t>Deque</a:t>
                      </a:r>
                      <a:endParaRPr lang="en-US" dirty="0"/>
                    </a:p>
                  </a:txBody>
                  <a:tcPr/>
                </a:tc>
                <a:tc>
                  <a:txBody>
                    <a:bodyPr/>
                    <a:lstStyle/>
                    <a:p>
                      <a:pPr algn="ctr"/>
                      <a:r>
                        <a:rPr kumimoji="0" lang="en-US" sz="1800" b="0" i="0" u="none" strike="noStrike" kern="1200" baseline="0" dirty="0" smtClean="0">
                          <a:solidFill>
                            <a:schemeClr val="dk1"/>
                          </a:solidFill>
                          <a:latin typeface="+mn-lt"/>
                          <a:ea typeface="+mn-ea"/>
                          <a:cs typeface="+mn-cs"/>
                        </a:rPr>
                        <a:t>139364</a:t>
                      </a:r>
                      <a:endParaRPr lang="en-US" dirty="0"/>
                    </a:p>
                  </a:txBody>
                  <a:tcPr/>
                </a:tc>
                <a:tc>
                  <a:txBody>
                    <a:bodyPr/>
                    <a:lstStyle/>
                    <a:p>
                      <a:pPr marL="0" algn="ctr" rtl="0" eaLnBrk="1" latinLnBrk="0" hangingPunct="1"/>
                      <a:r>
                        <a:rPr kumimoji="0" lang="en-US" sz="1800" b="0" i="0" u="none" strike="noStrike" kern="1200" baseline="0" dirty="0" smtClean="0">
                          <a:solidFill>
                            <a:schemeClr val="dk1"/>
                          </a:solidFill>
                          <a:latin typeface="+mn-lt"/>
                          <a:ea typeface="+mn-ea"/>
                          <a:cs typeface="+mn-cs"/>
                        </a:rPr>
                        <a:t>102908</a:t>
                      </a:r>
                      <a:endParaRPr kumimoji="0" lang="en-US" sz="1800" b="0" i="0" u="none" strike="noStrike" kern="1200" baseline="0" dirty="0">
                        <a:solidFill>
                          <a:schemeClr val="dk1"/>
                        </a:solidFill>
                        <a:latin typeface="+mn-lt"/>
                        <a:ea typeface="+mn-ea"/>
                        <a:cs typeface="+mn-cs"/>
                      </a:endParaRPr>
                    </a:p>
                  </a:txBody>
                  <a:tcPr/>
                </a:tc>
              </a:tr>
              <a:tr h="370840">
                <a:tc>
                  <a:txBody>
                    <a:bodyPr/>
                    <a:lstStyle/>
                    <a:p>
                      <a:pPr algn="ctr"/>
                      <a:r>
                        <a:rPr kumimoji="0" lang="en-US" sz="1800" b="0" i="0" u="none" strike="noStrike" kern="1200" baseline="0" dirty="0" smtClean="0">
                          <a:solidFill>
                            <a:schemeClr val="dk1"/>
                          </a:solidFill>
                          <a:latin typeface="+mn-lt"/>
                          <a:ea typeface="+mn-ea"/>
                          <a:cs typeface="+mn-cs"/>
                        </a:rPr>
                        <a:t>Set</a:t>
                      </a:r>
                      <a:endParaRPr lang="en-US" dirty="0"/>
                    </a:p>
                  </a:txBody>
                  <a:tcPr/>
                </a:tc>
                <a:tc>
                  <a:txBody>
                    <a:bodyPr/>
                    <a:lstStyle/>
                    <a:p>
                      <a:pPr algn="ctr"/>
                      <a:r>
                        <a:rPr kumimoji="0" lang="en-US" sz="1800" b="0" i="0" u="none" strike="noStrike" kern="1200" baseline="0" dirty="0" smtClean="0">
                          <a:solidFill>
                            <a:schemeClr val="dk1"/>
                          </a:solidFill>
                          <a:latin typeface="+mn-lt"/>
                          <a:ea typeface="+mn-ea"/>
                          <a:cs typeface="+mn-cs"/>
                        </a:rPr>
                        <a:t>141284</a:t>
                      </a:r>
                      <a:endParaRPr lang="en-US" dirty="0"/>
                    </a:p>
                  </a:txBody>
                  <a:tcPr/>
                </a:tc>
                <a:tc>
                  <a:txBody>
                    <a:bodyPr/>
                    <a:lstStyle/>
                    <a:p>
                      <a:pPr marL="0" algn="ctr" rtl="0" eaLnBrk="1" latinLnBrk="0" hangingPunct="1"/>
                      <a:r>
                        <a:rPr kumimoji="0" lang="en-US" sz="1800" b="0" i="0" u="none" strike="noStrike" kern="1200" baseline="0" dirty="0" smtClean="0">
                          <a:solidFill>
                            <a:schemeClr val="dk1"/>
                          </a:solidFill>
                          <a:latin typeface="+mn-lt"/>
                          <a:ea typeface="+mn-ea"/>
                          <a:cs typeface="+mn-cs"/>
                        </a:rPr>
                        <a:t>11464</a:t>
                      </a:r>
                      <a:endParaRPr kumimoji="0" lang="en-US" sz="1800" b="0" i="0" u="none" strike="noStrike" kern="1200" baseline="0" dirty="0">
                        <a:solidFill>
                          <a:schemeClr val="dk1"/>
                        </a:solidFill>
                        <a:latin typeface="+mn-lt"/>
                        <a:ea typeface="+mn-ea"/>
                        <a:cs typeface="+mn-cs"/>
                      </a:endParaRPr>
                    </a:p>
                  </a:txBody>
                  <a:tcPr/>
                </a:tc>
              </a:tr>
              <a:tr h="370840">
                <a:tc>
                  <a:txBody>
                    <a:bodyPr/>
                    <a:lstStyle/>
                    <a:p>
                      <a:pPr algn="ctr"/>
                      <a:r>
                        <a:rPr kumimoji="0" lang="en-US" sz="1800" b="0" i="0" u="none" strike="noStrike" kern="1200" baseline="0" dirty="0" smtClean="0">
                          <a:solidFill>
                            <a:schemeClr val="dk1"/>
                          </a:solidFill>
                          <a:latin typeface="+mn-lt"/>
                          <a:ea typeface="+mn-ea"/>
                          <a:cs typeface="+mn-cs"/>
                        </a:rPr>
                        <a:t>List</a:t>
                      </a:r>
                      <a:endParaRPr lang="en-US" dirty="0"/>
                    </a:p>
                  </a:txBody>
                  <a:tcPr/>
                </a:tc>
                <a:tc>
                  <a:txBody>
                    <a:bodyPr/>
                    <a:lstStyle/>
                    <a:p>
                      <a:pPr algn="ctr"/>
                      <a:r>
                        <a:rPr kumimoji="0" lang="en-US" sz="1800" b="0" i="0" u="none" strike="noStrike" kern="1200" baseline="0" dirty="0" smtClean="0">
                          <a:solidFill>
                            <a:schemeClr val="dk1"/>
                          </a:solidFill>
                          <a:latin typeface="+mn-lt"/>
                          <a:ea typeface="+mn-ea"/>
                          <a:cs typeface="+mn-cs"/>
                        </a:rPr>
                        <a:t>134924</a:t>
                      </a:r>
                      <a:endParaRPr lang="en-US" dirty="0"/>
                    </a:p>
                  </a:txBody>
                  <a:tcPr/>
                </a:tc>
                <a:tc>
                  <a:txBody>
                    <a:bodyPr/>
                    <a:lstStyle/>
                    <a:p>
                      <a:pPr marL="0" algn="ctr" rtl="0" eaLnBrk="1" latinLnBrk="0" hangingPunct="1"/>
                      <a:r>
                        <a:rPr kumimoji="0" lang="en-US" sz="1800" b="0" i="0" u="none" strike="noStrike" kern="1200" baseline="0" dirty="0" smtClean="0">
                          <a:solidFill>
                            <a:schemeClr val="dk1"/>
                          </a:solidFill>
                          <a:latin typeface="+mn-lt"/>
                          <a:ea typeface="+mn-ea"/>
                          <a:cs typeface="+mn-cs"/>
                        </a:rPr>
                        <a:t>21976</a:t>
                      </a:r>
                      <a:endParaRPr kumimoji="0" lang="en-US" sz="1800" b="0" i="0" u="none" strike="noStrike" kern="1200" baseline="0" dirty="0">
                        <a:solidFill>
                          <a:schemeClr val="dk1"/>
                        </a:solidFill>
                        <a:latin typeface="+mn-lt"/>
                        <a:ea typeface="+mn-ea"/>
                        <a:cs typeface="+mn-cs"/>
                      </a:endParaRPr>
                    </a:p>
                  </a:txBody>
                  <a:tcPr/>
                </a:tc>
              </a:tr>
            </a:tbl>
          </a:graphicData>
        </a:graphic>
      </p:graphicFrame>
      <p:sp>
        <p:nvSpPr>
          <p:cNvPr id="6" name="灯片编号占位符 5"/>
          <p:cNvSpPr>
            <a:spLocks noGrp="1"/>
          </p:cNvSpPr>
          <p:nvPr>
            <p:ph type="sldNum" sz="quarter" idx="12"/>
          </p:nvPr>
        </p:nvSpPr>
        <p:spPr/>
        <p:txBody>
          <a:bodyPr/>
          <a:lstStyle/>
          <a:p>
            <a:r>
              <a:rPr lang="en-US" dirty="0" smtClean="0"/>
              <a:t>7</a:t>
            </a:r>
            <a:endParaRPr lang="en-US" dirty="0"/>
          </a:p>
        </p:txBody>
      </p:sp>
      <p:sp>
        <p:nvSpPr>
          <p:cNvPr id="7" name="TextBox 6"/>
          <p:cNvSpPr txBox="1"/>
          <p:nvPr/>
        </p:nvSpPr>
        <p:spPr>
          <a:xfrm>
            <a:off x="990600" y="5446693"/>
            <a:ext cx="6400800" cy="954107"/>
          </a:xfrm>
          <a:prstGeom prst="rect">
            <a:avLst/>
          </a:prstGeom>
          <a:solidFill>
            <a:schemeClr val="bg1"/>
          </a:solidFill>
        </p:spPr>
        <p:txBody>
          <a:bodyPr wrap="square" rtlCol="0">
            <a:spAutoFit/>
          </a:bodyPr>
          <a:lstStyle/>
          <a:p>
            <a:pPr algn="ctr"/>
            <a:r>
              <a:rPr lang="en-US" sz="2800" dirty="0" smtClean="0">
                <a:solidFill>
                  <a:srgbClr val="FF0000"/>
                </a:solidFill>
              </a:rPr>
              <a:t>The max data limits strongly restrict the use of </a:t>
            </a:r>
            <a:r>
              <a:rPr lang="en-US" sz="2800" smtClean="0">
                <a:solidFill>
                  <a:srgbClr val="FF0000"/>
                </a:solidFill>
              </a:rPr>
              <a:t>container class</a:t>
            </a:r>
            <a:endParaRPr lang="en-US" sz="2800" dirty="0">
              <a:solidFill>
                <a:srgbClr val="FF0000"/>
              </a:solidFill>
            </a:endParaRPr>
          </a:p>
        </p:txBody>
      </p:sp>
      <p:sp>
        <p:nvSpPr>
          <p:cNvPr id="8" name="椭圆 7"/>
          <p:cNvSpPr/>
          <p:nvPr/>
        </p:nvSpPr>
        <p:spPr>
          <a:xfrm>
            <a:off x="7657322" y="3810000"/>
            <a:ext cx="1219200" cy="18288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676122" y="2971800"/>
            <a:ext cx="2743200" cy="369332"/>
          </a:xfrm>
          <a:prstGeom prst="rect">
            <a:avLst/>
          </a:prstGeom>
          <a:noFill/>
        </p:spPr>
        <p:txBody>
          <a:bodyPr wrap="square" rtlCol="0">
            <a:spAutoFit/>
          </a:bodyPr>
          <a:lstStyle/>
          <a:p>
            <a:r>
              <a:rPr lang="en-US" dirty="0" smtClean="0"/>
              <a:t>LLM size = 256 KB </a:t>
            </a:r>
            <a:endParaRPr lang="en-US" dirty="0"/>
          </a:p>
        </p:txBody>
      </p:sp>
      <p:sp>
        <p:nvSpPr>
          <p:cNvPr id="13" name="椭圆形标注 10"/>
          <p:cNvSpPr/>
          <p:nvPr/>
        </p:nvSpPr>
        <p:spPr>
          <a:xfrm>
            <a:off x="5181600" y="1932020"/>
            <a:ext cx="2743200" cy="1066800"/>
          </a:xfrm>
          <a:prstGeom prst="wedgeEllipseCallout">
            <a:avLst>
              <a:gd name="adj1" fmla="val -141134"/>
              <a:gd name="adj2" fmla="val 135853"/>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Will  crash when i == 8192</a:t>
            </a:r>
          </a:p>
        </p:txBody>
      </p:sp>
    </p:spTree>
    <p:extLst>
      <p:ext uri="{BB962C8B-B14F-4D97-AF65-F5344CB8AC3E}">
        <p14:creationId xmlns:p14="http://schemas.microsoft.com/office/powerpoint/2010/main" xmlns="" val="216007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ML_kebai">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chemeClr val="bg1"/>
        </a:solidFill>
        <a:ln w="38100">
          <a:solidFill>
            <a:srgbClr val="FF0000"/>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CML_kebai</Template>
  <TotalTime>13450</TotalTime>
  <Words>4678</Words>
  <Application>Microsoft Office PowerPoint</Application>
  <PresentationFormat>全屏显示(4:3)</PresentationFormat>
  <Paragraphs>661</Paragraphs>
  <Slides>34</Slides>
  <Notes>30</Notes>
  <HiddenSlides>1</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CML_kebai</vt:lpstr>
      <vt:lpstr>STL on Limited Local Memory (LLM) Multi-core Processors</vt:lpstr>
      <vt:lpstr>Motivation</vt:lpstr>
      <vt:lpstr>Why Multi-core</vt:lpstr>
      <vt:lpstr>Hardware Cache in Multi-Core Memory Scaling</vt:lpstr>
      <vt:lpstr>Limited Local Memory Architecture</vt:lpstr>
      <vt:lpstr>Standard Template Library</vt:lpstr>
      <vt:lpstr>Limitation of Existing STL on LLM</vt:lpstr>
      <vt:lpstr>Limitation of Existing STL on LLM</vt:lpstr>
      <vt:lpstr>Limitation of Existing STL on LLM</vt:lpstr>
      <vt:lpstr>Challenges – Minimize changes</vt:lpstr>
      <vt:lpstr>Challenges – How to manage data</vt:lpstr>
      <vt:lpstr>Challenges – External hazard</vt:lpstr>
      <vt:lpstr>Related Works – STL Extension </vt:lpstr>
      <vt:lpstr>Related Works – STL Extension </vt:lpstr>
      <vt:lpstr>Related Works – STL Extension </vt:lpstr>
      <vt:lpstr>Problems in LLM</vt:lpstr>
      <vt:lpstr>Related Works – Software Cache (1)</vt:lpstr>
      <vt:lpstr>Related Works – Software Cache (2)</vt:lpstr>
      <vt:lpstr>Related Works – Works on LLM</vt:lpstr>
      <vt:lpstr>Preserve Syntax and Semantics</vt:lpstr>
      <vt:lpstr>Preserve Syntax and Semantics</vt:lpstr>
      <vt:lpstr>Software Cache Structure</vt:lpstr>
      <vt:lpstr>Software Cache Structure (Con’t)</vt:lpstr>
      <vt:lpstr>Solution to Global Memory Allocation</vt:lpstr>
      <vt:lpstr>Resolve External Pointers</vt:lpstr>
      <vt:lpstr>Experiment Evaluation</vt:lpstr>
      <vt:lpstr>Programmability Improvement</vt:lpstr>
      <vt:lpstr>Communication Overhead</vt:lpstr>
      <vt:lpstr>Instruction Overhead</vt:lpstr>
      <vt:lpstr>Instruction Overhead</vt:lpstr>
      <vt:lpstr>Scalability</vt:lpstr>
      <vt:lpstr>Conclusion</vt:lpstr>
      <vt:lpstr>Publications</vt:lpstr>
      <vt:lpstr>幻灯片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 framework</dc:title>
  <dc:creator/>
  <cp:lastModifiedBy>LUDI</cp:lastModifiedBy>
  <cp:revision>1709</cp:revision>
  <dcterms:created xsi:type="dcterms:W3CDTF">2006-08-16T00:00:00Z</dcterms:created>
  <dcterms:modified xsi:type="dcterms:W3CDTF">2012-04-05T05:20:12Z</dcterms:modified>
</cp:coreProperties>
</file>