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3"/>
  </p:notesMasterIdLst>
  <p:sldIdLst>
    <p:sldId id="256" r:id="rId2"/>
    <p:sldId id="338" r:id="rId3"/>
    <p:sldId id="340" r:id="rId4"/>
    <p:sldId id="337" r:id="rId5"/>
    <p:sldId id="327" r:id="rId6"/>
    <p:sldId id="328" r:id="rId7"/>
    <p:sldId id="341" r:id="rId8"/>
    <p:sldId id="332" r:id="rId9"/>
    <p:sldId id="342" r:id="rId10"/>
    <p:sldId id="334" r:id="rId11"/>
    <p:sldId id="324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000099"/>
    <a:srgbClr val="DDDDDD"/>
    <a:srgbClr val="CCFFFF"/>
    <a:srgbClr val="99FF99"/>
    <a:srgbClr val="CCFF99"/>
    <a:srgbClr val="B2B2B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3" autoAdjust="0"/>
    <p:restoredTop sz="97373" autoAdjust="0"/>
  </p:normalViewPr>
  <p:slideViewPr>
    <p:cSldViewPr>
      <p:cViewPr varScale="1">
        <p:scale>
          <a:sx n="111" d="100"/>
          <a:sy n="111" d="100"/>
        </p:scale>
        <p:origin x="-18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4380"/>
    </p:cViewPr>
  </p:sorterViewPr>
  <p:notesViewPr>
    <p:cSldViewPr>
      <p:cViewPr>
        <p:scale>
          <a:sx n="100" d="100"/>
          <a:sy n="100" d="100"/>
        </p:scale>
        <p:origin x="-774" y="212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Jing%20Lu\Documents\My%20Dropbox\Jing_2013_spring\DAC%20presentation\results.xlsx" TargetMode="External"/><Relationship Id="rId3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ng%20Lu\Documents\My%20Dropbox\Jing_2013_spring\DAC%20presentation\results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6295031705108"/>
          <c:y val="0.0317535820721874"/>
          <c:w val="0.823704968294893"/>
          <c:h val="0.674708198239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Paper!$B$29</c:f>
              <c:strCache>
                <c:ptCount val="1"/>
                <c:pt idx="0">
                  <c:v>SSDM</c:v>
                </c:pt>
              </c:strCache>
            </c:strRef>
          </c:tx>
          <c:invertIfNegative val="0"/>
          <c:cat>
            <c:strRef>
              <c:f>Paper!$C$28:$K$28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Paper!$C$29:$K$29</c:f>
              <c:numCache>
                <c:formatCode>General</c:formatCode>
                <c:ptCount val="9"/>
                <c:pt idx="0">
                  <c:v>0.0</c:v>
                </c:pt>
                <c:pt idx="1">
                  <c:v>0.00897225609147297</c:v>
                </c:pt>
                <c:pt idx="2">
                  <c:v>0.0010278807419116</c:v>
                </c:pt>
                <c:pt idx="3">
                  <c:v>0.00126703362616184</c:v>
                </c:pt>
                <c:pt idx="4">
                  <c:v>0.0204322033610651</c:v>
                </c:pt>
                <c:pt idx="5">
                  <c:v>0.0300695481632802</c:v>
                </c:pt>
                <c:pt idx="6">
                  <c:v>0.000947614572789013</c:v>
                </c:pt>
                <c:pt idx="7">
                  <c:v>0.00247733974711217</c:v>
                </c:pt>
                <c:pt idx="8">
                  <c:v>0.0081492345379741</c:v>
                </c:pt>
              </c:numCache>
            </c:numRef>
          </c:val>
        </c:ser>
        <c:ser>
          <c:idx val="1"/>
          <c:order val="1"/>
          <c:tx>
            <c:strRef>
              <c:f>Paper!$B$30</c:f>
              <c:strCache>
                <c:ptCount val="1"/>
                <c:pt idx="0">
                  <c:v>CSM</c:v>
                </c:pt>
              </c:strCache>
            </c:strRef>
          </c:tx>
          <c:invertIfNegative val="0"/>
          <c:cat>
            <c:strRef>
              <c:f>Paper!$C$28:$K$28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Paper!$C$30:$K$30</c:f>
              <c:numCache>
                <c:formatCode>General</c:formatCode>
                <c:ptCount val="9"/>
                <c:pt idx="0">
                  <c:v>0.0999929230686169</c:v>
                </c:pt>
                <c:pt idx="1">
                  <c:v>0.189684034093709</c:v>
                </c:pt>
                <c:pt idx="2">
                  <c:v>0.133062731297799</c:v>
                </c:pt>
                <c:pt idx="3">
                  <c:v>0.137217819215883</c:v>
                </c:pt>
                <c:pt idx="4">
                  <c:v>0.134916675944338</c:v>
                </c:pt>
                <c:pt idx="5">
                  <c:v>0.105251953991125</c:v>
                </c:pt>
                <c:pt idx="6">
                  <c:v>0.077340986441784</c:v>
                </c:pt>
                <c:pt idx="7">
                  <c:v>0.0281246795889947</c:v>
                </c:pt>
                <c:pt idx="8">
                  <c:v>0.113198975455281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516344"/>
        <c:axId val="2099519656"/>
      </c:barChart>
      <c:catAx>
        <c:axId val="20995163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099519656"/>
        <c:crosses val="autoZero"/>
        <c:auto val="1"/>
        <c:lblAlgn val="ctr"/>
        <c:lblOffset val="100"/>
        <c:noMultiLvlLbl val="0"/>
      </c:catAx>
      <c:valAx>
        <c:axId val="2099519656"/>
        <c:scaling>
          <c:orientation val="minMax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099516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9644403423931"/>
          <c:y val="0.0440497143739385"/>
          <c:w val="0.309933614067472"/>
          <c:h val="0.0452634321445114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448284242248"/>
          <c:y val="0.0290933466716959"/>
          <c:w val="0.861542845338777"/>
          <c:h val="0.651147818479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Paper!$B$41</c:f>
              <c:strCache>
                <c:ptCount val="1"/>
                <c:pt idx="0">
                  <c:v>ILP</c:v>
                </c:pt>
              </c:strCache>
            </c:strRef>
          </c:tx>
          <c:invertIfNegative val="0"/>
          <c:cat>
            <c:strRef>
              <c:f>Paper!$C$40:$K$40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Paper!$C$41:$K$41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Paper!$B$42</c:f>
              <c:strCache>
                <c:ptCount val="1"/>
                <c:pt idx="0">
                  <c:v>SSDM</c:v>
                </c:pt>
              </c:strCache>
            </c:strRef>
          </c:tx>
          <c:invertIfNegative val="0"/>
          <c:cat>
            <c:strRef>
              <c:f>Paper!$C$40:$K$40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Paper!$C$42:$K$42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1.001116277505483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1.000000545193723</c:v>
                </c:pt>
              </c:numCache>
            </c:numRef>
          </c:val>
        </c:ser>
        <c:ser>
          <c:idx val="2"/>
          <c:order val="2"/>
          <c:tx>
            <c:strRef>
              <c:f>Paper!$B$43</c:f>
              <c:strCache>
                <c:ptCount val="1"/>
                <c:pt idx="0">
                  <c:v>CSM</c:v>
                </c:pt>
              </c:strCache>
            </c:strRef>
          </c:tx>
          <c:invertIfNegative val="0"/>
          <c:cat>
            <c:strRef>
              <c:f>Paper!$C$40:$K$40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Paper!$C$43:$K$43</c:f>
              <c:numCache>
                <c:formatCode>General</c:formatCode>
                <c:ptCount val="9"/>
                <c:pt idx="0">
                  <c:v>1.099961067169727</c:v>
                </c:pt>
                <c:pt idx="1">
                  <c:v>1.179104803835015</c:v>
                </c:pt>
                <c:pt idx="2">
                  <c:v>1.131899273832442</c:v>
                </c:pt>
                <c:pt idx="3">
                  <c:v>1.135778749348578</c:v>
                </c:pt>
                <c:pt idx="4">
                  <c:v>1.113433655031632</c:v>
                </c:pt>
                <c:pt idx="5">
                  <c:v>1.07298769870627</c:v>
                </c:pt>
                <c:pt idx="6">
                  <c:v>1.076321048930818</c:v>
                </c:pt>
                <c:pt idx="7">
                  <c:v>1.025583959681675</c:v>
                </c:pt>
                <c:pt idx="8">
                  <c:v>1.10531818107181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331624"/>
        <c:axId val="2104334632"/>
      </c:barChart>
      <c:catAx>
        <c:axId val="21043316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04334632"/>
        <c:crosses val="autoZero"/>
        <c:auto val="1"/>
        <c:lblAlgn val="ctr"/>
        <c:lblOffset val="100"/>
        <c:noMultiLvlLbl val="0"/>
      </c:catAx>
      <c:valAx>
        <c:axId val="2104334632"/>
        <c:scaling>
          <c:orientation val="minMax"/>
          <c:min val="0.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104331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24204214056576"/>
          <c:y val="0.0447015862147666"/>
          <c:w val="0.380207130358705"/>
          <c:h val="0.0587426299973373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0.00231</cdr:x>
      <cdr:y>0.00486</cdr:y>
    </cdr:from>
    <cdr:to>
      <cdr:x>0.06115</cdr:x>
      <cdr:y>1</cdr:y>
    </cdr:to>
    <cdr:sp macro="" textlink="">
      <cdr:nvSpPr>
        <cdr:cNvPr id="2" name="Rectangle 1"/>
        <cdr:cNvSpPr/>
      </cdr:nvSpPr>
      <cdr:spPr>
        <a:xfrm xmlns:a="http://schemas.openxmlformats.org/drawingml/2006/main" rot="16200000">
          <a:off x="-969930" y="992484"/>
          <a:ext cx="2256691" cy="2937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 dirty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Fraction of total execution time</a:t>
          </a:r>
          <a:endParaRPr lang="en-US" sz="1800" dirty="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0.86645</cdr:x>
      <cdr:y>0.76274</cdr:y>
    </cdr:from>
    <cdr:to>
      <cdr:x>0.98453</cdr:x>
      <cdr:y>0.83534</cdr:y>
    </cdr:to>
    <cdr:sp macro="" textlink="">
      <cdr:nvSpPr>
        <cdr:cNvPr id="3" name="Rounded Rectangle 2"/>
        <cdr:cNvSpPr/>
      </cdr:nvSpPr>
      <cdr:spPr>
        <a:xfrm xmlns:a="http://schemas.openxmlformats.org/drawingml/2006/main" rot="19042218">
          <a:off x="7460647" y="3952193"/>
          <a:ext cx="1016740" cy="37618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905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0.86122</cdr:x>
      <cdr:y>0.74865</cdr:y>
    </cdr:from>
    <cdr:to>
      <cdr:x>0.9793</cdr:x>
      <cdr:y>0.82125</cdr:y>
    </cdr:to>
    <cdr:sp macro="" textlink="">
      <cdr:nvSpPr>
        <cdr:cNvPr id="3" name="Rounded Rectangle 2"/>
        <cdr:cNvSpPr/>
      </cdr:nvSpPr>
      <cdr:spPr>
        <a:xfrm xmlns:a="http://schemas.openxmlformats.org/drawingml/2006/main" rot="19042218">
          <a:off x="7087465" y="3936228"/>
          <a:ext cx="971751" cy="381716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905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1.21513E-6</cdr:x>
      <cdr:y>0</cdr:y>
    </cdr:from>
    <cdr:to>
      <cdr:x>0.09259</cdr:x>
      <cdr:y>0.89634</cdr:y>
    </cdr:to>
    <cdr:sp macro="" textlink="">
      <cdr:nvSpPr>
        <cdr:cNvPr id="4" name="Rectangle 3"/>
        <cdr:cNvSpPr/>
      </cdr:nvSpPr>
      <cdr:spPr>
        <a:xfrm xmlns:a="http://schemas.openxmlformats.org/drawingml/2006/main" rot="16200000">
          <a:off x="-1907082" y="1907092"/>
          <a:ext cx="4576174" cy="7619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 dirty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Normalized </a:t>
          </a:r>
          <a:r>
            <a:rPr lang="en-US" altLang="en-US" sz="1800" b="1" kern="1200" dirty="0" smtClean="0">
              <a:solidFill>
                <a:prstClr val="black"/>
              </a:solidFill>
            </a:rPr>
            <a:t>execution</a:t>
          </a:r>
          <a:r>
            <a:rPr lang="en-US" sz="1800" b="1" i="0" baseline="0" dirty="0" smtClean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n-US" sz="1800" b="1" i="0" baseline="0" dirty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time</a:t>
          </a:r>
          <a:endParaRPr lang="en-US" sz="1800" dirty="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C6A6BBD-4F43-4269-95A9-0C86E0D9F71C}" type="datetimeFigureOut">
              <a:rPr lang="en-US" altLang="zh-CN"/>
              <a:pPr/>
              <a:t>6/2/13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3ED1245-793C-43FC-9749-6848AF12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8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0"/>
            <a:ext cx="7010400" cy="5257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0" y="5257800"/>
            <a:ext cx="70104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E561BC-4D90-4631-8000-C97A8E1BE4A8}" type="slidenum">
              <a:rPr lang="en-US" altLang="zh-CN">
                <a:latin typeface="Calibri" pitchFamily="34" charset="0"/>
              </a:rPr>
              <a:pPr eaLnBrk="1" hangingPunct="1"/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33475" y="1114425"/>
            <a:ext cx="7086600" cy="12801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1" y="3124200"/>
            <a:ext cx="7077074" cy="762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6EFCF9F-DC04-4412-BC67-B34682D6CA3D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5E661B4-831D-4E15-98AF-A55CA3CE04B7}" type="datetime1">
              <a:rPr lang="en-US" altLang="zh-CN" smtClean="0"/>
              <a:pPr/>
              <a:t>6/2/13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C1284E3-180D-41F5-A55B-573C800923AB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8772525" cy="5389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33397C5-EE64-4CD4-8D98-28B67A5DB7E7}" type="datetime1">
              <a:rPr lang="en-US" altLang="zh-CN" smtClean="0"/>
              <a:pPr/>
              <a:t>6/2/13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6E20739-73E8-4C67-9C97-46369D3BADED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E096DFA-0714-4AB4-9F93-21E9A2BA3F9B}" type="datetime1">
              <a:rPr lang="en-US" altLang="zh-CN" smtClean="0"/>
              <a:pPr/>
              <a:t>6/2/13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D57611A-6D18-4B29-914A-12F12156A453}" type="datetime1">
              <a:rPr lang="en-US" altLang="zh-CN" smtClean="0"/>
              <a:pPr/>
              <a:t>6/2/13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AE1B3D0-D2F5-47D9-A95A-0B6DD5092292}" type="datetime1">
              <a:rPr lang="en-US" altLang="zh-CN" smtClean="0"/>
              <a:pPr/>
              <a:t>6/2/13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DF7EC3F-BCDE-48A3-8A39-46DE2D906378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0D5BC90-2515-48FA-ACB5-E99E4FE24198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3DB6B4B-97C9-4FAE-B880-0A21CB96B097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B76F969-10BB-4821-BEBC-292FAFC69004}" type="datetime1">
              <a:rPr lang="en-US" altLang="zh-CN" smtClean="0"/>
              <a:pPr/>
              <a:t>6/2/13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1603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0104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SSDM: Smart Stack Data Management for Software Managed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Multicores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4" name="副标题 2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7086600" cy="76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Jing Lu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Ke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Bai</a:t>
            </a:r>
            <a:r>
              <a:rPr lang="en-US" altLang="zh-CN" dirty="0" smtClean="0">
                <a:solidFill>
                  <a:srgbClr val="FF0000"/>
                </a:solidFill>
              </a:rPr>
              <a:t>, and </a:t>
            </a:r>
            <a:r>
              <a:rPr lang="en-US" altLang="zh-CN" dirty="0" err="1" smtClean="0">
                <a:solidFill>
                  <a:srgbClr val="FF0000"/>
                </a:solidFill>
              </a:rPr>
              <a:t>Aviral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Shrivastava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66800" y="4572000"/>
            <a:ext cx="7162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Microarchitecture Lab</a:t>
            </a:r>
          </a:p>
          <a:p>
            <a:r>
              <a:rPr lang="en-US" altLang="zh-CN" b="1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Arizona State University, USA</a:t>
            </a:r>
            <a:endParaRPr lang="zh-CN" alt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Improvement of Overall Performance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6" name="Chart 2"/>
          <p:cNvGraphicFramePr/>
          <p:nvPr/>
        </p:nvGraphicFramePr>
        <p:xfrm>
          <a:off x="228600" y="990600"/>
          <a:ext cx="82296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Scaling the memory hierarchy is becoming more and more challenging as we scale the number of cores in each processor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One promising solution: scratchpad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Does not have data management implemented in hardware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Data management needs to be performed in software</a:t>
            </a:r>
          </a:p>
          <a:p>
            <a:r>
              <a:rPr lang="en-US" altLang="zh-CN" dirty="0" smtClean="0"/>
              <a:t>Important to have approaches to manage stack data</a:t>
            </a:r>
          </a:p>
          <a:p>
            <a:pPr lvl="1"/>
            <a:r>
              <a:rPr lang="en-US" altLang="zh-CN" dirty="0" smtClean="0"/>
              <a:t>64% of all accesses in embedded applications are to stack variables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Contributions of this paper: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1. </a:t>
            </a:r>
            <a:r>
              <a:rPr lang="en-US" altLang="zh-CN" dirty="0" smtClean="0"/>
              <a:t>Problem formulation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2. New runtime stack data management library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2. Efficient heuristic for stack data management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Reduce stack data management overhead by 13X over the 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13400078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Memory Scaling Challenge</a:t>
            </a:r>
            <a:endParaRPr lang="zh-CN" altLang="en-US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6781801" cy="5389404"/>
          </a:xfrm>
        </p:spPr>
        <p:txBody>
          <a:bodyPr>
            <a:normAutofit/>
          </a:bodyPr>
          <a:lstStyle/>
          <a:p>
            <a:r>
              <a:rPr lang="en-US" altLang="zh-CN" dirty="0"/>
              <a:t>In multi-core processors, , caches provide the illusion of a large unified memory</a:t>
            </a:r>
          </a:p>
          <a:p>
            <a:pPr lvl="1"/>
            <a:r>
              <a:rPr lang="en-US" altLang="zh-CN" dirty="0"/>
              <a:t>Bring required data from wherever into the cache</a:t>
            </a:r>
          </a:p>
          <a:p>
            <a:pPr lvl="1"/>
            <a:r>
              <a:rPr lang="en-US" altLang="zh-CN" dirty="0"/>
              <a:t>Make sure that the application gets the latest copy of the data</a:t>
            </a:r>
          </a:p>
          <a:p>
            <a:r>
              <a:rPr lang="en-US" altLang="zh-CN" dirty="0"/>
              <a:t>Cache coherency protocols do not scale well</a:t>
            </a:r>
          </a:p>
          <a:p>
            <a:pPr lvl="1"/>
            <a:r>
              <a:rPr lang="en-US" altLang="zh-CN" dirty="0"/>
              <a:t>Intel 48-core Single-chip Cloud Computer</a:t>
            </a:r>
          </a:p>
          <a:p>
            <a:pPr lvl="1"/>
            <a:r>
              <a:rPr lang="en-US" altLang="zh-CN" dirty="0"/>
              <a:t>8-core DSP from Texas Instruments, TI 6678</a:t>
            </a:r>
          </a:p>
          <a:p>
            <a:r>
              <a:rPr lang="en-US" altLang="zh-CN" dirty="0" smtClean="0"/>
              <a:t>Caches consume too much power</a:t>
            </a:r>
          </a:p>
          <a:p>
            <a:pPr lvl="1"/>
            <a:r>
              <a:rPr lang="en-US" altLang="zh-CN" dirty="0"/>
              <a:t>44% power, and greater than 34 % area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58000" y="3471446"/>
            <a:ext cx="198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</a:rPr>
              <a:t>Intel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48 </a:t>
            </a:r>
            <a:r>
              <a:rPr lang="en-US" altLang="zh-CN" sz="1600" b="1" dirty="0">
                <a:solidFill>
                  <a:srgbClr val="002060"/>
                </a:solidFill>
              </a:rPr>
              <a:t>core chip</a:t>
            </a: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52" y="1871246"/>
            <a:ext cx="1571810" cy="15718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SPM based Multicore Architecture</a:t>
            </a:r>
            <a:r>
              <a:rPr lang="en-US" altLang="zh-CN" sz="5400" dirty="0" smtClean="0"/>
              <a:t> </a:t>
            </a:r>
            <a:endParaRPr lang="zh-CN" altLang="en-US" sz="6600" dirty="0"/>
          </a:p>
        </p:txBody>
      </p:sp>
      <p:sp>
        <p:nvSpPr>
          <p:cNvPr id="5" name="Rectangle 7"/>
          <p:cNvSpPr/>
          <p:nvPr/>
        </p:nvSpPr>
        <p:spPr>
          <a:xfrm>
            <a:off x="990600" y="762000"/>
            <a:ext cx="2209800" cy="175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Array</a:t>
            </a:r>
          </a:p>
        </p:txBody>
      </p:sp>
      <p:sp>
        <p:nvSpPr>
          <p:cNvPr id="6" name="Rectangle 8"/>
          <p:cNvSpPr/>
          <p:nvPr/>
        </p:nvSpPr>
        <p:spPr>
          <a:xfrm>
            <a:off x="152400" y="762000"/>
            <a:ext cx="762000" cy="175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Array</a:t>
            </a:r>
          </a:p>
        </p:txBody>
      </p:sp>
      <p:sp>
        <p:nvSpPr>
          <p:cNvPr id="7" name="Rectangle 10"/>
          <p:cNvSpPr/>
          <p:nvPr/>
        </p:nvSpPr>
        <p:spPr>
          <a:xfrm>
            <a:off x="152400" y="2590800"/>
            <a:ext cx="19050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Comparators,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Muxes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33600" y="2590800"/>
            <a:ext cx="10668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Decoder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33528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33528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3276600" y="914400"/>
            <a:ext cx="5867400" cy="3352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Scratchpad Memory</a:t>
            </a:r>
          </a:p>
          <a:p>
            <a:pPr marL="731520" lvl="1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Fast and low-power memory close to the core</a:t>
            </a:r>
          </a:p>
          <a:p>
            <a:pPr marL="731520" lvl="1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30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% less area and power than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direct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mapped cache of the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same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effective capacity</a:t>
            </a:r>
            <a:endParaRPr lang="en-US" altLang="zh-CN" sz="2400" dirty="0" smtClean="0">
              <a:latin typeface="Candara" pitchFamily="34" charset="0"/>
              <a:cs typeface="+mn-cs"/>
            </a:endParaRP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zh-CN" sz="2400" dirty="0" smtClean="0">
                <a:latin typeface="Candara" pitchFamily="34" charset="0"/>
                <a:cs typeface="+mn-cs"/>
              </a:rPr>
              <a:t>SPM based Multicore</a:t>
            </a:r>
          </a:p>
          <a:p>
            <a:pPr marL="731520" lvl="1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zh-CN" sz="2400" dirty="0" smtClean="0">
                <a:latin typeface="Candara" pitchFamily="34" charset="0"/>
                <a:cs typeface="+mn-cs"/>
              </a:rPr>
              <a:t>A truly distributed </a:t>
            </a:r>
            <a:r>
              <a:rPr lang="en-US" altLang="zh-CN" sz="2400" dirty="0">
                <a:latin typeface="Candara" pitchFamily="34" charset="0"/>
                <a:cs typeface="+mn-cs"/>
              </a:rPr>
              <a:t>memory architecture on-a-</a:t>
            </a:r>
            <a:r>
              <a:rPr lang="en-US" altLang="zh-CN" sz="2400" dirty="0" smtClean="0">
                <a:latin typeface="Candara" pitchFamily="34" charset="0"/>
                <a:cs typeface="+mn-cs"/>
              </a:rPr>
              <a:t>chip</a:t>
            </a:r>
            <a:endParaRPr lang="en-US" altLang="zh-CN" sz="2400" dirty="0">
              <a:latin typeface="Candara" pitchFamily="34" charset="0"/>
              <a:cs typeface="+mn-cs"/>
            </a:endParaRPr>
          </a:p>
        </p:txBody>
      </p:sp>
      <p:sp>
        <p:nvSpPr>
          <p:cNvPr id="16" name="矩形 6"/>
          <p:cNvSpPr/>
          <p:nvPr/>
        </p:nvSpPr>
        <p:spPr>
          <a:xfrm>
            <a:off x="838200" y="449580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7"/>
          <p:cNvSpPr/>
          <p:nvPr/>
        </p:nvSpPr>
        <p:spPr>
          <a:xfrm>
            <a:off x="838200" y="5029200"/>
            <a:ext cx="10668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8"/>
          <p:cNvSpPr/>
          <p:nvPr/>
        </p:nvSpPr>
        <p:spPr>
          <a:xfrm>
            <a:off x="2057400" y="449580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9"/>
          <p:cNvSpPr/>
          <p:nvPr/>
        </p:nvSpPr>
        <p:spPr>
          <a:xfrm>
            <a:off x="2057400" y="502920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3276600" y="449580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/>
          <p:nvPr/>
        </p:nvSpPr>
        <p:spPr>
          <a:xfrm>
            <a:off x="3276600" y="502920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12"/>
          <p:cNvSpPr/>
          <p:nvPr/>
        </p:nvSpPr>
        <p:spPr>
          <a:xfrm>
            <a:off x="4495800" y="449580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4495800" y="502920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14"/>
          <p:cNvSpPr/>
          <p:nvPr/>
        </p:nvSpPr>
        <p:spPr>
          <a:xfrm>
            <a:off x="5715000" y="449580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15"/>
          <p:cNvSpPr/>
          <p:nvPr/>
        </p:nvSpPr>
        <p:spPr>
          <a:xfrm>
            <a:off x="5715000" y="502920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16"/>
          <p:cNvSpPr/>
          <p:nvPr/>
        </p:nvSpPr>
        <p:spPr>
          <a:xfrm>
            <a:off x="6934200" y="449580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17"/>
          <p:cNvSpPr/>
          <p:nvPr/>
        </p:nvSpPr>
        <p:spPr>
          <a:xfrm>
            <a:off x="6934200" y="502920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1"/>
          <p:cNvCxnSpPr>
            <a:stCxn id="17" idx="2"/>
          </p:cNvCxnSpPr>
          <p:nvPr/>
        </p:nvCxnSpPr>
        <p:spPr>
          <a:xfrm>
            <a:off x="1371600" y="52578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3"/>
          <p:cNvSpPr/>
          <p:nvPr/>
        </p:nvSpPr>
        <p:spPr>
          <a:xfrm>
            <a:off x="609600" y="5791200"/>
            <a:ext cx="7543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Interconnect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26"/>
          <p:cNvCxnSpPr/>
          <p:nvPr/>
        </p:nvCxnSpPr>
        <p:spPr>
          <a:xfrm>
            <a:off x="2590800" y="52578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28"/>
          <p:cNvCxnSpPr/>
          <p:nvPr/>
        </p:nvCxnSpPr>
        <p:spPr>
          <a:xfrm>
            <a:off x="3779681" y="52578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0"/>
          <p:cNvCxnSpPr/>
          <p:nvPr/>
        </p:nvCxnSpPr>
        <p:spPr>
          <a:xfrm>
            <a:off x="4998881" y="52578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2"/>
          <p:cNvCxnSpPr/>
          <p:nvPr/>
        </p:nvCxnSpPr>
        <p:spPr>
          <a:xfrm>
            <a:off x="6294281" y="52578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4"/>
          <p:cNvCxnSpPr/>
          <p:nvPr/>
        </p:nvCxnSpPr>
        <p:spPr>
          <a:xfrm>
            <a:off x="7513481" y="52578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14800" y="5410200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Need for Data Management</a:t>
            </a:r>
            <a:endParaRPr lang="zh-CN" altLang="en-US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87630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Programmability</a:t>
            </a:r>
          </a:p>
          <a:p>
            <a:pPr lvl="1"/>
            <a:r>
              <a:rPr lang="en-US" altLang="zh-CN" dirty="0" smtClean="0"/>
              <a:t>Restructuring of existing applications</a:t>
            </a:r>
          </a:p>
          <a:p>
            <a:pPr lvl="2"/>
            <a:r>
              <a:rPr lang="en-US" altLang="zh-CN" dirty="0" smtClean="0"/>
              <a:t>Transferring data in and out of the local scratchpad memory</a:t>
            </a:r>
          </a:p>
          <a:p>
            <a:pPr lvl="1"/>
            <a:r>
              <a:rPr lang="en-US" altLang="zh-CN" dirty="0" smtClean="0"/>
              <a:t>Programmers need to be aware of :</a:t>
            </a:r>
          </a:p>
          <a:p>
            <a:pPr lvl="2"/>
            <a:r>
              <a:rPr lang="en-US" altLang="zh-CN" dirty="0" smtClean="0"/>
              <a:t>Local memory availability</a:t>
            </a:r>
          </a:p>
          <a:p>
            <a:pPr lvl="2"/>
            <a:r>
              <a:rPr lang="en-US" altLang="zh-CN" dirty="0" smtClean="0"/>
              <a:t>Task requirement at every point of time</a:t>
            </a:r>
          </a:p>
          <a:p>
            <a:r>
              <a:rPr lang="en-US" altLang="zh-CN" dirty="0" smtClean="0"/>
              <a:t>Portability of the application</a:t>
            </a:r>
          </a:p>
          <a:p>
            <a:pPr lvl="1"/>
            <a:r>
              <a:rPr lang="en-US" altLang="zh-CN" dirty="0" smtClean="0"/>
              <a:t>Applications are tuned for specific </a:t>
            </a:r>
            <a:r>
              <a:rPr lang="en-US" altLang="zh-CN" dirty="0" smtClean="0"/>
              <a:t>hardware</a:t>
            </a:r>
            <a:endParaRPr lang="en-US" altLang="zh-CN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219200" y="4343400"/>
            <a:ext cx="1905000" cy="213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400" b="1" dirty="0">
                <a:latin typeface="Courier"/>
              </a:rPr>
              <a:t>int global;</a:t>
            </a:r>
          </a:p>
          <a:p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f1(){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>
                <a:latin typeface="Courier"/>
              </a:rPr>
              <a:t>  int </a:t>
            </a:r>
            <a:r>
              <a:rPr lang="en-US" altLang="zh-CN" sz="1400" b="1" dirty="0" err="1">
                <a:latin typeface="Courier"/>
              </a:rPr>
              <a:t>a,b</a:t>
            </a:r>
            <a:r>
              <a:rPr lang="en-US" altLang="zh-CN" sz="1400" b="1" dirty="0">
                <a:latin typeface="Courier"/>
              </a:rPr>
              <a:t>;</a:t>
            </a:r>
          </a:p>
          <a:p>
            <a:r>
              <a:rPr lang="en-US" altLang="zh-CN" sz="1400" b="1" dirty="0">
                <a:latin typeface="Courier"/>
              </a:rPr>
              <a:t>  global = a + b</a:t>
            </a:r>
            <a:r>
              <a:rPr lang="en-US" altLang="zh-CN" sz="1400" b="1" dirty="0" smtClean="0">
                <a:latin typeface="Courier"/>
              </a:rPr>
              <a:t>;</a:t>
            </a:r>
          </a:p>
          <a:p>
            <a:endParaRPr lang="en-US" altLang="zh-CN" sz="1400" b="1" dirty="0" smtClean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  f2();  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}</a:t>
            </a:r>
          </a:p>
          <a:p>
            <a:endParaRPr lang="en-US" altLang="zh-CN" sz="2400" b="1" dirty="0" smtClean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 </a:t>
            </a:r>
          </a:p>
          <a:p>
            <a:endParaRPr lang="en-US" altLang="zh-CN" sz="2400" b="1" dirty="0" smtClean="0">
              <a:latin typeface="Courier"/>
            </a:endParaRPr>
          </a:p>
          <a:p>
            <a:endParaRPr lang="en-US" altLang="zh-CN" sz="2400" b="1" dirty="0">
              <a:latin typeface="Courier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8200" y="3886200"/>
            <a:ext cx="26670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400" b="1" dirty="0">
                <a:latin typeface="Courier"/>
              </a:rPr>
              <a:t>int global;</a:t>
            </a:r>
          </a:p>
          <a:p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>
                <a:latin typeface="Courier"/>
              </a:rPr>
              <a:t>f1(){</a:t>
            </a:r>
          </a:p>
          <a:p>
            <a:r>
              <a:rPr lang="en-US" altLang="zh-CN" sz="1400" b="1" dirty="0">
                <a:latin typeface="Courier"/>
              </a:rPr>
              <a:t>  int </a:t>
            </a:r>
            <a:r>
              <a:rPr lang="en-US" altLang="zh-CN" sz="1400" b="1" dirty="0" err="1">
                <a:latin typeface="Courier"/>
              </a:rPr>
              <a:t>a,b</a:t>
            </a:r>
            <a:r>
              <a:rPr lang="en-US" altLang="zh-CN" sz="1400" b="1" dirty="0">
                <a:latin typeface="Courier"/>
              </a:rPr>
              <a:t>;</a:t>
            </a:r>
          </a:p>
          <a:p>
            <a:r>
              <a:rPr lang="en-US" altLang="zh-CN" sz="1400" b="1" dirty="0">
                <a:latin typeface="Courier"/>
              </a:rPr>
              <a:t>  </a:t>
            </a:r>
            <a:r>
              <a:rPr lang="en-US" altLang="zh-CN" sz="1400" b="1" dirty="0" err="1">
                <a:solidFill>
                  <a:srgbClr val="FF0000"/>
                </a:solidFill>
                <a:latin typeface="Courier"/>
              </a:rPr>
              <a:t>DMA.fetch</a:t>
            </a:r>
            <a:r>
              <a:rPr lang="en-US" altLang="zh-CN" sz="1400" b="1" dirty="0">
                <a:solidFill>
                  <a:srgbClr val="FF0000"/>
                </a:solidFill>
                <a:latin typeface="Courier"/>
              </a:rPr>
              <a:t>(global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>
                <a:latin typeface="Courier"/>
              </a:rPr>
              <a:t>  global = a + b;</a:t>
            </a:r>
          </a:p>
          <a:p>
            <a:r>
              <a:rPr lang="en-US" altLang="zh-CN" sz="1400" b="1" dirty="0">
                <a:latin typeface="Courier"/>
              </a:rPr>
              <a:t>  </a:t>
            </a:r>
            <a:r>
              <a:rPr lang="en-US" altLang="zh-CN" sz="1400" b="1" dirty="0" err="1">
                <a:solidFill>
                  <a:srgbClr val="FF0000"/>
                </a:solidFill>
                <a:latin typeface="Courier"/>
              </a:rPr>
              <a:t>DMA.writeback</a:t>
            </a:r>
            <a:r>
              <a:rPr lang="en-US" altLang="zh-CN" sz="1400" b="1" dirty="0">
                <a:solidFill>
                  <a:srgbClr val="FF0000"/>
                </a:solidFill>
                <a:latin typeface="Courier"/>
              </a:rPr>
              <a:t>(global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  </a:t>
            </a:r>
          </a:p>
          <a:p>
            <a:r>
              <a:rPr lang="en-US" altLang="zh-CN" sz="1400" b="1" dirty="0">
                <a:latin typeface="Courier"/>
              </a:rPr>
              <a:t> </a:t>
            </a:r>
            <a:r>
              <a:rPr lang="en-US" altLang="zh-CN" sz="1400" b="1" dirty="0" smtClean="0">
                <a:latin typeface="Courier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Courier"/>
              </a:rPr>
              <a:t>DMA.fetch</a:t>
            </a:r>
            <a:r>
              <a:rPr lang="en-US" altLang="zh-CN" sz="1400" b="1" dirty="0">
                <a:solidFill>
                  <a:srgbClr val="FF0000"/>
                </a:solidFill>
                <a:latin typeface="Courier"/>
              </a:rPr>
              <a:t>(f2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1400" b="1" dirty="0" smtClean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  f2();</a:t>
            </a:r>
          </a:p>
          <a:p>
            <a:r>
              <a:rPr lang="en-US" altLang="zh-CN" sz="1400" b="1" dirty="0" smtClean="0">
                <a:latin typeface="Courier"/>
              </a:rPr>
              <a:t>}</a:t>
            </a:r>
          </a:p>
          <a:p>
            <a:endParaRPr lang="en-US" altLang="zh-CN" sz="1400" b="1" dirty="0">
              <a:latin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4953000"/>
            <a:ext cx="2286000" cy="304800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38400" y="5334000"/>
            <a:ext cx="2438400" cy="152400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81200" y="5791200"/>
            <a:ext cx="2819400" cy="76200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Manage Stack Data</a:t>
            </a:r>
            <a:endParaRPr lang="zh-CN" altLang="en-US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7239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Local scratchpad memory is shard between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ode</a:t>
            </a:r>
            <a:endParaRPr lang="en-US" altLang="zh-CN" dirty="0" smtClean="0"/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eap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St</a:t>
            </a:r>
            <a:r>
              <a:rPr lang="en-US" altLang="zh-CN" dirty="0" smtClean="0"/>
              <a:t>ack </a:t>
            </a:r>
            <a:r>
              <a:rPr lang="en-US" altLang="zh-CN" dirty="0" smtClean="0"/>
              <a:t>data 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lobal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Important to have approaches to manage stack data</a:t>
            </a:r>
          </a:p>
          <a:p>
            <a:pPr lvl="1"/>
            <a:r>
              <a:rPr lang="en-US" altLang="zh-CN" dirty="0" smtClean="0"/>
              <a:t>64% of all accesses in embedded applications are to stack variables</a:t>
            </a:r>
          </a:p>
          <a:p>
            <a:r>
              <a:rPr lang="en-US" altLang="zh-CN" dirty="0" smtClean="0"/>
              <a:t>Stack management is difficult</a:t>
            </a:r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 err="1" smtClean="0"/>
              <a:t>liveness</a:t>
            </a:r>
            <a:r>
              <a:rPr lang="en-US" altLang="zh-CN" dirty="0" smtClean="0"/>
              <a:t>’ depends on call path</a:t>
            </a:r>
          </a:p>
          <a:p>
            <a:pPr lvl="1"/>
            <a:r>
              <a:rPr lang="en-US" altLang="zh-CN" dirty="0" smtClean="0"/>
              <a:t>Function stack size is known at compilation time, but not stack </a:t>
            </a:r>
            <a:r>
              <a:rPr lang="en-US" altLang="zh-CN" dirty="0" smtClean="0"/>
              <a:t>depth</a:t>
            </a:r>
            <a:endParaRPr lang="en-US" altLang="zh-CN" dirty="0" smtClean="0"/>
          </a:p>
        </p:txBody>
      </p:sp>
      <p:sp>
        <p:nvSpPr>
          <p:cNvPr id="5" name="虚尾箭头 2"/>
          <p:cNvSpPr/>
          <p:nvPr/>
        </p:nvSpPr>
        <p:spPr bwMode="auto">
          <a:xfrm rot="5400000">
            <a:off x="8162131" y="1654969"/>
            <a:ext cx="327025" cy="227013"/>
          </a:xfrm>
          <a:prstGeom prst="stripedRightArrow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 sz="1400" b="1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虚尾箭头 16"/>
          <p:cNvSpPr/>
          <p:nvPr/>
        </p:nvSpPr>
        <p:spPr bwMode="auto">
          <a:xfrm rot="16200000">
            <a:off x="8162925" y="2124075"/>
            <a:ext cx="320675" cy="25717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 sz="1400" b="1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矩形 9"/>
          <p:cNvSpPr/>
          <p:nvPr/>
        </p:nvSpPr>
        <p:spPr bwMode="auto">
          <a:xfrm>
            <a:off x="7696200" y="3527425"/>
            <a:ext cx="1223963" cy="358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>
                <a:latin typeface="Arial" charset="0"/>
                <a:ea typeface="ヒラギノ角ゴ Pro W3" pitchFamily="1" charset="-128"/>
              </a:rPr>
              <a:t>code</a:t>
            </a:r>
            <a:endParaRPr lang="zh-CN" altLang="en-US" sz="14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7696200" y="3125787"/>
            <a:ext cx="1223963" cy="40957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1400" b="1">
                <a:ea typeface="ヒラギノ角ゴ Pro W3"/>
                <a:cs typeface="ヒラギノ角ゴ Pro W3"/>
              </a:rPr>
              <a:t>global</a:t>
            </a:r>
            <a:endParaRPr lang="zh-CN" altLang="en-US" sz="1400" b="1">
              <a:ea typeface="ヒラギノ角ゴ Pro W3"/>
              <a:cs typeface="ヒラギノ角ゴ Pro W3"/>
            </a:endParaRPr>
          </a:p>
        </p:txBody>
      </p:sp>
      <p:sp>
        <p:nvSpPr>
          <p:cNvPr id="9" name="矩形 12"/>
          <p:cNvSpPr>
            <a:spLocks noChangeArrowheads="1"/>
          </p:cNvSpPr>
          <p:nvPr/>
        </p:nvSpPr>
        <p:spPr bwMode="auto">
          <a:xfrm>
            <a:off x="7696200" y="1125537"/>
            <a:ext cx="1223963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1400" b="1">
                <a:ea typeface="ヒラギノ角ゴ Pro W3"/>
                <a:cs typeface="ヒラギノ角ゴ Pro W3"/>
              </a:rPr>
              <a:t>stack</a:t>
            </a:r>
            <a:endParaRPr lang="zh-CN" altLang="en-US" sz="1400" b="1">
              <a:ea typeface="ヒラギノ角ゴ Pro W3"/>
              <a:cs typeface="ヒラギノ角ゴ Pro W3"/>
            </a:endParaRPr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7696200" y="2439987"/>
            <a:ext cx="1223963" cy="685801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1400" b="1">
                <a:ea typeface="ヒラギノ角ゴ Pro W3"/>
                <a:cs typeface="ヒラギノ角ゴ Pro W3"/>
              </a:rPr>
              <a:t>heap</a:t>
            </a:r>
            <a:endParaRPr lang="zh-CN" altLang="en-US" sz="1400" b="1">
              <a:ea typeface="ヒラギノ角ゴ Pro W3"/>
              <a:cs typeface="ヒラギノ角ゴ Pro W3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7696200" y="1582737"/>
            <a:ext cx="1223963" cy="8588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1400" b="1">
                <a:ea typeface="ヒラギノ角ゴ Pro W3"/>
                <a:cs typeface="ヒラギノ角ゴ Pro W3"/>
              </a:rPr>
              <a:t> </a:t>
            </a:r>
            <a:endParaRPr lang="zh-CN" altLang="en-US" sz="1400" b="1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State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O</a:t>
            </a:r>
            <a:r>
              <a:rPr lang="en-US" altLang="zh-CN" sz="4000" dirty="0" smtClean="0"/>
              <a:t>f Art</a:t>
            </a:r>
            <a:r>
              <a:rPr lang="en-US" altLang="zh-CN" sz="4000" dirty="0" smtClean="0"/>
              <a:t>: Circular Stack Management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761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 </a:t>
            </a:r>
            <a:r>
              <a:rPr lang="en-US" altLang="zh-CN" sz="1200" dirty="0" err="1" smtClean="0"/>
              <a:t>Ke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Bai</a:t>
            </a:r>
            <a:r>
              <a:rPr lang="en-US" altLang="zh-CN" sz="1200" dirty="0" smtClean="0"/>
              <a:t> et.al., "Stack Data Management for Limited Local Memory (LLM) Multi-core Processors", ASAP, 2011.</a:t>
            </a:r>
            <a:endParaRPr lang="zh-CN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235450" y="2730500"/>
            <a:ext cx="842963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8188" y="3633788"/>
          <a:ext cx="2232025" cy="1737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1"/>
                <a:gridCol w="1266824"/>
              </a:tblGrid>
              <a:tr h="5179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Size (bytes)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3" marB="4570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0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F3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 marL="91431" marR="91431" marT="45703" marB="4570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22275" y="838200"/>
            <a:ext cx="8382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main</a:t>
            </a:r>
          </a:p>
        </p:txBody>
      </p:sp>
      <p:sp>
        <p:nvSpPr>
          <p:cNvPr id="9" name="Oval 8"/>
          <p:cNvSpPr/>
          <p:nvPr/>
        </p:nvSpPr>
        <p:spPr>
          <a:xfrm>
            <a:off x="1260475" y="137160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F1</a:t>
            </a:r>
          </a:p>
        </p:txBody>
      </p:sp>
      <p:sp>
        <p:nvSpPr>
          <p:cNvPr id="10" name="Oval 9"/>
          <p:cNvSpPr/>
          <p:nvPr/>
        </p:nvSpPr>
        <p:spPr>
          <a:xfrm>
            <a:off x="1717675" y="205740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F2</a:t>
            </a:r>
          </a:p>
        </p:txBody>
      </p:sp>
      <p:sp>
        <p:nvSpPr>
          <p:cNvPr id="11" name="Oval 10"/>
          <p:cNvSpPr/>
          <p:nvPr/>
        </p:nvSpPr>
        <p:spPr>
          <a:xfrm>
            <a:off x="2174875" y="281940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F3</a:t>
            </a:r>
          </a:p>
        </p:txBody>
      </p:sp>
      <p:cxnSp>
        <p:nvCxnSpPr>
          <p:cNvPr id="12" name="Straight Arrow Connector 11"/>
          <p:cNvCxnSpPr>
            <a:stCxn id="8" idx="6"/>
            <a:endCxn id="9" idx="0"/>
          </p:cNvCxnSpPr>
          <p:nvPr/>
        </p:nvCxnSpPr>
        <p:spPr>
          <a:xfrm>
            <a:off x="1260475" y="1143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0"/>
          </p:cNvCxnSpPr>
          <p:nvPr/>
        </p:nvCxnSpPr>
        <p:spPr>
          <a:xfrm>
            <a:off x="1870075" y="1676400"/>
            <a:ext cx="152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1" idx="0"/>
          </p:cNvCxnSpPr>
          <p:nvPr/>
        </p:nvCxnSpPr>
        <p:spPr>
          <a:xfrm>
            <a:off x="2327275" y="2362200"/>
            <a:ext cx="152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35450" y="2730500"/>
            <a:ext cx="842963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5450" y="3340100"/>
            <a:ext cx="842963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35450" y="4178300"/>
            <a:ext cx="842963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9950" y="2000250"/>
            <a:ext cx="20129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ea typeface="+mj-ea"/>
                <a:cs typeface="Arial" pitchFamily="34" charset="0"/>
              </a:rPr>
              <a:t>Stack Size = 128 bytes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27450" y="3122613"/>
            <a:ext cx="3667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28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748088" y="3971925"/>
            <a:ext cx="368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68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89350" y="5332413"/>
            <a:ext cx="458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128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9932" y="2743200"/>
            <a:ext cx="838200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5094288" y="2438400"/>
            <a:ext cx="438150" cy="306387"/>
            <a:chOff x="3429000" y="2067286"/>
            <a:chExt cx="439896" cy="307777"/>
          </a:xfrm>
        </p:grpSpPr>
        <p:cxnSp>
          <p:nvCxnSpPr>
            <p:cNvPr id="24" name="Straight Arrow Connector 26"/>
            <p:cNvCxnSpPr/>
            <p:nvPr/>
          </p:nvCxnSpPr>
          <p:spPr>
            <a:xfrm>
              <a:off x="3429000" y="2362305"/>
              <a:ext cx="380924" cy="1595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3470917" y="2067286"/>
              <a:ext cx="39797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i="1" dirty="0">
                  <a:latin typeface="Calibri" pitchFamily="34" charset="0"/>
                </a:rPr>
                <a:t>SP</a:t>
              </a:r>
            </a:p>
          </p:txBody>
        </p:sp>
      </p:grpSp>
      <p:sp>
        <p:nvSpPr>
          <p:cNvPr id="26" name="Rectangle 28"/>
          <p:cNvSpPr/>
          <p:nvPr/>
        </p:nvSpPr>
        <p:spPr>
          <a:xfrm>
            <a:off x="2916238" y="1035268"/>
            <a:ext cx="817562" cy="1114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F3</a:t>
            </a:r>
          </a:p>
        </p:txBody>
      </p:sp>
      <p:cxnSp>
        <p:nvCxnSpPr>
          <p:cNvPr id="27" name="Straight Arrow Connector 30"/>
          <p:cNvCxnSpPr>
            <a:stCxn id="8" idx="6"/>
            <a:endCxn id="9" idx="0"/>
          </p:cNvCxnSpPr>
          <p:nvPr/>
        </p:nvCxnSpPr>
        <p:spPr>
          <a:xfrm>
            <a:off x="1260475" y="11430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6038" y="5557838"/>
            <a:ext cx="14970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ea typeface="+mj-ea"/>
                <a:cs typeface="Arial" pitchFamily="34" charset="0"/>
              </a:rPr>
              <a:t>Stack region </a:t>
            </a:r>
          </a:p>
          <a:p>
            <a:pPr algn="ctr">
              <a:defRPr/>
            </a:pPr>
            <a:r>
              <a:rPr lang="en-US" sz="1400" dirty="0">
                <a:ea typeface="+mj-ea"/>
                <a:cs typeface="Arial" pitchFamily="34" charset="0"/>
              </a:rPr>
              <a:t>in Local Memory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21375" y="5562600"/>
            <a:ext cx="15875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ea typeface="+mj-ea"/>
                <a:cs typeface="Arial" pitchFamily="34" charset="0"/>
              </a:rPr>
              <a:t>Stack region </a:t>
            </a:r>
          </a:p>
          <a:p>
            <a:pPr algn="ctr">
              <a:defRPr/>
            </a:pPr>
            <a:r>
              <a:rPr lang="en-US" sz="1400" dirty="0">
                <a:ea typeface="+mj-ea"/>
                <a:cs typeface="Arial" pitchFamily="34" charset="0"/>
              </a:rPr>
              <a:t>in Global Memory</a:t>
            </a:r>
          </a:p>
        </p:txBody>
      </p: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7124700" y="2405063"/>
            <a:ext cx="800100" cy="339725"/>
            <a:chOff x="3429000" y="2024387"/>
            <a:chExt cx="801510" cy="339401"/>
          </a:xfrm>
        </p:grpSpPr>
        <p:cxnSp>
          <p:nvCxnSpPr>
            <p:cNvPr id="31" name="Straight Arrow Connector 34"/>
            <p:cNvCxnSpPr/>
            <p:nvPr/>
          </p:nvCxnSpPr>
          <p:spPr>
            <a:xfrm>
              <a:off x="3429000" y="2362202"/>
              <a:ext cx="381671" cy="1586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5"/>
            <p:cNvSpPr txBox="1">
              <a:spLocks noChangeArrowheads="1"/>
            </p:cNvSpPr>
            <p:nvPr/>
          </p:nvSpPr>
          <p:spPr bwMode="auto">
            <a:xfrm>
              <a:off x="3513564" y="2024387"/>
              <a:ext cx="716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 dirty="0">
                  <a:latin typeface="Calibri" pitchFamily="34" charset="0"/>
                </a:rPr>
                <a:t>GM_SP</a:t>
              </a:r>
            </a:p>
          </p:txBody>
        </p:sp>
      </p:grpSp>
      <p:cxnSp>
        <p:nvCxnSpPr>
          <p:cNvPr id="33" name="Straight Arrow Connector 4"/>
          <p:cNvCxnSpPr/>
          <p:nvPr/>
        </p:nvCxnSpPr>
        <p:spPr>
          <a:xfrm>
            <a:off x="5078413" y="3035300"/>
            <a:ext cx="1144587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5"/>
          <p:cNvCxnSpPr>
            <a:stCxn id="16" idx="3"/>
          </p:cNvCxnSpPr>
          <p:nvPr/>
        </p:nvCxnSpPr>
        <p:spPr>
          <a:xfrm>
            <a:off x="5078413" y="3759200"/>
            <a:ext cx="1144587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5221288" y="3028950"/>
            <a:ext cx="7953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Need to be evicted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2.22222E-6 L -3.33333E-6 0.08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881 L -2.77778E-7 0.21092 " pathEditMode="relative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21092 L -2.77778E-7 0.41074 " pathEditMode="relative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2414 0.0018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22326 0.002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509 L 0.14653 0.2495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12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41073 L 0.00105 0.1720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6762E-6 L -3.33333E-6 0.088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8881 L -0.00261 0.2164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200" dirty="0" smtClean="0"/>
              <a:t>Challenge </a:t>
            </a:r>
            <a:r>
              <a:rPr lang="en-US" sz="4200" dirty="0"/>
              <a:t>of Stack Data Management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868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</a:t>
            </a:r>
            <a:r>
              <a:rPr lang="en-US" dirty="0" smtClean="0"/>
              <a:t>ot performing </a:t>
            </a:r>
            <a:r>
              <a:rPr lang="en-US" dirty="0"/>
              <a:t>management when not absolutely </a:t>
            </a:r>
            <a:r>
              <a:rPr lang="en-US" dirty="0" smtClean="0"/>
              <a:t>needed</a:t>
            </a:r>
          </a:p>
          <a:p>
            <a:pPr lvl="1"/>
            <a:r>
              <a:rPr lang="en-US" altLang="zh-CN" dirty="0" smtClean="0"/>
              <a:t>fewer DMA calls </a:t>
            </a:r>
          </a:p>
          <a:p>
            <a:pPr lvl="2"/>
            <a:r>
              <a:rPr lang="en-US" altLang="zh-CN" dirty="0" smtClean="0"/>
              <a:t>memory latency of a task will be very strongly dependent on the number of memory requests</a:t>
            </a:r>
            <a:endParaRPr lang="en-US" dirty="0" smtClean="0"/>
          </a:p>
          <a:p>
            <a:r>
              <a:rPr lang="en-US" dirty="0" smtClean="0"/>
              <a:t>Performing </a:t>
            </a:r>
            <a:r>
              <a:rPr lang="en-US" dirty="0"/>
              <a:t>minimal work each time management is </a:t>
            </a:r>
            <a:r>
              <a:rPr lang="en-US" dirty="0" smtClean="0"/>
              <a:t>performed</a:t>
            </a:r>
          </a:p>
          <a:p>
            <a:pPr lvl="1"/>
            <a:r>
              <a:rPr lang="en-US" altLang="zh-CN" dirty="0" smtClean="0"/>
              <a:t>Transfer stack data at the whole stack space granularity</a:t>
            </a:r>
          </a:p>
          <a:p>
            <a:pPr lvl="2"/>
            <a:r>
              <a:rPr lang="en-US" altLang="zh-CN" dirty="0" smtClean="0"/>
              <a:t>management library (_</a:t>
            </a:r>
            <a:r>
              <a:rPr lang="en-US" altLang="zh-CN" dirty="0" err="1" smtClean="0"/>
              <a:t>sstore</a:t>
            </a:r>
            <a:r>
              <a:rPr lang="en-US" altLang="zh-CN" dirty="0" smtClean="0"/>
              <a:t> and _</a:t>
            </a:r>
            <a:r>
              <a:rPr lang="en-US" altLang="zh-CN" dirty="0" err="1" smtClean="0"/>
              <a:t>sload</a:t>
            </a:r>
            <a:r>
              <a:rPr lang="en-US" altLang="zh-CN" dirty="0" smtClean="0"/>
              <a:t>) becomes simpler</a:t>
            </a:r>
            <a:endParaRPr lang="en-US" dirty="0"/>
          </a:p>
          <a:p>
            <a:r>
              <a:rPr lang="en-US" dirty="0" smtClean="0"/>
              <a:t>Avoiding thrashing</a:t>
            </a:r>
          </a:p>
          <a:p>
            <a:pPr lvl="1"/>
            <a:r>
              <a:rPr lang="en-US" dirty="0" smtClean="0"/>
              <a:t>Place management functions judiciously</a:t>
            </a:r>
          </a:p>
        </p:txBody>
      </p:sp>
    </p:spTree>
    <p:extLst>
      <p:ext uri="{BB962C8B-B14F-4D97-AF65-F5344CB8AC3E}">
        <p14:creationId xmlns:p14="http://schemas.microsoft.com/office/powerpoint/2010/main" val="655361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 </a:t>
            </a:r>
            <a:r>
              <a:rPr lang="en-US" altLang="zh-CN" dirty="0" smtClean="0"/>
              <a:t>of This Paper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pSp>
        <p:nvGrpSpPr>
          <p:cNvPr id="5" name="Group 54"/>
          <p:cNvGrpSpPr/>
          <p:nvPr/>
        </p:nvGrpSpPr>
        <p:grpSpPr>
          <a:xfrm>
            <a:off x="5465554" y="3352800"/>
            <a:ext cx="2916445" cy="2895600"/>
            <a:chOff x="3228693" y="485800"/>
            <a:chExt cx="3152956" cy="3962400"/>
          </a:xfrm>
        </p:grpSpPr>
        <p:sp>
          <p:nvSpPr>
            <p:cNvPr id="6" name="Flowchart: Multidocument 2"/>
            <p:cNvSpPr/>
            <p:nvPr/>
          </p:nvSpPr>
          <p:spPr bwMode="auto">
            <a:xfrm>
              <a:off x="3244271" y="485800"/>
              <a:ext cx="1062038" cy="758825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.c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7" name="AutoShape 26"/>
            <p:cNvSpPr>
              <a:spLocks noChangeArrowheads="1"/>
            </p:cNvSpPr>
            <p:nvPr/>
          </p:nvSpPr>
          <p:spPr bwMode="auto">
            <a:xfrm>
              <a:off x="3244271" y="2934527"/>
              <a:ext cx="1136716" cy="573641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1000" b="1" i="1" dirty="0">
                  <a:solidFill>
                    <a:srgbClr val="C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Runtime</a:t>
              </a:r>
            </a:p>
            <a:p>
              <a:pPr algn="ctr" eaLnBrk="0" hangingPunct="0">
                <a:defRPr/>
              </a:pPr>
              <a:r>
                <a:rPr lang="en-US" sz="1000" b="1" i="1" dirty="0" smtClean="0">
                  <a:solidFill>
                    <a:srgbClr val="C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Library .</a:t>
              </a:r>
              <a:r>
                <a:rPr lang="en-US" sz="1000" b="1" i="1" dirty="0">
                  <a:solidFill>
                    <a:srgbClr val="C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8" name="Rounded Rectangle 5"/>
            <p:cNvSpPr/>
            <p:nvPr/>
          </p:nvSpPr>
          <p:spPr bwMode="auto">
            <a:xfrm>
              <a:off x="3228693" y="1644675"/>
              <a:ext cx="1044575" cy="6635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b="1" i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Weighted Call Graph</a:t>
              </a:r>
              <a:endParaRPr lang="en-US" sz="1000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ight Arrow 55"/>
            <p:cNvSpPr/>
            <p:nvPr/>
          </p:nvSpPr>
          <p:spPr bwMode="auto">
            <a:xfrm rot="5400000">
              <a:off x="3534350" y="1320031"/>
              <a:ext cx="434975" cy="182562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0"/>
            <p:cNvSpPr/>
            <p:nvPr/>
          </p:nvSpPr>
          <p:spPr bwMode="auto">
            <a:xfrm>
              <a:off x="4916942" y="3022121"/>
              <a:ext cx="871920" cy="411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Snip Single Corner Rectangle 11"/>
            <p:cNvSpPr/>
            <p:nvPr/>
          </p:nvSpPr>
          <p:spPr bwMode="auto">
            <a:xfrm>
              <a:off x="4743266" y="4077527"/>
              <a:ext cx="1139825" cy="370673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Executable</a:t>
              </a:r>
              <a:endParaRPr lang="zh-CN" alt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"/>
            <p:cNvSpPr/>
            <p:nvPr/>
          </p:nvSpPr>
          <p:spPr>
            <a:xfrm>
              <a:off x="4821493" y="1726641"/>
              <a:ext cx="1065882" cy="4846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SSDM</a:t>
              </a:r>
            </a:p>
          </p:txBody>
        </p:sp>
        <p:sp>
          <p:nvSpPr>
            <p:cNvPr id="13" name="Right Arrow 15"/>
            <p:cNvSpPr/>
            <p:nvPr/>
          </p:nvSpPr>
          <p:spPr bwMode="auto">
            <a:xfrm>
              <a:off x="4354619" y="1876723"/>
              <a:ext cx="434975" cy="182562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ight Arrow 56"/>
            <p:cNvSpPr/>
            <p:nvPr/>
          </p:nvSpPr>
          <p:spPr bwMode="auto">
            <a:xfrm>
              <a:off x="4441858" y="3125061"/>
              <a:ext cx="434975" cy="182562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ight Arrow 60"/>
            <p:cNvSpPr/>
            <p:nvPr/>
          </p:nvSpPr>
          <p:spPr bwMode="auto">
            <a:xfrm rot="5400000">
              <a:off x="4971866" y="3696527"/>
              <a:ext cx="609600" cy="152400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6451" y="2390799"/>
              <a:ext cx="2215198" cy="50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>
                  <a:latin typeface="Arial" pitchFamily="34" charset="0"/>
                  <a:cs typeface="Arial" pitchFamily="34" charset="0"/>
                </a:rPr>
                <a:t>Place info about where to perform management</a:t>
              </a:r>
            </a:p>
          </p:txBody>
        </p:sp>
      </p:grpSp>
      <p:cxnSp>
        <p:nvCxnSpPr>
          <p:cNvPr id="86" name="直接箭头连接符 85"/>
          <p:cNvCxnSpPr>
            <a:stCxn id="12" idx="4"/>
            <a:endCxn id="10" idx="0"/>
          </p:cNvCxnSpPr>
          <p:nvPr/>
        </p:nvCxnSpPr>
        <p:spPr>
          <a:xfrm flipH="1">
            <a:off x="7430420" y="4613760"/>
            <a:ext cx="1417" cy="592505"/>
          </a:xfrm>
          <a:prstGeom prst="straightConnector1">
            <a:avLst/>
          </a:prstGeom>
          <a:ln w="127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内容占位符 3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6477001" cy="2194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formulate the optimization problem of where to insert the management functions so as to minimize the management overhead</a:t>
            </a:r>
          </a:p>
          <a:p>
            <a:pPr lvl="1"/>
            <a:r>
              <a:rPr lang="en-US" altLang="zh-CN" dirty="0" smtClean="0"/>
              <a:t>Finding an optimal cutting of a weighted call graph</a:t>
            </a: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705600" y="914400"/>
            <a:ext cx="2133599" cy="2667000"/>
            <a:chOff x="2133600" y="3164502"/>
            <a:chExt cx="2264555" cy="3693498"/>
          </a:xfrm>
        </p:grpSpPr>
        <p:cxnSp>
          <p:nvCxnSpPr>
            <p:cNvPr id="56" name="Straight Arrow Connector 276"/>
            <p:cNvCxnSpPr>
              <a:stCxn id="64" idx="4"/>
              <a:endCxn id="65" idx="0"/>
            </p:cNvCxnSpPr>
            <p:nvPr/>
          </p:nvCxnSpPr>
          <p:spPr>
            <a:xfrm>
              <a:off x="3543567" y="4036114"/>
              <a:ext cx="0" cy="269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56886" y="4057313"/>
              <a:ext cx="32267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  <p:cxnSp>
          <p:nvCxnSpPr>
            <p:cNvPr id="58" name="Straight Arrow Connector 278"/>
            <p:cNvCxnSpPr>
              <a:stCxn id="65" idx="4"/>
              <a:endCxn id="68" idx="0"/>
            </p:cNvCxnSpPr>
            <p:nvPr/>
          </p:nvCxnSpPr>
          <p:spPr>
            <a:xfrm>
              <a:off x="3543567" y="4787258"/>
              <a:ext cx="449166" cy="434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642912" y="4736434"/>
              <a:ext cx="25280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</a:p>
          </p:txBody>
        </p:sp>
        <p:cxnSp>
          <p:nvCxnSpPr>
            <p:cNvPr id="60" name="Straight Arrow Connector 280"/>
            <p:cNvCxnSpPr>
              <a:stCxn id="65" idx="4"/>
              <a:endCxn id="66" idx="0"/>
            </p:cNvCxnSpPr>
            <p:nvPr/>
          </p:nvCxnSpPr>
          <p:spPr>
            <a:xfrm flipH="1">
              <a:off x="3070804" y="4787258"/>
              <a:ext cx="472763" cy="429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70331" y="4737587"/>
              <a:ext cx="32267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B050"/>
                  </a:solidFill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62" name="Straight Arrow Connector 282"/>
            <p:cNvCxnSpPr>
              <a:stCxn id="66" idx="4"/>
              <a:endCxn id="67" idx="0"/>
            </p:cNvCxnSpPr>
            <p:nvPr/>
          </p:nvCxnSpPr>
          <p:spPr>
            <a:xfrm flipH="1">
              <a:off x="2836752" y="5698328"/>
              <a:ext cx="234052" cy="329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680566" y="5660042"/>
              <a:ext cx="32267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B050"/>
                  </a:solidFill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4" name="椭圆 3"/>
            <p:cNvSpPr/>
            <p:nvPr/>
          </p:nvSpPr>
          <p:spPr>
            <a:xfrm>
              <a:off x="3157480" y="3563123"/>
              <a:ext cx="772174" cy="47299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F</a:t>
              </a:r>
              <a:r>
                <a:rPr lang="en-US" altLang="zh-CN" sz="1000" dirty="0" smtClean="0"/>
                <a:t>0</a:t>
              </a:r>
            </a:p>
            <a:p>
              <a:pPr algn="ctr"/>
              <a:r>
                <a:rPr lang="en-US" altLang="zh-CN" sz="1000" dirty="0" smtClean="0"/>
                <a:t>32</a:t>
              </a:r>
              <a:endParaRPr lang="zh-CN" altLang="en-US" sz="1000" dirty="0"/>
            </a:p>
          </p:txBody>
        </p:sp>
        <p:sp>
          <p:nvSpPr>
            <p:cNvPr id="65" name="椭圆 3"/>
            <p:cNvSpPr/>
            <p:nvPr/>
          </p:nvSpPr>
          <p:spPr>
            <a:xfrm>
              <a:off x="3157480" y="4305893"/>
              <a:ext cx="772174" cy="48136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r>
                <a:rPr lang="en-US" altLang="zh-CN" sz="1000" dirty="0"/>
                <a:t>1</a:t>
              </a:r>
              <a:endParaRPr lang="en-US" altLang="zh-CN" sz="1000" dirty="0" smtClean="0"/>
            </a:p>
            <a:p>
              <a:pPr algn="ctr"/>
              <a:r>
                <a:rPr lang="en-US" altLang="zh-CN" sz="1000" dirty="0" smtClean="0"/>
                <a:t>128</a:t>
              </a:r>
              <a:endParaRPr lang="zh-CN" altLang="en-US" sz="1000" dirty="0"/>
            </a:p>
          </p:txBody>
        </p:sp>
        <p:sp>
          <p:nvSpPr>
            <p:cNvPr id="66" name="椭圆 3"/>
            <p:cNvSpPr/>
            <p:nvPr/>
          </p:nvSpPr>
          <p:spPr>
            <a:xfrm>
              <a:off x="2661418" y="5216962"/>
              <a:ext cx="818772" cy="48136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F2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sp>
          <p:nvSpPr>
            <p:cNvPr id="67" name="椭圆 3"/>
            <p:cNvSpPr/>
            <p:nvPr/>
          </p:nvSpPr>
          <p:spPr>
            <a:xfrm>
              <a:off x="2427366" y="6027435"/>
              <a:ext cx="818772" cy="46825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F3</a:t>
              </a:r>
              <a:endParaRPr lang="en-US" altLang="zh-CN" sz="1000" dirty="0"/>
            </a:p>
            <a:p>
              <a:pPr algn="ctr"/>
              <a:r>
                <a:rPr lang="en-US" altLang="zh-CN" sz="1000" dirty="0" smtClean="0"/>
                <a:t>20</a:t>
              </a:r>
              <a:endParaRPr lang="zh-CN" altLang="en-US" sz="1000" dirty="0"/>
            </a:p>
          </p:txBody>
        </p:sp>
        <p:sp>
          <p:nvSpPr>
            <p:cNvPr id="68" name="椭圆 3"/>
            <p:cNvSpPr/>
            <p:nvPr/>
          </p:nvSpPr>
          <p:spPr>
            <a:xfrm>
              <a:off x="3587310" y="5222236"/>
              <a:ext cx="810845" cy="48136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F4</a:t>
              </a:r>
              <a:endParaRPr lang="en-US" altLang="zh-CN" sz="1000" dirty="0"/>
            </a:p>
            <a:p>
              <a:pPr algn="ctr"/>
              <a:r>
                <a:rPr lang="en-US" altLang="zh-CN" sz="1000" dirty="0" smtClean="0"/>
                <a:t>32</a:t>
              </a:r>
              <a:endParaRPr lang="zh-CN" altLang="en-US" sz="1000" dirty="0"/>
            </a:p>
          </p:txBody>
        </p:sp>
        <p:grpSp>
          <p:nvGrpSpPr>
            <p:cNvPr id="69" name="Group 289"/>
            <p:cNvGrpSpPr/>
            <p:nvPr/>
          </p:nvGrpSpPr>
          <p:grpSpPr>
            <a:xfrm>
              <a:off x="2772338" y="3940578"/>
              <a:ext cx="968588" cy="284157"/>
              <a:chOff x="3126652" y="1718224"/>
              <a:chExt cx="968588" cy="284157"/>
            </a:xfrm>
          </p:grpSpPr>
          <p:cxnSp>
            <p:nvCxnSpPr>
              <p:cNvPr id="70" name="直接连接符 30"/>
              <p:cNvCxnSpPr/>
              <p:nvPr/>
            </p:nvCxnSpPr>
            <p:spPr>
              <a:xfrm>
                <a:off x="3663192" y="1891977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3126652" y="1718224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1</a:t>
                </a:r>
                <a:endParaRPr lang="zh-CN" altLang="en-US" sz="1000" b="1" i="1" dirty="0"/>
              </a:p>
            </p:txBody>
          </p:sp>
        </p:grpSp>
        <p:cxnSp>
          <p:nvCxnSpPr>
            <p:cNvPr id="72" name="直接箭头连接符 28"/>
            <p:cNvCxnSpPr>
              <a:endCxn id="64" idx="0"/>
            </p:cNvCxnSpPr>
            <p:nvPr/>
          </p:nvCxnSpPr>
          <p:spPr>
            <a:xfrm>
              <a:off x="3543567" y="3184170"/>
              <a:ext cx="0" cy="37895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295"/>
            <p:cNvGrpSpPr/>
            <p:nvPr/>
          </p:nvGrpSpPr>
          <p:grpSpPr>
            <a:xfrm>
              <a:off x="2798254" y="3164502"/>
              <a:ext cx="968588" cy="284157"/>
              <a:chOff x="3126652" y="1718224"/>
              <a:chExt cx="968588" cy="284157"/>
            </a:xfrm>
          </p:grpSpPr>
          <p:cxnSp>
            <p:nvCxnSpPr>
              <p:cNvPr id="74" name="直接连接符 30"/>
              <p:cNvCxnSpPr/>
              <p:nvPr/>
            </p:nvCxnSpPr>
            <p:spPr>
              <a:xfrm>
                <a:off x="3663192" y="1891977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126652" y="1718224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0</a:t>
                </a:r>
                <a:endParaRPr lang="zh-CN" altLang="en-US" sz="1000" b="1" i="1" dirty="0"/>
              </a:p>
            </p:txBody>
          </p:sp>
        </p:grpSp>
        <p:cxnSp>
          <p:nvCxnSpPr>
            <p:cNvPr id="76" name="直接箭头连接符 28"/>
            <p:cNvCxnSpPr>
              <a:stCxn id="67" idx="4"/>
            </p:cNvCxnSpPr>
            <p:nvPr/>
          </p:nvCxnSpPr>
          <p:spPr>
            <a:xfrm>
              <a:off x="2836752" y="6495690"/>
              <a:ext cx="6290" cy="3623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299"/>
            <p:cNvGrpSpPr/>
            <p:nvPr/>
          </p:nvGrpSpPr>
          <p:grpSpPr>
            <a:xfrm>
              <a:off x="2133600" y="6478502"/>
              <a:ext cx="968588" cy="284157"/>
              <a:chOff x="3126652" y="1677280"/>
              <a:chExt cx="968588" cy="284157"/>
            </a:xfrm>
          </p:grpSpPr>
          <p:cxnSp>
            <p:nvCxnSpPr>
              <p:cNvPr id="78" name="直接连接符 30"/>
              <p:cNvCxnSpPr/>
              <p:nvPr/>
            </p:nvCxnSpPr>
            <p:spPr>
              <a:xfrm>
                <a:off x="3663192" y="1851033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126652" y="1677280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0</a:t>
                </a:r>
                <a:endParaRPr lang="zh-CN" altLang="en-US" sz="1000" b="1" i="1" dirty="0"/>
              </a:p>
            </p:txBody>
          </p:sp>
        </p:grpSp>
        <p:cxnSp>
          <p:nvCxnSpPr>
            <p:cNvPr id="80" name="直接箭头连接符 28"/>
            <p:cNvCxnSpPr>
              <a:stCxn id="68" idx="4"/>
            </p:cNvCxnSpPr>
            <p:nvPr/>
          </p:nvCxnSpPr>
          <p:spPr>
            <a:xfrm>
              <a:off x="3992733" y="5703602"/>
              <a:ext cx="2438" cy="3955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303"/>
            <p:cNvGrpSpPr/>
            <p:nvPr/>
          </p:nvGrpSpPr>
          <p:grpSpPr>
            <a:xfrm>
              <a:off x="3285728" y="5719614"/>
              <a:ext cx="968588" cy="284157"/>
              <a:chOff x="3126652" y="1677280"/>
              <a:chExt cx="968588" cy="284157"/>
            </a:xfrm>
          </p:grpSpPr>
          <p:cxnSp>
            <p:nvCxnSpPr>
              <p:cNvPr id="82" name="直接连接符 30"/>
              <p:cNvCxnSpPr/>
              <p:nvPr/>
            </p:nvCxnSpPr>
            <p:spPr>
              <a:xfrm>
                <a:off x="3663192" y="1851033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126652" y="1677280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0</a:t>
                </a:r>
                <a:endParaRPr lang="zh-CN" altLang="en-US" sz="1000" b="1" i="1" dirty="0"/>
              </a:p>
            </p:txBody>
          </p:sp>
        </p:grpSp>
      </p:grpSp>
      <p:sp>
        <p:nvSpPr>
          <p:cNvPr id="88" name="内容占位符 3"/>
          <p:cNvSpPr txBox="1">
            <a:spLocks/>
          </p:cNvSpPr>
          <p:nvPr/>
        </p:nvSpPr>
        <p:spPr>
          <a:xfrm>
            <a:off x="152400" y="3063240"/>
            <a:ext cx="5105400" cy="3032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A new runtime library with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less management complexity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An effective heuristic </a:t>
            </a:r>
            <a:r>
              <a:rPr lang="zh-CN" altLang="en-US" sz="2800" dirty="0" smtClean="0">
                <a:latin typeface="Candara" pitchFamily="34" charset="0"/>
                <a:cs typeface="+mn-cs"/>
              </a:rPr>
              <a:t> </a:t>
            </a:r>
            <a:r>
              <a:rPr lang="en-US" altLang="zh-CN" sz="2800" dirty="0" smtClean="0">
                <a:latin typeface="Candara" pitchFamily="34" charset="0"/>
                <a:cs typeface="+mn-cs"/>
              </a:rPr>
              <a:t>(SSDM)</a:t>
            </a:r>
          </a:p>
          <a:p>
            <a:pPr marL="548640" lvl="1" indent="-274320" fontAlgn="auto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altLang="zh-CN" sz="2600" dirty="0">
                <a:solidFill>
                  <a:srgbClr val="002060"/>
                </a:solidFill>
                <a:latin typeface="Candara" pitchFamily="34" charset="0"/>
                <a:cs typeface="+mn-cs"/>
              </a:rPr>
              <a:t>Takes Weighted Call Graph as input</a:t>
            </a:r>
          </a:p>
          <a:p>
            <a:pPr marL="548640" lvl="1" indent="-274320" fontAlgn="auto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altLang="zh-CN" sz="2600" dirty="0">
                <a:solidFill>
                  <a:srgbClr val="002060"/>
                </a:solidFill>
                <a:latin typeface="Candara" pitchFamily="34" charset="0"/>
                <a:cs typeface="+mn-cs"/>
              </a:rPr>
              <a:t>Generates an effective management function placement scheme</a:t>
            </a:r>
          </a:p>
          <a:p>
            <a:pPr marL="548640" lvl="1" indent="-27432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endParaRPr lang="zh-CN" altLang="en-US" sz="2200" dirty="0">
              <a:solidFill>
                <a:srgbClr val="002060"/>
              </a:solidFill>
              <a:latin typeface="Candara" pitchFamily="34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of Management Overhead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11" name="Chart 4"/>
          <p:cNvGraphicFramePr/>
          <p:nvPr/>
        </p:nvGraphicFramePr>
        <p:xfrm>
          <a:off x="228600" y="10668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7.7|3.7|6.7|6.5|4.4|0.4|1.1|1.6|1.1|2.6|1.7|0.8|5|3|2|1.7|4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26410</TotalTime>
  <Words>711</Words>
  <Application>Microsoft Macintosh PowerPoint</Application>
  <PresentationFormat>On-screen Show (4:3)</PresentationFormat>
  <Paragraphs>189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CML</vt:lpstr>
      <vt:lpstr>SSDM: Smart Stack Data Management for Software Managed Multicores </vt:lpstr>
      <vt:lpstr>Memory Scaling Challenge</vt:lpstr>
      <vt:lpstr>SPM based Multicore Architecture </vt:lpstr>
      <vt:lpstr>Need for Data Management</vt:lpstr>
      <vt:lpstr>Manage Stack Data</vt:lpstr>
      <vt:lpstr>State Of Art: Circular Stack Management</vt:lpstr>
      <vt:lpstr>Challenge of Stack Data Management </vt:lpstr>
      <vt:lpstr>Contributions of This Paper</vt:lpstr>
      <vt:lpstr>Reduction of Management Overhead</vt:lpstr>
      <vt:lpstr>Improvement of Overall Performance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CODES+ISSS 2011</dc:title>
  <dc:subject>Software Branch Hinting;</dc:subject>
  <dc:creator>Jing Lu</dc:creator>
  <cp:keywords>Software Branch Hinting</cp:keywords>
  <cp:lastModifiedBy>Aviral Shrivastava</cp:lastModifiedBy>
  <cp:revision>909</cp:revision>
  <dcterms:created xsi:type="dcterms:W3CDTF">2010-03-28T20:09:25Z</dcterms:created>
  <dcterms:modified xsi:type="dcterms:W3CDTF">2013-06-02T16:00:56Z</dcterms:modified>
</cp:coreProperties>
</file>