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25.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drawings/drawing2.xml" ContentType="application/vnd.openxmlformats-officedocument.drawingml.chartshape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3.xml" ContentType="application/vnd.openxmlformats-officedocument.drawingml.chart+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xml" ContentType="application/vnd.openxmlformats-officedocument.presentationml.tags+xml"/>
  <Override PartName="/ppt/notesSlides/notesSlide35.xml" ContentType="application/vnd.openxmlformats-officedocument.presentationml.notesSlide+xml"/>
  <Override PartName="/ppt/tags/tag2.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40"/>
  </p:notesMasterIdLst>
  <p:handoutMasterIdLst>
    <p:handoutMasterId r:id="rId41"/>
  </p:handoutMasterIdLst>
  <p:sldIdLst>
    <p:sldId id="256" r:id="rId2"/>
    <p:sldId id="338" r:id="rId3"/>
    <p:sldId id="388" r:id="rId4"/>
    <p:sldId id="372" r:id="rId5"/>
    <p:sldId id="386" r:id="rId6"/>
    <p:sldId id="374" r:id="rId7"/>
    <p:sldId id="337" r:id="rId8"/>
    <p:sldId id="415" r:id="rId9"/>
    <p:sldId id="442" r:id="rId10"/>
    <p:sldId id="441" r:id="rId11"/>
    <p:sldId id="430" r:id="rId12"/>
    <p:sldId id="440" r:id="rId13"/>
    <p:sldId id="416" r:id="rId14"/>
    <p:sldId id="431" r:id="rId15"/>
    <p:sldId id="417" r:id="rId16"/>
    <p:sldId id="368" r:id="rId17"/>
    <p:sldId id="432" r:id="rId18"/>
    <p:sldId id="418" r:id="rId19"/>
    <p:sldId id="419" r:id="rId20"/>
    <p:sldId id="420" r:id="rId21"/>
    <p:sldId id="421" r:id="rId22"/>
    <p:sldId id="422" r:id="rId23"/>
    <p:sldId id="423" r:id="rId24"/>
    <p:sldId id="424" r:id="rId25"/>
    <p:sldId id="425" r:id="rId26"/>
    <p:sldId id="433" r:id="rId27"/>
    <p:sldId id="377" r:id="rId28"/>
    <p:sldId id="434" r:id="rId29"/>
    <p:sldId id="435" r:id="rId30"/>
    <p:sldId id="436" r:id="rId31"/>
    <p:sldId id="437" r:id="rId32"/>
    <p:sldId id="389" r:id="rId33"/>
    <p:sldId id="390" r:id="rId34"/>
    <p:sldId id="391" r:id="rId35"/>
    <p:sldId id="394" r:id="rId36"/>
    <p:sldId id="438" r:id="rId37"/>
    <p:sldId id="439" r:id="rId38"/>
    <p:sldId id="385" r:id="rId39"/>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99CCFF"/>
    <a:srgbClr val="009900"/>
    <a:srgbClr val="DDDDDD"/>
    <a:srgbClr val="CCFFFF"/>
    <a:srgbClr val="99FF99"/>
    <a:srgbClr val="CCFF99"/>
    <a:srgbClr val="B2B2B2"/>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93" autoAdjust="0"/>
    <p:restoredTop sz="95545" autoAdjust="0"/>
  </p:normalViewPr>
  <p:slideViewPr>
    <p:cSldViewPr>
      <p:cViewPr>
        <p:scale>
          <a:sx n="90" d="100"/>
          <a:sy n="90" d="100"/>
        </p:scale>
        <p:origin x="-288" y="408"/>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0"/>
    </p:cViewPr>
  </p:sorterViewPr>
  <p:notesViewPr>
    <p:cSldViewPr>
      <p:cViewPr>
        <p:scale>
          <a:sx n="100" d="100"/>
          <a:sy n="100" d="100"/>
        </p:scale>
        <p:origin x="-774" y="212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ing%20Lu\Documents\My%20Dropbox\Jing_2013_spring\DAC%20presentation\results.xlsx" TargetMode="External"/><Relationship Id="rId2"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C:\Users\Jing%20Lu\Documents\My%20Dropbox\Jing_2013_spring\DAC%20presentation\results.xlsx" TargetMode="External"/><Relationship Id="rId3"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1" Type="http://schemas.openxmlformats.org/officeDocument/2006/relationships/oleObject" Target="file:///D:\Documents\School%20Work\Graduate%20School\thesis\spm\old%20data\heap%20management%20performance%20comparison%20-%203.2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manualLayout>
          <c:layoutTarget val="inner"/>
          <c:xMode val="edge"/>
          <c:yMode val="edge"/>
          <c:x val="0.138448284242248"/>
          <c:y val="0.029093346671696"/>
          <c:w val="0.861542845338778"/>
          <c:h val="0.604199475065617"/>
        </c:manualLayout>
      </c:layout>
      <c:barChart>
        <c:barDir val="col"/>
        <c:grouping val="clustered"/>
        <c:varyColors val="0"/>
        <c:ser>
          <c:idx val="0"/>
          <c:order val="0"/>
          <c:tx>
            <c:strRef>
              <c:f>Paper!$B$41</c:f>
              <c:strCache>
                <c:ptCount val="1"/>
                <c:pt idx="0">
                  <c:v>ILP</c:v>
                </c:pt>
              </c:strCache>
            </c:strRef>
          </c:tx>
          <c:spPr>
            <a:solidFill>
              <a:srgbClr val="002060"/>
            </a:solidFill>
          </c:spPr>
          <c:invertIfNegative val="0"/>
          <c:cat>
            <c:strRef>
              <c:f>Paper!$C$40:$K$40</c:f>
              <c:strCache>
                <c:ptCount val="9"/>
                <c:pt idx="0">
                  <c:v>BasicMath</c:v>
                </c:pt>
                <c:pt idx="1">
                  <c:v>Dijkstra</c:v>
                </c:pt>
                <c:pt idx="2">
                  <c:v>FFT</c:v>
                </c:pt>
                <c:pt idx="3">
                  <c:v>FFT_inverse</c:v>
                </c:pt>
                <c:pt idx="4">
                  <c:v>SHA</c:v>
                </c:pt>
                <c:pt idx="5">
                  <c:v>String_Search</c:v>
                </c:pt>
                <c:pt idx="6">
                  <c:v>Susan_Edges</c:v>
                </c:pt>
                <c:pt idx="7">
                  <c:v>Susan_Smoothing</c:v>
                </c:pt>
                <c:pt idx="8">
                  <c:v>Average</c:v>
                </c:pt>
              </c:strCache>
            </c:strRef>
          </c:cat>
          <c:val>
            <c:numRef>
              <c:f>Paper!$C$41:$K$41</c:f>
              <c:numCache>
                <c:formatCode>General</c:formatCode>
                <c:ptCount val="9"/>
                <c:pt idx="0">
                  <c:v>1.0</c:v>
                </c:pt>
                <c:pt idx="1">
                  <c:v>1.0</c:v>
                </c:pt>
                <c:pt idx="2">
                  <c:v>1.0</c:v>
                </c:pt>
                <c:pt idx="3">
                  <c:v>1.0</c:v>
                </c:pt>
                <c:pt idx="4">
                  <c:v>1.0</c:v>
                </c:pt>
                <c:pt idx="5">
                  <c:v>1.0</c:v>
                </c:pt>
                <c:pt idx="6">
                  <c:v>1.0</c:v>
                </c:pt>
                <c:pt idx="7">
                  <c:v>1.0</c:v>
                </c:pt>
                <c:pt idx="8">
                  <c:v>1.0</c:v>
                </c:pt>
              </c:numCache>
            </c:numRef>
          </c:val>
        </c:ser>
        <c:ser>
          <c:idx val="1"/>
          <c:order val="1"/>
          <c:tx>
            <c:strRef>
              <c:f>Paper!$B$42</c:f>
              <c:strCache>
                <c:ptCount val="1"/>
                <c:pt idx="0">
                  <c:v>SSDM</c:v>
                </c:pt>
              </c:strCache>
            </c:strRef>
          </c:tx>
          <c:spPr>
            <a:solidFill>
              <a:srgbClr val="C00000"/>
            </a:solidFill>
          </c:spPr>
          <c:invertIfNegative val="0"/>
          <c:cat>
            <c:strRef>
              <c:f>Paper!$C$40:$K$40</c:f>
              <c:strCache>
                <c:ptCount val="9"/>
                <c:pt idx="0">
                  <c:v>BasicMath</c:v>
                </c:pt>
                <c:pt idx="1">
                  <c:v>Dijkstra</c:v>
                </c:pt>
                <c:pt idx="2">
                  <c:v>FFT</c:v>
                </c:pt>
                <c:pt idx="3">
                  <c:v>FFT_inverse</c:v>
                </c:pt>
                <c:pt idx="4">
                  <c:v>SHA</c:v>
                </c:pt>
                <c:pt idx="5">
                  <c:v>String_Search</c:v>
                </c:pt>
                <c:pt idx="6">
                  <c:v>Susan_Edges</c:v>
                </c:pt>
                <c:pt idx="7">
                  <c:v>Susan_Smoothing</c:v>
                </c:pt>
                <c:pt idx="8">
                  <c:v>Average</c:v>
                </c:pt>
              </c:strCache>
            </c:strRef>
          </c:cat>
          <c:val>
            <c:numRef>
              <c:f>Paper!$C$42:$K$42</c:f>
              <c:numCache>
                <c:formatCode>General</c:formatCode>
                <c:ptCount val="9"/>
                <c:pt idx="0">
                  <c:v>1.0</c:v>
                </c:pt>
                <c:pt idx="1">
                  <c:v>1.0</c:v>
                </c:pt>
                <c:pt idx="2">
                  <c:v>1.0</c:v>
                </c:pt>
                <c:pt idx="3">
                  <c:v>1.0</c:v>
                </c:pt>
                <c:pt idx="4">
                  <c:v>1.001116277505481</c:v>
                </c:pt>
                <c:pt idx="5">
                  <c:v>1.0</c:v>
                </c:pt>
                <c:pt idx="6">
                  <c:v>1.0</c:v>
                </c:pt>
                <c:pt idx="7">
                  <c:v>1.0</c:v>
                </c:pt>
                <c:pt idx="8">
                  <c:v>1.000000545193724</c:v>
                </c:pt>
              </c:numCache>
            </c:numRef>
          </c:val>
        </c:ser>
        <c:ser>
          <c:idx val="2"/>
          <c:order val="2"/>
          <c:tx>
            <c:strRef>
              <c:f>Paper!$B$43</c:f>
              <c:strCache>
                <c:ptCount val="1"/>
                <c:pt idx="0">
                  <c:v>CSM</c:v>
                </c:pt>
              </c:strCache>
            </c:strRef>
          </c:tx>
          <c:spPr>
            <a:solidFill>
              <a:schemeClr val="bg1">
                <a:lumMod val="95000"/>
              </a:schemeClr>
            </a:solidFill>
          </c:spPr>
          <c:invertIfNegative val="0"/>
          <c:cat>
            <c:strRef>
              <c:f>Paper!$C$40:$K$40</c:f>
              <c:strCache>
                <c:ptCount val="9"/>
                <c:pt idx="0">
                  <c:v>BasicMath</c:v>
                </c:pt>
                <c:pt idx="1">
                  <c:v>Dijkstra</c:v>
                </c:pt>
                <c:pt idx="2">
                  <c:v>FFT</c:v>
                </c:pt>
                <c:pt idx="3">
                  <c:v>FFT_inverse</c:v>
                </c:pt>
                <c:pt idx="4">
                  <c:v>SHA</c:v>
                </c:pt>
                <c:pt idx="5">
                  <c:v>String_Search</c:v>
                </c:pt>
                <c:pt idx="6">
                  <c:v>Susan_Edges</c:v>
                </c:pt>
                <c:pt idx="7">
                  <c:v>Susan_Smoothing</c:v>
                </c:pt>
                <c:pt idx="8">
                  <c:v>Average</c:v>
                </c:pt>
              </c:strCache>
            </c:strRef>
          </c:cat>
          <c:val>
            <c:numRef>
              <c:f>Paper!$C$43:$K$43</c:f>
              <c:numCache>
                <c:formatCode>General</c:formatCode>
                <c:ptCount val="9"/>
                <c:pt idx="0">
                  <c:v>1.099961067169725</c:v>
                </c:pt>
                <c:pt idx="1">
                  <c:v>1.179104803835015</c:v>
                </c:pt>
                <c:pt idx="2">
                  <c:v>1.13189927383244</c:v>
                </c:pt>
                <c:pt idx="3">
                  <c:v>1.135778749348578</c:v>
                </c:pt>
                <c:pt idx="4">
                  <c:v>1.113433655031631</c:v>
                </c:pt>
                <c:pt idx="5">
                  <c:v>1.07298769870627</c:v>
                </c:pt>
                <c:pt idx="6">
                  <c:v>1.076321048930818</c:v>
                </c:pt>
                <c:pt idx="7">
                  <c:v>1.025583959681675</c:v>
                </c:pt>
                <c:pt idx="8">
                  <c:v>1.105318181071811</c:v>
                </c:pt>
              </c:numCache>
            </c:numRef>
          </c:val>
        </c:ser>
        <c:dLbls>
          <c:showLegendKey val="0"/>
          <c:showVal val="0"/>
          <c:showCatName val="0"/>
          <c:showSerName val="0"/>
          <c:showPercent val="0"/>
          <c:showBubbleSize val="0"/>
        </c:dLbls>
        <c:gapWidth val="150"/>
        <c:axId val="2097745560"/>
        <c:axId val="2095732264"/>
      </c:barChart>
      <c:catAx>
        <c:axId val="2097745560"/>
        <c:scaling>
          <c:orientation val="minMax"/>
        </c:scaling>
        <c:delete val="0"/>
        <c:axPos val="b"/>
        <c:majorTickMark val="none"/>
        <c:minorTickMark val="none"/>
        <c:tickLblPos val="nextTo"/>
        <c:txPr>
          <a:bodyPr/>
          <a:lstStyle/>
          <a:p>
            <a:pPr algn="ctr">
              <a:defRPr lang="en-US" sz="2000" b="0" i="0" u="none" strike="noStrike" kern="1200" baseline="0">
                <a:solidFill>
                  <a:prstClr val="black"/>
                </a:solidFill>
                <a:latin typeface="Arial" panose="020B0604020202020204" pitchFamily="34" charset="0"/>
                <a:ea typeface="+mn-ea"/>
                <a:cs typeface="Arial" panose="020B0604020202020204" pitchFamily="34" charset="0"/>
              </a:defRPr>
            </a:pPr>
            <a:endParaRPr lang="en-US"/>
          </a:p>
        </c:txPr>
        <c:crossAx val="2095732264"/>
        <c:crosses val="autoZero"/>
        <c:auto val="1"/>
        <c:lblAlgn val="ctr"/>
        <c:lblOffset val="100"/>
        <c:noMultiLvlLbl val="0"/>
      </c:catAx>
      <c:valAx>
        <c:axId val="2095732264"/>
        <c:scaling>
          <c:orientation val="minMax"/>
          <c:min val="0.8"/>
        </c:scaling>
        <c:delete val="0"/>
        <c:axPos val="l"/>
        <c:majorGridlines/>
        <c:numFmt formatCode="General" sourceLinked="1"/>
        <c:majorTickMark val="out"/>
        <c:minorTickMark val="none"/>
        <c:tickLblPos val="nextTo"/>
        <c:txPr>
          <a:bodyPr/>
          <a:lstStyle/>
          <a:p>
            <a:pPr>
              <a:defRPr sz="2000" b="0">
                <a:latin typeface="Arial" panose="020B0604020202020204" pitchFamily="34" charset="0"/>
                <a:cs typeface="Arial" panose="020B0604020202020204" pitchFamily="34" charset="0"/>
              </a:defRPr>
            </a:pPr>
            <a:endParaRPr lang="en-US"/>
          </a:p>
        </c:txPr>
        <c:crossAx val="2097745560"/>
        <c:crosses val="autoZero"/>
        <c:crossBetween val="between"/>
      </c:valAx>
    </c:plotArea>
    <c:legend>
      <c:legendPos val="r"/>
      <c:layout>
        <c:manualLayout>
          <c:xMode val="edge"/>
          <c:yMode val="edge"/>
          <c:x val="0.364481955380578"/>
          <c:y val="0.0282697497319877"/>
          <c:w val="0.380207130358705"/>
          <c:h val="0.0704796495508484"/>
        </c:manualLayout>
      </c:layout>
      <c:overlay val="0"/>
      <c:txPr>
        <a:bodyPr/>
        <a:lstStyle/>
        <a:p>
          <a:pPr>
            <a:defRPr sz="2400" b="1">
              <a:latin typeface="Arial" panose="020B0604020202020204" pitchFamily="34" charset="0"/>
              <a:cs typeface="Arial" panose="020B0604020202020204" pitchFamily="34" charset="0"/>
            </a:defRPr>
          </a:pPr>
          <a:endParaRPr lang="en-US"/>
        </a:p>
      </c:txPr>
    </c:legend>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83239501312336"/>
          <c:y val="0.0411432109718679"/>
          <c:w val="0.816760498687664"/>
          <c:h val="0.592548519463236"/>
        </c:manualLayout>
      </c:layout>
      <c:barChart>
        <c:barDir val="col"/>
        <c:grouping val="clustered"/>
        <c:varyColors val="0"/>
        <c:ser>
          <c:idx val="0"/>
          <c:order val="0"/>
          <c:tx>
            <c:strRef>
              <c:f>Paper!$B$29</c:f>
              <c:strCache>
                <c:ptCount val="1"/>
                <c:pt idx="0">
                  <c:v>SSDM</c:v>
                </c:pt>
              </c:strCache>
            </c:strRef>
          </c:tx>
          <c:spPr>
            <a:solidFill>
              <a:srgbClr val="002060"/>
            </a:solidFill>
          </c:spPr>
          <c:invertIfNegative val="0"/>
          <c:cat>
            <c:strRef>
              <c:f>Paper!$C$28:$K$28</c:f>
              <c:strCache>
                <c:ptCount val="9"/>
                <c:pt idx="0">
                  <c:v>BasicMath</c:v>
                </c:pt>
                <c:pt idx="1">
                  <c:v>Dijkstra</c:v>
                </c:pt>
                <c:pt idx="2">
                  <c:v>FFT</c:v>
                </c:pt>
                <c:pt idx="3">
                  <c:v>FFT_inverse</c:v>
                </c:pt>
                <c:pt idx="4">
                  <c:v>SHA</c:v>
                </c:pt>
                <c:pt idx="5">
                  <c:v>String_Search</c:v>
                </c:pt>
                <c:pt idx="6">
                  <c:v>Susan_Edges</c:v>
                </c:pt>
                <c:pt idx="7">
                  <c:v>Susan_Smoothing</c:v>
                </c:pt>
                <c:pt idx="8">
                  <c:v>Average</c:v>
                </c:pt>
              </c:strCache>
            </c:strRef>
          </c:cat>
          <c:val>
            <c:numRef>
              <c:f>Paper!$C$29:$K$29</c:f>
              <c:numCache>
                <c:formatCode>General</c:formatCode>
                <c:ptCount val="9"/>
                <c:pt idx="0">
                  <c:v>0.0</c:v>
                </c:pt>
                <c:pt idx="1">
                  <c:v>0.008972256091473</c:v>
                </c:pt>
                <c:pt idx="2">
                  <c:v>0.0010278807419116</c:v>
                </c:pt>
                <c:pt idx="3">
                  <c:v>0.00126703362616184</c:v>
                </c:pt>
                <c:pt idx="4">
                  <c:v>0.0204322033610651</c:v>
                </c:pt>
                <c:pt idx="5">
                  <c:v>0.0300695481632802</c:v>
                </c:pt>
                <c:pt idx="6">
                  <c:v>0.000947614572789013</c:v>
                </c:pt>
                <c:pt idx="7">
                  <c:v>0.00247733974711218</c:v>
                </c:pt>
                <c:pt idx="8">
                  <c:v>0.00814923453797412</c:v>
                </c:pt>
              </c:numCache>
            </c:numRef>
          </c:val>
        </c:ser>
        <c:ser>
          <c:idx val="1"/>
          <c:order val="1"/>
          <c:tx>
            <c:strRef>
              <c:f>Paper!$B$30</c:f>
              <c:strCache>
                <c:ptCount val="1"/>
                <c:pt idx="0">
                  <c:v>CSM</c:v>
                </c:pt>
              </c:strCache>
            </c:strRef>
          </c:tx>
          <c:spPr>
            <a:solidFill>
              <a:srgbClr val="C00000"/>
            </a:solidFill>
          </c:spPr>
          <c:invertIfNegative val="0"/>
          <c:cat>
            <c:strRef>
              <c:f>Paper!$C$28:$K$28</c:f>
              <c:strCache>
                <c:ptCount val="9"/>
                <c:pt idx="0">
                  <c:v>BasicMath</c:v>
                </c:pt>
                <c:pt idx="1">
                  <c:v>Dijkstra</c:v>
                </c:pt>
                <c:pt idx="2">
                  <c:v>FFT</c:v>
                </c:pt>
                <c:pt idx="3">
                  <c:v>FFT_inverse</c:v>
                </c:pt>
                <c:pt idx="4">
                  <c:v>SHA</c:v>
                </c:pt>
                <c:pt idx="5">
                  <c:v>String_Search</c:v>
                </c:pt>
                <c:pt idx="6">
                  <c:v>Susan_Edges</c:v>
                </c:pt>
                <c:pt idx="7">
                  <c:v>Susan_Smoothing</c:v>
                </c:pt>
                <c:pt idx="8">
                  <c:v>Average</c:v>
                </c:pt>
              </c:strCache>
            </c:strRef>
          </c:cat>
          <c:val>
            <c:numRef>
              <c:f>Paper!$C$30:$K$30</c:f>
              <c:numCache>
                <c:formatCode>General</c:formatCode>
                <c:ptCount val="9"/>
                <c:pt idx="0">
                  <c:v>0.0999929230686171</c:v>
                </c:pt>
                <c:pt idx="1">
                  <c:v>0.189684034093709</c:v>
                </c:pt>
                <c:pt idx="2">
                  <c:v>0.133062731297799</c:v>
                </c:pt>
                <c:pt idx="3">
                  <c:v>0.137217819215883</c:v>
                </c:pt>
                <c:pt idx="4">
                  <c:v>0.134916675944338</c:v>
                </c:pt>
                <c:pt idx="5">
                  <c:v>0.105251953991125</c:v>
                </c:pt>
                <c:pt idx="6">
                  <c:v>0.0773409864417841</c:v>
                </c:pt>
                <c:pt idx="7">
                  <c:v>0.0281246795889947</c:v>
                </c:pt>
                <c:pt idx="8">
                  <c:v>0.113198975455281</c:v>
                </c:pt>
              </c:numCache>
            </c:numRef>
          </c:val>
        </c:ser>
        <c:dLbls>
          <c:showLegendKey val="0"/>
          <c:showVal val="0"/>
          <c:showCatName val="0"/>
          <c:showSerName val="0"/>
          <c:showPercent val="0"/>
          <c:showBubbleSize val="0"/>
        </c:dLbls>
        <c:gapWidth val="150"/>
        <c:axId val="2101696520"/>
        <c:axId val="2101699608"/>
      </c:barChart>
      <c:catAx>
        <c:axId val="2101696520"/>
        <c:scaling>
          <c:orientation val="minMax"/>
        </c:scaling>
        <c:delete val="0"/>
        <c:axPos val="b"/>
        <c:majorTickMark val="none"/>
        <c:minorTickMark val="none"/>
        <c:tickLblPos val="nextTo"/>
        <c:txPr>
          <a:bodyPr/>
          <a:lstStyle/>
          <a:p>
            <a:pPr algn="ctr">
              <a:defRPr lang="en-US" sz="2000" b="0" i="0" u="none" strike="noStrike" kern="1200" baseline="0">
                <a:solidFill>
                  <a:prstClr val="black"/>
                </a:solidFill>
                <a:latin typeface="Arial" panose="020B0604020202020204" pitchFamily="34" charset="0"/>
                <a:ea typeface="+mn-ea"/>
                <a:cs typeface="Arial" panose="020B0604020202020204" pitchFamily="34" charset="0"/>
              </a:defRPr>
            </a:pPr>
            <a:endParaRPr lang="en-US"/>
          </a:p>
        </c:txPr>
        <c:crossAx val="2101699608"/>
        <c:crosses val="autoZero"/>
        <c:auto val="1"/>
        <c:lblAlgn val="ctr"/>
        <c:lblOffset val="100"/>
        <c:noMultiLvlLbl val="0"/>
      </c:catAx>
      <c:valAx>
        <c:axId val="2101699608"/>
        <c:scaling>
          <c:orientation val="minMax"/>
        </c:scaling>
        <c:delete val="0"/>
        <c:axPos val="l"/>
        <c:majorGridlines/>
        <c:numFmt formatCode="0.00%" sourceLinked="0"/>
        <c:majorTickMark val="out"/>
        <c:minorTickMark val="none"/>
        <c:tickLblPos val="nextTo"/>
        <c:txPr>
          <a:bodyPr/>
          <a:lstStyle/>
          <a:p>
            <a:pPr>
              <a:defRPr sz="2000" b="0">
                <a:latin typeface="Arial" panose="020B0604020202020204" pitchFamily="34" charset="0"/>
                <a:cs typeface="Arial" panose="020B0604020202020204" pitchFamily="34" charset="0"/>
              </a:defRPr>
            </a:pPr>
            <a:endParaRPr lang="en-US"/>
          </a:p>
        </c:txPr>
        <c:crossAx val="2101696520"/>
        <c:crosses val="autoZero"/>
        <c:crossBetween val="between"/>
      </c:valAx>
    </c:plotArea>
    <c:legend>
      <c:legendPos val="r"/>
      <c:layout>
        <c:manualLayout>
          <c:xMode val="edge"/>
          <c:yMode val="edge"/>
          <c:x val="0.396444034239311"/>
          <c:y val="0.0440497143739386"/>
          <c:w val="0.309933614067472"/>
          <c:h val="0.0452634321445115"/>
        </c:manualLayout>
      </c:layout>
      <c:overlay val="0"/>
      <c:txPr>
        <a:bodyPr/>
        <a:lstStyle/>
        <a:p>
          <a:pPr>
            <a:defRPr sz="2400" b="1">
              <a:latin typeface="Arial" panose="020B0604020202020204" pitchFamily="34" charset="0"/>
              <a:cs typeface="Arial" panose="020B0604020202020204" pitchFamily="34" charset="0"/>
            </a:defRPr>
          </a:pPr>
          <a:endParaRPr lang="en-US"/>
        </a:p>
      </c:txPr>
    </c:legend>
    <c:plotVisOnly val="1"/>
    <c:dispBlanksAs val="gap"/>
    <c:showDLblsOverMax val="0"/>
  </c:chart>
  <c:externalData r:id="rId2">
    <c:autoUpdate val="0"/>
  </c:externalData>
  <c:userShapes r:id="rId3"/>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600" b="1" i="0" u="none" strike="noStrike" kern="1200" spc="0" baseline="0">
                <a:solidFill>
                  <a:schemeClr val="tx1">
                    <a:lumMod val="65000"/>
                    <a:lumOff val="35000"/>
                  </a:schemeClr>
                </a:solidFill>
                <a:latin typeface="+mn-lt"/>
                <a:ea typeface="+mn-ea"/>
                <a:cs typeface="+mn-cs"/>
              </a:defRPr>
            </a:pPr>
            <a:r>
              <a:rPr lang="en-US" altLang="zh-TW" sz="1600" b="1" dirty="0"/>
              <a:t>A: Statically Detect</a:t>
            </a:r>
            <a:r>
              <a:rPr lang="en-US" altLang="zh-TW" sz="1600" b="1" baseline="0" dirty="0"/>
              <a:t> Heap </a:t>
            </a:r>
            <a:r>
              <a:rPr lang="en-US" altLang="zh-TW" sz="1600" b="1" baseline="0" dirty="0" smtClean="0"/>
              <a:t>Access</a:t>
            </a:r>
          </a:p>
          <a:p>
            <a:pPr algn="l">
              <a:defRPr sz="1600" b="1" i="0" u="none" strike="noStrike" kern="1200" spc="0" baseline="0">
                <a:solidFill>
                  <a:schemeClr val="tx1">
                    <a:lumMod val="65000"/>
                    <a:lumOff val="35000"/>
                  </a:schemeClr>
                </a:solidFill>
                <a:latin typeface="+mn-lt"/>
                <a:ea typeface="+mn-ea"/>
                <a:cs typeface="+mn-cs"/>
              </a:defRPr>
            </a:pPr>
            <a:r>
              <a:rPr lang="en-US" altLang="zh-TW" sz="1600" b="1" baseline="0" dirty="0" smtClean="0"/>
              <a:t>B</a:t>
            </a:r>
            <a:r>
              <a:rPr lang="en-US" altLang="zh-TW" sz="1600" b="1" baseline="0" dirty="0"/>
              <a:t>: Simplifying Management </a:t>
            </a:r>
            <a:r>
              <a:rPr lang="en-US" altLang="zh-TW" sz="1600" b="1" baseline="0" dirty="0" smtClean="0"/>
              <a:t>Framework</a:t>
            </a:r>
          </a:p>
          <a:p>
            <a:pPr algn="l">
              <a:defRPr sz="1600" b="1" i="0" u="none" strike="noStrike" kern="1200" spc="0" baseline="0">
                <a:solidFill>
                  <a:schemeClr val="tx1">
                    <a:lumMod val="65000"/>
                    <a:lumOff val="35000"/>
                  </a:schemeClr>
                </a:solidFill>
                <a:latin typeface="+mn-lt"/>
                <a:ea typeface="+mn-ea"/>
                <a:cs typeface="+mn-cs"/>
              </a:defRPr>
            </a:pPr>
            <a:r>
              <a:rPr lang="en-US" altLang="zh-TW" sz="1600" b="1" baseline="0" dirty="0" smtClean="0"/>
              <a:t>C</a:t>
            </a:r>
            <a:r>
              <a:rPr lang="en-US" altLang="zh-TW" sz="1600" b="1" baseline="0" dirty="0"/>
              <a:t>: </a:t>
            </a:r>
            <a:r>
              <a:rPr lang="en-US" altLang="zh-TW" sz="1600" b="1" baseline="0" dirty="0" smtClean="0"/>
              <a:t>De-duplication and </a:t>
            </a:r>
            <a:r>
              <a:rPr lang="en-US" altLang="zh-TW" sz="1600" b="1" baseline="0" dirty="0"/>
              <a:t>Combining Management </a:t>
            </a:r>
            <a:r>
              <a:rPr lang="en-US" altLang="zh-TW" sz="1600" b="1" baseline="0" dirty="0" smtClean="0"/>
              <a:t>Code</a:t>
            </a:r>
          </a:p>
          <a:p>
            <a:pPr algn="l">
              <a:defRPr sz="1600" b="1" i="0" u="none" strike="noStrike" kern="1200" spc="0" baseline="0">
                <a:solidFill>
                  <a:schemeClr val="tx1">
                    <a:lumMod val="65000"/>
                    <a:lumOff val="35000"/>
                  </a:schemeClr>
                </a:solidFill>
                <a:latin typeface="+mn-lt"/>
                <a:ea typeface="+mn-ea"/>
                <a:cs typeface="+mn-cs"/>
              </a:defRPr>
            </a:pPr>
            <a:r>
              <a:rPr lang="en-US" altLang="zh-TW" sz="1600" b="1" baseline="0" dirty="0" smtClean="0"/>
              <a:t>D</a:t>
            </a:r>
            <a:r>
              <a:rPr lang="en-US" altLang="zh-TW" sz="1600" b="1" baseline="0" dirty="0"/>
              <a:t>: Adjusting Block Size</a:t>
            </a:r>
            <a:endParaRPr lang="zh-TW" altLang="en-US" sz="1600" b="1" dirty="0"/>
          </a:p>
        </c:rich>
      </c:tx>
      <c:layout>
        <c:manualLayout>
          <c:xMode val="edge"/>
          <c:yMode val="edge"/>
          <c:x val="0.509765583989501"/>
          <c:y val="0.127777777777778"/>
        </c:manualLayout>
      </c:layout>
      <c:overlay val="0"/>
      <c:spPr>
        <a:noFill/>
        <a:ln>
          <a:noFill/>
        </a:ln>
        <a:effectLst/>
      </c:spPr>
    </c:title>
    <c:autoTitleDeleted val="0"/>
    <c:plotArea>
      <c:layout>
        <c:manualLayout>
          <c:layoutTarget val="inner"/>
          <c:xMode val="edge"/>
          <c:yMode val="edge"/>
          <c:x val="0.0821648075240595"/>
          <c:y val="0.0328431029454652"/>
          <c:w val="0.906029636920385"/>
          <c:h val="0.692602390022174"/>
        </c:manualLayout>
      </c:layout>
      <c:barChart>
        <c:barDir val="col"/>
        <c:grouping val="clustered"/>
        <c:varyColors val="0"/>
        <c:ser>
          <c:idx val="0"/>
          <c:order val="0"/>
          <c:tx>
            <c:v>A</c:v>
          </c:tx>
          <c:spPr>
            <a:solidFill>
              <a:srgbClr val="002060"/>
            </a:solidFill>
            <a:ln>
              <a:noFill/>
            </a:ln>
            <a:effectLst/>
          </c:spPr>
          <c:invertIfNegative val="0"/>
          <c:cat>
            <c:strRef>
              <c:f>'Lat4'!$A$28:$A$40</c:f>
              <c:strCache>
                <c:ptCount val="12"/>
                <c:pt idx="0">
                  <c:v>ADPCM Dec.</c:v>
                </c:pt>
                <c:pt idx="1">
                  <c:v>ADPCM Enc.</c:v>
                </c:pt>
                <c:pt idx="2">
                  <c:v>Dijkstra</c:v>
                </c:pt>
                <c:pt idx="3">
                  <c:v>FFT</c:v>
                </c:pt>
                <c:pt idx="4">
                  <c:v>iFFT</c:v>
                </c:pt>
                <c:pt idx="5">
                  <c:v>Patricia</c:v>
                </c:pt>
                <c:pt idx="6">
                  <c:v>SHA</c:v>
                </c:pt>
                <c:pt idx="7">
                  <c:v>String Search</c:v>
                </c:pt>
                <c:pt idx="8">
                  <c:v>Susan Corner</c:v>
                </c:pt>
                <c:pt idx="9">
                  <c:v>Susan Edge</c:v>
                </c:pt>
                <c:pt idx="10">
                  <c:v>Susan Smoothing</c:v>
                </c:pt>
                <c:pt idx="11">
                  <c:v>Average</c:v>
                </c:pt>
              </c:strCache>
            </c:strRef>
          </c:cat>
          <c:val>
            <c:numRef>
              <c:f>'Lat4'!$H$15:$H$27</c:f>
              <c:numCache>
                <c:formatCode>General</c:formatCode>
                <c:ptCount val="12"/>
                <c:pt idx="0">
                  <c:v>0.0986030249961517</c:v>
                </c:pt>
                <c:pt idx="1">
                  <c:v>0.0862196452835522</c:v>
                </c:pt>
                <c:pt idx="2">
                  <c:v>0.539715860847734</c:v>
                </c:pt>
                <c:pt idx="3">
                  <c:v>0.745876245888543</c:v>
                </c:pt>
                <c:pt idx="4">
                  <c:v>0.745853522354888</c:v>
                </c:pt>
                <c:pt idx="5">
                  <c:v>0.742731143266731</c:v>
                </c:pt>
                <c:pt idx="6">
                  <c:v>0.0833291710457062</c:v>
                </c:pt>
                <c:pt idx="7">
                  <c:v>0.150011127304428</c:v>
                </c:pt>
                <c:pt idx="8">
                  <c:v>0.56977540727861</c:v>
                </c:pt>
                <c:pt idx="9">
                  <c:v>0.580390433473504</c:v>
                </c:pt>
                <c:pt idx="10">
                  <c:v>0.440369455528255</c:v>
                </c:pt>
                <c:pt idx="11">
                  <c:v>0.434806821569828</c:v>
                </c:pt>
              </c:numCache>
            </c:numRef>
          </c:val>
        </c:ser>
        <c:ser>
          <c:idx val="1"/>
          <c:order val="1"/>
          <c:tx>
            <c:v>A+B</c:v>
          </c:tx>
          <c:spPr>
            <a:solidFill>
              <a:srgbClr val="00B050"/>
            </a:solidFill>
            <a:ln>
              <a:noFill/>
            </a:ln>
            <a:effectLst/>
          </c:spPr>
          <c:invertIfNegative val="0"/>
          <c:cat>
            <c:strRef>
              <c:f>'Lat4'!$A$28:$A$40</c:f>
              <c:strCache>
                <c:ptCount val="12"/>
                <c:pt idx="0">
                  <c:v>ADPCM Dec.</c:v>
                </c:pt>
                <c:pt idx="1">
                  <c:v>ADPCM Enc.</c:v>
                </c:pt>
                <c:pt idx="2">
                  <c:v>Dijkstra</c:v>
                </c:pt>
                <c:pt idx="3">
                  <c:v>FFT</c:v>
                </c:pt>
                <c:pt idx="4">
                  <c:v>iFFT</c:v>
                </c:pt>
                <c:pt idx="5">
                  <c:v>Patricia</c:v>
                </c:pt>
                <c:pt idx="6">
                  <c:v>SHA</c:v>
                </c:pt>
                <c:pt idx="7">
                  <c:v>String Search</c:v>
                </c:pt>
                <c:pt idx="8">
                  <c:v>Susan Corner</c:v>
                </c:pt>
                <c:pt idx="9">
                  <c:v>Susan Edge</c:v>
                </c:pt>
                <c:pt idx="10">
                  <c:v>Susan Smoothing</c:v>
                </c:pt>
                <c:pt idx="11">
                  <c:v>Average</c:v>
                </c:pt>
              </c:strCache>
            </c:strRef>
          </c:cat>
          <c:val>
            <c:numRef>
              <c:f>'Lat4'!$I$15:$I$27</c:f>
              <c:numCache>
                <c:formatCode>General</c:formatCode>
                <c:ptCount val="12"/>
                <c:pt idx="0">
                  <c:v>0.0986030253846744</c:v>
                </c:pt>
                <c:pt idx="1">
                  <c:v>0.0862214891875763</c:v>
                </c:pt>
                <c:pt idx="2">
                  <c:v>0.232206081489692</c:v>
                </c:pt>
                <c:pt idx="3">
                  <c:v>0.484478742103559</c:v>
                </c:pt>
                <c:pt idx="4">
                  <c:v>0.484407882072787</c:v>
                </c:pt>
                <c:pt idx="5">
                  <c:v>0.515908810792511</c:v>
                </c:pt>
                <c:pt idx="6">
                  <c:v>0.0833246925986913</c:v>
                </c:pt>
                <c:pt idx="7">
                  <c:v>0.150056434587859</c:v>
                </c:pt>
                <c:pt idx="8">
                  <c:v>0.22972948492622</c:v>
                </c:pt>
                <c:pt idx="9">
                  <c:v>0.222502665355092</c:v>
                </c:pt>
                <c:pt idx="10">
                  <c:v>0.173932233156163</c:v>
                </c:pt>
                <c:pt idx="11">
                  <c:v>0.251033776514075</c:v>
                </c:pt>
              </c:numCache>
            </c:numRef>
          </c:val>
        </c:ser>
        <c:ser>
          <c:idx val="2"/>
          <c:order val="2"/>
          <c:tx>
            <c:v>A+B+C</c:v>
          </c:tx>
          <c:spPr>
            <a:solidFill>
              <a:srgbClr val="FFFF00"/>
            </a:solidFill>
            <a:ln>
              <a:noFill/>
            </a:ln>
            <a:effectLst/>
          </c:spPr>
          <c:invertIfNegative val="0"/>
          <c:cat>
            <c:strRef>
              <c:f>'Lat4'!$A$28:$A$40</c:f>
              <c:strCache>
                <c:ptCount val="12"/>
                <c:pt idx="0">
                  <c:v>ADPCM Dec.</c:v>
                </c:pt>
                <c:pt idx="1">
                  <c:v>ADPCM Enc.</c:v>
                </c:pt>
                <c:pt idx="2">
                  <c:v>Dijkstra</c:v>
                </c:pt>
                <c:pt idx="3">
                  <c:v>FFT</c:v>
                </c:pt>
                <c:pt idx="4">
                  <c:v>iFFT</c:v>
                </c:pt>
                <c:pt idx="5">
                  <c:v>Patricia</c:v>
                </c:pt>
                <c:pt idx="6">
                  <c:v>SHA</c:v>
                </c:pt>
                <c:pt idx="7">
                  <c:v>String Search</c:v>
                </c:pt>
                <c:pt idx="8">
                  <c:v>Susan Corner</c:v>
                </c:pt>
                <c:pt idx="9">
                  <c:v>Susan Edge</c:v>
                </c:pt>
                <c:pt idx="10">
                  <c:v>Susan Smoothing</c:v>
                </c:pt>
                <c:pt idx="11">
                  <c:v>Average</c:v>
                </c:pt>
              </c:strCache>
            </c:strRef>
          </c:cat>
          <c:val>
            <c:numRef>
              <c:f>'Lat4'!$J$15:$J$27</c:f>
              <c:numCache>
                <c:formatCode>General</c:formatCode>
                <c:ptCount val="12"/>
                <c:pt idx="0">
                  <c:v>0.0986030253846744</c:v>
                </c:pt>
                <c:pt idx="1">
                  <c:v>0.0862214891875763</c:v>
                </c:pt>
                <c:pt idx="2">
                  <c:v>0.156833959774969</c:v>
                </c:pt>
                <c:pt idx="3">
                  <c:v>0.387893225905129</c:v>
                </c:pt>
                <c:pt idx="4">
                  <c:v>0.387813910400672</c:v>
                </c:pt>
                <c:pt idx="5">
                  <c:v>0.465468349864131</c:v>
                </c:pt>
                <c:pt idx="6">
                  <c:v>0.0833246925986913</c:v>
                </c:pt>
                <c:pt idx="7">
                  <c:v>0.150056434587859</c:v>
                </c:pt>
                <c:pt idx="8">
                  <c:v>0.127310064502127</c:v>
                </c:pt>
                <c:pt idx="9">
                  <c:v>0.121351031385719</c:v>
                </c:pt>
                <c:pt idx="10">
                  <c:v>0.107151007397672</c:v>
                </c:pt>
                <c:pt idx="11">
                  <c:v>0.197457017362656</c:v>
                </c:pt>
              </c:numCache>
            </c:numRef>
          </c:val>
        </c:ser>
        <c:ser>
          <c:idx val="3"/>
          <c:order val="3"/>
          <c:tx>
            <c:v>A+B+C+D</c:v>
          </c:tx>
          <c:spPr>
            <a:solidFill>
              <a:srgbClr val="FF0000"/>
            </a:solidFill>
            <a:ln>
              <a:noFill/>
            </a:ln>
            <a:effectLst/>
          </c:spPr>
          <c:invertIfNegative val="0"/>
          <c:cat>
            <c:strRef>
              <c:f>'Lat4'!$A$28:$A$40</c:f>
              <c:strCache>
                <c:ptCount val="12"/>
                <c:pt idx="0">
                  <c:v>ADPCM Dec.</c:v>
                </c:pt>
                <c:pt idx="1">
                  <c:v>ADPCM Enc.</c:v>
                </c:pt>
                <c:pt idx="2">
                  <c:v>Dijkstra</c:v>
                </c:pt>
                <c:pt idx="3">
                  <c:v>FFT</c:v>
                </c:pt>
                <c:pt idx="4">
                  <c:v>iFFT</c:v>
                </c:pt>
                <c:pt idx="5">
                  <c:v>Patricia</c:v>
                </c:pt>
                <c:pt idx="6">
                  <c:v>SHA</c:v>
                </c:pt>
                <c:pt idx="7">
                  <c:v>String Search</c:v>
                </c:pt>
                <c:pt idx="8">
                  <c:v>Susan Corner</c:v>
                </c:pt>
                <c:pt idx="9">
                  <c:v>Susan Edge</c:v>
                </c:pt>
                <c:pt idx="10">
                  <c:v>Susan Smoothing</c:v>
                </c:pt>
                <c:pt idx="11">
                  <c:v>Average</c:v>
                </c:pt>
              </c:strCache>
            </c:strRef>
          </c:cat>
          <c:val>
            <c:numRef>
              <c:f>'Lat4'!$K$15:$K$27</c:f>
              <c:numCache>
                <c:formatCode>General</c:formatCode>
                <c:ptCount val="12"/>
                <c:pt idx="0">
                  <c:v>0.0986030253846744</c:v>
                </c:pt>
                <c:pt idx="1">
                  <c:v>0.0862214891875763</c:v>
                </c:pt>
                <c:pt idx="2">
                  <c:v>0.125765077129927</c:v>
                </c:pt>
                <c:pt idx="3">
                  <c:v>0.352180331986672</c:v>
                </c:pt>
                <c:pt idx="4">
                  <c:v>0.352110192960108</c:v>
                </c:pt>
                <c:pt idx="5">
                  <c:v>0.351854183251088</c:v>
                </c:pt>
                <c:pt idx="6">
                  <c:v>0.0833246925986913</c:v>
                </c:pt>
                <c:pt idx="7">
                  <c:v>0.150056434587859</c:v>
                </c:pt>
                <c:pt idx="8">
                  <c:v>0.12073208608439</c:v>
                </c:pt>
                <c:pt idx="9">
                  <c:v>0.115029029330421</c:v>
                </c:pt>
                <c:pt idx="10">
                  <c:v>0.0954767985827724</c:v>
                </c:pt>
                <c:pt idx="11">
                  <c:v>0.175577576462198</c:v>
                </c:pt>
              </c:numCache>
            </c:numRef>
          </c:val>
        </c:ser>
        <c:dLbls>
          <c:showLegendKey val="0"/>
          <c:showVal val="0"/>
          <c:showCatName val="0"/>
          <c:showSerName val="0"/>
          <c:showPercent val="0"/>
          <c:showBubbleSize val="0"/>
        </c:dLbls>
        <c:gapWidth val="219"/>
        <c:overlap val="-27"/>
        <c:axId val="2100906696"/>
        <c:axId val="2100595400"/>
      </c:barChart>
      <c:catAx>
        <c:axId val="2100906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2100595400"/>
        <c:crosses val="autoZero"/>
        <c:auto val="1"/>
        <c:lblAlgn val="ctr"/>
        <c:lblOffset val="100"/>
        <c:noMultiLvlLbl val="0"/>
      </c:catAx>
      <c:valAx>
        <c:axId val="2100595400"/>
        <c:scaling>
          <c:orientation val="minMax"/>
          <c:max val="1.0"/>
        </c:scaling>
        <c:delete val="0"/>
        <c:axPos val="l"/>
        <c:majorGridlines>
          <c:spPr>
            <a:ln w="2857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ltLang="zh-TW" sz="1600" b="1" dirty="0"/>
                  <a:t>Runtime Normalized</a:t>
                </a:r>
                <a:r>
                  <a:rPr lang="en-US" altLang="zh-TW" sz="1600" b="1" baseline="0" dirty="0"/>
                  <a:t> to Prior Work</a:t>
                </a:r>
                <a:endParaRPr lang="zh-TW" altLang="en-US" sz="1600" b="1" dirty="0"/>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2100906696"/>
        <c:crosses val="autoZero"/>
        <c:crossBetween val="between"/>
      </c:valAx>
      <c:spPr>
        <a:noFill/>
        <a:ln>
          <a:noFill/>
        </a:ln>
        <a:effectLst/>
      </c:spPr>
    </c:plotArea>
    <c:legend>
      <c:legendPos val="b"/>
      <c:layout>
        <c:manualLayout>
          <c:xMode val="edge"/>
          <c:yMode val="edge"/>
          <c:x val="0.317433070866142"/>
          <c:y val="0.0315148731408574"/>
          <c:w val="0.361458333333333"/>
          <c:h val="0.0819925634295713"/>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0.85728</cdr:x>
      <cdr:y>0.72038</cdr:y>
    </cdr:from>
    <cdr:to>
      <cdr:x>0.97536</cdr:x>
      <cdr:y>0.79298</cdr:y>
    </cdr:to>
    <cdr:sp macro="" textlink="">
      <cdr:nvSpPr>
        <cdr:cNvPr id="3" name="Rounded Rectangle 2"/>
        <cdr:cNvSpPr/>
      </cdr:nvSpPr>
      <cdr:spPr>
        <a:xfrm xmlns:a="http://schemas.openxmlformats.org/drawingml/2006/main" rot="19042218">
          <a:off x="7838947" y="3897403"/>
          <a:ext cx="1079723" cy="392781"/>
        </a:xfrm>
        <a:prstGeom xmlns:a="http://schemas.openxmlformats.org/drawingml/2006/main" prst="roundRect">
          <a:avLst/>
        </a:prstGeom>
        <a:noFill xmlns:a="http://schemas.openxmlformats.org/drawingml/2006/main"/>
        <a:ln xmlns:a="http://schemas.openxmlformats.org/drawingml/2006/main" w="25400">
          <a:solidFill>
            <a:srgbClr val="C0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dirty="0">
            <a:solidFill>
              <a:srgbClr val="FF0000"/>
            </a:solidFill>
          </a:endParaRPr>
        </a:p>
      </cdr:txBody>
    </cdr:sp>
  </cdr:relSizeAnchor>
  <cdr:relSizeAnchor xmlns:cdr="http://schemas.openxmlformats.org/drawingml/2006/chartDrawing">
    <cdr:from>
      <cdr:x>1.20297E-6</cdr:x>
      <cdr:y>0</cdr:y>
    </cdr:from>
    <cdr:to>
      <cdr:x>0.05</cdr:x>
      <cdr:y>0.89634</cdr:y>
    </cdr:to>
    <cdr:sp macro="" textlink="">
      <cdr:nvSpPr>
        <cdr:cNvPr id="4" name="Rectangle 3"/>
        <cdr:cNvSpPr/>
      </cdr:nvSpPr>
      <cdr:spPr>
        <a:xfrm xmlns:a="http://schemas.openxmlformats.org/drawingml/2006/main" rot="16200000">
          <a:off x="-2196084" y="2196094"/>
          <a:ext cx="4849379" cy="457189"/>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marL="0" marR="0" indent="0" algn="ctr" defTabSz="914400" rtl="0" eaLnBrk="1" fontAlgn="auto" latinLnBrk="0" hangingPunct="1">
            <a:lnSpc>
              <a:spcPct val="100000"/>
            </a:lnSpc>
            <a:spcBef>
              <a:spcPts val="0"/>
            </a:spcBef>
            <a:spcAft>
              <a:spcPts val="0"/>
            </a:spcAft>
            <a:buClrTx/>
            <a:buSzTx/>
            <a:buFontTx/>
            <a:buNone/>
            <a:tabLst/>
            <a:defRPr/>
          </a:pPr>
          <a:r>
            <a:rPr lang="en-US" sz="2400" b="1" i="0" baseline="0" dirty="0">
              <a:solidFill>
                <a:sysClr val="windowText" lastClr="000000"/>
              </a:solidFill>
              <a:effectLst/>
              <a:latin typeface="Arial" pitchFamily="34" charset="0"/>
              <a:cs typeface="Arial" pitchFamily="34" charset="0"/>
            </a:rPr>
            <a:t>Normalized </a:t>
          </a:r>
          <a:r>
            <a:rPr lang="en-US" altLang="en-US" sz="2400" b="1" kern="1200" dirty="0" smtClean="0">
              <a:solidFill>
                <a:prstClr val="black"/>
              </a:solidFill>
              <a:latin typeface="Arial" pitchFamily="34" charset="0"/>
              <a:cs typeface="Arial" pitchFamily="34" charset="0"/>
            </a:rPr>
            <a:t>execution</a:t>
          </a:r>
          <a:r>
            <a:rPr lang="en-US" sz="2400" b="1" i="0" baseline="0" dirty="0" smtClean="0">
              <a:solidFill>
                <a:sysClr val="windowText" lastClr="000000"/>
              </a:solidFill>
              <a:effectLst/>
              <a:latin typeface="Arial" pitchFamily="34" charset="0"/>
              <a:cs typeface="Arial" pitchFamily="34" charset="0"/>
            </a:rPr>
            <a:t> </a:t>
          </a:r>
          <a:r>
            <a:rPr lang="en-US" sz="2400" b="1" i="0" baseline="0" dirty="0">
              <a:solidFill>
                <a:sysClr val="windowText" lastClr="000000"/>
              </a:solidFill>
              <a:effectLst/>
              <a:latin typeface="Arial" pitchFamily="34" charset="0"/>
              <a:cs typeface="Arial" pitchFamily="34" charset="0"/>
            </a:rPr>
            <a:t>time</a:t>
          </a:r>
          <a:endParaRPr lang="en-US" sz="2400" dirty="0">
            <a:solidFill>
              <a:sysClr val="windowText" lastClr="000000"/>
            </a:solidFill>
            <a:effectLst/>
            <a:latin typeface="Arial" pitchFamily="34" charset="0"/>
            <a:cs typeface="Arial" pitchFamily="34"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0.00231</cdr:x>
      <cdr:y>0.00486</cdr:y>
    </cdr:from>
    <cdr:to>
      <cdr:x>0.06115</cdr:x>
      <cdr:y>1</cdr:y>
    </cdr:to>
    <cdr:sp macro="" textlink="">
      <cdr:nvSpPr>
        <cdr:cNvPr id="2" name="Rectangle 1"/>
        <cdr:cNvSpPr/>
      </cdr:nvSpPr>
      <cdr:spPr>
        <a:xfrm xmlns:a="http://schemas.openxmlformats.org/drawingml/2006/main" rot="16200000">
          <a:off x="-969930" y="992484"/>
          <a:ext cx="2256691" cy="293766"/>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marL="0" marR="0" indent="0" algn="ctr" defTabSz="914400" rtl="0" eaLnBrk="1" fontAlgn="auto" latinLnBrk="0" hangingPunct="1">
            <a:lnSpc>
              <a:spcPct val="100000"/>
            </a:lnSpc>
            <a:spcBef>
              <a:spcPts val="0"/>
            </a:spcBef>
            <a:spcAft>
              <a:spcPts val="0"/>
            </a:spcAft>
            <a:buClrTx/>
            <a:buSzTx/>
            <a:buFontTx/>
            <a:buNone/>
            <a:tabLst/>
            <a:defRPr/>
          </a:pPr>
          <a:r>
            <a:rPr lang="en-US" sz="2400" b="1" i="0" baseline="0" dirty="0">
              <a:solidFill>
                <a:sysClr val="windowText" lastClr="000000"/>
              </a:solidFill>
              <a:effectLst/>
              <a:latin typeface="Arial" pitchFamily="34" charset="0"/>
              <a:ea typeface="+mn-ea"/>
              <a:cs typeface="Arial" pitchFamily="34" charset="0"/>
            </a:rPr>
            <a:t>Fraction of total execution time</a:t>
          </a:r>
          <a:endParaRPr lang="en-US" sz="2400" dirty="0">
            <a:solidFill>
              <a:sysClr val="windowText" lastClr="000000"/>
            </a:solidFill>
            <a:effectLst/>
            <a:latin typeface="Arial" pitchFamily="34" charset="0"/>
            <a:cs typeface="Arial" pitchFamily="34" charset="0"/>
          </a:endParaRPr>
        </a:p>
      </cdr:txBody>
    </cdr:sp>
  </cdr:relSizeAnchor>
  <cdr:relSizeAnchor xmlns:cdr="http://schemas.openxmlformats.org/drawingml/2006/chartDrawing">
    <cdr:from>
      <cdr:x>0.85962</cdr:x>
      <cdr:y>0.71912</cdr:y>
    </cdr:from>
    <cdr:to>
      <cdr:x>0.9777</cdr:x>
      <cdr:y>0.79172</cdr:y>
    </cdr:to>
    <cdr:sp macro="" textlink="">
      <cdr:nvSpPr>
        <cdr:cNvPr id="3" name="Rounded Rectangle 2"/>
        <cdr:cNvSpPr/>
      </cdr:nvSpPr>
      <cdr:spPr>
        <a:xfrm xmlns:a="http://schemas.openxmlformats.org/drawingml/2006/main" rot="19042218">
          <a:off x="7860335" y="3890575"/>
          <a:ext cx="1079723" cy="392780"/>
        </a:xfrm>
        <a:prstGeom xmlns:a="http://schemas.openxmlformats.org/drawingml/2006/main" prst="roundRect">
          <a:avLst/>
        </a:prstGeom>
        <a:noFill xmlns:a="http://schemas.openxmlformats.org/drawingml/2006/main"/>
        <a:ln xmlns:a="http://schemas.openxmlformats.org/drawingml/2006/main" w="25400">
          <a:solidFill>
            <a:srgbClr val="C0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256B16F8-367D-4B49-8048-C341A86E35FC}" type="datetimeFigureOut">
              <a:rPr lang="en-US" smtClean="0"/>
              <a:t>3/26/19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F6398AE3-FF30-E74A-8F3F-E2F8BB47E995}" type="slidenum">
              <a:rPr lang="en-US" smtClean="0"/>
              <a:t>‹#›</a:t>
            </a:fld>
            <a:endParaRPr lang="en-US"/>
          </a:p>
        </p:txBody>
      </p:sp>
    </p:spTree>
    <p:extLst>
      <p:ext uri="{BB962C8B-B14F-4D97-AF65-F5344CB8AC3E}">
        <p14:creationId xmlns:p14="http://schemas.microsoft.com/office/powerpoint/2010/main" val="4002105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wrap="square" lIns="93177" tIns="46589" rIns="93177" bIns="46589" numCol="1" anchor="t" anchorCtr="0" compatLnSpc="1">
            <a:prstTxWarp prst="textNoShape">
              <a:avLst/>
            </a:prstTxWarp>
          </a:bodyPr>
          <a:lstStyle>
            <a:lvl1pPr>
              <a:defRPr sz="1200">
                <a:latin typeface="Calibri" pitchFamily="34" charset="0"/>
              </a:defRPr>
            </a:lvl1pPr>
          </a:lstStyle>
          <a:p>
            <a:endParaRPr lang="zh-CN" altLang="zh-CN"/>
          </a:p>
        </p:txBody>
      </p:sp>
      <p:sp>
        <p:nvSpPr>
          <p:cNvPr id="3" name="Date Placeholder 2"/>
          <p:cNvSpPr>
            <a:spLocks noGrp="1"/>
          </p:cNvSpPr>
          <p:nvPr>
            <p:ph type="dt" idx="1"/>
          </p:nvPr>
        </p:nvSpPr>
        <p:spPr>
          <a:xfrm>
            <a:off x="3970338" y="0"/>
            <a:ext cx="3038475" cy="465138"/>
          </a:xfrm>
          <a:prstGeom prst="rect">
            <a:avLst/>
          </a:prstGeom>
        </p:spPr>
        <p:txBody>
          <a:bodyPr vert="horz" wrap="square" lIns="93177" tIns="46589" rIns="93177" bIns="46589" numCol="1" anchor="t" anchorCtr="0" compatLnSpc="1">
            <a:prstTxWarp prst="textNoShape">
              <a:avLst/>
            </a:prstTxWarp>
          </a:bodyPr>
          <a:lstStyle>
            <a:lvl1pPr algn="r">
              <a:defRPr sz="1200">
                <a:latin typeface="Calibri" pitchFamily="34" charset="0"/>
              </a:defRPr>
            </a:lvl1pPr>
          </a:lstStyle>
          <a:p>
            <a:fld id="{3C6A6BBD-4F43-4269-95A9-0C86E0D9F71C}" type="datetimeFigureOut">
              <a:rPr lang="en-US" altLang="zh-CN"/>
              <a:pPr/>
              <a:t>3/26/19</a:t>
            </a:fld>
            <a:endParaRPr lang="en-US" altLang="zh-CN"/>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3038475" cy="465138"/>
          </a:xfrm>
          <a:prstGeom prst="rect">
            <a:avLst/>
          </a:prstGeom>
        </p:spPr>
        <p:txBody>
          <a:bodyPr vert="horz" wrap="square" lIns="93177" tIns="46589" rIns="93177" bIns="46589" numCol="1" anchor="b" anchorCtr="0" compatLnSpc="1">
            <a:prstTxWarp prst="textNoShape">
              <a:avLst/>
            </a:prstTxWarp>
          </a:bodyPr>
          <a:lstStyle>
            <a:lvl1pPr>
              <a:defRPr sz="1200">
                <a:latin typeface="Calibri" pitchFamily="34" charset="0"/>
              </a:defRPr>
            </a:lvl1pPr>
          </a:lstStyle>
          <a:p>
            <a:endParaRPr lang="zh-CN" altLang="zh-CN"/>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a:defRPr sz="1200">
                <a:latin typeface="Calibri" pitchFamily="34" charset="0"/>
              </a:defRPr>
            </a:lvl1pPr>
          </a:lstStyle>
          <a:p>
            <a:fld id="{E3ED1245-793C-43FC-9749-6848AF121956}" type="slidenum">
              <a:rPr lang="en-US" altLang="zh-CN"/>
              <a:pPr/>
              <a:t>‹#›</a:t>
            </a:fld>
            <a:endParaRPr lang="en-US" altLang="zh-CN"/>
          </a:p>
        </p:txBody>
      </p:sp>
    </p:spTree>
    <p:extLst>
      <p:ext uri="{BB962C8B-B14F-4D97-AF65-F5344CB8AC3E}">
        <p14:creationId xmlns:p14="http://schemas.microsoft.com/office/powerpoint/2010/main" val="5714879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xfrm>
            <a:off x="0" y="0"/>
            <a:ext cx="7010400" cy="5257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xfrm>
            <a:off x="0" y="5257800"/>
            <a:ext cx="7010400" cy="152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4E561BC-4D90-4631-8000-C97A8E1BE4A8}" type="slidenum">
              <a:rPr lang="en-US" altLang="zh-CN">
                <a:latin typeface="Calibri" pitchFamily="34" charset="0"/>
              </a:rPr>
              <a:pPr eaLnBrk="1" hangingPunct="1"/>
              <a:t>1</a:t>
            </a:fld>
            <a:endParaRPr lang="en-US" altLang="zh-CN">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9C98665-F8BB-4C3C-98FB-465D0BF37BA4}"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11</a:t>
            </a:fld>
            <a:endParaRPr lang="en-US" altLang="zh-CN"/>
          </a:p>
        </p:txBody>
      </p:sp>
    </p:spTree>
    <p:extLst>
      <p:ext uri="{BB962C8B-B14F-4D97-AF65-F5344CB8AC3E}">
        <p14:creationId xmlns:p14="http://schemas.microsoft.com/office/powerpoint/2010/main" val="3572987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C98665-F8BB-4C3C-98FB-465D0BF37BA4}"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state-of-the</a:t>
            </a:r>
            <a:r>
              <a:rPr lang="en-US" baseline="0" dirty="0" smtClean="0"/>
              <a:t>-art circular stack management is more like a brute force solution and has a lot of unnecessary management overhead. </a:t>
            </a:r>
            <a:r>
              <a:rPr lang="en-US" dirty="0" smtClean="0"/>
              <a:t>Here are</a:t>
            </a:r>
            <a:r>
              <a:rPr lang="en-US" baseline="0" dirty="0" smtClean="0"/>
              <a:t> some examples of reducing stack data management overhead by increasing the management granularity. </a:t>
            </a:r>
          </a:p>
          <a:p>
            <a:r>
              <a:rPr lang="en-US" baseline="0" dirty="0" smtClean="0"/>
              <a:t>In the first example, there are two sequential functions F1 and F2. Instead of managing F1 and F2 separately, we can manage them all together and reduce management overhead</a:t>
            </a:r>
          </a:p>
          <a:p>
            <a:r>
              <a:rPr lang="en-US" baseline="0" dirty="0" smtClean="0"/>
              <a:t>In the second example, there are nested function calls. Similarly, instead of managing F1 and F2 separately, we can first reserve space for F1 and F2 together, and make sure the stack frame of F0 is in local memory before returning to F0. </a:t>
            </a:r>
          </a:p>
          <a:p>
            <a:endParaRPr lang="en-US" baseline="0" dirty="0" smtClean="0"/>
          </a:p>
          <a:p>
            <a:r>
              <a:rPr lang="en-US" baseline="0" dirty="0" smtClean="0"/>
              <a:t>The third example is even more interesting. Since F1 is being called in a loop, instead of performing stack data management in every iteration, we hoist the management functions outside of the loop so that those functions will be called by only once.</a:t>
            </a:r>
            <a:endParaRPr lang="en-US"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13</a:t>
            </a:fld>
            <a:endParaRPr lang="en-US" altLang="zh-CN"/>
          </a:p>
        </p:txBody>
      </p:sp>
    </p:spTree>
    <p:extLst>
      <p:ext uri="{BB962C8B-B14F-4D97-AF65-F5344CB8AC3E}">
        <p14:creationId xmlns:p14="http://schemas.microsoft.com/office/powerpoint/2010/main" val="2941018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C98665-F8BB-4C3C-98FB-465D0BF37BA4}"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15</a:t>
            </a:fld>
            <a:endParaRPr lang="en-US" altLang="zh-CN"/>
          </a:p>
        </p:txBody>
      </p:sp>
    </p:spTree>
    <p:extLst>
      <p:ext uri="{BB962C8B-B14F-4D97-AF65-F5344CB8AC3E}">
        <p14:creationId xmlns:p14="http://schemas.microsoft.com/office/powerpoint/2010/main" val="3415444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16</a:t>
            </a:fld>
            <a:endParaRPr lang="en-US" altLang="zh-CN"/>
          </a:p>
        </p:txBody>
      </p:sp>
    </p:spTree>
    <p:extLst>
      <p:ext uri="{BB962C8B-B14F-4D97-AF65-F5344CB8AC3E}">
        <p14:creationId xmlns:p14="http://schemas.microsoft.com/office/powerpoint/2010/main" val="1664401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17</a:t>
            </a:fld>
            <a:endParaRPr lang="en-US" altLang="zh-CN"/>
          </a:p>
        </p:txBody>
      </p:sp>
    </p:spTree>
    <p:extLst>
      <p:ext uri="{BB962C8B-B14F-4D97-AF65-F5344CB8AC3E}">
        <p14:creationId xmlns:p14="http://schemas.microsoft.com/office/powerpoint/2010/main" val="1882063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With the idea of placing cutting on the weighted call</a:t>
            </a:r>
            <a:r>
              <a:rPr lang="en-US" altLang="zh-CN" baseline="0" dirty="0" smtClean="0"/>
              <a:t> graph, we formulated the stack data management problem as a problem of optimal cutting of a weighted call graph.</a:t>
            </a:r>
            <a:endParaRPr lang="zh-CN" altLang="en-US" dirty="0"/>
          </a:p>
        </p:txBody>
      </p:sp>
      <p:sp>
        <p:nvSpPr>
          <p:cNvPr id="4" name="灯片编号占位符 3"/>
          <p:cNvSpPr>
            <a:spLocks noGrp="1"/>
          </p:cNvSpPr>
          <p:nvPr>
            <p:ph type="sldNum" sz="quarter" idx="10"/>
          </p:nvPr>
        </p:nvSpPr>
        <p:spPr/>
        <p:txBody>
          <a:bodyPr/>
          <a:lstStyle/>
          <a:p>
            <a:fld id="{E3ED1245-793C-43FC-9749-6848AF121956}" type="slidenum">
              <a:rPr lang="en-US" altLang="zh-CN" smtClean="0"/>
              <a:pPr/>
              <a:t>18</a:t>
            </a:fld>
            <a:endParaRPr lang="en-US" altLang="zh-CN"/>
          </a:p>
        </p:txBody>
      </p:sp>
    </p:spTree>
    <p:extLst>
      <p:ext uri="{BB962C8B-B14F-4D97-AF65-F5344CB8AC3E}">
        <p14:creationId xmlns:p14="http://schemas.microsoft.com/office/powerpoint/2010/main" val="1396191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ED1245-793C-43FC-9749-6848AF121956}" type="slidenum">
              <a:rPr lang="en-US" altLang="zh-CN" smtClean="0"/>
              <a:pPr/>
              <a:t>19</a:t>
            </a:fld>
            <a:endParaRPr lang="en-US" altLang="zh-CN"/>
          </a:p>
        </p:txBody>
      </p:sp>
    </p:spTree>
    <p:extLst>
      <p:ext uri="{BB962C8B-B14F-4D97-AF65-F5344CB8AC3E}">
        <p14:creationId xmlns:p14="http://schemas.microsoft.com/office/powerpoint/2010/main" val="1396191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2</a:t>
            </a:fld>
            <a:endParaRPr lang="en-US" altLang="zh-CN"/>
          </a:p>
        </p:txBody>
      </p:sp>
    </p:spTree>
    <p:extLst>
      <p:ext uri="{BB962C8B-B14F-4D97-AF65-F5344CB8AC3E}">
        <p14:creationId xmlns:p14="http://schemas.microsoft.com/office/powerpoint/2010/main" val="3771846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ED1245-793C-43FC-9749-6848AF121956}" type="slidenum">
              <a:rPr lang="en-US" altLang="zh-CN" smtClean="0"/>
              <a:pPr/>
              <a:t>20</a:t>
            </a:fld>
            <a:endParaRPr lang="en-US" altLang="zh-CN"/>
          </a:p>
        </p:txBody>
      </p:sp>
    </p:spTree>
    <p:extLst>
      <p:ext uri="{BB962C8B-B14F-4D97-AF65-F5344CB8AC3E}">
        <p14:creationId xmlns:p14="http://schemas.microsoft.com/office/powerpoint/2010/main" val="1396191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21</a:t>
            </a:fld>
            <a:endParaRPr lang="en-US" altLang="zh-CN"/>
          </a:p>
        </p:txBody>
      </p:sp>
    </p:spTree>
    <p:extLst>
      <p:ext uri="{BB962C8B-B14F-4D97-AF65-F5344CB8AC3E}">
        <p14:creationId xmlns:p14="http://schemas.microsoft.com/office/powerpoint/2010/main" val="1324266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22</a:t>
            </a:fld>
            <a:endParaRPr lang="en-US" altLang="zh-CN"/>
          </a:p>
        </p:txBody>
      </p:sp>
    </p:spTree>
    <p:extLst>
      <p:ext uri="{BB962C8B-B14F-4D97-AF65-F5344CB8AC3E}">
        <p14:creationId xmlns:p14="http://schemas.microsoft.com/office/powerpoint/2010/main" val="1095472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23</a:t>
            </a:fld>
            <a:endParaRPr lang="en-US" altLang="zh-CN"/>
          </a:p>
        </p:txBody>
      </p:sp>
    </p:spTree>
    <p:extLst>
      <p:ext uri="{BB962C8B-B14F-4D97-AF65-F5344CB8AC3E}">
        <p14:creationId xmlns:p14="http://schemas.microsoft.com/office/powerpoint/2010/main" val="31677529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24</a:t>
            </a:fld>
            <a:endParaRPr lang="en-US" altLang="zh-CN"/>
          </a:p>
        </p:txBody>
      </p:sp>
    </p:spTree>
    <p:extLst>
      <p:ext uri="{BB962C8B-B14F-4D97-AF65-F5344CB8AC3E}">
        <p14:creationId xmlns:p14="http://schemas.microsoft.com/office/powerpoint/2010/main" val="18836828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25</a:t>
            </a:fld>
            <a:endParaRPr lang="en-US" altLang="zh-CN"/>
          </a:p>
        </p:txBody>
      </p:sp>
    </p:spTree>
    <p:extLst>
      <p:ext uri="{BB962C8B-B14F-4D97-AF65-F5344CB8AC3E}">
        <p14:creationId xmlns:p14="http://schemas.microsoft.com/office/powerpoint/2010/main" val="30059425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26FE5B-E5A5-CD41-9189-EBE6225D7F06}" type="slidenum">
              <a:rPr lang="en-US" smtClean="0"/>
              <a:t>26</a:t>
            </a:fld>
            <a:endParaRPr lang="en-US"/>
          </a:p>
        </p:txBody>
      </p:sp>
    </p:spTree>
    <p:extLst>
      <p:ext uri="{BB962C8B-B14F-4D97-AF65-F5344CB8AC3E}">
        <p14:creationId xmlns:p14="http://schemas.microsoft.com/office/powerpoint/2010/main" val="41897648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27</a:t>
            </a:fld>
            <a:endParaRPr lang="en-US" altLang="zh-CN"/>
          </a:p>
        </p:txBody>
      </p:sp>
    </p:spTree>
    <p:extLst>
      <p:ext uri="{BB962C8B-B14F-4D97-AF65-F5344CB8AC3E}">
        <p14:creationId xmlns:p14="http://schemas.microsoft.com/office/powerpoint/2010/main" val="1584312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414463" y="1162050"/>
            <a:ext cx="4181475" cy="3136900"/>
          </a:xfrm>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32623E3B-1E34-41F0-B658-289A3015067A}" type="slidenum">
              <a:rPr lang="zh-TW" altLang="en-US" smtClean="0"/>
              <a:t>28</a:t>
            </a:fld>
            <a:endParaRPr lang="zh-TW" altLang="en-US"/>
          </a:p>
        </p:txBody>
      </p:sp>
    </p:spTree>
    <p:extLst>
      <p:ext uri="{BB962C8B-B14F-4D97-AF65-F5344CB8AC3E}">
        <p14:creationId xmlns:p14="http://schemas.microsoft.com/office/powerpoint/2010/main" val="14932978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414463" y="1162050"/>
            <a:ext cx="4181475" cy="31369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2623E3B-1E34-41F0-B658-289A3015067A}" type="slidenum">
              <a:rPr lang="zh-TW" altLang="en-US" smtClean="0"/>
              <a:t>29</a:t>
            </a:fld>
            <a:endParaRPr lang="zh-TW" altLang="en-US"/>
          </a:p>
        </p:txBody>
      </p:sp>
    </p:spTree>
    <p:extLst>
      <p:ext uri="{BB962C8B-B14F-4D97-AF65-F5344CB8AC3E}">
        <p14:creationId xmlns:p14="http://schemas.microsoft.com/office/powerpoint/2010/main" val="3763529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3</a:t>
            </a:fld>
            <a:endParaRPr lang="en-US" altLang="zh-CN"/>
          </a:p>
        </p:txBody>
      </p:sp>
    </p:spTree>
    <p:extLst>
      <p:ext uri="{BB962C8B-B14F-4D97-AF65-F5344CB8AC3E}">
        <p14:creationId xmlns:p14="http://schemas.microsoft.com/office/powerpoint/2010/main" val="3905228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2623E3B-1E34-41F0-B658-289A3015067A}" type="slidenum">
              <a:rPr lang="zh-TW" altLang="en-US" smtClean="0"/>
              <a:t>30</a:t>
            </a:fld>
            <a:endParaRPr lang="zh-TW" altLang="en-US"/>
          </a:p>
        </p:txBody>
      </p:sp>
    </p:spTree>
    <p:extLst>
      <p:ext uri="{BB962C8B-B14F-4D97-AF65-F5344CB8AC3E}">
        <p14:creationId xmlns:p14="http://schemas.microsoft.com/office/powerpoint/2010/main" val="490426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defTabSz="931774" eaLnBrk="1" fontAlgn="auto" hangingPunct="1">
              <a:spcBef>
                <a:spcPts val="0"/>
              </a:spcBef>
              <a:spcAft>
                <a:spcPts val="0"/>
              </a:spcAft>
              <a:defRPr/>
            </a:pPr>
            <a:endParaRPr lang="zh-TW" altLang="en-US" dirty="0" smtClean="0"/>
          </a:p>
        </p:txBody>
      </p:sp>
      <p:sp>
        <p:nvSpPr>
          <p:cNvPr id="4" name="投影片編號版面配置區 3"/>
          <p:cNvSpPr>
            <a:spLocks noGrp="1"/>
          </p:cNvSpPr>
          <p:nvPr>
            <p:ph type="sldNum" sz="quarter" idx="10"/>
          </p:nvPr>
        </p:nvSpPr>
        <p:spPr/>
        <p:txBody>
          <a:bodyPr/>
          <a:lstStyle/>
          <a:p>
            <a:fld id="{32623E3B-1E34-41F0-B658-289A3015067A}" type="slidenum">
              <a:rPr lang="zh-TW" altLang="en-US" smtClean="0"/>
              <a:t>31</a:t>
            </a:fld>
            <a:endParaRPr lang="zh-TW" altLang="en-US"/>
          </a:p>
        </p:txBody>
      </p:sp>
    </p:spTree>
    <p:extLst>
      <p:ext uri="{BB962C8B-B14F-4D97-AF65-F5344CB8AC3E}">
        <p14:creationId xmlns:p14="http://schemas.microsoft.com/office/powerpoint/2010/main" val="25589229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32</a:t>
            </a:fld>
            <a:endParaRPr lang="en-US" altLang="zh-CN"/>
          </a:p>
        </p:txBody>
      </p:sp>
    </p:spTree>
    <p:extLst>
      <p:ext uri="{BB962C8B-B14F-4D97-AF65-F5344CB8AC3E}">
        <p14:creationId xmlns:p14="http://schemas.microsoft.com/office/powerpoint/2010/main" val="18293257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50FC9F8-C4D6-4B3F-BAC2-F1E1D48BEB64}" type="slidenum">
              <a:rPr lang="en-US" altLang="zh-CN">
                <a:latin typeface="Calibri" pitchFamily="34" charset="0"/>
              </a:rPr>
              <a:pPr eaLnBrk="1" hangingPunct="1"/>
              <a:t>33</a:t>
            </a:fld>
            <a:endParaRPr lang="en-US" altLang="zh-CN">
              <a:latin typeface="Calibri"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1BBB6F5-DE51-4A94-AF03-886621C4C1B1}" type="slidenum">
              <a:rPr lang="en-US" altLang="zh-CN">
                <a:latin typeface="Calibri" pitchFamily="34" charset="0"/>
              </a:rPr>
              <a:pPr eaLnBrk="1" hangingPunct="1"/>
              <a:t>34</a:t>
            </a:fld>
            <a:endParaRPr lang="en-US" altLang="zh-CN">
              <a:latin typeface="Calibri"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31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035C20A-51AF-44B5-987A-A00535AF86AB}" type="slidenum">
              <a:rPr lang="en-US" altLang="zh-CN">
                <a:latin typeface="Calibri" pitchFamily="34" charset="0"/>
              </a:rPr>
              <a:pPr eaLnBrk="1" hangingPunct="1"/>
              <a:t>35</a:t>
            </a:fld>
            <a:endParaRPr lang="en-US" altLang="zh-CN">
              <a:latin typeface="Calibri"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baseline="0" dirty="0" smtClean="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36</a:t>
            </a:fld>
            <a:endParaRPr lang="en-US" altLang="zh-CN"/>
          </a:p>
        </p:txBody>
      </p:sp>
    </p:spTree>
    <p:extLst>
      <p:ext uri="{BB962C8B-B14F-4D97-AF65-F5344CB8AC3E}">
        <p14:creationId xmlns:p14="http://schemas.microsoft.com/office/powerpoint/2010/main" val="23661120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baseline="0" dirty="0"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0C70067-A96B-45FC-85AB-1FF9718BF2DD}" type="slidenum">
              <a:rPr lang="en-US" altLang="zh-CN">
                <a:latin typeface="Calibri" pitchFamily="34" charset="0"/>
              </a:rPr>
              <a:pPr eaLnBrk="1" hangingPunct="1"/>
              <a:t>37</a:t>
            </a:fld>
            <a:endParaRPr lang="en-US" altLang="zh-CN">
              <a:latin typeface="Calibri"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38</a:t>
            </a:fld>
            <a:endParaRPr lang="en-US" altLang="zh-CN"/>
          </a:p>
        </p:txBody>
      </p:sp>
    </p:spTree>
    <p:extLst>
      <p:ext uri="{BB962C8B-B14F-4D97-AF65-F5344CB8AC3E}">
        <p14:creationId xmlns:p14="http://schemas.microsoft.com/office/powerpoint/2010/main" val="3724505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4</a:t>
            </a:fld>
            <a:endParaRPr lang="en-US" altLang="zh-CN"/>
          </a:p>
        </p:txBody>
      </p:sp>
    </p:spTree>
    <p:extLst>
      <p:ext uri="{BB962C8B-B14F-4D97-AF65-F5344CB8AC3E}">
        <p14:creationId xmlns:p14="http://schemas.microsoft.com/office/powerpoint/2010/main" val="1200037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baseline="0" dirty="0" smtClean="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5</a:t>
            </a:fld>
            <a:endParaRPr lang="en-US" altLang="zh-CN"/>
          </a:p>
        </p:txBody>
      </p:sp>
    </p:spTree>
    <p:extLst>
      <p:ext uri="{BB962C8B-B14F-4D97-AF65-F5344CB8AC3E}">
        <p14:creationId xmlns:p14="http://schemas.microsoft.com/office/powerpoint/2010/main" val="1829325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6</a:t>
            </a:fld>
            <a:endParaRPr lang="en-US" altLang="zh-CN"/>
          </a:p>
        </p:txBody>
      </p:sp>
    </p:spTree>
    <p:extLst>
      <p:ext uri="{BB962C8B-B14F-4D97-AF65-F5344CB8AC3E}">
        <p14:creationId xmlns:p14="http://schemas.microsoft.com/office/powerpoint/2010/main" val="3286680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lnSpc>
                <a:spcPct val="120000"/>
              </a:lnSpc>
            </a:pPr>
            <a:endParaRPr lang="en-US" altLang="zh-CN" sz="2000" dirty="0" smtClean="0">
              <a:ea typeface="宋体" pitchFamily="2" charset="-122"/>
              <a:cs typeface="Arial" pitchFamily="34" charset="0"/>
            </a:endParaRPr>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7</a:t>
            </a:fld>
            <a:endParaRPr lang="en-US" altLang="zh-CN"/>
          </a:p>
        </p:txBody>
      </p:sp>
    </p:spTree>
    <p:extLst>
      <p:ext uri="{BB962C8B-B14F-4D97-AF65-F5344CB8AC3E}">
        <p14:creationId xmlns:p14="http://schemas.microsoft.com/office/powerpoint/2010/main" val="143849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8</a:t>
            </a:fld>
            <a:endParaRPr lang="en-US" altLang="zh-CN"/>
          </a:p>
        </p:txBody>
      </p:sp>
    </p:spTree>
    <p:extLst>
      <p:ext uri="{BB962C8B-B14F-4D97-AF65-F5344CB8AC3E}">
        <p14:creationId xmlns:p14="http://schemas.microsoft.com/office/powerpoint/2010/main" val="2681166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9</a:t>
            </a:fld>
            <a:endParaRPr lang="en-US" altLang="zh-CN"/>
          </a:p>
        </p:txBody>
      </p:sp>
    </p:spTree>
    <p:extLst>
      <p:ext uri="{BB962C8B-B14F-4D97-AF65-F5344CB8AC3E}">
        <p14:creationId xmlns:p14="http://schemas.microsoft.com/office/powerpoint/2010/main" val="3572987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133475" y="1114425"/>
            <a:ext cx="7086600" cy="1280160"/>
          </a:xfrm>
        </p:spPr>
        <p:txBody>
          <a:bodyPr anchor="t" anchorCtr="0"/>
          <a:lstStyle>
            <a:lvl1pPr algn="r">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143001" y="3124200"/>
            <a:ext cx="7077074" cy="7620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06EFCF9F-DC04-4412-BC67-B34682D6CA3D}" type="datetime1">
              <a:rPr lang="en-US" altLang="zh-CN" smtClean="0"/>
              <a:pPr/>
              <a:t>3/26/19</a:t>
            </a:fld>
            <a:endParaRPr lang="en-US" altLang="zh-CN"/>
          </a:p>
        </p:txBody>
      </p:sp>
      <p:sp>
        <p:nvSpPr>
          <p:cNvPr id="21" name="Rectangle 20"/>
          <p:cNvSpPr/>
          <p:nvPr/>
        </p:nvSpPr>
        <p:spPr>
          <a:xfrm>
            <a:off x="904875" y="111442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124200"/>
            <a:ext cx="7315200" cy="7620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111442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124200"/>
            <a:ext cx="228600" cy="7620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grpSp>
        <p:nvGrpSpPr>
          <p:cNvPr id="11" name="Group 13"/>
          <p:cNvGrpSpPr>
            <a:grpSpLocks/>
          </p:cNvGrpSpPr>
          <p:nvPr/>
        </p:nvGrpSpPr>
        <p:grpSpPr bwMode="auto">
          <a:xfrm>
            <a:off x="7777163" y="5932488"/>
            <a:ext cx="1443037" cy="1001712"/>
            <a:chOff x="4755" y="3497"/>
            <a:chExt cx="909" cy="631"/>
          </a:xfrm>
        </p:grpSpPr>
        <p:sp>
          <p:nvSpPr>
            <p:cNvPr id="12"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3"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4"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8" name="Group 13"/>
          <p:cNvGrpSpPr>
            <a:grpSpLocks/>
          </p:cNvGrpSpPr>
          <p:nvPr/>
        </p:nvGrpSpPr>
        <p:grpSpPr bwMode="auto">
          <a:xfrm>
            <a:off x="7777163" y="5932488"/>
            <a:ext cx="1443037" cy="1001712"/>
            <a:chOff x="4755" y="3497"/>
            <a:chExt cx="909" cy="631"/>
          </a:xfrm>
        </p:grpSpPr>
        <p:sp>
          <p:nvSpPr>
            <p:cNvPr id="9"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0"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1"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2"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85E661B4-831D-4E15-98AF-A55CA3CE04B7}" type="datetime1">
              <a:rPr lang="en-US" altLang="zh-CN" smtClean="0"/>
              <a:pPr/>
              <a:t>3/26/19</a:t>
            </a:fld>
            <a:endParaRPr lang="en-US" altLang="zh-CN"/>
          </a:p>
        </p:txBody>
      </p:sp>
    </p:spTree>
  </p:cSld>
  <p:clrMapOvr>
    <a:masterClrMapping/>
  </p:clrMapOvr>
  <p:transition xmlns:p14="http://schemas.microsoft.com/office/powerpoint/2010/mai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11" name="Group 13"/>
          <p:cNvGrpSpPr>
            <a:grpSpLocks/>
          </p:cNvGrpSpPr>
          <p:nvPr/>
        </p:nvGrpSpPr>
        <p:grpSpPr bwMode="auto">
          <a:xfrm>
            <a:off x="7777163" y="5932488"/>
            <a:ext cx="1443037" cy="1001712"/>
            <a:chOff x="4755" y="3497"/>
            <a:chExt cx="909" cy="631"/>
          </a:xfrm>
        </p:grpSpPr>
        <p:sp>
          <p:nvSpPr>
            <p:cNvPr id="12"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3"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4"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5"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8C1284E3-180D-41F5-A55B-573C800923AB}" type="datetime1">
              <a:rPr lang="en-US" altLang="zh-CN" smtClean="0"/>
              <a:pPr/>
              <a:t>3/26/19</a:t>
            </a:fld>
            <a:endParaRPr lang="en-US" altLang="zh-CN"/>
          </a:p>
        </p:txBody>
      </p:sp>
      <p:sp>
        <p:nvSpPr>
          <p:cNvPr id="17" name="TextBox 16"/>
          <p:cNvSpPr txBox="1"/>
          <p:nvPr/>
        </p:nvSpPr>
        <p:spPr>
          <a:xfrm>
            <a:off x="1905000" y="6397823"/>
            <a:ext cx="3429000" cy="307777"/>
          </a:xfrm>
          <a:prstGeom prst="rect">
            <a:avLst/>
          </a:prstGeom>
          <a:noFill/>
        </p:spPr>
        <p:txBody>
          <a:bodyPr wrap="square" rtlCol="0">
            <a:spAutoFit/>
          </a:bodyPr>
          <a:lstStyle/>
          <a:p>
            <a:r>
              <a:rPr kumimoji="0" lang="en-US" sz="1400" kern="1200" dirty="0" smtClean="0">
                <a:solidFill>
                  <a:srgbClr val="0808C0"/>
                </a:solidFill>
                <a:latin typeface="Comic Sans MS" pitchFamily="66" charset="0"/>
                <a:ea typeface="+mn-ea"/>
                <a:cs typeface="+mn-cs"/>
              </a:rPr>
              <a:t>Web page:  aviral.lab.asu.edu</a:t>
            </a:r>
            <a:endParaRPr kumimoji="0" lang="en-US" sz="1400" kern="1200" dirty="0">
              <a:solidFill>
                <a:srgbClr val="0808C0"/>
              </a:solidFill>
              <a:latin typeface="Comic Sans MS" pitchFamily="66" charset="0"/>
              <a:ea typeface="+mn-ea"/>
              <a:cs typeface="+mn-cs"/>
            </a:endParaRPr>
          </a:p>
        </p:txBody>
      </p:sp>
    </p:spTree>
  </p:cSld>
  <p:clrMapOvr>
    <a:masterClrMapping/>
  </p:clrMapOvr>
  <p:transition xmlns:p14="http://schemas.microsoft.com/office/powerpoint/2010/mai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kumimoji="0" lang="en-US" dirty="0" smtClean="0"/>
              <a:t>Click to edit Master title style</a:t>
            </a:r>
            <a:endParaRPr kumimoji="0" lang="en-US" dirty="0"/>
          </a:p>
        </p:txBody>
      </p:sp>
      <p:sp>
        <p:nvSpPr>
          <p:cNvPr id="6" name="Slide Number Placeholder 5"/>
          <p:cNvSpPr>
            <a:spLocks noGrp="1"/>
          </p:cNvSpPr>
          <p:nvPr>
            <p:ph type="sldNum" sz="quarter" idx="12"/>
          </p:nvPr>
        </p:nvSpPr>
        <p:spPr>
          <a:xfrm>
            <a:off x="612648" y="6356350"/>
            <a:ext cx="1292352" cy="365760"/>
          </a:xfrm>
          <a:prstGeom prst="rect">
            <a:avLst/>
          </a:prstGeom>
        </p:spPr>
        <p:txBody>
          <a:bodyPr/>
          <a:lstStyle/>
          <a:p>
            <a:fld id="{FEFC07C8-73AF-4C93-9657-3F05B2743F4C}" type="slidenum">
              <a:rPr lang="en-US" altLang="zh-CN" smtClean="0"/>
              <a:pPr/>
              <a:t>‹#›</a:t>
            </a:fld>
            <a:endParaRPr lang="en-US" altLang="zh-CN" dirty="0"/>
          </a:p>
        </p:txBody>
      </p:sp>
      <p:sp>
        <p:nvSpPr>
          <p:cNvPr id="8" name="Content Placeholder 7"/>
          <p:cNvSpPr>
            <a:spLocks noGrp="1"/>
          </p:cNvSpPr>
          <p:nvPr>
            <p:ph sz="quarter" idx="1"/>
          </p:nvPr>
        </p:nvSpPr>
        <p:spPr>
          <a:xfrm>
            <a:off x="152399" y="929640"/>
            <a:ext cx="8772525" cy="5389404"/>
          </a:xfrm>
        </p:spPr>
        <p:txBody>
          <a:bodyPr/>
          <a:lstStyle>
            <a:lvl1pPr marL="274320" indent="-274320">
              <a:buSzPct val="100000"/>
              <a:buFont typeface="Arial" panose="020B0604020202020204" pitchFamily="34" charset="0"/>
              <a:buChar char="•"/>
              <a:defRPr>
                <a:latin typeface="Arial" panose="020B0604020202020204" pitchFamily="34" charset="0"/>
                <a:cs typeface="Arial" panose="020B0604020202020204" pitchFamily="34" charset="0"/>
              </a:defRPr>
            </a:lvl1pPr>
            <a:lvl2pPr marL="548640" indent="-274320">
              <a:buFont typeface="Wingdings" panose="05000000000000000000" pitchFamily="2" charset="2"/>
              <a:buChar char="Ø"/>
              <a:defRPr>
                <a:latin typeface="Arial" panose="020B0604020202020204" pitchFamily="34" charset="0"/>
                <a:cs typeface="Arial" panose="020B0604020202020204" pitchFamily="34" charset="0"/>
              </a:defRPr>
            </a:lvl2pPr>
            <a:lvl3pPr marL="822960" indent="-228600">
              <a:buFont typeface="Courier New" panose="02070309020205020404" pitchFamily="49" charset="0"/>
              <a:buChar char="o"/>
              <a:defRPr>
                <a:latin typeface="Arial" panose="020B0604020202020204" pitchFamily="34" charset="0"/>
                <a:cs typeface="Arial" panose="020B0604020202020204" pitchFamily="34" charset="0"/>
              </a:defRPr>
            </a:lvl3pPr>
            <a:lvl4pPr marL="1097280" indent="-228600">
              <a:buFont typeface="Wingdings" panose="05000000000000000000" pitchFamily="2" charset="2"/>
              <a:buChar char="v"/>
              <a:defRPr>
                <a:latin typeface="Arial" panose="020B0604020202020204" pitchFamily="34" charset="0"/>
                <a:cs typeface="Arial" panose="020B0604020202020204" pitchFamily="34" charset="0"/>
              </a:defRPr>
            </a:lvl4pPr>
            <a:lvl5pPr marL="1371600" indent="-228600">
              <a:buFont typeface="Wingdings" panose="05000000000000000000" pitchFamily="2" charset="2"/>
              <a:buChar char="q"/>
              <a:defRPr>
                <a:latin typeface="Arial" panose="020B0604020202020204" pitchFamily="34" charset="0"/>
                <a:cs typeface="Arial" panose="020B0604020202020204"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grpSp>
        <p:nvGrpSpPr>
          <p:cNvPr id="7" name="Group 13"/>
          <p:cNvGrpSpPr>
            <a:grpSpLocks/>
          </p:cNvGrpSpPr>
          <p:nvPr/>
        </p:nvGrpSpPr>
        <p:grpSpPr bwMode="auto">
          <a:xfrm>
            <a:off x="7777163" y="5932488"/>
            <a:ext cx="1443037" cy="1001712"/>
            <a:chOff x="4755" y="3497"/>
            <a:chExt cx="909" cy="631"/>
          </a:xfrm>
        </p:grpSpPr>
        <p:sp>
          <p:nvSpPr>
            <p:cNvPr id="9"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0"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1"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4"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F33397C5-EE64-4CD4-8D98-28B67A5DB7E7}" type="datetime1">
              <a:rPr lang="en-US" altLang="zh-CN" smtClean="0"/>
              <a:pPr/>
              <a:t>3/26/19</a:t>
            </a:fld>
            <a:endParaRPr lang="en-US" altLang="zh-CN"/>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1219200"/>
            <a:ext cx="6858000" cy="1066800"/>
          </a:xfrm>
        </p:spPr>
        <p:txBody>
          <a:bodyPr anchor="t" anchorCtr="0"/>
          <a:lstStyle>
            <a:lvl1pPr algn="r">
              <a:buNone/>
              <a:defRPr sz="3200" b="0" cap="none" baseline="0">
                <a:effectLst>
                  <a:outerShdw blurRad="38100" dist="38100" dir="2700000" algn="tl">
                    <a:srgbClr val="000000">
                      <a:alpha val="43137"/>
                    </a:srgbClr>
                  </a:outerShdw>
                </a:effectLst>
              </a:defRPr>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1295400" y="28956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a:xfrm>
            <a:off x="914400" y="10668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10668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grpSp>
        <p:nvGrpSpPr>
          <p:cNvPr id="10" name="Group 13"/>
          <p:cNvGrpSpPr>
            <a:grpSpLocks/>
          </p:cNvGrpSpPr>
          <p:nvPr/>
        </p:nvGrpSpPr>
        <p:grpSpPr bwMode="auto">
          <a:xfrm>
            <a:off x="7777163" y="5932488"/>
            <a:ext cx="1443037" cy="1001712"/>
            <a:chOff x="4755" y="3497"/>
            <a:chExt cx="909" cy="631"/>
          </a:xfrm>
        </p:grpSpPr>
        <p:sp>
          <p:nvSpPr>
            <p:cNvPr id="11"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2"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3"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4"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66E20739-73E8-4C67-9C97-46369D3BADED}" type="datetime1">
              <a:rPr lang="en-US" altLang="zh-CN" smtClean="0"/>
              <a:pPr/>
              <a:t>3/26/19</a:t>
            </a:fld>
            <a:endParaRPr lang="en-US" altLang="zh-CN"/>
          </a:p>
        </p:txBody>
      </p:sp>
      <p:sp>
        <p:nvSpPr>
          <p:cNvPr id="16" name="TextBox 15"/>
          <p:cNvSpPr txBox="1"/>
          <p:nvPr/>
        </p:nvSpPr>
        <p:spPr>
          <a:xfrm>
            <a:off x="1905000" y="6397823"/>
            <a:ext cx="3429000" cy="307777"/>
          </a:xfrm>
          <a:prstGeom prst="rect">
            <a:avLst/>
          </a:prstGeom>
          <a:noFill/>
        </p:spPr>
        <p:txBody>
          <a:bodyPr wrap="square" rtlCol="0">
            <a:spAutoFit/>
          </a:bodyPr>
          <a:lstStyle/>
          <a:p>
            <a:r>
              <a:rPr kumimoji="0" lang="en-US" sz="1400" kern="1200" dirty="0" smtClean="0">
                <a:solidFill>
                  <a:schemeClr val="tx1"/>
                </a:solidFill>
                <a:latin typeface="Comic Sans MS" pitchFamily="66" charset="0"/>
                <a:ea typeface="+mn-ea"/>
                <a:cs typeface="+mn-cs"/>
              </a:rPr>
              <a:t>Web page:  aviral.lab.asu.edu</a:t>
            </a:r>
            <a:endParaRPr kumimoji="0" lang="en-US" sz="1400" kern="1200" dirty="0">
              <a:solidFill>
                <a:schemeClr val="tx1"/>
              </a:solidFill>
              <a:latin typeface="Comic Sans MS" pitchFamily="66" charset="0"/>
              <a:ea typeface="+mn-ea"/>
              <a:cs typeface="+mn-cs"/>
            </a:endParaRPr>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10" name="Group 13"/>
          <p:cNvGrpSpPr>
            <a:grpSpLocks/>
          </p:cNvGrpSpPr>
          <p:nvPr/>
        </p:nvGrpSpPr>
        <p:grpSpPr bwMode="auto">
          <a:xfrm>
            <a:off x="7777163" y="5932488"/>
            <a:ext cx="1443037" cy="1001712"/>
            <a:chOff x="4755" y="3497"/>
            <a:chExt cx="909" cy="631"/>
          </a:xfrm>
        </p:grpSpPr>
        <p:sp>
          <p:nvSpPr>
            <p:cNvPr id="12"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3"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4"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5"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AE096DFA-0714-4AB4-9F93-21E9A2BA3F9B}" type="datetime1">
              <a:rPr lang="en-US" altLang="zh-CN" smtClean="0"/>
              <a:pPr/>
              <a:t>3/26/19</a:t>
            </a:fld>
            <a:endParaRPr lang="en-US" altLang="zh-CN"/>
          </a:p>
        </p:txBody>
      </p:sp>
    </p:spTree>
  </p:cSld>
  <p:clrMapOvr>
    <a:masterClrMapping/>
  </p:clrMapOvr>
  <p:transition xmlns:p14="http://schemas.microsoft.com/office/powerpoint/2010/mai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12" name="Group 13"/>
          <p:cNvGrpSpPr>
            <a:grpSpLocks/>
          </p:cNvGrpSpPr>
          <p:nvPr/>
        </p:nvGrpSpPr>
        <p:grpSpPr bwMode="auto">
          <a:xfrm>
            <a:off x="7777163" y="5932488"/>
            <a:ext cx="1443037" cy="1001712"/>
            <a:chOff x="4755" y="3497"/>
            <a:chExt cx="909" cy="631"/>
          </a:xfrm>
        </p:grpSpPr>
        <p:sp>
          <p:nvSpPr>
            <p:cNvPr id="14"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5"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6"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7"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1D57611A-6D18-4B29-914A-12F12156A453}" type="datetime1">
              <a:rPr lang="en-US" altLang="zh-CN" smtClean="0"/>
              <a:pPr/>
              <a:t>3/26/19</a:t>
            </a:fld>
            <a:endParaRPr lang="en-US" altLang="zh-CN"/>
          </a:p>
        </p:txBody>
      </p:sp>
    </p:spTree>
  </p:cSld>
  <p:clrMapOvr>
    <a:masterClrMapping/>
  </p:clrMapOvr>
  <p:transition xmlns:p14="http://schemas.microsoft.com/office/powerpoint/2010/mai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8" name="Group 13"/>
          <p:cNvGrpSpPr>
            <a:grpSpLocks/>
          </p:cNvGrpSpPr>
          <p:nvPr/>
        </p:nvGrpSpPr>
        <p:grpSpPr bwMode="auto">
          <a:xfrm>
            <a:off x="7777163" y="5932488"/>
            <a:ext cx="1443037" cy="1001712"/>
            <a:chOff x="4755" y="3497"/>
            <a:chExt cx="909" cy="631"/>
          </a:xfrm>
        </p:grpSpPr>
        <p:sp>
          <p:nvSpPr>
            <p:cNvPr id="9"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0"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1"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2"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6AE1B3D0-D2F5-47D9-A95A-0B6DD5092292}" type="datetime1">
              <a:rPr lang="en-US" altLang="zh-CN" smtClean="0"/>
              <a:pPr/>
              <a:t>3/26/19</a:t>
            </a:fld>
            <a:endParaRPr lang="en-US" altLang="zh-CN"/>
          </a:p>
        </p:txBody>
      </p:sp>
    </p:spTree>
  </p:cSld>
  <p:clrMapOvr>
    <a:masterClrMapping/>
  </p:clrMapOvr>
  <p:transition xmlns:p14="http://schemas.microsoft.com/office/powerpoint/2010/mai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8" name="Group 13"/>
          <p:cNvGrpSpPr>
            <a:grpSpLocks/>
          </p:cNvGrpSpPr>
          <p:nvPr/>
        </p:nvGrpSpPr>
        <p:grpSpPr bwMode="auto">
          <a:xfrm>
            <a:off x="7777163" y="5932488"/>
            <a:ext cx="1443037" cy="1001712"/>
            <a:chOff x="4755" y="3497"/>
            <a:chExt cx="909" cy="631"/>
          </a:xfrm>
        </p:grpSpPr>
        <p:sp>
          <p:nvSpPr>
            <p:cNvPr id="9"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0"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1"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2"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9DF7EC3F-BCDE-48A3-8A39-46DE2D906378}" type="datetime1">
              <a:rPr lang="en-US" altLang="zh-CN" smtClean="0"/>
              <a:pPr/>
              <a:t>3/26/19</a:t>
            </a:fld>
            <a:endParaRPr lang="en-US" altLang="zh-CN"/>
          </a:p>
        </p:txBody>
      </p:sp>
      <p:sp>
        <p:nvSpPr>
          <p:cNvPr id="14" name="TextBox 13"/>
          <p:cNvSpPr txBox="1"/>
          <p:nvPr/>
        </p:nvSpPr>
        <p:spPr>
          <a:xfrm>
            <a:off x="1905000" y="6397823"/>
            <a:ext cx="3429000" cy="307777"/>
          </a:xfrm>
          <a:prstGeom prst="rect">
            <a:avLst/>
          </a:prstGeom>
          <a:noFill/>
        </p:spPr>
        <p:txBody>
          <a:bodyPr wrap="square" rtlCol="0">
            <a:spAutoFit/>
          </a:bodyPr>
          <a:lstStyle/>
          <a:p>
            <a:r>
              <a:rPr kumimoji="0" lang="en-US" sz="1400" kern="1200" dirty="0" smtClean="0">
                <a:solidFill>
                  <a:srgbClr val="0808C0"/>
                </a:solidFill>
                <a:latin typeface="Comic Sans MS" pitchFamily="66" charset="0"/>
                <a:ea typeface="+mn-ea"/>
                <a:cs typeface="+mn-cs"/>
              </a:rPr>
              <a:t>Web page:  aviral.lab.asu.edu</a:t>
            </a:r>
            <a:endParaRPr kumimoji="0" lang="en-US" sz="1400" kern="1200" dirty="0">
              <a:solidFill>
                <a:srgbClr val="0808C0"/>
              </a:solidFill>
              <a:latin typeface="Comic Sans MS" pitchFamily="66" charset="0"/>
              <a:ea typeface="+mn-ea"/>
              <a:cs typeface="+mn-cs"/>
            </a:endParaRPr>
          </a:p>
        </p:txBody>
      </p:sp>
    </p:spTree>
  </p:cSld>
  <p:clrMapOvr>
    <a:masterClrMapping/>
  </p:clrMapOvr>
  <p:transition xmlns:p14="http://schemas.microsoft.com/office/powerpoint/2010/mai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13" name="Group 13"/>
          <p:cNvGrpSpPr>
            <a:grpSpLocks/>
          </p:cNvGrpSpPr>
          <p:nvPr/>
        </p:nvGrpSpPr>
        <p:grpSpPr bwMode="auto">
          <a:xfrm>
            <a:off x="7777163" y="5932488"/>
            <a:ext cx="1443037" cy="1001712"/>
            <a:chOff x="4755" y="3497"/>
            <a:chExt cx="909" cy="631"/>
          </a:xfrm>
        </p:grpSpPr>
        <p:sp>
          <p:nvSpPr>
            <p:cNvPr id="14"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5"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6"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7"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10D5BC90-2515-48FA-ACB5-E99E4FE24198}" type="datetime1">
              <a:rPr lang="en-US" altLang="zh-CN" smtClean="0"/>
              <a:pPr/>
              <a:t>3/26/19</a:t>
            </a:fld>
            <a:endParaRPr lang="en-US" altLang="zh-CN"/>
          </a:p>
        </p:txBody>
      </p:sp>
      <p:sp>
        <p:nvSpPr>
          <p:cNvPr id="19" name="TextBox 18"/>
          <p:cNvSpPr txBox="1"/>
          <p:nvPr/>
        </p:nvSpPr>
        <p:spPr>
          <a:xfrm>
            <a:off x="1905000" y="6397823"/>
            <a:ext cx="3429000" cy="307777"/>
          </a:xfrm>
          <a:prstGeom prst="rect">
            <a:avLst/>
          </a:prstGeom>
          <a:noFill/>
        </p:spPr>
        <p:txBody>
          <a:bodyPr wrap="square" rtlCol="0">
            <a:spAutoFit/>
          </a:bodyPr>
          <a:lstStyle/>
          <a:p>
            <a:r>
              <a:rPr kumimoji="0" lang="en-US" sz="1400" kern="1200" dirty="0" smtClean="0">
                <a:solidFill>
                  <a:srgbClr val="0808C0"/>
                </a:solidFill>
                <a:latin typeface="Comic Sans MS" pitchFamily="66" charset="0"/>
                <a:ea typeface="+mn-ea"/>
                <a:cs typeface="+mn-cs"/>
              </a:rPr>
              <a:t>Web page:  aviral.lab.asu.edu</a:t>
            </a:r>
            <a:endParaRPr kumimoji="0" lang="en-US" sz="1400" kern="1200" dirty="0">
              <a:solidFill>
                <a:srgbClr val="0808C0"/>
              </a:solidFill>
              <a:latin typeface="Comic Sans MS" pitchFamily="66" charset="0"/>
              <a:ea typeface="+mn-ea"/>
              <a:cs typeface="+mn-cs"/>
            </a:endParaRPr>
          </a:p>
        </p:txBody>
      </p:sp>
    </p:spTree>
  </p:cSld>
  <p:clrMapOvr>
    <a:masterClrMapping/>
  </p:clrMapOvr>
  <p:transition xmlns:p14="http://schemas.microsoft.com/office/powerpoint/2010/mai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12" name="Group 13"/>
          <p:cNvGrpSpPr>
            <a:grpSpLocks/>
          </p:cNvGrpSpPr>
          <p:nvPr/>
        </p:nvGrpSpPr>
        <p:grpSpPr bwMode="auto">
          <a:xfrm>
            <a:off x="7777163" y="5932488"/>
            <a:ext cx="1443037" cy="1001712"/>
            <a:chOff x="4755" y="3497"/>
            <a:chExt cx="909" cy="631"/>
          </a:xfrm>
        </p:grpSpPr>
        <p:sp>
          <p:nvSpPr>
            <p:cNvPr id="13"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4"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5"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6"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E3DB6B4B-97C9-4FAE-B880-0A21CB96B097}" type="datetime1">
              <a:rPr lang="en-US" altLang="zh-CN" smtClean="0"/>
              <a:pPr/>
              <a:t>3/26/19</a:t>
            </a:fld>
            <a:endParaRPr lang="en-US" altLang="zh-CN"/>
          </a:p>
        </p:txBody>
      </p:sp>
      <p:sp>
        <p:nvSpPr>
          <p:cNvPr id="18" name="TextBox 17"/>
          <p:cNvSpPr txBox="1"/>
          <p:nvPr/>
        </p:nvSpPr>
        <p:spPr>
          <a:xfrm>
            <a:off x="1905000" y="6397823"/>
            <a:ext cx="3429000" cy="307777"/>
          </a:xfrm>
          <a:prstGeom prst="rect">
            <a:avLst/>
          </a:prstGeom>
          <a:noFill/>
        </p:spPr>
        <p:txBody>
          <a:bodyPr wrap="square" rtlCol="0">
            <a:spAutoFit/>
          </a:bodyPr>
          <a:lstStyle/>
          <a:p>
            <a:r>
              <a:rPr kumimoji="0" lang="en-US" sz="1400" kern="1200" dirty="0" smtClean="0">
                <a:solidFill>
                  <a:schemeClr val="tx1"/>
                </a:solidFill>
                <a:latin typeface="Comic Sans MS" pitchFamily="66" charset="0"/>
                <a:ea typeface="+mn-ea"/>
                <a:cs typeface="+mn-cs"/>
              </a:rPr>
              <a:t>Web page:  aviral.lab.asu.edu</a:t>
            </a:r>
            <a:endParaRPr kumimoji="0" lang="en-US" sz="1400" kern="1200" dirty="0">
              <a:solidFill>
                <a:schemeClr val="tx1"/>
              </a:solidFill>
              <a:latin typeface="Comic Sans MS" pitchFamily="66" charset="0"/>
              <a:ea typeface="+mn-ea"/>
              <a:cs typeface="+mn-cs"/>
            </a:endParaRPr>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slow"/>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0" y="0"/>
            <a:ext cx="9144000" cy="838200"/>
          </a:xfrm>
          <a:prstGeom prst="rect">
            <a:avLst/>
          </a:prstGeom>
        </p:spPr>
        <p:txBody>
          <a:bodyPr vert="horz" anchor="b" anchorCtr="0">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152400" y="990600"/>
            <a:ext cx="8772525" cy="525780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8" name="Straight Connector 27"/>
          <p:cNvSpPr>
            <a:spLocks noChangeShapeType="1"/>
          </p:cNvSpPr>
          <p:nvPr/>
        </p:nvSpPr>
        <p:spPr bwMode="auto">
          <a:xfrm>
            <a:off x="457200" y="6353175"/>
            <a:ext cx="7467600" cy="0"/>
          </a:xfrm>
          <a:prstGeom prst="line">
            <a:avLst/>
          </a:prstGeom>
          <a:noFill/>
          <a:ln w="12700"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0" y="838200"/>
            <a:ext cx="9144000" cy="0"/>
          </a:xfrm>
          <a:prstGeom prst="line">
            <a:avLst/>
          </a:prstGeom>
          <a:noFill/>
          <a:ln w="63500" cap="flat" cmpd="sng" algn="ctr">
            <a:gradFill flip="none" rotWithShape="1">
              <a:gsLst>
                <a:gs pos="0">
                  <a:srgbClr val="0808C0"/>
                </a:gs>
                <a:gs pos="50000">
                  <a:schemeClr val="accent1">
                    <a:tint val="44500"/>
                    <a:satMod val="160000"/>
                  </a:schemeClr>
                </a:gs>
                <a:gs pos="100000">
                  <a:schemeClr val="accent1">
                    <a:tint val="23500"/>
                    <a:satMod val="160000"/>
                  </a:schemeClr>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lide Number Placeholder 5"/>
          <p:cNvSpPr>
            <a:spLocks noGrp="1"/>
          </p:cNvSpPr>
          <p:nvPr>
            <p:ph type="sldNum" sz="quarter" idx="4"/>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12" name="Group 13"/>
          <p:cNvGrpSpPr>
            <a:grpSpLocks/>
          </p:cNvGrpSpPr>
          <p:nvPr/>
        </p:nvGrpSpPr>
        <p:grpSpPr bwMode="auto">
          <a:xfrm>
            <a:off x="7777163" y="5932488"/>
            <a:ext cx="1443037" cy="1001712"/>
            <a:chOff x="4755" y="3497"/>
            <a:chExt cx="909" cy="631"/>
          </a:xfrm>
        </p:grpSpPr>
        <p:sp>
          <p:nvSpPr>
            <p:cNvPr id="15"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6"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7"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8" name="Date Placeholder 27"/>
          <p:cNvSpPr>
            <a:spLocks noGrp="1"/>
          </p:cNvSpPr>
          <p:nvPr>
            <p:ph type="dt" sz="half" idx="2"/>
          </p:nvPr>
        </p:nvSpPr>
        <p:spPr>
          <a:xfrm>
            <a:off x="5407152" y="6355080"/>
            <a:ext cx="2286000" cy="365760"/>
          </a:xfrm>
          <a:prstGeom prst="rect">
            <a:avLst/>
          </a:prstGeom>
        </p:spPr>
        <p:txBody>
          <a:bodyPr/>
          <a:lstStyle>
            <a:lvl1pPr algn="ctr">
              <a:defRPr sz="1400"/>
            </a:lvl1pPr>
          </a:lstStyle>
          <a:p>
            <a:fld id="{BB76F969-10BB-4821-BEBC-292FAFC69004}" type="datetime1">
              <a:rPr lang="en-US" altLang="zh-CN" smtClean="0"/>
              <a:pPr/>
              <a:t>3/26/19</a:t>
            </a:fld>
            <a:endParaRPr lang="en-US" altLang="zh-CN"/>
          </a:p>
        </p:txBody>
      </p:sp>
      <p:sp>
        <p:nvSpPr>
          <p:cNvPr id="19" name="TextBox 18"/>
          <p:cNvSpPr txBox="1"/>
          <p:nvPr/>
        </p:nvSpPr>
        <p:spPr>
          <a:xfrm>
            <a:off x="1905000" y="6397823"/>
            <a:ext cx="3429000" cy="307777"/>
          </a:xfrm>
          <a:prstGeom prst="rect">
            <a:avLst/>
          </a:prstGeom>
          <a:noFill/>
        </p:spPr>
        <p:txBody>
          <a:bodyPr wrap="square" rtlCol="0">
            <a:spAutoFit/>
          </a:bodyPr>
          <a:lstStyle/>
          <a:p>
            <a:r>
              <a:rPr kumimoji="0" lang="en-US" sz="1400" kern="1200" dirty="0" smtClean="0">
                <a:solidFill>
                  <a:srgbClr val="000066"/>
                </a:solidFill>
                <a:latin typeface="Comic Sans MS" pitchFamily="66" charset="0"/>
                <a:ea typeface="+mn-ea"/>
                <a:cs typeface="+mn-cs"/>
              </a:rPr>
              <a:t>Web page:  aviral.lab.asu.edu</a:t>
            </a:r>
            <a:endParaRPr kumimoji="0" lang="en-US" sz="1400" kern="1200" dirty="0">
              <a:solidFill>
                <a:srgbClr val="000066"/>
              </a:solidFill>
              <a:latin typeface="Comic Sans MS" pitchFamily="66" charset="0"/>
              <a:ea typeface="+mn-ea"/>
              <a:cs typeface="+mn-cs"/>
            </a:endParaRPr>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ransition xmlns:p14="http://schemas.microsoft.com/office/powerpoint/2010/main" spd="slow"/>
  <p:timing>
    <p:tnLst>
      <p:par>
        <p:cTn xmlns:p14="http://schemas.microsoft.com/office/powerpoint/2010/main" id="1" dur="indefinite" restart="never" nodeType="tmRoot"/>
      </p:par>
    </p:tnLst>
  </p:timing>
  <p:hf hdr="0" ftr="0" dt="0"/>
  <p:txStyles>
    <p:titleStyle>
      <a:lvl1pPr algn="l" rtl="0" eaLnBrk="1" latinLnBrk="0" hangingPunct="1">
        <a:spcBef>
          <a:spcPct val="0"/>
        </a:spcBef>
        <a:buNone/>
        <a:defRPr kumimoji="0" sz="4400" b="1" kern="1200">
          <a:solidFill>
            <a:srgbClr val="000066"/>
          </a:solidFill>
          <a:effectLst>
            <a:outerShdw blurRad="38100" dist="38100" dir="2700000" algn="tl">
              <a:srgbClr val="000000">
                <a:alpha val="43137"/>
              </a:srgbClr>
            </a:outerShdw>
          </a:effectLst>
          <a:latin typeface="Candara"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Arial" panose="020B0604020202020204" pitchFamily="34" charset="0"/>
          <a:ea typeface="+mn-ea"/>
          <a:cs typeface="Arial" panose="020B0604020202020204" pitchFamily="34" charset="0"/>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Arial" panose="020B0604020202020204" pitchFamily="34" charset="0"/>
          <a:ea typeface="+mn-ea"/>
          <a:cs typeface="Arial" panose="020B0604020202020204" pitchFamily="34" charset="0"/>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Arial" panose="020B0604020202020204" pitchFamily="34" charset="0"/>
          <a:ea typeface="+mn-ea"/>
          <a:cs typeface="Arial" panose="020B0604020202020204"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Arial" panose="020B0604020202020204" pitchFamily="34" charset="0"/>
          <a:ea typeface="+mn-ea"/>
          <a:cs typeface="Arial" panose="020B0604020202020204" pitchFamily="34" charset="0"/>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Arial" panose="020B0604020202020204" pitchFamily="34" charset="0"/>
          <a:ea typeface="+mn-ea"/>
          <a:cs typeface="Arial" panose="020B0604020202020204"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chart" Target="../charts/char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chart" Target="../charts/char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chart" Target="../charts/char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791200"/>
            <a:ext cx="16033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1143000" y="1219200"/>
            <a:ext cx="7010400" cy="1143000"/>
          </a:xfrm>
        </p:spPr>
        <p:txBody>
          <a:bodyPr/>
          <a:lstStyle/>
          <a:p>
            <a:pPr algn="l"/>
            <a:r>
              <a:rPr lang="en-US" sz="2400" b="0" dirty="0"/>
              <a:t>Application-aware Performance Optimization for Software Managed </a:t>
            </a:r>
            <a:r>
              <a:rPr lang="en-US" sz="2400" b="0" dirty="0" err="1" smtClean="0"/>
              <a:t>Manycore</a:t>
            </a:r>
            <a:r>
              <a:rPr lang="en-US" sz="2400" b="0" dirty="0" smtClean="0"/>
              <a:t> Architectures</a:t>
            </a:r>
            <a:endParaRPr lang="zh-CN" altLang="en-US" sz="2400" dirty="0" smtClean="0">
              <a:effectLst>
                <a:outerShdw blurRad="38100" dist="38100" dir="2700000" algn="tl">
                  <a:srgbClr val="C0C0C0"/>
                </a:outerShdw>
              </a:effectLst>
            </a:endParaRPr>
          </a:p>
        </p:txBody>
      </p:sp>
      <p:sp>
        <p:nvSpPr>
          <p:cNvPr id="5124" name="副标题 2"/>
          <p:cNvSpPr>
            <a:spLocks noGrp="1"/>
          </p:cNvSpPr>
          <p:nvPr>
            <p:ph type="subTitle" idx="1"/>
          </p:nvPr>
        </p:nvSpPr>
        <p:spPr>
          <a:xfrm>
            <a:off x="1143000" y="3124200"/>
            <a:ext cx="7086600" cy="762000"/>
          </a:xfrm>
        </p:spPr>
        <p:txBody>
          <a:bodyPr>
            <a:normAutofit lnSpcReduction="10000"/>
          </a:bodyPr>
          <a:lstStyle/>
          <a:p>
            <a:pPr eaLnBrk="1" hangingPunct="1"/>
            <a:r>
              <a:rPr lang="en-US" altLang="zh-CN" b="1" dirty="0" smtClean="0">
                <a:solidFill>
                  <a:srgbClr val="FF0000"/>
                </a:solidFill>
              </a:rPr>
              <a:t>Jing Lu</a:t>
            </a:r>
          </a:p>
          <a:p>
            <a:pPr eaLnBrk="1" hangingPunct="1"/>
            <a:r>
              <a:rPr lang="en-US" altLang="zh-CN" b="1" dirty="0" smtClean="0">
                <a:solidFill>
                  <a:schemeClr val="bg1">
                    <a:lumMod val="50000"/>
                  </a:schemeClr>
                </a:solidFill>
              </a:rPr>
              <a:t>Computer Science, ASU</a:t>
            </a:r>
            <a:endParaRPr lang="en-US" altLang="zh-CN" dirty="0">
              <a:solidFill>
                <a:schemeClr val="bg1">
                  <a:lumMod val="50000"/>
                </a:schemeClr>
              </a:solidFill>
            </a:endParaRPr>
          </a:p>
        </p:txBody>
      </p:sp>
      <p:sp>
        <p:nvSpPr>
          <p:cNvPr id="7" name="TextBox 6"/>
          <p:cNvSpPr txBox="1"/>
          <p:nvPr/>
        </p:nvSpPr>
        <p:spPr>
          <a:xfrm>
            <a:off x="2608855" y="4447163"/>
            <a:ext cx="4477745" cy="1877437"/>
          </a:xfrm>
          <a:prstGeom prst="rect">
            <a:avLst/>
          </a:prstGeom>
          <a:noFill/>
        </p:spPr>
        <p:txBody>
          <a:bodyPr wrap="square" rtlCol="0">
            <a:spAutoFit/>
          </a:bodyPr>
          <a:lstStyle/>
          <a:p>
            <a:r>
              <a:rPr lang="en-US" sz="2800" u="sng" dirty="0" smtClean="0">
                <a:solidFill>
                  <a:schemeClr val="tx2"/>
                </a:solidFill>
                <a:effectLst>
                  <a:outerShdw blurRad="38100" dist="38100" dir="2700000" algn="tl">
                    <a:srgbClr val="000000">
                      <a:alpha val="43137"/>
                    </a:srgbClr>
                  </a:outerShdw>
                </a:effectLst>
                <a:latin typeface="+mj-lt"/>
                <a:ea typeface="+mj-ea"/>
                <a:cs typeface="+mj-cs"/>
              </a:rPr>
              <a:t>Supervisory Committee</a:t>
            </a:r>
            <a:r>
              <a:rPr lang="en-US" sz="2800" u="sng" dirty="0" smtClean="0">
                <a:effectLst>
                  <a:outerShdw blurRad="38100" dist="38100" dir="2700000" algn="tl">
                    <a:srgbClr val="000000">
                      <a:alpha val="43137"/>
                    </a:srgbClr>
                  </a:outerShdw>
                </a:effectLst>
              </a:rPr>
              <a:t>:</a:t>
            </a:r>
          </a:p>
          <a:p>
            <a:r>
              <a:rPr lang="en-US" sz="2200" dirty="0" smtClean="0">
                <a:effectLst>
                  <a:outerShdw blurRad="38100" dist="38100" dir="2700000" algn="tl">
                    <a:srgbClr val="000000">
                      <a:alpha val="43137"/>
                    </a:srgbClr>
                  </a:outerShdw>
                </a:effectLst>
              </a:rPr>
              <a:t>Prof. Aviral Shrivastava (Chair)</a:t>
            </a:r>
          </a:p>
          <a:p>
            <a:r>
              <a:rPr lang="en-US" sz="2200" dirty="0" smtClean="0">
                <a:effectLst>
                  <a:outerShdw blurRad="38100" dist="38100" dir="2700000" algn="tl">
                    <a:srgbClr val="000000">
                      <a:alpha val="43137"/>
                    </a:srgbClr>
                  </a:outerShdw>
                </a:effectLst>
              </a:rPr>
              <a:t>Prof</a:t>
            </a:r>
            <a:r>
              <a:rPr lang="en-US" sz="2200" dirty="0">
                <a:effectLst>
                  <a:outerShdw blurRad="38100" dist="38100" dir="2700000" algn="tl">
                    <a:srgbClr val="000000">
                      <a:alpha val="43137"/>
                    </a:srgbClr>
                  </a:outerShdw>
                </a:effectLst>
              </a:rPr>
              <a:t>. </a:t>
            </a:r>
            <a:r>
              <a:rPr lang="en-US" sz="2200" dirty="0" err="1" smtClean="0">
                <a:effectLst>
                  <a:outerShdw blurRad="38100" dist="38100" dir="2700000" algn="tl">
                    <a:srgbClr val="000000">
                      <a:alpha val="43137"/>
                    </a:srgbClr>
                  </a:outerShdw>
                </a:effectLst>
              </a:rPr>
              <a:t>Hessam</a:t>
            </a:r>
            <a:r>
              <a:rPr lang="en-US" sz="2200" dirty="0" smtClean="0">
                <a:effectLst>
                  <a:outerShdw blurRad="38100" dist="38100" dir="2700000" algn="tl">
                    <a:srgbClr val="000000">
                      <a:alpha val="43137"/>
                    </a:srgbClr>
                  </a:outerShdw>
                </a:effectLst>
              </a:rPr>
              <a:t> </a:t>
            </a:r>
            <a:r>
              <a:rPr lang="en-US" sz="2200" dirty="0" err="1" smtClean="0">
                <a:effectLst>
                  <a:outerShdw blurRad="38100" dist="38100" dir="2700000" algn="tl">
                    <a:srgbClr val="000000">
                      <a:alpha val="43137"/>
                    </a:srgbClr>
                  </a:outerShdw>
                </a:effectLst>
              </a:rPr>
              <a:t>Sarjoughian</a:t>
            </a:r>
            <a:endParaRPr lang="en-US" sz="2200" dirty="0">
              <a:effectLst>
                <a:outerShdw blurRad="38100" dist="38100" dir="2700000" algn="tl">
                  <a:srgbClr val="000000">
                    <a:alpha val="43137"/>
                  </a:srgbClr>
                </a:outerShdw>
              </a:effectLst>
            </a:endParaRPr>
          </a:p>
          <a:p>
            <a:r>
              <a:rPr lang="en-US" sz="2200" dirty="0">
                <a:effectLst>
                  <a:outerShdw blurRad="38100" dist="38100" dir="2700000" algn="tl">
                    <a:srgbClr val="000000">
                      <a:alpha val="43137"/>
                    </a:srgbClr>
                  </a:outerShdw>
                </a:effectLst>
              </a:rPr>
              <a:t>Prof. </a:t>
            </a:r>
            <a:r>
              <a:rPr lang="en-US" sz="2200" dirty="0" smtClean="0">
                <a:effectLst>
                  <a:outerShdw blurRad="38100" dist="38100" dir="2700000" algn="tl">
                    <a:srgbClr val="000000">
                      <a:alpha val="43137"/>
                    </a:srgbClr>
                  </a:outerShdw>
                </a:effectLst>
              </a:rPr>
              <a:t>Carole-jean Wu</a:t>
            </a:r>
            <a:endParaRPr lang="en-US" sz="2200" dirty="0">
              <a:effectLst>
                <a:outerShdw blurRad="38100" dist="38100" dir="2700000" algn="tl">
                  <a:srgbClr val="000000">
                    <a:alpha val="43137"/>
                  </a:srgbClr>
                </a:outerShdw>
              </a:effectLst>
            </a:endParaRPr>
          </a:p>
          <a:p>
            <a:r>
              <a:rPr lang="en-US" sz="2200" dirty="0">
                <a:effectLst>
                  <a:outerShdw blurRad="38100" dist="38100" dir="2700000" algn="tl">
                    <a:srgbClr val="000000">
                      <a:alpha val="43137"/>
                    </a:srgbClr>
                  </a:outerShdw>
                </a:effectLst>
              </a:rPr>
              <a:t>Prof. </a:t>
            </a:r>
            <a:r>
              <a:rPr lang="en-US" sz="2200" dirty="0" smtClean="0">
                <a:effectLst>
                  <a:outerShdw blurRad="38100" dist="38100" dir="2700000" algn="tl">
                    <a:srgbClr val="000000">
                      <a:alpha val="43137"/>
                    </a:srgbClr>
                  </a:outerShdw>
                </a:effectLst>
              </a:rPr>
              <a:t>Adam </a:t>
            </a:r>
            <a:r>
              <a:rPr lang="en-US" sz="2200" dirty="0" err="1" smtClean="0">
                <a:effectLst>
                  <a:outerShdw blurRad="38100" dist="38100" dir="2700000" algn="tl">
                    <a:srgbClr val="000000">
                      <a:alpha val="43137"/>
                    </a:srgbClr>
                  </a:outerShdw>
                </a:effectLst>
              </a:rPr>
              <a:t>Doupé</a:t>
            </a:r>
            <a:endParaRPr lang="en-US" sz="2200" dirty="0">
              <a:effectLst>
                <a:outerShdw blurRad="38100" dist="38100" dir="2700000" algn="tl">
                  <a:srgbClr val="000000">
                    <a:alpha val="43137"/>
                  </a:srgbClr>
                </a:outerShdw>
              </a:effectLst>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809298"/>
          </a:xfrm>
        </p:spPr>
        <p:txBody>
          <a:bodyPr/>
          <a:lstStyle/>
          <a:p>
            <a:r>
              <a:rPr lang="en-US" sz="3200" dirty="0" smtClean="0"/>
              <a:t>Circular Stack Data Management</a:t>
            </a:r>
            <a:endParaRPr lang="en-US" sz="3200" dirty="0"/>
          </a:p>
        </p:txBody>
      </p:sp>
      <p:sp>
        <p:nvSpPr>
          <p:cNvPr id="37" name="Slide Number Placeholder 2"/>
          <p:cNvSpPr>
            <a:spLocks noGrp="1"/>
          </p:cNvSpPr>
          <p:nvPr>
            <p:ph type="sldNum" sz="quarter" idx="12"/>
          </p:nvPr>
        </p:nvSpPr>
        <p:spPr/>
        <p:txBody>
          <a:bodyPr/>
          <a:lstStyle/>
          <a:p>
            <a:pPr>
              <a:defRPr/>
            </a:pPr>
            <a:fld id="{6C4C5A81-7E63-4AB2-94DD-C428AB26B8F6}" type="slidenum">
              <a:rPr lang="en-US" smtClean="0"/>
              <a:pPr>
                <a:defRPr/>
              </a:pPr>
              <a:t>10</a:t>
            </a:fld>
            <a:endParaRPr lang="en-US" dirty="0"/>
          </a:p>
        </p:txBody>
      </p:sp>
      <p:sp>
        <p:nvSpPr>
          <p:cNvPr id="18" name="TextBox 17"/>
          <p:cNvSpPr txBox="1"/>
          <p:nvPr/>
        </p:nvSpPr>
        <p:spPr>
          <a:xfrm>
            <a:off x="7391400" y="914400"/>
            <a:ext cx="1752600" cy="1015663"/>
          </a:xfrm>
          <a:prstGeom prst="rect">
            <a:avLst/>
          </a:prstGeom>
          <a:noFill/>
        </p:spPr>
        <p:txBody>
          <a:bodyPr wrap="square" rtlCol="0">
            <a:spAutoFit/>
          </a:bodyPr>
          <a:lstStyle/>
          <a:p>
            <a:pPr algn="ctr"/>
            <a:r>
              <a:rPr lang="en-US" sz="2000" dirty="0" smtClean="0">
                <a:ea typeface="+mj-ea"/>
              </a:rPr>
              <a:t>Scratchpad Memory Size = 128 bytes</a:t>
            </a:r>
          </a:p>
        </p:txBody>
      </p:sp>
      <p:sp>
        <p:nvSpPr>
          <p:cNvPr id="32" name="TextBox 31"/>
          <p:cNvSpPr txBox="1"/>
          <p:nvPr/>
        </p:nvSpPr>
        <p:spPr>
          <a:xfrm>
            <a:off x="3723360" y="5800725"/>
            <a:ext cx="2480166" cy="400110"/>
          </a:xfrm>
          <a:prstGeom prst="rect">
            <a:avLst/>
          </a:prstGeom>
          <a:noFill/>
        </p:spPr>
        <p:txBody>
          <a:bodyPr wrap="none" rtlCol="0">
            <a:spAutoFit/>
          </a:bodyPr>
          <a:lstStyle/>
          <a:p>
            <a:pPr algn="ctr"/>
            <a:r>
              <a:rPr lang="en-US" sz="2000" dirty="0" smtClean="0">
                <a:ea typeface="+mj-ea"/>
              </a:rPr>
              <a:t>Scratchpad Memory</a:t>
            </a:r>
          </a:p>
        </p:txBody>
      </p:sp>
      <p:sp>
        <p:nvSpPr>
          <p:cNvPr id="33" name="TextBox 32"/>
          <p:cNvSpPr txBox="1"/>
          <p:nvPr/>
        </p:nvSpPr>
        <p:spPr>
          <a:xfrm>
            <a:off x="6424072" y="5800725"/>
            <a:ext cx="1952778" cy="400110"/>
          </a:xfrm>
          <a:prstGeom prst="rect">
            <a:avLst/>
          </a:prstGeom>
          <a:noFill/>
        </p:spPr>
        <p:txBody>
          <a:bodyPr wrap="none" rtlCol="0">
            <a:spAutoFit/>
          </a:bodyPr>
          <a:lstStyle/>
          <a:p>
            <a:pPr algn="ctr"/>
            <a:r>
              <a:rPr lang="en-US" sz="2000" dirty="0" smtClean="0">
                <a:ea typeface="+mj-ea"/>
              </a:rPr>
              <a:t>Global Memory</a:t>
            </a:r>
          </a:p>
        </p:txBody>
      </p:sp>
      <p:sp>
        <p:nvSpPr>
          <p:cNvPr id="39" name="Rectangle 38"/>
          <p:cNvSpPr/>
          <p:nvPr/>
        </p:nvSpPr>
        <p:spPr>
          <a:xfrm>
            <a:off x="4439598" y="2876550"/>
            <a:ext cx="990600" cy="281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439598" y="2876550"/>
            <a:ext cx="990600" cy="70485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F1</a:t>
            </a:r>
          </a:p>
        </p:txBody>
      </p:sp>
      <p:sp>
        <p:nvSpPr>
          <p:cNvPr id="41" name="Rectangle 40"/>
          <p:cNvSpPr/>
          <p:nvPr/>
        </p:nvSpPr>
        <p:spPr>
          <a:xfrm>
            <a:off x="4439598" y="3581400"/>
            <a:ext cx="990600" cy="74295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F2</a:t>
            </a:r>
          </a:p>
        </p:txBody>
      </p:sp>
      <p:sp>
        <p:nvSpPr>
          <p:cNvPr id="42" name="Rectangle 41"/>
          <p:cNvSpPr/>
          <p:nvPr/>
        </p:nvSpPr>
        <p:spPr>
          <a:xfrm>
            <a:off x="4439598" y="4324350"/>
            <a:ext cx="990600" cy="13716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F3</a:t>
            </a:r>
          </a:p>
        </p:txBody>
      </p:sp>
      <p:sp>
        <p:nvSpPr>
          <p:cNvPr id="43" name="TextBox 42"/>
          <p:cNvSpPr txBox="1"/>
          <p:nvPr/>
        </p:nvSpPr>
        <p:spPr>
          <a:xfrm>
            <a:off x="6115998" y="3396734"/>
            <a:ext cx="441146" cy="369332"/>
          </a:xfrm>
          <a:prstGeom prst="rect">
            <a:avLst/>
          </a:prstGeom>
          <a:noFill/>
        </p:spPr>
        <p:txBody>
          <a:bodyPr wrap="none" rtlCol="0">
            <a:spAutoFit/>
          </a:bodyPr>
          <a:lstStyle/>
          <a:p>
            <a:r>
              <a:rPr lang="en-US" dirty="0" smtClean="0"/>
              <a:t>32</a:t>
            </a:r>
            <a:endParaRPr lang="en-US" dirty="0"/>
          </a:p>
        </p:txBody>
      </p:sp>
      <p:sp>
        <p:nvSpPr>
          <p:cNvPr id="44" name="TextBox 43"/>
          <p:cNvSpPr txBox="1"/>
          <p:nvPr/>
        </p:nvSpPr>
        <p:spPr>
          <a:xfrm>
            <a:off x="6115998" y="4095750"/>
            <a:ext cx="441146" cy="369332"/>
          </a:xfrm>
          <a:prstGeom prst="rect">
            <a:avLst/>
          </a:prstGeom>
          <a:noFill/>
        </p:spPr>
        <p:txBody>
          <a:bodyPr wrap="none" rtlCol="0">
            <a:spAutoFit/>
          </a:bodyPr>
          <a:lstStyle/>
          <a:p>
            <a:r>
              <a:rPr lang="en-US" dirty="0" smtClean="0"/>
              <a:t>68</a:t>
            </a:r>
            <a:endParaRPr lang="en-US" dirty="0"/>
          </a:p>
        </p:txBody>
      </p:sp>
      <p:sp>
        <p:nvSpPr>
          <p:cNvPr id="45" name="TextBox 44"/>
          <p:cNvSpPr txBox="1"/>
          <p:nvPr/>
        </p:nvSpPr>
        <p:spPr>
          <a:xfrm>
            <a:off x="6039798" y="5391150"/>
            <a:ext cx="569387" cy="369332"/>
          </a:xfrm>
          <a:prstGeom prst="rect">
            <a:avLst/>
          </a:prstGeom>
          <a:noFill/>
        </p:spPr>
        <p:txBody>
          <a:bodyPr wrap="none" rtlCol="0">
            <a:spAutoFit/>
          </a:bodyPr>
          <a:lstStyle/>
          <a:p>
            <a:r>
              <a:rPr lang="en-US" dirty="0" smtClean="0"/>
              <a:t>128</a:t>
            </a:r>
            <a:endParaRPr lang="en-US" dirty="0"/>
          </a:p>
        </p:txBody>
      </p:sp>
      <p:sp>
        <p:nvSpPr>
          <p:cNvPr id="46" name="Rectangle 45"/>
          <p:cNvSpPr/>
          <p:nvPr/>
        </p:nvSpPr>
        <p:spPr>
          <a:xfrm>
            <a:off x="6877998" y="2876550"/>
            <a:ext cx="990600" cy="281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3677598" y="2495550"/>
            <a:ext cx="726547" cy="382588"/>
            <a:chOff x="3124200" y="1981200"/>
            <a:chExt cx="726547" cy="382588"/>
          </a:xfrm>
        </p:grpSpPr>
        <p:cxnSp>
          <p:nvCxnSpPr>
            <p:cNvPr id="48" name="Straight Arrow Connector 47"/>
            <p:cNvCxnSpPr/>
            <p:nvPr/>
          </p:nvCxnSpPr>
          <p:spPr>
            <a:xfrm>
              <a:off x="3429000" y="2362200"/>
              <a:ext cx="381000" cy="1588"/>
            </a:xfrm>
            <a:prstGeom prst="straightConnector1">
              <a:avLst/>
            </a:prstGeom>
            <a:ln w="47625">
              <a:solidFill>
                <a:schemeClr val="tx1">
                  <a:lumMod val="85000"/>
                </a:schemeClr>
              </a:solidFill>
              <a:headEnd type="none"/>
              <a:tailEnd type="triangle" w="lg" len="sm"/>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124200" y="1981200"/>
              <a:ext cx="726547" cy="369332"/>
            </a:xfrm>
            <a:prstGeom prst="rect">
              <a:avLst/>
            </a:prstGeom>
            <a:noFill/>
          </p:spPr>
          <p:txBody>
            <a:bodyPr wrap="none" rtlCol="0">
              <a:spAutoFit/>
            </a:bodyPr>
            <a:lstStyle/>
            <a:p>
              <a:r>
                <a:rPr lang="en-US" i="1" dirty="0" smtClean="0"/>
                <a:t>Start</a:t>
              </a:r>
              <a:endParaRPr lang="en-US" i="1" dirty="0"/>
            </a:p>
          </p:txBody>
        </p:sp>
      </p:grpSp>
      <p:grpSp>
        <p:nvGrpSpPr>
          <p:cNvPr id="50" name="Group 49"/>
          <p:cNvGrpSpPr/>
          <p:nvPr/>
        </p:nvGrpSpPr>
        <p:grpSpPr>
          <a:xfrm>
            <a:off x="5506398" y="2495550"/>
            <a:ext cx="802190" cy="382588"/>
            <a:chOff x="3429000" y="1981200"/>
            <a:chExt cx="802190" cy="382588"/>
          </a:xfrm>
        </p:grpSpPr>
        <p:cxnSp>
          <p:nvCxnSpPr>
            <p:cNvPr id="51" name="Straight Arrow Connector 50"/>
            <p:cNvCxnSpPr/>
            <p:nvPr/>
          </p:nvCxnSpPr>
          <p:spPr>
            <a:xfrm>
              <a:off x="3429000" y="2362200"/>
              <a:ext cx="381000" cy="1588"/>
            </a:xfrm>
            <a:prstGeom prst="straightConnector1">
              <a:avLst/>
            </a:prstGeom>
            <a:ln w="47625">
              <a:solidFill>
                <a:schemeClr val="tx1">
                  <a:lumMod val="85000"/>
                </a:schemeClr>
              </a:solidFill>
              <a:headEnd type="triangle"/>
              <a:tailEnd type="none" w="lg" len="sm"/>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581400" y="1981200"/>
              <a:ext cx="649790" cy="369332"/>
            </a:xfrm>
            <a:prstGeom prst="rect">
              <a:avLst/>
            </a:prstGeom>
            <a:noFill/>
          </p:spPr>
          <p:txBody>
            <a:bodyPr wrap="none" rtlCol="0">
              <a:spAutoFit/>
            </a:bodyPr>
            <a:lstStyle/>
            <a:p>
              <a:r>
                <a:rPr lang="en-US" i="1" dirty="0" smtClean="0"/>
                <a:t>End</a:t>
              </a:r>
              <a:endParaRPr lang="en-US" i="1" dirty="0"/>
            </a:p>
          </p:txBody>
        </p:sp>
      </p:grpSp>
      <p:sp>
        <p:nvSpPr>
          <p:cNvPr id="53" name="Rectangle 52"/>
          <p:cNvSpPr/>
          <p:nvPr/>
        </p:nvSpPr>
        <p:spPr>
          <a:xfrm>
            <a:off x="4169354" y="842187"/>
            <a:ext cx="990600" cy="12192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F4</a:t>
            </a:r>
            <a:endParaRPr lang="en-US" dirty="0">
              <a:solidFill>
                <a:schemeClr val="tx1"/>
              </a:solidFill>
            </a:endParaRPr>
          </a:p>
        </p:txBody>
      </p:sp>
      <p:sp>
        <p:nvSpPr>
          <p:cNvPr id="54" name="TextBox 53"/>
          <p:cNvSpPr txBox="1"/>
          <p:nvPr/>
        </p:nvSpPr>
        <p:spPr>
          <a:xfrm>
            <a:off x="6115050" y="3714750"/>
            <a:ext cx="441146" cy="369332"/>
          </a:xfrm>
          <a:prstGeom prst="rect">
            <a:avLst/>
          </a:prstGeom>
          <a:noFill/>
        </p:spPr>
        <p:txBody>
          <a:bodyPr wrap="none" rtlCol="0">
            <a:spAutoFit/>
          </a:bodyPr>
          <a:lstStyle/>
          <a:p>
            <a:r>
              <a:rPr lang="en-US" dirty="0" smtClean="0"/>
              <a:t>54</a:t>
            </a:r>
            <a:endParaRPr lang="en-US" dirty="0"/>
          </a:p>
        </p:txBody>
      </p:sp>
      <p:grpSp>
        <p:nvGrpSpPr>
          <p:cNvPr id="55" name="Group 54"/>
          <p:cNvGrpSpPr/>
          <p:nvPr/>
        </p:nvGrpSpPr>
        <p:grpSpPr>
          <a:xfrm>
            <a:off x="7944798" y="2495550"/>
            <a:ext cx="1242462" cy="382588"/>
            <a:chOff x="3429000" y="1981200"/>
            <a:chExt cx="1242462" cy="382588"/>
          </a:xfrm>
        </p:grpSpPr>
        <p:cxnSp>
          <p:nvCxnSpPr>
            <p:cNvPr id="56" name="Straight Arrow Connector 55"/>
            <p:cNvCxnSpPr/>
            <p:nvPr/>
          </p:nvCxnSpPr>
          <p:spPr>
            <a:xfrm>
              <a:off x="3429000" y="2362200"/>
              <a:ext cx="381000" cy="1588"/>
            </a:xfrm>
            <a:prstGeom prst="straightConnector1">
              <a:avLst/>
            </a:prstGeom>
            <a:ln w="47625">
              <a:solidFill>
                <a:schemeClr val="tx1">
                  <a:lumMod val="85000"/>
                </a:schemeClr>
              </a:solidFill>
              <a:headEnd type="triangle"/>
              <a:tailEnd type="none" w="lg" len="sm"/>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448050" y="1981200"/>
              <a:ext cx="1223412" cy="369332"/>
            </a:xfrm>
            <a:prstGeom prst="rect">
              <a:avLst/>
            </a:prstGeom>
            <a:noFill/>
          </p:spPr>
          <p:txBody>
            <a:bodyPr wrap="none" rtlCol="0">
              <a:spAutoFit/>
            </a:bodyPr>
            <a:lstStyle/>
            <a:p>
              <a:r>
                <a:rPr lang="en-US" i="1" dirty="0" smtClean="0"/>
                <a:t>Global SP</a:t>
              </a:r>
              <a:endParaRPr lang="en-US" i="1" dirty="0"/>
            </a:p>
          </p:txBody>
        </p:sp>
      </p:grpSp>
      <p:sp>
        <p:nvSpPr>
          <p:cNvPr id="2" name="Rectangle 1"/>
          <p:cNvSpPr/>
          <p:nvPr/>
        </p:nvSpPr>
        <p:spPr>
          <a:xfrm>
            <a:off x="2334099" y="6198358"/>
            <a:ext cx="6649397" cy="276999"/>
          </a:xfrm>
          <a:prstGeom prst="rect">
            <a:avLst/>
          </a:prstGeom>
        </p:spPr>
        <p:txBody>
          <a:bodyPr wrap="square">
            <a:spAutoFit/>
          </a:bodyPr>
          <a:lstStyle/>
          <a:p>
            <a:pPr defTabSz="849362">
              <a:spcBef>
                <a:spcPct val="20000"/>
              </a:spcBef>
              <a:buClr>
                <a:srgbClr val="330066"/>
              </a:buClr>
              <a:buSzPct val="70000"/>
              <a:buFont typeface="Wingdings" pitchFamily="2" charset="2"/>
              <a:buChar char="l"/>
            </a:pPr>
            <a:r>
              <a:rPr lang="en-US" sz="1200" dirty="0"/>
              <a:t> </a:t>
            </a:r>
            <a:r>
              <a:rPr lang="en-US" sz="1200" b="1" dirty="0"/>
              <a:t>[ASAP 2011]</a:t>
            </a:r>
            <a:r>
              <a:rPr lang="en-US" sz="1200" dirty="0"/>
              <a:t> Stack Data Management for Limited Local Memory (LLM) </a:t>
            </a:r>
            <a:r>
              <a:rPr lang="en-US" sz="1200" dirty="0" smtClean="0"/>
              <a:t>Multi-core Processors</a:t>
            </a:r>
            <a:endParaRPr lang="en-US" sz="1200" dirty="0"/>
          </a:p>
        </p:txBody>
      </p:sp>
      <p:graphicFrame>
        <p:nvGraphicFramePr>
          <p:cNvPr id="29" name="Table 28"/>
          <p:cNvGraphicFramePr>
            <a:graphicFrameLocks noGrp="1"/>
          </p:cNvGraphicFramePr>
          <p:nvPr>
            <p:extLst>
              <p:ext uri="{D42A27DB-BD31-4B8C-83A1-F6EECF244321}">
                <p14:modId xmlns:p14="http://schemas.microsoft.com/office/powerpoint/2010/main" val="2621073936"/>
              </p:ext>
            </p:extLst>
          </p:nvPr>
        </p:nvGraphicFramePr>
        <p:xfrm>
          <a:off x="381000" y="3352800"/>
          <a:ext cx="2438400" cy="2380343"/>
        </p:xfrm>
        <a:graphic>
          <a:graphicData uri="http://schemas.openxmlformats.org/drawingml/2006/table">
            <a:tbl>
              <a:tblPr firstRow="1" bandRow="1">
                <a:tableStyleId>{5C22544A-7EE6-4342-B048-85BDC9FD1C3A}</a:tableStyleId>
              </a:tblPr>
              <a:tblGrid>
                <a:gridCol w="1219200"/>
                <a:gridCol w="1219200"/>
              </a:tblGrid>
              <a:tr h="366486">
                <a:tc>
                  <a:txBody>
                    <a:bodyPr/>
                    <a:lstStyle/>
                    <a:p>
                      <a:pPr algn="ctr"/>
                      <a:r>
                        <a:rPr lang="en-US" dirty="0" smtClean="0"/>
                        <a:t>Function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dirty="0" smtClean="0"/>
                        <a:t>Frame</a:t>
                      </a:r>
                      <a:r>
                        <a:rPr lang="en-US" baseline="0" dirty="0" smtClean="0"/>
                        <a:t> Size (bytes)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66486">
                <a:tc>
                  <a:txBody>
                    <a:bodyPr/>
                    <a:lstStyle/>
                    <a:p>
                      <a:pPr algn="ctr"/>
                      <a:r>
                        <a:rPr lang="en-US" dirty="0" smtClean="0"/>
                        <a:t>F1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dirty="0" smtClean="0"/>
                        <a:t>28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366486">
                <a:tc>
                  <a:txBody>
                    <a:bodyPr/>
                    <a:lstStyle/>
                    <a:p>
                      <a:pPr algn="ctr"/>
                      <a:r>
                        <a:rPr lang="en-US" dirty="0" smtClean="0"/>
                        <a:t>F2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dirty="0" smtClean="0"/>
                        <a:t>40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366486">
                <a:tc>
                  <a:txBody>
                    <a:bodyPr/>
                    <a:lstStyle/>
                    <a:p>
                      <a:pPr algn="ctr"/>
                      <a:r>
                        <a:rPr lang="en-US" dirty="0" smtClean="0"/>
                        <a:t>F3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dirty="0" smtClean="0"/>
                        <a:t>60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366486">
                <a:tc>
                  <a:txBody>
                    <a:bodyPr/>
                    <a:lstStyle/>
                    <a:p>
                      <a:pPr algn="ctr"/>
                      <a:r>
                        <a:rPr lang="en-US" dirty="0" smtClean="0"/>
                        <a:t>F4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dirty="0" smtClean="0"/>
                        <a:t>54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pSp>
        <p:nvGrpSpPr>
          <p:cNvPr id="5" name="Group 4"/>
          <p:cNvGrpSpPr/>
          <p:nvPr/>
        </p:nvGrpSpPr>
        <p:grpSpPr>
          <a:xfrm>
            <a:off x="6096000" y="762000"/>
            <a:ext cx="2286000" cy="2237096"/>
            <a:chOff x="304800" y="936008"/>
            <a:chExt cx="2286000" cy="2237096"/>
          </a:xfrm>
          <a:solidFill>
            <a:srgbClr val="D2DA7A"/>
          </a:solidFill>
        </p:grpSpPr>
        <p:sp>
          <p:nvSpPr>
            <p:cNvPr id="30" name="Oval 29"/>
            <p:cNvSpPr/>
            <p:nvPr/>
          </p:nvSpPr>
          <p:spPr>
            <a:xfrm>
              <a:off x="304800" y="936008"/>
              <a:ext cx="609600" cy="609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F1</a:t>
              </a:r>
              <a:endParaRPr lang="en-US" dirty="0">
                <a:solidFill>
                  <a:schemeClr val="tx1"/>
                </a:solidFill>
              </a:endParaRPr>
            </a:p>
          </p:txBody>
        </p:sp>
        <p:sp>
          <p:nvSpPr>
            <p:cNvPr id="31" name="Oval 30"/>
            <p:cNvSpPr/>
            <p:nvPr/>
          </p:nvSpPr>
          <p:spPr>
            <a:xfrm>
              <a:off x="914400" y="1496704"/>
              <a:ext cx="609600" cy="609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F2</a:t>
              </a:r>
            </a:p>
          </p:txBody>
        </p:sp>
        <p:sp>
          <p:nvSpPr>
            <p:cNvPr id="34" name="Oval 33"/>
            <p:cNvSpPr/>
            <p:nvPr/>
          </p:nvSpPr>
          <p:spPr>
            <a:xfrm>
              <a:off x="1453488" y="2032376"/>
              <a:ext cx="609600" cy="609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F3</a:t>
              </a:r>
            </a:p>
          </p:txBody>
        </p:sp>
        <p:sp>
          <p:nvSpPr>
            <p:cNvPr id="35" name="Oval 34"/>
            <p:cNvSpPr/>
            <p:nvPr/>
          </p:nvSpPr>
          <p:spPr>
            <a:xfrm>
              <a:off x="1981200" y="2563504"/>
              <a:ext cx="609600" cy="609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F4</a:t>
              </a:r>
            </a:p>
          </p:txBody>
        </p:sp>
        <p:cxnSp>
          <p:nvCxnSpPr>
            <p:cNvPr id="38" name="Straight Arrow Connector 37"/>
            <p:cNvCxnSpPr>
              <a:stCxn id="31" idx="6"/>
              <a:endCxn id="34" idx="0"/>
            </p:cNvCxnSpPr>
            <p:nvPr/>
          </p:nvCxnSpPr>
          <p:spPr>
            <a:xfrm>
              <a:off x="1524000" y="1801504"/>
              <a:ext cx="234288" cy="230872"/>
            </a:xfrm>
            <a:prstGeom prst="straightConnector1">
              <a:avLst/>
            </a:prstGeom>
            <a:grpFill/>
            <a:ln>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4" idx="6"/>
              <a:endCxn id="35" idx="0"/>
            </p:cNvCxnSpPr>
            <p:nvPr/>
          </p:nvCxnSpPr>
          <p:spPr>
            <a:xfrm>
              <a:off x="2063088" y="2337176"/>
              <a:ext cx="222912" cy="226328"/>
            </a:xfrm>
            <a:prstGeom prst="straightConnector1">
              <a:avLst/>
            </a:prstGeom>
            <a:grpFill/>
            <a:ln>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0" idx="6"/>
              <a:endCxn id="31" idx="0"/>
            </p:cNvCxnSpPr>
            <p:nvPr/>
          </p:nvCxnSpPr>
          <p:spPr>
            <a:xfrm>
              <a:off x="914400" y="1240808"/>
              <a:ext cx="304800" cy="255896"/>
            </a:xfrm>
            <a:prstGeom prst="straightConnector1">
              <a:avLst/>
            </a:prstGeom>
            <a:grpFill/>
            <a:ln>
              <a:solidFill>
                <a:srgbClr val="009900"/>
              </a:solidFill>
              <a:tailEnd type="arrow"/>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28600" y="914400"/>
            <a:ext cx="3352800" cy="2133600"/>
          </a:xfrm>
          <a:prstGeom prst="rect">
            <a:avLst/>
          </a:prstGeom>
        </p:spPr>
        <p:txBody>
          <a:bodyPr vert="horz">
            <a:normAutofit fontScale="77500" lnSpcReduction="20000"/>
          </a:bodyPr>
          <a:lstStyle/>
          <a:p>
            <a:pPr marL="274320" indent="-274320">
              <a:spcBef>
                <a:spcPts val="600"/>
              </a:spcBef>
              <a:buClr>
                <a:schemeClr val="accent1"/>
              </a:buClr>
              <a:buSzPct val="100000"/>
              <a:buFont typeface="Arial" panose="020B0604020202020204" pitchFamily="34" charset="0"/>
              <a:buChar char="•"/>
            </a:pPr>
            <a:r>
              <a:rPr lang="en-US" sz="2800" dirty="0"/>
              <a:t>Intuitive solution – </a:t>
            </a:r>
          </a:p>
          <a:p>
            <a:pPr marL="548640" lvl="1" indent="-274320">
              <a:spcBef>
                <a:spcPts val="500"/>
              </a:spcBef>
              <a:buClr>
                <a:schemeClr val="accent2"/>
              </a:buClr>
              <a:buSzPct val="76000"/>
              <a:buFont typeface="Wingdings" panose="05000000000000000000" pitchFamily="2" charset="2"/>
              <a:buChar char="Ø"/>
            </a:pPr>
            <a:r>
              <a:rPr lang="en-US" sz="2400" dirty="0">
                <a:solidFill>
                  <a:srgbClr val="002060"/>
                </a:solidFill>
              </a:rPr>
              <a:t>Evict some stack data in the stack space to main memory</a:t>
            </a:r>
          </a:p>
          <a:p>
            <a:pPr marL="548640" lvl="1" indent="-274320">
              <a:spcBef>
                <a:spcPts val="500"/>
              </a:spcBef>
              <a:buClr>
                <a:schemeClr val="accent2"/>
              </a:buClr>
              <a:buSzPct val="76000"/>
              <a:buFont typeface="Wingdings" panose="05000000000000000000" pitchFamily="2" charset="2"/>
              <a:buChar char="Ø"/>
            </a:pPr>
            <a:r>
              <a:rPr lang="en-US" sz="2400" dirty="0">
                <a:solidFill>
                  <a:srgbClr val="002060"/>
                </a:solidFill>
              </a:rPr>
              <a:t>Bring them back to stack space when the evicted frame is needed</a:t>
            </a:r>
          </a:p>
        </p:txBody>
      </p:sp>
    </p:spTree>
    <p:extLst>
      <p:ext uri="{BB962C8B-B14F-4D97-AF65-F5344CB8AC3E}">
        <p14:creationId xmlns:p14="http://schemas.microsoft.com/office/powerpoint/2010/main" val="31985010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0-#ppt_h/2"/>
                                          </p:val>
                                        </p:tav>
                                        <p:tav tm="100000">
                                          <p:val>
                                            <p:strVal val="#ppt_y"/>
                                          </p:val>
                                        </p:tav>
                                      </p:tavLst>
                                    </p:anim>
                                  </p:childTnLst>
                                </p:cTn>
                              </p:par>
                              <p:par>
                                <p:cTn id="9" presetID="0" presetClass="path" presetSubtype="0" accel="50000" decel="50000" fill="hold" nodeType="withEffect">
                                  <p:stCondLst>
                                    <p:cond delay="0"/>
                                  </p:stCondLst>
                                  <p:childTnLst>
                                    <p:animMotion origin="layout" path="M -0.0085 0.00277 L -0.0085 0.09166 " pathEditMode="fixed" rAng="0" ptsTypes="AA">
                                      <p:cBhvr>
                                        <p:cTn id="10" dur="2000" fill="hold"/>
                                        <p:tgtEl>
                                          <p:spTgt spid="50"/>
                                        </p:tgtEl>
                                        <p:attrNameLst>
                                          <p:attrName>ppt_x</p:attrName>
                                          <p:attrName>ppt_y</p:attrName>
                                        </p:attrNameLst>
                                      </p:cBhvr>
                                      <p:rCtr x="0" y="4444"/>
                                    </p:animMotion>
                                  </p:childTnLst>
                                </p:cTn>
                              </p:par>
                              <p:par>
                                <p:cTn id="11" presetID="4" presetClass="entr" presetSubtype="16"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box(in)">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additive="base">
                                        <p:cTn id="18" dur="500" fill="hold"/>
                                        <p:tgtEl>
                                          <p:spTgt spid="41"/>
                                        </p:tgtEl>
                                        <p:attrNameLst>
                                          <p:attrName>ppt_x</p:attrName>
                                        </p:attrNameLst>
                                      </p:cBhvr>
                                      <p:tavLst>
                                        <p:tav tm="0">
                                          <p:val>
                                            <p:strVal val="#ppt_x"/>
                                          </p:val>
                                        </p:tav>
                                        <p:tav tm="100000">
                                          <p:val>
                                            <p:strVal val="#ppt_x"/>
                                          </p:val>
                                        </p:tav>
                                      </p:tavLst>
                                    </p:anim>
                                    <p:anim calcmode="lin" valueType="num">
                                      <p:cBhvr additive="base">
                                        <p:cTn id="19" dur="500" fill="hold"/>
                                        <p:tgtEl>
                                          <p:spTgt spid="41"/>
                                        </p:tgtEl>
                                        <p:attrNameLst>
                                          <p:attrName>ppt_y</p:attrName>
                                        </p:attrNameLst>
                                      </p:cBhvr>
                                      <p:tavLst>
                                        <p:tav tm="0">
                                          <p:val>
                                            <p:strVal val="0-#ppt_h/2"/>
                                          </p:val>
                                        </p:tav>
                                        <p:tav tm="100000">
                                          <p:val>
                                            <p:strVal val="#ppt_y"/>
                                          </p:val>
                                        </p:tav>
                                      </p:tavLst>
                                    </p:anim>
                                  </p:childTnLst>
                                </p:cTn>
                              </p:par>
                              <p:par>
                                <p:cTn id="20" presetID="0" presetClass="path" presetSubtype="0" accel="50000" decel="50000" fill="hold" nodeType="withEffect">
                                  <p:stCondLst>
                                    <p:cond delay="0"/>
                                  </p:stCondLst>
                                  <p:childTnLst>
                                    <p:animMotion origin="layout" path="M 0 0.09027 L 0 0.21227 " pathEditMode="relative" rAng="0" ptsTypes="AA">
                                      <p:cBhvr>
                                        <p:cTn id="21" dur="2000" fill="hold"/>
                                        <p:tgtEl>
                                          <p:spTgt spid="50"/>
                                        </p:tgtEl>
                                        <p:attrNameLst>
                                          <p:attrName>ppt_x</p:attrName>
                                          <p:attrName>ppt_y</p:attrName>
                                        </p:attrNameLst>
                                      </p:cBhvr>
                                      <p:rCtr x="0" y="6088"/>
                                    </p:animMotion>
                                  </p:childTnLst>
                                </p:cTn>
                              </p:par>
                              <p:par>
                                <p:cTn id="22" presetID="4" presetClass="entr" presetSubtype="16"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ox(in)">
                                      <p:cBhvr>
                                        <p:cTn id="24" dur="500"/>
                                        <p:tgtEl>
                                          <p:spTgt spid="44"/>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nodeType="click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500" fill="hold"/>
                                        <p:tgtEl>
                                          <p:spTgt spid="42"/>
                                        </p:tgtEl>
                                        <p:attrNameLst>
                                          <p:attrName>ppt_x</p:attrName>
                                        </p:attrNameLst>
                                      </p:cBhvr>
                                      <p:tavLst>
                                        <p:tav tm="0">
                                          <p:val>
                                            <p:strVal val="#ppt_x"/>
                                          </p:val>
                                        </p:tav>
                                        <p:tav tm="100000">
                                          <p:val>
                                            <p:strVal val="#ppt_x"/>
                                          </p:val>
                                        </p:tav>
                                      </p:tavLst>
                                    </p:anim>
                                    <p:anim calcmode="lin" valueType="num">
                                      <p:cBhvr additive="base">
                                        <p:cTn id="30" dur="500" fill="hold"/>
                                        <p:tgtEl>
                                          <p:spTgt spid="42"/>
                                        </p:tgtEl>
                                        <p:attrNameLst>
                                          <p:attrName>ppt_y</p:attrName>
                                        </p:attrNameLst>
                                      </p:cBhvr>
                                      <p:tavLst>
                                        <p:tav tm="0">
                                          <p:val>
                                            <p:strVal val="0-#ppt_h/2"/>
                                          </p:val>
                                        </p:tav>
                                        <p:tav tm="100000">
                                          <p:val>
                                            <p:strVal val="#ppt_y"/>
                                          </p:val>
                                        </p:tav>
                                      </p:tavLst>
                                    </p:anim>
                                  </p:childTnLst>
                                </p:cTn>
                              </p:par>
                              <p:par>
                                <p:cTn id="31" presetID="0" presetClass="path" presetSubtype="0" accel="50000" decel="50000" fill="hold" nodeType="withEffect">
                                  <p:stCondLst>
                                    <p:cond delay="0"/>
                                  </p:stCondLst>
                                  <p:childTnLst>
                                    <p:animMotion origin="layout" path="M -2.77778E-7 0.21092 L -2.77778E-7 0.41074 " pathEditMode="relative" ptsTypes="AA">
                                      <p:cBhvr>
                                        <p:cTn id="32" dur="2000" fill="hold"/>
                                        <p:tgtEl>
                                          <p:spTgt spid="50"/>
                                        </p:tgtEl>
                                        <p:attrNameLst>
                                          <p:attrName>ppt_x</p:attrName>
                                          <p:attrName>ppt_y</p:attrName>
                                        </p:attrNameLst>
                                      </p:cBhvr>
                                    </p:animMotion>
                                  </p:childTnLst>
                                </p:cTn>
                              </p:par>
                              <p:par>
                                <p:cTn id="33" presetID="4" presetClass="entr" presetSubtype="16"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box(in)">
                                      <p:cBhvr>
                                        <p:cTn id="35" dur="500"/>
                                        <p:tgtEl>
                                          <p:spTgt spid="45"/>
                                        </p:tgtEl>
                                      </p:cBhvr>
                                    </p:animEffect>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nodeType="click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fade">
                                      <p:cBhvr>
                                        <p:cTn id="40" dur="1000"/>
                                        <p:tgtEl>
                                          <p:spTgt spid="53"/>
                                        </p:tgtEl>
                                      </p:cBhvr>
                                    </p:animEffect>
                                    <p:anim calcmode="lin" valueType="num">
                                      <p:cBhvr>
                                        <p:cTn id="41" dur="1000" fill="hold"/>
                                        <p:tgtEl>
                                          <p:spTgt spid="53"/>
                                        </p:tgtEl>
                                        <p:attrNameLst>
                                          <p:attrName>ppt_x</p:attrName>
                                        </p:attrNameLst>
                                      </p:cBhvr>
                                      <p:tavLst>
                                        <p:tav tm="0">
                                          <p:val>
                                            <p:strVal val="#ppt_x"/>
                                          </p:val>
                                        </p:tav>
                                        <p:tav tm="100000">
                                          <p:val>
                                            <p:strVal val="#ppt_x"/>
                                          </p:val>
                                        </p:tav>
                                      </p:tavLst>
                                    </p:anim>
                                    <p:anim calcmode="lin" valueType="num">
                                      <p:cBhvr>
                                        <p:cTn id="42"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nodeType="clickEffect">
                                  <p:stCondLst>
                                    <p:cond delay="0"/>
                                  </p:stCondLst>
                                  <p:childTnLst>
                                    <p:animMotion origin="layout" path="M 0 0 L 0.26667 0 " pathEditMode="relative" ptsTypes="AA">
                                      <p:cBhvr>
                                        <p:cTn id="46" dur="2000" fill="hold"/>
                                        <p:tgtEl>
                                          <p:spTgt spid="40"/>
                                        </p:tgtEl>
                                        <p:attrNameLst>
                                          <p:attrName>ppt_x</p:attrName>
                                          <p:attrName>ppt_y</p:attrName>
                                        </p:attrNameLst>
                                      </p:cBhvr>
                                    </p:animMotion>
                                  </p:childTnLst>
                                </p:cTn>
                              </p:par>
                              <p:par>
                                <p:cTn id="47" presetID="0" presetClass="path" presetSubtype="0" accel="50000" decel="50000" fill="hold" nodeType="withEffect">
                                  <p:stCondLst>
                                    <p:cond delay="0"/>
                                  </p:stCondLst>
                                  <p:childTnLst>
                                    <p:animMotion origin="layout" path="M -6.66667E-6 7.91859E-6 L -6.66667E-6 0.08881 " pathEditMode="relative" ptsTypes="AA">
                                      <p:cBhvr>
                                        <p:cTn id="48" dur="2000" fill="hold"/>
                                        <p:tgtEl>
                                          <p:spTgt spid="47"/>
                                        </p:tgtEl>
                                        <p:attrNameLst>
                                          <p:attrName>ppt_x</p:attrName>
                                          <p:attrName>ppt_y</p:attrName>
                                        </p:attrNameLst>
                                      </p:cBhvr>
                                    </p:animMotion>
                                  </p:childTnLst>
                                </p:cTn>
                              </p:par>
                            </p:childTnLst>
                          </p:cTn>
                        </p:par>
                      </p:childTnLst>
                    </p:cTn>
                  </p:par>
                  <p:par>
                    <p:cTn id="49" fill="hold">
                      <p:stCondLst>
                        <p:cond delay="indefinite"/>
                      </p:stCondLst>
                      <p:childTnLst>
                        <p:par>
                          <p:cTn id="50" fill="hold">
                            <p:stCondLst>
                              <p:cond delay="0"/>
                            </p:stCondLst>
                            <p:childTnLst>
                              <p:par>
                                <p:cTn id="51" presetID="63" presetClass="path" presetSubtype="0" accel="50000" decel="50000" fill="hold" nodeType="clickEffect">
                                  <p:stCondLst>
                                    <p:cond delay="0"/>
                                  </p:stCondLst>
                                  <p:childTnLst>
                                    <p:animMotion origin="layout" path="M 0.01666 -4.44444E-6 L 0.26666 -4.44444E-6 " pathEditMode="relative" rAng="0" ptsTypes="AA">
                                      <p:cBhvr>
                                        <p:cTn id="52" dur="2000" fill="hold"/>
                                        <p:tgtEl>
                                          <p:spTgt spid="41"/>
                                        </p:tgtEl>
                                        <p:attrNameLst>
                                          <p:attrName>ppt_x</p:attrName>
                                          <p:attrName>ppt_y</p:attrName>
                                        </p:attrNameLst>
                                      </p:cBhvr>
                                      <p:rCtr x="12500" y="0"/>
                                    </p:animMotion>
                                  </p:childTnLst>
                                </p:cTn>
                              </p:par>
                              <p:par>
                                <p:cTn id="53" presetID="0" presetClass="path" presetSubtype="0" accel="50000" decel="50000" fill="hold" nodeType="withEffect">
                                  <p:stCondLst>
                                    <p:cond delay="0"/>
                                  </p:stCondLst>
                                  <p:childTnLst>
                                    <p:animMotion origin="layout" path="M 5.27778E-6 0.08881 L 5.27778E-6 0.21092 " pathEditMode="relative" ptsTypes="AA">
                                      <p:cBhvr>
                                        <p:cTn id="54" dur="2000" fill="hold"/>
                                        <p:tgtEl>
                                          <p:spTgt spid="47"/>
                                        </p:tgtEl>
                                        <p:attrNameLst>
                                          <p:attrName>ppt_x</p:attrName>
                                          <p:attrName>ppt_y</p:attrName>
                                        </p:attrNameLst>
                                      </p:cBhvr>
                                    </p:animMotion>
                                  </p:childTnLst>
                                </p:cTn>
                              </p:par>
                            </p:childTnLst>
                          </p:cTn>
                        </p:par>
                        <p:par>
                          <p:cTn id="55" fill="hold">
                            <p:stCondLst>
                              <p:cond delay="2000"/>
                            </p:stCondLst>
                            <p:childTnLst>
                              <p:par>
                                <p:cTn id="56" presetID="0" presetClass="path" presetSubtype="0" accel="50000" decel="50000" fill="hold" nodeType="afterEffect">
                                  <p:stCondLst>
                                    <p:cond delay="0"/>
                                  </p:stCondLst>
                                  <p:childTnLst>
                                    <p:animMotion origin="layout" path="M 0.01562 -0.01436 L 0.03038 0.30092 " pathEditMode="relative" rAng="0" ptsTypes="AA">
                                      <p:cBhvr>
                                        <p:cTn id="57" dur="2000" fill="hold"/>
                                        <p:tgtEl>
                                          <p:spTgt spid="53"/>
                                        </p:tgtEl>
                                        <p:attrNameLst>
                                          <p:attrName>ppt_x</p:attrName>
                                          <p:attrName>ppt_y</p:attrName>
                                        </p:attrNameLst>
                                      </p:cBhvr>
                                      <p:rCtr x="729" y="15764"/>
                                    </p:animMotion>
                                  </p:childTnLst>
                                </p:cTn>
                              </p:par>
                              <p:par>
                                <p:cTn id="58" presetID="4" presetClass="exit" presetSubtype="16" fill="hold" nodeType="withEffect">
                                  <p:stCondLst>
                                    <p:cond delay="0"/>
                                  </p:stCondLst>
                                  <p:childTnLst>
                                    <p:animEffect transition="out" filter="box(in)">
                                      <p:cBhvr>
                                        <p:cTn id="59" dur="500"/>
                                        <p:tgtEl>
                                          <p:spTgt spid="43"/>
                                        </p:tgtEl>
                                      </p:cBhvr>
                                    </p:animEffect>
                                    <p:set>
                                      <p:cBhvr>
                                        <p:cTn id="60" dur="1" fill="hold">
                                          <p:stCondLst>
                                            <p:cond delay="499"/>
                                          </p:stCondLst>
                                        </p:cTn>
                                        <p:tgtEl>
                                          <p:spTgt spid="43"/>
                                        </p:tgtEl>
                                        <p:attrNameLst>
                                          <p:attrName>style.visibility</p:attrName>
                                        </p:attrNameLst>
                                      </p:cBhvr>
                                      <p:to>
                                        <p:strVal val="hidden"/>
                                      </p:to>
                                    </p:set>
                                  </p:childTnLst>
                                </p:cTn>
                              </p:par>
                            </p:childTnLst>
                          </p:cTn>
                        </p:par>
                        <p:par>
                          <p:cTn id="61" fill="hold">
                            <p:stCondLst>
                              <p:cond delay="4000"/>
                            </p:stCondLst>
                            <p:childTnLst>
                              <p:par>
                                <p:cTn id="62" presetID="4" presetClass="entr" presetSubtype="16" fill="hold" nodeType="after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box(in)">
                                      <p:cBhvr>
                                        <p:cTn id="64" dur="500"/>
                                        <p:tgtEl>
                                          <p:spTgt spid="54"/>
                                        </p:tgtEl>
                                      </p:cBhvr>
                                    </p:animEffect>
                                  </p:childTnLst>
                                </p:cTn>
                              </p:par>
                              <p:par>
                                <p:cTn id="65" presetID="0" presetClass="path" presetSubtype="0" accel="50000" decel="50000" fill="hold" nodeType="withEffect">
                                  <p:stCondLst>
                                    <p:cond delay="0"/>
                                  </p:stCondLst>
                                  <p:childTnLst>
                                    <p:animMotion origin="layout" path="M 5E-6 0.41073 L 0.00105 0.17207 " pathEditMode="relative" rAng="0" ptsTypes="AA">
                                      <p:cBhvr>
                                        <p:cTn id="66" dur="2000" fill="hold"/>
                                        <p:tgtEl>
                                          <p:spTgt spid="50"/>
                                        </p:tgtEl>
                                        <p:attrNameLst>
                                          <p:attrName>ppt_x</p:attrName>
                                          <p:attrName>ppt_y</p:attrName>
                                        </p:attrNameLst>
                                      </p:cBhvr>
                                      <p:rCtr x="1" y="-119"/>
                                    </p:animMotion>
                                  </p:childTnLst>
                                </p:cTn>
                              </p:par>
                              <p:par>
                                <p:cTn id="67" presetID="0" presetClass="path" presetSubtype="0" accel="50000" decel="50000" fill="hold" nodeType="withEffect">
                                  <p:stCondLst>
                                    <p:cond delay="0"/>
                                  </p:stCondLst>
                                  <p:childTnLst>
                                    <p:animMotion origin="layout" path="M -3.33333E-6 -4.96762E-6 L -3.33333E-6 0.08881 " pathEditMode="relative" rAng="0" ptsTypes="AA">
                                      <p:cBhvr>
                                        <p:cTn id="68" dur="2000" fill="hold"/>
                                        <p:tgtEl>
                                          <p:spTgt spid="55"/>
                                        </p:tgtEl>
                                        <p:attrNameLst>
                                          <p:attrName>ppt_x</p:attrName>
                                          <p:attrName>ppt_y</p:attrName>
                                        </p:attrNameLst>
                                      </p:cBhvr>
                                      <p:rCtr x="0" y="44"/>
                                    </p:animMotion>
                                  </p:childTnLst>
                                </p:cTn>
                              </p:par>
                              <p:par>
                                <p:cTn id="69" presetID="0" presetClass="path" presetSubtype="0" accel="50000" decel="50000" fill="hold" nodeType="withEffect">
                                  <p:stCondLst>
                                    <p:cond delay="0"/>
                                  </p:stCondLst>
                                  <p:childTnLst>
                                    <p:animMotion origin="layout" path="M 2.5E-6 0.08881 L -0.00261 0.21647 " pathEditMode="relative" rAng="0" ptsTypes="AA">
                                      <p:cBhvr>
                                        <p:cTn id="70" dur="2000" fill="hold"/>
                                        <p:tgtEl>
                                          <p:spTgt spid="55"/>
                                        </p:tgtEl>
                                        <p:attrNameLst>
                                          <p:attrName>ppt_x</p:attrName>
                                          <p:attrName>ppt_y</p:attrName>
                                        </p:attrNameLst>
                                      </p:cBhvr>
                                      <p:rCtr x="-1" y="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How to </a:t>
            </a:r>
            <a:r>
              <a:rPr lang="en-US" sz="4000" dirty="0" smtClean="0"/>
              <a:t>Manage </a:t>
            </a:r>
            <a:r>
              <a:rPr lang="en-US" sz="4000" dirty="0"/>
              <a:t>S</a:t>
            </a:r>
            <a:r>
              <a:rPr lang="en-US" sz="4000" dirty="0" smtClean="0"/>
              <a:t>tack </a:t>
            </a:r>
            <a:r>
              <a:rPr lang="en-US" sz="4000" dirty="0"/>
              <a:t>D</a:t>
            </a:r>
            <a:r>
              <a:rPr lang="en-US" sz="4000" dirty="0" smtClean="0"/>
              <a:t>ata</a:t>
            </a:r>
            <a:r>
              <a:rPr lang="en-US" sz="4000" dirty="0"/>
              <a:t>?</a:t>
            </a:r>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11</a:t>
            </a:fld>
            <a:endParaRPr lang="en-US" altLang="zh-CN" dirty="0"/>
          </a:p>
        </p:txBody>
      </p:sp>
      <p:sp>
        <p:nvSpPr>
          <p:cNvPr id="4" name="Content Placeholder 3"/>
          <p:cNvSpPr>
            <a:spLocks noGrp="1"/>
          </p:cNvSpPr>
          <p:nvPr>
            <p:ph sz="quarter" idx="1"/>
          </p:nvPr>
        </p:nvSpPr>
        <p:spPr>
          <a:xfrm>
            <a:off x="152400" y="914400"/>
            <a:ext cx="3886201" cy="4718844"/>
          </a:xfrm>
        </p:spPr>
        <p:txBody>
          <a:bodyPr>
            <a:normAutofit fontScale="77500" lnSpcReduction="20000"/>
          </a:bodyPr>
          <a:lstStyle/>
          <a:p>
            <a:r>
              <a:rPr lang="en-US" dirty="0"/>
              <a:t>D</a:t>
            </a:r>
            <a:r>
              <a:rPr lang="en-US" dirty="0" smtClean="0"/>
              <a:t>ynamic </a:t>
            </a:r>
            <a:r>
              <a:rPr lang="en-US" dirty="0"/>
              <a:t>software technique</a:t>
            </a:r>
          </a:p>
          <a:p>
            <a:pPr lvl="1"/>
            <a:r>
              <a:rPr lang="en-US" altLang="zh-CN" sz="2800" dirty="0" err="1">
                <a:solidFill>
                  <a:srgbClr val="FF0000"/>
                </a:solidFill>
              </a:rPr>
              <a:t>fci</a:t>
            </a:r>
            <a:r>
              <a:rPr lang="en-US" altLang="zh-CN" sz="2800" dirty="0">
                <a:solidFill>
                  <a:srgbClr val="FF0000"/>
                </a:solidFill>
              </a:rPr>
              <a:t>(</a:t>
            </a:r>
            <a:r>
              <a:rPr lang="en-US" altLang="zh-CN" sz="2800" dirty="0" err="1">
                <a:solidFill>
                  <a:srgbClr val="FF0000"/>
                </a:solidFill>
              </a:rPr>
              <a:t>func_stack_size</a:t>
            </a:r>
            <a:r>
              <a:rPr lang="en-US" altLang="zh-CN" sz="2800" dirty="0">
                <a:solidFill>
                  <a:srgbClr val="FF0000"/>
                </a:solidFill>
              </a:rPr>
              <a:t>)</a:t>
            </a:r>
          </a:p>
          <a:p>
            <a:pPr lvl="2" indent="-274320"/>
            <a:r>
              <a:rPr lang="en-US" altLang="zh-CN" sz="2800" dirty="0">
                <a:solidFill>
                  <a:schemeClr val="tx1"/>
                </a:solidFill>
              </a:rPr>
              <a:t>Check for available space in scratchpad memory</a:t>
            </a:r>
          </a:p>
          <a:p>
            <a:pPr lvl="2" indent="-274320"/>
            <a:r>
              <a:rPr lang="en-US" altLang="zh-CN" sz="2800" dirty="0">
                <a:solidFill>
                  <a:schemeClr val="tx1"/>
                </a:solidFill>
              </a:rPr>
              <a:t>Move old frame(s) to global memory if needed</a:t>
            </a:r>
          </a:p>
          <a:p>
            <a:pPr lvl="1"/>
            <a:r>
              <a:rPr lang="en-US" altLang="zh-CN" sz="2800" dirty="0" err="1">
                <a:solidFill>
                  <a:srgbClr val="FF0000"/>
                </a:solidFill>
              </a:rPr>
              <a:t>fco</a:t>
            </a:r>
            <a:r>
              <a:rPr lang="en-US" altLang="zh-CN" sz="2800" dirty="0">
                <a:solidFill>
                  <a:srgbClr val="FF0000"/>
                </a:solidFill>
              </a:rPr>
              <a:t>(</a:t>
            </a:r>
            <a:r>
              <a:rPr lang="en-US" altLang="zh-CN" sz="2800" dirty="0" err="1">
                <a:solidFill>
                  <a:srgbClr val="FF0000"/>
                </a:solidFill>
              </a:rPr>
              <a:t>func_stack_size</a:t>
            </a:r>
            <a:r>
              <a:rPr lang="en-US" altLang="zh-CN" sz="2800" dirty="0">
                <a:solidFill>
                  <a:srgbClr val="FF0000"/>
                </a:solidFill>
              </a:rPr>
              <a:t>)</a:t>
            </a:r>
          </a:p>
          <a:p>
            <a:pPr lvl="2" indent="-274320"/>
            <a:r>
              <a:rPr lang="en-US" altLang="zh-CN" sz="2800" dirty="0">
                <a:solidFill>
                  <a:schemeClr val="tx1"/>
                </a:solidFill>
              </a:rPr>
              <a:t>Check if the caller frame exists in scratchpad memory!</a:t>
            </a:r>
          </a:p>
          <a:p>
            <a:pPr lvl="2" indent="-274320"/>
            <a:r>
              <a:rPr lang="en-US" altLang="zh-CN" sz="2800" dirty="0">
                <a:solidFill>
                  <a:schemeClr val="tx1"/>
                </a:solidFill>
              </a:rPr>
              <a:t>Fetch from global memory, if it is absent</a:t>
            </a:r>
          </a:p>
          <a:p>
            <a:endParaRPr lang="en-US" dirty="0"/>
          </a:p>
        </p:txBody>
      </p:sp>
      <p:sp>
        <p:nvSpPr>
          <p:cNvPr id="5" name="Text Box 38"/>
          <p:cNvSpPr txBox="1">
            <a:spLocks noChangeArrowheads="1"/>
          </p:cNvSpPr>
          <p:nvPr/>
        </p:nvSpPr>
        <p:spPr bwMode="auto">
          <a:xfrm>
            <a:off x="4267200" y="914400"/>
            <a:ext cx="1517801" cy="2161173"/>
          </a:xfrm>
          <a:prstGeom prst="rect">
            <a:avLst/>
          </a:prstGeom>
          <a:noFill/>
          <a:ln w="9525">
            <a:solidFill>
              <a:srgbClr val="99CCFF"/>
            </a:solidFill>
            <a:prstDash val="lgDash"/>
            <a:round/>
            <a:headEnd/>
            <a:tailEnd/>
          </a:ln>
        </p:spPr>
        <p:txBody>
          <a:bodyPr wrap="square" lIns="81639" tIns="42452" rIns="81639" bIns="42452">
            <a:spAutoFit/>
          </a:bodyPr>
          <a:lstStyle/>
          <a:p>
            <a:pPr>
              <a:lnSpc>
                <a:spcPct val="80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zh-CN" sz="1400" b="1" dirty="0">
                <a:solidFill>
                  <a:srgbClr val="000000"/>
                </a:solidFill>
              </a:rPr>
              <a:t>F1() {</a:t>
            </a:r>
          </a:p>
          <a:p>
            <a:pPr>
              <a:lnSpc>
                <a:spcPct val="80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zh-CN" sz="1400" dirty="0">
                <a:solidFill>
                  <a:srgbClr val="000000"/>
                </a:solidFill>
              </a:rPr>
              <a:t>	    </a:t>
            </a:r>
            <a:r>
              <a:rPr lang="en-GB" altLang="zh-CN" sz="1400" dirty="0" err="1">
                <a:solidFill>
                  <a:srgbClr val="000000"/>
                </a:solidFill>
              </a:rPr>
              <a:t>int</a:t>
            </a:r>
            <a:r>
              <a:rPr lang="en-GB" altLang="zh-CN" sz="1400" dirty="0">
                <a:solidFill>
                  <a:srgbClr val="000000"/>
                </a:solidFill>
              </a:rPr>
              <a:t> </a:t>
            </a:r>
            <a:r>
              <a:rPr lang="en-GB" altLang="zh-CN" sz="1400" dirty="0" err="1">
                <a:solidFill>
                  <a:srgbClr val="000000"/>
                </a:solidFill>
              </a:rPr>
              <a:t>a,b</a:t>
            </a:r>
            <a:r>
              <a:rPr lang="en-GB" altLang="zh-CN" sz="1400" dirty="0">
                <a:solidFill>
                  <a:srgbClr val="000000"/>
                </a:solidFill>
              </a:rPr>
              <a:t>;</a:t>
            </a:r>
          </a:p>
          <a:p>
            <a:pPr>
              <a:lnSpc>
                <a:spcPct val="80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zh-CN" sz="1400" dirty="0">
                <a:solidFill>
                  <a:srgbClr val="000000"/>
                </a:solidFill>
              </a:rPr>
              <a:t>	    F2();</a:t>
            </a:r>
          </a:p>
          <a:p>
            <a:pPr>
              <a:lnSpc>
                <a:spcPct val="80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zh-CN" sz="1400" b="1" dirty="0" smtClean="0">
                <a:solidFill>
                  <a:srgbClr val="000000"/>
                </a:solidFill>
              </a:rPr>
              <a:t>}</a:t>
            </a:r>
          </a:p>
          <a:p>
            <a:pPr>
              <a:lnSpc>
                <a:spcPct val="80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endParaRPr lang="en-GB" altLang="zh-CN" sz="1400" dirty="0">
              <a:solidFill>
                <a:srgbClr val="000000"/>
              </a:solidFill>
            </a:endParaRPr>
          </a:p>
          <a:p>
            <a:pPr>
              <a:lnSpc>
                <a:spcPct val="80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zh-CN" sz="1400" b="1" dirty="0">
                <a:solidFill>
                  <a:srgbClr val="000000"/>
                </a:solidFill>
              </a:rPr>
              <a:t>F2() {</a:t>
            </a:r>
          </a:p>
          <a:p>
            <a:pPr>
              <a:lnSpc>
                <a:spcPct val="80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zh-CN" sz="1400" dirty="0">
                <a:solidFill>
                  <a:srgbClr val="000000"/>
                </a:solidFill>
              </a:rPr>
              <a:t>	    F3();</a:t>
            </a:r>
          </a:p>
          <a:p>
            <a:pPr>
              <a:lnSpc>
                <a:spcPct val="80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zh-CN" sz="1400" b="1" dirty="0" smtClean="0">
                <a:solidFill>
                  <a:srgbClr val="000000"/>
                </a:solidFill>
              </a:rPr>
              <a:t>}</a:t>
            </a:r>
          </a:p>
          <a:p>
            <a:pPr>
              <a:lnSpc>
                <a:spcPct val="80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endParaRPr lang="en-GB" altLang="zh-CN" sz="1400" dirty="0">
              <a:solidFill>
                <a:srgbClr val="000000"/>
              </a:solidFill>
            </a:endParaRPr>
          </a:p>
          <a:p>
            <a:pPr>
              <a:lnSpc>
                <a:spcPct val="80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zh-CN" sz="1400" b="1" dirty="0">
                <a:solidFill>
                  <a:srgbClr val="000000"/>
                </a:solidFill>
              </a:rPr>
              <a:t>F3() {</a:t>
            </a:r>
          </a:p>
          <a:p>
            <a:pPr>
              <a:lnSpc>
                <a:spcPct val="80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zh-CN" sz="1400" dirty="0">
                <a:solidFill>
                  <a:srgbClr val="000000"/>
                </a:solidFill>
              </a:rPr>
              <a:t>	    </a:t>
            </a:r>
            <a:r>
              <a:rPr lang="en-GB" altLang="zh-CN" sz="1400" dirty="0" err="1">
                <a:solidFill>
                  <a:srgbClr val="000000"/>
                </a:solidFill>
              </a:rPr>
              <a:t>int</a:t>
            </a:r>
            <a:r>
              <a:rPr lang="en-GB" altLang="zh-CN" sz="1400" dirty="0">
                <a:solidFill>
                  <a:srgbClr val="000000"/>
                </a:solidFill>
              </a:rPr>
              <a:t> j=30;</a:t>
            </a:r>
          </a:p>
          <a:p>
            <a:pPr>
              <a:lnSpc>
                <a:spcPct val="80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zh-CN" sz="1400" b="1" dirty="0">
                <a:solidFill>
                  <a:srgbClr val="000000"/>
                </a:solidFill>
              </a:rPr>
              <a:t>}</a:t>
            </a:r>
          </a:p>
        </p:txBody>
      </p:sp>
      <p:sp>
        <p:nvSpPr>
          <p:cNvPr id="6" name="Text Box 39"/>
          <p:cNvSpPr txBox="1">
            <a:spLocks noChangeArrowheads="1"/>
          </p:cNvSpPr>
          <p:nvPr/>
        </p:nvSpPr>
        <p:spPr bwMode="auto">
          <a:xfrm>
            <a:off x="4419600" y="6019800"/>
            <a:ext cx="1365375" cy="353704"/>
          </a:xfrm>
          <a:prstGeom prst="rect">
            <a:avLst/>
          </a:prstGeom>
          <a:noFill/>
          <a:ln w="9525">
            <a:noFill/>
            <a:round/>
            <a:headEnd/>
            <a:tailEnd/>
          </a:ln>
        </p:spPr>
        <p:txBody>
          <a:bodyPr lIns="81639" tIns="40820" rIns="81639" bIns="40820"/>
          <a:lstStyle/>
          <a:p>
            <a:pPr>
              <a:lnSpc>
                <a:spcPct val="93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zh-CN" sz="1600" dirty="0">
                <a:solidFill>
                  <a:srgbClr val="000000"/>
                </a:solidFill>
              </a:rPr>
              <a:t>(a) Example</a:t>
            </a:r>
          </a:p>
        </p:txBody>
      </p:sp>
      <p:sp>
        <p:nvSpPr>
          <p:cNvPr id="7" name="Text Box 17"/>
          <p:cNvSpPr txBox="1">
            <a:spLocks noChangeArrowheads="1"/>
          </p:cNvSpPr>
          <p:nvPr/>
        </p:nvSpPr>
        <p:spPr bwMode="auto">
          <a:xfrm>
            <a:off x="6934200" y="4953000"/>
            <a:ext cx="2360355" cy="364325"/>
          </a:xfrm>
          <a:prstGeom prst="rect">
            <a:avLst/>
          </a:prstGeom>
          <a:noFill/>
          <a:ln w="9525">
            <a:noFill/>
            <a:round/>
            <a:headEnd/>
            <a:tailEnd/>
          </a:ln>
        </p:spPr>
        <p:txBody>
          <a:bodyPr lIns="81639" tIns="53555" rIns="81639" bIns="40820"/>
          <a:lstStyle/>
          <a:p>
            <a:pPr>
              <a:lnSpc>
                <a:spcPct val="93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zh-CN" sz="1600" dirty="0" smtClean="0">
                <a:solidFill>
                  <a:srgbClr val="000000"/>
                </a:solidFill>
              </a:rPr>
              <a:t>(b) </a:t>
            </a:r>
            <a:r>
              <a:rPr lang="en-GB" altLang="zh-CN" sz="1600" dirty="0">
                <a:solidFill>
                  <a:srgbClr val="000000"/>
                </a:solidFill>
              </a:rPr>
              <a:t>State of </a:t>
            </a:r>
            <a:r>
              <a:rPr lang="en-GB" altLang="zh-CN" sz="1600" dirty="0" smtClean="0">
                <a:solidFill>
                  <a:srgbClr val="000000"/>
                </a:solidFill>
              </a:rPr>
              <a:t>scratchpad memory before </a:t>
            </a:r>
            <a:r>
              <a:rPr lang="en-GB" altLang="zh-CN" sz="1600" i="1" dirty="0">
                <a:solidFill>
                  <a:srgbClr val="000000"/>
                </a:solidFill>
              </a:rPr>
              <a:t>F3</a:t>
            </a:r>
            <a:r>
              <a:rPr lang="en-GB" altLang="zh-CN" sz="1600" dirty="0">
                <a:solidFill>
                  <a:srgbClr val="000000"/>
                </a:solidFill>
              </a:rPr>
              <a:t> is called</a:t>
            </a:r>
          </a:p>
        </p:txBody>
      </p:sp>
      <p:sp>
        <p:nvSpPr>
          <p:cNvPr id="8" name="Line 4"/>
          <p:cNvSpPr>
            <a:spLocks noChangeShapeType="1"/>
          </p:cNvSpPr>
          <p:nvPr/>
        </p:nvSpPr>
        <p:spPr bwMode="auto">
          <a:xfrm>
            <a:off x="6813808" y="3435026"/>
            <a:ext cx="396875" cy="0"/>
          </a:xfrm>
          <a:prstGeom prst="line">
            <a:avLst/>
          </a:prstGeom>
          <a:noFill/>
          <a:ln w="9360">
            <a:solidFill>
              <a:srgbClr val="000000"/>
            </a:solidFill>
            <a:miter lim="800000"/>
            <a:headEnd/>
            <a:tailEnd type="triangle" w="med" len="med"/>
          </a:ln>
        </p:spPr>
        <p:txBody>
          <a:bodyPr lIns="82945" tIns="41473" rIns="82945" bIns="41473"/>
          <a:lstStyle/>
          <a:p>
            <a:endParaRPr lang="en-US" sz="2400" b="1"/>
          </a:p>
        </p:txBody>
      </p:sp>
      <p:sp>
        <p:nvSpPr>
          <p:cNvPr id="9" name="Text Box 5"/>
          <p:cNvSpPr txBox="1">
            <a:spLocks noChangeArrowheads="1"/>
          </p:cNvSpPr>
          <p:nvPr/>
        </p:nvSpPr>
        <p:spPr bwMode="auto">
          <a:xfrm>
            <a:off x="5687749" y="3296963"/>
            <a:ext cx="1203575" cy="228175"/>
          </a:xfrm>
          <a:prstGeom prst="rect">
            <a:avLst/>
          </a:prstGeom>
          <a:noFill/>
          <a:ln w="9525">
            <a:noFill/>
            <a:round/>
            <a:headEnd/>
            <a:tailEnd/>
          </a:ln>
        </p:spPr>
        <p:txBody>
          <a:bodyPr lIns="81639" tIns="40820" rIns="81639" bIns="40820"/>
          <a:lstStyle/>
          <a:p>
            <a:pPr>
              <a:lnSpc>
                <a:spcPct val="93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zh-CN" sz="1200" b="1" dirty="0">
                <a:solidFill>
                  <a:srgbClr val="000000"/>
                </a:solidFill>
                <a:latin typeface="Arial" panose="020B0604020202020204" pitchFamily="34" charset="0"/>
                <a:cs typeface="Arial" panose="020B0604020202020204" pitchFamily="34" charset="0"/>
              </a:rPr>
              <a:t>Stack Pointer</a:t>
            </a:r>
          </a:p>
        </p:txBody>
      </p:sp>
      <p:sp>
        <p:nvSpPr>
          <p:cNvPr id="10" name="Rounded Rectangle 9"/>
          <p:cNvSpPr/>
          <p:nvPr/>
        </p:nvSpPr>
        <p:spPr>
          <a:xfrm>
            <a:off x="7201698" y="2566178"/>
            <a:ext cx="1587500" cy="589662"/>
          </a:xfrm>
          <a:prstGeom prst="roundRect">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Arial" pitchFamily="34" charset="0"/>
                <a:cs typeface="Arial" pitchFamily="34" charset="0"/>
              </a:rPr>
              <a:t>F1</a:t>
            </a:r>
            <a:r>
              <a:rPr lang="en-US" sz="1400" dirty="0">
                <a:latin typeface="Arial" pitchFamily="34" charset="0"/>
                <a:cs typeface="Arial" pitchFamily="34" charset="0"/>
              </a:rPr>
              <a:t>  (50 bytes</a:t>
            </a:r>
            <a:r>
              <a:rPr lang="en-US" sz="1400" dirty="0" smtClean="0">
                <a:latin typeface="Arial" pitchFamily="34" charset="0"/>
                <a:cs typeface="Arial" pitchFamily="34" charset="0"/>
              </a:rPr>
              <a:t>)</a:t>
            </a:r>
            <a:endParaRPr lang="en-US" sz="1400" dirty="0">
              <a:latin typeface="Arial" pitchFamily="34" charset="0"/>
              <a:cs typeface="Arial" pitchFamily="34" charset="0"/>
            </a:endParaRPr>
          </a:p>
        </p:txBody>
      </p:sp>
      <p:sp>
        <p:nvSpPr>
          <p:cNvPr id="11" name="Rounded Rectangle 10"/>
          <p:cNvSpPr/>
          <p:nvPr/>
        </p:nvSpPr>
        <p:spPr>
          <a:xfrm>
            <a:off x="7201698" y="3155840"/>
            <a:ext cx="1587500" cy="304801"/>
          </a:xfrm>
          <a:prstGeom prst="roundRect">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Arial" pitchFamily="34" charset="0"/>
                <a:cs typeface="Arial" pitchFamily="34" charset="0"/>
              </a:rPr>
              <a:t>F2  (20 bytes)</a:t>
            </a:r>
          </a:p>
        </p:txBody>
      </p:sp>
      <p:sp>
        <p:nvSpPr>
          <p:cNvPr id="12" name="Rounded Rectangle 11"/>
          <p:cNvSpPr/>
          <p:nvPr/>
        </p:nvSpPr>
        <p:spPr>
          <a:xfrm>
            <a:off x="5547523" y="1708040"/>
            <a:ext cx="1587500" cy="3810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latin typeface="Arial" pitchFamily="34" charset="0"/>
                <a:cs typeface="Arial" pitchFamily="34" charset="0"/>
              </a:rPr>
              <a:t>F3</a:t>
            </a:r>
            <a:r>
              <a:rPr lang="en-US" sz="1400" dirty="0" smtClean="0">
                <a:latin typeface="Arial" pitchFamily="34" charset="0"/>
                <a:cs typeface="Arial" pitchFamily="34" charset="0"/>
              </a:rPr>
              <a:t>  (30 </a:t>
            </a:r>
            <a:r>
              <a:rPr lang="en-US" sz="1400" dirty="0">
                <a:latin typeface="Arial" pitchFamily="34" charset="0"/>
                <a:cs typeface="Arial" pitchFamily="34" charset="0"/>
              </a:rPr>
              <a:t>bytes</a:t>
            </a:r>
            <a:r>
              <a:rPr lang="en-US" sz="1400" dirty="0" smtClean="0">
                <a:latin typeface="Arial" pitchFamily="34" charset="0"/>
                <a:cs typeface="Arial" pitchFamily="34" charset="0"/>
              </a:rPr>
              <a:t>)</a:t>
            </a:r>
            <a:endParaRPr lang="en-US" sz="1400" dirty="0">
              <a:latin typeface="Arial" pitchFamily="34" charset="0"/>
              <a:cs typeface="Arial" pitchFamily="34" charset="0"/>
            </a:endParaRPr>
          </a:p>
        </p:txBody>
      </p:sp>
      <p:cxnSp>
        <p:nvCxnSpPr>
          <p:cNvPr id="13" name="Curved Connector 12"/>
          <p:cNvCxnSpPr/>
          <p:nvPr/>
        </p:nvCxnSpPr>
        <p:spPr>
          <a:xfrm>
            <a:off x="7210683" y="1860440"/>
            <a:ext cx="784765" cy="632723"/>
          </a:xfrm>
          <a:prstGeom prst="curvedConnector3">
            <a:avLst>
              <a:gd name="adj1" fmla="val 155359"/>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矩形 7"/>
          <p:cNvSpPr/>
          <p:nvPr/>
        </p:nvSpPr>
        <p:spPr bwMode="auto">
          <a:xfrm>
            <a:off x="7211223" y="4336329"/>
            <a:ext cx="1577975" cy="343511"/>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eaLnBrk="0" hangingPunct="0">
              <a:defRPr/>
            </a:pPr>
            <a:r>
              <a:rPr lang="en-US" altLang="zh-CN" sz="1400" dirty="0">
                <a:latin typeface="Arial" charset="0"/>
                <a:ea typeface="ヒラギノ角ゴ Pro W3" pitchFamily="1" charset="-128"/>
              </a:rPr>
              <a:t>code</a:t>
            </a:r>
            <a:endParaRPr lang="zh-CN" altLang="en-US" sz="1400" dirty="0">
              <a:latin typeface="Arial" charset="0"/>
              <a:ea typeface="ヒラギノ角ゴ Pro W3" pitchFamily="1" charset="-128"/>
            </a:endParaRPr>
          </a:p>
        </p:txBody>
      </p:sp>
      <p:sp>
        <p:nvSpPr>
          <p:cNvPr id="15" name="矩形 10"/>
          <p:cNvSpPr>
            <a:spLocks noChangeArrowheads="1"/>
          </p:cNvSpPr>
          <p:nvPr/>
        </p:nvSpPr>
        <p:spPr bwMode="auto">
          <a:xfrm>
            <a:off x="7211223" y="3994039"/>
            <a:ext cx="1577975" cy="342289"/>
          </a:xfrm>
          <a:prstGeom prst="rect">
            <a:avLst/>
          </a:prstGeom>
          <a:solidFill>
            <a:schemeClr val="tx2">
              <a:lumMod val="60000"/>
              <a:lumOff val="40000"/>
            </a:schemeClr>
          </a:solidFill>
          <a:ln w="9525" algn="ctr">
            <a:solidFill>
              <a:schemeClr val="tx1"/>
            </a:solidFill>
            <a:round/>
            <a:headEnd/>
            <a:tailEnd/>
          </a:ln>
        </p:spPr>
        <p:txBody>
          <a:bodyPr/>
          <a:lstStyle/>
          <a:p>
            <a:pPr algn="ctr" eaLnBrk="0" hangingPunct="0"/>
            <a:r>
              <a:rPr lang="en-US" altLang="zh-CN" sz="1400" dirty="0">
                <a:latin typeface="Arial" pitchFamily="34" charset="0"/>
                <a:ea typeface="ヒラギノ角ゴ Pro W3"/>
                <a:cs typeface="ヒラギノ角ゴ Pro W3"/>
              </a:rPr>
              <a:t>global</a:t>
            </a:r>
            <a:endParaRPr lang="zh-CN" altLang="en-US" sz="1400" dirty="0">
              <a:latin typeface="Arial" pitchFamily="34" charset="0"/>
              <a:ea typeface="ヒラギノ角ゴ Pro W3"/>
              <a:cs typeface="ヒラギノ角ゴ Pro W3"/>
            </a:endParaRPr>
          </a:p>
        </p:txBody>
      </p:sp>
      <p:sp>
        <p:nvSpPr>
          <p:cNvPr id="16" name="矩形 13"/>
          <p:cNvSpPr>
            <a:spLocks noChangeArrowheads="1"/>
          </p:cNvSpPr>
          <p:nvPr/>
        </p:nvSpPr>
        <p:spPr bwMode="auto">
          <a:xfrm>
            <a:off x="7211223" y="3613040"/>
            <a:ext cx="1577975" cy="381000"/>
          </a:xfrm>
          <a:prstGeom prst="rect">
            <a:avLst/>
          </a:prstGeom>
          <a:solidFill>
            <a:schemeClr val="accent2"/>
          </a:solidFill>
          <a:ln w="9525" algn="ctr">
            <a:solidFill>
              <a:schemeClr val="tx1"/>
            </a:solidFill>
            <a:round/>
            <a:headEnd/>
            <a:tailEnd/>
          </a:ln>
        </p:spPr>
        <p:txBody>
          <a:bodyPr/>
          <a:lstStyle/>
          <a:p>
            <a:pPr algn="ctr" eaLnBrk="0" hangingPunct="0"/>
            <a:r>
              <a:rPr lang="en-US" altLang="zh-CN" sz="1400" dirty="0" smtClean="0">
                <a:latin typeface="Arial" pitchFamily="34" charset="0"/>
                <a:ea typeface="ヒラギノ角ゴ Pro W3"/>
                <a:cs typeface="ヒラギノ角ゴ Pro W3"/>
              </a:rPr>
              <a:t>heap</a:t>
            </a:r>
            <a:endParaRPr lang="zh-CN" altLang="en-US" sz="1400" dirty="0">
              <a:latin typeface="Arial" pitchFamily="34" charset="0"/>
              <a:ea typeface="ヒラギノ角ゴ Pro W3"/>
              <a:cs typeface="ヒラギノ角ゴ Pro W3"/>
            </a:endParaRPr>
          </a:p>
        </p:txBody>
      </p:sp>
      <p:cxnSp>
        <p:nvCxnSpPr>
          <p:cNvPr id="17" name="Straight Connector 16"/>
          <p:cNvCxnSpPr/>
          <p:nvPr/>
        </p:nvCxnSpPr>
        <p:spPr>
          <a:xfrm>
            <a:off x="7203809" y="2546240"/>
            <a:ext cx="0" cy="21336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8798723" y="2546240"/>
            <a:ext cx="0" cy="21336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350923" y="3270140"/>
            <a:ext cx="1295400" cy="369332"/>
          </a:xfrm>
          <a:prstGeom prst="rect">
            <a:avLst/>
          </a:prstGeom>
          <a:noFill/>
        </p:spPr>
        <p:txBody>
          <a:bodyPr wrap="square" rtlCol="0">
            <a:spAutoFit/>
          </a:bodyPr>
          <a:lstStyle/>
          <a:p>
            <a:pPr algn="ctr"/>
            <a:r>
              <a:rPr lang="is-IS" dirty="0" smtClean="0"/>
              <a:t>…...</a:t>
            </a:r>
            <a:endParaRPr lang="en-US" dirty="0"/>
          </a:p>
        </p:txBody>
      </p:sp>
      <p:sp>
        <p:nvSpPr>
          <p:cNvPr id="20" name="Text Box 38"/>
          <p:cNvSpPr txBox="1">
            <a:spLocks noChangeArrowheads="1"/>
          </p:cNvSpPr>
          <p:nvPr/>
        </p:nvSpPr>
        <p:spPr bwMode="auto">
          <a:xfrm>
            <a:off x="4267200" y="3169207"/>
            <a:ext cx="1517801" cy="2850593"/>
          </a:xfrm>
          <a:prstGeom prst="rect">
            <a:avLst/>
          </a:prstGeom>
          <a:noFill/>
          <a:ln w="9525">
            <a:solidFill>
              <a:srgbClr val="99CCFF"/>
            </a:solidFill>
            <a:prstDash val="lgDash"/>
            <a:round/>
            <a:headEnd/>
            <a:tailEnd/>
          </a:ln>
        </p:spPr>
        <p:txBody>
          <a:bodyPr wrap="square" lIns="81639" tIns="42452" rIns="81639" bIns="42452">
            <a:spAutoFit/>
          </a:bodyPr>
          <a:lstStyle/>
          <a:p>
            <a:pPr>
              <a:lnSpc>
                <a:spcPct val="80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b="1" dirty="0">
                <a:solidFill>
                  <a:srgbClr val="000000"/>
                </a:solidFill>
              </a:rPr>
              <a:t>F1() {</a:t>
            </a:r>
          </a:p>
          <a:p>
            <a:pPr>
              <a:lnSpc>
                <a:spcPct val="80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b="1" dirty="0">
                <a:solidFill>
                  <a:srgbClr val="000000"/>
                </a:solidFill>
              </a:rPr>
              <a:t>	</a:t>
            </a:r>
            <a:r>
              <a:rPr lang="en-US" sz="1400" dirty="0" err="1" smtClean="0">
                <a:solidFill>
                  <a:srgbClr val="000000"/>
                </a:solidFill>
              </a:rPr>
              <a:t>int</a:t>
            </a:r>
            <a:r>
              <a:rPr lang="en-US" sz="1400" dirty="0" smtClean="0">
                <a:solidFill>
                  <a:srgbClr val="000000"/>
                </a:solidFill>
              </a:rPr>
              <a:t> </a:t>
            </a:r>
            <a:r>
              <a:rPr lang="en-US" sz="1400" dirty="0" err="1">
                <a:solidFill>
                  <a:srgbClr val="000000"/>
                </a:solidFill>
              </a:rPr>
              <a:t>a,b</a:t>
            </a:r>
            <a:r>
              <a:rPr lang="en-US" sz="1400" dirty="0">
                <a:solidFill>
                  <a:srgbClr val="000000"/>
                </a:solidFill>
              </a:rPr>
              <a:t>;</a:t>
            </a:r>
          </a:p>
          <a:p>
            <a:pPr>
              <a:lnSpc>
                <a:spcPct val="80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smtClean="0">
                <a:solidFill>
                  <a:srgbClr val="FF0000"/>
                </a:solidFill>
              </a:rPr>
              <a:t>	</a:t>
            </a:r>
            <a:r>
              <a:rPr lang="en-US" sz="1400" dirty="0" err="1" smtClean="0">
                <a:solidFill>
                  <a:srgbClr val="FF0000"/>
                </a:solidFill>
              </a:rPr>
              <a:t>fci</a:t>
            </a:r>
            <a:r>
              <a:rPr lang="en-US" sz="1400" dirty="0">
                <a:solidFill>
                  <a:srgbClr val="FF0000"/>
                </a:solidFill>
              </a:rPr>
              <a:t>(F2);      </a:t>
            </a:r>
            <a:endParaRPr lang="en-US" sz="1400" dirty="0">
              <a:solidFill>
                <a:srgbClr val="000000"/>
              </a:solidFill>
            </a:endParaRPr>
          </a:p>
          <a:p>
            <a:pPr>
              <a:lnSpc>
                <a:spcPct val="80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a:solidFill>
                  <a:srgbClr val="000000"/>
                </a:solidFill>
              </a:rPr>
              <a:t>   </a:t>
            </a:r>
            <a:r>
              <a:rPr lang="en-US" sz="1400" dirty="0" smtClean="0">
                <a:solidFill>
                  <a:srgbClr val="000000"/>
                </a:solidFill>
              </a:rPr>
              <a:t>	F2</a:t>
            </a:r>
            <a:r>
              <a:rPr lang="en-US" sz="1400" dirty="0">
                <a:solidFill>
                  <a:srgbClr val="000000"/>
                </a:solidFill>
              </a:rPr>
              <a:t>()</a:t>
            </a:r>
            <a:r>
              <a:rPr lang="en-US" sz="1400" dirty="0" smtClean="0">
                <a:solidFill>
                  <a:srgbClr val="000000"/>
                </a:solidFill>
              </a:rPr>
              <a:t>;</a:t>
            </a:r>
            <a:r>
              <a:rPr lang="en-US" sz="1400" dirty="0">
                <a:solidFill>
                  <a:srgbClr val="FF0000"/>
                </a:solidFill>
              </a:rPr>
              <a:t>	</a:t>
            </a:r>
          </a:p>
          <a:p>
            <a:pPr>
              <a:lnSpc>
                <a:spcPct val="80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a:solidFill>
                  <a:srgbClr val="FF0000"/>
                </a:solidFill>
              </a:rPr>
              <a:t>   </a:t>
            </a:r>
            <a:r>
              <a:rPr lang="en-US" sz="1400" dirty="0" smtClean="0">
                <a:solidFill>
                  <a:srgbClr val="FF0000"/>
                </a:solidFill>
              </a:rPr>
              <a:t>	</a:t>
            </a:r>
            <a:r>
              <a:rPr lang="en-US" sz="1400" dirty="0" err="1" smtClean="0">
                <a:solidFill>
                  <a:srgbClr val="FF0000"/>
                </a:solidFill>
              </a:rPr>
              <a:t>fco</a:t>
            </a:r>
            <a:r>
              <a:rPr lang="en-US" sz="1400" dirty="0">
                <a:solidFill>
                  <a:srgbClr val="FF0000"/>
                </a:solidFill>
              </a:rPr>
              <a:t>(F1);</a:t>
            </a:r>
          </a:p>
          <a:p>
            <a:pPr>
              <a:lnSpc>
                <a:spcPct val="80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b="1" dirty="0">
                <a:solidFill>
                  <a:srgbClr val="000000"/>
                </a:solidFill>
              </a:rPr>
              <a:t>}</a:t>
            </a:r>
          </a:p>
          <a:p>
            <a:pPr>
              <a:lnSpc>
                <a:spcPct val="80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400" b="1" dirty="0">
              <a:solidFill>
                <a:srgbClr val="000000"/>
              </a:solidFill>
            </a:endParaRPr>
          </a:p>
          <a:p>
            <a:pPr>
              <a:lnSpc>
                <a:spcPct val="80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b="1" dirty="0">
                <a:solidFill>
                  <a:srgbClr val="000000"/>
                </a:solidFill>
              </a:rPr>
              <a:t>F2() {</a:t>
            </a:r>
          </a:p>
          <a:p>
            <a:pPr>
              <a:lnSpc>
                <a:spcPct val="8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b="1" dirty="0">
                <a:solidFill>
                  <a:srgbClr val="FF0000"/>
                </a:solidFill>
              </a:rPr>
              <a:t>	</a:t>
            </a:r>
            <a:r>
              <a:rPr lang="en-US" sz="1400" dirty="0" err="1">
                <a:solidFill>
                  <a:srgbClr val="FF0000"/>
                </a:solidFill>
              </a:rPr>
              <a:t>fci</a:t>
            </a:r>
            <a:r>
              <a:rPr lang="en-US" sz="1400" dirty="0">
                <a:solidFill>
                  <a:srgbClr val="FF0000"/>
                </a:solidFill>
              </a:rPr>
              <a:t>(F3);</a:t>
            </a:r>
          </a:p>
          <a:p>
            <a:pPr>
              <a:lnSpc>
                <a:spcPct val="80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a:solidFill>
                  <a:srgbClr val="000000"/>
                </a:solidFill>
              </a:rPr>
              <a:t>	F3()</a:t>
            </a:r>
            <a:r>
              <a:rPr lang="en-US" sz="1400" dirty="0" smtClean="0">
                <a:solidFill>
                  <a:srgbClr val="000000"/>
                </a:solidFill>
              </a:rPr>
              <a:t>;</a:t>
            </a:r>
            <a:r>
              <a:rPr lang="en-US" sz="1400" dirty="0">
                <a:solidFill>
                  <a:srgbClr val="FF0000"/>
                </a:solidFill>
              </a:rPr>
              <a:t>	</a:t>
            </a:r>
          </a:p>
          <a:p>
            <a:pPr>
              <a:lnSpc>
                <a:spcPct val="80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dirty="0" smtClean="0">
                <a:solidFill>
                  <a:srgbClr val="FF0000"/>
                </a:solidFill>
              </a:rPr>
              <a:t>	</a:t>
            </a:r>
            <a:r>
              <a:rPr lang="en-US" sz="1400" dirty="0" err="1" smtClean="0">
                <a:solidFill>
                  <a:srgbClr val="FF0000"/>
                </a:solidFill>
              </a:rPr>
              <a:t>fco</a:t>
            </a:r>
            <a:r>
              <a:rPr lang="en-US" sz="1400" dirty="0">
                <a:solidFill>
                  <a:srgbClr val="FF0000"/>
                </a:solidFill>
              </a:rPr>
              <a:t>(F2);</a:t>
            </a:r>
          </a:p>
          <a:p>
            <a:pPr>
              <a:lnSpc>
                <a:spcPct val="80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b="1" dirty="0">
                <a:solidFill>
                  <a:srgbClr val="000000"/>
                </a:solidFill>
              </a:rPr>
              <a:t>}</a:t>
            </a:r>
          </a:p>
          <a:p>
            <a:pPr>
              <a:lnSpc>
                <a:spcPct val="80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400" b="1" dirty="0">
              <a:solidFill>
                <a:srgbClr val="000000"/>
              </a:solidFill>
            </a:endParaRPr>
          </a:p>
          <a:p>
            <a:pPr>
              <a:lnSpc>
                <a:spcPct val="80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b="1" dirty="0">
                <a:solidFill>
                  <a:srgbClr val="000000"/>
                </a:solidFill>
              </a:rPr>
              <a:t>F3() {</a:t>
            </a:r>
          </a:p>
          <a:p>
            <a:pPr>
              <a:lnSpc>
                <a:spcPct val="80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b="1" dirty="0">
                <a:solidFill>
                  <a:srgbClr val="000000"/>
                </a:solidFill>
              </a:rPr>
              <a:t>	</a:t>
            </a:r>
            <a:r>
              <a:rPr lang="en-US" sz="1400" dirty="0" err="1">
                <a:solidFill>
                  <a:srgbClr val="000000"/>
                </a:solidFill>
              </a:rPr>
              <a:t>int</a:t>
            </a:r>
            <a:r>
              <a:rPr lang="en-US" sz="1400" dirty="0">
                <a:solidFill>
                  <a:srgbClr val="000000"/>
                </a:solidFill>
              </a:rPr>
              <a:t> j=30;</a:t>
            </a:r>
          </a:p>
          <a:p>
            <a:pPr>
              <a:lnSpc>
                <a:spcPct val="80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b="1" dirty="0">
                <a:solidFill>
                  <a:srgbClr val="000000"/>
                </a:solidFill>
              </a:rPr>
              <a:t>}</a:t>
            </a:r>
          </a:p>
        </p:txBody>
      </p:sp>
    </p:spTree>
    <p:extLst>
      <p:ext uri="{BB962C8B-B14F-4D97-AF65-F5344CB8AC3E}">
        <p14:creationId xmlns:p14="http://schemas.microsoft.com/office/powerpoint/2010/main" val="333742522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809298"/>
          </a:xfrm>
        </p:spPr>
        <p:txBody>
          <a:bodyPr/>
          <a:lstStyle/>
          <a:p>
            <a:r>
              <a:rPr lang="en-US" sz="3200" dirty="0" smtClean="0"/>
              <a:t>Drawbacks of Circular Stack Data Management</a:t>
            </a:r>
            <a:endParaRPr lang="en-US" sz="3200" dirty="0"/>
          </a:p>
        </p:txBody>
      </p:sp>
      <p:sp>
        <p:nvSpPr>
          <p:cNvPr id="37" name="Slide Number Placeholder 2"/>
          <p:cNvSpPr>
            <a:spLocks noGrp="1"/>
          </p:cNvSpPr>
          <p:nvPr>
            <p:ph type="sldNum" sz="quarter" idx="12"/>
          </p:nvPr>
        </p:nvSpPr>
        <p:spPr/>
        <p:txBody>
          <a:bodyPr/>
          <a:lstStyle/>
          <a:p>
            <a:pPr>
              <a:defRPr/>
            </a:pPr>
            <a:fld id="{6C4C5A81-7E63-4AB2-94DD-C428AB26B8F6}" type="slidenum">
              <a:rPr lang="en-US" smtClean="0"/>
              <a:pPr>
                <a:defRPr/>
              </a:pPr>
              <a:t>12</a:t>
            </a:fld>
            <a:endParaRPr lang="en-US" dirty="0"/>
          </a:p>
        </p:txBody>
      </p:sp>
      <p:sp>
        <p:nvSpPr>
          <p:cNvPr id="18" name="TextBox 17"/>
          <p:cNvSpPr txBox="1"/>
          <p:nvPr/>
        </p:nvSpPr>
        <p:spPr>
          <a:xfrm>
            <a:off x="6019800" y="990600"/>
            <a:ext cx="3124200" cy="707886"/>
          </a:xfrm>
          <a:prstGeom prst="rect">
            <a:avLst/>
          </a:prstGeom>
          <a:noFill/>
        </p:spPr>
        <p:txBody>
          <a:bodyPr wrap="square" rtlCol="0">
            <a:spAutoFit/>
          </a:bodyPr>
          <a:lstStyle/>
          <a:p>
            <a:pPr algn="ctr"/>
            <a:r>
              <a:rPr lang="en-US" sz="2000" dirty="0" smtClean="0">
                <a:ea typeface="+mj-ea"/>
              </a:rPr>
              <a:t>Scratchpad Memory Size = 128 bytes</a:t>
            </a:r>
          </a:p>
        </p:txBody>
      </p:sp>
      <p:sp>
        <p:nvSpPr>
          <p:cNvPr id="32" name="TextBox 31"/>
          <p:cNvSpPr txBox="1"/>
          <p:nvPr/>
        </p:nvSpPr>
        <p:spPr>
          <a:xfrm>
            <a:off x="3723360" y="5800725"/>
            <a:ext cx="2480166" cy="400110"/>
          </a:xfrm>
          <a:prstGeom prst="rect">
            <a:avLst/>
          </a:prstGeom>
          <a:noFill/>
        </p:spPr>
        <p:txBody>
          <a:bodyPr wrap="none" rtlCol="0">
            <a:spAutoFit/>
          </a:bodyPr>
          <a:lstStyle/>
          <a:p>
            <a:pPr algn="ctr"/>
            <a:r>
              <a:rPr lang="en-US" sz="2000" dirty="0" smtClean="0">
                <a:ea typeface="+mj-ea"/>
              </a:rPr>
              <a:t>Scratchpad Memory</a:t>
            </a:r>
          </a:p>
        </p:txBody>
      </p:sp>
      <p:sp>
        <p:nvSpPr>
          <p:cNvPr id="33" name="TextBox 32"/>
          <p:cNvSpPr txBox="1"/>
          <p:nvPr/>
        </p:nvSpPr>
        <p:spPr>
          <a:xfrm>
            <a:off x="6424072" y="5800725"/>
            <a:ext cx="1952778" cy="400110"/>
          </a:xfrm>
          <a:prstGeom prst="rect">
            <a:avLst/>
          </a:prstGeom>
          <a:noFill/>
        </p:spPr>
        <p:txBody>
          <a:bodyPr wrap="none" rtlCol="0">
            <a:spAutoFit/>
          </a:bodyPr>
          <a:lstStyle/>
          <a:p>
            <a:pPr algn="ctr"/>
            <a:r>
              <a:rPr lang="en-US" sz="2000" dirty="0" smtClean="0">
                <a:ea typeface="+mj-ea"/>
              </a:rPr>
              <a:t>Global Memory</a:t>
            </a:r>
          </a:p>
        </p:txBody>
      </p:sp>
      <p:sp>
        <p:nvSpPr>
          <p:cNvPr id="39" name="Rectangle 38"/>
          <p:cNvSpPr/>
          <p:nvPr/>
        </p:nvSpPr>
        <p:spPr>
          <a:xfrm>
            <a:off x="4439598" y="2876550"/>
            <a:ext cx="990600" cy="281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872111" y="2881489"/>
            <a:ext cx="990600" cy="70485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F1</a:t>
            </a:r>
          </a:p>
        </p:txBody>
      </p:sp>
      <p:sp>
        <p:nvSpPr>
          <p:cNvPr id="41" name="Rectangle 40"/>
          <p:cNvSpPr/>
          <p:nvPr/>
        </p:nvSpPr>
        <p:spPr>
          <a:xfrm>
            <a:off x="6872111" y="3581400"/>
            <a:ext cx="990600" cy="74295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F2</a:t>
            </a:r>
          </a:p>
        </p:txBody>
      </p:sp>
      <p:sp>
        <p:nvSpPr>
          <p:cNvPr id="42" name="Rectangle 41"/>
          <p:cNvSpPr/>
          <p:nvPr/>
        </p:nvSpPr>
        <p:spPr>
          <a:xfrm>
            <a:off x="4439598" y="4324350"/>
            <a:ext cx="990600" cy="13716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F3</a:t>
            </a:r>
          </a:p>
        </p:txBody>
      </p:sp>
      <p:sp>
        <p:nvSpPr>
          <p:cNvPr id="44" name="TextBox 43"/>
          <p:cNvSpPr txBox="1"/>
          <p:nvPr/>
        </p:nvSpPr>
        <p:spPr>
          <a:xfrm>
            <a:off x="6115998" y="4095750"/>
            <a:ext cx="441146" cy="369332"/>
          </a:xfrm>
          <a:prstGeom prst="rect">
            <a:avLst/>
          </a:prstGeom>
          <a:noFill/>
        </p:spPr>
        <p:txBody>
          <a:bodyPr wrap="none" rtlCol="0">
            <a:spAutoFit/>
          </a:bodyPr>
          <a:lstStyle/>
          <a:p>
            <a:r>
              <a:rPr lang="en-US" dirty="0" smtClean="0"/>
              <a:t>68</a:t>
            </a:r>
            <a:endParaRPr lang="en-US" dirty="0"/>
          </a:p>
        </p:txBody>
      </p:sp>
      <p:sp>
        <p:nvSpPr>
          <p:cNvPr id="45" name="TextBox 44"/>
          <p:cNvSpPr txBox="1"/>
          <p:nvPr/>
        </p:nvSpPr>
        <p:spPr>
          <a:xfrm>
            <a:off x="6039798" y="5391150"/>
            <a:ext cx="569387" cy="369332"/>
          </a:xfrm>
          <a:prstGeom prst="rect">
            <a:avLst/>
          </a:prstGeom>
          <a:noFill/>
        </p:spPr>
        <p:txBody>
          <a:bodyPr wrap="none" rtlCol="0">
            <a:spAutoFit/>
          </a:bodyPr>
          <a:lstStyle/>
          <a:p>
            <a:r>
              <a:rPr lang="en-US" dirty="0" smtClean="0"/>
              <a:t>128</a:t>
            </a:r>
            <a:endParaRPr lang="en-US" dirty="0"/>
          </a:p>
        </p:txBody>
      </p:sp>
      <p:sp>
        <p:nvSpPr>
          <p:cNvPr id="46" name="Rectangle 45"/>
          <p:cNvSpPr/>
          <p:nvPr/>
        </p:nvSpPr>
        <p:spPr>
          <a:xfrm>
            <a:off x="6877998" y="2876550"/>
            <a:ext cx="990600" cy="281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3657600" y="3962400"/>
            <a:ext cx="726547" cy="382588"/>
            <a:chOff x="3124200" y="1981200"/>
            <a:chExt cx="726547" cy="382588"/>
          </a:xfrm>
        </p:grpSpPr>
        <p:cxnSp>
          <p:nvCxnSpPr>
            <p:cNvPr id="48" name="Straight Arrow Connector 47"/>
            <p:cNvCxnSpPr/>
            <p:nvPr/>
          </p:nvCxnSpPr>
          <p:spPr>
            <a:xfrm>
              <a:off x="3429000" y="2362200"/>
              <a:ext cx="381000" cy="1588"/>
            </a:xfrm>
            <a:prstGeom prst="straightConnector1">
              <a:avLst/>
            </a:prstGeom>
            <a:ln w="47625">
              <a:solidFill>
                <a:schemeClr val="tx1">
                  <a:lumMod val="85000"/>
                </a:schemeClr>
              </a:solidFill>
              <a:headEnd type="none"/>
              <a:tailEnd type="triangle" w="lg" len="sm"/>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124200" y="1981200"/>
              <a:ext cx="726547" cy="369332"/>
            </a:xfrm>
            <a:prstGeom prst="rect">
              <a:avLst/>
            </a:prstGeom>
            <a:noFill/>
          </p:spPr>
          <p:txBody>
            <a:bodyPr wrap="none" rtlCol="0">
              <a:spAutoFit/>
            </a:bodyPr>
            <a:lstStyle/>
            <a:p>
              <a:r>
                <a:rPr lang="en-US" i="1" dirty="0" smtClean="0"/>
                <a:t>Start</a:t>
              </a:r>
              <a:endParaRPr lang="en-US" i="1" dirty="0"/>
            </a:p>
          </p:txBody>
        </p:sp>
      </p:grpSp>
      <p:grpSp>
        <p:nvGrpSpPr>
          <p:cNvPr id="50" name="Group 49"/>
          <p:cNvGrpSpPr/>
          <p:nvPr/>
        </p:nvGrpSpPr>
        <p:grpSpPr>
          <a:xfrm>
            <a:off x="5486400" y="3732212"/>
            <a:ext cx="802190" cy="382588"/>
            <a:chOff x="3429000" y="1981200"/>
            <a:chExt cx="802190" cy="382588"/>
          </a:xfrm>
        </p:grpSpPr>
        <p:cxnSp>
          <p:nvCxnSpPr>
            <p:cNvPr id="51" name="Straight Arrow Connector 50"/>
            <p:cNvCxnSpPr/>
            <p:nvPr/>
          </p:nvCxnSpPr>
          <p:spPr>
            <a:xfrm>
              <a:off x="3429000" y="2362200"/>
              <a:ext cx="381000" cy="1588"/>
            </a:xfrm>
            <a:prstGeom prst="straightConnector1">
              <a:avLst/>
            </a:prstGeom>
            <a:ln w="47625">
              <a:solidFill>
                <a:schemeClr val="tx1">
                  <a:lumMod val="85000"/>
                </a:schemeClr>
              </a:solidFill>
              <a:headEnd type="triangle"/>
              <a:tailEnd type="none" w="lg" len="sm"/>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581400" y="1981200"/>
              <a:ext cx="649790" cy="369332"/>
            </a:xfrm>
            <a:prstGeom prst="rect">
              <a:avLst/>
            </a:prstGeom>
            <a:noFill/>
          </p:spPr>
          <p:txBody>
            <a:bodyPr wrap="none" rtlCol="0">
              <a:spAutoFit/>
            </a:bodyPr>
            <a:lstStyle/>
            <a:p>
              <a:r>
                <a:rPr lang="en-US" i="1" dirty="0" smtClean="0"/>
                <a:t>End</a:t>
              </a:r>
              <a:endParaRPr lang="en-US" i="1" dirty="0"/>
            </a:p>
          </p:txBody>
        </p:sp>
      </p:grpSp>
      <p:sp>
        <p:nvSpPr>
          <p:cNvPr id="53" name="Rectangle 52"/>
          <p:cNvSpPr/>
          <p:nvPr/>
        </p:nvSpPr>
        <p:spPr>
          <a:xfrm>
            <a:off x="4433711" y="2881489"/>
            <a:ext cx="990600" cy="12192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F4</a:t>
            </a:r>
            <a:endParaRPr lang="en-US" dirty="0">
              <a:solidFill>
                <a:schemeClr val="tx1"/>
              </a:solidFill>
            </a:endParaRPr>
          </a:p>
        </p:txBody>
      </p:sp>
      <p:sp>
        <p:nvSpPr>
          <p:cNvPr id="54" name="TextBox 53"/>
          <p:cNvSpPr txBox="1"/>
          <p:nvPr/>
        </p:nvSpPr>
        <p:spPr>
          <a:xfrm>
            <a:off x="6115050" y="3714750"/>
            <a:ext cx="441146" cy="369332"/>
          </a:xfrm>
          <a:prstGeom prst="rect">
            <a:avLst/>
          </a:prstGeom>
          <a:noFill/>
        </p:spPr>
        <p:txBody>
          <a:bodyPr wrap="none" rtlCol="0">
            <a:spAutoFit/>
          </a:bodyPr>
          <a:lstStyle/>
          <a:p>
            <a:r>
              <a:rPr lang="en-US" dirty="0" smtClean="0"/>
              <a:t>54</a:t>
            </a:r>
            <a:endParaRPr lang="en-US" dirty="0"/>
          </a:p>
        </p:txBody>
      </p:sp>
      <p:grpSp>
        <p:nvGrpSpPr>
          <p:cNvPr id="55" name="Group 54"/>
          <p:cNvGrpSpPr/>
          <p:nvPr/>
        </p:nvGrpSpPr>
        <p:grpSpPr>
          <a:xfrm>
            <a:off x="7944798" y="3960812"/>
            <a:ext cx="1242462" cy="382588"/>
            <a:chOff x="3429000" y="1981200"/>
            <a:chExt cx="1242462" cy="382588"/>
          </a:xfrm>
        </p:grpSpPr>
        <p:cxnSp>
          <p:nvCxnSpPr>
            <p:cNvPr id="56" name="Straight Arrow Connector 55"/>
            <p:cNvCxnSpPr/>
            <p:nvPr/>
          </p:nvCxnSpPr>
          <p:spPr>
            <a:xfrm>
              <a:off x="3429000" y="2362200"/>
              <a:ext cx="381000" cy="1588"/>
            </a:xfrm>
            <a:prstGeom prst="straightConnector1">
              <a:avLst/>
            </a:prstGeom>
            <a:ln w="47625">
              <a:solidFill>
                <a:schemeClr val="tx1">
                  <a:lumMod val="85000"/>
                </a:schemeClr>
              </a:solidFill>
              <a:headEnd type="triangle"/>
              <a:tailEnd type="none" w="lg" len="sm"/>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448050" y="1981200"/>
              <a:ext cx="1223412" cy="369332"/>
            </a:xfrm>
            <a:prstGeom prst="rect">
              <a:avLst/>
            </a:prstGeom>
            <a:noFill/>
          </p:spPr>
          <p:txBody>
            <a:bodyPr wrap="none" rtlCol="0">
              <a:spAutoFit/>
            </a:bodyPr>
            <a:lstStyle/>
            <a:p>
              <a:r>
                <a:rPr lang="en-US" i="1" dirty="0" smtClean="0"/>
                <a:t>Global SP</a:t>
              </a:r>
              <a:endParaRPr lang="en-US" i="1" dirty="0"/>
            </a:p>
          </p:txBody>
        </p:sp>
      </p:grpSp>
      <p:sp>
        <p:nvSpPr>
          <p:cNvPr id="2" name="Rectangle 1"/>
          <p:cNvSpPr/>
          <p:nvPr/>
        </p:nvSpPr>
        <p:spPr>
          <a:xfrm>
            <a:off x="2334099" y="6198358"/>
            <a:ext cx="6649397" cy="276999"/>
          </a:xfrm>
          <a:prstGeom prst="rect">
            <a:avLst/>
          </a:prstGeom>
        </p:spPr>
        <p:txBody>
          <a:bodyPr wrap="square">
            <a:spAutoFit/>
          </a:bodyPr>
          <a:lstStyle/>
          <a:p>
            <a:pPr defTabSz="849362">
              <a:spcBef>
                <a:spcPct val="20000"/>
              </a:spcBef>
              <a:buClr>
                <a:srgbClr val="330066"/>
              </a:buClr>
              <a:buSzPct val="70000"/>
              <a:buFont typeface="Wingdings" pitchFamily="2" charset="2"/>
              <a:buChar char="l"/>
            </a:pPr>
            <a:r>
              <a:rPr lang="en-US" sz="1200" dirty="0"/>
              <a:t> </a:t>
            </a:r>
            <a:r>
              <a:rPr lang="en-US" sz="1200" b="1" dirty="0"/>
              <a:t>[ASAP 2011]</a:t>
            </a:r>
            <a:r>
              <a:rPr lang="en-US" sz="1200" dirty="0"/>
              <a:t> Stack Data Management for Limited Local Memory (LLM) </a:t>
            </a:r>
            <a:r>
              <a:rPr lang="en-US" sz="1200" dirty="0" smtClean="0"/>
              <a:t>Multi-core Processors</a:t>
            </a:r>
            <a:endParaRPr lang="en-US" sz="1200" dirty="0"/>
          </a:p>
        </p:txBody>
      </p:sp>
      <p:sp>
        <p:nvSpPr>
          <p:cNvPr id="36" name="Content Placeholder 3"/>
          <p:cNvSpPr>
            <a:spLocks noGrp="1"/>
          </p:cNvSpPr>
          <p:nvPr>
            <p:ph sz="quarter" idx="1"/>
          </p:nvPr>
        </p:nvSpPr>
        <p:spPr>
          <a:xfrm>
            <a:off x="92110" y="869676"/>
            <a:ext cx="4114800" cy="5423447"/>
          </a:xfrm>
        </p:spPr>
        <p:txBody>
          <a:bodyPr>
            <a:normAutofit fontScale="62500" lnSpcReduction="20000"/>
          </a:bodyPr>
          <a:lstStyle/>
          <a:p>
            <a:r>
              <a:rPr lang="en-US" dirty="0" smtClean="0"/>
              <a:t>Stack memory fragmentation</a:t>
            </a:r>
          </a:p>
          <a:p>
            <a:endParaRPr lang="en-US" dirty="0" smtClean="0"/>
          </a:p>
          <a:p>
            <a:r>
              <a:rPr lang="en-US" dirty="0" smtClean="0"/>
              <a:t>Book-keeping of complicated information</a:t>
            </a:r>
          </a:p>
          <a:p>
            <a:pPr lvl="1"/>
            <a:r>
              <a:rPr lang="en-US" dirty="0" smtClean="0"/>
              <a:t>Stack size of each function</a:t>
            </a:r>
          </a:p>
          <a:p>
            <a:pPr lvl="1"/>
            <a:r>
              <a:rPr lang="en-US" dirty="0" smtClean="0"/>
              <a:t>Start &amp; end address of the free slots</a:t>
            </a:r>
          </a:p>
          <a:p>
            <a:pPr lvl="1"/>
            <a:r>
              <a:rPr lang="en-US" dirty="0" smtClean="0"/>
              <a:t>Information need to be checked &amp; updated in each management</a:t>
            </a:r>
          </a:p>
          <a:p>
            <a:pPr lvl="1"/>
            <a:endParaRPr lang="en-US" dirty="0" smtClean="0"/>
          </a:p>
          <a:p>
            <a:r>
              <a:rPr lang="en-US" dirty="0" smtClean="0"/>
              <a:t>Better to make small number of large requests than large number of small requests</a:t>
            </a:r>
          </a:p>
          <a:p>
            <a:pPr lvl="1"/>
            <a:r>
              <a:rPr lang="en-US" dirty="0" smtClean="0"/>
              <a:t>Memory pipeline is becoming longer</a:t>
            </a:r>
          </a:p>
          <a:p>
            <a:pPr lvl="1"/>
            <a:r>
              <a:rPr lang="en-US" dirty="0" smtClean="0"/>
              <a:t>Waiting time to get the chance to access memory</a:t>
            </a:r>
          </a:p>
          <a:p>
            <a:pPr lvl="1"/>
            <a:endParaRPr lang="en-US" dirty="0" smtClean="0"/>
          </a:p>
          <a:p>
            <a:r>
              <a:rPr lang="en-US" dirty="0" smtClean="0"/>
              <a:t>Management function is inserted even when it is not necessary</a:t>
            </a:r>
          </a:p>
          <a:p>
            <a:pPr lvl="1"/>
            <a:r>
              <a:rPr lang="en-US" dirty="0" smtClean="0"/>
              <a:t>Every function call</a:t>
            </a:r>
            <a:endParaRPr lang="en-US" dirty="0"/>
          </a:p>
        </p:txBody>
      </p:sp>
    </p:spTree>
    <p:extLst>
      <p:ext uri="{BB962C8B-B14F-4D97-AF65-F5344CB8AC3E}">
        <p14:creationId xmlns:p14="http://schemas.microsoft.com/office/powerpoint/2010/main" val="319850103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altLang="zh-CN" sz="3200" dirty="0" smtClean="0"/>
              <a:t>Motivation of Optimizing Stack Management (1)</a:t>
            </a:r>
            <a:endParaRPr lang="en-US" sz="3200" dirty="0"/>
          </a:p>
        </p:txBody>
      </p:sp>
      <p:sp>
        <p:nvSpPr>
          <p:cNvPr id="3" name="Content Placeholder 2"/>
          <p:cNvSpPr>
            <a:spLocks noGrp="1"/>
          </p:cNvSpPr>
          <p:nvPr>
            <p:ph sz="quarter" idx="1"/>
          </p:nvPr>
        </p:nvSpPr>
        <p:spPr>
          <a:xfrm>
            <a:off x="171449" y="914400"/>
            <a:ext cx="8753475" cy="609600"/>
          </a:xfrm>
        </p:spPr>
        <p:txBody>
          <a:bodyPr>
            <a:normAutofit/>
          </a:bodyPr>
          <a:lstStyle/>
          <a:p>
            <a:r>
              <a:rPr lang="en-US" sz="2800" dirty="0" smtClean="0"/>
              <a:t>Opportunities to reduce repeated API</a:t>
            </a:r>
          </a:p>
        </p:txBody>
      </p:sp>
      <p:sp>
        <p:nvSpPr>
          <p:cNvPr id="4" name="TextBox 3"/>
          <p:cNvSpPr txBox="1"/>
          <p:nvPr/>
        </p:nvSpPr>
        <p:spPr>
          <a:xfrm>
            <a:off x="1918531" y="2743200"/>
            <a:ext cx="1676399" cy="1524000"/>
          </a:xfrm>
          <a:prstGeom prst="rect">
            <a:avLst/>
          </a:prstGeom>
          <a:noFill/>
          <a:ln>
            <a:solidFill>
              <a:srgbClr val="663300"/>
            </a:solidFill>
            <a:prstDash val="solid"/>
          </a:ln>
        </p:spPr>
        <p:txBody>
          <a:bodyPr wrap="square" rtlCol="0">
            <a:noAutofit/>
          </a:bodyPr>
          <a:lstStyle/>
          <a:p>
            <a:r>
              <a:rPr lang="en-US" sz="1000" b="1" dirty="0">
                <a:latin typeface="+mn-lt"/>
              </a:rPr>
              <a:t>F0() {</a:t>
            </a:r>
          </a:p>
          <a:p>
            <a:pPr lvl="1"/>
            <a:r>
              <a:rPr lang="en-US" sz="1000" b="1" dirty="0" err="1">
                <a:solidFill>
                  <a:srgbClr val="C00000"/>
                </a:solidFill>
                <a:latin typeface="+mn-lt"/>
              </a:rPr>
              <a:t>fci</a:t>
            </a:r>
            <a:r>
              <a:rPr lang="en-US" sz="1000" b="1" dirty="0">
                <a:solidFill>
                  <a:srgbClr val="C00000"/>
                </a:solidFill>
                <a:latin typeface="+mn-lt"/>
              </a:rPr>
              <a:t>(F1);</a:t>
            </a:r>
          </a:p>
          <a:p>
            <a:pPr lvl="1"/>
            <a:r>
              <a:rPr lang="en-US" sz="1000" b="1" dirty="0">
                <a:latin typeface="+mn-lt"/>
              </a:rPr>
              <a:t>F1();</a:t>
            </a:r>
          </a:p>
          <a:p>
            <a:pPr lvl="1"/>
            <a:r>
              <a:rPr lang="en-US" sz="1000" b="1" dirty="0" err="1">
                <a:solidFill>
                  <a:srgbClr val="C00000"/>
                </a:solidFill>
                <a:latin typeface="+mn-lt"/>
              </a:rPr>
              <a:t>fco</a:t>
            </a:r>
            <a:r>
              <a:rPr lang="en-US" sz="1000" b="1" dirty="0">
                <a:solidFill>
                  <a:srgbClr val="C00000"/>
                </a:solidFill>
                <a:latin typeface="+mn-lt"/>
              </a:rPr>
              <a:t>(F0</a:t>
            </a:r>
            <a:r>
              <a:rPr lang="en-US" sz="1000" b="1" dirty="0" smtClean="0">
                <a:solidFill>
                  <a:srgbClr val="C00000"/>
                </a:solidFill>
                <a:latin typeface="+mn-lt"/>
              </a:rPr>
              <a:t>);</a:t>
            </a:r>
          </a:p>
          <a:p>
            <a:pPr lvl="1"/>
            <a:endParaRPr lang="en-US" sz="1000" b="1" dirty="0">
              <a:solidFill>
                <a:srgbClr val="FF0000"/>
              </a:solidFill>
              <a:latin typeface="+mn-lt"/>
            </a:endParaRPr>
          </a:p>
          <a:p>
            <a:pPr lvl="1"/>
            <a:r>
              <a:rPr lang="en-US" sz="1000" b="1" dirty="0" err="1">
                <a:solidFill>
                  <a:srgbClr val="C00000"/>
                </a:solidFill>
                <a:latin typeface="+mn-lt"/>
              </a:rPr>
              <a:t>fci</a:t>
            </a:r>
            <a:r>
              <a:rPr lang="en-US" sz="1000" b="1" dirty="0">
                <a:solidFill>
                  <a:srgbClr val="C00000"/>
                </a:solidFill>
                <a:latin typeface="+mn-lt"/>
              </a:rPr>
              <a:t>(F2);</a:t>
            </a:r>
          </a:p>
          <a:p>
            <a:pPr lvl="1"/>
            <a:r>
              <a:rPr lang="en-US" sz="1000" b="1" dirty="0">
                <a:latin typeface="+mn-lt"/>
              </a:rPr>
              <a:t>F2();</a:t>
            </a:r>
          </a:p>
          <a:p>
            <a:pPr lvl="1"/>
            <a:r>
              <a:rPr lang="en-US" sz="1000" b="1" dirty="0" err="1">
                <a:solidFill>
                  <a:srgbClr val="C00000"/>
                </a:solidFill>
                <a:latin typeface="+mn-lt"/>
              </a:rPr>
              <a:t>fco</a:t>
            </a:r>
            <a:r>
              <a:rPr lang="en-US" sz="1000" b="1" dirty="0">
                <a:solidFill>
                  <a:srgbClr val="C00000"/>
                </a:solidFill>
                <a:latin typeface="+mn-lt"/>
              </a:rPr>
              <a:t>(F0);</a:t>
            </a:r>
          </a:p>
          <a:p>
            <a:r>
              <a:rPr lang="en-US" sz="1000" b="1" dirty="0" smtClean="0">
                <a:latin typeface="+mn-lt"/>
              </a:rPr>
              <a:t>}</a:t>
            </a:r>
            <a:endParaRPr lang="en-US" sz="1000" b="1" dirty="0">
              <a:latin typeface="+mn-lt"/>
            </a:endParaRPr>
          </a:p>
        </p:txBody>
      </p:sp>
      <p:sp>
        <p:nvSpPr>
          <p:cNvPr id="5" name="TextBox 4"/>
          <p:cNvSpPr txBox="1"/>
          <p:nvPr/>
        </p:nvSpPr>
        <p:spPr>
          <a:xfrm>
            <a:off x="4127890" y="2819400"/>
            <a:ext cx="1504949" cy="1447800"/>
          </a:xfrm>
          <a:prstGeom prst="rect">
            <a:avLst/>
          </a:prstGeom>
          <a:noFill/>
          <a:ln>
            <a:solidFill>
              <a:srgbClr val="663300"/>
            </a:solidFill>
            <a:prstDash val="solid"/>
          </a:ln>
        </p:spPr>
        <p:txBody>
          <a:bodyPr wrap="square" rtlCol="0">
            <a:noAutofit/>
          </a:bodyPr>
          <a:lstStyle/>
          <a:p>
            <a:r>
              <a:rPr lang="en-US" sz="1000" b="1" dirty="0" smtClean="0">
                <a:latin typeface="+mn-lt"/>
              </a:rPr>
              <a:t>F0(){</a:t>
            </a:r>
            <a:endParaRPr lang="en-US" sz="1000" b="1" dirty="0">
              <a:latin typeface="+mn-lt"/>
            </a:endParaRPr>
          </a:p>
          <a:p>
            <a:pPr lvl="1"/>
            <a:r>
              <a:rPr lang="en-US" sz="1000" b="1" dirty="0" err="1" smtClean="0">
                <a:solidFill>
                  <a:srgbClr val="C00000"/>
                </a:solidFill>
                <a:latin typeface="+mn-lt"/>
              </a:rPr>
              <a:t>fci</a:t>
            </a:r>
            <a:r>
              <a:rPr lang="en-US" sz="1000" b="1" dirty="0" smtClean="0">
                <a:solidFill>
                  <a:srgbClr val="C00000"/>
                </a:solidFill>
                <a:latin typeface="+mn-lt"/>
              </a:rPr>
              <a:t>(F1</a:t>
            </a:r>
            <a:r>
              <a:rPr lang="en-US" sz="1000" b="1" dirty="0">
                <a:solidFill>
                  <a:srgbClr val="C00000"/>
                </a:solidFill>
                <a:latin typeface="+mn-lt"/>
              </a:rPr>
              <a:t>);</a:t>
            </a:r>
          </a:p>
          <a:p>
            <a:pPr lvl="1"/>
            <a:r>
              <a:rPr lang="en-US" sz="1000" b="1" dirty="0">
                <a:latin typeface="+mn-lt"/>
              </a:rPr>
              <a:t>F1(){</a:t>
            </a:r>
          </a:p>
          <a:p>
            <a:pPr lvl="1"/>
            <a:r>
              <a:rPr lang="en-US" sz="1000" b="1" dirty="0">
                <a:solidFill>
                  <a:srgbClr val="C00000"/>
                </a:solidFill>
                <a:latin typeface="+mn-lt"/>
              </a:rPr>
              <a:t>    </a:t>
            </a:r>
            <a:r>
              <a:rPr lang="en-US" sz="1000" b="1" dirty="0" err="1">
                <a:solidFill>
                  <a:srgbClr val="C00000"/>
                </a:solidFill>
                <a:latin typeface="+mn-lt"/>
              </a:rPr>
              <a:t>fci</a:t>
            </a:r>
            <a:r>
              <a:rPr lang="en-US" sz="1000" b="1" dirty="0">
                <a:solidFill>
                  <a:srgbClr val="C00000"/>
                </a:solidFill>
                <a:latin typeface="+mn-lt"/>
              </a:rPr>
              <a:t>(F2);</a:t>
            </a:r>
          </a:p>
          <a:p>
            <a:pPr lvl="1"/>
            <a:r>
              <a:rPr lang="en-US" sz="1000" b="1" dirty="0">
                <a:latin typeface="+mn-lt"/>
              </a:rPr>
              <a:t>    F2();</a:t>
            </a:r>
          </a:p>
          <a:p>
            <a:pPr lvl="1"/>
            <a:r>
              <a:rPr lang="en-US" sz="1000" b="1" dirty="0">
                <a:solidFill>
                  <a:srgbClr val="C00000"/>
                </a:solidFill>
                <a:latin typeface="+mn-lt"/>
              </a:rPr>
              <a:t>    </a:t>
            </a:r>
            <a:r>
              <a:rPr lang="en-US" sz="1000" b="1" dirty="0" err="1">
                <a:solidFill>
                  <a:srgbClr val="C00000"/>
                </a:solidFill>
                <a:latin typeface="+mn-lt"/>
              </a:rPr>
              <a:t>fco</a:t>
            </a:r>
            <a:r>
              <a:rPr lang="en-US" sz="1000" b="1" dirty="0">
                <a:solidFill>
                  <a:srgbClr val="C00000"/>
                </a:solidFill>
                <a:latin typeface="+mn-lt"/>
              </a:rPr>
              <a:t>(F1);</a:t>
            </a:r>
          </a:p>
          <a:p>
            <a:pPr lvl="1"/>
            <a:r>
              <a:rPr lang="en-US" sz="1000" b="1" dirty="0">
                <a:latin typeface="+mn-lt"/>
              </a:rPr>
              <a:t>}</a:t>
            </a:r>
          </a:p>
          <a:p>
            <a:pPr lvl="1"/>
            <a:r>
              <a:rPr lang="en-US" sz="1000" b="1" dirty="0" err="1">
                <a:solidFill>
                  <a:srgbClr val="C00000"/>
                </a:solidFill>
                <a:latin typeface="+mn-lt"/>
              </a:rPr>
              <a:t>fco</a:t>
            </a:r>
            <a:r>
              <a:rPr lang="en-US" sz="1000" b="1" dirty="0">
                <a:solidFill>
                  <a:srgbClr val="C00000"/>
                </a:solidFill>
                <a:latin typeface="+mn-lt"/>
              </a:rPr>
              <a:t>(F0);</a:t>
            </a:r>
          </a:p>
          <a:p>
            <a:r>
              <a:rPr lang="en-US" sz="1000" b="1" dirty="0" smtClean="0">
                <a:latin typeface="+mn-lt"/>
              </a:rPr>
              <a:t>}</a:t>
            </a:r>
            <a:endParaRPr lang="en-US" sz="1000" b="1" dirty="0">
              <a:latin typeface="+mn-lt"/>
            </a:endParaRPr>
          </a:p>
          <a:p>
            <a:endParaRPr lang="en-US" sz="1000" b="1" dirty="0">
              <a:latin typeface="+mn-lt"/>
            </a:endParaRPr>
          </a:p>
        </p:txBody>
      </p:sp>
      <p:sp>
        <p:nvSpPr>
          <p:cNvPr id="6" name="TextBox 5"/>
          <p:cNvSpPr txBox="1"/>
          <p:nvPr/>
        </p:nvSpPr>
        <p:spPr>
          <a:xfrm>
            <a:off x="1839925" y="5943600"/>
            <a:ext cx="1811713" cy="400110"/>
          </a:xfrm>
          <a:prstGeom prst="rect">
            <a:avLst/>
          </a:prstGeom>
          <a:noFill/>
        </p:spPr>
        <p:txBody>
          <a:bodyPr wrap="none" rtlCol="0">
            <a:spAutoFit/>
          </a:bodyPr>
          <a:lstStyle/>
          <a:p>
            <a:pPr algn="ctr"/>
            <a:r>
              <a:rPr lang="en-US" sz="2000" dirty="0" smtClean="0"/>
              <a:t>Sequential Calls</a:t>
            </a:r>
            <a:endParaRPr lang="en-US" sz="2000" dirty="0"/>
          </a:p>
        </p:txBody>
      </p:sp>
      <p:sp>
        <p:nvSpPr>
          <p:cNvPr id="7" name="TextBox 6"/>
          <p:cNvSpPr txBox="1"/>
          <p:nvPr/>
        </p:nvSpPr>
        <p:spPr>
          <a:xfrm>
            <a:off x="4185039" y="5950835"/>
            <a:ext cx="1511952" cy="400110"/>
          </a:xfrm>
          <a:prstGeom prst="rect">
            <a:avLst/>
          </a:prstGeom>
          <a:noFill/>
        </p:spPr>
        <p:txBody>
          <a:bodyPr wrap="none" rtlCol="0">
            <a:spAutoFit/>
          </a:bodyPr>
          <a:lstStyle/>
          <a:p>
            <a:r>
              <a:rPr lang="en-US" sz="2000" dirty="0" smtClean="0"/>
              <a:t>Nested Call</a:t>
            </a:r>
            <a:endParaRPr lang="en-US" sz="2000" dirty="0"/>
          </a:p>
        </p:txBody>
      </p:sp>
      <p:sp>
        <p:nvSpPr>
          <p:cNvPr id="8" name="TextBox 7"/>
          <p:cNvSpPr txBox="1"/>
          <p:nvPr/>
        </p:nvSpPr>
        <p:spPr>
          <a:xfrm>
            <a:off x="6096001" y="3005435"/>
            <a:ext cx="2133599" cy="1185565"/>
          </a:xfrm>
          <a:prstGeom prst="rect">
            <a:avLst/>
          </a:prstGeom>
          <a:noFill/>
          <a:ln>
            <a:solidFill>
              <a:srgbClr val="663300"/>
            </a:solidFill>
            <a:prstDash val="solid"/>
          </a:ln>
        </p:spPr>
        <p:txBody>
          <a:bodyPr wrap="square" rtlCol="0">
            <a:noAutofit/>
          </a:bodyPr>
          <a:lstStyle/>
          <a:p>
            <a:r>
              <a:rPr lang="en-US" sz="1000" b="1" dirty="0">
                <a:latin typeface="+mn-lt"/>
              </a:rPr>
              <a:t>F0(){</a:t>
            </a:r>
          </a:p>
          <a:p>
            <a:r>
              <a:rPr lang="en-US" sz="1000" b="1" dirty="0">
                <a:latin typeface="+mn-lt"/>
              </a:rPr>
              <a:t>     while(&lt;condition</a:t>
            </a:r>
            <a:r>
              <a:rPr lang="en-US" sz="1000" b="1" dirty="0" smtClean="0">
                <a:latin typeface="+mn-lt"/>
              </a:rPr>
              <a:t>&gt;){</a:t>
            </a:r>
          </a:p>
          <a:p>
            <a:r>
              <a:rPr lang="en-US" sz="1000" b="1" dirty="0" smtClean="0">
                <a:latin typeface="+mn-lt"/>
              </a:rPr>
              <a:t>         </a:t>
            </a:r>
            <a:r>
              <a:rPr lang="en-US" sz="1000" b="1" dirty="0" err="1" smtClean="0">
                <a:solidFill>
                  <a:srgbClr val="C00000"/>
                </a:solidFill>
                <a:latin typeface="+mn-lt"/>
              </a:rPr>
              <a:t>fci</a:t>
            </a:r>
            <a:r>
              <a:rPr lang="en-US" sz="1000" b="1" dirty="0" smtClean="0">
                <a:solidFill>
                  <a:srgbClr val="C00000"/>
                </a:solidFill>
                <a:latin typeface="+mn-lt"/>
              </a:rPr>
              <a:t>(F1)</a:t>
            </a:r>
            <a:endParaRPr lang="en-US" sz="1000" b="1" dirty="0">
              <a:latin typeface="+mn-lt"/>
            </a:endParaRPr>
          </a:p>
          <a:p>
            <a:r>
              <a:rPr lang="en-US" sz="1000" b="1" dirty="0">
                <a:latin typeface="+mn-lt"/>
              </a:rPr>
              <a:t>         F1</a:t>
            </a:r>
            <a:r>
              <a:rPr lang="en-US" sz="1000" b="1" dirty="0" smtClean="0">
                <a:latin typeface="+mn-lt"/>
              </a:rPr>
              <a:t>();</a:t>
            </a:r>
          </a:p>
          <a:p>
            <a:r>
              <a:rPr lang="en-US" sz="1000" b="1" dirty="0">
                <a:latin typeface="+mn-lt"/>
              </a:rPr>
              <a:t> </a:t>
            </a:r>
            <a:r>
              <a:rPr lang="en-US" sz="1000" b="1" dirty="0" smtClean="0">
                <a:latin typeface="+mn-lt"/>
              </a:rPr>
              <a:t>        </a:t>
            </a:r>
            <a:r>
              <a:rPr lang="en-US" sz="1000" b="1" dirty="0" err="1" smtClean="0">
                <a:solidFill>
                  <a:srgbClr val="C00000"/>
                </a:solidFill>
                <a:latin typeface="+mn-lt"/>
              </a:rPr>
              <a:t>fco</a:t>
            </a:r>
            <a:r>
              <a:rPr lang="en-US" sz="1000" b="1" dirty="0" smtClean="0">
                <a:solidFill>
                  <a:srgbClr val="C00000"/>
                </a:solidFill>
                <a:latin typeface="+mn-lt"/>
              </a:rPr>
              <a:t>(F0</a:t>
            </a:r>
            <a:r>
              <a:rPr lang="en-US" sz="1000" b="1" dirty="0" smtClean="0">
                <a:latin typeface="+mn-lt"/>
              </a:rPr>
              <a:t>)</a:t>
            </a:r>
            <a:endParaRPr lang="en-US" sz="1000" b="1" dirty="0">
              <a:latin typeface="+mn-lt"/>
            </a:endParaRPr>
          </a:p>
          <a:p>
            <a:r>
              <a:rPr lang="en-US" sz="1000" b="1" dirty="0">
                <a:latin typeface="+mn-lt"/>
              </a:rPr>
              <a:t>     }</a:t>
            </a:r>
          </a:p>
          <a:p>
            <a:r>
              <a:rPr lang="en-US" sz="1000" b="1" dirty="0">
                <a:latin typeface="+mn-lt"/>
              </a:rPr>
              <a:t>}</a:t>
            </a:r>
          </a:p>
        </p:txBody>
      </p:sp>
      <p:sp>
        <p:nvSpPr>
          <p:cNvPr id="9" name="TextBox 8"/>
          <p:cNvSpPr txBox="1"/>
          <p:nvPr/>
        </p:nvSpPr>
        <p:spPr>
          <a:xfrm>
            <a:off x="6324600" y="5943600"/>
            <a:ext cx="1669047" cy="400110"/>
          </a:xfrm>
          <a:prstGeom prst="rect">
            <a:avLst/>
          </a:prstGeom>
          <a:noFill/>
        </p:spPr>
        <p:txBody>
          <a:bodyPr wrap="none" rtlCol="0">
            <a:spAutoFit/>
          </a:bodyPr>
          <a:lstStyle/>
          <a:p>
            <a:r>
              <a:rPr lang="en-US" sz="2000" dirty="0" smtClean="0"/>
              <a:t>Call in a loop</a:t>
            </a:r>
            <a:endParaRPr lang="en-US" sz="2000" dirty="0"/>
          </a:p>
        </p:txBody>
      </p:sp>
      <p:sp>
        <p:nvSpPr>
          <p:cNvPr id="10" name="TextBox 9"/>
          <p:cNvSpPr txBox="1"/>
          <p:nvPr/>
        </p:nvSpPr>
        <p:spPr>
          <a:xfrm>
            <a:off x="1899038" y="4495799"/>
            <a:ext cx="1676400" cy="1143001"/>
          </a:xfrm>
          <a:prstGeom prst="rect">
            <a:avLst/>
          </a:prstGeom>
          <a:noFill/>
          <a:ln>
            <a:solidFill>
              <a:srgbClr val="663300"/>
            </a:solidFill>
            <a:prstDash val="solid"/>
          </a:ln>
        </p:spPr>
        <p:txBody>
          <a:bodyPr wrap="square" rtlCol="0">
            <a:normAutofit fontScale="92500" lnSpcReduction="10000"/>
          </a:bodyPr>
          <a:lstStyle/>
          <a:p>
            <a:r>
              <a:rPr lang="en-US" sz="1000" b="1" dirty="0">
                <a:latin typeface="+mn-lt"/>
              </a:rPr>
              <a:t>F0() {</a:t>
            </a:r>
          </a:p>
          <a:p>
            <a:pPr lvl="1"/>
            <a:r>
              <a:rPr lang="en-US" sz="1000" b="1" dirty="0" err="1">
                <a:solidFill>
                  <a:srgbClr val="C00000"/>
                </a:solidFill>
                <a:latin typeface="+mn-lt"/>
              </a:rPr>
              <a:t>fci</a:t>
            </a:r>
            <a:r>
              <a:rPr lang="en-US" sz="1000" b="1" dirty="0">
                <a:solidFill>
                  <a:srgbClr val="C00000"/>
                </a:solidFill>
                <a:latin typeface="+mn-lt"/>
              </a:rPr>
              <a:t>(max(F1,F2));</a:t>
            </a:r>
          </a:p>
          <a:p>
            <a:pPr lvl="1"/>
            <a:r>
              <a:rPr lang="en-US" sz="1000" b="1" dirty="0">
                <a:latin typeface="+mn-lt"/>
              </a:rPr>
              <a:t>F1();</a:t>
            </a:r>
          </a:p>
          <a:p>
            <a:pPr lvl="1"/>
            <a:r>
              <a:rPr lang="en-US" sz="1000" b="1" dirty="0" err="1">
                <a:solidFill>
                  <a:srgbClr val="C00000"/>
                </a:solidFill>
                <a:latin typeface="+mn-lt"/>
              </a:rPr>
              <a:t>fco</a:t>
            </a:r>
            <a:r>
              <a:rPr lang="en-US" sz="1000" b="1" dirty="0">
                <a:solidFill>
                  <a:srgbClr val="C00000"/>
                </a:solidFill>
                <a:latin typeface="+mn-lt"/>
              </a:rPr>
              <a:t>(F0);</a:t>
            </a:r>
          </a:p>
          <a:p>
            <a:pPr lvl="1"/>
            <a:endParaRPr lang="en-US" sz="1000" b="1" dirty="0">
              <a:latin typeface="+mn-lt"/>
            </a:endParaRPr>
          </a:p>
          <a:p>
            <a:pPr lvl="1"/>
            <a:r>
              <a:rPr lang="en-US" sz="1000" b="1" dirty="0">
                <a:latin typeface="+mn-lt"/>
              </a:rPr>
              <a:t>F2();</a:t>
            </a:r>
          </a:p>
          <a:p>
            <a:pPr lvl="1"/>
            <a:r>
              <a:rPr lang="en-US" sz="1000" b="1" dirty="0" err="1">
                <a:solidFill>
                  <a:srgbClr val="C00000"/>
                </a:solidFill>
                <a:latin typeface="+mn-lt"/>
              </a:rPr>
              <a:t>fco</a:t>
            </a:r>
            <a:r>
              <a:rPr lang="en-US" sz="1000" b="1" dirty="0">
                <a:solidFill>
                  <a:srgbClr val="C00000"/>
                </a:solidFill>
                <a:latin typeface="+mn-lt"/>
              </a:rPr>
              <a:t>(F0);</a:t>
            </a:r>
          </a:p>
          <a:p>
            <a:r>
              <a:rPr lang="en-US" sz="1000" b="1" dirty="0" smtClean="0">
                <a:latin typeface="+mn-lt"/>
              </a:rPr>
              <a:t>}</a:t>
            </a:r>
            <a:endParaRPr lang="en-US" sz="1000" b="1" dirty="0">
              <a:latin typeface="+mn-lt"/>
            </a:endParaRPr>
          </a:p>
        </p:txBody>
      </p:sp>
      <p:sp>
        <p:nvSpPr>
          <p:cNvPr id="11" name="TextBox 10"/>
          <p:cNvSpPr txBox="1"/>
          <p:nvPr/>
        </p:nvSpPr>
        <p:spPr>
          <a:xfrm>
            <a:off x="4127890" y="4495800"/>
            <a:ext cx="1504949" cy="1143000"/>
          </a:xfrm>
          <a:prstGeom prst="rect">
            <a:avLst/>
          </a:prstGeom>
          <a:noFill/>
          <a:ln>
            <a:solidFill>
              <a:srgbClr val="663300"/>
            </a:solidFill>
            <a:prstDash val="solid"/>
          </a:ln>
        </p:spPr>
        <p:txBody>
          <a:bodyPr wrap="square" rtlCol="0">
            <a:noAutofit/>
          </a:bodyPr>
          <a:lstStyle/>
          <a:p>
            <a:r>
              <a:rPr lang="en-US" sz="1000" b="1" dirty="0" smtClean="0">
                <a:latin typeface="+mn-lt"/>
              </a:rPr>
              <a:t>F0(){</a:t>
            </a:r>
          </a:p>
          <a:p>
            <a:r>
              <a:rPr lang="en-US" sz="1000" b="1" dirty="0">
                <a:latin typeface="+mn-lt"/>
              </a:rPr>
              <a:t> </a:t>
            </a:r>
            <a:r>
              <a:rPr lang="en-US" sz="1000" b="1" dirty="0" smtClean="0">
                <a:latin typeface="+mn-lt"/>
              </a:rPr>
              <a:t>      </a:t>
            </a:r>
            <a:r>
              <a:rPr lang="en-US" sz="1000" b="1" dirty="0" err="1">
                <a:solidFill>
                  <a:srgbClr val="C00000"/>
                </a:solidFill>
                <a:latin typeface="+mn-lt"/>
              </a:rPr>
              <a:t>f</a:t>
            </a:r>
            <a:r>
              <a:rPr lang="en-US" sz="1000" b="1" dirty="0" err="1" smtClean="0">
                <a:solidFill>
                  <a:srgbClr val="C00000"/>
                </a:solidFill>
                <a:latin typeface="+mn-lt"/>
              </a:rPr>
              <a:t>ci</a:t>
            </a:r>
            <a:r>
              <a:rPr lang="en-US" sz="1000" b="1" dirty="0" smtClean="0">
                <a:solidFill>
                  <a:srgbClr val="C00000"/>
                </a:solidFill>
                <a:latin typeface="+mn-lt"/>
              </a:rPr>
              <a:t>(F1+F2);</a:t>
            </a:r>
            <a:endParaRPr lang="en-US" sz="1000" b="1" dirty="0">
              <a:latin typeface="+mn-lt"/>
            </a:endParaRPr>
          </a:p>
          <a:p>
            <a:pPr lvl="1"/>
            <a:r>
              <a:rPr lang="en-US" sz="1000" b="1" dirty="0" smtClean="0">
                <a:latin typeface="+mn-lt"/>
              </a:rPr>
              <a:t>F1(){</a:t>
            </a:r>
          </a:p>
          <a:p>
            <a:pPr lvl="1"/>
            <a:r>
              <a:rPr lang="en-US" sz="1000" b="1" dirty="0" smtClean="0">
                <a:latin typeface="+mn-lt"/>
              </a:rPr>
              <a:t>	F2</a:t>
            </a:r>
            <a:r>
              <a:rPr lang="en-US" sz="1000" b="1" dirty="0">
                <a:latin typeface="+mn-lt"/>
              </a:rPr>
              <a:t>();</a:t>
            </a:r>
          </a:p>
          <a:p>
            <a:pPr lvl="1"/>
            <a:r>
              <a:rPr lang="en-US" sz="1000" b="1" dirty="0" smtClean="0">
                <a:latin typeface="+mn-lt"/>
              </a:rPr>
              <a:t>}</a:t>
            </a:r>
          </a:p>
          <a:p>
            <a:pPr lvl="1"/>
            <a:r>
              <a:rPr lang="en-US" sz="1000" b="1" dirty="0" err="1">
                <a:solidFill>
                  <a:srgbClr val="C00000"/>
                </a:solidFill>
                <a:latin typeface="+mn-lt"/>
              </a:rPr>
              <a:t>f</a:t>
            </a:r>
            <a:r>
              <a:rPr lang="en-US" sz="1000" b="1" dirty="0" err="1" smtClean="0">
                <a:solidFill>
                  <a:srgbClr val="C00000"/>
                </a:solidFill>
                <a:latin typeface="+mn-lt"/>
              </a:rPr>
              <a:t>co</a:t>
            </a:r>
            <a:r>
              <a:rPr lang="en-US" sz="1000" b="1" dirty="0" smtClean="0">
                <a:solidFill>
                  <a:srgbClr val="C00000"/>
                </a:solidFill>
                <a:latin typeface="+mn-lt"/>
              </a:rPr>
              <a:t>(F0);</a:t>
            </a:r>
            <a:endParaRPr lang="en-US" sz="1000" b="1" dirty="0">
              <a:solidFill>
                <a:srgbClr val="C00000"/>
              </a:solidFill>
              <a:latin typeface="+mn-lt"/>
            </a:endParaRPr>
          </a:p>
          <a:p>
            <a:r>
              <a:rPr lang="en-US" sz="1000" b="1" dirty="0" smtClean="0">
                <a:latin typeface="+mn-lt"/>
              </a:rPr>
              <a:t>}</a:t>
            </a:r>
          </a:p>
        </p:txBody>
      </p:sp>
      <p:sp>
        <p:nvSpPr>
          <p:cNvPr id="12" name="TextBox 11"/>
          <p:cNvSpPr txBox="1"/>
          <p:nvPr/>
        </p:nvSpPr>
        <p:spPr>
          <a:xfrm>
            <a:off x="6090038" y="4495801"/>
            <a:ext cx="2133599" cy="1142999"/>
          </a:xfrm>
          <a:prstGeom prst="rect">
            <a:avLst/>
          </a:prstGeom>
          <a:noFill/>
          <a:ln>
            <a:solidFill>
              <a:srgbClr val="663300"/>
            </a:solidFill>
            <a:prstDash val="solid"/>
          </a:ln>
        </p:spPr>
        <p:txBody>
          <a:bodyPr wrap="square" rtlCol="0">
            <a:noAutofit/>
          </a:bodyPr>
          <a:lstStyle/>
          <a:p>
            <a:r>
              <a:rPr lang="en-US" sz="1000" b="1" dirty="0" smtClean="0">
                <a:latin typeface="+mn-lt"/>
              </a:rPr>
              <a:t>F0(){</a:t>
            </a:r>
          </a:p>
          <a:p>
            <a:r>
              <a:rPr lang="en-US" sz="1000" b="1" dirty="0" smtClean="0">
                <a:solidFill>
                  <a:srgbClr val="C00000"/>
                </a:solidFill>
              </a:rPr>
              <a:t>         </a:t>
            </a:r>
            <a:r>
              <a:rPr lang="en-US" sz="1000" b="1" dirty="0" err="1" smtClean="0">
                <a:solidFill>
                  <a:srgbClr val="C00000"/>
                </a:solidFill>
              </a:rPr>
              <a:t>fci</a:t>
            </a:r>
            <a:r>
              <a:rPr lang="en-US" sz="1000" b="1" dirty="0" smtClean="0">
                <a:solidFill>
                  <a:srgbClr val="C00000"/>
                </a:solidFill>
              </a:rPr>
              <a:t>(F1);</a:t>
            </a:r>
            <a:endParaRPr lang="en-US" sz="1000" b="1" dirty="0">
              <a:latin typeface="+mn-lt"/>
            </a:endParaRPr>
          </a:p>
          <a:p>
            <a:r>
              <a:rPr lang="en-US" sz="1000" b="1" dirty="0">
                <a:latin typeface="+mn-lt"/>
              </a:rPr>
              <a:t>     while(&lt;condition&gt;){</a:t>
            </a:r>
          </a:p>
          <a:p>
            <a:r>
              <a:rPr lang="en-US" sz="1000" b="1" dirty="0">
                <a:latin typeface="+mn-lt"/>
              </a:rPr>
              <a:t>         F1();</a:t>
            </a:r>
          </a:p>
          <a:p>
            <a:r>
              <a:rPr lang="en-US" sz="1000" b="1" dirty="0">
                <a:latin typeface="+mn-lt"/>
              </a:rPr>
              <a:t>     </a:t>
            </a:r>
            <a:r>
              <a:rPr lang="en-US" sz="1000" b="1" dirty="0" smtClean="0">
                <a:latin typeface="+mn-lt"/>
              </a:rPr>
              <a:t>}</a:t>
            </a:r>
          </a:p>
          <a:p>
            <a:r>
              <a:rPr lang="en-US" sz="1000" b="1" dirty="0">
                <a:solidFill>
                  <a:srgbClr val="C00000"/>
                </a:solidFill>
                <a:latin typeface="+mn-lt"/>
              </a:rPr>
              <a:t> </a:t>
            </a:r>
            <a:r>
              <a:rPr lang="en-US" sz="1000" b="1" dirty="0" smtClean="0">
                <a:solidFill>
                  <a:srgbClr val="C00000"/>
                </a:solidFill>
                <a:latin typeface="+mn-lt"/>
              </a:rPr>
              <a:t>    </a:t>
            </a:r>
            <a:r>
              <a:rPr lang="en-US" sz="1000" b="1" dirty="0" err="1" smtClean="0">
                <a:solidFill>
                  <a:srgbClr val="C00000"/>
                </a:solidFill>
                <a:latin typeface="+mn-lt"/>
              </a:rPr>
              <a:t>fco</a:t>
            </a:r>
            <a:r>
              <a:rPr lang="en-US" sz="1000" b="1" dirty="0" smtClean="0">
                <a:solidFill>
                  <a:srgbClr val="C00000"/>
                </a:solidFill>
                <a:latin typeface="+mn-lt"/>
              </a:rPr>
              <a:t>(F0);</a:t>
            </a:r>
          </a:p>
          <a:p>
            <a:r>
              <a:rPr lang="en-US" sz="1000" b="1" dirty="0"/>
              <a:t>}</a:t>
            </a:r>
            <a:endParaRPr lang="en-US" sz="1000" b="1" dirty="0">
              <a:solidFill>
                <a:srgbClr val="C00000"/>
              </a:solidFill>
              <a:latin typeface="+mn-lt"/>
            </a:endParaRPr>
          </a:p>
        </p:txBody>
      </p:sp>
      <p:sp>
        <p:nvSpPr>
          <p:cNvPr id="13" name="TextBox 12"/>
          <p:cNvSpPr txBox="1"/>
          <p:nvPr/>
        </p:nvSpPr>
        <p:spPr>
          <a:xfrm>
            <a:off x="1899039" y="1752600"/>
            <a:ext cx="1676400" cy="772646"/>
          </a:xfrm>
          <a:prstGeom prst="rect">
            <a:avLst/>
          </a:prstGeom>
          <a:noFill/>
          <a:ln>
            <a:solidFill>
              <a:srgbClr val="663300"/>
            </a:solidFill>
            <a:prstDash val="solid"/>
          </a:ln>
        </p:spPr>
        <p:txBody>
          <a:bodyPr wrap="square" rtlCol="0">
            <a:noAutofit/>
          </a:bodyPr>
          <a:lstStyle/>
          <a:p>
            <a:r>
              <a:rPr lang="en-US" sz="1000" b="1" dirty="0" smtClean="0">
                <a:latin typeface="+mn-lt"/>
              </a:rPr>
              <a:t>F0() {</a:t>
            </a:r>
          </a:p>
          <a:p>
            <a:pPr lvl="1"/>
            <a:r>
              <a:rPr lang="en-US" sz="1000" b="1" dirty="0" smtClean="0">
                <a:latin typeface="+mn-lt"/>
              </a:rPr>
              <a:t>F1();</a:t>
            </a:r>
          </a:p>
          <a:p>
            <a:pPr lvl="1"/>
            <a:r>
              <a:rPr lang="en-US" sz="1000" b="1" dirty="0" smtClean="0">
                <a:latin typeface="+mn-lt"/>
              </a:rPr>
              <a:t>F2();</a:t>
            </a:r>
          </a:p>
          <a:p>
            <a:r>
              <a:rPr lang="en-US" sz="1000" b="1" dirty="0">
                <a:latin typeface="+mn-lt"/>
              </a:rPr>
              <a:t>}</a:t>
            </a:r>
            <a:endParaRPr lang="en-US" sz="1000" b="1" dirty="0" smtClean="0">
              <a:latin typeface="+mn-lt"/>
            </a:endParaRPr>
          </a:p>
        </p:txBody>
      </p:sp>
      <p:sp>
        <p:nvSpPr>
          <p:cNvPr id="14" name="TextBox 13"/>
          <p:cNvSpPr txBox="1"/>
          <p:nvPr/>
        </p:nvSpPr>
        <p:spPr>
          <a:xfrm>
            <a:off x="4127890" y="1752600"/>
            <a:ext cx="1504949" cy="838200"/>
          </a:xfrm>
          <a:prstGeom prst="rect">
            <a:avLst/>
          </a:prstGeom>
          <a:noFill/>
          <a:ln>
            <a:solidFill>
              <a:srgbClr val="663300"/>
            </a:solidFill>
            <a:prstDash val="solid"/>
          </a:ln>
        </p:spPr>
        <p:txBody>
          <a:bodyPr wrap="square" rtlCol="0">
            <a:noAutofit/>
          </a:bodyPr>
          <a:lstStyle/>
          <a:p>
            <a:r>
              <a:rPr lang="en-US" sz="1000" b="1" dirty="0" smtClean="0">
                <a:latin typeface="+mn-lt"/>
              </a:rPr>
              <a:t>F0() {</a:t>
            </a:r>
          </a:p>
          <a:p>
            <a:pPr lvl="1"/>
            <a:r>
              <a:rPr lang="en-US" sz="1000" b="1" dirty="0" smtClean="0">
                <a:latin typeface="+mn-lt"/>
              </a:rPr>
              <a:t>F1(){</a:t>
            </a:r>
          </a:p>
          <a:p>
            <a:pPr lvl="1"/>
            <a:r>
              <a:rPr lang="en-US" sz="1000" b="1" dirty="0" smtClean="0">
                <a:latin typeface="+mn-lt"/>
              </a:rPr>
              <a:t>    F2();</a:t>
            </a:r>
          </a:p>
          <a:p>
            <a:pPr lvl="1"/>
            <a:r>
              <a:rPr lang="en-US" sz="1000" b="1" dirty="0" smtClean="0">
                <a:latin typeface="+mn-lt"/>
              </a:rPr>
              <a:t>}</a:t>
            </a:r>
          </a:p>
          <a:p>
            <a:r>
              <a:rPr lang="en-US" sz="1000" b="1" dirty="0">
                <a:latin typeface="+mn-lt"/>
              </a:rPr>
              <a:t>}</a:t>
            </a:r>
            <a:endParaRPr lang="en-US" sz="1000" b="1" dirty="0" smtClean="0">
              <a:latin typeface="+mn-lt"/>
            </a:endParaRPr>
          </a:p>
        </p:txBody>
      </p:sp>
      <p:sp>
        <p:nvSpPr>
          <p:cNvPr id="15" name="TextBox 14"/>
          <p:cNvSpPr txBox="1"/>
          <p:nvPr/>
        </p:nvSpPr>
        <p:spPr>
          <a:xfrm>
            <a:off x="6096000" y="1752599"/>
            <a:ext cx="2127637" cy="927175"/>
          </a:xfrm>
          <a:prstGeom prst="rect">
            <a:avLst/>
          </a:prstGeom>
          <a:noFill/>
          <a:ln>
            <a:solidFill>
              <a:srgbClr val="663300"/>
            </a:solidFill>
            <a:prstDash val="solid"/>
          </a:ln>
        </p:spPr>
        <p:txBody>
          <a:bodyPr wrap="square" rtlCol="0">
            <a:noAutofit/>
          </a:bodyPr>
          <a:lstStyle/>
          <a:p>
            <a:r>
              <a:rPr lang="en-US" sz="1000" b="1" dirty="0" smtClean="0">
                <a:latin typeface="+mn-lt"/>
              </a:rPr>
              <a:t>F0(){</a:t>
            </a:r>
          </a:p>
          <a:p>
            <a:r>
              <a:rPr lang="en-US" sz="1000" b="1" dirty="0">
                <a:latin typeface="+mn-lt"/>
              </a:rPr>
              <a:t> </a:t>
            </a:r>
            <a:r>
              <a:rPr lang="en-US" sz="1000" b="1" dirty="0" smtClean="0">
                <a:latin typeface="+mn-lt"/>
              </a:rPr>
              <a:t>    while(&lt;condition&gt;){</a:t>
            </a:r>
          </a:p>
          <a:p>
            <a:r>
              <a:rPr lang="en-US" sz="1000" b="1" dirty="0" smtClean="0">
                <a:latin typeface="+mn-lt"/>
              </a:rPr>
              <a:t>   </a:t>
            </a:r>
            <a:r>
              <a:rPr lang="en-US" sz="1000" b="1" dirty="0">
                <a:latin typeface="+mn-lt"/>
              </a:rPr>
              <a:t> </a:t>
            </a:r>
            <a:r>
              <a:rPr lang="en-US" sz="1000" b="1" dirty="0" smtClean="0">
                <a:latin typeface="+mn-lt"/>
              </a:rPr>
              <a:t>     F1();</a:t>
            </a:r>
          </a:p>
          <a:p>
            <a:r>
              <a:rPr lang="en-US" sz="1000" b="1" dirty="0" smtClean="0">
                <a:latin typeface="+mn-lt"/>
              </a:rPr>
              <a:t>     }</a:t>
            </a:r>
          </a:p>
          <a:p>
            <a:r>
              <a:rPr lang="en-US" sz="1000" b="1" dirty="0">
                <a:latin typeface="+mn-lt"/>
              </a:rPr>
              <a:t>}</a:t>
            </a:r>
          </a:p>
        </p:txBody>
      </p:sp>
      <p:sp>
        <p:nvSpPr>
          <p:cNvPr id="16" name="TextBox 15"/>
          <p:cNvSpPr txBox="1"/>
          <p:nvPr/>
        </p:nvSpPr>
        <p:spPr>
          <a:xfrm>
            <a:off x="152400" y="2155914"/>
            <a:ext cx="1544012" cy="369332"/>
          </a:xfrm>
          <a:prstGeom prst="rect">
            <a:avLst/>
          </a:prstGeom>
          <a:noFill/>
        </p:spPr>
        <p:txBody>
          <a:bodyPr wrap="none" rtlCol="0">
            <a:spAutoFit/>
          </a:bodyPr>
          <a:lstStyle/>
          <a:p>
            <a:r>
              <a:rPr lang="en-US" dirty="0" smtClean="0"/>
              <a:t>Original code</a:t>
            </a:r>
            <a:endParaRPr lang="en-US" dirty="0"/>
          </a:p>
        </p:txBody>
      </p:sp>
      <p:sp>
        <p:nvSpPr>
          <p:cNvPr id="17" name="TextBox 16"/>
          <p:cNvSpPr txBox="1"/>
          <p:nvPr/>
        </p:nvSpPr>
        <p:spPr>
          <a:xfrm>
            <a:off x="152401" y="3005435"/>
            <a:ext cx="1746638" cy="923330"/>
          </a:xfrm>
          <a:prstGeom prst="rect">
            <a:avLst/>
          </a:prstGeom>
          <a:noFill/>
        </p:spPr>
        <p:txBody>
          <a:bodyPr wrap="square" rtlCol="0">
            <a:spAutoFit/>
          </a:bodyPr>
          <a:lstStyle/>
          <a:p>
            <a:r>
              <a:rPr lang="en-US" dirty="0" smtClean="0"/>
              <a:t>Circular Stack Management Outcome</a:t>
            </a:r>
            <a:endParaRPr lang="en-US" dirty="0"/>
          </a:p>
        </p:txBody>
      </p:sp>
      <p:sp>
        <p:nvSpPr>
          <p:cNvPr id="18" name="TextBox 17"/>
          <p:cNvSpPr txBox="1"/>
          <p:nvPr/>
        </p:nvSpPr>
        <p:spPr>
          <a:xfrm>
            <a:off x="148857" y="4687669"/>
            <a:ext cx="1746638" cy="646331"/>
          </a:xfrm>
          <a:prstGeom prst="rect">
            <a:avLst/>
          </a:prstGeom>
          <a:noFill/>
        </p:spPr>
        <p:txBody>
          <a:bodyPr wrap="square" rtlCol="0">
            <a:spAutoFit/>
          </a:bodyPr>
          <a:lstStyle/>
          <a:p>
            <a:r>
              <a:rPr lang="en-US" dirty="0" smtClean="0"/>
              <a:t>Possible optimization</a:t>
            </a:r>
            <a:endParaRPr lang="en-US" dirty="0"/>
          </a:p>
        </p:txBody>
      </p:sp>
    </p:spTree>
    <p:extLst>
      <p:ext uri="{BB962C8B-B14F-4D97-AF65-F5344CB8AC3E}">
        <p14:creationId xmlns:p14="http://schemas.microsoft.com/office/powerpoint/2010/main" val="25583985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animBg="1"/>
      <p:bldP spid="9" grpId="0"/>
      <p:bldP spid="10" grpId="0" animBg="1"/>
      <p:bldP spid="11" grpId="0" animBg="1"/>
      <p:bldP spid="12" grpId="0" animBg="1"/>
      <p:bldP spid="13"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809298"/>
          </a:xfrm>
        </p:spPr>
        <p:txBody>
          <a:bodyPr/>
          <a:lstStyle/>
          <a:p>
            <a:r>
              <a:rPr lang="en-US" altLang="zh-CN" sz="3200" dirty="0"/>
              <a:t>Motivation of Optimizing Stack Management </a:t>
            </a:r>
            <a:r>
              <a:rPr lang="en-US" altLang="zh-CN" sz="3200" dirty="0" smtClean="0"/>
              <a:t>(2)</a:t>
            </a:r>
            <a:endParaRPr lang="en-US" sz="3200" dirty="0"/>
          </a:p>
        </p:txBody>
      </p:sp>
      <p:sp>
        <p:nvSpPr>
          <p:cNvPr id="37" name="Slide Number Placeholder 2"/>
          <p:cNvSpPr>
            <a:spLocks noGrp="1"/>
          </p:cNvSpPr>
          <p:nvPr>
            <p:ph type="sldNum" sz="quarter" idx="12"/>
          </p:nvPr>
        </p:nvSpPr>
        <p:spPr/>
        <p:txBody>
          <a:bodyPr/>
          <a:lstStyle/>
          <a:p>
            <a:pPr>
              <a:defRPr/>
            </a:pPr>
            <a:fld id="{6C4C5A81-7E63-4AB2-94DD-C428AB26B8F6}" type="slidenum">
              <a:rPr lang="en-US" smtClean="0"/>
              <a:pPr>
                <a:defRPr/>
              </a:pPr>
              <a:t>14</a:t>
            </a:fld>
            <a:endParaRPr lang="en-US" dirty="0"/>
          </a:p>
        </p:txBody>
      </p:sp>
      <p:sp>
        <p:nvSpPr>
          <p:cNvPr id="39" name="Rectangle 38"/>
          <p:cNvSpPr/>
          <p:nvPr/>
        </p:nvSpPr>
        <p:spPr>
          <a:xfrm>
            <a:off x="4439598" y="3076515"/>
            <a:ext cx="990600" cy="3124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439598" y="3076515"/>
            <a:ext cx="990600" cy="70485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F1</a:t>
            </a:r>
          </a:p>
        </p:txBody>
      </p:sp>
      <p:sp>
        <p:nvSpPr>
          <p:cNvPr id="41" name="Rectangle 40"/>
          <p:cNvSpPr/>
          <p:nvPr/>
        </p:nvSpPr>
        <p:spPr>
          <a:xfrm>
            <a:off x="4439598" y="3781365"/>
            <a:ext cx="990600" cy="74295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F2</a:t>
            </a:r>
          </a:p>
        </p:txBody>
      </p:sp>
      <p:sp>
        <p:nvSpPr>
          <p:cNvPr id="42" name="Rectangle 41"/>
          <p:cNvSpPr/>
          <p:nvPr/>
        </p:nvSpPr>
        <p:spPr>
          <a:xfrm>
            <a:off x="4439598" y="4517756"/>
            <a:ext cx="990600" cy="13716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F3</a:t>
            </a:r>
          </a:p>
        </p:txBody>
      </p:sp>
      <p:sp>
        <p:nvSpPr>
          <p:cNvPr id="43" name="TextBox 42"/>
          <p:cNvSpPr txBox="1"/>
          <p:nvPr/>
        </p:nvSpPr>
        <p:spPr>
          <a:xfrm>
            <a:off x="6115998" y="3596699"/>
            <a:ext cx="441146" cy="369332"/>
          </a:xfrm>
          <a:prstGeom prst="rect">
            <a:avLst/>
          </a:prstGeom>
          <a:noFill/>
        </p:spPr>
        <p:txBody>
          <a:bodyPr wrap="none" rtlCol="0">
            <a:spAutoFit/>
          </a:bodyPr>
          <a:lstStyle/>
          <a:p>
            <a:r>
              <a:rPr lang="en-US" dirty="0" smtClean="0"/>
              <a:t>32</a:t>
            </a:r>
            <a:endParaRPr lang="en-US" dirty="0"/>
          </a:p>
        </p:txBody>
      </p:sp>
      <p:sp>
        <p:nvSpPr>
          <p:cNvPr id="44" name="TextBox 43"/>
          <p:cNvSpPr txBox="1"/>
          <p:nvPr/>
        </p:nvSpPr>
        <p:spPr>
          <a:xfrm>
            <a:off x="6115998" y="4295715"/>
            <a:ext cx="441146" cy="369332"/>
          </a:xfrm>
          <a:prstGeom prst="rect">
            <a:avLst/>
          </a:prstGeom>
          <a:noFill/>
        </p:spPr>
        <p:txBody>
          <a:bodyPr wrap="none" rtlCol="0">
            <a:spAutoFit/>
          </a:bodyPr>
          <a:lstStyle/>
          <a:p>
            <a:r>
              <a:rPr lang="en-US" dirty="0" smtClean="0"/>
              <a:t>68</a:t>
            </a:r>
            <a:endParaRPr lang="en-US" dirty="0"/>
          </a:p>
        </p:txBody>
      </p:sp>
      <p:sp>
        <p:nvSpPr>
          <p:cNvPr id="45" name="TextBox 44"/>
          <p:cNvSpPr txBox="1"/>
          <p:nvPr/>
        </p:nvSpPr>
        <p:spPr>
          <a:xfrm>
            <a:off x="6039798" y="5591115"/>
            <a:ext cx="569387" cy="369332"/>
          </a:xfrm>
          <a:prstGeom prst="rect">
            <a:avLst/>
          </a:prstGeom>
          <a:noFill/>
        </p:spPr>
        <p:txBody>
          <a:bodyPr wrap="none" rtlCol="0">
            <a:spAutoFit/>
          </a:bodyPr>
          <a:lstStyle/>
          <a:p>
            <a:r>
              <a:rPr lang="en-US" dirty="0" smtClean="0"/>
              <a:t>128</a:t>
            </a:r>
            <a:endParaRPr lang="en-US" dirty="0"/>
          </a:p>
        </p:txBody>
      </p:sp>
      <p:sp>
        <p:nvSpPr>
          <p:cNvPr id="46" name="Rectangle 45"/>
          <p:cNvSpPr/>
          <p:nvPr/>
        </p:nvSpPr>
        <p:spPr>
          <a:xfrm>
            <a:off x="6877998" y="2701728"/>
            <a:ext cx="990600" cy="36228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p:cNvGrpSpPr/>
          <p:nvPr/>
        </p:nvGrpSpPr>
        <p:grpSpPr>
          <a:xfrm>
            <a:off x="5506398" y="2695515"/>
            <a:ext cx="644843" cy="382588"/>
            <a:chOff x="3429000" y="1981200"/>
            <a:chExt cx="644843" cy="382588"/>
          </a:xfrm>
        </p:grpSpPr>
        <p:cxnSp>
          <p:nvCxnSpPr>
            <p:cNvPr id="51" name="Straight Arrow Connector 50"/>
            <p:cNvCxnSpPr/>
            <p:nvPr/>
          </p:nvCxnSpPr>
          <p:spPr>
            <a:xfrm>
              <a:off x="3429000" y="2362200"/>
              <a:ext cx="381000" cy="1588"/>
            </a:xfrm>
            <a:prstGeom prst="straightConnector1">
              <a:avLst/>
            </a:prstGeom>
            <a:ln w="47625">
              <a:solidFill>
                <a:schemeClr val="tx1">
                  <a:lumMod val="85000"/>
                </a:schemeClr>
              </a:solidFill>
              <a:headEnd type="triangle"/>
              <a:tailEnd type="none" w="lg" len="sm"/>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581400" y="1981200"/>
              <a:ext cx="492443" cy="369332"/>
            </a:xfrm>
            <a:prstGeom prst="rect">
              <a:avLst/>
            </a:prstGeom>
            <a:noFill/>
          </p:spPr>
          <p:txBody>
            <a:bodyPr wrap="none" rtlCol="0">
              <a:spAutoFit/>
            </a:bodyPr>
            <a:lstStyle/>
            <a:p>
              <a:r>
                <a:rPr lang="en-US" i="1" dirty="0" smtClean="0"/>
                <a:t>SP</a:t>
              </a:r>
              <a:endParaRPr lang="en-US" i="1" dirty="0"/>
            </a:p>
          </p:txBody>
        </p:sp>
      </p:grpSp>
      <p:sp>
        <p:nvSpPr>
          <p:cNvPr id="53" name="Rectangle 52"/>
          <p:cNvSpPr/>
          <p:nvPr/>
        </p:nvSpPr>
        <p:spPr>
          <a:xfrm>
            <a:off x="4169354" y="1042152"/>
            <a:ext cx="990600" cy="12192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F4</a:t>
            </a:r>
            <a:endParaRPr lang="en-US" dirty="0">
              <a:solidFill>
                <a:schemeClr val="tx1"/>
              </a:solidFill>
            </a:endParaRPr>
          </a:p>
        </p:txBody>
      </p:sp>
      <p:sp>
        <p:nvSpPr>
          <p:cNvPr id="54" name="TextBox 53"/>
          <p:cNvSpPr txBox="1"/>
          <p:nvPr/>
        </p:nvSpPr>
        <p:spPr>
          <a:xfrm>
            <a:off x="6115050" y="3914715"/>
            <a:ext cx="441146" cy="369332"/>
          </a:xfrm>
          <a:prstGeom prst="rect">
            <a:avLst/>
          </a:prstGeom>
          <a:noFill/>
        </p:spPr>
        <p:txBody>
          <a:bodyPr wrap="none" rtlCol="0">
            <a:spAutoFit/>
          </a:bodyPr>
          <a:lstStyle/>
          <a:p>
            <a:r>
              <a:rPr lang="en-US" dirty="0" smtClean="0"/>
              <a:t>54</a:t>
            </a:r>
            <a:endParaRPr lang="en-US" dirty="0"/>
          </a:p>
        </p:txBody>
      </p:sp>
      <p:sp>
        <p:nvSpPr>
          <p:cNvPr id="29" name="Content Placeholder 2"/>
          <p:cNvSpPr>
            <a:spLocks noGrp="1"/>
          </p:cNvSpPr>
          <p:nvPr>
            <p:ph sz="quarter" idx="1"/>
          </p:nvPr>
        </p:nvSpPr>
        <p:spPr>
          <a:xfrm>
            <a:off x="152400" y="930276"/>
            <a:ext cx="5638800" cy="1736724"/>
          </a:xfrm>
        </p:spPr>
        <p:txBody>
          <a:bodyPr>
            <a:normAutofit fontScale="62500" lnSpcReduction="20000"/>
          </a:bodyPr>
          <a:lstStyle/>
          <a:p>
            <a:r>
              <a:rPr lang="en-US" sz="3200" dirty="0" smtClean="0"/>
              <a:t>Opportunities to simplify management logic</a:t>
            </a:r>
          </a:p>
          <a:p>
            <a:pPr lvl="1"/>
            <a:r>
              <a:rPr lang="en-US" dirty="0" smtClean="0"/>
              <a:t>Frequent API calls</a:t>
            </a:r>
          </a:p>
          <a:p>
            <a:pPr lvl="1"/>
            <a:r>
              <a:rPr lang="en-US" dirty="0" smtClean="0"/>
              <a:t>Complicated book-keeping</a:t>
            </a:r>
          </a:p>
          <a:p>
            <a:r>
              <a:rPr lang="en-US" sz="3200" dirty="0" smtClean="0"/>
              <a:t>Avoiding thrashing is critical – When to evict the stack frame?</a:t>
            </a:r>
          </a:p>
        </p:txBody>
      </p:sp>
      <p:sp>
        <p:nvSpPr>
          <p:cNvPr id="23" name="TextBox 22"/>
          <p:cNvSpPr txBox="1"/>
          <p:nvPr/>
        </p:nvSpPr>
        <p:spPr>
          <a:xfrm>
            <a:off x="5715000" y="1066800"/>
            <a:ext cx="3124200" cy="707886"/>
          </a:xfrm>
          <a:prstGeom prst="rect">
            <a:avLst/>
          </a:prstGeom>
          <a:noFill/>
        </p:spPr>
        <p:txBody>
          <a:bodyPr wrap="square" rtlCol="0">
            <a:spAutoFit/>
          </a:bodyPr>
          <a:lstStyle/>
          <a:p>
            <a:pPr algn="ctr"/>
            <a:r>
              <a:rPr lang="en-US" sz="2000" dirty="0" smtClean="0">
                <a:ea typeface="+mj-ea"/>
              </a:rPr>
              <a:t>Scratchpad Memory Size = 128 bytes</a:t>
            </a:r>
          </a:p>
        </p:txBody>
      </p:sp>
      <p:sp>
        <p:nvSpPr>
          <p:cNvPr id="24" name="TextBox 23"/>
          <p:cNvSpPr txBox="1"/>
          <p:nvPr/>
        </p:nvSpPr>
        <p:spPr>
          <a:xfrm>
            <a:off x="3723360" y="6229290"/>
            <a:ext cx="2480166" cy="400110"/>
          </a:xfrm>
          <a:prstGeom prst="rect">
            <a:avLst/>
          </a:prstGeom>
          <a:noFill/>
        </p:spPr>
        <p:txBody>
          <a:bodyPr wrap="none" rtlCol="0">
            <a:spAutoFit/>
          </a:bodyPr>
          <a:lstStyle/>
          <a:p>
            <a:pPr algn="ctr"/>
            <a:r>
              <a:rPr lang="en-US" sz="2000" dirty="0" smtClean="0">
                <a:ea typeface="+mj-ea"/>
              </a:rPr>
              <a:t>Scratchpad Memory</a:t>
            </a:r>
          </a:p>
        </p:txBody>
      </p:sp>
      <p:sp>
        <p:nvSpPr>
          <p:cNvPr id="25" name="TextBox 24"/>
          <p:cNvSpPr txBox="1"/>
          <p:nvPr/>
        </p:nvSpPr>
        <p:spPr>
          <a:xfrm>
            <a:off x="6424072" y="6229290"/>
            <a:ext cx="1952778" cy="400110"/>
          </a:xfrm>
          <a:prstGeom prst="rect">
            <a:avLst/>
          </a:prstGeom>
          <a:noFill/>
        </p:spPr>
        <p:txBody>
          <a:bodyPr wrap="none" rtlCol="0">
            <a:spAutoFit/>
          </a:bodyPr>
          <a:lstStyle/>
          <a:p>
            <a:pPr algn="ctr"/>
            <a:r>
              <a:rPr lang="en-US" sz="2000" dirty="0" smtClean="0">
                <a:ea typeface="+mj-ea"/>
              </a:rPr>
              <a:t>Global Memory</a:t>
            </a:r>
          </a:p>
        </p:txBody>
      </p:sp>
      <p:grpSp>
        <p:nvGrpSpPr>
          <p:cNvPr id="27" name="Group 26"/>
          <p:cNvGrpSpPr/>
          <p:nvPr/>
        </p:nvGrpSpPr>
        <p:grpSpPr>
          <a:xfrm>
            <a:off x="914400" y="2971800"/>
            <a:ext cx="2286000" cy="2237096"/>
            <a:chOff x="304800" y="936008"/>
            <a:chExt cx="2286000" cy="2237096"/>
          </a:xfrm>
          <a:solidFill>
            <a:srgbClr val="D2DA7A"/>
          </a:solidFill>
        </p:grpSpPr>
        <p:sp>
          <p:nvSpPr>
            <p:cNvPr id="28" name="Oval 27"/>
            <p:cNvSpPr/>
            <p:nvPr/>
          </p:nvSpPr>
          <p:spPr>
            <a:xfrm>
              <a:off x="304800" y="936008"/>
              <a:ext cx="609600" cy="609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F1</a:t>
              </a:r>
              <a:endParaRPr lang="en-US" dirty="0">
                <a:solidFill>
                  <a:schemeClr val="tx1"/>
                </a:solidFill>
              </a:endParaRPr>
            </a:p>
          </p:txBody>
        </p:sp>
        <p:sp>
          <p:nvSpPr>
            <p:cNvPr id="30" name="Oval 29"/>
            <p:cNvSpPr/>
            <p:nvPr/>
          </p:nvSpPr>
          <p:spPr>
            <a:xfrm>
              <a:off x="914400" y="1496704"/>
              <a:ext cx="609600" cy="609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F2</a:t>
              </a:r>
            </a:p>
          </p:txBody>
        </p:sp>
        <p:sp>
          <p:nvSpPr>
            <p:cNvPr id="31" name="Oval 30"/>
            <p:cNvSpPr/>
            <p:nvPr/>
          </p:nvSpPr>
          <p:spPr>
            <a:xfrm>
              <a:off x="1453488" y="2032376"/>
              <a:ext cx="609600" cy="609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F3</a:t>
              </a:r>
            </a:p>
          </p:txBody>
        </p:sp>
        <p:sp>
          <p:nvSpPr>
            <p:cNvPr id="35" name="Oval 34"/>
            <p:cNvSpPr/>
            <p:nvPr/>
          </p:nvSpPr>
          <p:spPr>
            <a:xfrm>
              <a:off x="1981200" y="2563504"/>
              <a:ext cx="609600" cy="609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F4</a:t>
              </a:r>
            </a:p>
          </p:txBody>
        </p:sp>
        <p:cxnSp>
          <p:nvCxnSpPr>
            <p:cNvPr id="36" name="Straight Arrow Connector 35"/>
            <p:cNvCxnSpPr>
              <a:stCxn id="30" idx="6"/>
              <a:endCxn id="31" idx="0"/>
            </p:cNvCxnSpPr>
            <p:nvPr/>
          </p:nvCxnSpPr>
          <p:spPr>
            <a:xfrm>
              <a:off x="1524000" y="1801504"/>
              <a:ext cx="234288" cy="230872"/>
            </a:xfrm>
            <a:prstGeom prst="straightConnector1">
              <a:avLst/>
            </a:prstGeom>
            <a:grpFill/>
            <a:ln>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1" idx="6"/>
              <a:endCxn id="35" idx="0"/>
            </p:cNvCxnSpPr>
            <p:nvPr/>
          </p:nvCxnSpPr>
          <p:spPr>
            <a:xfrm>
              <a:off x="2063088" y="2337176"/>
              <a:ext cx="222912" cy="226328"/>
            </a:xfrm>
            <a:prstGeom prst="straightConnector1">
              <a:avLst/>
            </a:prstGeom>
            <a:grpFill/>
            <a:ln>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8" idx="6"/>
              <a:endCxn id="30" idx="0"/>
            </p:cNvCxnSpPr>
            <p:nvPr/>
          </p:nvCxnSpPr>
          <p:spPr>
            <a:xfrm>
              <a:off x="914400" y="1240808"/>
              <a:ext cx="304800" cy="255896"/>
            </a:xfrm>
            <a:prstGeom prst="straightConnector1">
              <a:avLst/>
            </a:prstGeom>
            <a:grpFill/>
            <a:ln>
              <a:solidFill>
                <a:srgbClr val="0099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3739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0-#ppt_h/2"/>
                                          </p:val>
                                        </p:tav>
                                        <p:tav tm="100000">
                                          <p:val>
                                            <p:strVal val="#ppt_y"/>
                                          </p:val>
                                        </p:tav>
                                      </p:tavLst>
                                    </p:anim>
                                  </p:childTnLst>
                                </p:cTn>
                              </p:par>
                              <p:par>
                                <p:cTn id="9" presetID="0" presetClass="path" presetSubtype="0" accel="50000" decel="50000" fill="hold" nodeType="withEffect">
                                  <p:stCondLst>
                                    <p:cond delay="0"/>
                                  </p:stCondLst>
                                  <p:childTnLst>
                                    <p:animMotion origin="layout" path="M 3.33333E-6 -4.44444E-6 L 3.33333E-6 0.1 " pathEditMode="fixed" rAng="0" ptsTypes="AA">
                                      <p:cBhvr>
                                        <p:cTn id="10" dur="2000" fill="hold"/>
                                        <p:tgtEl>
                                          <p:spTgt spid="50"/>
                                        </p:tgtEl>
                                        <p:attrNameLst>
                                          <p:attrName>ppt_x</p:attrName>
                                          <p:attrName>ppt_y</p:attrName>
                                        </p:attrNameLst>
                                      </p:cBhvr>
                                      <p:rCtr x="0" y="5000"/>
                                    </p:animMotion>
                                  </p:childTnLst>
                                </p:cTn>
                              </p:par>
                              <p:par>
                                <p:cTn id="11" presetID="4" presetClass="entr" presetSubtype="16"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box(in)">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additive="base">
                                        <p:cTn id="18" dur="500" fill="hold"/>
                                        <p:tgtEl>
                                          <p:spTgt spid="41"/>
                                        </p:tgtEl>
                                        <p:attrNameLst>
                                          <p:attrName>ppt_x</p:attrName>
                                        </p:attrNameLst>
                                      </p:cBhvr>
                                      <p:tavLst>
                                        <p:tav tm="0">
                                          <p:val>
                                            <p:strVal val="#ppt_x"/>
                                          </p:val>
                                        </p:tav>
                                        <p:tav tm="100000">
                                          <p:val>
                                            <p:strVal val="#ppt_x"/>
                                          </p:val>
                                        </p:tav>
                                      </p:tavLst>
                                    </p:anim>
                                    <p:anim calcmode="lin" valueType="num">
                                      <p:cBhvr additive="base">
                                        <p:cTn id="19" dur="500" fill="hold"/>
                                        <p:tgtEl>
                                          <p:spTgt spid="41"/>
                                        </p:tgtEl>
                                        <p:attrNameLst>
                                          <p:attrName>ppt_y</p:attrName>
                                        </p:attrNameLst>
                                      </p:cBhvr>
                                      <p:tavLst>
                                        <p:tav tm="0">
                                          <p:val>
                                            <p:strVal val="0-#ppt_h/2"/>
                                          </p:val>
                                        </p:tav>
                                        <p:tav tm="100000">
                                          <p:val>
                                            <p:strVal val="#ppt_y"/>
                                          </p:val>
                                        </p:tav>
                                      </p:tavLst>
                                    </p:anim>
                                  </p:childTnLst>
                                </p:cTn>
                              </p:par>
                              <p:par>
                                <p:cTn id="20" presetID="0" presetClass="path" presetSubtype="0" accel="50000" decel="50000" fill="hold" nodeType="withEffect">
                                  <p:stCondLst>
                                    <p:cond delay="0"/>
                                  </p:stCondLst>
                                  <p:childTnLst>
                                    <p:animMotion origin="layout" path="M 0 0.09027 L 0 0.21227 " pathEditMode="relative" rAng="0" ptsTypes="AA">
                                      <p:cBhvr>
                                        <p:cTn id="21" dur="2000" fill="hold"/>
                                        <p:tgtEl>
                                          <p:spTgt spid="50"/>
                                        </p:tgtEl>
                                        <p:attrNameLst>
                                          <p:attrName>ppt_x</p:attrName>
                                          <p:attrName>ppt_y</p:attrName>
                                        </p:attrNameLst>
                                      </p:cBhvr>
                                      <p:rCtr x="0" y="6088"/>
                                    </p:animMotion>
                                  </p:childTnLst>
                                </p:cTn>
                              </p:par>
                              <p:par>
                                <p:cTn id="22" presetID="4" presetClass="entr" presetSubtype="16"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ox(in)">
                                      <p:cBhvr>
                                        <p:cTn id="24" dur="500"/>
                                        <p:tgtEl>
                                          <p:spTgt spid="44"/>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nodeType="click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500" fill="hold"/>
                                        <p:tgtEl>
                                          <p:spTgt spid="42"/>
                                        </p:tgtEl>
                                        <p:attrNameLst>
                                          <p:attrName>ppt_x</p:attrName>
                                        </p:attrNameLst>
                                      </p:cBhvr>
                                      <p:tavLst>
                                        <p:tav tm="0">
                                          <p:val>
                                            <p:strVal val="#ppt_x"/>
                                          </p:val>
                                        </p:tav>
                                        <p:tav tm="100000">
                                          <p:val>
                                            <p:strVal val="#ppt_x"/>
                                          </p:val>
                                        </p:tav>
                                      </p:tavLst>
                                    </p:anim>
                                    <p:anim calcmode="lin" valueType="num">
                                      <p:cBhvr additive="base">
                                        <p:cTn id="30" dur="500" fill="hold"/>
                                        <p:tgtEl>
                                          <p:spTgt spid="42"/>
                                        </p:tgtEl>
                                        <p:attrNameLst>
                                          <p:attrName>ppt_y</p:attrName>
                                        </p:attrNameLst>
                                      </p:cBhvr>
                                      <p:tavLst>
                                        <p:tav tm="0">
                                          <p:val>
                                            <p:strVal val="0-#ppt_h/2"/>
                                          </p:val>
                                        </p:tav>
                                        <p:tav tm="100000">
                                          <p:val>
                                            <p:strVal val="#ppt_y"/>
                                          </p:val>
                                        </p:tav>
                                      </p:tavLst>
                                    </p:anim>
                                  </p:childTnLst>
                                </p:cTn>
                              </p:par>
                              <p:par>
                                <p:cTn id="31" presetID="0" presetClass="path" presetSubtype="0" accel="50000" decel="50000" fill="hold" nodeType="withEffect">
                                  <p:stCondLst>
                                    <p:cond delay="0"/>
                                  </p:stCondLst>
                                  <p:childTnLst>
                                    <p:animMotion origin="layout" path="M -2.77778E-7 0.21092 L -2.77778E-7 0.41074 " pathEditMode="relative" ptsTypes="AA">
                                      <p:cBhvr>
                                        <p:cTn id="32" dur="2000" fill="hold"/>
                                        <p:tgtEl>
                                          <p:spTgt spid="50"/>
                                        </p:tgtEl>
                                        <p:attrNameLst>
                                          <p:attrName>ppt_x</p:attrName>
                                          <p:attrName>ppt_y</p:attrName>
                                        </p:attrNameLst>
                                      </p:cBhvr>
                                    </p:animMotion>
                                  </p:childTnLst>
                                </p:cTn>
                              </p:par>
                              <p:par>
                                <p:cTn id="33" presetID="4" presetClass="entr" presetSubtype="16"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box(in)">
                                      <p:cBhvr>
                                        <p:cTn id="35" dur="500"/>
                                        <p:tgtEl>
                                          <p:spTgt spid="45"/>
                                        </p:tgtEl>
                                      </p:cBhvr>
                                    </p:animEffect>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nodeType="click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fade">
                                      <p:cBhvr>
                                        <p:cTn id="40" dur="1000"/>
                                        <p:tgtEl>
                                          <p:spTgt spid="53"/>
                                        </p:tgtEl>
                                      </p:cBhvr>
                                    </p:animEffect>
                                    <p:anim calcmode="lin" valueType="num">
                                      <p:cBhvr>
                                        <p:cTn id="41" dur="1000" fill="hold"/>
                                        <p:tgtEl>
                                          <p:spTgt spid="53"/>
                                        </p:tgtEl>
                                        <p:attrNameLst>
                                          <p:attrName>ppt_x</p:attrName>
                                        </p:attrNameLst>
                                      </p:cBhvr>
                                      <p:tavLst>
                                        <p:tav tm="0">
                                          <p:val>
                                            <p:strVal val="#ppt_x"/>
                                          </p:val>
                                        </p:tav>
                                        <p:tav tm="100000">
                                          <p:val>
                                            <p:strVal val="#ppt_x"/>
                                          </p:val>
                                        </p:tav>
                                      </p:tavLst>
                                    </p:anim>
                                    <p:anim calcmode="lin" valueType="num">
                                      <p:cBhvr>
                                        <p:cTn id="42"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nodeType="clickEffect">
                                  <p:stCondLst>
                                    <p:cond delay="0"/>
                                  </p:stCondLst>
                                  <p:childTnLst>
                                    <p:animMotion origin="layout" path="M 0 0 L 0.26667 0 " pathEditMode="relative" ptsTypes="AA">
                                      <p:cBhvr>
                                        <p:cTn id="46" dur="2000" fill="hold"/>
                                        <p:tgtEl>
                                          <p:spTgt spid="40"/>
                                        </p:tgtEl>
                                        <p:attrNameLst>
                                          <p:attrName>ppt_x</p:attrName>
                                          <p:attrName>ppt_y</p:attrName>
                                        </p:attrNameLst>
                                      </p:cBhvr>
                                    </p:animMotion>
                                  </p:childTnLst>
                                </p:cTn>
                              </p:par>
                              <p:par>
                                <p:cTn id="47" presetID="63" presetClass="path" presetSubtype="0" accel="50000" decel="50000" fill="hold" nodeType="withEffect">
                                  <p:stCondLst>
                                    <p:cond delay="0"/>
                                  </p:stCondLst>
                                  <p:childTnLst>
                                    <p:animMotion origin="layout" path="M 0.01666 -4.44444E-6 L 0.26666 -4.44444E-6 " pathEditMode="relative" rAng="0" ptsTypes="AA">
                                      <p:cBhvr>
                                        <p:cTn id="48" dur="2000" fill="hold"/>
                                        <p:tgtEl>
                                          <p:spTgt spid="41"/>
                                        </p:tgtEl>
                                        <p:attrNameLst>
                                          <p:attrName>ppt_x</p:attrName>
                                          <p:attrName>ppt_y</p:attrName>
                                        </p:attrNameLst>
                                      </p:cBhvr>
                                      <p:rCtr x="12500" y="0"/>
                                    </p:animMotion>
                                  </p:childTnLst>
                                </p:cTn>
                              </p:par>
                              <p:par>
                                <p:cTn id="49" presetID="42" presetClass="path" presetSubtype="0" accel="50000" decel="50000" fill="hold" grpId="0" nodeType="withEffect">
                                  <p:stCondLst>
                                    <p:cond delay="0"/>
                                  </p:stCondLst>
                                  <p:childTnLst>
                                    <p:animMotion origin="layout" path="M 3.33333E-6 4.44444E-6 L 0.26666 4.44444E-6 " pathEditMode="relative" rAng="0" ptsTypes="AA">
                                      <p:cBhvr>
                                        <p:cTn id="50" dur="2000" fill="hold"/>
                                        <p:tgtEl>
                                          <p:spTgt spid="42"/>
                                        </p:tgtEl>
                                        <p:attrNameLst>
                                          <p:attrName>ppt_x</p:attrName>
                                          <p:attrName>ppt_y</p:attrName>
                                        </p:attrNameLst>
                                      </p:cBhvr>
                                      <p:rCtr x="13333" y="0"/>
                                    </p:animMotion>
                                  </p:childTnLst>
                                </p:cTn>
                              </p:par>
                            </p:childTnLst>
                          </p:cTn>
                        </p:par>
                        <p:par>
                          <p:cTn id="51" fill="hold">
                            <p:stCondLst>
                              <p:cond delay="2000"/>
                            </p:stCondLst>
                            <p:childTnLst>
                              <p:par>
                                <p:cTn id="52" presetID="0" presetClass="path" presetSubtype="0" accel="50000" decel="50000" fill="hold" nodeType="afterEffect">
                                  <p:stCondLst>
                                    <p:cond delay="0"/>
                                  </p:stCondLst>
                                  <p:childTnLst>
                                    <p:animMotion origin="layout" path="M 0.01562 -0.01436 L 0.03038 0.30092 " pathEditMode="relative" rAng="0" ptsTypes="AA">
                                      <p:cBhvr>
                                        <p:cTn id="53" dur="2000" fill="hold"/>
                                        <p:tgtEl>
                                          <p:spTgt spid="53"/>
                                        </p:tgtEl>
                                        <p:attrNameLst>
                                          <p:attrName>ppt_x</p:attrName>
                                          <p:attrName>ppt_y</p:attrName>
                                        </p:attrNameLst>
                                      </p:cBhvr>
                                      <p:rCtr x="729" y="15764"/>
                                    </p:animMotion>
                                  </p:childTnLst>
                                </p:cTn>
                              </p:par>
                              <p:par>
                                <p:cTn id="54" presetID="4" presetClass="exit" presetSubtype="16" fill="hold" nodeType="withEffect">
                                  <p:stCondLst>
                                    <p:cond delay="0"/>
                                  </p:stCondLst>
                                  <p:childTnLst>
                                    <p:animEffect transition="out" filter="box(in)">
                                      <p:cBhvr>
                                        <p:cTn id="55" dur="500"/>
                                        <p:tgtEl>
                                          <p:spTgt spid="43"/>
                                        </p:tgtEl>
                                      </p:cBhvr>
                                    </p:animEffect>
                                    <p:set>
                                      <p:cBhvr>
                                        <p:cTn id="56" dur="1" fill="hold">
                                          <p:stCondLst>
                                            <p:cond delay="499"/>
                                          </p:stCondLst>
                                        </p:cTn>
                                        <p:tgtEl>
                                          <p:spTgt spid="43"/>
                                        </p:tgtEl>
                                        <p:attrNameLst>
                                          <p:attrName>style.visibility</p:attrName>
                                        </p:attrNameLst>
                                      </p:cBhvr>
                                      <p:to>
                                        <p:strVal val="hidden"/>
                                      </p:to>
                                    </p:set>
                                  </p:childTnLst>
                                </p:cTn>
                              </p:par>
                            </p:childTnLst>
                          </p:cTn>
                        </p:par>
                        <p:par>
                          <p:cTn id="57" fill="hold">
                            <p:stCondLst>
                              <p:cond delay="4000"/>
                            </p:stCondLst>
                            <p:childTnLst>
                              <p:par>
                                <p:cTn id="58" presetID="4" presetClass="entr" presetSubtype="16" fill="hold" nodeType="afterEffect">
                                  <p:stCondLst>
                                    <p:cond delay="0"/>
                                  </p:stCondLst>
                                  <p:childTnLst>
                                    <p:set>
                                      <p:cBhvr>
                                        <p:cTn id="59" dur="1" fill="hold">
                                          <p:stCondLst>
                                            <p:cond delay="0"/>
                                          </p:stCondLst>
                                        </p:cTn>
                                        <p:tgtEl>
                                          <p:spTgt spid="54"/>
                                        </p:tgtEl>
                                        <p:attrNameLst>
                                          <p:attrName>style.visibility</p:attrName>
                                        </p:attrNameLst>
                                      </p:cBhvr>
                                      <p:to>
                                        <p:strVal val="visible"/>
                                      </p:to>
                                    </p:set>
                                    <p:animEffect transition="in" filter="box(in)">
                                      <p:cBhvr>
                                        <p:cTn id="60" dur="500"/>
                                        <p:tgtEl>
                                          <p:spTgt spid="54"/>
                                        </p:tgtEl>
                                      </p:cBhvr>
                                    </p:animEffect>
                                  </p:childTnLst>
                                </p:cTn>
                              </p:par>
                              <p:par>
                                <p:cTn id="61" presetID="0" presetClass="path" presetSubtype="0" accel="50000" decel="50000" fill="hold" nodeType="withEffect">
                                  <p:stCondLst>
                                    <p:cond delay="0"/>
                                  </p:stCondLst>
                                  <p:childTnLst>
                                    <p:animMotion origin="layout" path="M 5E-6 0.41073 L 0.00105 0.17207 " pathEditMode="relative" rAng="0" ptsTypes="AA">
                                      <p:cBhvr>
                                        <p:cTn id="62" dur="2000" fill="hold"/>
                                        <p:tgtEl>
                                          <p:spTgt spid="50"/>
                                        </p:tgtEl>
                                        <p:attrNameLst>
                                          <p:attrName>ppt_x</p:attrName>
                                          <p:attrName>ppt_y</p:attrName>
                                        </p:attrNameLst>
                                      </p:cBhvr>
                                      <p:rCtr x="1" y="-119"/>
                                    </p:animMotion>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nodeType="clickEffect">
                                  <p:stCondLst>
                                    <p:cond delay="0"/>
                                  </p:stCondLst>
                                  <p:childTnLst>
                                    <p:animMotion origin="layout" path="M 0 0.1 L 0.00417 -0.00972 " pathEditMode="relative" rAng="0" ptsTypes="AA">
                                      <p:cBhvr>
                                        <p:cTn id="66" dur="2000" fill="hold"/>
                                        <p:tgtEl>
                                          <p:spTgt spid="50"/>
                                        </p:tgtEl>
                                        <p:attrNameLst>
                                          <p:attrName>ppt_x</p:attrName>
                                          <p:attrName>ppt_y</p:attrName>
                                        </p:attrNameLst>
                                      </p:cBhvr>
                                      <p:rCtr x="208" y="-5486"/>
                                    </p:animMotion>
                                  </p:childTnLst>
                                </p:cTn>
                              </p:par>
                              <p:par>
                                <p:cTn id="67" presetID="22" presetClass="exit" presetSubtype="4" fill="hold" grpId="0" nodeType="withEffect">
                                  <p:stCondLst>
                                    <p:cond delay="0"/>
                                  </p:stCondLst>
                                  <p:childTnLst>
                                    <p:animEffect transition="out" filter="wipe(down)">
                                      <p:cBhvr>
                                        <p:cTn id="68" dur="500"/>
                                        <p:tgtEl>
                                          <p:spTgt spid="53"/>
                                        </p:tgtEl>
                                      </p:cBhvr>
                                    </p:animEffect>
                                    <p:set>
                                      <p:cBhvr>
                                        <p:cTn id="69" dur="1" fill="hold">
                                          <p:stCondLst>
                                            <p:cond delay="499"/>
                                          </p:stCondLst>
                                        </p:cTn>
                                        <p:tgtEl>
                                          <p:spTgt spid="53"/>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0" presetClass="path" presetSubtype="0" accel="50000" decel="50000" fill="hold" grpId="0" nodeType="clickEffect">
                                  <p:stCondLst>
                                    <p:cond delay="0"/>
                                  </p:stCondLst>
                                  <p:childTnLst>
                                    <p:animMotion origin="layout" path="M 0.25 0 L 3.33333E-6 0 " pathEditMode="relative" rAng="0" ptsTypes="AA">
                                      <p:cBhvr>
                                        <p:cTn id="73" dur="2000" fill="hold"/>
                                        <p:tgtEl>
                                          <p:spTgt spid="40"/>
                                        </p:tgtEl>
                                        <p:attrNameLst>
                                          <p:attrName>ppt_x</p:attrName>
                                          <p:attrName>ppt_y</p:attrName>
                                        </p:attrNameLst>
                                      </p:cBhvr>
                                      <p:rCtr x="-12500" y="0"/>
                                    </p:animMotion>
                                  </p:childTnLst>
                                </p:cTn>
                              </p:par>
                              <p:par>
                                <p:cTn id="74" presetID="0" presetClass="path" presetSubtype="0" accel="50000" decel="50000" fill="hold" grpId="0" nodeType="withEffect">
                                  <p:stCondLst>
                                    <p:cond delay="0"/>
                                  </p:stCondLst>
                                  <p:childTnLst>
                                    <p:animMotion origin="layout" path="M 0.25 4.44444E-6 L 3.33333E-6 4.44444E-6 " pathEditMode="relative" rAng="0" ptsTypes="AA">
                                      <p:cBhvr>
                                        <p:cTn id="75" dur="2000" fill="hold"/>
                                        <p:tgtEl>
                                          <p:spTgt spid="41"/>
                                        </p:tgtEl>
                                        <p:attrNameLst>
                                          <p:attrName>ppt_x</p:attrName>
                                          <p:attrName>ppt_y</p:attrName>
                                        </p:attrNameLst>
                                      </p:cBhvr>
                                      <p:rCtr x="-12500" y="0"/>
                                    </p:animMotion>
                                  </p:childTnLst>
                                </p:cTn>
                              </p:par>
                              <p:par>
                                <p:cTn id="76" presetID="0" presetClass="path" presetSubtype="0" accel="50000" decel="50000" fill="hold" grpId="1" nodeType="withEffect">
                                  <p:stCondLst>
                                    <p:cond delay="0"/>
                                  </p:stCondLst>
                                  <p:childTnLst>
                                    <p:animMotion origin="layout" path="M 0.25 3.7037E-6 L 3.33333E-6 3.7037E-6 " pathEditMode="relative" rAng="0" ptsTypes="AA">
                                      <p:cBhvr>
                                        <p:cTn id="77" dur="2000" fill="hold"/>
                                        <p:tgtEl>
                                          <p:spTgt spid="42"/>
                                        </p:tgtEl>
                                        <p:attrNameLst>
                                          <p:attrName>ppt_x</p:attrName>
                                          <p:attrName>ppt_y</p:attrName>
                                        </p:attrNameLst>
                                      </p:cBhvr>
                                      <p:rCtr x="-12500" y="0"/>
                                    </p:animMotion>
                                  </p:childTnLst>
                                </p:cTn>
                              </p:par>
                              <p:par>
                                <p:cTn id="78" presetID="0" presetClass="path" presetSubtype="0" accel="50000" decel="50000" fill="hold" nodeType="withEffect">
                                  <p:stCondLst>
                                    <p:cond delay="0"/>
                                  </p:stCondLst>
                                  <p:childTnLst>
                                    <p:animMotion origin="layout" path="M -3.33333E-6 2.22222E-6 L -3.33333E-6 0.4 " pathEditMode="relative" ptsTypes="AA">
                                      <p:cBhvr>
                                        <p:cTn id="79" dur="2000" fill="hold"/>
                                        <p:tgtEl>
                                          <p:spTgt spid="5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2" grpId="1" animBg="1"/>
      <p:bldP spid="5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altLang="zh-CN" sz="4000" dirty="0"/>
              <a:t>Optimizing Stack Management</a:t>
            </a:r>
            <a:endParaRPr lang="en-US" sz="4200" dirty="0"/>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15</a:t>
            </a:fld>
            <a:endParaRPr lang="en-US" altLang="zh-CN"/>
          </a:p>
        </p:txBody>
      </p:sp>
      <p:sp>
        <p:nvSpPr>
          <p:cNvPr id="4" name="Content Placeholder 3"/>
          <p:cNvSpPr>
            <a:spLocks noGrp="1"/>
          </p:cNvSpPr>
          <p:nvPr>
            <p:ph sz="quarter" idx="1"/>
          </p:nvPr>
        </p:nvSpPr>
        <p:spPr>
          <a:xfrm>
            <a:off x="152400" y="990600"/>
            <a:ext cx="8686800" cy="5334000"/>
          </a:xfrm>
        </p:spPr>
        <p:txBody>
          <a:bodyPr>
            <a:normAutofit/>
          </a:bodyPr>
          <a:lstStyle/>
          <a:p>
            <a:r>
              <a:rPr lang="en-US" altLang="zh-CN" dirty="0" smtClean="0"/>
              <a:t>N</a:t>
            </a:r>
            <a:r>
              <a:rPr lang="en-US" dirty="0" smtClean="0"/>
              <a:t>ot performing </a:t>
            </a:r>
            <a:r>
              <a:rPr lang="en-US" dirty="0"/>
              <a:t>management when not absolutely </a:t>
            </a:r>
            <a:r>
              <a:rPr lang="en-US" dirty="0" smtClean="0"/>
              <a:t>needed</a:t>
            </a:r>
          </a:p>
          <a:p>
            <a:pPr lvl="1"/>
            <a:r>
              <a:rPr lang="en-US" altLang="zh-CN" dirty="0"/>
              <a:t>F</a:t>
            </a:r>
            <a:r>
              <a:rPr lang="en-US" altLang="zh-CN" dirty="0" smtClean="0"/>
              <a:t>ewer DMA calls </a:t>
            </a:r>
          </a:p>
          <a:p>
            <a:pPr lvl="2"/>
            <a:r>
              <a:rPr lang="en-US" altLang="zh-CN" dirty="0"/>
              <a:t>M</a:t>
            </a:r>
            <a:r>
              <a:rPr lang="en-US" altLang="zh-CN" dirty="0" smtClean="0"/>
              <a:t>emory latency of a task will be very strongly dependent on the number of memory requests</a:t>
            </a:r>
            <a:endParaRPr lang="en-US" dirty="0" smtClean="0"/>
          </a:p>
          <a:p>
            <a:r>
              <a:rPr lang="en-US" dirty="0" smtClean="0"/>
              <a:t>Performing </a:t>
            </a:r>
            <a:r>
              <a:rPr lang="en-US" dirty="0"/>
              <a:t>minimal work each time management is </a:t>
            </a:r>
            <a:r>
              <a:rPr lang="en-US" dirty="0" smtClean="0"/>
              <a:t>performed</a:t>
            </a:r>
          </a:p>
          <a:p>
            <a:pPr lvl="1"/>
            <a:r>
              <a:rPr lang="en-US" altLang="zh-CN" dirty="0" smtClean="0"/>
              <a:t>Transfer stack data at the whole stack space granularity</a:t>
            </a:r>
          </a:p>
          <a:p>
            <a:pPr lvl="1"/>
            <a:r>
              <a:rPr lang="en-US" altLang="zh-CN" dirty="0"/>
              <a:t>M</a:t>
            </a:r>
            <a:r>
              <a:rPr lang="en-US" altLang="zh-CN" dirty="0" smtClean="0"/>
              <a:t>anagement library (_</a:t>
            </a:r>
            <a:r>
              <a:rPr lang="en-US" altLang="zh-CN" dirty="0" err="1" smtClean="0"/>
              <a:t>sstore</a:t>
            </a:r>
            <a:r>
              <a:rPr lang="en-US" altLang="zh-CN" dirty="0" smtClean="0"/>
              <a:t> and _</a:t>
            </a:r>
            <a:r>
              <a:rPr lang="en-US" altLang="zh-CN" dirty="0" err="1" smtClean="0"/>
              <a:t>sload</a:t>
            </a:r>
            <a:r>
              <a:rPr lang="en-US" altLang="zh-CN" dirty="0" smtClean="0"/>
              <a:t>) becomes simpler</a:t>
            </a:r>
            <a:endParaRPr lang="en-US" dirty="0"/>
          </a:p>
          <a:p>
            <a:r>
              <a:rPr lang="en-US" dirty="0" smtClean="0"/>
              <a:t>Avoiding thrashing</a:t>
            </a:r>
          </a:p>
          <a:p>
            <a:pPr lvl="1"/>
            <a:r>
              <a:rPr lang="en-US" dirty="0" smtClean="0"/>
              <a:t>Place management functions judiciously</a:t>
            </a:r>
          </a:p>
        </p:txBody>
      </p:sp>
    </p:spTree>
    <p:extLst>
      <p:ext uri="{BB962C8B-B14F-4D97-AF65-F5344CB8AC3E}">
        <p14:creationId xmlns:p14="http://schemas.microsoft.com/office/powerpoint/2010/main" val="362867749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Smart Stack Data Management</a:t>
            </a:r>
            <a:endParaRPr lang="zh-CN" altLang="en-US" dirty="0"/>
          </a:p>
        </p:txBody>
      </p:sp>
      <p:sp>
        <p:nvSpPr>
          <p:cNvPr id="3" name="灯片编号占位符 2"/>
          <p:cNvSpPr>
            <a:spLocks noGrp="1"/>
          </p:cNvSpPr>
          <p:nvPr>
            <p:ph type="sldNum" sz="quarter" idx="12"/>
          </p:nvPr>
        </p:nvSpPr>
        <p:spPr/>
        <p:txBody>
          <a:bodyPr/>
          <a:lstStyle/>
          <a:p>
            <a:fld id="{FEFC07C8-73AF-4C93-9657-3F05B2743F4C}" type="slidenum">
              <a:rPr lang="en-US" altLang="zh-CN" smtClean="0"/>
              <a:pPr/>
              <a:t>16</a:t>
            </a:fld>
            <a:endParaRPr lang="en-US" altLang="zh-CN" dirty="0"/>
          </a:p>
        </p:txBody>
      </p:sp>
      <p:grpSp>
        <p:nvGrpSpPr>
          <p:cNvPr id="5" name="Group 54"/>
          <p:cNvGrpSpPr/>
          <p:nvPr/>
        </p:nvGrpSpPr>
        <p:grpSpPr>
          <a:xfrm>
            <a:off x="5465554" y="3352800"/>
            <a:ext cx="2916445" cy="2895600"/>
            <a:chOff x="3228693" y="485800"/>
            <a:chExt cx="3152956" cy="3962400"/>
          </a:xfrm>
        </p:grpSpPr>
        <p:sp>
          <p:nvSpPr>
            <p:cNvPr id="6" name="Flowchart: Multidocument 2"/>
            <p:cNvSpPr/>
            <p:nvPr/>
          </p:nvSpPr>
          <p:spPr bwMode="auto">
            <a:xfrm>
              <a:off x="3244271" y="485800"/>
              <a:ext cx="1062038" cy="758825"/>
            </a:xfrm>
            <a:prstGeom prst="flowChartMultidocumen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000" b="1" i="1" dirty="0">
                  <a:effectLst>
                    <a:outerShdw blurRad="38100" dist="38100" dir="2700000" algn="tl">
                      <a:srgbClr val="000000">
                        <a:alpha val="43137"/>
                      </a:srgbClr>
                    </a:outerShdw>
                  </a:effectLst>
                  <a:latin typeface="Arial" pitchFamily="34" charset="0"/>
                  <a:cs typeface="Arial" pitchFamily="34" charset="0"/>
                </a:rPr>
                <a:t>.c</a:t>
              </a:r>
              <a:r>
                <a:rPr lang="en-US" sz="1000" b="1" dirty="0">
                  <a:effectLst>
                    <a:outerShdw blurRad="38100" dist="38100" dir="2700000" algn="tl">
                      <a:srgbClr val="000000">
                        <a:alpha val="43137"/>
                      </a:srgbClr>
                    </a:outerShdw>
                  </a:effectLst>
                  <a:latin typeface="Arial" pitchFamily="34" charset="0"/>
                  <a:cs typeface="Arial" pitchFamily="34" charset="0"/>
                </a:rPr>
                <a:t> </a:t>
              </a:r>
            </a:p>
          </p:txBody>
        </p:sp>
        <p:sp>
          <p:nvSpPr>
            <p:cNvPr id="7" name="AutoShape 26"/>
            <p:cNvSpPr>
              <a:spLocks noChangeArrowheads="1"/>
            </p:cNvSpPr>
            <p:nvPr/>
          </p:nvSpPr>
          <p:spPr bwMode="auto">
            <a:xfrm>
              <a:off x="3244271" y="2934527"/>
              <a:ext cx="1136716" cy="573641"/>
            </a:xfrm>
            <a:prstGeom prst="flowChartDocument">
              <a:avLst/>
            </a:prstGeom>
            <a:solidFill>
              <a:schemeClr val="accent3">
                <a:lumMod val="60000"/>
                <a:lumOff val="40000"/>
              </a:schemeClr>
            </a:solidFill>
            <a:ln w="25400">
              <a:solidFill>
                <a:schemeClr val="tx1">
                  <a:lumMod val="50000"/>
                  <a:lumOff val="50000"/>
                </a:schemeClr>
              </a:solidFill>
              <a:miter lim="800000"/>
              <a:headEnd/>
              <a:tailEnd/>
            </a:ln>
            <a:effectLst/>
          </p:spPr>
          <p:txBody>
            <a:bodyPr lIns="0" tIns="0" rIns="0" bIns="0" anchor="ctr"/>
            <a:lstStyle/>
            <a:p>
              <a:pPr algn="ctr" eaLnBrk="0" hangingPunct="0">
                <a:defRPr/>
              </a:pPr>
              <a:r>
                <a:rPr lang="en-US" sz="1000" b="1" i="1" dirty="0">
                  <a:solidFill>
                    <a:srgbClr val="C00000"/>
                  </a:solidFill>
                  <a:latin typeface="Arial" pitchFamily="34" charset="0"/>
                  <a:ea typeface="宋体" charset="-122"/>
                  <a:cs typeface="Arial" pitchFamily="34" charset="0"/>
                </a:rPr>
                <a:t>Runtime</a:t>
              </a:r>
            </a:p>
            <a:p>
              <a:pPr algn="ctr" eaLnBrk="0" hangingPunct="0">
                <a:defRPr/>
              </a:pPr>
              <a:r>
                <a:rPr lang="en-US" sz="1000" b="1" i="1" dirty="0" smtClean="0">
                  <a:solidFill>
                    <a:srgbClr val="C00000"/>
                  </a:solidFill>
                  <a:latin typeface="Arial" pitchFamily="34" charset="0"/>
                  <a:ea typeface="宋体" charset="-122"/>
                  <a:cs typeface="Arial" pitchFamily="34" charset="0"/>
                </a:rPr>
                <a:t>Library .</a:t>
              </a:r>
              <a:r>
                <a:rPr lang="en-US" sz="1000" b="1" i="1" dirty="0">
                  <a:solidFill>
                    <a:srgbClr val="C00000"/>
                  </a:solidFill>
                  <a:latin typeface="Arial" pitchFamily="34" charset="0"/>
                  <a:ea typeface="宋体" charset="-122"/>
                  <a:cs typeface="Arial" pitchFamily="34" charset="0"/>
                </a:rPr>
                <a:t>a</a:t>
              </a:r>
            </a:p>
          </p:txBody>
        </p:sp>
        <p:sp>
          <p:nvSpPr>
            <p:cNvPr id="8" name="Rounded Rectangle 5"/>
            <p:cNvSpPr/>
            <p:nvPr/>
          </p:nvSpPr>
          <p:spPr bwMode="auto">
            <a:xfrm>
              <a:off x="3228693" y="1644675"/>
              <a:ext cx="1044575" cy="663575"/>
            </a:xfrm>
            <a:prstGeom prst="round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b="1" i="1" dirty="0" smtClean="0">
                  <a:solidFill>
                    <a:schemeClr val="accent1"/>
                  </a:solidFill>
                  <a:latin typeface="Arial" pitchFamily="34" charset="0"/>
                  <a:cs typeface="Arial" pitchFamily="34" charset="0"/>
                </a:rPr>
                <a:t>Weighted Call Graph</a:t>
              </a:r>
              <a:endParaRPr lang="en-US" sz="1000" b="1" i="1" dirty="0">
                <a:solidFill>
                  <a:schemeClr val="accent1"/>
                </a:solidFill>
                <a:latin typeface="Arial" pitchFamily="34" charset="0"/>
                <a:cs typeface="Arial" pitchFamily="34" charset="0"/>
              </a:endParaRPr>
            </a:p>
          </p:txBody>
        </p:sp>
        <p:sp>
          <p:nvSpPr>
            <p:cNvPr id="9" name="Right Arrow 55"/>
            <p:cNvSpPr/>
            <p:nvPr/>
          </p:nvSpPr>
          <p:spPr bwMode="auto">
            <a:xfrm rot="5400000">
              <a:off x="3534350" y="1320031"/>
              <a:ext cx="434975" cy="182562"/>
            </a:xfrm>
            <a:prstGeom prst="rightArrow">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a:latin typeface="Arial" pitchFamily="34" charset="0"/>
                <a:cs typeface="Arial" pitchFamily="34" charset="0"/>
              </a:endParaRPr>
            </a:p>
          </p:txBody>
        </p:sp>
        <p:sp>
          <p:nvSpPr>
            <p:cNvPr id="10" name="Rectangle 10"/>
            <p:cNvSpPr/>
            <p:nvPr/>
          </p:nvSpPr>
          <p:spPr bwMode="auto">
            <a:xfrm>
              <a:off x="4916942" y="3022121"/>
              <a:ext cx="871920" cy="411162"/>
            </a:xfrm>
            <a:prstGeom prst="rect">
              <a:avLst/>
            </a:prstGeom>
            <a:solidFill>
              <a:schemeClr val="accent5">
                <a:lumMod val="20000"/>
                <a:lumOff val="80000"/>
              </a:schemeClr>
            </a:solidFill>
            <a:ln w="127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smtClean="0">
                  <a:solidFill>
                    <a:schemeClr val="tx1"/>
                  </a:solidFill>
                  <a:latin typeface="Arial" pitchFamily="34" charset="0"/>
                  <a:cs typeface="Arial" pitchFamily="34" charset="0"/>
                </a:rPr>
                <a:t>compiler</a:t>
              </a:r>
              <a:endParaRPr lang="en-US" sz="1000" dirty="0">
                <a:solidFill>
                  <a:schemeClr val="tx1"/>
                </a:solidFill>
                <a:latin typeface="Arial" pitchFamily="34" charset="0"/>
                <a:cs typeface="Arial" pitchFamily="34" charset="0"/>
              </a:endParaRPr>
            </a:p>
          </p:txBody>
        </p:sp>
        <p:sp>
          <p:nvSpPr>
            <p:cNvPr id="11" name="Snip Single Corner Rectangle 11"/>
            <p:cNvSpPr/>
            <p:nvPr/>
          </p:nvSpPr>
          <p:spPr bwMode="auto">
            <a:xfrm>
              <a:off x="4743266" y="4077527"/>
              <a:ext cx="1139825" cy="370673"/>
            </a:xfrm>
            <a:prstGeom prst="snip1Rect">
              <a:avLst/>
            </a:prstGeom>
            <a:solidFill>
              <a:schemeClr val="accent1">
                <a:lumMod val="60000"/>
                <a:lumOff val="40000"/>
              </a:schemeClr>
            </a:solidFill>
            <a:ln w="127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sz="1000" b="1" dirty="0">
                <a:solidFill>
                  <a:srgbClr val="000000"/>
                </a:solidFill>
                <a:latin typeface="Arial" pitchFamily="34" charset="0"/>
                <a:cs typeface="Arial" pitchFamily="34" charset="0"/>
              </a:endParaRPr>
            </a:p>
            <a:p>
              <a:pPr algn="ctr">
                <a:defRPr/>
              </a:pPr>
              <a:r>
                <a:rPr lang="en-US" altLang="zh-CN" sz="1000" dirty="0">
                  <a:solidFill>
                    <a:srgbClr val="000000"/>
                  </a:solidFill>
                  <a:latin typeface="Arial" pitchFamily="34" charset="0"/>
                  <a:cs typeface="Arial" pitchFamily="34" charset="0"/>
                </a:rPr>
                <a:t>Executable</a:t>
              </a:r>
              <a:endParaRPr lang="zh-CN" altLang="en-US" sz="1000" dirty="0">
                <a:solidFill>
                  <a:srgbClr val="000000"/>
                </a:solidFill>
                <a:latin typeface="Arial" pitchFamily="34" charset="0"/>
                <a:cs typeface="Arial" pitchFamily="34" charset="0"/>
              </a:endParaRPr>
            </a:p>
            <a:p>
              <a:pPr algn="ctr">
                <a:defRPr/>
              </a:pPr>
              <a:endParaRPr lang="en-US" sz="1000" dirty="0">
                <a:latin typeface="Arial" pitchFamily="34" charset="0"/>
                <a:cs typeface="Arial" pitchFamily="34" charset="0"/>
              </a:endParaRPr>
            </a:p>
          </p:txBody>
        </p:sp>
        <p:sp>
          <p:nvSpPr>
            <p:cNvPr id="12" name="Oval 1"/>
            <p:cNvSpPr/>
            <p:nvPr/>
          </p:nvSpPr>
          <p:spPr>
            <a:xfrm>
              <a:off x="4821493" y="1726641"/>
              <a:ext cx="1065882" cy="484684"/>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i="1" dirty="0">
                  <a:solidFill>
                    <a:srgbClr val="C00000"/>
                  </a:solidFill>
                  <a:latin typeface="Arial" pitchFamily="34" charset="0"/>
                  <a:cs typeface="Arial" pitchFamily="34" charset="0"/>
                </a:rPr>
                <a:t>SSDM</a:t>
              </a:r>
            </a:p>
          </p:txBody>
        </p:sp>
        <p:sp>
          <p:nvSpPr>
            <p:cNvPr id="13" name="Right Arrow 15"/>
            <p:cNvSpPr/>
            <p:nvPr/>
          </p:nvSpPr>
          <p:spPr bwMode="auto">
            <a:xfrm>
              <a:off x="4354619" y="1876723"/>
              <a:ext cx="434975" cy="182562"/>
            </a:xfrm>
            <a:prstGeom prst="rightArrow">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a:latin typeface="Arial" pitchFamily="34" charset="0"/>
                <a:cs typeface="Arial" pitchFamily="34" charset="0"/>
              </a:endParaRPr>
            </a:p>
          </p:txBody>
        </p:sp>
        <p:sp>
          <p:nvSpPr>
            <p:cNvPr id="22" name="Right Arrow 56"/>
            <p:cNvSpPr/>
            <p:nvPr/>
          </p:nvSpPr>
          <p:spPr bwMode="auto">
            <a:xfrm>
              <a:off x="4441858" y="3125061"/>
              <a:ext cx="434975" cy="182562"/>
            </a:xfrm>
            <a:prstGeom prst="rightArrow">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a:latin typeface="Arial" pitchFamily="34" charset="0"/>
                <a:cs typeface="Arial" pitchFamily="34" charset="0"/>
              </a:endParaRPr>
            </a:p>
          </p:txBody>
        </p:sp>
        <p:sp>
          <p:nvSpPr>
            <p:cNvPr id="24" name="Right Arrow 60"/>
            <p:cNvSpPr/>
            <p:nvPr/>
          </p:nvSpPr>
          <p:spPr bwMode="auto">
            <a:xfrm rot="5400000">
              <a:off x="4971866" y="3696527"/>
              <a:ext cx="609600" cy="152400"/>
            </a:xfrm>
            <a:prstGeom prst="rightArrow">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a:latin typeface="Arial" pitchFamily="34" charset="0"/>
                <a:cs typeface="Arial" pitchFamily="34" charset="0"/>
              </a:endParaRPr>
            </a:p>
          </p:txBody>
        </p:sp>
        <p:sp>
          <p:nvSpPr>
            <p:cNvPr id="25" name="TextBox 24"/>
            <p:cNvSpPr txBox="1"/>
            <p:nvPr/>
          </p:nvSpPr>
          <p:spPr>
            <a:xfrm>
              <a:off x="4166451" y="2390799"/>
              <a:ext cx="2215198" cy="507457"/>
            </a:xfrm>
            <a:prstGeom prst="rect">
              <a:avLst/>
            </a:prstGeom>
            <a:noFill/>
          </p:spPr>
          <p:txBody>
            <a:bodyPr wrap="square" rtlCol="0">
              <a:spAutoFit/>
            </a:bodyPr>
            <a:lstStyle/>
            <a:p>
              <a:pPr algn="ctr"/>
              <a:r>
                <a:rPr lang="en-US" sz="1000" b="1" i="1" dirty="0" smtClean="0">
                  <a:latin typeface="Arial" pitchFamily="34" charset="0"/>
                  <a:cs typeface="Arial" pitchFamily="34" charset="0"/>
                </a:rPr>
                <a:t>Place info about where to perform management</a:t>
              </a:r>
            </a:p>
          </p:txBody>
        </p:sp>
      </p:grpSp>
      <p:cxnSp>
        <p:nvCxnSpPr>
          <p:cNvPr id="86" name="直接箭头连接符 85"/>
          <p:cNvCxnSpPr>
            <a:stCxn id="12" idx="4"/>
            <a:endCxn id="10" idx="0"/>
          </p:cNvCxnSpPr>
          <p:nvPr/>
        </p:nvCxnSpPr>
        <p:spPr>
          <a:xfrm flipH="1">
            <a:off x="7430420" y="4613760"/>
            <a:ext cx="1417" cy="592505"/>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62" name="内容占位符 3"/>
          <p:cNvSpPr>
            <a:spLocks noGrp="1"/>
          </p:cNvSpPr>
          <p:nvPr>
            <p:ph sz="quarter" idx="1"/>
          </p:nvPr>
        </p:nvSpPr>
        <p:spPr>
          <a:xfrm>
            <a:off x="152399" y="929640"/>
            <a:ext cx="6477001" cy="2194560"/>
          </a:xfrm>
        </p:spPr>
        <p:txBody>
          <a:bodyPr>
            <a:normAutofit fontScale="92500" lnSpcReduction="20000"/>
          </a:bodyPr>
          <a:lstStyle/>
          <a:p>
            <a:r>
              <a:rPr lang="en-US" altLang="zh-CN" sz="2400" dirty="0" smtClean="0"/>
              <a:t>Formulate the optimization problem of where to insert the management functions so as to minimize the management overhead</a:t>
            </a:r>
          </a:p>
          <a:p>
            <a:pPr lvl="1"/>
            <a:r>
              <a:rPr lang="en-US" altLang="zh-CN" sz="2000" dirty="0" smtClean="0"/>
              <a:t>Finding an optimal cutting of a weighted call graph</a:t>
            </a:r>
          </a:p>
          <a:p>
            <a:pPr lvl="1"/>
            <a:r>
              <a:rPr lang="en-US" sz="2000" dirty="0"/>
              <a:t>A cutting of the graph is defined as a set of cuts on graph edges, indicating a pair of </a:t>
            </a:r>
            <a:r>
              <a:rPr lang="en-US" sz="2000" dirty="0" smtClean="0"/>
              <a:t>stack management functions to be inserted </a:t>
            </a:r>
            <a:r>
              <a:rPr lang="en-US" sz="2000" dirty="0"/>
              <a:t>respectively before and after a function call. </a:t>
            </a:r>
            <a:endParaRPr lang="en-US" sz="2000" i="1" dirty="0">
              <a:solidFill>
                <a:srgbClr val="C00000"/>
              </a:solidFill>
            </a:endParaRPr>
          </a:p>
          <a:p>
            <a:endParaRPr lang="zh-CN" altLang="en-US" dirty="0"/>
          </a:p>
        </p:txBody>
      </p:sp>
      <p:grpSp>
        <p:nvGrpSpPr>
          <p:cNvPr id="84" name="组合 83"/>
          <p:cNvGrpSpPr/>
          <p:nvPr/>
        </p:nvGrpSpPr>
        <p:grpSpPr>
          <a:xfrm>
            <a:off x="6705600" y="914400"/>
            <a:ext cx="2133599" cy="2667000"/>
            <a:chOff x="2133600" y="3164502"/>
            <a:chExt cx="2264555" cy="3693498"/>
          </a:xfrm>
        </p:grpSpPr>
        <p:cxnSp>
          <p:nvCxnSpPr>
            <p:cNvPr id="56" name="Straight Arrow Connector 276"/>
            <p:cNvCxnSpPr>
              <a:stCxn id="64" idx="4"/>
              <a:endCxn id="65" idx="0"/>
            </p:cNvCxnSpPr>
            <p:nvPr/>
          </p:nvCxnSpPr>
          <p:spPr>
            <a:xfrm>
              <a:off x="3543567" y="4036114"/>
              <a:ext cx="0" cy="2697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556886" y="4057313"/>
              <a:ext cx="322674" cy="284157"/>
            </a:xfrm>
            <a:prstGeom prst="rect">
              <a:avLst/>
            </a:prstGeom>
            <a:noFill/>
          </p:spPr>
          <p:txBody>
            <a:bodyPr wrap="none" rtlCol="0">
              <a:spAutoFit/>
            </a:bodyPr>
            <a:lstStyle/>
            <a:p>
              <a:r>
                <a:rPr lang="en-US" sz="1000" b="1" dirty="0"/>
                <a:t>1</a:t>
              </a:r>
              <a:r>
                <a:rPr lang="en-US" sz="1000" b="1" dirty="0" smtClean="0"/>
                <a:t>0</a:t>
              </a:r>
              <a:endParaRPr lang="en-US" sz="1000" b="1" dirty="0"/>
            </a:p>
          </p:txBody>
        </p:sp>
        <p:cxnSp>
          <p:nvCxnSpPr>
            <p:cNvPr id="58" name="Straight Arrow Connector 278"/>
            <p:cNvCxnSpPr>
              <a:stCxn id="65" idx="4"/>
              <a:endCxn id="68" idx="0"/>
            </p:cNvCxnSpPr>
            <p:nvPr/>
          </p:nvCxnSpPr>
          <p:spPr>
            <a:xfrm>
              <a:off x="3543567" y="4787258"/>
              <a:ext cx="449166" cy="4349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642912" y="4736434"/>
              <a:ext cx="252804" cy="284157"/>
            </a:xfrm>
            <a:prstGeom prst="rect">
              <a:avLst/>
            </a:prstGeom>
            <a:noFill/>
          </p:spPr>
          <p:txBody>
            <a:bodyPr wrap="none" rtlCol="0">
              <a:spAutoFit/>
            </a:bodyPr>
            <a:lstStyle/>
            <a:p>
              <a:r>
                <a:rPr lang="en-US" sz="1000" b="1" dirty="0"/>
                <a:t>5</a:t>
              </a:r>
            </a:p>
          </p:txBody>
        </p:sp>
        <p:cxnSp>
          <p:nvCxnSpPr>
            <p:cNvPr id="60" name="Straight Arrow Connector 280"/>
            <p:cNvCxnSpPr>
              <a:stCxn id="65" idx="4"/>
              <a:endCxn id="66" idx="0"/>
            </p:cNvCxnSpPr>
            <p:nvPr/>
          </p:nvCxnSpPr>
          <p:spPr>
            <a:xfrm flipH="1">
              <a:off x="3070804" y="4787258"/>
              <a:ext cx="472763" cy="42970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070331" y="4737587"/>
              <a:ext cx="322674" cy="284157"/>
            </a:xfrm>
            <a:prstGeom prst="rect">
              <a:avLst/>
            </a:prstGeom>
            <a:noFill/>
          </p:spPr>
          <p:txBody>
            <a:bodyPr wrap="none" rtlCol="0">
              <a:spAutoFit/>
            </a:bodyPr>
            <a:lstStyle>
              <a:defPPr>
                <a:defRPr lang="zh-CN"/>
              </a:defPPr>
              <a:lvl1pPr>
                <a:defRPr sz="1200" b="1">
                  <a:solidFill>
                    <a:srgbClr val="00B050"/>
                  </a:solidFill>
                </a:defRPr>
              </a:lvl1pPr>
            </a:lstStyle>
            <a:p>
              <a:r>
                <a:rPr lang="en-US" sz="1000" dirty="0">
                  <a:solidFill>
                    <a:schemeClr val="tx1"/>
                  </a:solidFill>
                </a:rPr>
                <a:t>50</a:t>
              </a:r>
            </a:p>
          </p:txBody>
        </p:sp>
        <p:cxnSp>
          <p:nvCxnSpPr>
            <p:cNvPr id="62" name="Straight Arrow Connector 282"/>
            <p:cNvCxnSpPr>
              <a:stCxn id="66" idx="4"/>
              <a:endCxn id="67" idx="0"/>
            </p:cNvCxnSpPr>
            <p:nvPr/>
          </p:nvCxnSpPr>
          <p:spPr>
            <a:xfrm flipH="1">
              <a:off x="2836752" y="5698328"/>
              <a:ext cx="234052" cy="3291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680566" y="5660042"/>
              <a:ext cx="322674" cy="284157"/>
            </a:xfrm>
            <a:prstGeom prst="rect">
              <a:avLst/>
            </a:prstGeom>
            <a:noFill/>
          </p:spPr>
          <p:txBody>
            <a:bodyPr wrap="none" rtlCol="0">
              <a:spAutoFit/>
            </a:bodyPr>
            <a:lstStyle>
              <a:defPPr>
                <a:defRPr lang="zh-CN"/>
              </a:defPPr>
              <a:lvl1pPr>
                <a:defRPr sz="1200" b="1">
                  <a:solidFill>
                    <a:srgbClr val="00B050"/>
                  </a:solidFill>
                </a:defRPr>
              </a:lvl1pPr>
            </a:lstStyle>
            <a:p>
              <a:r>
                <a:rPr lang="en-US" sz="1000" dirty="0">
                  <a:solidFill>
                    <a:schemeClr val="tx1"/>
                  </a:solidFill>
                </a:rPr>
                <a:t>25</a:t>
              </a:r>
            </a:p>
          </p:txBody>
        </p:sp>
        <p:sp>
          <p:nvSpPr>
            <p:cNvPr id="64" name="椭圆 3"/>
            <p:cNvSpPr/>
            <p:nvPr/>
          </p:nvSpPr>
          <p:spPr>
            <a:xfrm>
              <a:off x="3157480" y="3563123"/>
              <a:ext cx="772174" cy="472993"/>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000" dirty="0"/>
                <a:t>F</a:t>
              </a:r>
              <a:r>
                <a:rPr lang="en-US" altLang="zh-CN" sz="1000" dirty="0" smtClean="0"/>
                <a:t>0</a:t>
              </a:r>
            </a:p>
            <a:p>
              <a:pPr algn="ctr"/>
              <a:r>
                <a:rPr lang="en-US" altLang="zh-CN" sz="1000" dirty="0" smtClean="0"/>
                <a:t>32</a:t>
              </a:r>
              <a:endParaRPr lang="zh-CN" altLang="en-US" sz="1000" dirty="0"/>
            </a:p>
          </p:txBody>
        </p:sp>
        <p:sp>
          <p:nvSpPr>
            <p:cNvPr id="65" name="椭圆 3"/>
            <p:cNvSpPr/>
            <p:nvPr/>
          </p:nvSpPr>
          <p:spPr>
            <a:xfrm>
              <a:off x="3157480" y="4305893"/>
              <a:ext cx="772174" cy="48136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000" dirty="0" smtClean="0"/>
                <a:t>F</a:t>
              </a:r>
              <a:r>
                <a:rPr lang="en-US" altLang="zh-CN" sz="1000" dirty="0"/>
                <a:t>1</a:t>
              </a:r>
              <a:endParaRPr lang="en-US" altLang="zh-CN" sz="1000" dirty="0" smtClean="0"/>
            </a:p>
            <a:p>
              <a:pPr algn="ctr"/>
              <a:r>
                <a:rPr lang="en-US" altLang="zh-CN" sz="1000" dirty="0" smtClean="0"/>
                <a:t>128</a:t>
              </a:r>
              <a:endParaRPr lang="zh-CN" altLang="en-US" sz="1000" dirty="0"/>
            </a:p>
          </p:txBody>
        </p:sp>
        <p:sp>
          <p:nvSpPr>
            <p:cNvPr id="66" name="椭圆 3"/>
            <p:cNvSpPr/>
            <p:nvPr/>
          </p:nvSpPr>
          <p:spPr>
            <a:xfrm>
              <a:off x="2661418" y="5216962"/>
              <a:ext cx="818772" cy="481366"/>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000" dirty="0" smtClean="0"/>
                <a:t>F2</a:t>
              </a:r>
              <a:endParaRPr lang="en-US" altLang="zh-CN" sz="1000" dirty="0"/>
            </a:p>
            <a:p>
              <a:pPr algn="ctr"/>
              <a:r>
                <a:rPr lang="en-US" altLang="zh-CN" sz="1000" dirty="0"/>
                <a:t>32</a:t>
              </a:r>
              <a:endParaRPr lang="zh-CN" altLang="en-US" sz="1000" dirty="0"/>
            </a:p>
          </p:txBody>
        </p:sp>
        <p:sp>
          <p:nvSpPr>
            <p:cNvPr id="67" name="椭圆 3"/>
            <p:cNvSpPr/>
            <p:nvPr/>
          </p:nvSpPr>
          <p:spPr>
            <a:xfrm>
              <a:off x="2427366" y="6027435"/>
              <a:ext cx="818772" cy="46825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000" dirty="0" smtClean="0"/>
                <a:t>F3</a:t>
              </a:r>
              <a:endParaRPr lang="en-US" altLang="zh-CN" sz="1000" dirty="0"/>
            </a:p>
            <a:p>
              <a:pPr algn="ctr"/>
              <a:r>
                <a:rPr lang="en-US" altLang="zh-CN" sz="1000" dirty="0" smtClean="0"/>
                <a:t>20</a:t>
              </a:r>
              <a:endParaRPr lang="zh-CN" altLang="en-US" sz="1000" dirty="0"/>
            </a:p>
          </p:txBody>
        </p:sp>
        <p:sp>
          <p:nvSpPr>
            <p:cNvPr id="68" name="椭圆 3"/>
            <p:cNvSpPr/>
            <p:nvPr/>
          </p:nvSpPr>
          <p:spPr>
            <a:xfrm>
              <a:off x="3587310" y="5222236"/>
              <a:ext cx="810845" cy="481366"/>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000" dirty="0" smtClean="0"/>
                <a:t>F4</a:t>
              </a:r>
              <a:endParaRPr lang="en-US" altLang="zh-CN" sz="1000" dirty="0"/>
            </a:p>
            <a:p>
              <a:pPr algn="ctr"/>
              <a:r>
                <a:rPr lang="en-US" altLang="zh-CN" sz="1000" dirty="0" smtClean="0"/>
                <a:t>32</a:t>
              </a:r>
              <a:endParaRPr lang="zh-CN" altLang="en-US" sz="1000" dirty="0"/>
            </a:p>
          </p:txBody>
        </p:sp>
        <p:grpSp>
          <p:nvGrpSpPr>
            <p:cNvPr id="69" name="Group 289"/>
            <p:cNvGrpSpPr/>
            <p:nvPr/>
          </p:nvGrpSpPr>
          <p:grpSpPr>
            <a:xfrm>
              <a:off x="2772338" y="3940578"/>
              <a:ext cx="968588" cy="284157"/>
              <a:chOff x="3126652" y="1718224"/>
              <a:chExt cx="968588" cy="284157"/>
            </a:xfrm>
          </p:grpSpPr>
          <p:cxnSp>
            <p:nvCxnSpPr>
              <p:cNvPr id="70" name="直接连接符 30"/>
              <p:cNvCxnSpPr/>
              <p:nvPr/>
            </p:nvCxnSpPr>
            <p:spPr>
              <a:xfrm>
                <a:off x="3663192" y="1891977"/>
                <a:ext cx="432048" cy="0"/>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126652" y="1718224"/>
                <a:ext cx="500527" cy="284157"/>
              </a:xfrm>
              <a:prstGeom prst="rect">
                <a:avLst/>
              </a:prstGeom>
              <a:noFill/>
            </p:spPr>
            <p:txBody>
              <a:bodyPr wrap="none" rtlCol="0">
                <a:spAutoFit/>
              </a:bodyPr>
              <a:lstStyle/>
              <a:p>
                <a:r>
                  <a:rPr lang="en-US" altLang="zh-CN" sz="1000" b="1" i="1" dirty="0" smtClean="0"/>
                  <a:t>Cut 1</a:t>
                </a:r>
                <a:endParaRPr lang="zh-CN" altLang="en-US" sz="1000" b="1" i="1" dirty="0"/>
              </a:p>
            </p:txBody>
          </p:sp>
        </p:grpSp>
        <p:cxnSp>
          <p:nvCxnSpPr>
            <p:cNvPr id="72" name="直接箭头连接符 28"/>
            <p:cNvCxnSpPr>
              <a:endCxn id="64" idx="0"/>
            </p:cNvCxnSpPr>
            <p:nvPr/>
          </p:nvCxnSpPr>
          <p:spPr>
            <a:xfrm>
              <a:off x="3543567" y="3184170"/>
              <a:ext cx="0" cy="378952"/>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73" name="Group 295"/>
            <p:cNvGrpSpPr/>
            <p:nvPr/>
          </p:nvGrpSpPr>
          <p:grpSpPr>
            <a:xfrm>
              <a:off x="2798254" y="3164502"/>
              <a:ext cx="968588" cy="284157"/>
              <a:chOff x="3126652" y="1718224"/>
              <a:chExt cx="968588" cy="284157"/>
            </a:xfrm>
          </p:grpSpPr>
          <p:cxnSp>
            <p:nvCxnSpPr>
              <p:cNvPr id="74" name="直接连接符 30"/>
              <p:cNvCxnSpPr/>
              <p:nvPr/>
            </p:nvCxnSpPr>
            <p:spPr>
              <a:xfrm>
                <a:off x="3663192" y="1891977"/>
                <a:ext cx="432048" cy="0"/>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126652" y="1718224"/>
                <a:ext cx="500527" cy="284157"/>
              </a:xfrm>
              <a:prstGeom prst="rect">
                <a:avLst/>
              </a:prstGeom>
              <a:noFill/>
            </p:spPr>
            <p:txBody>
              <a:bodyPr wrap="none" rtlCol="0">
                <a:spAutoFit/>
              </a:bodyPr>
              <a:lstStyle/>
              <a:p>
                <a:r>
                  <a:rPr lang="en-US" altLang="zh-CN" sz="1000" b="1" i="1" dirty="0" smtClean="0"/>
                  <a:t>Cut 0</a:t>
                </a:r>
                <a:endParaRPr lang="zh-CN" altLang="en-US" sz="1000" b="1" i="1" dirty="0"/>
              </a:p>
            </p:txBody>
          </p:sp>
        </p:grpSp>
        <p:cxnSp>
          <p:nvCxnSpPr>
            <p:cNvPr id="76" name="直接箭头连接符 28"/>
            <p:cNvCxnSpPr>
              <a:stCxn id="67" idx="4"/>
            </p:cNvCxnSpPr>
            <p:nvPr/>
          </p:nvCxnSpPr>
          <p:spPr>
            <a:xfrm>
              <a:off x="2836752" y="6495690"/>
              <a:ext cx="6290" cy="362310"/>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77" name="Group 299"/>
            <p:cNvGrpSpPr/>
            <p:nvPr/>
          </p:nvGrpSpPr>
          <p:grpSpPr>
            <a:xfrm>
              <a:off x="2133600" y="6478502"/>
              <a:ext cx="968588" cy="284157"/>
              <a:chOff x="3126652" y="1677280"/>
              <a:chExt cx="968588" cy="284157"/>
            </a:xfrm>
          </p:grpSpPr>
          <p:cxnSp>
            <p:nvCxnSpPr>
              <p:cNvPr id="78" name="直接连接符 30"/>
              <p:cNvCxnSpPr/>
              <p:nvPr/>
            </p:nvCxnSpPr>
            <p:spPr>
              <a:xfrm>
                <a:off x="3663192" y="1851033"/>
                <a:ext cx="432048" cy="0"/>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126652" y="1677280"/>
                <a:ext cx="500527" cy="284157"/>
              </a:xfrm>
              <a:prstGeom prst="rect">
                <a:avLst/>
              </a:prstGeom>
              <a:noFill/>
            </p:spPr>
            <p:txBody>
              <a:bodyPr wrap="none" rtlCol="0">
                <a:spAutoFit/>
              </a:bodyPr>
              <a:lstStyle/>
              <a:p>
                <a:r>
                  <a:rPr lang="en-US" altLang="zh-CN" sz="1000" b="1" i="1" dirty="0" smtClean="0"/>
                  <a:t>Cut 0</a:t>
                </a:r>
                <a:endParaRPr lang="zh-CN" altLang="en-US" sz="1000" b="1" i="1" dirty="0"/>
              </a:p>
            </p:txBody>
          </p:sp>
        </p:grpSp>
        <p:cxnSp>
          <p:nvCxnSpPr>
            <p:cNvPr id="80" name="直接箭头连接符 28"/>
            <p:cNvCxnSpPr>
              <a:stCxn id="68" idx="4"/>
            </p:cNvCxnSpPr>
            <p:nvPr/>
          </p:nvCxnSpPr>
          <p:spPr>
            <a:xfrm>
              <a:off x="3992733" y="5703602"/>
              <a:ext cx="2438" cy="395510"/>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81" name="Group 303"/>
            <p:cNvGrpSpPr/>
            <p:nvPr/>
          </p:nvGrpSpPr>
          <p:grpSpPr>
            <a:xfrm>
              <a:off x="3285728" y="5719614"/>
              <a:ext cx="968588" cy="284157"/>
              <a:chOff x="3126652" y="1677280"/>
              <a:chExt cx="968588" cy="284157"/>
            </a:xfrm>
          </p:grpSpPr>
          <p:cxnSp>
            <p:nvCxnSpPr>
              <p:cNvPr id="82" name="直接连接符 30"/>
              <p:cNvCxnSpPr/>
              <p:nvPr/>
            </p:nvCxnSpPr>
            <p:spPr>
              <a:xfrm>
                <a:off x="3663192" y="1851033"/>
                <a:ext cx="432048" cy="0"/>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126652" y="1677280"/>
                <a:ext cx="500527" cy="284157"/>
              </a:xfrm>
              <a:prstGeom prst="rect">
                <a:avLst/>
              </a:prstGeom>
              <a:noFill/>
            </p:spPr>
            <p:txBody>
              <a:bodyPr wrap="none" rtlCol="0">
                <a:spAutoFit/>
              </a:bodyPr>
              <a:lstStyle/>
              <a:p>
                <a:r>
                  <a:rPr lang="en-US" altLang="zh-CN" sz="1000" b="1" i="1" dirty="0" smtClean="0"/>
                  <a:t>Cut 0</a:t>
                </a:r>
                <a:endParaRPr lang="zh-CN" altLang="en-US" sz="1000" b="1" i="1" dirty="0"/>
              </a:p>
            </p:txBody>
          </p:sp>
        </p:grpSp>
      </p:grpSp>
      <p:sp>
        <p:nvSpPr>
          <p:cNvPr id="88" name="内容占位符 3"/>
          <p:cNvSpPr txBox="1">
            <a:spLocks/>
          </p:cNvSpPr>
          <p:nvPr/>
        </p:nvSpPr>
        <p:spPr>
          <a:xfrm>
            <a:off x="152400" y="3432836"/>
            <a:ext cx="5105400" cy="2663164"/>
          </a:xfrm>
          <a:prstGeom prst="rect">
            <a:avLst/>
          </a:prstGeom>
        </p:spPr>
        <p:txBody>
          <a:bodyPr vert="horz">
            <a:normAutofit fontScale="77500" lnSpcReduction="20000"/>
          </a:bodyPr>
          <a:lstStyle/>
          <a:p>
            <a:pPr marL="274320" marR="0" lvl="0" indent="-274320" defTabSz="914400" fontAlgn="auto">
              <a:lnSpc>
                <a:spcPct val="100000"/>
              </a:lnSpc>
              <a:spcBef>
                <a:spcPts val="600"/>
              </a:spcBef>
              <a:spcAft>
                <a:spcPts val="0"/>
              </a:spcAft>
              <a:buClr>
                <a:schemeClr val="accent1"/>
              </a:buClr>
              <a:buSzPct val="100000"/>
              <a:buFont typeface="Arial" panose="020B0604020202020204" pitchFamily="34" charset="0"/>
              <a:buChar char="•"/>
              <a:tabLst/>
              <a:defRPr/>
            </a:pPr>
            <a:r>
              <a:rPr lang="en-US" altLang="zh-CN" sz="3100" dirty="0"/>
              <a:t>A new runtime library with less management complexity</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altLang="zh-CN" sz="2800" b="0" i="0" u="none" strike="noStrike" kern="1200" cap="none" spc="0" normalizeH="0" baseline="0" noProof="0" dirty="0" smtClean="0">
              <a:ln>
                <a:noFill/>
              </a:ln>
              <a:solidFill>
                <a:schemeClr val="tx1"/>
              </a:solidFill>
              <a:effectLst/>
              <a:uLnTx/>
              <a:uFillTx/>
            </a:endParaRPr>
          </a:p>
          <a:p>
            <a:pPr marL="274320" indent="-274320" eaLnBrk="1" fontAlgn="auto" latinLnBrk="0" hangingPunct="1">
              <a:spcBef>
                <a:spcPts val="600"/>
              </a:spcBef>
              <a:spcAft>
                <a:spcPts val="0"/>
              </a:spcAft>
              <a:buClr>
                <a:schemeClr val="accent1"/>
              </a:buClr>
              <a:buSzPct val="100000"/>
              <a:buFont typeface="Arial" panose="020B0604020202020204" pitchFamily="34" charset="0"/>
              <a:buChar char="•"/>
              <a:defRPr/>
            </a:pPr>
            <a:r>
              <a:rPr lang="en-US" altLang="zh-CN" sz="3100" dirty="0"/>
              <a:t>An effective heuristic </a:t>
            </a:r>
            <a:r>
              <a:rPr lang="zh-CN" altLang="en-US" sz="3100" dirty="0"/>
              <a:t> </a:t>
            </a:r>
            <a:r>
              <a:rPr lang="en-US" altLang="zh-CN" sz="3100" dirty="0"/>
              <a:t>(SSDM)</a:t>
            </a:r>
          </a:p>
          <a:p>
            <a:pPr marL="548640" lvl="1" indent="-274320" fontAlgn="auto">
              <a:lnSpc>
                <a:spcPct val="110000"/>
              </a:lnSpc>
              <a:spcBef>
                <a:spcPts val="500"/>
              </a:spcBef>
              <a:spcAft>
                <a:spcPts val="0"/>
              </a:spcAft>
              <a:buClr>
                <a:schemeClr val="accent2"/>
              </a:buClr>
              <a:buSzPct val="76000"/>
              <a:buFont typeface="Wingdings" panose="05000000000000000000" pitchFamily="2" charset="2"/>
              <a:buChar char="Ø"/>
            </a:pPr>
            <a:r>
              <a:rPr lang="en-US" altLang="zh-CN" sz="2600" dirty="0">
                <a:solidFill>
                  <a:srgbClr val="002060"/>
                </a:solidFill>
              </a:rPr>
              <a:t>Takes Weighted Call Graph as input</a:t>
            </a:r>
          </a:p>
          <a:p>
            <a:pPr marL="548640" lvl="1" indent="-274320" fontAlgn="auto">
              <a:lnSpc>
                <a:spcPct val="110000"/>
              </a:lnSpc>
              <a:spcBef>
                <a:spcPts val="500"/>
              </a:spcBef>
              <a:spcAft>
                <a:spcPts val="0"/>
              </a:spcAft>
              <a:buClr>
                <a:schemeClr val="accent2"/>
              </a:buClr>
              <a:buSzPct val="76000"/>
              <a:buFont typeface="Wingdings" panose="05000000000000000000" pitchFamily="2" charset="2"/>
              <a:buChar char="Ø"/>
            </a:pPr>
            <a:r>
              <a:rPr lang="en-US" altLang="zh-CN" sz="2600" dirty="0">
                <a:solidFill>
                  <a:srgbClr val="002060"/>
                </a:solidFill>
              </a:rPr>
              <a:t>Generates an effective management function placement scheme</a:t>
            </a:r>
          </a:p>
        </p:txBody>
      </p:sp>
    </p:spTree>
    <p:extLst>
      <p:ext uri="{BB962C8B-B14F-4D97-AF65-F5344CB8AC3E}">
        <p14:creationId xmlns:p14="http://schemas.microsoft.com/office/powerpoint/2010/main" val="315942267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Cutting of Weighted Call Graph</a:t>
            </a:r>
            <a:endParaRPr lang="en-US" dirty="0"/>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17</a:t>
            </a:fld>
            <a:endParaRPr lang="en-US" altLang="zh-CN" dirty="0"/>
          </a:p>
        </p:txBody>
      </p:sp>
      <p:sp>
        <p:nvSpPr>
          <p:cNvPr id="6" name="椭圆 17"/>
          <p:cNvSpPr/>
          <p:nvPr/>
        </p:nvSpPr>
        <p:spPr>
          <a:xfrm>
            <a:off x="1905000" y="1601208"/>
            <a:ext cx="1115407" cy="424323"/>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smtClean="0">
                <a:latin typeface="Calibri" pitchFamily="34" charset="0"/>
              </a:rPr>
              <a:t>main: 128</a:t>
            </a:r>
            <a:endParaRPr lang="zh-CN" altLang="en-US" sz="1400" dirty="0">
              <a:latin typeface="Calibri" pitchFamily="34" charset="0"/>
            </a:endParaRPr>
          </a:p>
        </p:txBody>
      </p:sp>
      <p:sp>
        <p:nvSpPr>
          <p:cNvPr id="7" name="椭圆 18"/>
          <p:cNvSpPr/>
          <p:nvPr/>
        </p:nvSpPr>
        <p:spPr>
          <a:xfrm>
            <a:off x="2819400" y="2807155"/>
            <a:ext cx="1655559" cy="32847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latin typeface="Calibri" pitchFamily="34" charset="0"/>
              </a:rPr>
              <a:t>print: 32</a:t>
            </a:r>
            <a:endParaRPr lang="zh-CN" altLang="en-US" dirty="0">
              <a:latin typeface="Calibri" pitchFamily="34" charset="0"/>
            </a:endParaRPr>
          </a:p>
        </p:txBody>
      </p:sp>
      <p:sp>
        <p:nvSpPr>
          <p:cNvPr id="8" name="椭圆 19"/>
          <p:cNvSpPr/>
          <p:nvPr/>
        </p:nvSpPr>
        <p:spPr>
          <a:xfrm>
            <a:off x="527721" y="2871921"/>
            <a:ext cx="1471923" cy="328479"/>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latin typeface="Calibri" pitchFamily="34" charset="0"/>
              </a:rPr>
              <a:t>stream: 1936</a:t>
            </a:r>
            <a:endParaRPr lang="zh-CN" altLang="en-US" sz="1400" dirty="0">
              <a:latin typeface="Calibri" pitchFamily="34" charset="0"/>
            </a:endParaRPr>
          </a:p>
        </p:txBody>
      </p:sp>
      <p:sp>
        <p:nvSpPr>
          <p:cNvPr id="9" name="椭圆 20"/>
          <p:cNvSpPr/>
          <p:nvPr/>
        </p:nvSpPr>
        <p:spPr>
          <a:xfrm>
            <a:off x="393960" y="4681125"/>
            <a:ext cx="1119145" cy="32847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latin typeface="Calibri" pitchFamily="34" charset="0"/>
              </a:rPr>
              <a:t>init</a:t>
            </a:r>
            <a:r>
              <a:rPr lang="en-US" altLang="zh-CN" dirty="0">
                <a:latin typeface="Calibri" pitchFamily="34" charset="0"/>
              </a:rPr>
              <a:t>: 0</a:t>
            </a:r>
            <a:endParaRPr lang="zh-CN" altLang="en-US" dirty="0">
              <a:latin typeface="Calibri" pitchFamily="34" charset="0"/>
            </a:endParaRPr>
          </a:p>
        </p:txBody>
      </p:sp>
      <p:sp>
        <p:nvSpPr>
          <p:cNvPr id="10" name="椭圆 21"/>
          <p:cNvSpPr/>
          <p:nvPr/>
        </p:nvSpPr>
        <p:spPr>
          <a:xfrm>
            <a:off x="1488033" y="4343400"/>
            <a:ext cx="1178967" cy="34458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latin typeface="Calibri" pitchFamily="34" charset="0"/>
              </a:rPr>
              <a:t>update: </a:t>
            </a:r>
            <a:r>
              <a:rPr lang="en-US" altLang="zh-CN" sz="1400" dirty="0" smtClean="0">
                <a:latin typeface="Calibri" pitchFamily="34" charset="0"/>
              </a:rPr>
              <a:t>1600</a:t>
            </a:r>
            <a:endParaRPr lang="zh-CN" altLang="en-US" sz="1400" dirty="0">
              <a:latin typeface="Calibri" pitchFamily="34" charset="0"/>
            </a:endParaRPr>
          </a:p>
        </p:txBody>
      </p:sp>
      <p:sp>
        <p:nvSpPr>
          <p:cNvPr id="11" name="椭圆 22"/>
          <p:cNvSpPr/>
          <p:nvPr/>
        </p:nvSpPr>
        <p:spPr>
          <a:xfrm>
            <a:off x="2765912" y="4187213"/>
            <a:ext cx="1115408" cy="328479"/>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latin typeface="Calibri" pitchFamily="34" charset="0"/>
              </a:rPr>
              <a:t>final: 80</a:t>
            </a:r>
            <a:endParaRPr lang="zh-CN" altLang="en-US" sz="1400" dirty="0">
              <a:latin typeface="Calibri" pitchFamily="34" charset="0"/>
            </a:endParaRPr>
          </a:p>
        </p:txBody>
      </p:sp>
      <p:sp>
        <p:nvSpPr>
          <p:cNvPr id="12" name="椭圆 23"/>
          <p:cNvSpPr/>
          <p:nvPr/>
        </p:nvSpPr>
        <p:spPr>
          <a:xfrm>
            <a:off x="2334116" y="5332967"/>
            <a:ext cx="2424509" cy="328479"/>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latin typeface="Calibri" pitchFamily="34" charset="0"/>
              </a:rPr>
              <a:t>t</a:t>
            </a:r>
            <a:r>
              <a:rPr lang="en-US" altLang="zh-CN" dirty="0" smtClean="0">
                <a:latin typeface="Calibri" pitchFamily="34" charset="0"/>
              </a:rPr>
              <a:t>ransform</a:t>
            </a:r>
            <a:r>
              <a:rPr lang="en-US" altLang="zh-CN" dirty="0">
                <a:latin typeface="Calibri" pitchFamily="34" charset="0"/>
              </a:rPr>
              <a:t>: 352</a:t>
            </a:r>
            <a:endParaRPr lang="zh-CN" altLang="en-US" dirty="0">
              <a:latin typeface="Calibri" pitchFamily="34" charset="0"/>
            </a:endParaRPr>
          </a:p>
        </p:txBody>
      </p:sp>
      <p:cxnSp>
        <p:nvCxnSpPr>
          <p:cNvPr id="13" name="直接箭头连接符 25"/>
          <p:cNvCxnSpPr>
            <a:stCxn id="6" idx="4"/>
            <a:endCxn id="8" idx="0"/>
          </p:cNvCxnSpPr>
          <p:nvPr/>
        </p:nvCxnSpPr>
        <p:spPr>
          <a:xfrm flipH="1">
            <a:off x="1263683" y="2025531"/>
            <a:ext cx="1199021" cy="8463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27"/>
          <p:cNvCxnSpPr>
            <a:stCxn id="8" idx="4"/>
            <a:endCxn id="9" idx="0"/>
          </p:cNvCxnSpPr>
          <p:nvPr/>
        </p:nvCxnSpPr>
        <p:spPr>
          <a:xfrm flipH="1">
            <a:off x="953533" y="3200400"/>
            <a:ext cx="310150" cy="14807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29"/>
          <p:cNvCxnSpPr>
            <a:stCxn id="8" idx="4"/>
            <a:endCxn id="10" idx="0"/>
          </p:cNvCxnSpPr>
          <p:nvPr/>
        </p:nvCxnSpPr>
        <p:spPr>
          <a:xfrm>
            <a:off x="1263683" y="3200400"/>
            <a:ext cx="813834" cy="1143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31"/>
          <p:cNvCxnSpPr>
            <a:stCxn id="8" idx="4"/>
            <a:endCxn id="11" idx="0"/>
          </p:cNvCxnSpPr>
          <p:nvPr/>
        </p:nvCxnSpPr>
        <p:spPr>
          <a:xfrm>
            <a:off x="1263683" y="3200400"/>
            <a:ext cx="2059933" cy="9868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35"/>
          <p:cNvCxnSpPr>
            <a:stCxn id="10" idx="4"/>
            <a:endCxn id="12" idx="0"/>
          </p:cNvCxnSpPr>
          <p:nvPr/>
        </p:nvCxnSpPr>
        <p:spPr>
          <a:xfrm>
            <a:off x="2077517" y="4687985"/>
            <a:ext cx="1468854" cy="64498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37"/>
          <p:cNvCxnSpPr>
            <a:stCxn id="11" idx="4"/>
            <a:endCxn id="12" idx="0"/>
          </p:cNvCxnSpPr>
          <p:nvPr/>
        </p:nvCxnSpPr>
        <p:spPr>
          <a:xfrm>
            <a:off x="3323616" y="4515692"/>
            <a:ext cx="222755" cy="8172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39"/>
          <p:cNvCxnSpPr>
            <a:stCxn id="6" idx="4"/>
            <a:endCxn id="7" idx="0"/>
          </p:cNvCxnSpPr>
          <p:nvPr/>
        </p:nvCxnSpPr>
        <p:spPr>
          <a:xfrm>
            <a:off x="2462704" y="2025531"/>
            <a:ext cx="1184476" cy="7816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41"/>
          <p:cNvCxnSpPr>
            <a:endCxn id="6" idx="0"/>
          </p:cNvCxnSpPr>
          <p:nvPr/>
        </p:nvCxnSpPr>
        <p:spPr>
          <a:xfrm>
            <a:off x="2462704" y="1066800"/>
            <a:ext cx="0" cy="534408"/>
          </a:xfrm>
          <a:prstGeom prst="straightConnector1">
            <a:avLst/>
          </a:prstGeom>
          <a:ln w="285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56345" y="1152676"/>
            <a:ext cx="312586" cy="280797"/>
          </a:xfrm>
          <a:prstGeom prst="rect">
            <a:avLst/>
          </a:prstGeom>
          <a:noFill/>
        </p:spPr>
        <p:txBody>
          <a:bodyPr wrap="none" rtlCol="0">
            <a:spAutoFit/>
          </a:bodyPr>
          <a:lstStyle/>
          <a:p>
            <a:r>
              <a:rPr lang="en-US" altLang="zh-CN" dirty="0" smtClean="0"/>
              <a:t>0</a:t>
            </a:r>
            <a:endParaRPr lang="zh-CN" altLang="en-US" dirty="0"/>
          </a:p>
        </p:txBody>
      </p:sp>
      <p:sp>
        <p:nvSpPr>
          <p:cNvPr id="22" name="TextBox 21"/>
          <p:cNvSpPr txBox="1"/>
          <p:nvPr/>
        </p:nvSpPr>
        <p:spPr>
          <a:xfrm>
            <a:off x="3048000" y="2135546"/>
            <a:ext cx="312586" cy="280797"/>
          </a:xfrm>
          <a:prstGeom prst="rect">
            <a:avLst/>
          </a:prstGeom>
          <a:noFill/>
        </p:spPr>
        <p:txBody>
          <a:bodyPr wrap="none" rtlCol="0">
            <a:spAutoFit/>
          </a:bodyPr>
          <a:lstStyle/>
          <a:p>
            <a:r>
              <a:rPr lang="en-US" altLang="zh-CN" dirty="0" smtClean="0"/>
              <a:t>1</a:t>
            </a:r>
            <a:endParaRPr lang="zh-CN" altLang="en-US" dirty="0"/>
          </a:p>
        </p:txBody>
      </p:sp>
      <p:sp>
        <p:nvSpPr>
          <p:cNvPr id="23" name="TextBox 22"/>
          <p:cNvSpPr txBox="1"/>
          <p:nvPr/>
        </p:nvSpPr>
        <p:spPr>
          <a:xfrm>
            <a:off x="1897214" y="2310003"/>
            <a:ext cx="312586" cy="280797"/>
          </a:xfrm>
          <a:prstGeom prst="rect">
            <a:avLst/>
          </a:prstGeom>
          <a:noFill/>
        </p:spPr>
        <p:txBody>
          <a:bodyPr wrap="none" rtlCol="0">
            <a:spAutoFit/>
          </a:bodyPr>
          <a:lstStyle/>
          <a:p>
            <a:r>
              <a:rPr lang="en-US" altLang="zh-CN" dirty="0" smtClean="0"/>
              <a:t>1</a:t>
            </a:r>
            <a:endParaRPr lang="zh-CN" altLang="en-US" dirty="0"/>
          </a:p>
        </p:txBody>
      </p:sp>
      <p:sp>
        <p:nvSpPr>
          <p:cNvPr id="24" name="TextBox 23"/>
          <p:cNvSpPr txBox="1"/>
          <p:nvPr/>
        </p:nvSpPr>
        <p:spPr>
          <a:xfrm>
            <a:off x="1066800" y="3735827"/>
            <a:ext cx="312586" cy="280797"/>
          </a:xfrm>
          <a:prstGeom prst="rect">
            <a:avLst/>
          </a:prstGeom>
          <a:noFill/>
        </p:spPr>
        <p:txBody>
          <a:bodyPr wrap="none" rtlCol="0">
            <a:spAutoFit/>
          </a:bodyPr>
          <a:lstStyle/>
          <a:p>
            <a:r>
              <a:rPr lang="en-US" altLang="zh-CN" dirty="0" smtClean="0"/>
              <a:t>1</a:t>
            </a:r>
            <a:endParaRPr lang="zh-CN" altLang="en-US" dirty="0"/>
          </a:p>
        </p:txBody>
      </p:sp>
      <p:sp>
        <p:nvSpPr>
          <p:cNvPr id="25" name="TextBox 24"/>
          <p:cNvSpPr txBox="1"/>
          <p:nvPr/>
        </p:nvSpPr>
        <p:spPr>
          <a:xfrm>
            <a:off x="1676400" y="3681080"/>
            <a:ext cx="433832" cy="280797"/>
          </a:xfrm>
          <a:prstGeom prst="rect">
            <a:avLst/>
          </a:prstGeom>
          <a:noFill/>
        </p:spPr>
        <p:txBody>
          <a:bodyPr wrap="none" rtlCol="0">
            <a:spAutoFit/>
          </a:bodyPr>
          <a:lstStyle/>
          <a:p>
            <a:r>
              <a:rPr lang="en-US" altLang="zh-CN" dirty="0" smtClean="0"/>
              <a:t>10</a:t>
            </a:r>
            <a:endParaRPr lang="zh-CN" altLang="en-US" dirty="0"/>
          </a:p>
        </p:txBody>
      </p:sp>
      <p:sp>
        <p:nvSpPr>
          <p:cNvPr id="26" name="TextBox 25"/>
          <p:cNvSpPr txBox="1"/>
          <p:nvPr/>
        </p:nvSpPr>
        <p:spPr>
          <a:xfrm>
            <a:off x="1752600" y="3200400"/>
            <a:ext cx="312586" cy="280797"/>
          </a:xfrm>
          <a:prstGeom prst="rect">
            <a:avLst/>
          </a:prstGeom>
          <a:noFill/>
        </p:spPr>
        <p:txBody>
          <a:bodyPr wrap="none" rtlCol="0">
            <a:spAutoFit/>
          </a:bodyPr>
          <a:lstStyle/>
          <a:p>
            <a:r>
              <a:rPr lang="en-US" altLang="zh-CN" dirty="0" smtClean="0"/>
              <a:t>1</a:t>
            </a:r>
            <a:endParaRPr lang="zh-CN" altLang="en-US" dirty="0"/>
          </a:p>
        </p:txBody>
      </p:sp>
      <p:sp>
        <p:nvSpPr>
          <p:cNvPr id="27" name="TextBox 26"/>
          <p:cNvSpPr txBox="1"/>
          <p:nvPr/>
        </p:nvSpPr>
        <p:spPr>
          <a:xfrm>
            <a:off x="4110887" y="5073293"/>
            <a:ext cx="312586" cy="280797"/>
          </a:xfrm>
          <a:prstGeom prst="rect">
            <a:avLst/>
          </a:prstGeom>
          <a:noFill/>
        </p:spPr>
        <p:txBody>
          <a:bodyPr wrap="none" rtlCol="0">
            <a:spAutoFit/>
          </a:bodyPr>
          <a:lstStyle/>
          <a:p>
            <a:r>
              <a:rPr lang="en-US" altLang="zh-CN" dirty="0" smtClean="0"/>
              <a:t>1</a:t>
            </a:r>
            <a:endParaRPr lang="zh-CN" altLang="en-US" dirty="0"/>
          </a:p>
        </p:txBody>
      </p:sp>
      <p:sp>
        <p:nvSpPr>
          <p:cNvPr id="28" name="TextBox 27"/>
          <p:cNvSpPr txBox="1"/>
          <p:nvPr/>
        </p:nvSpPr>
        <p:spPr>
          <a:xfrm>
            <a:off x="2334115" y="4648200"/>
            <a:ext cx="555080" cy="280797"/>
          </a:xfrm>
          <a:prstGeom prst="rect">
            <a:avLst/>
          </a:prstGeom>
          <a:noFill/>
        </p:spPr>
        <p:txBody>
          <a:bodyPr wrap="none" rtlCol="0">
            <a:spAutoFit/>
          </a:bodyPr>
          <a:lstStyle/>
          <a:p>
            <a:r>
              <a:rPr lang="en-US" altLang="zh-CN" dirty="0" smtClean="0"/>
              <a:t>100</a:t>
            </a:r>
            <a:endParaRPr lang="zh-CN" altLang="en-US" dirty="0"/>
          </a:p>
        </p:txBody>
      </p:sp>
      <p:cxnSp>
        <p:nvCxnSpPr>
          <p:cNvPr id="29" name="直接箭头连接符 24"/>
          <p:cNvCxnSpPr>
            <a:stCxn id="12" idx="4"/>
          </p:cNvCxnSpPr>
          <p:nvPr/>
        </p:nvCxnSpPr>
        <p:spPr>
          <a:xfrm>
            <a:off x="3546371" y="5661446"/>
            <a:ext cx="0" cy="510754"/>
          </a:xfrm>
          <a:prstGeom prst="straightConnector1">
            <a:avLst/>
          </a:prstGeom>
          <a:ln w="285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560049" y="5613500"/>
            <a:ext cx="312586" cy="280797"/>
          </a:xfrm>
          <a:prstGeom prst="rect">
            <a:avLst/>
          </a:prstGeom>
          <a:noFill/>
        </p:spPr>
        <p:txBody>
          <a:bodyPr wrap="none" rtlCol="0">
            <a:spAutoFit/>
          </a:bodyPr>
          <a:lstStyle/>
          <a:p>
            <a:r>
              <a:rPr lang="en-US" altLang="zh-CN" dirty="0" smtClean="0"/>
              <a:t>0</a:t>
            </a:r>
            <a:endParaRPr lang="zh-CN" altLang="en-US" dirty="0"/>
          </a:p>
        </p:txBody>
      </p:sp>
      <p:cxnSp>
        <p:nvCxnSpPr>
          <p:cNvPr id="31" name="直接箭头连接符 28"/>
          <p:cNvCxnSpPr>
            <a:stCxn id="7" idx="4"/>
          </p:cNvCxnSpPr>
          <p:nvPr/>
        </p:nvCxnSpPr>
        <p:spPr>
          <a:xfrm>
            <a:off x="3647180" y="3135634"/>
            <a:ext cx="0" cy="428931"/>
          </a:xfrm>
          <a:prstGeom prst="straightConnector1">
            <a:avLst/>
          </a:prstGeom>
          <a:ln w="285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637918" y="3209167"/>
            <a:ext cx="312586" cy="280797"/>
          </a:xfrm>
          <a:prstGeom prst="rect">
            <a:avLst/>
          </a:prstGeom>
          <a:noFill/>
        </p:spPr>
        <p:txBody>
          <a:bodyPr wrap="none" rtlCol="0">
            <a:spAutoFit/>
          </a:bodyPr>
          <a:lstStyle/>
          <a:p>
            <a:r>
              <a:rPr lang="en-US" altLang="zh-CN" dirty="0" smtClean="0"/>
              <a:t>0</a:t>
            </a:r>
            <a:endParaRPr lang="zh-CN" altLang="en-US" dirty="0"/>
          </a:p>
        </p:txBody>
      </p:sp>
      <p:cxnSp>
        <p:nvCxnSpPr>
          <p:cNvPr id="33" name="直接箭头连接符 32"/>
          <p:cNvCxnSpPr>
            <a:stCxn id="9" idx="4"/>
          </p:cNvCxnSpPr>
          <p:nvPr/>
        </p:nvCxnSpPr>
        <p:spPr>
          <a:xfrm flipH="1">
            <a:off x="949632" y="5009604"/>
            <a:ext cx="3900" cy="455779"/>
          </a:xfrm>
          <a:prstGeom prst="straightConnector1">
            <a:avLst/>
          </a:prstGeom>
          <a:ln w="285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51097" y="4997617"/>
            <a:ext cx="312586" cy="280797"/>
          </a:xfrm>
          <a:prstGeom prst="rect">
            <a:avLst/>
          </a:prstGeom>
          <a:noFill/>
        </p:spPr>
        <p:txBody>
          <a:bodyPr wrap="none" rtlCol="0">
            <a:spAutoFit/>
          </a:bodyPr>
          <a:lstStyle/>
          <a:p>
            <a:r>
              <a:rPr lang="en-US" altLang="zh-CN" dirty="0" smtClean="0"/>
              <a:t>0</a:t>
            </a:r>
            <a:endParaRPr lang="zh-CN" altLang="en-US" dirty="0"/>
          </a:p>
        </p:txBody>
      </p:sp>
      <p:cxnSp>
        <p:nvCxnSpPr>
          <p:cNvPr id="35" name="直接连接符 40"/>
          <p:cNvCxnSpPr/>
          <p:nvPr/>
        </p:nvCxnSpPr>
        <p:spPr>
          <a:xfrm>
            <a:off x="2036969" y="1231938"/>
            <a:ext cx="82070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43"/>
          <p:cNvCxnSpPr/>
          <p:nvPr/>
        </p:nvCxnSpPr>
        <p:spPr>
          <a:xfrm>
            <a:off x="3148323" y="5943600"/>
            <a:ext cx="82070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4"/>
          <p:cNvCxnSpPr/>
          <p:nvPr/>
        </p:nvCxnSpPr>
        <p:spPr>
          <a:xfrm>
            <a:off x="539279" y="5264549"/>
            <a:ext cx="82070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6"/>
          <p:cNvCxnSpPr/>
          <p:nvPr/>
        </p:nvCxnSpPr>
        <p:spPr>
          <a:xfrm>
            <a:off x="3218385" y="3239849"/>
            <a:ext cx="82070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805015" y="1066800"/>
            <a:ext cx="701240" cy="280797"/>
          </a:xfrm>
          <a:prstGeom prst="rect">
            <a:avLst/>
          </a:prstGeom>
          <a:noFill/>
        </p:spPr>
        <p:txBody>
          <a:bodyPr wrap="none" rtlCol="0">
            <a:spAutoFit/>
          </a:bodyPr>
          <a:lstStyle/>
          <a:p>
            <a:r>
              <a:rPr lang="en-US" altLang="zh-CN" b="1" i="1" dirty="0" smtClean="0"/>
              <a:t>Cut 1</a:t>
            </a:r>
            <a:endParaRPr lang="zh-CN" altLang="en-US" b="1" i="1" dirty="0"/>
          </a:p>
        </p:txBody>
      </p:sp>
      <p:sp>
        <p:nvSpPr>
          <p:cNvPr id="40" name="TextBox 39"/>
          <p:cNvSpPr txBox="1"/>
          <p:nvPr/>
        </p:nvSpPr>
        <p:spPr>
          <a:xfrm>
            <a:off x="3984959" y="3099674"/>
            <a:ext cx="704562" cy="280797"/>
          </a:xfrm>
          <a:prstGeom prst="rect">
            <a:avLst/>
          </a:prstGeom>
          <a:noFill/>
        </p:spPr>
        <p:txBody>
          <a:bodyPr wrap="none" rtlCol="0">
            <a:spAutoFit/>
          </a:bodyPr>
          <a:lstStyle/>
          <a:p>
            <a:r>
              <a:rPr lang="en-US" altLang="zh-CN" b="1" i="1" dirty="0" smtClean="0"/>
              <a:t>Cut 2</a:t>
            </a:r>
            <a:endParaRPr lang="zh-CN" altLang="en-US" b="1" i="1" dirty="0"/>
          </a:p>
        </p:txBody>
      </p:sp>
      <p:sp>
        <p:nvSpPr>
          <p:cNvPr id="41" name="TextBox 40"/>
          <p:cNvSpPr txBox="1"/>
          <p:nvPr/>
        </p:nvSpPr>
        <p:spPr>
          <a:xfrm>
            <a:off x="1263683" y="5097048"/>
            <a:ext cx="704562" cy="280797"/>
          </a:xfrm>
          <a:prstGeom prst="rect">
            <a:avLst/>
          </a:prstGeom>
          <a:noFill/>
        </p:spPr>
        <p:txBody>
          <a:bodyPr wrap="none" rtlCol="0">
            <a:spAutoFit/>
          </a:bodyPr>
          <a:lstStyle/>
          <a:p>
            <a:r>
              <a:rPr lang="en-US" altLang="zh-CN" b="1" i="1" dirty="0" smtClean="0"/>
              <a:t>Cut 3</a:t>
            </a:r>
            <a:endParaRPr lang="zh-CN" altLang="en-US" b="1" i="1" dirty="0"/>
          </a:p>
        </p:txBody>
      </p:sp>
      <p:sp>
        <p:nvSpPr>
          <p:cNvPr id="42" name="TextBox 41"/>
          <p:cNvSpPr txBox="1"/>
          <p:nvPr/>
        </p:nvSpPr>
        <p:spPr>
          <a:xfrm>
            <a:off x="3923437" y="5704074"/>
            <a:ext cx="704562" cy="280797"/>
          </a:xfrm>
          <a:prstGeom prst="rect">
            <a:avLst/>
          </a:prstGeom>
          <a:noFill/>
        </p:spPr>
        <p:txBody>
          <a:bodyPr wrap="none" rtlCol="0">
            <a:spAutoFit/>
          </a:bodyPr>
          <a:lstStyle/>
          <a:p>
            <a:r>
              <a:rPr lang="en-US" altLang="zh-CN" b="1" i="1" dirty="0" smtClean="0"/>
              <a:t>Cut 4</a:t>
            </a:r>
            <a:endParaRPr lang="zh-CN" altLang="en-US" b="1" i="1" dirty="0"/>
          </a:p>
        </p:txBody>
      </p:sp>
      <p:sp>
        <p:nvSpPr>
          <p:cNvPr id="43" name="TextBox 42"/>
          <p:cNvSpPr txBox="1"/>
          <p:nvPr/>
        </p:nvSpPr>
        <p:spPr>
          <a:xfrm>
            <a:off x="685800" y="1231876"/>
            <a:ext cx="1672253" cy="369332"/>
          </a:xfrm>
          <a:prstGeom prst="rect">
            <a:avLst/>
          </a:prstGeom>
          <a:noFill/>
        </p:spPr>
        <p:txBody>
          <a:bodyPr wrap="none" rtlCol="0">
            <a:spAutoFit/>
          </a:bodyPr>
          <a:lstStyle/>
          <a:p>
            <a:r>
              <a:rPr lang="en-US" altLang="zh-CN" b="1" i="1" dirty="0" smtClean="0">
                <a:solidFill>
                  <a:srgbClr val="000099"/>
                </a:solidFill>
              </a:rPr>
              <a:t>artificial edge</a:t>
            </a:r>
            <a:endParaRPr lang="zh-CN" altLang="en-US" b="1" i="1" dirty="0">
              <a:solidFill>
                <a:srgbClr val="000099"/>
              </a:solidFill>
            </a:endParaRPr>
          </a:p>
        </p:txBody>
      </p:sp>
      <p:cxnSp>
        <p:nvCxnSpPr>
          <p:cNvPr id="44" name="直接连接符 40"/>
          <p:cNvCxnSpPr/>
          <p:nvPr/>
        </p:nvCxnSpPr>
        <p:spPr>
          <a:xfrm>
            <a:off x="1828800" y="3681080"/>
            <a:ext cx="82070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600067" y="3478603"/>
            <a:ext cx="761747" cy="369332"/>
          </a:xfrm>
          <a:prstGeom prst="rect">
            <a:avLst/>
          </a:prstGeom>
          <a:noFill/>
        </p:spPr>
        <p:txBody>
          <a:bodyPr wrap="none" rtlCol="0">
            <a:spAutoFit/>
          </a:bodyPr>
          <a:lstStyle/>
          <a:p>
            <a:r>
              <a:rPr lang="en-US" altLang="zh-CN" b="1" i="1" dirty="0" smtClean="0"/>
              <a:t>Cut 5</a:t>
            </a:r>
            <a:endParaRPr lang="zh-CN" altLang="en-US" b="1" i="1" dirty="0"/>
          </a:p>
        </p:txBody>
      </p:sp>
      <p:sp>
        <p:nvSpPr>
          <p:cNvPr id="102" name="Rectangle 101"/>
          <p:cNvSpPr/>
          <p:nvPr/>
        </p:nvSpPr>
        <p:spPr>
          <a:xfrm>
            <a:off x="5181600" y="2057400"/>
            <a:ext cx="990600" cy="3124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5181600" y="2057400"/>
            <a:ext cx="990600" cy="70485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a:t>
            </a:r>
            <a:endParaRPr lang="en-US" dirty="0">
              <a:solidFill>
                <a:schemeClr val="tx1"/>
              </a:solidFill>
            </a:endParaRPr>
          </a:p>
        </p:txBody>
      </p:sp>
      <p:sp>
        <p:nvSpPr>
          <p:cNvPr id="104" name="Rectangle 103"/>
          <p:cNvSpPr/>
          <p:nvPr/>
        </p:nvSpPr>
        <p:spPr>
          <a:xfrm>
            <a:off x="5181600" y="2762250"/>
            <a:ext cx="990600" cy="74295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stream</a:t>
            </a:r>
            <a:endParaRPr lang="en-US" dirty="0">
              <a:solidFill>
                <a:schemeClr val="tx1"/>
              </a:solidFill>
            </a:endParaRPr>
          </a:p>
        </p:txBody>
      </p:sp>
      <p:sp>
        <p:nvSpPr>
          <p:cNvPr id="109" name="Rectangle 108"/>
          <p:cNvSpPr/>
          <p:nvPr/>
        </p:nvSpPr>
        <p:spPr>
          <a:xfrm>
            <a:off x="7620000" y="1682613"/>
            <a:ext cx="990600" cy="36228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p:cNvGrpSpPr/>
          <p:nvPr/>
        </p:nvGrpSpPr>
        <p:grpSpPr>
          <a:xfrm>
            <a:off x="6248400" y="1676400"/>
            <a:ext cx="644843" cy="382588"/>
            <a:chOff x="3429000" y="1981200"/>
            <a:chExt cx="644843" cy="382588"/>
          </a:xfrm>
        </p:grpSpPr>
        <p:cxnSp>
          <p:nvCxnSpPr>
            <p:cNvPr id="111" name="Straight Arrow Connector 110"/>
            <p:cNvCxnSpPr/>
            <p:nvPr/>
          </p:nvCxnSpPr>
          <p:spPr>
            <a:xfrm>
              <a:off x="3429000" y="2362200"/>
              <a:ext cx="381000" cy="1588"/>
            </a:xfrm>
            <a:prstGeom prst="straightConnector1">
              <a:avLst/>
            </a:prstGeom>
            <a:ln w="47625">
              <a:solidFill>
                <a:schemeClr val="tx1">
                  <a:lumMod val="85000"/>
                </a:schemeClr>
              </a:solidFill>
              <a:headEnd type="triangle"/>
              <a:tailEnd type="none" w="lg" len="sm"/>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3581400" y="1981200"/>
              <a:ext cx="492443" cy="369332"/>
            </a:xfrm>
            <a:prstGeom prst="rect">
              <a:avLst/>
            </a:prstGeom>
            <a:noFill/>
          </p:spPr>
          <p:txBody>
            <a:bodyPr wrap="none" rtlCol="0">
              <a:spAutoFit/>
            </a:bodyPr>
            <a:lstStyle/>
            <a:p>
              <a:r>
                <a:rPr lang="en-US" i="1" dirty="0" smtClean="0"/>
                <a:t>SP</a:t>
              </a:r>
              <a:endParaRPr lang="en-US" i="1" dirty="0"/>
            </a:p>
          </p:txBody>
        </p:sp>
      </p:grpSp>
      <p:sp>
        <p:nvSpPr>
          <p:cNvPr id="114" name="Rectangle 113"/>
          <p:cNvSpPr/>
          <p:nvPr/>
        </p:nvSpPr>
        <p:spPr>
          <a:xfrm>
            <a:off x="3841940" y="1042152"/>
            <a:ext cx="990600" cy="12192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final</a:t>
            </a:r>
            <a:endParaRPr lang="en-US" dirty="0">
              <a:solidFill>
                <a:schemeClr val="tx1"/>
              </a:solidFill>
            </a:endParaRPr>
          </a:p>
        </p:txBody>
      </p:sp>
      <p:sp>
        <p:nvSpPr>
          <p:cNvPr id="116" name="Rectangle 115"/>
          <p:cNvSpPr/>
          <p:nvPr/>
        </p:nvSpPr>
        <p:spPr>
          <a:xfrm>
            <a:off x="3810000" y="990600"/>
            <a:ext cx="990600" cy="12192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transform</a:t>
            </a:r>
            <a:endParaRPr lang="en-US" sz="1400" dirty="0">
              <a:solidFill>
                <a:schemeClr val="tx1"/>
              </a:solidFill>
            </a:endParaRPr>
          </a:p>
        </p:txBody>
      </p:sp>
      <p:sp>
        <p:nvSpPr>
          <p:cNvPr id="53" name="TextBox 52"/>
          <p:cNvSpPr txBox="1"/>
          <p:nvPr/>
        </p:nvSpPr>
        <p:spPr>
          <a:xfrm>
            <a:off x="4527199" y="5638800"/>
            <a:ext cx="2480166" cy="400110"/>
          </a:xfrm>
          <a:prstGeom prst="rect">
            <a:avLst/>
          </a:prstGeom>
          <a:noFill/>
        </p:spPr>
        <p:txBody>
          <a:bodyPr wrap="none" rtlCol="0">
            <a:spAutoFit/>
          </a:bodyPr>
          <a:lstStyle/>
          <a:p>
            <a:pPr algn="ctr"/>
            <a:r>
              <a:rPr lang="en-US" sz="2000" dirty="0" smtClean="0">
                <a:ea typeface="+mj-ea"/>
              </a:rPr>
              <a:t>Scratchpad Memory</a:t>
            </a:r>
          </a:p>
        </p:txBody>
      </p:sp>
      <p:sp>
        <p:nvSpPr>
          <p:cNvPr id="54" name="TextBox 53"/>
          <p:cNvSpPr txBox="1"/>
          <p:nvPr/>
        </p:nvSpPr>
        <p:spPr>
          <a:xfrm>
            <a:off x="7227911" y="5638800"/>
            <a:ext cx="1952778" cy="400110"/>
          </a:xfrm>
          <a:prstGeom prst="rect">
            <a:avLst/>
          </a:prstGeom>
          <a:noFill/>
        </p:spPr>
        <p:txBody>
          <a:bodyPr wrap="none" rtlCol="0">
            <a:spAutoFit/>
          </a:bodyPr>
          <a:lstStyle/>
          <a:p>
            <a:pPr algn="ctr"/>
            <a:r>
              <a:rPr lang="en-US" sz="2000" dirty="0" smtClean="0">
                <a:ea typeface="+mj-ea"/>
              </a:rPr>
              <a:t>Global Memory</a:t>
            </a:r>
          </a:p>
        </p:txBody>
      </p:sp>
    </p:spTree>
    <p:extLst>
      <p:ext uri="{BB962C8B-B14F-4D97-AF65-F5344CB8AC3E}">
        <p14:creationId xmlns:p14="http://schemas.microsoft.com/office/powerpoint/2010/main" val="2841773054"/>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additive="base">
                                        <p:cTn id="7" dur="500" fill="hold"/>
                                        <p:tgtEl>
                                          <p:spTgt spid="103"/>
                                        </p:tgtEl>
                                        <p:attrNameLst>
                                          <p:attrName>ppt_x</p:attrName>
                                        </p:attrNameLst>
                                      </p:cBhvr>
                                      <p:tavLst>
                                        <p:tav tm="0">
                                          <p:val>
                                            <p:strVal val="#ppt_x"/>
                                          </p:val>
                                        </p:tav>
                                        <p:tav tm="100000">
                                          <p:val>
                                            <p:strVal val="#ppt_x"/>
                                          </p:val>
                                        </p:tav>
                                      </p:tavLst>
                                    </p:anim>
                                    <p:anim calcmode="lin" valueType="num">
                                      <p:cBhvr additive="base">
                                        <p:cTn id="8" dur="500" fill="hold"/>
                                        <p:tgtEl>
                                          <p:spTgt spid="103"/>
                                        </p:tgtEl>
                                        <p:attrNameLst>
                                          <p:attrName>ppt_y</p:attrName>
                                        </p:attrNameLst>
                                      </p:cBhvr>
                                      <p:tavLst>
                                        <p:tav tm="0">
                                          <p:val>
                                            <p:strVal val="0-#ppt_h/2"/>
                                          </p:val>
                                        </p:tav>
                                        <p:tav tm="100000">
                                          <p:val>
                                            <p:strVal val="#ppt_y"/>
                                          </p:val>
                                        </p:tav>
                                      </p:tavLst>
                                    </p:anim>
                                  </p:childTnLst>
                                </p:cTn>
                              </p:par>
                              <p:par>
                                <p:cTn id="9" presetID="1" presetClass="emph" presetSubtype="2" fill="hold" nodeType="withEffect">
                                  <p:stCondLst>
                                    <p:cond delay="0"/>
                                  </p:stCondLst>
                                  <p:childTnLst>
                                    <p:animClr clrSpc="rgb" dir="cw">
                                      <p:cBhvr>
                                        <p:cTn id="10" dur="2000" fill="hold"/>
                                        <p:tgtEl>
                                          <p:spTgt spid="6"/>
                                        </p:tgtEl>
                                        <p:attrNameLst>
                                          <p:attrName>fillcolor</p:attrName>
                                        </p:attrNameLst>
                                      </p:cBhvr>
                                      <p:to>
                                        <a:schemeClr val="accent2"/>
                                      </p:to>
                                    </p:animClr>
                                    <p:set>
                                      <p:cBhvr>
                                        <p:cTn id="11" dur="2000" fill="hold"/>
                                        <p:tgtEl>
                                          <p:spTgt spid="6"/>
                                        </p:tgtEl>
                                        <p:attrNameLst>
                                          <p:attrName>fill.type</p:attrName>
                                        </p:attrNameLst>
                                      </p:cBhvr>
                                      <p:to>
                                        <p:strVal val="solid"/>
                                      </p:to>
                                    </p:set>
                                    <p:set>
                                      <p:cBhvr>
                                        <p:cTn id="12" dur="2000" fill="hold"/>
                                        <p:tgtEl>
                                          <p:spTgt spid="6"/>
                                        </p:tgtEl>
                                        <p:attrNameLst>
                                          <p:attrName>fill.on</p:attrName>
                                        </p:attrNameLst>
                                      </p:cBhvr>
                                      <p:to>
                                        <p:strVal val="true"/>
                                      </p:to>
                                    </p:set>
                                  </p:childTnLst>
                                </p:cTn>
                              </p:par>
                              <p:par>
                                <p:cTn id="13" presetID="42" presetClass="path" presetSubtype="0" accel="50000" decel="50000" fill="hold" nodeType="withEffect">
                                  <p:stCondLst>
                                    <p:cond delay="0"/>
                                  </p:stCondLst>
                                  <p:childTnLst>
                                    <p:animMotion origin="layout" path="M 3.61111E-6 -3.33333E-6 L -0.00191 0.10556 " pathEditMode="relative" rAng="0" ptsTypes="AA">
                                      <p:cBhvr>
                                        <p:cTn id="14" dur="2000" fill="hold"/>
                                        <p:tgtEl>
                                          <p:spTgt spid="110"/>
                                        </p:tgtEl>
                                        <p:attrNameLst>
                                          <p:attrName>ppt_x</p:attrName>
                                          <p:attrName>ppt_y</p:attrName>
                                        </p:attrNameLst>
                                      </p:cBhvr>
                                      <p:rCtr x="-104" y="5278"/>
                                    </p:animMotion>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04"/>
                                        </p:tgtEl>
                                        <p:attrNameLst>
                                          <p:attrName>style.visibility</p:attrName>
                                        </p:attrNameLst>
                                      </p:cBhvr>
                                      <p:to>
                                        <p:strVal val="visible"/>
                                      </p:to>
                                    </p:set>
                                    <p:anim calcmode="lin" valueType="num">
                                      <p:cBhvr additive="base">
                                        <p:cTn id="19" dur="500" fill="hold"/>
                                        <p:tgtEl>
                                          <p:spTgt spid="104"/>
                                        </p:tgtEl>
                                        <p:attrNameLst>
                                          <p:attrName>ppt_x</p:attrName>
                                        </p:attrNameLst>
                                      </p:cBhvr>
                                      <p:tavLst>
                                        <p:tav tm="0">
                                          <p:val>
                                            <p:strVal val="#ppt_x"/>
                                          </p:val>
                                        </p:tav>
                                        <p:tav tm="100000">
                                          <p:val>
                                            <p:strVal val="#ppt_x"/>
                                          </p:val>
                                        </p:tav>
                                      </p:tavLst>
                                    </p:anim>
                                    <p:anim calcmode="lin" valueType="num">
                                      <p:cBhvr additive="base">
                                        <p:cTn id="20" dur="500" fill="hold"/>
                                        <p:tgtEl>
                                          <p:spTgt spid="104"/>
                                        </p:tgtEl>
                                        <p:attrNameLst>
                                          <p:attrName>ppt_y</p:attrName>
                                        </p:attrNameLst>
                                      </p:cBhvr>
                                      <p:tavLst>
                                        <p:tav tm="0">
                                          <p:val>
                                            <p:strVal val="0-#ppt_h/2"/>
                                          </p:val>
                                        </p:tav>
                                        <p:tav tm="100000">
                                          <p:val>
                                            <p:strVal val="#ppt_y"/>
                                          </p:val>
                                        </p:tav>
                                      </p:tavLst>
                                    </p:anim>
                                  </p:childTnLst>
                                </p:cTn>
                              </p:par>
                              <p:par>
                                <p:cTn id="21" presetID="1" presetClass="emph" presetSubtype="2" fill="hold" nodeType="withEffect">
                                  <p:stCondLst>
                                    <p:cond delay="0"/>
                                  </p:stCondLst>
                                  <p:childTnLst>
                                    <p:animClr clrSpc="rgb" dir="cw">
                                      <p:cBhvr>
                                        <p:cTn id="22" dur="2000" fill="hold"/>
                                        <p:tgtEl>
                                          <p:spTgt spid="8"/>
                                        </p:tgtEl>
                                        <p:attrNameLst>
                                          <p:attrName>fillcolor</p:attrName>
                                        </p:attrNameLst>
                                      </p:cBhvr>
                                      <p:to>
                                        <a:schemeClr val="accent2"/>
                                      </p:to>
                                    </p:animClr>
                                    <p:set>
                                      <p:cBhvr>
                                        <p:cTn id="23" dur="2000" fill="hold"/>
                                        <p:tgtEl>
                                          <p:spTgt spid="8"/>
                                        </p:tgtEl>
                                        <p:attrNameLst>
                                          <p:attrName>fill.type</p:attrName>
                                        </p:attrNameLst>
                                      </p:cBhvr>
                                      <p:to>
                                        <p:strVal val="solid"/>
                                      </p:to>
                                    </p:set>
                                    <p:set>
                                      <p:cBhvr>
                                        <p:cTn id="24" dur="2000" fill="hold"/>
                                        <p:tgtEl>
                                          <p:spTgt spid="8"/>
                                        </p:tgtEl>
                                        <p:attrNameLst>
                                          <p:attrName>fill.on</p:attrName>
                                        </p:attrNameLst>
                                      </p:cBhvr>
                                      <p:to>
                                        <p:strVal val="true"/>
                                      </p:to>
                                    </p:set>
                                  </p:childTnLst>
                                </p:cTn>
                              </p:par>
                              <p:par>
                                <p:cTn id="25" presetID="42" presetClass="path" presetSubtype="0" accel="50000" decel="50000" fill="hold" nodeType="withEffect">
                                  <p:stCondLst>
                                    <p:cond delay="0"/>
                                  </p:stCondLst>
                                  <p:childTnLst>
                                    <p:animMotion origin="layout" path="M -0.00191 0.10556 L -0.00191 0.21667 " pathEditMode="relative" rAng="0" ptsTypes="AA">
                                      <p:cBhvr>
                                        <p:cTn id="26" dur="2000" fill="hold"/>
                                        <p:tgtEl>
                                          <p:spTgt spid="110"/>
                                        </p:tgtEl>
                                        <p:attrNameLst>
                                          <p:attrName>ppt_x</p:attrName>
                                          <p:attrName>ppt_y</p:attrName>
                                        </p:attrNameLst>
                                      </p:cBhvr>
                                      <p:rCtr x="0" y="5556"/>
                                    </p:animMotion>
                                  </p:childTnLst>
                                </p:cTn>
                              </p:par>
                            </p:childTnLst>
                          </p:cTn>
                        </p:par>
                      </p:childTnLst>
                    </p:cTn>
                  </p:par>
                  <p:par>
                    <p:cTn id="27" fill="hold">
                      <p:stCondLst>
                        <p:cond delay="indefinite"/>
                      </p:stCondLst>
                      <p:childTnLst>
                        <p:par>
                          <p:cTn id="28" fill="hold">
                            <p:stCondLst>
                              <p:cond delay="0"/>
                            </p:stCondLst>
                            <p:childTnLst>
                              <p:par>
                                <p:cTn id="29" presetID="27" presetClass="emph" presetSubtype="0" fill="remove" nodeType="clickEffect">
                                  <p:stCondLst>
                                    <p:cond delay="0"/>
                                  </p:stCondLst>
                                  <p:childTnLst>
                                    <p:animClr clrSpc="rgb" dir="cw">
                                      <p:cBhvr override="childStyle">
                                        <p:cTn id="30" dur="250" autoRev="1" fill="remove"/>
                                        <p:tgtEl>
                                          <p:spTgt spid="44"/>
                                        </p:tgtEl>
                                        <p:attrNameLst>
                                          <p:attrName>style.color</p:attrName>
                                        </p:attrNameLst>
                                      </p:cBhvr>
                                      <p:to>
                                        <a:schemeClr val="bg1"/>
                                      </p:to>
                                    </p:animClr>
                                    <p:animClr clrSpc="rgb" dir="cw">
                                      <p:cBhvr>
                                        <p:cTn id="31" dur="250" autoRev="1" fill="remove"/>
                                        <p:tgtEl>
                                          <p:spTgt spid="44"/>
                                        </p:tgtEl>
                                        <p:attrNameLst>
                                          <p:attrName>fillcolor</p:attrName>
                                        </p:attrNameLst>
                                      </p:cBhvr>
                                      <p:to>
                                        <a:schemeClr val="bg1"/>
                                      </p:to>
                                    </p:animClr>
                                    <p:set>
                                      <p:cBhvr>
                                        <p:cTn id="32" dur="250" autoRev="1" fill="remove"/>
                                        <p:tgtEl>
                                          <p:spTgt spid="44"/>
                                        </p:tgtEl>
                                        <p:attrNameLst>
                                          <p:attrName>fill.type</p:attrName>
                                        </p:attrNameLst>
                                      </p:cBhvr>
                                      <p:to>
                                        <p:strVal val="solid"/>
                                      </p:to>
                                    </p:set>
                                    <p:set>
                                      <p:cBhvr>
                                        <p:cTn id="33" dur="250" autoRev="1" fill="remove"/>
                                        <p:tgtEl>
                                          <p:spTgt spid="44"/>
                                        </p:tgtEl>
                                        <p:attrNameLst>
                                          <p:attrName>fill.on</p:attrName>
                                        </p:attrNameLst>
                                      </p:cBhvr>
                                      <p:to>
                                        <p:strVal val="true"/>
                                      </p:to>
                                    </p:set>
                                  </p:childTnLst>
                                </p:cTn>
                              </p:par>
                              <p:par>
                                <p:cTn id="34" presetID="27" presetClass="emph" presetSubtype="0" fill="remove" grpId="0" nodeType="withEffect">
                                  <p:stCondLst>
                                    <p:cond delay="0"/>
                                  </p:stCondLst>
                                  <p:childTnLst>
                                    <p:animClr clrSpc="rgb" dir="cw">
                                      <p:cBhvr override="childStyle">
                                        <p:cTn id="35" dur="250" autoRev="1" fill="remove"/>
                                        <p:tgtEl>
                                          <p:spTgt spid="45"/>
                                        </p:tgtEl>
                                        <p:attrNameLst>
                                          <p:attrName>style.color</p:attrName>
                                        </p:attrNameLst>
                                      </p:cBhvr>
                                      <p:to>
                                        <a:schemeClr val="bg1"/>
                                      </p:to>
                                    </p:animClr>
                                    <p:animClr clrSpc="rgb" dir="cw">
                                      <p:cBhvr>
                                        <p:cTn id="36" dur="250" autoRev="1" fill="remove"/>
                                        <p:tgtEl>
                                          <p:spTgt spid="45"/>
                                        </p:tgtEl>
                                        <p:attrNameLst>
                                          <p:attrName>fillcolor</p:attrName>
                                        </p:attrNameLst>
                                      </p:cBhvr>
                                      <p:to>
                                        <a:schemeClr val="bg1"/>
                                      </p:to>
                                    </p:animClr>
                                    <p:set>
                                      <p:cBhvr>
                                        <p:cTn id="37" dur="250" autoRev="1" fill="remove"/>
                                        <p:tgtEl>
                                          <p:spTgt spid="45"/>
                                        </p:tgtEl>
                                        <p:attrNameLst>
                                          <p:attrName>fill.type</p:attrName>
                                        </p:attrNameLst>
                                      </p:cBhvr>
                                      <p:to>
                                        <p:strVal val="solid"/>
                                      </p:to>
                                    </p:set>
                                    <p:set>
                                      <p:cBhvr>
                                        <p:cTn id="38" dur="250" autoRev="1" fill="remove"/>
                                        <p:tgtEl>
                                          <p:spTgt spid="45"/>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nodeType="clickEffect">
                                  <p:stCondLst>
                                    <p:cond delay="0"/>
                                  </p:stCondLst>
                                  <p:childTnLst>
                                    <p:animMotion origin="layout" path="M 0 0 L 0.26667 0 " pathEditMode="relative" ptsTypes="AA">
                                      <p:cBhvr>
                                        <p:cTn id="42" dur="2000" fill="hold"/>
                                        <p:tgtEl>
                                          <p:spTgt spid="103"/>
                                        </p:tgtEl>
                                        <p:attrNameLst>
                                          <p:attrName>ppt_x</p:attrName>
                                          <p:attrName>ppt_y</p:attrName>
                                        </p:attrNameLst>
                                      </p:cBhvr>
                                    </p:animMotion>
                                  </p:childTnLst>
                                </p:cTn>
                              </p:par>
                              <p:par>
                                <p:cTn id="43" presetID="63" presetClass="path" presetSubtype="0" accel="50000" decel="50000" fill="hold" nodeType="withEffect">
                                  <p:stCondLst>
                                    <p:cond delay="0"/>
                                  </p:stCondLst>
                                  <p:childTnLst>
                                    <p:animMotion origin="layout" path="M 0.01666 -4.44444E-6 L 0.26666 -4.44444E-6 " pathEditMode="relative" rAng="0" ptsTypes="AA">
                                      <p:cBhvr>
                                        <p:cTn id="44" dur="2000" fill="hold"/>
                                        <p:tgtEl>
                                          <p:spTgt spid="104"/>
                                        </p:tgtEl>
                                        <p:attrNameLst>
                                          <p:attrName>ppt_x</p:attrName>
                                          <p:attrName>ppt_y</p:attrName>
                                        </p:attrNameLst>
                                      </p:cBhvr>
                                      <p:rCtr x="12500" y="0"/>
                                    </p:animMotion>
                                  </p:childTnLst>
                                </p:cTn>
                              </p:par>
                              <p:par>
                                <p:cTn id="45" presetID="42" presetClass="path" presetSubtype="0" accel="50000" decel="50000" fill="hold" nodeType="withEffect">
                                  <p:stCondLst>
                                    <p:cond delay="0"/>
                                  </p:stCondLst>
                                  <p:childTnLst>
                                    <p:animMotion origin="layout" path="M -0.00191 0.21667 L -0.00191 -0.00555 " pathEditMode="relative" rAng="0" ptsTypes="AA">
                                      <p:cBhvr>
                                        <p:cTn id="46" dur="2000" fill="hold"/>
                                        <p:tgtEl>
                                          <p:spTgt spid="110"/>
                                        </p:tgtEl>
                                        <p:attrNameLst>
                                          <p:attrName>ppt_x</p:attrName>
                                          <p:attrName>ppt_y</p:attrName>
                                        </p:attrNameLst>
                                      </p:cBhvr>
                                      <p:rCtr x="0" y="-11111"/>
                                    </p:animMotion>
                                  </p:childTnLst>
                                </p:cTn>
                              </p:par>
                            </p:childTnLst>
                          </p:cTn>
                        </p:par>
                      </p:childTnLst>
                    </p:cTn>
                  </p:par>
                  <p:par>
                    <p:cTn id="47" fill="hold">
                      <p:stCondLst>
                        <p:cond delay="indefinite"/>
                      </p:stCondLst>
                      <p:childTnLst>
                        <p:par>
                          <p:cTn id="48" fill="hold">
                            <p:stCondLst>
                              <p:cond delay="0"/>
                            </p:stCondLst>
                            <p:childTnLst>
                              <p:par>
                                <p:cTn id="49" presetID="47" presetClass="entr" presetSubtype="0" fill="hold" nodeType="clickEffect">
                                  <p:stCondLst>
                                    <p:cond delay="0"/>
                                  </p:stCondLst>
                                  <p:childTnLst>
                                    <p:set>
                                      <p:cBhvr>
                                        <p:cTn id="50" dur="1" fill="hold">
                                          <p:stCondLst>
                                            <p:cond delay="0"/>
                                          </p:stCondLst>
                                        </p:cTn>
                                        <p:tgtEl>
                                          <p:spTgt spid="114"/>
                                        </p:tgtEl>
                                        <p:attrNameLst>
                                          <p:attrName>style.visibility</p:attrName>
                                        </p:attrNameLst>
                                      </p:cBhvr>
                                      <p:to>
                                        <p:strVal val="visible"/>
                                      </p:to>
                                    </p:set>
                                    <p:animEffect transition="in" filter="fade">
                                      <p:cBhvr>
                                        <p:cTn id="51" dur="1000"/>
                                        <p:tgtEl>
                                          <p:spTgt spid="114"/>
                                        </p:tgtEl>
                                      </p:cBhvr>
                                    </p:animEffect>
                                    <p:anim calcmode="lin" valueType="num">
                                      <p:cBhvr>
                                        <p:cTn id="52" dur="1000" fill="hold"/>
                                        <p:tgtEl>
                                          <p:spTgt spid="114"/>
                                        </p:tgtEl>
                                        <p:attrNameLst>
                                          <p:attrName>ppt_x</p:attrName>
                                        </p:attrNameLst>
                                      </p:cBhvr>
                                      <p:tavLst>
                                        <p:tav tm="0">
                                          <p:val>
                                            <p:strVal val="#ppt_x"/>
                                          </p:val>
                                        </p:tav>
                                        <p:tav tm="100000">
                                          <p:val>
                                            <p:strVal val="#ppt_x"/>
                                          </p:val>
                                        </p:tav>
                                      </p:tavLst>
                                    </p:anim>
                                    <p:anim calcmode="lin" valueType="num">
                                      <p:cBhvr>
                                        <p:cTn id="53" dur="1000" fill="hold"/>
                                        <p:tgtEl>
                                          <p:spTgt spid="114"/>
                                        </p:tgtEl>
                                        <p:attrNameLst>
                                          <p:attrName>ppt_y</p:attrName>
                                        </p:attrNameLst>
                                      </p:cBhvr>
                                      <p:tavLst>
                                        <p:tav tm="0">
                                          <p:val>
                                            <p:strVal val="#ppt_y-.1"/>
                                          </p:val>
                                        </p:tav>
                                        <p:tav tm="100000">
                                          <p:val>
                                            <p:strVal val="#ppt_y"/>
                                          </p:val>
                                        </p:tav>
                                      </p:tavLst>
                                    </p:anim>
                                  </p:childTnLst>
                                </p:cTn>
                              </p:par>
                              <p:par>
                                <p:cTn id="54" presetID="1" presetClass="emph" presetSubtype="2" fill="hold" nodeType="withEffect">
                                  <p:stCondLst>
                                    <p:cond delay="0"/>
                                  </p:stCondLst>
                                  <p:childTnLst>
                                    <p:animClr clrSpc="rgb" dir="cw">
                                      <p:cBhvr>
                                        <p:cTn id="55" dur="2000" fill="hold"/>
                                        <p:tgtEl>
                                          <p:spTgt spid="11"/>
                                        </p:tgtEl>
                                        <p:attrNameLst>
                                          <p:attrName>fillcolor</p:attrName>
                                        </p:attrNameLst>
                                      </p:cBhvr>
                                      <p:to>
                                        <a:schemeClr val="accent2"/>
                                      </p:to>
                                    </p:animClr>
                                    <p:set>
                                      <p:cBhvr>
                                        <p:cTn id="56" dur="2000" fill="hold"/>
                                        <p:tgtEl>
                                          <p:spTgt spid="11"/>
                                        </p:tgtEl>
                                        <p:attrNameLst>
                                          <p:attrName>fill.type</p:attrName>
                                        </p:attrNameLst>
                                      </p:cBhvr>
                                      <p:to>
                                        <p:strVal val="solid"/>
                                      </p:to>
                                    </p:set>
                                    <p:set>
                                      <p:cBhvr>
                                        <p:cTn id="57" dur="2000" fill="hold"/>
                                        <p:tgtEl>
                                          <p:spTgt spid="11"/>
                                        </p:tgtEl>
                                        <p:attrNameLst>
                                          <p:attrName>fill.on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50" presetClass="path" presetSubtype="0" accel="50000" decel="50000" fill="hold" grpId="0" nodeType="clickEffect">
                                  <p:stCondLst>
                                    <p:cond delay="0"/>
                                  </p:stCondLst>
                                  <p:childTnLst>
                                    <p:animMotion origin="layout" path="M -0.004 -0.00741 L 0.071 -0.00741 C 0.10416 -0.00741 0.146 0.03519 0.146 0.07037 L 0.146 0.14815 " pathEditMode="relative" rAng="0" ptsTypes="FfFF">
                                      <p:cBhvr>
                                        <p:cTn id="61" dur="2000" fill="hold"/>
                                        <p:tgtEl>
                                          <p:spTgt spid="114"/>
                                        </p:tgtEl>
                                        <p:attrNameLst>
                                          <p:attrName>ppt_x</p:attrName>
                                          <p:attrName>ppt_y</p:attrName>
                                        </p:attrNameLst>
                                      </p:cBhvr>
                                      <p:rCtr x="7500" y="7778"/>
                                    </p:animMotion>
                                  </p:childTnLst>
                                </p:cTn>
                              </p:par>
                              <p:par>
                                <p:cTn id="62" presetID="42" presetClass="path" presetSubtype="0" accel="50000" decel="50000" fill="hold" nodeType="withEffect">
                                  <p:stCondLst>
                                    <p:cond delay="0"/>
                                  </p:stCondLst>
                                  <p:childTnLst>
                                    <p:animMotion origin="layout" path="M 3.33333E-6 3.33333E-6 L 3.33333E-6 0.17777 " pathEditMode="relative" rAng="0" ptsTypes="AA">
                                      <p:cBhvr>
                                        <p:cTn id="63" dur="2000" fill="hold"/>
                                        <p:tgtEl>
                                          <p:spTgt spid="110"/>
                                        </p:tgtEl>
                                        <p:attrNameLst>
                                          <p:attrName>ppt_x</p:attrName>
                                          <p:attrName>ppt_y</p:attrName>
                                        </p:attrNameLst>
                                      </p:cBhvr>
                                      <p:rCtr x="0" y="8889"/>
                                    </p:animMotion>
                                  </p:childTnLst>
                                </p:cTn>
                              </p:par>
                            </p:childTnLst>
                          </p:cTn>
                        </p:par>
                      </p:childTnLst>
                    </p:cTn>
                  </p:par>
                  <p:par>
                    <p:cTn id="64" fill="hold">
                      <p:stCondLst>
                        <p:cond delay="indefinite"/>
                      </p:stCondLst>
                      <p:childTnLst>
                        <p:par>
                          <p:cTn id="65" fill="hold">
                            <p:stCondLst>
                              <p:cond delay="0"/>
                            </p:stCondLst>
                            <p:childTnLst>
                              <p:par>
                                <p:cTn id="66" presetID="47" presetClass="entr" presetSubtype="0" fill="hold" nodeType="clickEffect">
                                  <p:stCondLst>
                                    <p:cond delay="0"/>
                                  </p:stCondLst>
                                  <p:childTnLst>
                                    <p:set>
                                      <p:cBhvr>
                                        <p:cTn id="67" dur="1" fill="hold">
                                          <p:stCondLst>
                                            <p:cond delay="0"/>
                                          </p:stCondLst>
                                        </p:cTn>
                                        <p:tgtEl>
                                          <p:spTgt spid="116"/>
                                        </p:tgtEl>
                                        <p:attrNameLst>
                                          <p:attrName>style.visibility</p:attrName>
                                        </p:attrNameLst>
                                      </p:cBhvr>
                                      <p:to>
                                        <p:strVal val="visible"/>
                                      </p:to>
                                    </p:set>
                                    <p:animEffect transition="in" filter="fade">
                                      <p:cBhvr>
                                        <p:cTn id="68" dur="1000"/>
                                        <p:tgtEl>
                                          <p:spTgt spid="116"/>
                                        </p:tgtEl>
                                      </p:cBhvr>
                                    </p:animEffect>
                                    <p:anim calcmode="lin" valueType="num">
                                      <p:cBhvr>
                                        <p:cTn id="69" dur="1000" fill="hold"/>
                                        <p:tgtEl>
                                          <p:spTgt spid="116"/>
                                        </p:tgtEl>
                                        <p:attrNameLst>
                                          <p:attrName>ppt_x</p:attrName>
                                        </p:attrNameLst>
                                      </p:cBhvr>
                                      <p:tavLst>
                                        <p:tav tm="0">
                                          <p:val>
                                            <p:strVal val="#ppt_x"/>
                                          </p:val>
                                        </p:tav>
                                        <p:tav tm="100000">
                                          <p:val>
                                            <p:strVal val="#ppt_x"/>
                                          </p:val>
                                        </p:tav>
                                      </p:tavLst>
                                    </p:anim>
                                    <p:anim calcmode="lin" valueType="num">
                                      <p:cBhvr>
                                        <p:cTn id="70" dur="1000" fill="hold"/>
                                        <p:tgtEl>
                                          <p:spTgt spid="116"/>
                                        </p:tgtEl>
                                        <p:attrNameLst>
                                          <p:attrName>ppt_y</p:attrName>
                                        </p:attrNameLst>
                                      </p:cBhvr>
                                      <p:tavLst>
                                        <p:tav tm="0">
                                          <p:val>
                                            <p:strVal val="#ppt_y-.1"/>
                                          </p:val>
                                        </p:tav>
                                        <p:tav tm="100000">
                                          <p:val>
                                            <p:strVal val="#ppt_y"/>
                                          </p:val>
                                        </p:tav>
                                      </p:tavLst>
                                    </p:anim>
                                  </p:childTnLst>
                                </p:cTn>
                              </p:par>
                              <p:par>
                                <p:cTn id="71" presetID="1" presetClass="emph" presetSubtype="2" fill="hold" nodeType="withEffect">
                                  <p:stCondLst>
                                    <p:cond delay="0"/>
                                  </p:stCondLst>
                                  <p:childTnLst>
                                    <p:animClr clrSpc="rgb" dir="cw">
                                      <p:cBhvr>
                                        <p:cTn id="72" dur="2000" fill="hold"/>
                                        <p:tgtEl>
                                          <p:spTgt spid="12"/>
                                        </p:tgtEl>
                                        <p:attrNameLst>
                                          <p:attrName>fillcolor</p:attrName>
                                        </p:attrNameLst>
                                      </p:cBhvr>
                                      <p:to>
                                        <a:schemeClr val="accent2"/>
                                      </p:to>
                                    </p:animClr>
                                    <p:set>
                                      <p:cBhvr>
                                        <p:cTn id="73" dur="2000" fill="hold"/>
                                        <p:tgtEl>
                                          <p:spTgt spid="12"/>
                                        </p:tgtEl>
                                        <p:attrNameLst>
                                          <p:attrName>fill.type</p:attrName>
                                        </p:attrNameLst>
                                      </p:cBhvr>
                                      <p:to>
                                        <p:strVal val="solid"/>
                                      </p:to>
                                    </p:set>
                                    <p:set>
                                      <p:cBhvr>
                                        <p:cTn id="74" dur="2000" fill="hold"/>
                                        <p:tgtEl>
                                          <p:spTgt spid="12"/>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50" presetClass="path" presetSubtype="0" accel="50000" decel="50000" fill="hold" grpId="0" nodeType="clickEffect">
                                  <p:stCondLst>
                                    <p:cond delay="0"/>
                                  </p:stCondLst>
                                  <p:childTnLst>
                                    <p:animMotion origin="layout" path="M -0.00416 -3.33333E-6 L 0.07275 -3.33333E-6 C 0.10695 -3.33333E-6 0.15 0.09098 0.15 0.16667 L 0.15 0.33334 " pathEditMode="relative" rAng="0" ptsTypes="FfFF">
                                      <p:cBhvr>
                                        <p:cTn id="78" dur="2000" fill="hold"/>
                                        <p:tgtEl>
                                          <p:spTgt spid="116"/>
                                        </p:tgtEl>
                                        <p:attrNameLst>
                                          <p:attrName>ppt_x</p:attrName>
                                          <p:attrName>ppt_y</p:attrName>
                                        </p:attrNameLst>
                                      </p:cBhvr>
                                      <p:rCtr x="7708" y="16667"/>
                                    </p:animMotion>
                                  </p:childTnLst>
                                </p:cTn>
                              </p:par>
                              <p:par>
                                <p:cTn id="79" presetID="42" presetClass="path" presetSubtype="0" accel="50000" decel="50000" fill="hold" nodeType="withEffect">
                                  <p:stCondLst>
                                    <p:cond delay="0"/>
                                  </p:stCondLst>
                                  <p:childTnLst>
                                    <p:animMotion origin="layout" path="M -0.00191 0.21667 L -0.00191 0.36111 " pathEditMode="relative" rAng="0" ptsTypes="AA">
                                      <p:cBhvr>
                                        <p:cTn id="80" dur="2000" fill="hold"/>
                                        <p:tgtEl>
                                          <p:spTgt spid="110"/>
                                        </p:tgtEl>
                                        <p:attrNameLst>
                                          <p:attrName>ppt_x</p:attrName>
                                          <p:attrName>ppt_y</p:attrName>
                                        </p:attrNameLst>
                                      </p:cBhvr>
                                      <p:rCtr x="0" y="7222"/>
                                    </p:animMotion>
                                  </p:childTnLst>
                                </p:cTn>
                              </p:par>
                            </p:childTnLst>
                          </p:cTn>
                        </p:par>
                      </p:childTnLst>
                    </p:cTn>
                  </p:par>
                  <p:par>
                    <p:cTn id="81" fill="hold">
                      <p:stCondLst>
                        <p:cond delay="indefinite"/>
                      </p:stCondLst>
                      <p:childTnLst>
                        <p:par>
                          <p:cTn id="82" fill="hold">
                            <p:stCondLst>
                              <p:cond delay="0"/>
                            </p:stCondLst>
                            <p:childTnLst>
                              <p:par>
                                <p:cTn id="83" presetID="9" presetClass="emph" presetSubtype="0" grpId="0" nodeType="clickEffect">
                                  <p:stCondLst>
                                    <p:cond delay="0"/>
                                  </p:stCondLst>
                                  <p:childTnLst>
                                    <p:set>
                                      <p:cBhvr rctx="PPT">
                                        <p:cTn id="84" dur="indefinite"/>
                                        <p:tgtEl>
                                          <p:spTgt spid="12"/>
                                        </p:tgtEl>
                                        <p:attrNameLst>
                                          <p:attrName>style.opacity</p:attrName>
                                        </p:attrNameLst>
                                      </p:cBhvr>
                                      <p:to>
                                        <p:strVal val="0.5"/>
                                      </p:to>
                                    </p:set>
                                    <p:animEffect filter="image" prLst="opacity: 0.5">
                                      <p:cBhvr rctx="IE">
                                        <p:cTn id="85" dur="indefinite"/>
                                        <p:tgtEl>
                                          <p:spTgt spid="12"/>
                                        </p:tgtEl>
                                      </p:cBhvr>
                                    </p:animEffect>
                                  </p:childTnLst>
                                </p:cTn>
                              </p:par>
                              <p:par>
                                <p:cTn id="86" presetID="22" presetClass="exit" presetSubtype="4" fill="hold" grpId="1" nodeType="withEffect">
                                  <p:stCondLst>
                                    <p:cond delay="0"/>
                                  </p:stCondLst>
                                  <p:childTnLst>
                                    <p:animEffect transition="out" filter="wipe(down)">
                                      <p:cBhvr>
                                        <p:cTn id="87" dur="500"/>
                                        <p:tgtEl>
                                          <p:spTgt spid="116"/>
                                        </p:tgtEl>
                                      </p:cBhvr>
                                    </p:animEffect>
                                    <p:set>
                                      <p:cBhvr>
                                        <p:cTn id="88" dur="1" fill="hold">
                                          <p:stCondLst>
                                            <p:cond delay="499"/>
                                          </p:stCondLst>
                                        </p:cTn>
                                        <p:tgtEl>
                                          <p:spTgt spid="116"/>
                                        </p:tgtEl>
                                        <p:attrNameLst>
                                          <p:attrName>style.visibility</p:attrName>
                                        </p:attrNameLst>
                                      </p:cBhvr>
                                      <p:to>
                                        <p:strVal val="hidden"/>
                                      </p:to>
                                    </p:set>
                                  </p:childTnLst>
                                </p:cTn>
                              </p:par>
                              <p:par>
                                <p:cTn id="89" presetID="42" presetClass="path" presetSubtype="0" accel="50000" decel="50000" fill="hold" nodeType="withEffect">
                                  <p:stCondLst>
                                    <p:cond delay="0"/>
                                  </p:stCondLst>
                                  <p:childTnLst>
                                    <p:animMotion origin="layout" path="M -0.00191 0.36111 L -0.00191 0.17222 " pathEditMode="relative" rAng="0" ptsTypes="AA">
                                      <p:cBhvr>
                                        <p:cTn id="90" dur="2000" fill="hold"/>
                                        <p:tgtEl>
                                          <p:spTgt spid="110"/>
                                        </p:tgtEl>
                                        <p:attrNameLst>
                                          <p:attrName>ppt_x</p:attrName>
                                          <p:attrName>ppt_y</p:attrName>
                                        </p:attrNameLst>
                                      </p:cBhvr>
                                      <p:rCtr x="0" y="-9444"/>
                                    </p:animMotion>
                                  </p:childTnLst>
                                </p:cTn>
                              </p:par>
                            </p:childTnLst>
                          </p:cTn>
                        </p:par>
                      </p:childTnLst>
                    </p:cTn>
                  </p:par>
                  <p:par>
                    <p:cTn id="91" fill="hold">
                      <p:stCondLst>
                        <p:cond delay="indefinite"/>
                      </p:stCondLst>
                      <p:childTnLst>
                        <p:par>
                          <p:cTn id="92" fill="hold">
                            <p:stCondLst>
                              <p:cond delay="0"/>
                            </p:stCondLst>
                            <p:childTnLst>
                              <p:par>
                                <p:cTn id="93" presetID="9" presetClass="emph" presetSubtype="0" grpId="0" nodeType="clickEffect">
                                  <p:stCondLst>
                                    <p:cond delay="0"/>
                                  </p:stCondLst>
                                  <p:childTnLst>
                                    <p:set>
                                      <p:cBhvr rctx="PPT">
                                        <p:cTn id="94" dur="indefinite"/>
                                        <p:tgtEl>
                                          <p:spTgt spid="11"/>
                                        </p:tgtEl>
                                        <p:attrNameLst>
                                          <p:attrName>style.opacity</p:attrName>
                                        </p:attrNameLst>
                                      </p:cBhvr>
                                      <p:to>
                                        <p:strVal val="0.5"/>
                                      </p:to>
                                    </p:set>
                                    <p:animEffect filter="image" prLst="opacity: 0.5">
                                      <p:cBhvr rctx="IE">
                                        <p:cTn id="95" dur="indefinite"/>
                                        <p:tgtEl>
                                          <p:spTgt spid="11"/>
                                        </p:tgtEl>
                                      </p:cBhvr>
                                    </p:animEffect>
                                  </p:childTnLst>
                                </p:cTn>
                              </p:par>
                              <p:par>
                                <p:cTn id="96" presetID="22" presetClass="exit" presetSubtype="4" fill="hold" grpId="1" nodeType="withEffect">
                                  <p:stCondLst>
                                    <p:cond delay="0"/>
                                  </p:stCondLst>
                                  <p:childTnLst>
                                    <p:animEffect transition="out" filter="wipe(down)">
                                      <p:cBhvr>
                                        <p:cTn id="97" dur="500"/>
                                        <p:tgtEl>
                                          <p:spTgt spid="114"/>
                                        </p:tgtEl>
                                      </p:cBhvr>
                                    </p:animEffect>
                                    <p:set>
                                      <p:cBhvr>
                                        <p:cTn id="98" dur="1" fill="hold">
                                          <p:stCondLst>
                                            <p:cond delay="499"/>
                                          </p:stCondLst>
                                        </p:cTn>
                                        <p:tgtEl>
                                          <p:spTgt spid="114"/>
                                        </p:tgtEl>
                                        <p:attrNameLst>
                                          <p:attrName>style.visibility</p:attrName>
                                        </p:attrNameLst>
                                      </p:cBhvr>
                                      <p:to>
                                        <p:strVal val="hidden"/>
                                      </p:to>
                                    </p:set>
                                  </p:childTnLst>
                                </p:cTn>
                              </p:par>
                              <p:par>
                                <p:cTn id="99" presetID="42" presetClass="path" presetSubtype="0" accel="50000" decel="50000" fill="hold" nodeType="withEffect">
                                  <p:stCondLst>
                                    <p:cond delay="0"/>
                                  </p:stCondLst>
                                  <p:childTnLst>
                                    <p:animMotion origin="layout" path="M -0.00191 0.16111 L -0.00191 -0.00555 " pathEditMode="relative" rAng="0" ptsTypes="AA">
                                      <p:cBhvr>
                                        <p:cTn id="100" dur="2000" fill="hold"/>
                                        <p:tgtEl>
                                          <p:spTgt spid="110"/>
                                        </p:tgtEl>
                                        <p:attrNameLst>
                                          <p:attrName>ppt_x</p:attrName>
                                          <p:attrName>ppt_y</p:attrName>
                                        </p:attrNameLst>
                                      </p:cBhvr>
                                      <p:rCtr x="0" y="-8333"/>
                                    </p:animMotion>
                                  </p:childTnLst>
                                </p:cTn>
                              </p:par>
                            </p:childTnLst>
                          </p:cTn>
                        </p:par>
                      </p:childTnLst>
                    </p:cTn>
                  </p:par>
                  <p:par>
                    <p:cTn id="101" fill="hold">
                      <p:stCondLst>
                        <p:cond delay="indefinite"/>
                      </p:stCondLst>
                      <p:childTnLst>
                        <p:par>
                          <p:cTn id="102" fill="hold">
                            <p:stCondLst>
                              <p:cond delay="0"/>
                            </p:stCondLst>
                            <p:childTnLst>
                              <p:par>
                                <p:cTn id="103" presetID="27" presetClass="emph" presetSubtype="0" fill="remove" nodeType="clickEffect">
                                  <p:stCondLst>
                                    <p:cond delay="0"/>
                                  </p:stCondLst>
                                  <p:childTnLst>
                                    <p:animClr clrSpc="rgb" dir="cw">
                                      <p:cBhvr override="childStyle">
                                        <p:cTn id="104" dur="250" autoRev="1" fill="remove"/>
                                        <p:tgtEl>
                                          <p:spTgt spid="44"/>
                                        </p:tgtEl>
                                        <p:attrNameLst>
                                          <p:attrName>style.color</p:attrName>
                                        </p:attrNameLst>
                                      </p:cBhvr>
                                      <p:to>
                                        <a:schemeClr val="bg1"/>
                                      </p:to>
                                    </p:animClr>
                                    <p:animClr clrSpc="rgb" dir="cw">
                                      <p:cBhvr>
                                        <p:cTn id="105" dur="250" autoRev="1" fill="remove"/>
                                        <p:tgtEl>
                                          <p:spTgt spid="44"/>
                                        </p:tgtEl>
                                        <p:attrNameLst>
                                          <p:attrName>fillcolor</p:attrName>
                                        </p:attrNameLst>
                                      </p:cBhvr>
                                      <p:to>
                                        <a:schemeClr val="bg1"/>
                                      </p:to>
                                    </p:animClr>
                                    <p:set>
                                      <p:cBhvr>
                                        <p:cTn id="106" dur="250" autoRev="1" fill="remove"/>
                                        <p:tgtEl>
                                          <p:spTgt spid="44"/>
                                        </p:tgtEl>
                                        <p:attrNameLst>
                                          <p:attrName>fill.type</p:attrName>
                                        </p:attrNameLst>
                                      </p:cBhvr>
                                      <p:to>
                                        <p:strVal val="solid"/>
                                      </p:to>
                                    </p:set>
                                    <p:set>
                                      <p:cBhvr>
                                        <p:cTn id="107" dur="250" autoRev="1" fill="remove"/>
                                        <p:tgtEl>
                                          <p:spTgt spid="44"/>
                                        </p:tgtEl>
                                        <p:attrNameLst>
                                          <p:attrName>fill.on</p:attrName>
                                        </p:attrNameLst>
                                      </p:cBhvr>
                                      <p:to>
                                        <p:strVal val="true"/>
                                      </p:to>
                                    </p:set>
                                  </p:childTnLst>
                                </p:cTn>
                              </p:par>
                              <p:par>
                                <p:cTn id="108" presetID="27" presetClass="emph" presetSubtype="0" fill="remove" grpId="1" nodeType="withEffect">
                                  <p:stCondLst>
                                    <p:cond delay="0"/>
                                  </p:stCondLst>
                                  <p:childTnLst>
                                    <p:animClr clrSpc="rgb" dir="cw">
                                      <p:cBhvr override="childStyle">
                                        <p:cTn id="109" dur="250" autoRev="1" fill="remove"/>
                                        <p:tgtEl>
                                          <p:spTgt spid="45"/>
                                        </p:tgtEl>
                                        <p:attrNameLst>
                                          <p:attrName>style.color</p:attrName>
                                        </p:attrNameLst>
                                      </p:cBhvr>
                                      <p:to>
                                        <a:schemeClr val="bg1"/>
                                      </p:to>
                                    </p:animClr>
                                    <p:animClr clrSpc="rgb" dir="cw">
                                      <p:cBhvr>
                                        <p:cTn id="110" dur="250" autoRev="1" fill="remove"/>
                                        <p:tgtEl>
                                          <p:spTgt spid="45"/>
                                        </p:tgtEl>
                                        <p:attrNameLst>
                                          <p:attrName>fillcolor</p:attrName>
                                        </p:attrNameLst>
                                      </p:cBhvr>
                                      <p:to>
                                        <a:schemeClr val="bg1"/>
                                      </p:to>
                                    </p:animClr>
                                    <p:set>
                                      <p:cBhvr>
                                        <p:cTn id="111" dur="250" autoRev="1" fill="remove"/>
                                        <p:tgtEl>
                                          <p:spTgt spid="45"/>
                                        </p:tgtEl>
                                        <p:attrNameLst>
                                          <p:attrName>fill.type</p:attrName>
                                        </p:attrNameLst>
                                      </p:cBhvr>
                                      <p:to>
                                        <p:strVal val="solid"/>
                                      </p:to>
                                    </p:set>
                                    <p:set>
                                      <p:cBhvr>
                                        <p:cTn id="112" dur="250" autoRev="1" fill="remove"/>
                                        <p:tgtEl>
                                          <p:spTgt spid="45"/>
                                        </p:tgtEl>
                                        <p:attrNameLst>
                                          <p:attrName>fill.on</p:attrName>
                                        </p:attrNameLst>
                                      </p:cBhvr>
                                      <p:to>
                                        <p:strVal val="true"/>
                                      </p:to>
                                    </p:set>
                                  </p:childTnLst>
                                </p:cTn>
                              </p:par>
                            </p:childTnLst>
                          </p:cTn>
                        </p:par>
                      </p:childTnLst>
                    </p:cTn>
                  </p:par>
                  <p:par>
                    <p:cTn id="113" fill="hold">
                      <p:stCondLst>
                        <p:cond delay="indefinite"/>
                      </p:stCondLst>
                      <p:childTnLst>
                        <p:par>
                          <p:cTn id="114" fill="hold">
                            <p:stCondLst>
                              <p:cond delay="0"/>
                            </p:stCondLst>
                            <p:childTnLst>
                              <p:par>
                                <p:cTn id="115" presetID="42" presetClass="path" presetSubtype="0" accel="50000" decel="50000" fill="hold" grpId="0" nodeType="clickEffect">
                                  <p:stCondLst>
                                    <p:cond delay="0"/>
                                  </p:stCondLst>
                                  <p:childTnLst>
                                    <p:animMotion origin="layout" path="M 0.26667 4.44444E-6 L 0.00417 0.00416 " pathEditMode="relative" rAng="0" ptsTypes="AA">
                                      <p:cBhvr>
                                        <p:cTn id="116" dur="2000" fill="hold"/>
                                        <p:tgtEl>
                                          <p:spTgt spid="103"/>
                                        </p:tgtEl>
                                        <p:attrNameLst>
                                          <p:attrName>ppt_x</p:attrName>
                                          <p:attrName>ppt_y</p:attrName>
                                        </p:attrNameLst>
                                      </p:cBhvr>
                                      <p:rCtr x="-13125" y="208"/>
                                    </p:animMotion>
                                  </p:childTnLst>
                                </p:cTn>
                              </p:par>
                              <p:par>
                                <p:cTn id="117" presetID="42" presetClass="path" presetSubtype="0" accel="50000" decel="50000" fill="hold" grpId="0" nodeType="withEffect">
                                  <p:stCondLst>
                                    <p:cond delay="0"/>
                                  </p:stCondLst>
                                  <p:childTnLst>
                                    <p:animMotion origin="layout" path="M 0.24289 -4.44444E-6 L -0.00295 -0.00138 " pathEditMode="relative" rAng="0" ptsTypes="AA">
                                      <p:cBhvr>
                                        <p:cTn id="118" dur="2000" fill="hold"/>
                                        <p:tgtEl>
                                          <p:spTgt spid="104"/>
                                        </p:tgtEl>
                                        <p:attrNameLst>
                                          <p:attrName>ppt_x</p:attrName>
                                          <p:attrName>ppt_y</p:attrName>
                                        </p:attrNameLst>
                                      </p:cBhvr>
                                      <p:rCtr x="-12292" y="-69"/>
                                    </p:animMotion>
                                  </p:childTnLst>
                                </p:cTn>
                              </p:par>
                              <p:par>
                                <p:cTn id="119" presetID="42" presetClass="path" presetSubtype="0" accel="50000" decel="50000" fill="hold" nodeType="withEffect">
                                  <p:stCondLst>
                                    <p:cond delay="0"/>
                                  </p:stCondLst>
                                  <p:childTnLst>
                                    <p:animMotion origin="layout" path="M -0.00191 -0.00556 L -0.00382 0.22222 " pathEditMode="relative" rAng="0" ptsTypes="AA">
                                      <p:cBhvr>
                                        <p:cTn id="120" dur="2000" fill="hold"/>
                                        <p:tgtEl>
                                          <p:spTgt spid="110"/>
                                        </p:tgtEl>
                                        <p:attrNameLst>
                                          <p:attrName>ppt_x</p:attrName>
                                          <p:attrName>ppt_y</p:attrName>
                                        </p:attrNameLst>
                                      </p:cBhvr>
                                      <p:rCtr x="-104" y="11389"/>
                                    </p:animMotion>
                                  </p:childTnLst>
                                </p:cTn>
                              </p:par>
                            </p:childTnLst>
                          </p:cTn>
                        </p:par>
                      </p:childTnLst>
                    </p:cTn>
                  </p:par>
                  <p:par>
                    <p:cTn id="121" fill="hold">
                      <p:stCondLst>
                        <p:cond delay="indefinite"/>
                      </p:stCondLst>
                      <p:childTnLst>
                        <p:par>
                          <p:cTn id="122" fill="hold">
                            <p:stCondLst>
                              <p:cond delay="0"/>
                            </p:stCondLst>
                            <p:childTnLst>
                              <p:par>
                                <p:cTn id="123" presetID="9" presetClass="emph" presetSubtype="0" grpId="0" nodeType="clickEffect">
                                  <p:stCondLst>
                                    <p:cond delay="0"/>
                                  </p:stCondLst>
                                  <p:childTnLst>
                                    <p:set>
                                      <p:cBhvr rctx="PPT">
                                        <p:cTn id="124" dur="indefinite"/>
                                        <p:tgtEl>
                                          <p:spTgt spid="8"/>
                                        </p:tgtEl>
                                        <p:attrNameLst>
                                          <p:attrName>style.opacity</p:attrName>
                                        </p:attrNameLst>
                                      </p:cBhvr>
                                      <p:to>
                                        <p:strVal val="0.5"/>
                                      </p:to>
                                    </p:set>
                                    <p:animEffect filter="image" prLst="opacity: 0.5">
                                      <p:cBhvr rctx="IE">
                                        <p:cTn id="125" dur="indefinite"/>
                                        <p:tgtEl>
                                          <p:spTgt spid="8"/>
                                        </p:tgtEl>
                                      </p:cBhvr>
                                    </p:animEffect>
                                  </p:childTnLst>
                                </p:cTn>
                              </p:par>
                              <p:par>
                                <p:cTn id="126" presetID="22" presetClass="exit" presetSubtype="4" fill="hold" grpId="1" nodeType="withEffect">
                                  <p:stCondLst>
                                    <p:cond delay="0"/>
                                  </p:stCondLst>
                                  <p:childTnLst>
                                    <p:animEffect transition="out" filter="wipe(down)">
                                      <p:cBhvr>
                                        <p:cTn id="127" dur="500"/>
                                        <p:tgtEl>
                                          <p:spTgt spid="104"/>
                                        </p:tgtEl>
                                      </p:cBhvr>
                                    </p:animEffect>
                                    <p:set>
                                      <p:cBhvr>
                                        <p:cTn id="128" dur="1" fill="hold">
                                          <p:stCondLst>
                                            <p:cond delay="499"/>
                                          </p:stCondLst>
                                        </p:cTn>
                                        <p:tgtEl>
                                          <p:spTgt spid="104"/>
                                        </p:tgtEl>
                                        <p:attrNameLst>
                                          <p:attrName>style.visibility</p:attrName>
                                        </p:attrNameLst>
                                      </p:cBhvr>
                                      <p:to>
                                        <p:strVal val="hidden"/>
                                      </p:to>
                                    </p:set>
                                  </p:childTnLst>
                                </p:cTn>
                              </p:par>
                              <p:par>
                                <p:cTn id="129" presetID="42" presetClass="path" presetSubtype="0" accel="50000" decel="50000" fill="hold" nodeType="withEffect">
                                  <p:stCondLst>
                                    <p:cond delay="0"/>
                                  </p:stCondLst>
                                  <p:childTnLst>
                                    <p:animMotion origin="layout" path="M -0.00191 0.21667 L -0.00382 0.12222 " pathEditMode="relative" rAng="0" ptsTypes="AA">
                                      <p:cBhvr>
                                        <p:cTn id="130" dur="2000" fill="hold"/>
                                        <p:tgtEl>
                                          <p:spTgt spid="110"/>
                                        </p:tgtEl>
                                        <p:attrNameLst>
                                          <p:attrName>ppt_x</p:attrName>
                                          <p:attrName>ppt_y</p:attrName>
                                        </p:attrNameLst>
                                      </p:cBhvr>
                                      <p:rCtr x="-104" y="-4722"/>
                                    </p:animMotion>
                                  </p:childTnLst>
                                </p:cTn>
                              </p:par>
                            </p:childTnLst>
                          </p:cTn>
                        </p:par>
                      </p:childTnLst>
                    </p:cTn>
                  </p:par>
                  <p:par>
                    <p:cTn id="131" fill="hold">
                      <p:stCondLst>
                        <p:cond delay="indefinite"/>
                      </p:stCondLst>
                      <p:childTnLst>
                        <p:par>
                          <p:cTn id="132" fill="hold">
                            <p:stCondLst>
                              <p:cond delay="0"/>
                            </p:stCondLst>
                            <p:childTnLst>
                              <p:par>
                                <p:cTn id="133" presetID="9" presetClass="emph" presetSubtype="0" grpId="0" nodeType="clickEffect">
                                  <p:stCondLst>
                                    <p:cond delay="0"/>
                                  </p:stCondLst>
                                  <p:childTnLst>
                                    <p:set>
                                      <p:cBhvr rctx="PPT">
                                        <p:cTn id="134" dur="indefinite"/>
                                        <p:tgtEl>
                                          <p:spTgt spid="6"/>
                                        </p:tgtEl>
                                        <p:attrNameLst>
                                          <p:attrName>style.opacity</p:attrName>
                                        </p:attrNameLst>
                                      </p:cBhvr>
                                      <p:to>
                                        <p:strVal val="0.5"/>
                                      </p:to>
                                    </p:set>
                                    <p:animEffect filter="image" prLst="opacity: 0.5">
                                      <p:cBhvr rctx="IE">
                                        <p:cTn id="135" dur="indefinite"/>
                                        <p:tgtEl>
                                          <p:spTgt spid="6"/>
                                        </p:tgtEl>
                                      </p:cBhvr>
                                    </p:animEffect>
                                  </p:childTnLst>
                                </p:cTn>
                              </p:par>
                              <p:par>
                                <p:cTn id="136" presetID="22" presetClass="exit" presetSubtype="4" fill="hold" grpId="1" nodeType="withEffect">
                                  <p:stCondLst>
                                    <p:cond delay="0"/>
                                  </p:stCondLst>
                                  <p:childTnLst>
                                    <p:animEffect transition="out" filter="wipe(down)">
                                      <p:cBhvr>
                                        <p:cTn id="137" dur="500"/>
                                        <p:tgtEl>
                                          <p:spTgt spid="103"/>
                                        </p:tgtEl>
                                      </p:cBhvr>
                                    </p:animEffect>
                                    <p:set>
                                      <p:cBhvr>
                                        <p:cTn id="138" dur="1" fill="hold">
                                          <p:stCondLst>
                                            <p:cond delay="499"/>
                                          </p:stCondLst>
                                        </p:cTn>
                                        <p:tgtEl>
                                          <p:spTgt spid="103"/>
                                        </p:tgtEl>
                                        <p:attrNameLst>
                                          <p:attrName>style.visibility</p:attrName>
                                        </p:attrNameLst>
                                      </p:cBhvr>
                                      <p:to>
                                        <p:strVal val="hidden"/>
                                      </p:to>
                                    </p:set>
                                  </p:childTnLst>
                                </p:cTn>
                              </p:par>
                              <p:par>
                                <p:cTn id="139" presetID="42" presetClass="path" presetSubtype="0" accel="50000" decel="50000" fill="hold" nodeType="withEffect">
                                  <p:stCondLst>
                                    <p:cond delay="0"/>
                                  </p:stCondLst>
                                  <p:childTnLst>
                                    <p:animMotion origin="layout" path="M -0.00191 0.07778 L -0.00382 -0.00555 " pathEditMode="relative" rAng="0" ptsTypes="AA">
                                      <p:cBhvr>
                                        <p:cTn id="140" dur="2000" fill="hold"/>
                                        <p:tgtEl>
                                          <p:spTgt spid="110"/>
                                        </p:tgtEl>
                                        <p:attrNameLst>
                                          <p:attrName>ppt_x</p:attrName>
                                          <p:attrName>ppt_y</p:attrName>
                                        </p:attrNameLst>
                                      </p:cBhvr>
                                      <p:rCtr x="-104" y="-4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animBg="1"/>
      <p:bldP spid="12" grpId="0" animBg="1"/>
      <p:bldP spid="45" grpId="0"/>
      <p:bldP spid="45" grpId="1"/>
      <p:bldP spid="103" grpId="0" animBg="1"/>
      <p:bldP spid="103" grpId="1" animBg="1"/>
      <p:bldP spid="104" grpId="0" animBg="1"/>
      <p:bldP spid="104" grpId="1" animBg="1"/>
      <p:bldP spid="114" grpId="0" animBg="1"/>
      <p:bldP spid="114" grpId="1" animBg="1"/>
      <p:bldP spid="116" grpId="0" animBg="1"/>
      <p:bldP spid="11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dirty="0" smtClean="0"/>
              <a:t>Stack: Problem Formulation</a:t>
            </a:r>
            <a:endParaRPr lang="en-US" dirty="0"/>
          </a:p>
        </p:txBody>
      </p:sp>
      <p:sp>
        <p:nvSpPr>
          <p:cNvPr id="4" name="Slide Number Placeholder 2"/>
          <p:cNvSpPr>
            <a:spLocks noGrp="1"/>
          </p:cNvSpPr>
          <p:nvPr>
            <p:ph type="sldNum" sz="quarter" idx="12"/>
          </p:nvPr>
        </p:nvSpPr>
        <p:spPr/>
        <p:txBody>
          <a:bodyPr/>
          <a:lstStyle/>
          <a:p>
            <a:pPr>
              <a:defRPr/>
            </a:pPr>
            <a:fld id="{6C4C5A81-7E63-4AB2-94DD-C428AB26B8F6}" type="slidenum">
              <a:rPr lang="en-US" smtClean="0"/>
              <a:pPr>
                <a:defRPr/>
              </a:pPr>
              <a:t>18</a:t>
            </a:fld>
            <a:endParaRPr lang="en-US" dirty="0"/>
          </a:p>
        </p:txBody>
      </p:sp>
      <p:sp>
        <p:nvSpPr>
          <p:cNvPr id="3" name="Content Placeholder 2"/>
          <p:cNvSpPr>
            <a:spLocks noGrp="1"/>
          </p:cNvSpPr>
          <p:nvPr>
            <p:ph sz="quarter" idx="1"/>
          </p:nvPr>
        </p:nvSpPr>
        <p:spPr>
          <a:xfrm>
            <a:off x="152400" y="900752"/>
            <a:ext cx="8839200" cy="5486400"/>
          </a:xfrm>
        </p:spPr>
        <p:txBody>
          <a:bodyPr>
            <a:normAutofit/>
          </a:bodyPr>
          <a:lstStyle/>
          <a:p>
            <a:r>
              <a:rPr lang="en-US" dirty="0" smtClean="0"/>
              <a:t>Formulate library placement as a problem of </a:t>
            </a:r>
            <a:r>
              <a:rPr lang="en-US" i="1" dirty="0" smtClean="0">
                <a:solidFill>
                  <a:srgbClr val="C00000"/>
                </a:solidFill>
              </a:rPr>
              <a:t>optimal </a:t>
            </a:r>
            <a:r>
              <a:rPr lang="en-US" i="1" dirty="0">
                <a:solidFill>
                  <a:srgbClr val="C00000"/>
                </a:solidFill>
              </a:rPr>
              <a:t>c</a:t>
            </a:r>
            <a:r>
              <a:rPr lang="en-US" i="1" dirty="0" smtClean="0">
                <a:solidFill>
                  <a:srgbClr val="C00000"/>
                </a:solidFill>
              </a:rPr>
              <a:t>utting </a:t>
            </a:r>
            <a:r>
              <a:rPr lang="en-US" i="1" dirty="0">
                <a:solidFill>
                  <a:srgbClr val="C00000"/>
                </a:solidFill>
              </a:rPr>
              <a:t>of a </a:t>
            </a:r>
            <a:r>
              <a:rPr lang="en-US" i="1" dirty="0" smtClean="0">
                <a:solidFill>
                  <a:srgbClr val="C00000"/>
                </a:solidFill>
              </a:rPr>
              <a:t>weighted call graph (</a:t>
            </a:r>
            <a:r>
              <a:rPr lang="en-US" i="1" dirty="0">
                <a:solidFill>
                  <a:srgbClr val="C00000"/>
                </a:solidFill>
              </a:rPr>
              <a:t>WCG</a:t>
            </a:r>
            <a:r>
              <a:rPr lang="en-US" i="1" dirty="0" smtClean="0">
                <a:solidFill>
                  <a:srgbClr val="C00000"/>
                </a:solidFill>
              </a:rPr>
              <a:t>)</a:t>
            </a:r>
          </a:p>
        </p:txBody>
      </p:sp>
      <p:grpSp>
        <p:nvGrpSpPr>
          <p:cNvPr id="128" name="Group 127"/>
          <p:cNvGrpSpPr/>
          <p:nvPr/>
        </p:nvGrpSpPr>
        <p:grpSpPr>
          <a:xfrm>
            <a:off x="990600" y="2438400"/>
            <a:ext cx="6705600" cy="3266902"/>
            <a:chOff x="1230576" y="3077034"/>
            <a:chExt cx="6705600" cy="3266902"/>
          </a:xfrm>
        </p:grpSpPr>
        <p:sp>
          <p:nvSpPr>
            <p:cNvPr id="87" name="椭圆 17"/>
            <p:cNvSpPr/>
            <p:nvPr/>
          </p:nvSpPr>
          <p:spPr>
            <a:xfrm>
              <a:off x="4470978" y="3661358"/>
              <a:ext cx="1751370" cy="31546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latin typeface="Calibri" pitchFamily="34" charset="0"/>
                </a:rPr>
                <a:t>main: 128</a:t>
              </a:r>
              <a:endParaRPr lang="zh-CN" altLang="en-US" dirty="0">
                <a:latin typeface="Calibri" pitchFamily="34" charset="0"/>
              </a:endParaRPr>
            </a:p>
          </p:txBody>
        </p:sp>
        <p:sp>
          <p:nvSpPr>
            <p:cNvPr id="88" name="椭圆 18"/>
            <p:cNvSpPr/>
            <p:nvPr/>
          </p:nvSpPr>
          <p:spPr>
            <a:xfrm>
              <a:off x="6066055" y="4263569"/>
              <a:ext cx="1655559" cy="32847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latin typeface="Calibri" pitchFamily="34" charset="0"/>
                </a:rPr>
                <a:t>print: 32</a:t>
              </a:r>
              <a:endParaRPr lang="zh-CN" altLang="en-US" dirty="0">
                <a:latin typeface="Calibri" pitchFamily="34" charset="0"/>
              </a:endParaRPr>
            </a:p>
          </p:txBody>
        </p:sp>
        <p:sp>
          <p:nvSpPr>
            <p:cNvPr id="89" name="椭圆 19"/>
            <p:cNvSpPr/>
            <p:nvPr/>
          </p:nvSpPr>
          <p:spPr>
            <a:xfrm>
              <a:off x="2755843" y="4263569"/>
              <a:ext cx="2173028" cy="32847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latin typeface="Calibri" pitchFamily="34" charset="0"/>
                </a:rPr>
                <a:t>stream: 1936</a:t>
              </a:r>
              <a:endParaRPr lang="zh-CN" altLang="en-US" dirty="0">
                <a:latin typeface="Calibri" pitchFamily="34" charset="0"/>
              </a:endParaRPr>
            </a:p>
          </p:txBody>
        </p:sp>
        <p:sp>
          <p:nvSpPr>
            <p:cNvPr id="90" name="椭圆 20"/>
            <p:cNvSpPr/>
            <p:nvPr/>
          </p:nvSpPr>
          <p:spPr>
            <a:xfrm>
              <a:off x="1230576" y="5037085"/>
              <a:ext cx="1119145" cy="32847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latin typeface="Calibri" pitchFamily="34" charset="0"/>
                </a:rPr>
                <a:t>init</a:t>
              </a:r>
              <a:r>
                <a:rPr lang="en-US" altLang="zh-CN" dirty="0">
                  <a:latin typeface="Calibri" pitchFamily="34" charset="0"/>
                </a:rPr>
                <a:t>: 0</a:t>
              </a:r>
              <a:endParaRPr lang="zh-CN" altLang="en-US" dirty="0">
                <a:latin typeface="Calibri" pitchFamily="34" charset="0"/>
              </a:endParaRPr>
            </a:p>
          </p:txBody>
        </p:sp>
        <p:sp>
          <p:nvSpPr>
            <p:cNvPr id="91" name="椭圆 21"/>
            <p:cNvSpPr/>
            <p:nvPr/>
          </p:nvSpPr>
          <p:spPr>
            <a:xfrm>
              <a:off x="2886130" y="5037085"/>
              <a:ext cx="1914346" cy="32847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latin typeface="Calibri" pitchFamily="34" charset="0"/>
                </a:rPr>
                <a:t>update: 160</a:t>
              </a:r>
              <a:endParaRPr lang="zh-CN" altLang="en-US" dirty="0">
                <a:latin typeface="Calibri" pitchFamily="34" charset="0"/>
              </a:endParaRPr>
            </a:p>
          </p:txBody>
        </p:sp>
        <p:sp>
          <p:nvSpPr>
            <p:cNvPr id="92" name="椭圆 22"/>
            <p:cNvSpPr/>
            <p:nvPr/>
          </p:nvSpPr>
          <p:spPr>
            <a:xfrm>
              <a:off x="5240844" y="5037085"/>
              <a:ext cx="1510845" cy="32847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latin typeface="Calibri" pitchFamily="34" charset="0"/>
                </a:rPr>
                <a:t>final: 80</a:t>
              </a:r>
              <a:endParaRPr lang="zh-CN" altLang="en-US" dirty="0">
                <a:latin typeface="Calibri" pitchFamily="34" charset="0"/>
              </a:endParaRPr>
            </a:p>
          </p:txBody>
        </p:sp>
        <p:sp>
          <p:nvSpPr>
            <p:cNvPr id="93" name="椭圆 23"/>
            <p:cNvSpPr/>
            <p:nvPr/>
          </p:nvSpPr>
          <p:spPr>
            <a:xfrm>
              <a:off x="3804913" y="5657103"/>
              <a:ext cx="2424509" cy="32847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latin typeface="Calibri" pitchFamily="34" charset="0"/>
                </a:rPr>
                <a:t>Transform: 352</a:t>
              </a:r>
              <a:endParaRPr lang="zh-CN" altLang="en-US" dirty="0">
                <a:latin typeface="Calibri" pitchFamily="34" charset="0"/>
              </a:endParaRPr>
            </a:p>
          </p:txBody>
        </p:sp>
        <p:cxnSp>
          <p:nvCxnSpPr>
            <p:cNvPr id="94" name="直接箭头连接符 25"/>
            <p:cNvCxnSpPr>
              <a:stCxn id="87" idx="4"/>
              <a:endCxn id="89" idx="0"/>
            </p:cNvCxnSpPr>
            <p:nvPr/>
          </p:nvCxnSpPr>
          <p:spPr>
            <a:xfrm flipH="1">
              <a:off x="3842358" y="3976819"/>
              <a:ext cx="1504305" cy="2867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27"/>
            <p:cNvCxnSpPr>
              <a:stCxn id="89" idx="4"/>
              <a:endCxn id="90" idx="0"/>
            </p:cNvCxnSpPr>
            <p:nvPr/>
          </p:nvCxnSpPr>
          <p:spPr>
            <a:xfrm flipH="1">
              <a:off x="1790148" y="4592048"/>
              <a:ext cx="2052209" cy="4450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29"/>
            <p:cNvCxnSpPr>
              <a:stCxn id="89" idx="4"/>
              <a:endCxn id="91" idx="0"/>
            </p:cNvCxnSpPr>
            <p:nvPr/>
          </p:nvCxnSpPr>
          <p:spPr>
            <a:xfrm>
              <a:off x="3842358" y="4592048"/>
              <a:ext cx="946" cy="4450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直接箭头连接符 31"/>
            <p:cNvCxnSpPr>
              <a:stCxn id="89" idx="4"/>
              <a:endCxn id="92" idx="0"/>
            </p:cNvCxnSpPr>
            <p:nvPr/>
          </p:nvCxnSpPr>
          <p:spPr>
            <a:xfrm>
              <a:off x="3842358" y="4592048"/>
              <a:ext cx="2153909" cy="4450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直接箭头连接符 35"/>
            <p:cNvCxnSpPr>
              <a:stCxn id="91" idx="4"/>
              <a:endCxn id="93" idx="0"/>
            </p:cNvCxnSpPr>
            <p:nvPr/>
          </p:nvCxnSpPr>
          <p:spPr>
            <a:xfrm>
              <a:off x="3843304" y="5365564"/>
              <a:ext cx="1173864" cy="2915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37"/>
            <p:cNvCxnSpPr>
              <a:stCxn id="92" idx="4"/>
              <a:endCxn id="93" idx="0"/>
            </p:cNvCxnSpPr>
            <p:nvPr/>
          </p:nvCxnSpPr>
          <p:spPr>
            <a:xfrm flipH="1">
              <a:off x="5017167" y="5365564"/>
              <a:ext cx="979099" cy="2915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39"/>
            <p:cNvCxnSpPr>
              <a:stCxn id="87" idx="4"/>
              <a:endCxn id="88" idx="0"/>
            </p:cNvCxnSpPr>
            <p:nvPr/>
          </p:nvCxnSpPr>
          <p:spPr>
            <a:xfrm>
              <a:off x="5346663" y="3976819"/>
              <a:ext cx="1547172" cy="2867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直接箭头连接符 41"/>
            <p:cNvCxnSpPr>
              <a:endCxn id="87" idx="0"/>
            </p:cNvCxnSpPr>
            <p:nvPr/>
          </p:nvCxnSpPr>
          <p:spPr>
            <a:xfrm flipH="1">
              <a:off x="5346663" y="3128916"/>
              <a:ext cx="1584" cy="532442"/>
            </a:xfrm>
            <a:prstGeom prst="straightConnector1">
              <a:avLst/>
            </a:prstGeom>
            <a:ln w="285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5348247" y="3162910"/>
              <a:ext cx="312586" cy="280797"/>
            </a:xfrm>
            <a:prstGeom prst="rect">
              <a:avLst/>
            </a:prstGeom>
            <a:noFill/>
          </p:spPr>
          <p:txBody>
            <a:bodyPr wrap="none" rtlCol="0">
              <a:spAutoFit/>
            </a:bodyPr>
            <a:lstStyle/>
            <a:p>
              <a:r>
                <a:rPr lang="en-US" altLang="zh-CN" dirty="0" smtClean="0"/>
                <a:t>0</a:t>
              </a:r>
              <a:endParaRPr lang="zh-CN" altLang="en-US" dirty="0"/>
            </a:p>
          </p:txBody>
        </p:sp>
        <p:sp>
          <p:nvSpPr>
            <p:cNvPr id="103" name="TextBox 102"/>
            <p:cNvSpPr txBox="1"/>
            <p:nvPr/>
          </p:nvSpPr>
          <p:spPr>
            <a:xfrm>
              <a:off x="6066055" y="3891167"/>
              <a:ext cx="312586" cy="280797"/>
            </a:xfrm>
            <a:prstGeom prst="rect">
              <a:avLst/>
            </a:prstGeom>
            <a:noFill/>
          </p:spPr>
          <p:txBody>
            <a:bodyPr wrap="none" rtlCol="0">
              <a:spAutoFit/>
            </a:bodyPr>
            <a:lstStyle/>
            <a:p>
              <a:r>
                <a:rPr lang="en-US" altLang="zh-CN" dirty="0" smtClean="0"/>
                <a:t>1</a:t>
              </a:r>
              <a:endParaRPr lang="zh-CN" altLang="en-US" dirty="0"/>
            </a:p>
          </p:txBody>
        </p:sp>
        <p:sp>
          <p:nvSpPr>
            <p:cNvPr id="104" name="TextBox 103"/>
            <p:cNvSpPr txBox="1"/>
            <p:nvPr/>
          </p:nvSpPr>
          <p:spPr>
            <a:xfrm>
              <a:off x="4313949" y="3895367"/>
              <a:ext cx="312586" cy="280797"/>
            </a:xfrm>
            <a:prstGeom prst="rect">
              <a:avLst/>
            </a:prstGeom>
            <a:noFill/>
          </p:spPr>
          <p:txBody>
            <a:bodyPr wrap="none" rtlCol="0">
              <a:spAutoFit/>
            </a:bodyPr>
            <a:lstStyle/>
            <a:p>
              <a:r>
                <a:rPr lang="en-US" altLang="zh-CN" dirty="0" smtClean="0"/>
                <a:t>1</a:t>
              </a:r>
              <a:endParaRPr lang="zh-CN" altLang="en-US" dirty="0"/>
            </a:p>
          </p:txBody>
        </p:sp>
        <p:sp>
          <p:nvSpPr>
            <p:cNvPr id="105" name="TextBox 104"/>
            <p:cNvSpPr txBox="1"/>
            <p:nvPr/>
          </p:nvSpPr>
          <p:spPr>
            <a:xfrm>
              <a:off x="2424330" y="4592048"/>
              <a:ext cx="312586" cy="280797"/>
            </a:xfrm>
            <a:prstGeom prst="rect">
              <a:avLst/>
            </a:prstGeom>
            <a:noFill/>
          </p:spPr>
          <p:txBody>
            <a:bodyPr wrap="none" rtlCol="0">
              <a:spAutoFit/>
            </a:bodyPr>
            <a:lstStyle/>
            <a:p>
              <a:r>
                <a:rPr lang="en-US" altLang="zh-CN" dirty="0" smtClean="0"/>
                <a:t>1</a:t>
              </a:r>
              <a:endParaRPr lang="zh-CN" altLang="en-US" dirty="0"/>
            </a:p>
          </p:txBody>
        </p:sp>
        <p:sp>
          <p:nvSpPr>
            <p:cNvPr id="106" name="TextBox 105"/>
            <p:cNvSpPr txBox="1"/>
            <p:nvPr/>
          </p:nvSpPr>
          <p:spPr>
            <a:xfrm>
              <a:off x="3384018" y="4701541"/>
              <a:ext cx="433832" cy="280797"/>
            </a:xfrm>
            <a:prstGeom prst="rect">
              <a:avLst/>
            </a:prstGeom>
            <a:noFill/>
          </p:spPr>
          <p:txBody>
            <a:bodyPr wrap="none" rtlCol="0">
              <a:spAutoFit/>
            </a:bodyPr>
            <a:lstStyle/>
            <a:p>
              <a:r>
                <a:rPr lang="en-US" altLang="zh-CN" dirty="0" smtClean="0"/>
                <a:t>10</a:t>
              </a:r>
              <a:endParaRPr lang="zh-CN" altLang="en-US" dirty="0"/>
            </a:p>
          </p:txBody>
        </p:sp>
        <p:sp>
          <p:nvSpPr>
            <p:cNvPr id="107" name="TextBox 106"/>
            <p:cNvSpPr txBox="1"/>
            <p:nvPr/>
          </p:nvSpPr>
          <p:spPr>
            <a:xfrm>
              <a:off x="4840414" y="4510160"/>
              <a:ext cx="312586" cy="280797"/>
            </a:xfrm>
            <a:prstGeom prst="rect">
              <a:avLst/>
            </a:prstGeom>
            <a:noFill/>
          </p:spPr>
          <p:txBody>
            <a:bodyPr wrap="none" rtlCol="0">
              <a:spAutoFit/>
            </a:bodyPr>
            <a:lstStyle/>
            <a:p>
              <a:r>
                <a:rPr lang="en-US" altLang="zh-CN" dirty="0" smtClean="0"/>
                <a:t>1</a:t>
              </a:r>
              <a:endParaRPr lang="zh-CN" altLang="en-US" dirty="0"/>
            </a:p>
          </p:txBody>
        </p:sp>
        <p:sp>
          <p:nvSpPr>
            <p:cNvPr id="108" name="TextBox 107"/>
            <p:cNvSpPr txBox="1"/>
            <p:nvPr/>
          </p:nvSpPr>
          <p:spPr>
            <a:xfrm>
              <a:off x="5581684" y="5397429"/>
              <a:ext cx="312586" cy="280797"/>
            </a:xfrm>
            <a:prstGeom prst="rect">
              <a:avLst/>
            </a:prstGeom>
            <a:noFill/>
          </p:spPr>
          <p:txBody>
            <a:bodyPr wrap="none" rtlCol="0">
              <a:spAutoFit/>
            </a:bodyPr>
            <a:lstStyle/>
            <a:p>
              <a:r>
                <a:rPr lang="en-US" altLang="zh-CN" dirty="0" smtClean="0"/>
                <a:t>1</a:t>
              </a:r>
              <a:endParaRPr lang="zh-CN" altLang="en-US" dirty="0"/>
            </a:p>
          </p:txBody>
        </p:sp>
        <p:sp>
          <p:nvSpPr>
            <p:cNvPr id="109" name="TextBox 108"/>
            <p:cNvSpPr txBox="1"/>
            <p:nvPr/>
          </p:nvSpPr>
          <p:spPr>
            <a:xfrm>
              <a:off x="3804912" y="5411742"/>
              <a:ext cx="555080" cy="280797"/>
            </a:xfrm>
            <a:prstGeom prst="rect">
              <a:avLst/>
            </a:prstGeom>
            <a:noFill/>
          </p:spPr>
          <p:txBody>
            <a:bodyPr wrap="none" rtlCol="0">
              <a:spAutoFit/>
            </a:bodyPr>
            <a:lstStyle/>
            <a:p>
              <a:r>
                <a:rPr lang="en-US" altLang="zh-CN" dirty="0" smtClean="0"/>
                <a:t>100</a:t>
              </a:r>
              <a:endParaRPr lang="zh-CN" altLang="en-US" dirty="0"/>
            </a:p>
          </p:txBody>
        </p:sp>
        <p:cxnSp>
          <p:nvCxnSpPr>
            <p:cNvPr id="110" name="直接箭头连接符 24"/>
            <p:cNvCxnSpPr>
              <a:stCxn id="93" idx="4"/>
            </p:cNvCxnSpPr>
            <p:nvPr/>
          </p:nvCxnSpPr>
          <p:spPr>
            <a:xfrm>
              <a:off x="5017167" y="5985582"/>
              <a:ext cx="0" cy="358354"/>
            </a:xfrm>
            <a:prstGeom prst="straightConnector1">
              <a:avLst/>
            </a:prstGeom>
            <a:ln w="285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5030846" y="5937636"/>
              <a:ext cx="312586" cy="280797"/>
            </a:xfrm>
            <a:prstGeom prst="rect">
              <a:avLst/>
            </a:prstGeom>
            <a:noFill/>
          </p:spPr>
          <p:txBody>
            <a:bodyPr wrap="none" rtlCol="0">
              <a:spAutoFit/>
            </a:bodyPr>
            <a:lstStyle/>
            <a:p>
              <a:r>
                <a:rPr lang="en-US" altLang="zh-CN" dirty="0" smtClean="0"/>
                <a:t>0</a:t>
              </a:r>
              <a:endParaRPr lang="zh-CN" altLang="en-US" dirty="0"/>
            </a:p>
          </p:txBody>
        </p:sp>
        <p:cxnSp>
          <p:nvCxnSpPr>
            <p:cNvPr id="112" name="直接箭头连接符 28"/>
            <p:cNvCxnSpPr>
              <a:stCxn id="88" idx="4"/>
            </p:cNvCxnSpPr>
            <p:nvPr/>
          </p:nvCxnSpPr>
          <p:spPr>
            <a:xfrm>
              <a:off x="6893835" y="4592048"/>
              <a:ext cx="0" cy="428931"/>
            </a:xfrm>
            <a:prstGeom prst="straightConnector1">
              <a:avLst/>
            </a:prstGeom>
            <a:ln w="285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6884573" y="4665581"/>
              <a:ext cx="312586" cy="280797"/>
            </a:xfrm>
            <a:prstGeom prst="rect">
              <a:avLst/>
            </a:prstGeom>
            <a:noFill/>
          </p:spPr>
          <p:txBody>
            <a:bodyPr wrap="none" rtlCol="0">
              <a:spAutoFit/>
            </a:bodyPr>
            <a:lstStyle/>
            <a:p>
              <a:r>
                <a:rPr lang="en-US" altLang="zh-CN" dirty="0" smtClean="0"/>
                <a:t>0</a:t>
              </a:r>
              <a:endParaRPr lang="zh-CN" altLang="en-US" dirty="0"/>
            </a:p>
          </p:txBody>
        </p:sp>
        <p:cxnSp>
          <p:nvCxnSpPr>
            <p:cNvPr id="114" name="直接箭头连接符 32"/>
            <p:cNvCxnSpPr>
              <a:stCxn id="90" idx="4"/>
            </p:cNvCxnSpPr>
            <p:nvPr/>
          </p:nvCxnSpPr>
          <p:spPr>
            <a:xfrm flipH="1">
              <a:off x="1786248" y="5365564"/>
              <a:ext cx="3900" cy="455779"/>
            </a:xfrm>
            <a:prstGeom prst="straightConnector1">
              <a:avLst/>
            </a:prstGeom>
            <a:ln w="285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1787713" y="5353577"/>
              <a:ext cx="312586" cy="280797"/>
            </a:xfrm>
            <a:prstGeom prst="rect">
              <a:avLst/>
            </a:prstGeom>
            <a:noFill/>
          </p:spPr>
          <p:txBody>
            <a:bodyPr wrap="none" rtlCol="0">
              <a:spAutoFit/>
            </a:bodyPr>
            <a:lstStyle/>
            <a:p>
              <a:r>
                <a:rPr lang="en-US" altLang="zh-CN" dirty="0" smtClean="0"/>
                <a:t>0</a:t>
              </a:r>
              <a:endParaRPr lang="zh-CN" altLang="en-US" dirty="0"/>
            </a:p>
          </p:txBody>
        </p:sp>
        <p:cxnSp>
          <p:nvCxnSpPr>
            <p:cNvPr id="116" name="直接连接符 40"/>
            <p:cNvCxnSpPr/>
            <p:nvPr/>
          </p:nvCxnSpPr>
          <p:spPr>
            <a:xfrm>
              <a:off x="4928871" y="3242172"/>
              <a:ext cx="82070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43"/>
            <p:cNvCxnSpPr/>
            <p:nvPr/>
          </p:nvCxnSpPr>
          <p:spPr>
            <a:xfrm>
              <a:off x="4619120" y="6174338"/>
              <a:ext cx="82070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34"/>
            <p:cNvCxnSpPr/>
            <p:nvPr/>
          </p:nvCxnSpPr>
          <p:spPr>
            <a:xfrm>
              <a:off x="1375895" y="5620509"/>
              <a:ext cx="82070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接连接符 36"/>
            <p:cNvCxnSpPr/>
            <p:nvPr/>
          </p:nvCxnSpPr>
          <p:spPr>
            <a:xfrm>
              <a:off x="6465040" y="4696263"/>
              <a:ext cx="82070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5696917" y="3077034"/>
              <a:ext cx="701240" cy="280797"/>
            </a:xfrm>
            <a:prstGeom prst="rect">
              <a:avLst/>
            </a:prstGeom>
            <a:noFill/>
          </p:spPr>
          <p:txBody>
            <a:bodyPr wrap="none" rtlCol="0">
              <a:spAutoFit/>
            </a:bodyPr>
            <a:lstStyle/>
            <a:p>
              <a:r>
                <a:rPr lang="en-US" altLang="zh-CN" b="1" i="1" dirty="0" smtClean="0"/>
                <a:t>Cut 1</a:t>
              </a:r>
              <a:endParaRPr lang="zh-CN" altLang="en-US" b="1" i="1" dirty="0"/>
            </a:p>
          </p:txBody>
        </p:sp>
        <p:sp>
          <p:nvSpPr>
            <p:cNvPr id="121" name="TextBox 120"/>
            <p:cNvSpPr txBox="1"/>
            <p:nvPr/>
          </p:nvSpPr>
          <p:spPr>
            <a:xfrm>
              <a:off x="7231614" y="4556088"/>
              <a:ext cx="704562" cy="280797"/>
            </a:xfrm>
            <a:prstGeom prst="rect">
              <a:avLst/>
            </a:prstGeom>
            <a:noFill/>
          </p:spPr>
          <p:txBody>
            <a:bodyPr wrap="none" rtlCol="0">
              <a:spAutoFit/>
            </a:bodyPr>
            <a:lstStyle/>
            <a:p>
              <a:r>
                <a:rPr lang="en-US" altLang="zh-CN" b="1" i="1" dirty="0" smtClean="0"/>
                <a:t>Cut 2</a:t>
              </a:r>
              <a:endParaRPr lang="zh-CN" altLang="en-US" b="1" i="1" dirty="0"/>
            </a:p>
          </p:txBody>
        </p:sp>
        <p:sp>
          <p:nvSpPr>
            <p:cNvPr id="122" name="TextBox 121"/>
            <p:cNvSpPr txBox="1"/>
            <p:nvPr/>
          </p:nvSpPr>
          <p:spPr>
            <a:xfrm>
              <a:off x="1953268" y="5561563"/>
              <a:ext cx="704562" cy="280797"/>
            </a:xfrm>
            <a:prstGeom prst="rect">
              <a:avLst/>
            </a:prstGeom>
            <a:noFill/>
          </p:spPr>
          <p:txBody>
            <a:bodyPr wrap="none" rtlCol="0">
              <a:spAutoFit/>
            </a:bodyPr>
            <a:lstStyle/>
            <a:p>
              <a:r>
                <a:rPr lang="en-US" altLang="zh-CN" b="1" i="1" dirty="0" smtClean="0"/>
                <a:t>Cut 3</a:t>
              </a:r>
              <a:endParaRPr lang="zh-CN" altLang="en-US" b="1" i="1" dirty="0"/>
            </a:p>
          </p:txBody>
        </p:sp>
        <p:sp>
          <p:nvSpPr>
            <p:cNvPr id="123" name="TextBox 122"/>
            <p:cNvSpPr txBox="1"/>
            <p:nvPr/>
          </p:nvSpPr>
          <p:spPr>
            <a:xfrm>
              <a:off x="5394234" y="6028210"/>
              <a:ext cx="704562" cy="280797"/>
            </a:xfrm>
            <a:prstGeom prst="rect">
              <a:avLst/>
            </a:prstGeom>
            <a:noFill/>
          </p:spPr>
          <p:txBody>
            <a:bodyPr wrap="none" rtlCol="0">
              <a:spAutoFit/>
            </a:bodyPr>
            <a:lstStyle/>
            <a:p>
              <a:r>
                <a:rPr lang="en-US" altLang="zh-CN" b="1" i="1" dirty="0" smtClean="0"/>
                <a:t>Cut 4</a:t>
              </a:r>
              <a:endParaRPr lang="zh-CN" altLang="en-US" b="1" i="1" dirty="0"/>
            </a:p>
          </p:txBody>
        </p:sp>
        <p:sp>
          <p:nvSpPr>
            <p:cNvPr id="124" name="TextBox 123"/>
            <p:cNvSpPr txBox="1"/>
            <p:nvPr/>
          </p:nvSpPr>
          <p:spPr>
            <a:xfrm>
              <a:off x="3738883" y="3242110"/>
              <a:ext cx="1672253" cy="369332"/>
            </a:xfrm>
            <a:prstGeom prst="rect">
              <a:avLst/>
            </a:prstGeom>
            <a:noFill/>
          </p:spPr>
          <p:txBody>
            <a:bodyPr wrap="none" rtlCol="0">
              <a:spAutoFit/>
            </a:bodyPr>
            <a:lstStyle/>
            <a:p>
              <a:r>
                <a:rPr lang="en-US" altLang="zh-CN" b="1" i="1" dirty="0" smtClean="0">
                  <a:solidFill>
                    <a:srgbClr val="000099"/>
                  </a:solidFill>
                </a:rPr>
                <a:t>artificial edge</a:t>
              </a:r>
              <a:endParaRPr lang="zh-CN" altLang="en-US" b="1" i="1" dirty="0">
                <a:solidFill>
                  <a:srgbClr val="000099"/>
                </a:solidFill>
              </a:endParaRPr>
            </a:p>
          </p:txBody>
        </p:sp>
        <p:cxnSp>
          <p:nvCxnSpPr>
            <p:cNvPr id="126" name="直接连接符 40"/>
            <p:cNvCxnSpPr/>
            <p:nvPr/>
          </p:nvCxnSpPr>
          <p:spPr>
            <a:xfrm>
              <a:off x="4634674" y="4834946"/>
              <a:ext cx="82070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5402720" y="4628864"/>
              <a:ext cx="761747" cy="369332"/>
            </a:xfrm>
            <a:prstGeom prst="rect">
              <a:avLst/>
            </a:prstGeom>
            <a:noFill/>
          </p:spPr>
          <p:txBody>
            <a:bodyPr wrap="none" rtlCol="0">
              <a:spAutoFit/>
            </a:bodyPr>
            <a:lstStyle/>
            <a:p>
              <a:r>
                <a:rPr lang="en-US" altLang="zh-CN" b="1" i="1" dirty="0" smtClean="0"/>
                <a:t>Cut 5</a:t>
              </a:r>
              <a:endParaRPr lang="zh-CN" altLang="en-US" b="1" i="1" dirty="0"/>
            </a:p>
          </p:txBody>
        </p:sp>
      </p:grpSp>
    </p:spTree>
    <p:extLst>
      <p:ext uri="{BB962C8B-B14F-4D97-AF65-F5344CB8AC3E}">
        <p14:creationId xmlns:p14="http://schemas.microsoft.com/office/powerpoint/2010/main" val="342686378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sz="4200" dirty="0" smtClean="0"/>
              <a:t>Stack: </a:t>
            </a:r>
            <a:r>
              <a:rPr lang="en-US" sz="4300" dirty="0" smtClean="0"/>
              <a:t>Management</a:t>
            </a:r>
            <a:r>
              <a:rPr lang="en-US" sz="4200" dirty="0" smtClean="0"/>
              <a:t> Constraint</a:t>
            </a:r>
            <a:endParaRPr lang="en-US" sz="4200" dirty="0"/>
          </a:p>
        </p:txBody>
      </p:sp>
      <p:sp>
        <p:nvSpPr>
          <p:cNvPr id="4" name="Slide Number Placeholder 2"/>
          <p:cNvSpPr>
            <a:spLocks noGrp="1"/>
          </p:cNvSpPr>
          <p:nvPr>
            <p:ph type="sldNum" sz="quarter" idx="12"/>
          </p:nvPr>
        </p:nvSpPr>
        <p:spPr/>
        <p:txBody>
          <a:bodyPr/>
          <a:lstStyle/>
          <a:p>
            <a:pPr>
              <a:defRPr/>
            </a:pPr>
            <a:fld id="{6C4C5A81-7E63-4AB2-94DD-C428AB26B8F6}" type="slidenum">
              <a:rPr lang="en-US" smtClean="0"/>
              <a:pPr>
                <a:defRPr/>
              </a:pPr>
              <a:t>19</a:t>
            </a:fld>
            <a:endParaRPr lang="en-US" dirty="0"/>
          </a:p>
        </p:txBody>
      </p:sp>
      <p:sp>
        <p:nvSpPr>
          <p:cNvPr id="45" name="椭圆 17"/>
          <p:cNvSpPr/>
          <p:nvPr/>
        </p:nvSpPr>
        <p:spPr>
          <a:xfrm>
            <a:off x="4470978" y="3661358"/>
            <a:ext cx="1751370" cy="315461"/>
          </a:xfrm>
          <a:prstGeom prst="ellipse">
            <a:avLst/>
          </a:prstGeom>
          <a:ln>
            <a:solidFill>
              <a:srgbClr val="0099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solidFill>
                  <a:srgbClr val="00B050"/>
                </a:solidFill>
                <a:latin typeface="Calibri" pitchFamily="34" charset="0"/>
              </a:rPr>
              <a:t>main: 128</a:t>
            </a:r>
            <a:endParaRPr lang="zh-CN" altLang="en-US" dirty="0">
              <a:solidFill>
                <a:srgbClr val="00B050"/>
              </a:solidFill>
              <a:latin typeface="Calibri" pitchFamily="34" charset="0"/>
            </a:endParaRPr>
          </a:p>
        </p:txBody>
      </p:sp>
      <p:sp>
        <p:nvSpPr>
          <p:cNvPr id="46" name="椭圆 18"/>
          <p:cNvSpPr/>
          <p:nvPr/>
        </p:nvSpPr>
        <p:spPr>
          <a:xfrm>
            <a:off x="6066055" y="4263569"/>
            <a:ext cx="1655559" cy="32847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latin typeface="Calibri" pitchFamily="34" charset="0"/>
              </a:rPr>
              <a:t>print: 32</a:t>
            </a:r>
            <a:endParaRPr lang="zh-CN" altLang="en-US" dirty="0">
              <a:latin typeface="Calibri" pitchFamily="34" charset="0"/>
            </a:endParaRPr>
          </a:p>
        </p:txBody>
      </p:sp>
      <p:sp>
        <p:nvSpPr>
          <p:cNvPr id="47" name="椭圆 19"/>
          <p:cNvSpPr/>
          <p:nvPr/>
        </p:nvSpPr>
        <p:spPr>
          <a:xfrm>
            <a:off x="2755843" y="4263569"/>
            <a:ext cx="2173028" cy="328479"/>
          </a:xfrm>
          <a:prstGeom prst="ellipse">
            <a:avLst/>
          </a:prstGeom>
          <a:ln>
            <a:solidFill>
              <a:srgbClr val="0099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solidFill>
                  <a:srgbClr val="00B050"/>
                </a:solidFill>
                <a:latin typeface="Calibri" pitchFamily="34" charset="0"/>
              </a:rPr>
              <a:t>stream: 1936</a:t>
            </a:r>
            <a:endParaRPr lang="zh-CN" altLang="en-US" dirty="0">
              <a:solidFill>
                <a:srgbClr val="00B050"/>
              </a:solidFill>
              <a:latin typeface="Calibri" pitchFamily="34" charset="0"/>
            </a:endParaRPr>
          </a:p>
        </p:txBody>
      </p:sp>
      <p:sp>
        <p:nvSpPr>
          <p:cNvPr id="48" name="椭圆 20"/>
          <p:cNvSpPr/>
          <p:nvPr/>
        </p:nvSpPr>
        <p:spPr>
          <a:xfrm>
            <a:off x="1230576" y="5037085"/>
            <a:ext cx="1119145" cy="32847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latin typeface="Calibri" pitchFamily="34" charset="0"/>
              </a:rPr>
              <a:t>init</a:t>
            </a:r>
            <a:r>
              <a:rPr lang="en-US" altLang="zh-CN" dirty="0">
                <a:latin typeface="Calibri" pitchFamily="34" charset="0"/>
              </a:rPr>
              <a:t>: 0</a:t>
            </a:r>
            <a:endParaRPr lang="zh-CN" altLang="en-US" dirty="0">
              <a:latin typeface="Calibri" pitchFamily="34" charset="0"/>
            </a:endParaRPr>
          </a:p>
        </p:txBody>
      </p:sp>
      <p:sp>
        <p:nvSpPr>
          <p:cNvPr id="49" name="椭圆 21"/>
          <p:cNvSpPr/>
          <p:nvPr/>
        </p:nvSpPr>
        <p:spPr>
          <a:xfrm>
            <a:off x="2886130" y="5037085"/>
            <a:ext cx="1914346" cy="32847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latin typeface="Calibri" pitchFamily="34" charset="0"/>
              </a:rPr>
              <a:t>update: 160</a:t>
            </a:r>
            <a:endParaRPr lang="zh-CN" altLang="en-US" dirty="0">
              <a:latin typeface="Calibri" pitchFamily="34" charset="0"/>
            </a:endParaRPr>
          </a:p>
        </p:txBody>
      </p:sp>
      <p:sp>
        <p:nvSpPr>
          <p:cNvPr id="50" name="椭圆 22"/>
          <p:cNvSpPr/>
          <p:nvPr/>
        </p:nvSpPr>
        <p:spPr>
          <a:xfrm>
            <a:off x="5240844" y="5037085"/>
            <a:ext cx="1510845" cy="32847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latin typeface="Calibri" pitchFamily="34" charset="0"/>
              </a:rPr>
              <a:t>final: 80</a:t>
            </a:r>
            <a:endParaRPr lang="zh-CN" altLang="en-US" dirty="0">
              <a:latin typeface="Calibri" pitchFamily="34" charset="0"/>
            </a:endParaRPr>
          </a:p>
        </p:txBody>
      </p:sp>
      <p:sp>
        <p:nvSpPr>
          <p:cNvPr id="51" name="椭圆 23"/>
          <p:cNvSpPr/>
          <p:nvPr/>
        </p:nvSpPr>
        <p:spPr>
          <a:xfrm>
            <a:off x="3804913" y="5657103"/>
            <a:ext cx="2424509" cy="32847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latin typeface="Calibri" pitchFamily="34" charset="0"/>
              </a:rPr>
              <a:t>Transform: 352</a:t>
            </a:r>
            <a:endParaRPr lang="zh-CN" altLang="en-US" dirty="0">
              <a:latin typeface="Calibri" pitchFamily="34" charset="0"/>
            </a:endParaRPr>
          </a:p>
        </p:txBody>
      </p:sp>
      <p:cxnSp>
        <p:nvCxnSpPr>
          <p:cNvPr id="52" name="直接箭头连接符 25"/>
          <p:cNvCxnSpPr>
            <a:stCxn id="45" idx="4"/>
            <a:endCxn id="47" idx="0"/>
          </p:cNvCxnSpPr>
          <p:nvPr/>
        </p:nvCxnSpPr>
        <p:spPr>
          <a:xfrm flipH="1">
            <a:off x="3842358" y="3976819"/>
            <a:ext cx="1504305" cy="2867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27"/>
          <p:cNvCxnSpPr>
            <a:stCxn id="47" idx="4"/>
            <a:endCxn id="48" idx="0"/>
          </p:cNvCxnSpPr>
          <p:nvPr/>
        </p:nvCxnSpPr>
        <p:spPr>
          <a:xfrm flipH="1">
            <a:off x="1790148" y="4592048"/>
            <a:ext cx="2052209" cy="4450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29"/>
          <p:cNvCxnSpPr>
            <a:stCxn id="47" idx="4"/>
            <a:endCxn id="49" idx="0"/>
          </p:cNvCxnSpPr>
          <p:nvPr/>
        </p:nvCxnSpPr>
        <p:spPr>
          <a:xfrm>
            <a:off x="3842358" y="4592048"/>
            <a:ext cx="946" cy="4450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31"/>
          <p:cNvCxnSpPr>
            <a:stCxn id="47" idx="4"/>
            <a:endCxn id="50" idx="0"/>
          </p:cNvCxnSpPr>
          <p:nvPr/>
        </p:nvCxnSpPr>
        <p:spPr>
          <a:xfrm>
            <a:off x="3842358" y="4592048"/>
            <a:ext cx="2153909" cy="4450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35"/>
          <p:cNvCxnSpPr>
            <a:stCxn id="49" idx="4"/>
            <a:endCxn id="51" idx="0"/>
          </p:cNvCxnSpPr>
          <p:nvPr/>
        </p:nvCxnSpPr>
        <p:spPr>
          <a:xfrm>
            <a:off x="3843304" y="5365564"/>
            <a:ext cx="1173864" cy="2915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37"/>
          <p:cNvCxnSpPr>
            <a:stCxn id="50" idx="4"/>
            <a:endCxn id="51" idx="0"/>
          </p:cNvCxnSpPr>
          <p:nvPr/>
        </p:nvCxnSpPr>
        <p:spPr>
          <a:xfrm flipH="1">
            <a:off x="5017167" y="5365564"/>
            <a:ext cx="979099" cy="2915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39"/>
          <p:cNvCxnSpPr>
            <a:stCxn id="45" idx="4"/>
            <a:endCxn id="46" idx="0"/>
          </p:cNvCxnSpPr>
          <p:nvPr/>
        </p:nvCxnSpPr>
        <p:spPr>
          <a:xfrm>
            <a:off x="5346663" y="3976819"/>
            <a:ext cx="1547172" cy="2867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41"/>
          <p:cNvCxnSpPr>
            <a:endCxn id="45" idx="0"/>
          </p:cNvCxnSpPr>
          <p:nvPr/>
        </p:nvCxnSpPr>
        <p:spPr>
          <a:xfrm flipH="1">
            <a:off x="5346663" y="3128916"/>
            <a:ext cx="1584" cy="532442"/>
          </a:xfrm>
          <a:prstGeom prst="straightConnector1">
            <a:avLst/>
          </a:prstGeom>
          <a:ln w="285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348247" y="3162910"/>
            <a:ext cx="312586" cy="280797"/>
          </a:xfrm>
          <a:prstGeom prst="rect">
            <a:avLst/>
          </a:prstGeom>
          <a:noFill/>
        </p:spPr>
        <p:txBody>
          <a:bodyPr wrap="none" rtlCol="0">
            <a:spAutoFit/>
          </a:bodyPr>
          <a:lstStyle/>
          <a:p>
            <a:r>
              <a:rPr lang="en-US" altLang="zh-CN" dirty="0" smtClean="0"/>
              <a:t>0</a:t>
            </a:r>
            <a:endParaRPr lang="zh-CN" altLang="en-US" dirty="0"/>
          </a:p>
        </p:txBody>
      </p:sp>
      <p:sp>
        <p:nvSpPr>
          <p:cNvPr id="61" name="TextBox 60"/>
          <p:cNvSpPr txBox="1"/>
          <p:nvPr/>
        </p:nvSpPr>
        <p:spPr>
          <a:xfrm>
            <a:off x="6066055" y="3891167"/>
            <a:ext cx="312586" cy="280797"/>
          </a:xfrm>
          <a:prstGeom prst="rect">
            <a:avLst/>
          </a:prstGeom>
          <a:noFill/>
        </p:spPr>
        <p:txBody>
          <a:bodyPr wrap="none" rtlCol="0">
            <a:spAutoFit/>
          </a:bodyPr>
          <a:lstStyle/>
          <a:p>
            <a:r>
              <a:rPr lang="en-US" altLang="zh-CN" dirty="0" smtClean="0"/>
              <a:t>1</a:t>
            </a:r>
            <a:endParaRPr lang="zh-CN" altLang="en-US" dirty="0"/>
          </a:p>
        </p:txBody>
      </p:sp>
      <p:sp>
        <p:nvSpPr>
          <p:cNvPr id="62" name="TextBox 61"/>
          <p:cNvSpPr txBox="1"/>
          <p:nvPr/>
        </p:nvSpPr>
        <p:spPr>
          <a:xfrm>
            <a:off x="4313949" y="3895367"/>
            <a:ext cx="312586" cy="280797"/>
          </a:xfrm>
          <a:prstGeom prst="rect">
            <a:avLst/>
          </a:prstGeom>
          <a:noFill/>
        </p:spPr>
        <p:txBody>
          <a:bodyPr wrap="none" rtlCol="0">
            <a:spAutoFit/>
          </a:bodyPr>
          <a:lstStyle/>
          <a:p>
            <a:r>
              <a:rPr lang="en-US" altLang="zh-CN" dirty="0" smtClean="0"/>
              <a:t>1</a:t>
            </a:r>
            <a:endParaRPr lang="zh-CN" altLang="en-US" dirty="0"/>
          </a:p>
        </p:txBody>
      </p:sp>
      <p:sp>
        <p:nvSpPr>
          <p:cNvPr id="63" name="TextBox 62"/>
          <p:cNvSpPr txBox="1"/>
          <p:nvPr/>
        </p:nvSpPr>
        <p:spPr>
          <a:xfrm>
            <a:off x="2424330" y="4592048"/>
            <a:ext cx="312586" cy="280797"/>
          </a:xfrm>
          <a:prstGeom prst="rect">
            <a:avLst/>
          </a:prstGeom>
          <a:noFill/>
        </p:spPr>
        <p:txBody>
          <a:bodyPr wrap="none" rtlCol="0">
            <a:spAutoFit/>
          </a:bodyPr>
          <a:lstStyle/>
          <a:p>
            <a:r>
              <a:rPr lang="en-US" altLang="zh-CN" dirty="0" smtClean="0"/>
              <a:t>1</a:t>
            </a:r>
            <a:endParaRPr lang="zh-CN" altLang="en-US" dirty="0"/>
          </a:p>
        </p:txBody>
      </p:sp>
      <p:sp>
        <p:nvSpPr>
          <p:cNvPr id="64" name="TextBox 63"/>
          <p:cNvSpPr txBox="1"/>
          <p:nvPr/>
        </p:nvSpPr>
        <p:spPr>
          <a:xfrm>
            <a:off x="3384018" y="4701541"/>
            <a:ext cx="433832" cy="280797"/>
          </a:xfrm>
          <a:prstGeom prst="rect">
            <a:avLst/>
          </a:prstGeom>
          <a:noFill/>
        </p:spPr>
        <p:txBody>
          <a:bodyPr wrap="none" rtlCol="0">
            <a:spAutoFit/>
          </a:bodyPr>
          <a:lstStyle/>
          <a:p>
            <a:r>
              <a:rPr lang="en-US" altLang="zh-CN" dirty="0" smtClean="0"/>
              <a:t>10</a:t>
            </a:r>
            <a:endParaRPr lang="zh-CN" altLang="en-US" dirty="0"/>
          </a:p>
        </p:txBody>
      </p:sp>
      <p:sp>
        <p:nvSpPr>
          <p:cNvPr id="65" name="TextBox 64"/>
          <p:cNvSpPr txBox="1"/>
          <p:nvPr/>
        </p:nvSpPr>
        <p:spPr>
          <a:xfrm>
            <a:off x="4840414" y="4510160"/>
            <a:ext cx="312586" cy="280797"/>
          </a:xfrm>
          <a:prstGeom prst="rect">
            <a:avLst/>
          </a:prstGeom>
          <a:noFill/>
        </p:spPr>
        <p:txBody>
          <a:bodyPr wrap="none" rtlCol="0">
            <a:spAutoFit/>
          </a:bodyPr>
          <a:lstStyle/>
          <a:p>
            <a:r>
              <a:rPr lang="en-US" altLang="zh-CN" dirty="0" smtClean="0"/>
              <a:t>1</a:t>
            </a:r>
            <a:endParaRPr lang="zh-CN" altLang="en-US" dirty="0"/>
          </a:p>
        </p:txBody>
      </p:sp>
      <p:sp>
        <p:nvSpPr>
          <p:cNvPr id="66" name="TextBox 65"/>
          <p:cNvSpPr txBox="1"/>
          <p:nvPr/>
        </p:nvSpPr>
        <p:spPr>
          <a:xfrm>
            <a:off x="5581684" y="5397429"/>
            <a:ext cx="312586" cy="280797"/>
          </a:xfrm>
          <a:prstGeom prst="rect">
            <a:avLst/>
          </a:prstGeom>
          <a:noFill/>
        </p:spPr>
        <p:txBody>
          <a:bodyPr wrap="none" rtlCol="0">
            <a:spAutoFit/>
          </a:bodyPr>
          <a:lstStyle/>
          <a:p>
            <a:r>
              <a:rPr lang="en-US" altLang="zh-CN" dirty="0" smtClean="0"/>
              <a:t>1</a:t>
            </a:r>
            <a:endParaRPr lang="zh-CN" altLang="en-US" dirty="0"/>
          </a:p>
        </p:txBody>
      </p:sp>
      <p:sp>
        <p:nvSpPr>
          <p:cNvPr id="67" name="TextBox 66"/>
          <p:cNvSpPr txBox="1"/>
          <p:nvPr/>
        </p:nvSpPr>
        <p:spPr>
          <a:xfrm>
            <a:off x="3804912" y="5411742"/>
            <a:ext cx="555080" cy="280797"/>
          </a:xfrm>
          <a:prstGeom prst="rect">
            <a:avLst/>
          </a:prstGeom>
          <a:noFill/>
        </p:spPr>
        <p:txBody>
          <a:bodyPr wrap="none" rtlCol="0">
            <a:spAutoFit/>
          </a:bodyPr>
          <a:lstStyle/>
          <a:p>
            <a:r>
              <a:rPr lang="en-US" altLang="zh-CN" dirty="0" smtClean="0"/>
              <a:t>100</a:t>
            </a:r>
            <a:endParaRPr lang="zh-CN" altLang="en-US" dirty="0"/>
          </a:p>
        </p:txBody>
      </p:sp>
      <p:cxnSp>
        <p:nvCxnSpPr>
          <p:cNvPr id="68" name="直接箭头连接符 24"/>
          <p:cNvCxnSpPr>
            <a:stCxn id="51" idx="4"/>
          </p:cNvCxnSpPr>
          <p:nvPr/>
        </p:nvCxnSpPr>
        <p:spPr>
          <a:xfrm>
            <a:off x="5017167" y="5985582"/>
            <a:ext cx="0" cy="358354"/>
          </a:xfrm>
          <a:prstGeom prst="straightConnector1">
            <a:avLst/>
          </a:prstGeom>
          <a:ln w="285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5030846" y="5937636"/>
            <a:ext cx="312586" cy="280797"/>
          </a:xfrm>
          <a:prstGeom prst="rect">
            <a:avLst/>
          </a:prstGeom>
          <a:noFill/>
        </p:spPr>
        <p:txBody>
          <a:bodyPr wrap="none" rtlCol="0">
            <a:spAutoFit/>
          </a:bodyPr>
          <a:lstStyle/>
          <a:p>
            <a:r>
              <a:rPr lang="en-US" altLang="zh-CN" dirty="0" smtClean="0"/>
              <a:t>0</a:t>
            </a:r>
            <a:endParaRPr lang="zh-CN" altLang="en-US" dirty="0"/>
          </a:p>
        </p:txBody>
      </p:sp>
      <p:cxnSp>
        <p:nvCxnSpPr>
          <p:cNvPr id="70" name="直接箭头连接符 28"/>
          <p:cNvCxnSpPr>
            <a:stCxn id="46" idx="4"/>
          </p:cNvCxnSpPr>
          <p:nvPr/>
        </p:nvCxnSpPr>
        <p:spPr>
          <a:xfrm>
            <a:off x="6893835" y="4592048"/>
            <a:ext cx="0" cy="428931"/>
          </a:xfrm>
          <a:prstGeom prst="straightConnector1">
            <a:avLst/>
          </a:prstGeom>
          <a:ln w="285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884573" y="4665581"/>
            <a:ext cx="312586" cy="280797"/>
          </a:xfrm>
          <a:prstGeom prst="rect">
            <a:avLst/>
          </a:prstGeom>
          <a:noFill/>
        </p:spPr>
        <p:txBody>
          <a:bodyPr wrap="none" rtlCol="0">
            <a:spAutoFit/>
          </a:bodyPr>
          <a:lstStyle/>
          <a:p>
            <a:r>
              <a:rPr lang="en-US" altLang="zh-CN" dirty="0" smtClean="0"/>
              <a:t>0</a:t>
            </a:r>
            <a:endParaRPr lang="zh-CN" altLang="en-US" dirty="0"/>
          </a:p>
        </p:txBody>
      </p:sp>
      <p:cxnSp>
        <p:nvCxnSpPr>
          <p:cNvPr id="72" name="直接箭头连接符 32"/>
          <p:cNvCxnSpPr>
            <a:stCxn id="48" idx="4"/>
          </p:cNvCxnSpPr>
          <p:nvPr/>
        </p:nvCxnSpPr>
        <p:spPr>
          <a:xfrm flipH="1">
            <a:off x="1786248" y="5365564"/>
            <a:ext cx="3900" cy="455779"/>
          </a:xfrm>
          <a:prstGeom prst="straightConnector1">
            <a:avLst/>
          </a:prstGeom>
          <a:ln w="285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787713" y="5353577"/>
            <a:ext cx="312586" cy="280797"/>
          </a:xfrm>
          <a:prstGeom prst="rect">
            <a:avLst/>
          </a:prstGeom>
          <a:noFill/>
        </p:spPr>
        <p:txBody>
          <a:bodyPr wrap="none" rtlCol="0">
            <a:spAutoFit/>
          </a:bodyPr>
          <a:lstStyle/>
          <a:p>
            <a:r>
              <a:rPr lang="en-US" altLang="zh-CN" dirty="0" smtClean="0"/>
              <a:t>0</a:t>
            </a:r>
            <a:endParaRPr lang="zh-CN" altLang="en-US" dirty="0"/>
          </a:p>
        </p:txBody>
      </p:sp>
      <p:cxnSp>
        <p:nvCxnSpPr>
          <p:cNvPr id="74" name="直接连接符 40"/>
          <p:cNvCxnSpPr/>
          <p:nvPr/>
        </p:nvCxnSpPr>
        <p:spPr>
          <a:xfrm>
            <a:off x="4928871" y="3242172"/>
            <a:ext cx="820706"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5" name="直接连接符 43"/>
          <p:cNvCxnSpPr/>
          <p:nvPr/>
        </p:nvCxnSpPr>
        <p:spPr>
          <a:xfrm>
            <a:off x="4619120" y="6174338"/>
            <a:ext cx="82070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34"/>
          <p:cNvCxnSpPr/>
          <p:nvPr/>
        </p:nvCxnSpPr>
        <p:spPr>
          <a:xfrm>
            <a:off x="1375895" y="5620509"/>
            <a:ext cx="82070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36"/>
          <p:cNvCxnSpPr/>
          <p:nvPr/>
        </p:nvCxnSpPr>
        <p:spPr>
          <a:xfrm>
            <a:off x="6465040" y="4696263"/>
            <a:ext cx="82070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5696917" y="3077034"/>
            <a:ext cx="761747" cy="369332"/>
          </a:xfrm>
          <a:prstGeom prst="rect">
            <a:avLst/>
          </a:prstGeom>
          <a:noFill/>
        </p:spPr>
        <p:txBody>
          <a:bodyPr wrap="none" rtlCol="0">
            <a:spAutoFit/>
          </a:bodyPr>
          <a:lstStyle>
            <a:defPPr>
              <a:defRPr lang="en-US"/>
            </a:defPPr>
            <a:lvl1pPr>
              <a:defRPr b="1" i="1">
                <a:solidFill>
                  <a:srgbClr val="00B050"/>
                </a:solidFill>
              </a:defRPr>
            </a:lvl1pPr>
          </a:lstStyle>
          <a:p>
            <a:r>
              <a:rPr lang="en-US" altLang="zh-CN" dirty="0"/>
              <a:t>Cut 1</a:t>
            </a:r>
            <a:endParaRPr lang="zh-CN" altLang="en-US" dirty="0"/>
          </a:p>
        </p:txBody>
      </p:sp>
      <p:cxnSp>
        <p:nvCxnSpPr>
          <p:cNvPr id="83" name="直接连接符 40"/>
          <p:cNvCxnSpPr/>
          <p:nvPr/>
        </p:nvCxnSpPr>
        <p:spPr>
          <a:xfrm>
            <a:off x="4634674" y="4834946"/>
            <a:ext cx="820706"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5402720" y="4628864"/>
            <a:ext cx="761747" cy="369332"/>
          </a:xfrm>
          <a:prstGeom prst="rect">
            <a:avLst/>
          </a:prstGeom>
          <a:noFill/>
        </p:spPr>
        <p:txBody>
          <a:bodyPr wrap="none" rtlCol="0">
            <a:spAutoFit/>
          </a:bodyPr>
          <a:lstStyle/>
          <a:p>
            <a:r>
              <a:rPr lang="en-US" altLang="zh-CN" b="1" i="1" dirty="0" smtClean="0">
                <a:solidFill>
                  <a:srgbClr val="00B050"/>
                </a:solidFill>
              </a:rPr>
              <a:t>Cut 5</a:t>
            </a:r>
            <a:endParaRPr lang="zh-CN" altLang="en-US" b="1" i="1" dirty="0">
              <a:solidFill>
                <a:srgbClr val="00B050"/>
              </a:solidFill>
            </a:endParaRPr>
          </a:p>
        </p:txBody>
      </p:sp>
      <p:pic>
        <p:nvPicPr>
          <p:cNvPr id="42" name="Picture 10" descr="C:\Users\KeBai\Google Drive\Family\PhD\thesis\defense\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9" y="990600"/>
            <a:ext cx="8229601" cy="204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188081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Power</a:t>
            </a:r>
            <a:r>
              <a:rPr lang="zh-CN" altLang="en-US" sz="3600" dirty="0" smtClean="0"/>
              <a:t> </a:t>
            </a:r>
            <a:r>
              <a:rPr lang="en-US" altLang="zh-CN" sz="3600" dirty="0" smtClean="0"/>
              <a:t>efficiency</a:t>
            </a:r>
            <a:r>
              <a:rPr lang="zh-CN" altLang="en-US" sz="3600" dirty="0" smtClean="0"/>
              <a:t> </a:t>
            </a:r>
            <a:r>
              <a:rPr lang="mr-IN" altLang="zh-CN" sz="3600" dirty="0" smtClean="0"/>
              <a:t>–</a:t>
            </a:r>
            <a:r>
              <a:rPr lang="zh-CN" altLang="en-US" sz="3600" dirty="0" smtClean="0"/>
              <a:t> </a:t>
            </a:r>
            <a:r>
              <a:rPr lang="en-US" altLang="zh-CN" sz="3600" dirty="0" smtClean="0"/>
              <a:t>key</a:t>
            </a:r>
            <a:r>
              <a:rPr lang="zh-CN" altLang="en-US" sz="3600" dirty="0" smtClean="0"/>
              <a:t> </a:t>
            </a:r>
            <a:r>
              <a:rPr lang="en-US" altLang="zh-CN" sz="3600" dirty="0" smtClean="0"/>
              <a:t>in</a:t>
            </a:r>
            <a:r>
              <a:rPr lang="zh-CN" altLang="en-US" sz="3600" dirty="0" smtClean="0"/>
              <a:t> </a:t>
            </a:r>
            <a:r>
              <a:rPr lang="en-US" altLang="zh-CN" sz="3600" dirty="0" smtClean="0"/>
              <a:t>architecture</a:t>
            </a:r>
            <a:r>
              <a:rPr lang="zh-CN" altLang="en-US" sz="3600" dirty="0" smtClean="0"/>
              <a:t> </a:t>
            </a:r>
            <a:r>
              <a:rPr lang="en-US" altLang="zh-CN" sz="3600" dirty="0" smtClean="0"/>
              <a:t>design</a:t>
            </a:r>
            <a:endParaRPr lang="zh-CN" altLang="en-US" sz="3600" dirty="0"/>
          </a:p>
        </p:txBody>
      </p:sp>
      <p:sp>
        <p:nvSpPr>
          <p:cNvPr id="3" name="灯片编号占位符 2"/>
          <p:cNvSpPr>
            <a:spLocks noGrp="1"/>
          </p:cNvSpPr>
          <p:nvPr>
            <p:ph type="sldNum" sz="quarter" idx="12"/>
          </p:nvPr>
        </p:nvSpPr>
        <p:spPr/>
        <p:txBody>
          <a:bodyPr/>
          <a:lstStyle/>
          <a:p>
            <a:fld id="{FEFC07C8-73AF-4C93-9657-3F05B2743F4C}" type="slidenum">
              <a:rPr lang="en-US" altLang="zh-CN" smtClean="0"/>
              <a:pPr/>
              <a:t>2</a:t>
            </a:fld>
            <a:endParaRPr lang="en-US" altLang="zh-CN"/>
          </a:p>
        </p:txBody>
      </p:sp>
      <p:sp>
        <p:nvSpPr>
          <p:cNvPr id="27" name="Content Placeholder 26"/>
          <p:cNvSpPr>
            <a:spLocks noGrp="1"/>
          </p:cNvSpPr>
          <p:nvPr>
            <p:ph sz="quarter" idx="1"/>
          </p:nvPr>
        </p:nvSpPr>
        <p:spPr>
          <a:xfrm>
            <a:off x="152399" y="929640"/>
            <a:ext cx="8839201" cy="2575560"/>
          </a:xfrm>
        </p:spPr>
        <p:txBody>
          <a:bodyPr>
            <a:normAutofit lnSpcReduction="10000"/>
          </a:bodyPr>
          <a:lstStyle/>
          <a:p>
            <a:r>
              <a:rPr lang="en-US" dirty="0" smtClean="0"/>
              <a:t>Adding</a:t>
            </a:r>
            <a:r>
              <a:rPr lang="zh-CN" altLang="en-US" dirty="0" smtClean="0"/>
              <a:t> </a:t>
            </a:r>
            <a:r>
              <a:rPr lang="en-US" altLang="zh-CN" dirty="0" smtClean="0"/>
              <a:t>Intelligent?</a:t>
            </a:r>
          </a:p>
          <a:p>
            <a:pPr lvl="1"/>
            <a:r>
              <a:rPr lang="en-US" dirty="0" smtClean="0"/>
              <a:t>Heat (too</a:t>
            </a:r>
            <a:r>
              <a:rPr lang="zh-CN" altLang="en-US" dirty="0" smtClean="0"/>
              <a:t> </a:t>
            </a:r>
            <a:r>
              <a:rPr lang="en-US" altLang="zh-CN" dirty="0" smtClean="0"/>
              <a:t>much</a:t>
            </a:r>
            <a:r>
              <a:rPr lang="zh-CN" altLang="en-US" dirty="0" smtClean="0"/>
              <a:t>, </a:t>
            </a:r>
            <a:r>
              <a:rPr lang="en-US" altLang="zh-CN" dirty="0" smtClean="0"/>
              <a:t>hard</a:t>
            </a:r>
            <a:r>
              <a:rPr lang="zh-CN" altLang="en-US" dirty="0" smtClean="0"/>
              <a:t> </a:t>
            </a:r>
            <a:r>
              <a:rPr lang="en-US" altLang="zh-CN" dirty="0" smtClean="0"/>
              <a:t>to</a:t>
            </a:r>
            <a:r>
              <a:rPr lang="zh-CN" altLang="en-US" dirty="0" smtClean="0"/>
              <a:t> </a:t>
            </a:r>
            <a:r>
              <a:rPr lang="en-US" altLang="zh-CN" dirty="0" smtClean="0"/>
              <a:t>dissipate</a:t>
            </a:r>
            <a:r>
              <a:rPr lang="en-US" dirty="0" smtClean="0"/>
              <a:t>)</a:t>
            </a:r>
          </a:p>
          <a:p>
            <a:pPr lvl="1"/>
            <a:r>
              <a:rPr lang="en-US" altLang="zh-CN" dirty="0" smtClean="0"/>
              <a:t>Power</a:t>
            </a:r>
            <a:r>
              <a:rPr lang="zh-CN" altLang="en-US" dirty="0" smtClean="0"/>
              <a:t> </a:t>
            </a:r>
            <a:r>
              <a:rPr lang="en-US" altLang="zh-CN" dirty="0" smtClean="0"/>
              <a:t>(too</a:t>
            </a:r>
            <a:r>
              <a:rPr lang="zh-CN" altLang="en-US" dirty="0" smtClean="0"/>
              <a:t> </a:t>
            </a:r>
            <a:r>
              <a:rPr lang="en-US" altLang="zh-CN" dirty="0" smtClean="0"/>
              <a:t>high)</a:t>
            </a:r>
          </a:p>
          <a:p>
            <a:r>
              <a:rPr lang="en-US" dirty="0" smtClean="0"/>
              <a:t>Parallelism</a:t>
            </a:r>
          </a:p>
          <a:p>
            <a:pPr lvl="1"/>
            <a:r>
              <a:rPr lang="en-US" dirty="0" smtClean="0"/>
              <a:t>Number</a:t>
            </a:r>
            <a:r>
              <a:rPr lang="zh-CN" altLang="en-US" dirty="0" smtClean="0"/>
              <a:t> </a:t>
            </a:r>
            <a:r>
              <a:rPr lang="en-US" altLang="zh-CN" dirty="0" smtClean="0"/>
              <a:t>of</a:t>
            </a:r>
            <a:r>
              <a:rPr lang="zh-CN" altLang="en-US" dirty="0" smtClean="0"/>
              <a:t> </a:t>
            </a:r>
            <a:r>
              <a:rPr lang="en-US" altLang="zh-CN" dirty="0" smtClean="0"/>
              <a:t>cores</a:t>
            </a:r>
            <a:r>
              <a:rPr lang="zh-CN" altLang="en-US" dirty="0" smtClean="0"/>
              <a:t> </a:t>
            </a:r>
            <a:endParaRPr lang="en-US" altLang="zh-CN" dirty="0" smtClean="0"/>
          </a:p>
          <a:p>
            <a:pPr lvl="1"/>
            <a:r>
              <a:rPr lang="en-US" altLang="zh-CN" dirty="0" smtClean="0"/>
              <a:t>Operating</a:t>
            </a:r>
            <a:r>
              <a:rPr lang="zh-CN" altLang="en-US" dirty="0" smtClean="0"/>
              <a:t> </a:t>
            </a:r>
            <a:r>
              <a:rPr lang="en-US" altLang="zh-CN" dirty="0" smtClean="0"/>
              <a:t>frequency</a:t>
            </a:r>
            <a:endParaRPr lang="en-US" dirty="0"/>
          </a:p>
        </p:txBody>
      </p:sp>
      <p:sp>
        <p:nvSpPr>
          <p:cNvPr id="28" name="Oval 65"/>
          <p:cNvSpPr>
            <a:spLocks noChangeArrowheads="1"/>
          </p:cNvSpPr>
          <p:nvPr/>
        </p:nvSpPr>
        <p:spPr bwMode="auto">
          <a:xfrm>
            <a:off x="1857356" y="6103357"/>
            <a:ext cx="5286412" cy="288852"/>
          </a:xfrm>
          <a:prstGeom prst="ellipse">
            <a:avLst/>
          </a:prstGeom>
          <a:gradFill rotWithShape="1">
            <a:gsLst>
              <a:gs pos="0">
                <a:schemeClr val="bg2">
                  <a:gamma/>
                  <a:shade val="46275"/>
                  <a:invGamma/>
                </a:schemeClr>
              </a:gs>
              <a:gs pos="100000">
                <a:schemeClr val="bg2">
                  <a:alpha val="0"/>
                </a:schemeClr>
              </a:gs>
            </a:gsLst>
            <a:path path="shape">
              <a:fillToRect l="50000" t="50000" r="50000" b="50000"/>
            </a:path>
          </a:gradFill>
          <a:ln w="9525">
            <a:noFill/>
            <a:round/>
            <a:headEnd/>
            <a:tailEnd/>
          </a:ln>
          <a:effectLst/>
        </p:spPr>
        <p:txBody>
          <a:bodyPr wrap="none" anchor="ctr"/>
          <a:lstStyle/>
          <a:p>
            <a:pPr>
              <a:defRPr/>
            </a:pPr>
            <a:endParaRPr lang="zh-CN" altLang="en-US">
              <a:latin typeface="Arial" pitchFamily="34" charset="0"/>
            </a:endParaRPr>
          </a:p>
        </p:txBody>
      </p:sp>
      <p:sp>
        <p:nvSpPr>
          <p:cNvPr id="29" name="椭圆 133"/>
          <p:cNvSpPr/>
          <p:nvPr/>
        </p:nvSpPr>
        <p:spPr>
          <a:xfrm>
            <a:off x="4357686" y="5876916"/>
            <a:ext cx="428628" cy="428628"/>
          </a:xfrm>
          <a:prstGeom prst="ellipse">
            <a:avLst/>
          </a:prstGeom>
          <a:solidFill>
            <a:schemeClr val="bg1">
              <a:lumMod val="75000"/>
            </a:schemeClr>
          </a:solidFill>
          <a:ln>
            <a:noFill/>
          </a:ln>
          <a:scene3d>
            <a:camera prst="perspectiveBelow"/>
            <a:lightRig rig="threePt" dir="t"/>
          </a:scene3d>
          <a:sp3d extrusionH="1270000" prstMaterial="plastic">
            <a:bevelT w="120650"/>
            <a:bevelB w="88900" prst="relaxedInset"/>
            <a:extrusionClr>
              <a:schemeClr val="bg1">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圆角矩形 134"/>
          <p:cNvSpPr/>
          <p:nvPr/>
        </p:nvSpPr>
        <p:spPr>
          <a:xfrm rot="1040636">
            <a:off x="1021183" y="4845049"/>
            <a:ext cx="7091651" cy="1290043"/>
          </a:xfrm>
          <a:prstGeom prst="roundRect">
            <a:avLst>
              <a:gd name="adj" fmla="val 8983"/>
            </a:avLst>
          </a:prstGeom>
          <a:gradFill flip="none" rotWithShape="1">
            <a:gsLst>
              <a:gs pos="0">
                <a:schemeClr val="bg1">
                  <a:lumMod val="85000"/>
                </a:schemeClr>
              </a:gs>
              <a:gs pos="96000">
                <a:schemeClr val="bg1">
                  <a:lumMod val="85000"/>
                </a:schemeClr>
              </a:gs>
              <a:gs pos="1000">
                <a:schemeClr val="bg1">
                  <a:lumMod val="65000"/>
                </a:schemeClr>
              </a:gs>
            </a:gsLst>
            <a:lin ang="16200000" scaled="1"/>
            <a:tileRect/>
          </a:gradFill>
          <a:ln w="34925">
            <a:solidFill>
              <a:srgbClr val="FFFFFF"/>
            </a:solidFill>
          </a:ln>
          <a:effectLst>
            <a:outerShdw blurRad="317500" dir="2700000" algn="ctr">
              <a:srgbClr val="000000">
                <a:alpha val="43000"/>
              </a:srgbClr>
            </a:outerShdw>
          </a:effectLst>
          <a:scene3d>
            <a:camera prst="perspectiveFront" fov="2400000">
              <a:rot lat="17195211" lon="29222" rev="569999"/>
            </a:camera>
            <a:lightRig rig="threePt" dir="t"/>
          </a:scene3d>
          <a:sp3d prstMaterial="metal">
            <a:bevelT w="158750" h="38100" prst="softRound"/>
            <a:bevelB w="57150" h="5715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lang="zh-CN" altLang="en-US"/>
          </a:p>
        </p:txBody>
      </p:sp>
      <p:sp>
        <p:nvSpPr>
          <p:cNvPr id="31" name="Oval 65"/>
          <p:cNvSpPr>
            <a:spLocks noChangeArrowheads="1"/>
          </p:cNvSpPr>
          <p:nvPr/>
        </p:nvSpPr>
        <p:spPr bwMode="auto">
          <a:xfrm>
            <a:off x="1521818" y="5082354"/>
            <a:ext cx="1143008" cy="228949"/>
          </a:xfrm>
          <a:prstGeom prst="ellipse">
            <a:avLst/>
          </a:prstGeom>
          <a:gradFill rotWithShape="1">
            <a:gsLst>
              <a:gs pos="0">
                <a:schemeClr val="bg2">
                  <a:gamma/>
                  <a:shade val="46275"/>
                  <a:invGamma/>
                </a:schemeClr>
              </a:gs>
              <a:gs pos="100000">
                <a:schemeClr val="bg2">
                  <a:alpha val="0"/>
                </a:schemeClr>
              </a:gs>
            </a:gsLst>
            <a:path path="shape">
              <a:fillToRect l="50000" t="50000" r="50000" b="50000"/>
            </a:path>
          </a:gradFill>
          <a:ln w="9525">
            <a:noFill/>
            <a:round/>
            <a:headEnd/>
            <a:tailEnd/>
          </a:ln>
          <a:effectLst/>
        </p:spPr>
        <p:txBody>
          <a:bodyPr wrap="none" anchor="ctr"/>
          <a:lstStyle/>
          <a:p>
            <a:pPr>
              <a:defRPr/>
            </a:pPr>
            <a:endParaRPr lang="zh-CN" altLang="en-US">
              <a:latin typeface="Arial" pitchFamily="34" charset="0"/>
            </a:endParaRPr>
          </a:p>
        </p:txBody>
      </p:sp>
      <p:grpSp>
        <p:nvGrpSpPr>
          <p:cNvPr id="32" name="组合 16"/>
          <p:cNvGrpSpPr/>
          <p:nvPr/>
        </p:nvGrpSpPr>
        <p:grpSpPr>
          <a:xfrm>
            <a:off x="1500166" y="3888779"/>
            <a:ext cx="1276491" cy="1276491"/>
            <a:chOff x="1838601" y="3474595"/>
            <a:chExt cx="1159458" cy="1159458"/>
          </a:xfrm>
        </p:grpSpPr>
        <p:grpSp>
          <p:nvGrpSpPr>
            <p:cNvPr id="33" name="组合 17"/>
            <p:cNvGrpSpPr/>
            <p:nvPr/>
          </p:nvGrpSpPr>
          <p:grpSpPr>
            <a:xfrm>
              <a:off x="1838601" y="3474595"/>
              <a:ext cx="1159458" cy="1159458"/>
              <a:chOff x="2768596" y="3009896"/>
              <a:chExt cx="2214578" cy="2214578"/>
            </a:xfrm>
          </p:grpSpPr>
          <p:sp>
            <p:nvSpPr>
              <p:cNvPr id="35" name="椭圆 144"/>
              <p:cNvSpPr/>
              <p:nvPr/>
            </p:nvSpPr>
            <p:spPr>
              <a:xfrm>
                <a:off x="2768596" y="3009896"/>
                <a:ext cx="2214578" cy="2214578"/>
              </a:xfrm>
              <a:prstGeom prst="ellipse">
                <a:avLst/>
              </a:prstGeom>
              <a:gradFill flip="none" rotWithShape="1">
                <a:gsLst>
                  <a:gs pos="0">
                    <a:srgbClr val="FFC000"/>
                  </a:gs>
                  <a:gs pos="65000">
                    <a:schemeClr val="accent6">
                      <a:lumMod val="75000"/>
                    </a:schemeClr>
                  </a:gs>
                  <a:gs pos="82000">
                    <a:schemeClr val="accent6">
                      <a:lumMod val="75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145"/>
              <p:cNvSpPr/>
              <p:nvPr/>
            </p:nvSpPr>
            <p:spPr>
              <a:xfrm>
                <a:off x="2841549" y="3149379"/>
                <a:ext cx="1402450" cy="1154957"/>
              </a:xfrm>
              <a:prstGeom prst="ellipse">
                <a:avLst/>
              </a:prstGeom>
              <a:gradFill flip="none" rotWithShape="1">
                <a:gsLst>
                  <a:gs pos="0">
                    <a:schemeClr val="bg1">
                      <a:alpha val="83000"/>
                    </a:schemeClr>
                  </a:gs>
                  <a:gs pos="5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椭圆 143"/>
            <p:cNvSpPr/>
            <p:nvPr/>
          </p:nvSpPr>
          <p:spPr>
            <a:xfrm rot="20122633">
              <a:off x="2252737" y="4373332"/>
              <a:ext cx="703537" cy="241608"/>
            </a:xfrm>
            <a:prstGeom prst="ellipse">
              <a:avLst/>
            </a:prstGeom>
            <a:gradFill flip="none" rotWithShape="1">
              <a:gsLst>
                <a:gs pos="0">
                  <a:schemeClr val="bg1">
                    <a:alpha val="55000"/>
                  </a:schemeClr>
                </a:gs>
                <a:gs pos="50000">
                  <a:schemeClr val="bg1">
                    <a:shade val="67500"/>
                    <a:satMod val="115000"/>
                    <a:alpha val="12000"/>
                  </a:schemeClr>
                </a:gs>
                <a:gs pos="100000">
                  <a:schemeClr val="bg1">
                    <a:shade val="100000"/>
                    <a:satMod val="11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Oval 65"/>
          <p:cNvSpPr>
            <a:spLocks noChangeArrowheads="1"/>
          </p:cNvSpPr>
          <p:nvPr/>
        </p:nvSpPr>
        <p:spPr bwMode="auto">
          <a:xfrm rot="393544">
            <a:off x="6653038" y="5809875"/>
            <a:ext cx="1143008" cy="228949"/>
          </a:xfrm>
          <a:prstGeom prst="ellipse">
            <a:avLst/>
          </a:prstGeom>
          <a:gradFill rotWithShape="1">
            <a:gsLst>
              <a:gs pos="0">
                <a:schemeClr val="bg2">
                  <a:gamma/>
                  <a:shade val="46275"/>
                  <a:invGamma/>
                </a:schemeClr>
              </a:gs>
              <a:gs pos="100000">
                <a:schemeClr val="bg2">
                  <a:alpha val="0"/>
                </a:schemeClr>
              </a:gs>
            </a:gsLst>
            <a:path path="shape">
              <a:fillToRect l="50000" t="50000" r="50000" b="50000"/>
            </a:path>
          </a:gradFill>
          <a:ln w="9525">
            <a:noFill/>
            <a:round/>
            <a:headEnd/>
            <a:tailEnd/>
          </a:ln>
          <a:effectLst/>
        </p:spPr>
        <p:txBody>
          <a:bodyPr wrap="none" anchor="ctr"/>
          <a:lstStyle/>
          <a:p>
            <a:pPr>
              <a:defRPr/>
            </a:pPr>
            <a:endParaRPr lang="zh-CN" altLang="en-US">
              <a:latin typeface="Arial" pitchFamily="34" charset="0"/>
            </a:endParaRPr>
          </a:p>
        </p:txBody>
      </p:sp>
      <p:grpSp>
        <p:nvGrpSpPr>
          <p:cNvPr id="38" name="组合 147"/>
          <p:cNvGrpSpPr/>
          <p:nvPr/>
        </p:nvGrpSpPr>
        <p:grpSpPr>
          <a:xfrm>
            <a:off x="6643702" y="4603159"/>
            <a:ext cx="1276491" cy="1276491"/>
            <a:chOff x="1838601" y="3474595"/>
            <a:chExt cx="1159458" cy="1159458"/>
          </a:xfrm>
        </p:grpSpPr>
        <p:grpSp>
          <p:nvGrpSpPr>
            <p:cNvPr id="39" name="组合 5"/>
            <p:cNvGrpSpPr/>
            <p:nvPr/>
          </p:nvGrpSpPr>
          <p:grpSpPr>
            <a:xfrm>
              <a:off x="1838601" y="3474595"/>
              <a:ext cx="1159458" cy="1159458"/>
              <a:chOff x="2768596" y="3009896"/>
              <a:chExt cx="2214578" cy="2214578"/>
            </a:xfrm>
          </p:grpSpPr>
          <p:sp>
            <p:nvSpPr>
              <p:cNvPr id="41" name="椭圆 150"/>
              <p:cNvSpPr/>
              <p:nvPr/>
            </p:nvSpPr>
            <p:spPr>
              <a:xfrm>
                <a:off x="2768596" y="3009896"/>
                <a:ext cx="2214578" cy="2214578"/>
              </a:xfrm>
              <a:prstGeom prst="ellipse">
                <a:avLst/>
              </a:prstGeom>
              <a:gradFill flip="none" rotWithShape="1">
                <a:gsLst>
                  <a:gs pos="0">
                    <a:srgbClr val="00B0F0"/>
                  </a:gs>
                  <a:gs pos="65000">
                    <a:srgbClr val="0070C0"/>
                  </a:gs>
                  <a:gs pos="82000">
                    <a:srgbClr val="0070C0"/>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151"/>
              <p:cNvSpPr/>
              <p:nvPr/>
            </p:nvSpPr>
            <p:spPr>
              <a:xfrm>
                <a:off x="2841549" y="3149379"/>
                <a:ext cx="1402450" cy="1154957"/>
              </a:xfrm>
              <a:prstGeom prst="ellipse">
                <a:avLst/>
              </a:prstGeom>
              <a:gradFill flip="none" rotWithShape="1">
                <a:gsLst>
                  <a:gs pos="0">
                    <a:schemeClr val="bg1">
                      <a:alpha val="83000"/>
                    </a:schemeClr>
                  </a:gs>
                  <a:gs pos="5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椭圆 149"/>
            <p:cNvSpPr/>
            <p:nvPr/>
          </p:nvSpPr>
          <p:spPr>
            <a:xfrm rot="20122633">
              <a:off x="2252737" y="4373332"/>
              <a:ext cx="703537" cy="241608"/>
            </a:xfrm>
            <a:prstGeom prst="ellipse">
              <a:avLst/>
            </a:prstGeom>
            <a:gradFill flip="none" rotWithShape="1">
              <a:gsLst>
                <a:gs pos="0">
                  <a:schemeClr val="bg1">
                    <a:alpha val="55000"/>
                  </a:schemeClr>
                </a:gs>
                <a:gs pos="50000">
                  <a:schemeClr val="bg1">
                    <a:shade val="67500"/>
                    <a:satMod val="115000"/>
                    <a:alpha val="12000"/>
                  </a:schemeClr>
                </a:gs>
                <a:gs pos="100000">
                  <a:schemeClr val="bg1">
                    <a:shade val="100000"/>
                    <a:satMod val="11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TextBox 43"/>
          <p:cNvSpPr txBox="1"/>
          <p:nvPr/>
        </p:nvSpPr>
        <p:spPr>
          <a:xfrm>
            <a:off x="1524000" y="4343400"/>
            <a:ext cx="1196685" cy="307777"/>
          </a:xfrm>
          <a:prstGeom prst="rect">
            <a:avLst/>
          </a:prstGeom>
          <a:noFill/>
          <a:scene3d>
            <a:camera prst="orthographicFront"/>
            <a:lightRig rig="flat" dir="t"/>
          </a:scene3d>
        </p:spPr>
        <p:txBody>
          <a:bodyPr wrap="square" rtlCol="0">
            <a:spAutoFit/>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Performance</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45" name="TextBox 44"/>
          <p:cNvSpPr txBox="1"/>
          <p:nvPr/>
        </p:nvSpPr>
        <p:spPr>
          <a:xfrm>
            <a:off x="6477000" y="4876800"/>
            <a:ext cx="1600200" cy="892552"/>
          </a:xfrm>
          <a:prstGeom prst="rect">
            <a:avLst/>
          </a:prstGeom>
          <a:noFill/>
          <a:scene3d>
            <a:camera prst="orthographicFront"/>
            <a:lightRig rig="flat" dir="t"/>
          </a:scene3d>
        </p:spPr>
        <p:txBody>
          <a:bodyPr wrap="square" rtlCol="0">
            <a:spAutoFit/>
          </a:bodyPr>
          <a:lstStyle/>
          <a:p>
            <a:pPr algn="ctr"/>
            <a:r>
              <a:rPr lang="en-US" altLang="zh-CN" sz="1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power consumption </a:t>
            </a:r>
          </a:p>
          <a:p>
            <a:pPr algn="ctr"/>
            <a:endPar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49" name="Up Arrow 48"/>
          <p:cNvSpPr/>
          <p:nvPr/>
        </p:nvSpPr>
        <p:spPr>
          <a:xfrm>
            <a:off x="3124200" y="2667000"/>
            <a:ext cx="152400" cy="30480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Down Arrow 51"/>
          <p:cNvSpPr/>
          <p:nvPr/>
        </p:nvSpPr>
        <p:spPr>
          <a:xfrm>
            <a:off x="3596888" y="3048000"/>
            <a:ext cx="152400" cy="3048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3" name="Picture 52"/>
          <p:cNvPicPr>
            <a:picLocks noChangeAspect="1"/>
          </p:cNvPicPr>
          <p:nvPr/>
        </p:nvPicPr>
        <p:blipFill>
          <a:blip r:embed="rId3"/>
          <a:stretch>
            <a:fillRect/>
          </a:stretch>
        </p:blipFill>
        <p:spPr>
          <a:xfrm>
            <a:off x="5562600" y="1066800"/>
            <a:ext cx="3066661" cy="1727200"/>
          </a:xfrm>
          <a:prstGeom prst="rect">
            <a:avLst/>
          </a:prstGeom>
        </p:spPr>
      </p:pic>
      <p:sp>
        <p:nvSpPr>
          <p:cNvPr id="54" name="TextBox 53"/>
          <p:cNvSpPr txBox="1"/>
          <p:nvPr/>
        </p:nvSpPr>
        <p:spPr>
          <a:xfrm>
            <a:off x="5715000" y="2819400"/>
            <a:ext cx="2743200" cy="707886"/>
          </a:xfrm>
          <a:prstGeom prst="rect">
            <a:avLst/>
          </a:prstGeom>
          <a:noFill/>
        </p:spPr>
        <p:txBody>
          <a:bodyPr wrap="square" rtlCol="0">
            <a:spAutoFit/>
          </a:bodyPr>
          <a:lstStyle/>
          <a:p>
            <a:r>
              <a:rPr lang="en-US" sz="2000" dirty="0">
                <a:solidFill>
                  <a:srgbClr val="002060"/>
                </a:solidFill>
              </a:rPr>
              <a:t>Intel’s</a:t>
            </a:r>
            <a:r>
              <a:rPr lang="zh-CN" altLang="en-US" sz="2000" dirty="0">
                <a:solidFill>
                  <a:srgbClr val="002060"/>
                </a:solidFill>
              </a:rPr>
              <a:t> </a:t>
            </a:r>
            <a:r>
              <a:rPr lang="en-US" altLang="zh-CN" sz="2000" dirty="0">
                <a:solidFill>
                  <a:srgbClr val="002060"/>
                </a:solidFill>
              </a:rPr>
              <a:t>Knights</a:t>
            </a:r>
            <a:r>
              <a:rPr lang="zh-CN" altLang="en-US" sz="2000" dirty="0">
                <a:solidFill>
                  <a:srgbClr val="002060"/>
                </a:solidFill>
              </a:rPr>
              <a:t> </a:t>
            </a:r>
            <a:r>
              <a:rPr lang="en-US" altLang="zh-CN" sz="2000" dirty="0">
                <a:solidFill>
                  <a:srgbClr val="002060"/>
                </a:solidFill>
              </a:rPr>
              <a:t>Corner</a:t>
            </a:r>
            <a:r>
              <a:rPr lang="zh-CN" altLang="en-US" sz="2000" dirty="0">
                <a:solidFill>
                  <a:srgbClr val="002060"/>
                </a:solidFill>
              </a:rPr>
              <a:t> </a:t>
            </a:r>
            <a:r>
              <a:rPr lang="en-US" altLang="zh-CN" sz="2000" dirty="0">
                <a:solidFill>
                  <a:srgbClr val="002060"/>
                </a:solidFill>
              </a:rPr>
              <a:t>is</a:t>
            </a:r>
            <a:r>
              <a:rPr lang="zh-CN" altLang="en-US" sz="2000" dirty="0">
                <a:solidFill>
                  <a:srgbClr val="002060"/>
                </a:solidFill>
              </a:rPr>
              <a:t> </a:t>
            </a:r>
            <a:r>
              <a:rPr lang="en-US" altLang="zh-CN" sz="2000" dirty="0">
                <a:solidFill>
                  <a:srgbClr val="002060"/>
                </a:solidFill>
              </a:rPr>
              <a:t>a</a:t>
            </a:r>
            <a:r>
              <a:rPr lang="zh-CN" altLang="en-US" sz="2000" dirty="0">
                <a:solidFill>
                  <a:srgbClr val="002060"/>
                </a:solidFill>
              </a:rPr>
              <a:t> </a:t>
            </a:r>
            <a:r>
              <a:rPr lang="en-US" altLang="zh-CN" sz="2000" dirty="0">
                <a:solidFill>
                  <a:srgbClr val="002060"/>
                </a:solidFill>
              </a:rPr>
              <a:t>many-core</a:t>
            </a:r>
            <a:r>
              <a:rPr lang="zh-CN" altLang="en-US" sz="2000" dirty="0">
                <a:solidFill>
                  <a:srgbClr val="002060"/>
                </a:solidFill>
              </a:rPr>
              <a:t> </a:t>
            </a:r>
            <a:r>
              <a:rPr lang="en-US" altLang="zh-CN" sz="2000" dirty="0">
                <a:solidFill>
                  <a:srgbClr val="002060"/>
                </a:solidFill>
              </a:rPr>
              <a:t>chip</a:t>
            </a:r>
            <a:r>
              <a:rPr lang="zh-CN" altLang="en-US" sz="2000" dirty="0">
                <a:solidFill>
                  <a:srgbClr val="002060"/>
                </a:solidFill>
              </a:rPr>
              <a:t>   </a:t>
            </a:r>
            <a:endParaRPr lang="en-US" sz="2000" dirty="0">
              <a:solidFill>
                <a:srgbClr val="002060"/>
              </a:solidFill>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4125" y="3823648"/>
            <a:ext cx="4685715" cy="2304762"/>
          </a:xfrm>
          <a:prstGeom prst="rect">
            <a:avLst/>
          </a:prstGeom>
        </p:spPr>
      </p:pic>
      <p:sp>
        <p:nvSpPr>
          <p:cNvPr id="2" name="Title 1"/>
          <p:cNvSpPr>
            <a:spLocks noGrp="1"/>
          </p:cNvSpPr>
          <p:nvPr>
            <p:ph type="title"/>
          </p:nvPr>
        </p:nvSpPr>
        <p:spPr>
          <a:xfrm>
            <a:off x="0" y="0"/>
            <a:ext cx="9144000" cy="838200"/>
          </a:xfrm>
        </p:spPr>
        <p:txBody>
          <a:bodyPr/>
          <a:lstStyle/>
          <a:p>
            <a:r>
              <a:rPr lang="en-US" dirty="0" smtClean="0"/>
              <a:t>Stack: Overhead Estimation</a:t>
            </a:r>
            <a:endParaRPr lang="en-US" dirty="0"/>
          </a:p>
        </p:txBody>
      </p:sp>
      <p:sp>
        <p:nvSpPr>
          <p:cNvPr id="4" name="Slide Number Placeholder 2"/>
          <p:cNvSpPr>
            <a:spLocks noGrp="1"/>
          </p:cNvSpPr>
          <p:nvPr>
            <p:ph type="sldNum" sz="quarter" idx="12"/>
          </p:nvPr>
        </p:nvSpPr>
        <p:spPr/>
        <p:txBody>
          <a:bodyPr/>
          <a:lstStyle/>
          <a:p>
            <a:pPr>
              <a:defRPr/>
            </a:pPr>
            <a:fld id="{6C4C5A81-7E63-4AB2-94DD-C428AB26B8F6}" type="slidenum">
              <a:rPr lang="en-US" smtClean="0"/>
              <a:pPr>
                <a:defRPr/>
              </a:pPr>
              <a:t>20</a:t>
            </a:fld>
            <a:endParaRPr lang="en-US" dirty="0"/>
          </a:p>
        </p:txBody>
      </p:sp>
      <p:pic>
        <p:nvPicPr>
          <p:cNvPr id="7" name="Picture 3" descr="C:\Users\KeBai\Google Drive\Family\PhD\thesis\defense\e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0" y="838200"/>
            <a:ext cx="9100868" cy="551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24889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sz="4000" dirty="0" smtClean="0"/>
              <a:t>Illustration of Heuristic SSDM[1]</a:t>
            </a:r>
            <a:endParaRPr lang="en-US" sz="4000" dirty="0"/>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21</a:t>
            </a:fld>
            <a:endParaRPr lang="en-US" altLang="zh-CN"/>
          </a:p>
        </p:txBody>
      </p:sp>
      <p:cxnSp>
        <p:nvCxnSpPr>
          <p:cNvPr id="167" name="Straight Arrow Connector 166"/>
          <p:cNvCxnSpPr>
            <a:stCxn id="175" idx="4"/>
            <a:endCxn id="176" idx="0"/>
          </p:cNvCxnSpPr>
          <p:nvPr/>
        </p:nvCxnSpPr>
        <p:spPr>
          <a:xfrm>
            <a:off x="2724843" y="2210976"/>
            <a:ext cx="0" cy="2697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2776262" y="2241700"/>
            <a:ext cx="367408" cy="307777"/>
          </a:xfrm>
          <a:prstGeom prst="rect">
            <a:avLst/>
          </a:prstGeom>
          <a:noFill/>
        </p:spPr>
        <p:txBody>
          <a:bodyPr wrap="none" rtlCol="0">
            <a:spAutoFit/>
          </a:bodyPr>
          <a:lstStyle/>
          <a:p>
            <a:r>
              <a:rPr lang="en-US" sz="1400" b="1" dirty="0"/>
              <a:t>1</a:t>
            </a:r>
            <a:r>
              <a:rPr lang="en-US" sz="1400" b="1" dirty="0" smtClean="0"/>
              <a:t>0</a:t>
            </a:r>
            <a:endParaRPr lang="en-US" sz="1400" b="1" dirty="0"/>
          </a:p>
        </p:txBody>
      </p:sp>
      <p:cxnSp>
        <p:nvCxnSpPr>
          <p:cNvPr id="169" name="Straight Arrow Connector 168"/>
          <p:cNvCxnSpPr>
            <a:stCxn id="176" idx="4"/>
            <a:endCxn id="179" idx="0"/>
          </p:cNvCxnSpPr>
          <p:nvPr/>
        </p:nvCxnSpPr>
        <p:spPr>
          <a:xfrm>
            <a:off x="2724843" y="2962120"/>
            <a:ext cx="449166" cy="4349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2852763" y="2901771"/>
            <a:ext cx="276038" cy="307777"/>
          </a:xfrm>
          <a:prstGeom prst="rect">
            <a:avLst/>
          </a:prstGeom>
          <a:noFill/>
        </p:spPr>
        <p:txBody>
          <a:bodyPr wrap="none" rtlCol="0">
            <a:spAutoFit/>
          </a:bodyPr>
          <a:lstStyle/>
          <a:p>
            <a:r>
              <a:rPr lang="en-US" sz="1400" b="1" dirty="0"/>
              <a:t>5</a:t>
            </a:r>
          </a:p>
        </p:txBody>
      </p:sp>
      <p:cxnSp>
        <p:nvCxnSpPr>
          <p:cNvPr id="171" name="Straight Arrow Connector 170"/>
          <p:cNvCxnSpPr>
            <a:stCxn id="176" idx="4"/>
            <a:endCxn id="177" idx="0"/>
          </p:cNvCxnSpPr>
          <p:nvPr/>
        </p:nvCxnSpPr>
        <p:spPr>
          <a:xfrm flipH="1">
            <a:off x="2252080" y="2962120"/>
            <a:ext cx="472763" cy="42970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2232557" y="2902924"/>
            <a:ext cx="367408" cy="307777"/>
          </a:xfrm>
          <a:prstGeom prst="rect">
            <a:avLst/>
          </a:prstGeom>
          <a:noFill/>
        </p:spPr>
        <p:txBody>
          <a:bodyPr wrap="none" rtlCol="0">
            <a:spAutoFit/>
          </a:bodyPr>
          <a:lstStyle>
            <a:defPPr>
              <a:defRPr lang="zh-CN"/>
            </a:defPPr>
            <a:lvl1pPr>
              <a:defRPr sz="1200" b="1">
                <a:solidFill>
                  <a:srgbClr val="00B050"/>
                </a:solidFill>
              </a:defRPr>
            </a:lvl1pPr>
          </a:lstStyle>
          <a:p>
            <a:r>
              <a:rPr lang="en-US" sz="1400" dirty="0">
                <a:solidFill>
                  <a:schemeClr val="tx1"/>
                </a:solidFill>
              </a:rPr>
              <a:t>50</a:t>
            </a:r>
          </a:p>
        </p:txBody>
      </p:sp>
      <p:cxnSp>
        <p:nvCxnSpPr>
          <p:cNvPr id="173" name="Straight Arrow Connector 172"/>
          <p:cNvCxnSpPr>
            <a:stCxn id="177" idx="4"/>
            <a:endCxn id="178" idx="0"/>
          </p:cNvCxnSpPr>
          <p:nvPr/>
        </p:nvCxnSpPr>
        <p:spPr>
          <a:xfrm flipH="1">
            <a:off x="2018028" y="3873190"/>
            <a:ext cx="234052" cy="3291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2165907" y="3863480"/>
            <a:ext cx="367408" cy="307777"/>
          </a:xfrm>
          <a:prstGeom prst="rect">
            <a:avLst/>
          </a:prstGeom>
          <a:noFill/>
        </p:spPr>
        <p:txBody>
          <a:bodyPr wrap="none" rtlCol="0">
            <a:spAutoFit/>
          </a:bodyPr>
          <a:lstStyle>
            <a:defPPr>
              <a:defRPr lang="zh-CN"/>
            </a:defPPr>
            <a:lvl1pPr>
              <a:defRPr sz="1200" b="1">
                <a:solidFill>
                  <a:srgbClr val="00B050"/>
                </a:solidFill>
              </a:defRPr>
            </a:lvl1pPr>
          </a:lstStyle>
          <a:p>
            <a:r>
              <a:rPr lang="en-US" sz="1400" dirty="0">
                <a:solidFill>
                  <a:schemeClr val="tx1"/>
                </a:solidFill>
              </a:rPr>
              <a:t>25</a:t>
            </a:r>
          </a:p>
        </p:txBody>
      </p:sp>
      <p:sp>
        <p:nvSpPr>
          <p:cNvPr id="175" name="椭圆 3"/>
          <p:cNvSpPr/>
          <p:nvPr/>
        </p:nvSpPr>
        <p:spPr>
          <a:xfrm>
            <a:off x="2338756" y="1737984"/>
            <a:ext cx="772174" cy="472992"/>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700" dirty="0"/>
              <a:t>F</a:t>
            </a:r>
            <a:r>
              <a:rPr lang="en-US" altLang="zh-CN" sz="1700" dirty="0" smtClean="0"/>
              <a:t>0</a:t>
            </a:r>
          </a:p>
          <a:p>
            <a:pPr algn="ctr"/>
            <a:r>
              <a:rPr lang="en-US" altLang="zh-CN" sz="1700" dirty="0" smtClean="0"/>
              <a:t>32</a:t>
            </a:r>
            <a:endParaRPr lang="zh-CN" altLang="en-US" sz="1700" dirty="0"/>
          </a:p>
        </p:txBody>
      </p:sp>
      <p:sp>
        <p:nvSpPr>
          <p:cNvPr id="176" name="椭圆 3"/>
          <p:cNvSpPr/>
          <p:nvPr/>
        </p:nvSpPr>
        <p:spPr>
          <a:xfrm>
            <a:off x="2338756" y="2480755"/>
            <a:ext cx="772174" cy="48136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700" dirty="0" smtClean="0"/>
              <a:t>F</a:t>
            </a:r>
            <a:r>
              <a:rPr lang="en-US" altLang="zh-CN" sz="1700" dirty="0"/>
              <a:t>1</a:t>
            </a:r>
            <a:endParaRPr lang="en-US" altLang="zh-CN" sz="1700" dirty="0" smtClean="0"/>
          </a:p>
          <a:p>
            <a:pPr algn="ctr"/>
            <a:r>
              <a:rPr lang="en-US" altLang="zh-CN" sz="1700" dirty="0" smtClean="0"/>
              <a:t>128</a:t>
            </a:r>
            <a:endParaRPr lang="zh-CN" altLang="en-US" sz="1700" dirty="0"/>
          </a:p>
        </p:txBody>
      </p:sp>
      <p:sp>
        <p:nvSpPr>
          <p:cNvPr id="177" name="椭圆 3"/>
          <p:cNvSpPr/>
          <p:nvPr/>
        </p:nvSpPr>
        <p:spPr>
          <a:xfrm>
            <a:off x="1842694" y="3391824"/>
            <a:ext cx="818772" cy="481366"/>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700" dirty="0" smtClean="0"/>
              <a:t>F2</a:t>
            </a:r>
            <a:endParaRPr lang="en-US" altLang="zh-CN" sz="1700" dirty="0"/>
          </a:p>
          <a:p>
            <a:pPr algn="ctr"/>
            <a:r>
              <a:rPr lang="en-US" altLang="zh-CN" sz="1700" dirty="0"/>
              <a:t>32</a:t>
            </a:r>
            <a:endParaRPr lang="zh-CN" altLang="en-US" sz="1700" dirty="0"/>
          </a:p>
        </p:txBody>
      </p:sp>
      <p:sp>
        <p:nvSpPr>
          <p:cNvPr id="178" name="椭圆 3"/>
          <p:cNvSpPr/>
          <p:nvPr/>
        </p:nvSpPr>
        <p:spPr>
          <a:xfrm>
            <a:off x="1608642" y="4202297"/>
            <a:ext cx="818772" cy="46825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700" dirty="0" smtClean="0"/>
              <a:t>F3</a:t>
            </a:r>
            <a:endParaRPr lang="en-US" altLang="zh-CN" sz="1700" dirty="0"/>
          </a:p>
          <a:p>
            <a:pPr algn="ctr"/>
            <a:r>
              <a:rPr lang="en-US" altLang="zh-CN" sz="1700" dirty="0" smtClean="0"/>
              <a:t>20</a:t>
            </a:r>
            <a:endParaRPr lang="zh-CN" altLang="en-US" sz="1700" dirty="0"/>
          </a:p>
        </p:txBody>
      </p:sp>
      <p:sp>
        <p:nvSpPr>
          <p:cNvPr id="179" name="椭圆 3"/>
          <p:cNvSpPr/>
          <p:nvPr/>
        </p:nvSpPr>
        <p:spPr>
          <a:xfrm>
            <a:off x="2768586" y="3397098"/>
            <a:ext cx="810845" cy="481366"/>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700" dirty="0" smtClean="0"/>
              <a:t>F4</a:t>
            </a:r>
            <a:endParaRPr lang="en-US" altLang="zh-CN" sz="1700" dirty="0"/>
          </a:p>
          <a:p>
            <a:pPr algn="ctr"/>
            <a:r>
              <a:rPr lang="en-US" altLang="zh-CN" sz="1700" dirty="0" smtClean="0"/>
              <a:t>32</a:t>
            </a:r>
            <a:endParaRPr lang="zh-CN" altLang="en-US" sz="1700" dirty="0"/>
          </a:p>
        </p:txBody>
      </p:sp>
      <p:grpSp>
        <p:nvGrpSpPr>
          <p:cNvPr id="180" name="Group 179"/>
          <p:cNvGrpSpPr/>
          <p:nvPr/>
        </p:nvGrpSpPr>
        <p:grpSpPr>
          <a:xfrm>
            <a:off x="1953614" y="2115440"/>
            <a:ext cx="968588" cy="338554"/>
            <a:chOff x="3126652" y="1718224"/>
            <a:chExt cx="968588" cy="338554"/>
          </a:xfrm>
        </p:grpSpPr>
        <p:cxnSp>
          <p:nvCxnSpPr>
            <p:cNvPr id="181" name="直接连接符 30"/>
            <p:cNvCxnSpPr/>
            <p:nvPr/>
          </p:nvCxnSpPr>
          <p:spPr>
            <a:xfrm>
              <a:off x="3663192" y="1891977"/>
              <a:ext cx="432048" cy="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3126652" y="1718224"/>
              <a:ext cx="620683" cy="338554"/>
            </a:xfrm>
            <a:prstGeom prst="rect">
              <a:avLst/>
            </a:prstGeom>
            <a:noFill/>
          </p:spPr>
          <p:txBody>
            <a:bodyPr wrap="none" rtlCol="0">
              <a:spAutoFit/>
            </a:bodyPr>
            <a:lstStyle/>
            <a:p>
              <a:r>
                <a:rPr lang="en-US" altLang="zh-CN" sz="1600" b="1" i="1" dirty="0" smtClean="0"/>
                <a:t>Cut 1</a:t>
              </a:r>
              <a:endParaRPr lang="zh-CN" altLang="en-US" sz="1600" b="1" i="1" dirty="0"/>
            </a:p>
          </p:txBody>
        </p:sp>
      </p:grpSp>
      <p:grpSp>
        <p:nvGrpSpPr>
          <p:cNvPr id="183" name="Group 182"/>
          <p:cNvGrpSpPr/>
          <p:nvPr/>
        </p:nvGrpSpPr>
        <p:grpSpPr>
          <a:xfrm>
            <a:off x="1684418" y="3010902"/>
            <a:ext cx="968588" cy="338554"/>
            <a:chOff x="3126652" y="1718224"/>
            <a:chExt cx="968588" cy="338554"/>
          </a:xfrm>
        </p:grpSpPr>
        <p:cxnSp>
          <p:nvCxnSpPr>
            <p:cNvPr id="184" name="直接连接符 30"/>
            <p:cNvCxnSpPr/>
            <p:nvPr/>
          </p:nvCxnSpPr>
          <p:spPr>
            <a:xfrm>
              <a:off x="3663192" y="1891977"/>
              <a:ext cx="432048" cy="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85" name="TextBox 184"/>
            <p:cNvSpPr txBox="1"/>
            <p:nvPr/>
          </p:nvSpPr>
          <p:spPr>
            <a:xfrm>
              <a:off x="3126652" y="1718224"/>
              <a:ext cx="620683" cy="338554"/>
            </a:xfrm>
            <a:prstGeom prst="rect">
              <a:avLst/>
            </a:prstGeom>
            <a:noFill/>
          </p:spPr>
          <p:txBody>
            <a:bodyPr wrap="none" rtlCol="0">
              <a:spAutoFit/>
            </a:bodyPr>
            <a:lstStyle/>
            <a:p>
              <a:r>
                <a:rPr lang="en-US" altLang="zh-CN" sz="1600" b="1" i="1" dirty="0" smtClean="0"/>
                <a:t>Cut 2</a:t>
              </a:r>
              <a:endParaRPr lang="zh-CN" altLang="en-US" sz="1600" b="1" i="1" dirty="0"/>
            </a:p>
          </p:txBody>
        </p:sp>
      </p:grpSp>
      <p:grpSp>
        <p:nvGrpSpPr>
          <p:cNvPr id="186" name="Group 185"/>
          <p:cNvGrpSpPr/>
          <p:nvPr/>
        </p:nvGrpSpPr>
        <p:grpSpPr>
          <a:xfrm>
            <a:off x="1297082" y="3888646"/>
            <a:ext cx="966873" cy="338554"/>
            <a:chOff x="3126652" y="1718224"/>
            <a:chExt cx="966873" cy="338554"/>
          </a:xfrm>
        </p:grpSpPr>
        <p:cxnSp>
          <p:nvCxnSpPr>
            <p:cNvPr id="187" name="直接连接符 30"/>
            <p:cNvCxnSpPr/>
            <p:nvPr/>
          </p:nvCxnSpPr>
          <p:spPr>
            <a:xfrm>
              <a:off x="3663192" y="1891977"/>
              <a:ext cx="430333" cy="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3126652" y="1718224"/>
              <a:ext cx="620683" cy="338554"/>
            </a:xfrm>
            <a:prstGeom prst="rect">
              <a:avLst/>
            </a:prstGeom>
            <a:noFill/>
          </p:spPr>
          <p:txBody>
            <a:bodyPr wrap="none" rtlCol="0">
              <a:spAutoFit/>
            </a:bodyPr>
            <a:lstStyle/>
            <a:p>
              <a:r>
                <a:rPr lang="en-US" altLang="zh-CN" sz="1600" b="1" i="1" dirty="0" smtClean="0"/>
                <a:t>Cut 3</a:t>
              </a:r>
              <a:endParaRPr lang="zh-CN" altLang="en-US" sz="1600" b="1" i="1" dirty="0"/>
            </a:p>
          </p:txBody>
        </p:sp>
      </p:grpSp>
      <p:grpSp>
        <p:nvGrpSpPr>
          <p:cNvPr id="189" name="Group 188"/>
          <p:cNvGrpSpPr/>
          <p:nvPr/>
        </p:nvGrpSpPr>
        <p:grpSpPr>
          <a:xfrm>
            <a:off x="2787650" y="3003064"/>
            <a:ext cx="985415" cy="338554"/>
            <a:chOff x="2871104" y="1718224"/>
            <a:chExt cx="985415" cy="338554"/>
          </a:xfrm>
        </p:grpSpPr>
        <p:cxnSp>
          <p:nvCxnSpPr>
            <p:cNvPr id="190" name="直接连接符 30"/>
            <p:cNvCxnSpPr/>
            <p:nvPr/>
          </p:nvCxnSpPr>
          <p:spPr>
            <a:xfrm>
              <a:off x="2871104" y="1891977"/>
              <a:ext cx="432048" cy="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91" name="TextBox 190"/>
            <p:cNvSpPr txBox="1"/>
            <p:nvPr/>
          </p:nvSpPr>
          <p:spPr>
            <a:xfrm>
              <a:off x="3235836" y="1718224"/>
              <a:ext cx="620683" cy="338554"/>
            </a:xfrm>
            <a:prstGeom prst="rect">
              <a:avLst/>
            </a:prstGeom>
            <a:noFill/>
          </p:spPr>
          <p:txBody>
            <a:bodyPr wrap="none" rtlCol="0">
              <a:spAutoFit/>
            </a:bodyPr>
            <a:lstStyle/>
            <a:p>
              <a:r>
                <a:rPr lang="en-US" altLang="zh-CN" sz="1600" b="1" i="1" dirty="0" smtClean="0"/>
                <a:t>Cut 4</a:t>
              </a:r>
              <a:endParaRPr lang="zh-CN" altLang="en-US" sz="1600" b="1" i="1" dirty="0"/>
            </a:p>
          </p:txBody>
        </p:sp>
      </p:grpSp>
      <p:graphicFrame>
        <p:nvGraphicFramePr>
          <p:cNvPr id="192" name="Table 191"/>
          <p:cNvGraphicFramePr>
            <a:graphicFrameLocks noGrp="1"/>
          </p:cNvGraphicFramePr>
          <p:nvPr>
            <p:extLst>
              <p:ext uri="{D42A27DB-BD31-4B8C-83A1-F6EECF244321}">
                <p14:modId xmlns:p14="http://schemas.microsoft.com/office/powerpoint/2010/main" val="1660956869"/>
              </p:ext>
            </p:extLst>
          </p:nvPr>
        </p:nvGraphicFramePr>
        <p:xfrm>
          <a:off x="808092" y="5363815"/>
          <a:ext cx="3833502" cy="949960"/>
        </p:xfrm>
        <a:graphic>
          <a:graphicData uri="http://schemas.openxmlformats.org/drawingml/2006/table">
            <a:tbl>
              <a:tblPr firstRow="1" bandRow="1">
                <a:tableStyleId>{BC89EF96-8CEA-46FF-86C4-4CE0E7609802}</a:tableStyleId>
              </a:tblPr>
              <a:tblGrid>
                <a:gridCol w="1169206"/>
                <a:gridCol w="648072"/>
                <a:gridCol w="803630"/>
                <a:gridCol w="609600"/>
                <a:gridCol w="602994"/>
              </a:tblGrid>
              <a:tr h="370840">
                <a:tc>
                  <a:txBody>
                    <a:bodyPr/>
                    <a:lstStyle/>
                    <a:p>
                      <a:r>
                        <a:rPr lang="en-US" sz="1600" b="1" i="1" kern="1200" dirty="0" smtClean="0">
                          <a:solidFill>
                            <a:schemeClr val="tx1"/>
                          </a:solidFill>
                          <a:latin typeface="+mn-lt"/>
                          <a:ea typeface="+mn-ea"/>
                          <a:cs typeface="+mn-cs"/>
                        </a:rPr>
                        <a:t>Cut</a:t>
                      </a:r>
                      <a:endParaRPr lang="en-US" sz="1600" b="1" i="1" kern="1200" dirty="0">
                        <a:solidFill>
                          <a:schemeClr val="tx1"/>
                        </a:solidFill>
                        <a:latin typeface="+mn-lt"/>
                        <a:ea typeface="+mn-ea"/>
                        <a:cs typeface="+mn-cs"/>
                      </a:endParaRPr>
                    </a:p>
                  </a:txBody>
                  <a:tcPr/>
                </a:tc>
                <a:tc>
                  <a:txBody>
                    <a:bodyPr/>
                    <a:lstStyle/>
                    <a:p>
                      <a:pPr algn="ctr"/>
                      <a:r>
                        <a:rPr lang="en-US" altLang="zh-CN" sz="1600" i="1" dirty="0" smtClean="0"/>
                        <a:t>1</a:t>
                      </a:r>
                      <a:endParaRPr lang="en-US" sz="1600" i="1" dirty="0"/>
                    </a:p>
                  </a:txBody>
                  <a:tcPr/>
                </a:tc>
                <a:tc>
                  <a:txBody>
                    <a:bodyPr/>
                    <a:lstStyle/>
                    <a:p>
                      <a:pPr algn="ctr"/>
                      <a:r>
                        <a:rPr lang="en-US" sz="1600" i="1" dirty="0" smtClean="0"/>
                        <a:t>2</a:t>
                      </a:r>
                      <a:endParaRPr lang="en-US" sz="1600" i="1" dirty="0"/>
                    </a:p>
                  </a:txBody>
                  <a:tcPr/>
                </a:tc>
                <a:tc>
                  <a:txBody>
                    <a:bodyPr/>
                    <a:lstStyle/>
                    <a:p>
                      <a:pPr algn="ctr"/>
                      <a:r>
                        <a:rPr lang="en-US" sz="1600" i="1" dirty="0" smtClean="0"/>
                        <a:t>3</a:t>
                      </a:r>
                      <a:endParaRPr lang="en-US" sz="1600" i="1" dirty="0"/>
                    </a:p>
                  </a:txBody>
                  <a:tcPr/>
                </a:tc>
                <a:tc>
                  <a:txBody>
                    <a:bodyPr/>
                    <a:lstStyle/>
                    <a:p>
                      <a:pPr algn="ctr"/>
                      <a:r>
                        <a:rPr lang="en-US" sz="1600" i="1" dirty="0" smtClean="0"/>
                        <a:t>4</a:t>
                      </a:r>
                      <a:endParaRPr lang="en-US" sz="1600" i="1" dirty="0"/>
                    </a:p>
                  </a:txBody>
                  <a:tcPr/>
                </a:tc>
              </a:tr>
              <a:tr h="370840">
                <a:tc>
                  <a:txBody>
                    <a:bodyPr/>
                    <a:lstStyle/>
                    <a:p>
                      <a:pPr algn="l"/>
                      <a:r>
                        <a:rPr lang="en-US" sz="1600" b="1" dirty="0" smtClean="0"/>
                        <a:t>Removing</a:t>
                      </a:r>
                    </a:p>
                    <a:p>
                      <a:pPr algn="l"/>
                      <a:r>
                        <a:rPr lang="en-US" sz="1600" b="1" dirty="0" smtClean="0"/>
                        <a:t>benefit</a:t>
                      </a:r>
                      <a:endParaRPr lang="en-US" sz="1600" b="1" dirty="0"/>
                    </a:p>
                  </a:txBody>
                  <a:tcPr/>
                </a:tc>
                <a:tc>
                  <a:txBody>
                    <a:bodyPr/>
                    <a:lstStyle/>
                    <a:p>
                      <a:pPr algn="ctr"/>
                      <a:r>
                        <a:rPr lang="en-US" sz="1600" dirty="0" smtClean="0"/>
                        <a:t>2104</a:t>
                      </a:r>
                      <a:endParaRPr lang="en-US" dirty="0"/>
                    </a:p>
                  </a:txBody>
                  <a:tcPr/>
                </a:tc>
                <a:tc>
                  <a:txBody>
                    <a:bodyPr/>
                    <a:lstStyle/>
                    <a:p>
                      <a:pPr algn="ctr"/>
                      <a:r>
                        <a:rPr lang="en-US" sz="1600" b="1" u="sng" kern="1200" dirty="0" smtClean="0">
                          <a:solidFill>
                            <a:srgbClr val="C00000"/>
                          </a:solidFill>
                          <a:latin typeface="+mn-lt"/>
                          <a:ea typeface="+mn-ea"/>
                          <a:cs typeface="+mn-cs"/>
                        </a:rPr>
                        <a:t>12080</a:t>
                      </a:r>
                      <a:endParaRPr lang="en-US" sz="1600" b="1" u="sng" kern="1200" dirty="0">
                        <a:solidFill>
                          <a:srgbClr val="C00000"/>
                        </a:solidFill>
                        <a:latin typeface="+mn-lt"/>
                        <a:ea typeface="+mn-ea"/>
                        <a:cs typeface="+mn-cs"/>
                      </a:endParaRPr>
                    </a:p>
                  </a:txBody>
                  <a:tcPr/>
                </a:tc>
                <a:tc>
                  <a:txBody>
                    <a:bodyPr/>
                    <a:lstStyle/>
                    <a:p>
                      <a:pPr algn="ctr"/>
                      <a:r>
                        <a:rPr lang="en-US" sz="1600" kern="1200" dirty="0" smtClean="0">
                          <a:solidFill>
                            <a:schemeClr val="tx1"/>
                          </a:solidFill>
                          <a:latin typeface="+mn-lt"/>
                          <a:ea typeface="+mn-ea"/>
                          <a:cs typeface="+mn-cs"/>
                        </a:rPr>
                        <a:t>5920</a:t>
                      </a:r>
                      <a:endParaRPr lang="en-US" sz="1600" kern="1200" dirty="0">
                        <a:solidFill>
                          <a:schemeClr val="tx1"/>
                        </a:solidFill>
                        <a:latin typeface="+mn-lt"/>
                        <a:ea typeface="+mn-ea"/>
                        <a:cs typeface="+mn-cs"/>
                      </a:endParaRPr>
                    </a:p>
                  </a:txBody>
                  <a:tcPr/>
                </a:tc>
                <a:tc>
                  <a:txBody>
                    <a:bodyPr/>
                    <a:lstStyle/>
                    <a:p>
                      <a:pPr algn="ctr"/>
                      <a:r>
                        <a:rPr lang="en-US" sz="1600" kern="1200" dirty="0" smtClean="0">
                          <a:solidFill>
                            <a:schemeClr val="tx1"/>
                          </a:solidFill>
                          <a:latin typeface="+mn-lt"/>
                          <a:ea typeface="+mn-ea"/>
                          <a:cs typeface="+mn-cs"/>
                        </a:rPr>
                        <a:t>1256</a:t>
                      </a:r>
                      <a:endParaRPr lang="en-US" sz="1600" kern="1200" dirty="0">
                        <a:solidFill>
                          <a:schemeClr val="tx1"/>
                        </a:solidFill>
                        <a:latin typeface="+mn-lt"/>
                        <a:ea typeface="+mn-ea"/>
                        <a:cs typeface="+mn-cs"/>
                      </a:endParaRPr>
                    </a:p>
                  </a:txBody>
                  <a:tcPr/>
                </a:tc>
              </a:tr>
            </a:tbl>
          </a:graphicData>
        </a:graphic>
      </p:graphicFrame>
      <p:sp>
        <p:nvSpPr>
          <p:cNvPr id="194" name="TextBox 34"/>
          <p:cNvSpPr txBox="1">
            <a:spLocks noChangeArrowheads="1"/>
          </p:cNvSpPr>
          <p:nvPr/>
        </p:nvSpPr>
        <p:spPr bwMode="auto">
          <a:xfrm>
            <a:off x="381438" y="5052200"/>
            <a:ext cx="46085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1600" b="1" dirty="0" smtClean="0">
                <a:cs typeface="Arial" charset="0"/>
              </a:rPr>
              <a:t>Segment: </a:t>
            </a:r>
            <a:r>
              <a:rPr lang="en-US" altLang="zh-CN" sz="1600" dirty="0" smtClean="0">
                <a:cs typeface="Arial" charset="0"/>
              </a:rPr>
              <a:t>&lt;F0&gt;,&lt;F1&gt;,&lt;F1&gt;,&lt;F2&gt;,&lt;F3&gt;,&lt;F4&gt;</a:t>
            </a:r>
          </a:p>
        </p:txBody>
      </p:sp>
      <p:cxnSp>
        <p:nvCxnSpPr>
          <p:cNvPr id="195" name="Straight Arrow Connector 194"/>
          <p:cNvCxnSpPr>
            <a:stCxn id="203" idx="4"/>
            <a:endCxn id="204" idx="0"/>
          </p:cNvCxnSpPr>
          <p:nvPr/>
        </p:nvCxnSpPr>
        <p:spPr>
          <a:xfrm>
            <a:off x="7103649" y="2214744"/>
            <a:ext cx="0" cy="2697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a:off x="7136018" y="2235943"/>
            <a:ext cx="367408" cy="307777"/>
          </a:xfrm>
          <a:prstGeom prst="rect">
            <a:avLst/>
          </a:prstGeom>
          <a:noFill/>
        </p:spPr>
        <p:txBody>
          <a:bodyPr wrap="none" rtlCol="0">
            <a:spAutoFit/>
          </a:bodyPr>
          <a:lstStyle/>
          <a:p>
            <a:r>
              <a:rPr lang="en-US" sz="1400" b="1" dirty="0"/>
              <a:t>1</a:t>
            </a:r>
            <a:r>
              <a:rPr lang="en-US" sz="1400" b="1" dirty="0" smtClean="0"/>
              <a:t>0</a:t>
            </a:r>
            <a:endParaRPr lang="en-US" sz="1400" b="1" dirty="0"/>
          </a:p>
        </p:txBody>
      </p:sp>
      <p:cxnSp>
        <p:nvCxnSpPr>
          <p:cNvPr id="197" name="Straight Arrow Connector 196"/>
          <p:cNvCxnSpPr>
            <a:stCxn id="204" idx="4"/>
            <a:endCxn id="207" idx="0"/>
          </p:cNvCxnSpPr>
          <p:nvPr/>
        </p:nvCxnSpPr>
        <p:spPr>
          <a:xfrm>
            <a:off x="7103649" y="2965888"/>
            <a:ext cx="449166" cy="4349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8" name="TextBox 197"/>
          <p:cNvSpPr txBox="1"/>
          <p:nvPr/>
        </p:nvSpPr>
        <p:spPr>
          <a:xfrm>
            <a:off x="7231569" y="2915064"/>
            <a:ext cx="276038" cy="307777"/>
          </a:xfrm>
          <a:prstGeom prst="rect">
            <a:avLst/>
          </a:prstGeom>
          <a:noFill/>
        </p:spPr>
        <p:txBody>
          <a:bodyPr wrap="none" rtlCol="0">
            <a:spAutoFit/>
          </a:bodyPr>
          <a:lstStyle/>
          <a:p>
            <a:r>
              <a:rPr lang="en-US" sz="1400" b="1" dirty="0"/>
              <a:t>5</a:t>
            </a:r>
          </a:p>
        </p:txBody>
      </p:sp>
      <p:cxnSp>
        <p:nvCxnSpPr>
          <p:cNvPr id="199" name="Straight Arrow Connector 198"/>
          <p:cNvCxnSpPr>
            <a:stCxn id="204" idx="4"/>
            <a:endCxn id="205" idx="0"/>
          </p:cNvCxnSpPr>
          <p:nvPr/>
        </p:nvCxnSpPr>
        <p:spPr>
          <a:xfrm flipH="1">
            <a:off x="6630886" y="2965888"/>
            <a:ext cx="472763" cy="42970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0" name="TextBox 199"/>
          <p:cNvSpPr txBox="1"/>
          <p:nvPr/>
        </p:nvSpPr>
        <p:spPr>
          <a:xfrm>
            <a:off x="6611353" y="2916217"/>
            <a:ext cx="367408" cy="307777"/>
          </a:xfrm>
          <a:prstGeom prst="rect">
            <a:avLst/>
          </a:prstGeom>
          <a:noFill/>
        </p:spPr>
        <p:txBody>
          <a:bodyPr wrap="none" rtlCol="0">
            <a:spAutoFit/>
          </a:bodyPr>
          <a:lstStyle>
            <a:defPPr>
              <a:defRPr lang="zh-CN"/>
            </a:defPPr>
            <a:lvl1pPr>
              <a:defRPr sz="1200" b="1">
                <a:solidFill>
                  <a:srgbClr val="00B050"/>
                </a:solidFill>
              </a:defRPr>
            </a:lvl1pPr>
          </a:lstStyle>
          <a:p>
            <a:r>
              <a:rPr lang="en-US" sz="1400" dirty="0">
                <a:solidFill>
                  <a:schemeClr val="tx1"/>
                </a:solidFill>
              </a:rPr>
              <a:t>50</a:t>
            </a:r>
          </a:p>
        </p:txBody>
      </p:sp>
      <p:cxnSp>
        <p:nvCxnSpPr>
          <p:cNvPr id="201" name="Straight Arrow Connector 200"/>
          <p:cNvCxnSpPr>
            <a:stCxn id="205" idx="4"/>
            <a:endCxn id="206" idx="0"/>
          </p:cNvCxnSpPr>
          <p:nvPr/>
        </p:nvCxnSpPr>
        <p:spPr>
          <a:xfrm flipH="1">
            <a:off x="6396834" y="3876958"/>
            <a:ext cx="234052" cy="3291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2" name="TextBox 201"/>
          <p:cNvSpPr txBox="1"/>
          <p:nvPr/>
        </p:nvSpPr>
        <p:spPr>
          <a:xfrm>
            <a:off x="6548870" y="3876773"/>
            <a:ext cx="367408" cy="307777"/>
          </a:xfrm>
          <a:prstGeom prst="rect">
            <a:avLst/>
          </a:prstGeom>
          <a:noFill/>
        </p:spPr>
        <p:txBody>
          <a:bodyPr wrap="none" rtlCol="0">
            <a:spAutoFit/>
          </a:bodyPr>
          <a:lstStyle>
            <a:defPPr>
              <a:defRPr lang="zh-CN"/>
            </a:defPPr>
            <a:lvl1pPr>
              <a:defRPr sz="1200" b="1">
                <a:solidFill>
                  <a:srgbClr val="00B050"/>
                </a:solidFill>
              </a:defRPr>
            </a:lvl1pPr>
          </a:lstStyle>
          <a:p>
            <a:r>
              <a:rPr lang="en-US" sz="1400" dirty="0">
                <a:solidFill>
                  <a:schemeClr val="tx1"/>
                </a:solidFill>
              </a:rPr>
              <a:t>25</a:t>
            </a:r>
          </a:p>
        </p:txBody>
      </p:sp>
      <p:sp>
        <p:nvSpPr>
          <p:cNvPr id="203" name="椭圆 3"/>
          <p:cNvSpPr/>
          <p:nvPr/>
        </p:nvSpPr>
        <p:spPr>
          <a:xfrm>
            <a:off x="6717562" y="1741752"/>
            <a:ext cx="772174" cy="472992"/>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700" dirty="0"/>
              <a:t>F</a:t>
            </a:r>
            <a:r>
              <a:rPr lang="en-US" altLang="zh-CN" sz="1700" dirty="0" smtClean="0"/>
              <a:t>0</a:t>
            </a:r>
          </a:p>
          <a:p>
            <a:pPr algn="ctr"/>
            <a:r>
              <a:rPr lang="en-US" altLang="zh-CN" sz="1700" dirty="0" smtClean="0"/>
              <a:t>32</a:t>
            </a:r>
            <a:endParaRPr lang="zh-CN" altLang="en-US" sz="1700" dirty="0"/>
          </a:p>
        </p:txBody>
      </p:sp>
      <p:sp>
        <p:nvSpPr>
          <p:cNvPr id="204" name="椭圆 3"/>
          <p:cNvSpPr/>
          <p:nvPr/>
        </p:nvSpPr>
        <p:spPr>
          <a:xfrm>
            <a:off x="6717562" y="2484523"/>
            <a:ext cx="772174" cy="48136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700" dirty="0" smtClean="0"/>
              <a:t>F</a:t>
            </a:r>
            <a:r>
              <a:rPr lang="en-US" altLang="zh-CN" sz="1700" dirty="0"/>
              <a:t>1</a:t>
            </a:r>
            <a:endParaRPr lang="en-US" altLang="zh-CN" sz="1700" dirty="0" smtClean="0"/>
          </a:p>
          <a:p>
            <a:pPr algn="ctr"/>
            <a:r>
              <a:rPr lang="en-US" altLang="zh-CN" sz="1700" dirty="0" smtClean="0"/>
              <a:t>128</a:t>
            </a:r>
            <a:endParaRPr lang="zh-CN" altLang="en-US" sz="1700" dirty="0"/>
          </a:p>
        </p:txBody>
      </p:sp>
      <p:sp>
        <p:nvSpPr>
          <p:cNvPr id="205" name="椭圆 3"/>
          <p:cNvSpPr/>
          <p:nvPr/>
        </p:nvSpPr>
        <p:spPr>
          <a:xfrm>
            <a:off x="6221500" y="3395592"/>
            <a:ext cx="818772" cy="481366"/>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700" dirty="0" smtClean="0"/>
              <a:t>F2</a:t>
            </a:r>
            <a:endParaRPr lang="en-US" altLang="zh-CN" sz="1700" dirty="0"/>
          </a:p>
          <a:p>
            <a:pPr algn="ctr"/>
            <a:r>
              <a:rPr lang="en-US" altLang="zh-CN" sz="1700" dirty="0"/>
              <a:t>32</a:t>
            </a:r>
            <a:endParaRPr lang="zh-CN" altLang="en-US" sz="1700" dirty="0"/>
          </a:p>
        </p:txBody>
      </p:sp>
      <p:sp>
        <p:nvSpPr>
          <p:cNvPr id="206" name="椭圆 3"/>
          <p:cNvSpPr/>
          <p:nvPr/>
        </p:nvSpPr>
        <p:spPr>
          <a:xfrm>
            <a:off x="5987448" y="4206065"/>
            <a:ext cx="818772" cy="46825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700" dirty="0" smtClean="0"/>
              <a:t>F3</a:t>
            </a:r>
            <a:endParaRPr lang="en-US" altLang="zh-CN" sz="1700" dirty="0"/>
          </a:p>
          <a:p>
            <a:pPr algn="ctr"/>
            <a:r>
              <a:rPr lang="en-US" altLang="zh-CN" sz="1700" dirty="0" smtClean="0"/>
              <a:t>20</a:t>
            </a:r>
            <a:endParaRPr lang="zh-CN" altLang="en-US" sz="1700" dirty="0"/>
          </a:p>
        </p:txBody>
      </p:sp>
      <p:sp>
        <p:nvSpPr>
          <p:cNvPr id="207" name="椭圆 3"/>
          <p:cNvSpPr/>
          <p:nvPr/>
        </p:nvSpPr>
        <p:spPr>
          <a:xfrm>
            <a:off x="7147392" y="3400866"/>
            <a:ext cx="810845" cy="481366"/>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700" dirty="0" smtClean="0"/>
              <a:t>F4</a:t>
            </a:r>
            <a:endParaRPr lang="en-US" altLang="zh-CN" sz="1700" dirty="0"/>
          </a:p>
          <a:p>
            <a:pPr algn="ctr"/>
            <a:r>
              <a:rPr lang="en-US" altLang="zh-CN" sz="1700" dirty="0" smtClean="0"/>
              <a:t>32</a:t>
            </a:r>
            <a:endParaRPr lang="zh-CN" altLang="en-US" sz="1700" dirty="0"/>
          </a:p>
        </p:txBody>
      </p:sp>
      <p:grpSp>
        <p:nvGrpSpPr>
          <p:cNvPr id="208" name="Group 207"/>
          <p:cNvGrpSpPr/>
          <p:nvPr/>
        </p:nvGrpSpPr>
        <p:grpSpPr>
          <a:xfrm>
            <a:off x="6332420" y="2119208"/>
            <a:ext cx="968588" cy="338554"/>
            <a:chOff x="3126652" y="1718224"/>
            <a:chExt cx="968588" cy="338554"/>
          </a:xfrm>
        </p:grpSpPr>
        <p:cxnSp>
          <p:nvCxnSpPr>
            <p:cNvPr id="209" name="直接连接符 30"/>
            <p:cNvCxnSpPr/>
            <p:nvPr/>
          </p:nvCxnSpPr>
          <p:spPr>
            <a:xfrm>
              <a:off x="3663192" y="1891977"/>
              <a:ext cx="432048" cy="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10" name="TextBox 209"/>
            <p:cNvSpPr txBox="1"/>
            <p:nvPr/>
          </p:nvSpPr>
          <p:spPr>
            <a:xfrm>
              <a:off x="3126652" y="1718224"/>
              <a:ext cx="620683" cy="338554"/>
            </a:xfrm>
            <a:prstGeom prst="rect">
              <a:avLst/>
            </a:prstGeom>
            <a:noFill/>
          </p:spPr>
          <p:txBody>
            <a:bodyPr wrap="none" rtlCol="0">
              <a:spAutoFit/>
            </a:bodyPr>
            <a:lstStyle/>
            <a:p>
              <a:r>
                <a:rPr lang="en-US" altLang="zh-CN" sz="1600" b="1" i="1" dirty="0" smtClean="0"/>
                <a:t>Cut 1</a:t>
              </a:r>
              <a:endParaRPr lang="zh-CN" altLang="en-US" sz="1600" b="1" i="1" dirty="0"/>
            </a:p>
          </p:txBody>
        </p:sp>
      </p:grpSp>
      <p:grpSp>
        <p:nvGrpSpPr>
          <p:cNvPr id="211" name="Group 210"/>
          <p:cNvGrpSpPr/>
          <p:nvPr/>
        </p:nvGrpSpPr>
        <p:grpSpPr>
          <a:xfrm>
            <a:off x="5675888" y="3892414"/>
            <a:ext cx="966873" cy="338554"/>
            <a:chOff x="3126652" y="1718224"/>
            <a:chExt cx="966873" cy="338554"/>
          </a:xfrm>
        </p:grpSpPr>
        <p:cxnSp>
          <p:nvCxnSpPr>
            <p:cNvPr id="212" name="直接连接符 30"/>
            <p:cNvCxnSpPr/>
            <p:nvPr/>
          </p:nvCxnSpPr>
          <p:spPr>
            <a:xfrm>
              <a:off x="3663192" y="1891977"/>
              <a:ext cx="430333" cy="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13" name="TextBox 212"/>
            <p:cNvSpPr txBox="1"/>
            <p:nvPr/>
          </p:nvSpPr>
          <p:spPr>
            <a:xfrm>
              <a:off x="3126652" y="1718224"/>
              <a:ext cx="620683" cy="338554"/>
            </a:xfrm>
            <a:prstGeom prst="rect">
              <a:avLst/>
            </a:prstGeom>
            <a:noFill/>
          </p:spPr>
          <p:txBody>
            <a:bodyPr wrap="none" rtlCol="0">
              <a:spAutoFit/>
            </a:bodyPr>
            <a:lstStyle/>
            <a:p>
              <a:r>
                <a:rPr lang="en-US" altLang="zh-CN" sz="1600" b="1" i="1" dirty="0" smtClean="0"/>
                <a:t>Cut 3</a:t>
              </a:r>
              <a:endParaRPr lang="zh-CN" altLang="en-US" sz="1600" b="1" i="1" dirty="0"/>
            </a:p>
          </p:txBody>
        </p:sp>
      </p:grpSp>
      <p:grpSp>
        <p:nvGrpSpPr>
          <p:cNvPr id="214" name="Group 213"/>
          <p:cNvGrpSpPr/>
          <p:nvPr/>
        </p:nvGrpSpPr>
        <p:grpSpPr>
          <a:xfrm>
            <a:off x="7166456" y="3006832"/>
            <a:ext cx="985415" cy="338554"/>
            <a:chOff x="2871104" y="1718224"/>
            <a:chExt cx="985415" cy="338554"/>
          </a:xfrm>
        </p:grpSpPr>
        <p:cxnSp>
          <p:nvCxnSpPr>
            <p:cNvPr id="215" name="直接连接符 30"/>
            <p:cNvCxnSpPr/>
            <p:nvPr/>
          </p:nvCxnSpPr>
          <p:spPr>
            <a:xfrm>
              <a:off x="2871104" y="1891977"/>
              <a:ext cx="432048" cy="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16" name="TextBox 215"/>
            <p:cNvSpPr txBox="1"/>
            <p:nvPr/>
          </p:nvSpPr>
          <p:spPr>
            <a:xfrm>
              <a:off x="3235836" y="1718224"/>
              <a:ext cx="620683" cy="338554"/>
            </a:xfrm>
            <a:prstGeom prst="rect">
              <a:avLst/>
            </a:prstGeom>
            <a:noFill/>
          </p:spPr>
          <p:txBody>
            <a:bodyPr wrap="none" rtlCol="0">
              <a:spAutoFit/>
            </a:bodyPr>
            <a:lstStyle/>
            <a:p>
              <a:r>
                <a:rPr lang="en-US" altLang="zh-CN" sz="1600" b="1" i="1" dirty="0" smtClean="0"/>
                <a:t>Cut 4</a:t>
              </a:r>
              <a:endParaRPr lang="zh-CN" altLang="en-US" sz="1600" b="1" i="1" dirty="0"/>
            </a:p>
          </p:txBody>
        </p:sp>
      </p:grpSp>
      <p:graphicFrame>
        <p:nvGraphicFramePr>
          <p:cNvPr id="217" name="Table 216"/>
          <p:cNvGraphicFramePr>
            <a:graphicFrameLocks noGrp="1"/>
          </p:cNvGraphicFramePr>
          <p:nvPr>
            <p:extLst>
              <p:ext uri="{D42A27DB-BD31-4B8C-83A1-F6EECF244321}">
                <p14:modId xmlns:p14="http://schemas.microsoft.com/office/powerpoint/2010/main" val="1328797866"/>
              </p:ext>
            </p:extLst>
          </p:nvPr>
        </p:nvGraphicFramePr>
        <p:xfrm>
          <a:off x="5410200" y="5374640"/>
          <a:ext cx="3108832" cy="949960"/>
        </p:xfrm>
        <a:graphic>
          <a:graphicData uri="http://schemas.openxmlformats.org/drawingml/2006/table">
            <a:tbl>
              <a:tblPr firstRow="1" bandRow="1">
                <a:tableStyleId>{BC89EF96-8CEA-46FF-86C4-4CE0E7609802}</a:tableStyleId>
              </a:tblPr>
              <a:tblGrid>
                <a:gridCol w="1164616"/>
                <a:gridCol w="648072"/>
                <a:gridCol w="648072"/>
                <a:gridCol w="648072"/>
              </a:tblGrid>
              <a:tr h="370840">
                <a:tc>
                  <a:txBody>
                    <a:bodyPr/>
                    <a:lstStyle/>
                    <a:p>
                      <a:r>
                        <a:rPr lang="en-US" sz="1600" b="1" i="1" kern="1200" dirty="0" smtClean="0">
                          <a:solidFill>
                            <a:schemeClr val="tx1"/>
                          </a:solidFill>
                          <a:latin typeface="+mn-lt"/>
                          <a:ea typeface="+mn-ea"/>
                          <a:cs typeface="+mn-cs"/>
                        </a:rPr>
                        <a:t>Cut</a:t>
                      </a:r>
                      <a:endParaRPr lang="en-US" sz="1600" b="1" i="1" kern="1200" dirty="0">
                        <a:solidFill>
                          <a:schemeClr val="tx1"/>
                        </a:solidFill>
                        <a:latin typeface="+mn-lt"/>
                        <a:ea typeface="+mn-ea"/>
                        <a:cs typeface="+mn-cs"/>
                      </a:endParaRPr>
                    </a:p>
                  </a:txBody>
                  <a:tcPr/>
                </a:tc>
                <a:tc>
                  <a:txBody>
                    <a:bodyPr/>
                    <a:lstStyle/>
                    <a:p>
                      <a:pPr algn="ctr"/>
                      <a:r>
                        <a:rPr lang="en-US" altLang="zh-CN" sz="1600" i="1" dirty="0" smtClean="0"/>
                        <a:t>1</a:t>
                      </a:r>
                      <a:endParaRPr lang="en-US" sz="1600" i="1" dirty="0"/>
                    </a:p>
                  </a:txBody>
                  <a:tcPr/>
                </a:tc>
                <a:tc>
                  <a:txBody>
                    <a:bodyPr/>
                    <a:lstStyle/>
                    <a:p>
                      <a:pPr algn="ctr"/>
                      <a:r>
                        <a:rPr lang="en-US" sz="1600" i="1" dirty="0" smtClean="0"/>
                        <a:t>3</a:t>
                      </a:r>
                      <a:endParaRPr lang="en-US" sz="1600" i="1" dirty="0"/>
                    </a:p>
                  </a:txBody>
                  <a:tcPr/>
                </a:tc>
                <a:tc>
                  <a:txBody>
                    <a:bodyPr/>
                    <a:lstStyle/>
                    <a:p>
                      <a:pPr algn="ctr"/>
                      <a:r>
                        <a:rPr lang="en-US" sz="1600" i="1" dirty="0" smtClean="0"/>
                        <a:t>4</a:t>
                      </a:r>
                      <a:endParaRPr lang="en-US" sz="1600" i="1" dirty="0"/>
                    </a:p>
                  </a:txBody>
                  <a:tcPr/>
                </a:tc>
              </a:tr>
              <a:tr h="370840">
                <a:tc>
                  <a:txBody>
                    <a:bodyPr/>
                    <a:lstStyle/>
                    <a:p>
                      <a:pPr algn="l"/>
                      <a:r>
                        <a:rPr lang="en-US" sz="1600" b="1" dirty="0" smtClean="0"/>
                        <a:t>Removing</a:t>
                      </a:r>
                    </a:p>
                    <a:p>
                      <a:pPr algn="l"/>
                      <a:r>
                        <a:rPr lang="en-US" sz="1600" b="1" dirty="0" smtClean="0"/>
                        <a:t>benefit</a:t>
                      </a:r>
                      <a:endParaRPr lang="en-US" sz="1600" b="1" dirty="0"/>
                    </a:p>
                  </a:txBody>
                  <a:tcPr/>
                </a:tc>
                <a:tc>
                  <a:txBody>
                    <a:bodyPr/>
                    <a:lstStyle/>
                    <a:p>
                      <a:pPr algn="ctr"/>
                      <a:r>
                        <a:rPr lang="en-US" sz="1600" dirty="0" smtClean="0"/>
                        <a:t>2224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i="0" u="sng" kern="1200" dirty="0" smtClean="0">
                          <a:solidFill>
                            <a:srgbClr val="C00000"/>
                          </a:solidFill>
                          <a:latin typeface="+mn-lt"/>
                          <a:ea typeface="+mn-ea"/>
                          <a:cs typeface="+mn-cs"/>
                        </a:rPr>
                        <a:t>6400</a:t>
                      </a:r>
                    </a:p>
                  </a:txBody>
                  <a:tcPr/>
                </a:tc>
                <a:tc>
                  <a:txBody>
                    <a:bodyPr/>
                    <a:lstStyle/>
                    <a:p>
                      <a:pPr algn="ctr"/>
                      <a:r>
                        <a:rPr lang="en-US" sz="1600" kern="1200" dirty="0" smtClean="0">
                          <a:solidFill>
                            <a:schemeClr val="tx1"/>
                          </a:solidFill>
                          <a:latin typeface="+mn-lt"/>
                          <a:ea typeface="+mn-ea"/>
                          <a:cs typeface="+mn-cs"/>
                        </a:rPr>
                        <a:t>1256</a:t>
                      </a:r>
                      <a:endParaRPr lang="en-US" sz="1600" kern="1200" dirty="0">
                        <a:solidFill>
                          <a:schemeClr val="tx1"/>
                        </a:solidFill>
                        <a:latin typeface="+mn-lt"/>
                        <a:ea typeface="+mn-ea"/>
                        <a:cs typeface="+mn-cs"/>
                      </a:endParaRPr>
                    </a:p>
                  </a:txBody>
                  <a:tcPr/>
                </a:tc>
              </a:tr>
            </a:tbl>
          </a:graphicData>
        </a:graphic>
      </p:graphicFrame>
      <p:sp>
        <p:nvSpPr>
          <p:cNvPr id="218" name="TextBox 34"/>
          <p:cNvSpPr txBox="1">
            <a:spLocks noChangeArrowheads="1"/>
          </p:cNvSpPr>
          <p:nvPr/>
        </p:nvSpPr>
        <p:spPr bwMode="auto">
          <a:xfrm>
            <a:off x="4891336" y="5055968"/>
            <a:ext cx="4176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1600" b="1" dirty="0" smtClean="0">
                <a:cs typeface="Arial" charset="0"/>
              </a:rPr>
              <a:t>Segment: </a:t>
            </a:r>
            <a:r>
              <a:rPr lang="en-US" altLang="zh-CN" sz="1600" dirty="0" smtClean="0">
                <a:cs typeface="Arial" charset="0"/>
              </a:rPr>
              <a:t>&lt;F0&gt;, &lt;F1,F2&gt;,</a:t>
            </a:r>
            <a:r>
              <a:rPr lang="en-US" altLang="zh-CN" sz="1600" dirty="0">
                <a:cs typeface="Arial" charset="0"/>
              </a:rPr>
              <a:t> &lt;F1&gt;,</a:t>
            </a:r>
            <a:r>
              <a:rPr lang="en-US" altLang="zh-CN" sz="1600" dirty="0" smtClean="0">
                <a:cs typeface="Arial" charset="0"/>
              </a:rPr>
              <a:t>&lt;F3&gt;,&lt;F4&gt;</a:t>
            </a:r>
          </a:p>
        </p:txBody>
      </p:sp>
      <p:cxnSp>
        <p:nvCxnSpPr>
          <p:cNvPr id="219" name="直接箭头连接符 28"/>
          <p:cNvCxnSpPr>
            <a:endCxn id="175" idx="0"/>
          </p:cNvCxnSpPr>
          <p:nvPr/>
        </p:nvCxnSpPr>
        <p:spPr>
          <a:xfrm>
            <a:off x="2718292" y="1348338"/>
            <a:ext cx="6551" cy="389646"/>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221" name="Group 220"/>
          <p:cNvGrpSpPr/>
          <p:nvPr/>
        </p:nvGrpSpPr>
        <p:grpSpPr>
          <a:xfrm>
            <a:off x="1989142" y="1331096"/>
            <a:ext cx="968588" cy="338554"/>
            <a:chOff x="3126652" y="1718224"/>
            <a:chExt cx="968588" cy="338554"/>
          </a:xfrm>
        </p:grpSpPr>
        <p:cxnSp>
          <p:nvCxnSpPr>
            <p:cNvPr id="222" name="直接连接符 30"/>
            <p:cNvCxnSpPr/>
            <p:nvPr/>
          </p:nvCxnSpPr>
          <p:spPr>
            <a:xfrm>
              <a:off x="3663192" y="1891977"/>
              <a:ext cx="432048" cy="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23" name="TextBox 222"/>
            <p:cNvSpPr txBox="1"/>
            <p:nvPr/>
          </p:nvSpPr>
          <p:spPr>
            <a:xfrm>
              <a:off x="3126652" y="1718224"/>
              <a:ext cx="620683" cy="338554"/>
            </a:xfrm>
            <a:prstGeom prst="rect">
              <a:avLst/>
            </a:prstGeom>
            <a:noFill/>
          </p:spPr>
          <p:txBody>
            <a:bodyPr wrap="none" rtlCol="0">
              <a:spAutoFit/>
            </a:bodyPr>
            <a:lstStyle/>
            <a:p>
              <a:r>
                <a:rPr lang="en-US" altLang="zh-CN" sz="1600" b="1" i="1" dirty="0" smtClean="0"/>
                <a:t>Cut 0</a:t>
              </a:r>
              <a:endParaRPr lang="zh-CN" altLang="en-US" sz="1600" b="1" i="1" dirty="0"/>
            </a:p>
          </p:txBody>
        </p:sp>
      </p:grpSp>
      <p:cxnSp>
        <p:nvCxnSpPr>
          <p:cNvPr id="224" name="直接箭头连接符 28"/>
          <p:cNvCxnSpPr>
            <a:stCxn id="178" idx="4"/>
          </p:cNvCxnSpPr>
          <p:nvPr/>
        </p:nvCxnSpPr>
        <p:spPr>
          <a:xfrm>
            <a:off x="2018028" y="4670552"/>
            <a:ext cx="0" cy="354042"/>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225" name="Group 224"/>
          <p:cNvGrpSpPr/>
          <p:nvPr/>
        </p:nvGrpSpPr>
        <p:grpSpPr>
          <a:xfrm>
            <a:off x="1308586" y="4645096"/>
            <a:ext cx="968588" cy="338554"/>
            <a:chOff x="3126652" y="1677280"/>
            <a:chExt cx="968588" cy="338554"/>
          </a:xfrm>
        </p:grpSpPr>
        <p:cxnSp>
          <p:nvCxnSpPr>
            <p:cNvPr id="226" name="直接连接符 30"/>
            <p:cNvCxnSpPr/>
            <p:nvPr/>
          </p:nvCxnSpPr>
          <p:spPr>
            <a:xfrm>
              <a:off x="3663192" y="1851033"/>
              <a:ext cx="432048" cy="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27" name="TextBox 226"/>
            <p:cNvSpPr txBox="1"/>
            <p:nvPr/>
          </p:nvSpPr>
          <p:spPr>
            <a:xfrm>
              <a:off x="3126652" y="1677280"/>
              <a:ext cx="620683" cy="338554"/>
            </a:xfrm>
            <a:prstGeom prst="rect">
              <a:avLst/>
            </a:prstGeom>
            <a:noFill/>
          </p:spPr>
          <p:txBody>
            <a:bodyPr wrap="none" rtlCol="0">
              <a:spAutoFit/>
            </a:bodyPr>
            <a:lstStyle/>
            <a:p>
              <a:r>
                <a:rPr lang="en-US" altLang="zh-CN" sz="1600" b="1" i="1" dirty="0" smtClean="0"/>
                <a:t>Cut 0</a:t>
              </a:r>
              <a:endParaRPr lang="zh-CN" altLang="en-US" sz="1600" b="1" i="1" dirty="0"/>
            </a:p>
          </p:txBody>
        </p:sp>
      </p:grpSp>
      <p:cxnSp>
        <p:nvCxnSpPr>
          <p:cNvPr id="228" name="直接箭头连接符 28"/>
          <p:cNvCxnSpPr>
            <a:stCxn id="179" idx="4"/>
          </p:cNvCxnSpPr>
          <p:nvPr/>
        </p:nvCxnSpPr>
        <p:spPr>
          <a:xfrm flipH="1">
            <a:off x="3170156" y="3878464"/>
            <a:ext cx="3853" cy="387242"/>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229" name="Group 228"/>
          <p:cNvGrpSpPr/>
          <p:nvPr/>
        </p:nvGrpSpPr>
        <p:grpSpPr>
          <a:xfrm>
            <a:off x="2460714" y="3886208"/>
            <a:ext cx="968588" cy="338554"/>
            <a:chOff x="3126652" y="1677280"/>
            <a:chExt cx="968588" cy="338554"/>
          </a:xfrm>
        </p:grpSpPr>
        <p:cxnSp>
          <p:nvCxnSpPr>
            <p:cNvPr id="230" name="直接连接符 30"/>
            <p:cNvCxnSpPr/>
            <p:nvPr/>
          </p:nvCxnSpPr>
          <p:spPr>
            <a:xfrm>
              <a:off x="3663192" y="1851033"/>
              <a:ext cx="432048" cy="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3126652" y="1677280"/>
              <a:ext cx="620683" cy="338554"/>
            </a:xfrm>
            <a:prstGeom prst="rect">
              <a:avLst/>
            </a:prstGeom>
            <a:noFill/>
          </p:spPr>
          <p:txBody>
            <a:bodyPr wrap="none" rtlCol="0">
              <a:spAutoFit/>
            </a:bodyPr>
            <a:lstStyle/>
            <a:p>
              <a:r>
                <a:rPr lang="en-US" altLang="zh-CN" sz="1600" b="1" i="1" dirty="0" smtClean="0"/>
                <a:t>Cut 0</a:t>
              </a:r>
              <a:endParaRPr lang="zh-CN" altLang="en-US" sz="1600" b="1" i="1" dirty="0"/>
            </a:p>
          </p:txBody>
        </p:sp>
      </p:grpSp>
      <p:cxnSp>
        <p:nvCxnSpPr>
          <p:cNvPr id="232" name="直接箭头连接符 28"/>
          <p:cNvCxnSpPr>
            <a:endCxn id="203" idx="0"/>
          </p:cNvCxnSpPr>
          <p:nvPr/>
        </p:nvCxnSpPr>
        <p:spPr>
          <a:xfrm>
            <a:off x="7103649" y="1348338"/>
            <a:ext cx="0" cy="393414"/>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233" name="Group 232"/>
          <p:cNvGrpSpPr/>
          <p:nvPr/>
        </p:nvGrpSpPr>
        <p:grpSpPr>
          <a:xfrm>
            <a:off x="6362560" y="1360664"/>
            <a:ext cx="968588" cy="338554"/>
            <a:chOff x="3126652" y="1718224"/>
            <a:chExt cx="968588" cy="338554"/>
          </a:xfrm>
        </p:grpSpPr>
        <p:cxnSp>
          <p:nvCxnSpPr>
            <p:cNvPr id="234" name="直接连接符 30"/>
            <p:cNvCxnSpPr/>
            <p:nvPr/>
          </p:nvCxnSpPr>
          <p:spPr>
            <a:xfrm>
              <a:off x="3663192" y="1891977"/>
              <a:ext cx="432048" cy="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35" name="TextBox 234"/>
            <p:cNvSpPr txBox="1"/>
            <p:nvPr/>
          </p:nvSpPr>
          <p:spPr>
            <a:xfrm>
              <a:off x="3126652" y="1718224"/>
              <a:ext cx="620683" cy="338554"/>
            </a:xfrm>
            <a:prstGeom prst="rect">
              <a:avLst/>
            </a:prstGeom>
            <a:noFill/>
          </p:spPr>
          <p:txBody>
            <a:bodyPr wrap="none" rtlCol="0">
              <a:spAutoFit/>
            </a:bodyPr>
            <a:lstStyle/>
            <a:p>
              <a:r>
                <a:rPr lang="en-US" altLang="zh-CN" sz="1600" b="1" i="1" dirty="0" smtClean="0"/>
                <a:t>Cut 0</a:t>
              </a:r>
              <a:endParaRPr lang="zh-CN" altLang="en-US" sz="1600" b="1" i="1" dirty="0"/>
            </a:p>
          </p:txBody>
        </p:sp>
      </p:grpSp>
      <p:cxnSp>
        <p:nvCxnSpPr>
          <p:cNvPr id="236" name="直接箭头连接符 28"/>
          <p:cNvCxnSpPr>
            <a:stCxn id="206" idx="4"/>
          </p:cNvCxnSpPr>
          <p:nvPr/>
        </p:nvCxnSpPr>
        <p:spPr>
          <a:xfrm>
            <a:off x="6396834" y="4674320"/>
            <a:ext cx="0" cy="379842"/>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237" name="Group 236"/>
          <p:cNvGrpSpPr/>
          <p:nvPr/>
        </p:nvGrpSpPr>
        <p:grpSpPr>
          <a:xfrm>
            <a:off x="5682004" y="4674664"/>
            <a:ext cx="968588" cy="338554"/>
            <a:chOff x="3126652" y="1677280"/>
            <a:chExt cx="968588" cy="338554"/>
          </a:xfrm>
        </p:grpSpPr>
        <p:cxnSp>
          <p:nvCxnSpPr>
            <p:cNvPr id="238" name="直接连接符 30"/>
            <p:cNvCxnSpPr/>
            <p:nvPr/>
          </p:nvCxnSpPr>
          <p:spPr>
            <a:xfrm>
              <a:off x="3663192" y="1851033"/>
              <a:ext cx="432048" cy="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39" name="TextBox 238"/>
            <p:cNvSpPr txBox="1"/>
            <p:nvPr/>
          </p:nvSpPr>
          <p:spPr>
            <a:xfrm>
              <a:off x="3126652" y="1677280"/>
              <a:ext cx="620683" cy="338554"/>
            </a:xfrm>
            <a:prstGeom prst="rect">
              <a:avLst/>
            </a:prstGeom>
            <a:noFill/>
          </p:spPr>
          <p:txBody>
            <a:bodyPr wrap="none" rtlCol="0">
              <a:spAutoFit/>
            </a:bodyPr>
            <a:lstStyle/>
            <a:p>
              <a:r>
                <a:rPr lang="en-US" altLang="zh-CN" sz="1600" b="1" i="1" dirty="0" smtClean="0"/>
                <a:t>Cut 0</a:t>
              </a:r>
              <a:endParaRPr lang="zh-CN" altLang="en-US" sz="1600" b="1" i="1" dirty="0"/>
            </a:p>
          </p:txBody>
        </p:sp>
      </p:grpSp>
      <p:cxnSp>
        <p:nvCxnSpPr>
          <p:cNvPr id="240" name="直接箭头连接符 28"/>
          <p:cNvCxnSpPr>
            <a:stCxn id="207" idx="4"/>
          </p:cNvCxnSpPr>
          <p:nvPr/>
        </p:nvCxnSpPr>
        <p:spPr>
          <a:xfrm>
            <a:off x="7552815" y="3882232"/>
            <a:ext cx="0" cy="413042"/>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241" name="Group 240"/>
          <p:cNvGrpSpPr/>
          <p:nvPr/>
        </p:nvGrpSpPr>
        <p:grpSpPr>
          <a:xfrm>
            <a:off x="6834132" y="3915776"/>
            <a:ext cx="968588" cy="338554"/>
            <a:chOff x="3126652" y="1677280"/>
            <a:chExt cx="968588" cy="338554"/>
          </a:xfrm>
        </p:grpSpPr>
        <p:cxnSp>
          <p:nvCxnSpPr>
            <p:cNvPr id="242" name="直接连接符 30"/>
            <p:cNvCxnSpPr/>
            <p:nvPr/>
          </p:nvCxnSpPr>
          <p:spPr>
            <a:xfrm>
              <a:off x="3663192" y="1851033"/>
              <a:ext cx="432048" cy="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3126652" y="1677280"/>
              <a:ext cx="620683" cy="338554"/>
            </a:xfrm>
            <a:prstGeom prst="rect">
              <a:avLst/>
            </a:prstGeom>
            <a:noFill/>
          </p:spPr>
          <p:txBody>
            <a:bodyPr wrap="none" rtlCol="0">
              <a:spAutoFit/>
            </a:bodyPr>
            <a:lstStyle/>
            <a:p>
              <a:r>
                <a:rPr lang="en-US" altLang="zh-CN" sz="1600" b="1" i="1" dirty="0" smtClean="0"/>
                <a:t>Cut 0</a:t>
              </a:r>
              <a:endParaRPr lang="zh-CN" altLang="en-US" sz="1600" b="1" i="1" dirty="0"/>
            </a:p>
          </p:txBody>
        </p:sp>
      </p:grpSp>
      <p:sp>
        <p:nvSpPr>
          <p:cNvPr id="244" name="Right Arrow 243"/>
          <p:cNvSpPr/>
          <p:nvPr/>
        </p:nvSpPr>
        <p:spPr>
          <a:xfrm>
            <a:off x="4834155" y="3154567"/>
            <a:ext cx="353931" cy="21699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TextBox 244"/>
          <p:cNvSpPr txBox="1"/>
          <p:nvPr/>
        </p:nvSpPr>
        <p:spPr>
          <a:xfrm>
            <a:off x="4419699" y="2795494"/>
            <a:ext cx="1154740" cy="369332"/>
          </a:xfrm>
          <a:prstGeom prst="rect">
            <a:avLst/>
          </a:prstGeom>
          <a:noFill/>
        </p:spPr>
        <p:txBody>
          <a:bodyPr wrap="none" rtlCol="0">
            <a:spAutoFit/>
          </a:bodyPr>
          <a:lstStyle/>
          <a:p>
            <a:r>
              <a:rPr lang="en-US" altLang="zh-CN" dirty="0" smtClean="0"/>
              <a:t>iteration 1</a:t>
            </a:r>
            <a:endParaRPr lang="en-US" dirty="0"/>
          </a:p>
        </p:txBody>
      </p:sp>
      <p:pic>
        <p:nvPicPr>
          <p:cNvPr id="82" name="Picture 2" descr="C:\Users\KeBai\Google Drive\Family\PhD\thesis\defense\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914400"/>
            <a:ext cx="4629671" cy="257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1068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0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0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1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3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4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4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1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P spid="196" grpId="0"/>
      <p:bldP spid="198" grpId="0"/>
      <p:bldP spid="200" grpId="0"/>
      <p:bldP spid="202" grpId="0"/>
      <p:bldP spid="203" grpId="0" animBg="1"/>
      <p:bldP spid="204" grpId="0" animBg="1"/>
      <p:bldP spid="205" grpId="0" animBg="1"/>
      <p:bldP spid="206" grpId="0" animBg="1"/>
      <p:bldP spid="207" grpId="0" animBg="1"/>
      <p:bldP spid="218" grpId="0"/>
      <p:bldP spid="244" grpId="0" animBg="1"/>
      <p:bldP spid="24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sz="4000" dirty="0" smtClean="0"/>
              <a:t>Illustration </a:t>
            </a:r>
            <a:r>
              <a:rPr lang="en-US" sz="4000" dirty="0"/>
              <a:t>of </a:t>
            </a:r>
            <a:r>
              <a:rPr lang="en-US" sz="4000" dirty="0" smtClean="0"/>
              <a:t>Heuristic SSDM[2]</a:t>
            </a:r>
            <a:endParaRPr lang="en-US" sz="4000" dirty="0"/>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22</a:t>
            </a:fld>
            <a:endParaRPr lang="en-US" altLang="zh-CN"/>
          </a:p>
        </p:txBody>
      </p:sp>
      <p:cxnSp>
        <p:nvCxnSpPr>
          <p:cNvPr id="83" name="Straight Arrow Connector 82"/>
          <p:cNvCxnSpPr>
            <a:stCxn id="91" idx="4"/>
            <a:endCxn id="92" idx="0"/>
          </p:cNvCxnSpPr>
          <p:nvPr/>
        </p:nvCxnSpPr>
        <p:spPr>
          <a:xfrm>
            <a:off x="3023973" y="2073194"/>
            <a:ext cx="0" cy="2697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075392" y="2094393"/>
            <a:ext cx="367408" cy="307777"/>
          </a:xfrm>
          <a:prstGeom prst="rect">
            <a:avLst/>
          </a:prstGeom>
          <a:noFill/>
        </p:spPr>
        <p:txBody>
          <a:bodyPr wrap="none" rtlCol="0">
            <a:spAutoFit/>
          </a:bodyPr>
          <a:lstStyle/>
          <a:p>
            <a:r>
              <a:rPr lang="en-US" sz="1400" b="1" dirty="0"/>
              <a:t>1</a:t>
            </a:r>
            <a:r>
              <a:rPr lang="en-US" sz="1400" b="1" dirty="0" smtClean="0"/>
              <a:t>0</a:t>
            </a:r>
            <a:endParaRPr lang="en-US" sz="1400" b="1" dirty="0"/>
          </a:p>
        </p:txBody>
      </p:sp>
      <p:cxnSp>
        <p:nvCxnSpPr>
          <p:cNvPr id="85" name="Straight Arrow Connector 84"/>
          <p:cNvCxnSpPr>
            <a:stCxn id="92" idx="4"/>
            <a:endCxn id="95" idx="0"/>
          </p:cNvCxnSpPr>
          <p:nvPr/>
        </p:nvCxnSpPr>
        <p:spPr>
          <a:xfrm>
            <a:off x="3023973" y="2824338"/>
            <a:ext cx="449166" cy="4349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214421" y="2811614"/>
            <a:ext cx="276038" cy="307777"/>
          </a:xfrm>
          <a:prstGeom prst="rect">
            <a:avLst/>
          </a:prstGeom>
          <a:noFill/>
        </p:spPr>
        <p:txBody>
          <a:bodyPr wrap="none" rtlCol="0">
            <a:spAutoFit/>
          </a:bodyPr>
          <a:lstStyle/>
          <a:p>
            <a:r>
              <a:rPr lang="en-US" sz="1400" b="1" dirty="0"/>
              <a:t>5</a:t>
            </a:r>
          </a:p>
        </p:txBody>
      </p:sp>
      <p:cxnSp>
        <p:nvCxnSpPr>
          <p:cNvPr id="87" name="Straight Arrow Connector 86"/>
          <p:cNvCxnSpPr>
            <a:stCxn id="92" idx="4"/>
            <a:endCxn id="93" idx="0"/>
          </p:cNvCxnSpPr>
          <p:nvPr/>
        </p:nvCxnSpPr>
        <p:spPr>
          <a:xfrm flipH="1">
            <a:off x="2551210" y="2824338"/>
            <a:ext cx="472763" cy="42970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2484062" y="2822292"/>
            <a:ext cx="367408" cy="307777"/>
          </a:xfrm>
          <a:prstGeom prst="rect">
            <a:avLst/>
          </a:prstGeom>
          <a:noFill/>
        </p:spPr>
        <p:txBody>
          <a:bodyPr wrap="none" rtlCol="0">
            <a:spAutoFit/>
          </a:bodyPr>
          <a:lstStyle>
            <a:defPPr>
              <a:defRPr lang="zh-CN"/>
            </a:defPPr>
            <a:lvl1pPr>
              <a:defRPr sz="1200" b="1">
                <a:solidFill>
                  <a:srgbClr val="00B050"/>
                </a:solidFill>
              </a:defRPr>
            </a:lvl1pPr>
          </a:lstStyle>
          <a:p>
            <a:r>
              <a:rPr lang="en-US" sz="1400" dirty="0">
                <a:solidFill>
                  <a:schemeClr val="tx1"/>
                </a:solidFill>
              </a:rPr>
              <a:t>50</a:t>
            </a:r>
          </a:p>
        </p:txBody>
      </p:sp>
      <p:cxnSp>
        <p:nvCxnSpPr>
          <p:cNvPr id="89" name="Straight Arrow Connector 88"/>
          <p:cNvCxnSpPr>
            <a:stCxn id="93" idx="4"/>
            <a:endCxn id="94" idx="0"/>
          </p:cNvCxnSpPr>
          <p:nvPr/>
        </p:nvCxnSpPr>
        <p:spPr>
          <a:xfrm flipH="1">
            <a:off x="2317158" y="3735408"/>
            <a:ext cx="234052" cy="3291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2075247" y="3697123"/>
            <a:ext cx="367408" cy="307777"/>
          </a:xfrm>
          <a:prstGeom prst="rect">
            <a:avLst/>
          </a:prstGeom>
          <a:noFill/>
        </p:spPr>
        <p:txBody>
          <a:bodyPr wrap="none" rtlCol="0">
            <a:spAutoFit/>
          </a:bodyPr>
          <a:lstStyle>
            <a:defPPr>
              <a:defRPr lang="zh-CN"/>
            </a:defPPr>
            <a:lvl1pPr>
              <a:defRPr sz="1200" b="1">
                <a:solidFill>
                  <a:srgbClr val="00B050"/>
                </a:solidFill>
              </a:defRPr>
            </a:lvl1pPr>
          </a:lstStyle>
          <a:p>
            <a:r>
              <a:rPr lang="en-US" sz="1400" dirty="0">
                <a:solidFill>
                  <a:schemeClr val="tx1"/>
                </a:solidFill>
              </a:rPr>
              <a:t>25</a:t>
            </a:r>
          </a:p>
        </p:txBody>
      </p:sp>
      <p:sp>
        <p:nvSpPr>
          <p:cNvPr id="91" name="椭圆 3"/>
          <p:cNvSpPr/>
          <p:nvPr/>
        </p:nvSpPr>
        <p:spPr>
          <a:xfrm>
            <a:off x="2637886" y="1600202"/>
            <a:ext cx="772174" cy="472992"/>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700" dirty="0"/>
              <a:t>F</a:t>
            </a:r>
            <a:r>
              <a:rPr lang="en-US" altLang="zh-CN" sz="1700" dirty="0" smtClean="0"/>
              <a:t>0</a:t>
            </a:r>
          </a:p>
          <a:p>
            <a:pPr algn="ctr"/>
            <a:r>
              <a:rPr lang="en-US" altLang="zh-CN" sz="1700" dirty="0" smtClean="0"/>
              <a:t>32</a:t>
            </a:r>
            <a:endParaRPr lang="zh-CN" altLang="en-US" sz="1700" dirty="0"/>
          </a:p>
        </p:txBody>
      </p:sp>
      <p:sp>
        <p:nvSpPr>
          <p:cNvPr id="92" name="椭圆 3"/>
          <p:cNvSpPr/>
          <p:nvPr/>
        </p:nvSpPr>
        <p:spPr>
          <a:xfrm>
            <a:off x="2637886" y="2342973"/>
            <a:ext cx="772174" cy="48136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700" dirty="0" smtClean="0"/>
              <a:t>F</a:t>
            </a:r>
            <a:r>
              <a:rPr lang="en-US" altLang="zh-CN" sz="1700" dirty="0"/>
              <a:t>1</a:t>
            </a:r>
            <a:endParaRPr lang="en-US" altLang="zh-CN" sz="1700" dirty="0" smtClean="0"/>
          </a:p>
          <a:p>
            <a:pPr algn="ctr"/>
            <a:r>
              <a:rPr lang="en-US" altLang="zh-CN" sz="1700" dirty="0" smtClean="0"/>
              <a:t>128</a:t>
            </a:r>
            <a:endParaRPr lang="zh-CN" altLang="en-US" sz="1700" dirty="0"/>
          </a:p>
        </p:txBody>
      </p:sp>
      <p:sp>
        <p:nvSpPr>
          <p:cNvPr id="93" name="椭圆 3"/>
          <p:cNvSpPr/>
          <p:nvPr/>
        </p:nvSpPr>
        <p:spPr>
          <a:xfrm>
            <a:off x="2141824" y="3254042"/>
            <a:ext cx="818772" cy="481366"/>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700" dirty="0" smtClean="0"/>
              <a:t>F2</a:t>
            </a:r>
            <a:endParaRPr lang="en-US" altLang="zh-CN" sz="1700" dirty="0"/>
          </a:p>
          <a:p>
            <a:pPr algn="ctr"/>
            <a:r>
              <a:rPr lang="en-US" altLang="zh-CN" sz="1700" dirty="0"/>
              <a:t>32</a:t>
            </a:r>
            <a:endParaRPr lang="zh-CN" altLang="en-US" sz="1700" dirty="0"/>
          </a:p>
        </p:txBody>
      </p:sp>
      <p:sp>
        <p:nvSpPr>
          <p:cNvPr id="94" name="椭圆 3"/>
          <p:cNvSpPr/>
          <p:nvPr/>
        </p:nvSpPr>
        <p:spPr>
          <a:xfrm>
            <a:off x="1907772" y="4064515"/>
            <a:ext cx="818772" cy="46825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700" dirty="0" smtClean="0"/>
              <a:t>F3</a:t>
            </a:r>
            <a:endParaRPr lang="en-US" altLang="zh-CN" sz="1700" dirty="0"/>
          </a:p>
          <a:p>
            <a:pPr algn="ctr"/>
            <a:r>
              <a:rPr lang="en-US" altLang="zh-CN" sz="1700" dirty="0" smtClean="0"/>
              <a:t>20</a:t>
            </a:r>
            <a:endParaRPr lang="zh-CN" altLang="en-US" sz="1700" dirty="0"/>
          </a:p>
        </p:txBody>
      </p:sp>
      <p:sp>
        <p:nvSpPr>
          <p:cNvPr id="95" name="椭圆 3"/>
          <p:cNvSpPr/>
          <p:nvPr/>
        </p:nvSpPr>
        <p:spPr>
          <a:xfrm>
            <a:off x="3067716" y="3259316"/>
            <a:ext cx="810845" cy="481366"/>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700" dirty="0" smtClean="0"/>
              <a:t>F4</a:t>
            </a:r>
            <a:endParaRPr lang="en-US" altLang="zh-CN" sz="1700" dirty="0"/>
          </a:p>
          <a:p>
            <a:pPr algn="ctr"/>
            <a:r>
              <a:rPr lang="en-US" altLang="zh-CN" sz="1700" dirty="0" smtClean="0"/>
              <a:t>32</a:t>
            </a:r>
            <a:endParaRPr lang="zh-CN" altLang="en-US" sz="1700" dirty="0"/>
          </a:p>
        </p:txBody>
      </p:sp>
      <p:grpSp>
        <p:nvGrpSpPr>
          <p:cNvPr id="96" name="Group 95"/>
          <p:cNvGrpSpPr/>
          <p:nvPr/>
        </p:nvGrpSpPr>
        <p:grpSpPr>
          <a:xfrm>
            <a:off x="2252744" y="1977658"/>
            <a:ext cx="968588" cy="338554"/>
            <a:chOff x="3126652" y="1718224"/>
            <a:chExt cx="968588" cy="338554"/>
          </a:xfrm>
        </p:grpSpPr>
        <p:cxnSp>
          <p:nvCxnSpPr>
            <p:cNvPr id="97" name="直接连接符 30"/>
            <p:cNvCxnSpPr/>
            <p:nvPr/>
          </p:nvCxnSpPr>
          <p:spPr>
            <a:xfrm>
              <a:off x="3663192" y="1891977"/>
              <a:ext cx="432048" cy="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3126652" y="1718224"/>
              <a:ext cx="620683" cy="338554"/>
            </a:xfrm>
            <a:prstGeom prst="rect">
              <a:avLst/>
            </a:prstGeom>
            <a:noFill/>
          </p:spPr>
          <p:txBody>
            <a:bodyPr wrap="none" rtlCol="0">
              <a:spAutoFit/>
            </a:bodyPr>
            <a:lstStyle/>
            <a:p>
              <a:r>
                <a:rPr lang="en-US" altLang="zh-CN" sz="1600" b="1" i="1" dirty="0" smtClean="0"/>
                <a:t>Cut 1</a:t>
              </a:r>
              <a:endParaRPr lang="zh-CN" altLang="en-US" sz="1600" b="1" i="1" dirty="0"/>
            </a:p>
          </p:txBody>
        </p:sp>
      </p:grpSp>
      <p:graphicFrame>
        <p:nvGraphicFramePr>
          <p:cNvPr id="99" name="Table 98"/>
          <p:cNvGraphicFramePr>
            <a:graphicFrameLocks noGrp="1"/>
          </p:cNvGraphicFramePr>
          <p:nvPr>
            <p:extLst>
              <p:ext uri="{D42A27DB-BD31-4B8C-83A1-F6EECF244321}">
                <p14:modId xmlns:p14="http://schemas.microsoft.com/office/powerpoint/2010/main" val="2755383802"/>
              </p:ext>
            </p:extLst>
          </p:nvPr>
        </p:nvGraphicFramePr>
        <p:xfrm>
          <a:off x="1600200" y="5369570"/>
          <a:ext cx="2488046" cy="949960"/>
        </p:xfrm>
        <a:graphic>
          <a:graphicData uri="http://schemas.openxmlformats.org/drawingml/2006/table">
            <a:tbl>
              <a:tblPr firstRow="1" bandRow="1">
                <a:tableStyleId>{BC89EF96-8CEA-46FF-86C4-4CE0E7609802}</a:tableStyleId>
              </a:tblPr>
              <a:tblGrid>
                <a:gridCol w="1191902"/>
                <a:gridCol w="648072"/>
                <a:gridCol w="648072"/>
              </a:tblGrid>
              <a:tr h="370840">
                <a:tc>
                  <a:txBody>
                    <a:bodyPr/>
                    <a:lstStyle/>
                    <a:p>
                      <a:r>
                        <a:rPr lang="en-US" sz="1600" b="1" i="1" kern="1200" dirty="0" smtClean="0">
                          <a:solidFill>
                            <a:schemeClr val="tx1"/>
                          </a:solidFill>
                          <a:latin typeface="+mn-lt"/>
                          <a:ea typeface="+mn-ea"/>
                          <a:cs typeface="+mn-cs"/>
                        </a:rPr>
                        <a:t>Cut</a:t>
                      </a:r>
                      <a:endParaRPr lang="en-US" sz="1600" b="1" i="1" kern="1200" dirty="0">
                        <a:solidFill>
                          <a:schemeClr val="tx1"/>
                        </a:solidFill>
                        <a:latin typeface="+mn-lt"/>
                        <a:ea typeface="+mn-ea"/>
                        <a:cs typeface="+mn-cs"/>
                      </a:endParaRPr>
                    </a:p>
                  </a:txBody>
                  <a:tcPr/>
                </a:tc>
                <a:tc>
                  <a:txBody>
                    <a:bodyPr/>
                    <a:lstStyle/>
                    <a:p>
                      <a:pPr algn="ctr"/>
                      <a:r>
                        <a:rPr lang="en-US" altLang="zh-CN" sz="1600" i="1" dirty="0" smtClean="0"/>
                        <a:t>1</a:t>
                      </a:r>
                      <a:endParaRPr lang="en-US" sz="1600" i="1" dirty="0"/>
                    </a:p>
                  </a:txBody>
                  <a:tcPr/>
                </a:tc>
                <a:tc>
                  <a:txBody>
                    <a:bodyPr/>
                    <a:lstStyle/>
                    <a:p>
                      <a:pPr algn="ctr"/>
                      <a:r>
                        <a:rPr lang="en-US" sz="1600" i="1" dirty="0" smtClean="0"/>
                        <a:t>4</a:t>
                      </a:r>
                      <a:endParaRPr lang="en-US" sz="1600" i="1" dirty="0"/>
                    </a:p>
                  </a:txBody>
                  <a:tcPr/>
                </a:tc>
              </a:tr>
              <a:tr h="370840">
                <a:tc>
                  <a:txBody>
                    <a:bodyPr/>
                    <a:lstStyle/>
                    <a:p>
                      <a:pPr algn="l"/>
                      <a:r>
                        <a:rPr lang="en-US" sz="1600" b="1" dirty="0" smtClean="0"/>
                        <a:t>Removing</a:t>
                      </a:r>
                    </a:p>
                    <a:p>
                      <a:pPr algn="l"/>
                      <a:r>
                        <a:rPr lang="en-US" sz="1600" b="1" dirty="0" smtClean="0"/>
                        <a:t>benefit</a:t>
                      </a:r>
                      <a:endParaRPr lang="en-US" sz="1600" b="1" dirty="0"/>
                    </a:p>
                  </a:txBody>
                  <a:tcPr/>
                </a:tc>
                <a:tc>
                  <a:txBody>
                    <a:bodyPr/>
                    <a:lstStyle/>
                    <a:p>
                      <a:pPr algn="ctr"/>
                      <a:r>
                        <a:rPr lang="en-US" sz="1600" b="1" u="sng" dirty="0" smtClean="0">
                          <a:solidFill>
                            <a:srgbClr val="C00000"/>
                          </a:solidFill>
                        </a:rPr>
                        <a:t>x</a:t>
                      </a:r>
                      <a:endParaRPr lang="en-US" b="1" u="sng" dirty="0">
                        <a:solidFill>
                          <a:srgbClr val="C00000"/>
                        </a:solidFill>
                      </a:endParaRPr>
                    </a:p>
                  </a:txBody>
                  <a:tcPr/>
                </a:tc>
                <a:tc>
                  <a:txBody>
                    <a:bodyPr/>
                    <a:lstStyle/>
                    <a:p>
                      <a:pPr algn="ctr"/>
                      <a:r>
                        <a:rPr lang="en-US" sz="1600" b="1" u="sng" kern="1200" dirty="0" smtClean="0">
                          <a:solidFill>
                            <a:srgbClr val="C00000"/>
                          </a:solidFill>
                          <a:latin typeface="+mn-lt"/>
                          <a:ea typeface="+mn-ea"/>
                          <a:cs typeface="+mn-cs"/>
                        </a:rPr>
                        <a:t>1256</a:t>
                      </a:r>
                      <a:endParaRPr lang="en-US" sz="1600" b="1" u="sng" kern="1200" dirty="0">
                        <a:solidFill>
                          <a:srgbClr val="C00000"/>
                        </a:solidFill>
                        <a:latin typeface="+mn-lt"/>
                        <a:ea typeface="+mn-ea"/>
                        <a:cs typeface="+mn-cs"/>
                      </a:endParaRPr>
                    </a:p>
                  </a:txBody>
                  <a:tcPr/>
                </a:tc>
              </a:tr>
            </a:tbl>
          </a:graphicData>
        </a:graphic>
      </p:graphicFrame>
      <p:sp>
        <p:nvSpPr>
          <p:cNvPr id="100" name="TextBox 34"/>
          <p:cNvSpPr txBox="1">
            <a:spLocks noChangeArrowheads="1"/>
          </p:cNvSpPr>
          <p:nvPr/>
        </p:nvSpPr>
        <p:spPr bwMode="auto">
          <a:xfrm>
            <a:off x="945796" y="4977042"/>
            <a:ext cx="41044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1600" b="1" dirty="0" smtClean="0">
                <a:cs typeface="Arial" charset="0"/>
              </a:rPr>
              <a:t>Segment: </a:t>
            </a:r>
            <a:r>
              <a:rPr lang="en-US" altLang="zh-CN" sz="1600" dirty="0" smtClean="0">
                <a:cs typeface="Arial" charset="0"/>
              </a:rPr>
              <a:t>&lt;F0</a:t>
            </a:r>
            <a:r>
              <a:rPr lang="en-US" altLang="zh-CN" sz="1600" dirty="0">
                <a:cs typeface="Arial" charset="0"/>
              </a:rPr>
              <a:t>&gt;, &lt;</a:t>
            </a:r>
            <a:r>
              <a:rPr lang="en-US" altLang="zh-CN" sz="1600" dirty="0" smtClean="0">
                <a:cs typeface="Arial" charset="0"/>
              </a:rPr>
              <a:t>F1,F2,F3&gt;,&lt;F1&gt;,&lt;F4&gt;</a:t>
            </a:r>
          </a:p>
        </p:txBody>
      </p:sp>
      <p:cxnSp>
        <p:nvCxnSpPr>
          <p:cNvPr id="101" name="直接箭头连接符 28"/>
          <p:cNvCxnSpPr>
            <a:endCxn id="91" idx="0"/>
          </p:cNvCxnSpPr>
          <p:nvPr/>
        </p:nvCxnSpPr>
        <p:spPr>
          <a:xfrm>
            <a:off x="3023973" y="1221250"/>
            <a:ext cx="0" cy="378952"/>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102" name="Group 101"/>
          <p:cNvGrpSpPr/>
          <p:nvPr/>
        </p:nvGrpSpPr>
        <p:grpSpPr>
          <a:xfrm>
            <a:off x="2278660" y="1201582"/>
            <a:ext cx="968588" cy="338554"/>
            <a:chOff x="3126652" y="1718224"/>
            <a:chExt cx="968588" cy="338554"/>
          </a:xfrm>
        </p:grpSpPr>
        <p:cxnSp>
          <p:nvCxnSpPr>
            <p:cNvPr id="103" name="直接连接符 30"/>
            <p:cNvCxnSpPr/>
            <p:nvPr/>
          </p:nvCxnSpPr>
          <p:spPr>
            <a:xfrm>
              <a:off x="3663192" y="1891977"/>
              <a:ext cx="432048" cy="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126652" y="1718224"/>
              <a:ext cx="620683" cy="338554"/>
            </a:xfrm>
            <a:prstGeom prst="rect">
              <a:avLst/>
            </a:prstGeom>
            <a:noFill/>
          </p:spPr>
          <p:txBody>
            <a:bodyPr wrap="none" rtlCol="0">
              <a:spAutoFit/>
            </a:bodyPr>
            <a:lstStyle/>
            <a:p>
              <a:r>
                <a:rPr lang="en-US" altLang="zh-CN" sz="1600" b="1" i="1" dirty="0" smtClean="0"/>
                <a:t>Cut 0</a:t>
              </a:r>
              <a:endParaRPr lang="zh-CN" altLang="en-US" sz="1600" b="1" i="1" dirty="0"/>
            </a:p>
          </p:txBody>
        </p:sp>
      </p:grpSp>
      <p:cxnSp>
        <p:nvCxnSpPr>
          <p:cNvPr id="105" name="直接箭头连接符 28"/>
          <p:cNvCxnSpPr>
            <a:stCxn id="94" idx="4"/>
          </p:cNvCxnSpPr>
          <p:nvPr/>
        </p:nvCxnSpPr>
        <p:spPr>
          <a:xfrm>
            <a:off x="2317158" y="4532770"/>
            <a:ext cx="6290" cy="362310"/>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106" name="Group 105"/>
          <p:cNvGrpSpPr/>
          <p:nvPr/>
        </p:nvGrpSpPr>
        <p:grpSpPr>
          <a:xfrm>
            <a:off x="1614006" y="4515582"/>
            <a:ext cx="968588" cy="338554"/>
            <a:chOff x="3126652" y="1677280"/>
            <a:chExt cx="968588" cy="338554"/>
          </a:xfrm>
        </p:grpSpPr>
        <p:cxnSp>
          <p:nvCxnSpPr>
            <p:cNvPr id="107" name="直接连接符 30"/>
            <p:cNvCxnSpPr/>
            <p:nvPr/>
          </p:nvCxnSpPr>
          <p:spPr>
            <a:xfrm>
              <a:off x="3663192" y="1851033"/>
              <a:ext cx="432048" cy="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3126652" y="1677280"/>
              <a:ext cx="620683" cy="338554"/>
            </a:xfrm>
            <a:prstGeom prst="rect">
              <a:avLst/>
            </a:prstGeom>
            <a:noFill/>
          </p:spPr>
          <p:txBody>
            <a:bodyPr wrap="none" rtlCol="0">
              <a:spAutoFit/>
            </a:bodyPr>
            <a:lstStyle/>
            <a:p>
              <a:r>
                <a:rPr lang="en-US" altLang="zh-CN" sz="1600" b="1" i="1" dirty="0" smtClean="0"/>
                <a:t>Cut 0</a:t>
              </a:r>
              <a:endParaRPr lang="zh-CN" altLang="en-US" sz="1600" b="1" i="1" dirty="0"/>
            </a:p>
          </p:txBody>
        </p:sp>
      </p:grpSp>
      <p:cxnSp>
        <p:nvCxnSpPr>
          <p:cNvPr id="109" name="直接箭头连接符 28"/>
          <p:cNvCxnSpPr>
            <a:stCxn id="95" idx="4"/>
          </p:cNvCxnSpPr>
          <p:nvPr/>
        </p:nvCxnSpPr>
        <p:spPr>
          <a:xfrm>
            <a:off x="3473139" y="3740682"/>
            <a:ext cx="2438" cy="395510"/>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2766134" y="3756694"/>
            <a:ext cx="968588" cy="338554"/>
            <a:chOff x="3126652" y="1677280"/>
            <a:chExt cx="968588" cy="338554"/>
          </a:xfrm>
        </p:grpSpPr>
        <p:cxnSp>
          <p:nvCxnSpPr>
            <p:cNvPr id="111" name="直接连接符 30"/>
            <p:cNvCxnSpPr/>
            <p:nvPr/>
          </p:nvCxnSpPr>
          <p:spPr>
            <a:xfrm>
              <a:off x="3663192" y="1851033"/>
              <a:ext cx="432048" cy="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3126652" y="1677280"/>
              <a:ext cx="620683" cy="338554"/>
            </a:xfrm>
            <a:prstGeom prst="rect">
              <a:avLst/>
            </a:prstGeom>
            <a:noFill/>
          </p:spPr>
          <p:txBody>
            <a:bodyPr wrap="none" rtlCol="0">
              <a:spAutoFit/>
            </a:bodyPr>
            <a:lstStyle/>
            <a:p>
              <a:r>
                <a:rPr lang="en-US" altLang="zh-CN" sz="1600" b="1" i="1" dirty="0" smtClean="0"/>
                <a:t>Cut 0</a:t>
              </a:r>
              <a:endParaRPr lang="zh-CN" altLang="en-US" sz="1600" b="1" i="1" dirty="0"/>
            </a:p>
          </p:txBody>
        </p:sp>
      </p:grpSp>
      <p:grpSp>
        <p:nvGrpSpPr>
          <p:cNvPr id="113" name="Group 112"/>
          <p:cNvGrpSpPr/>
          <p:nvPr/>
        </p:nvGrpSpPr>
        <p:grpSpPr>
          <a:xfrm>
            <a:off x="3121197" y="2865282"/>
            <a:ext cx="985415" cy="338554"/>
            <a:chOff x="2871104" y="1718224"/>
            <a:chExt cx="985415" cy="338554"/>
          </a:xfrm>
        </p:grpSpPr>
        <p:cxnSp>
          <p:nvCxnSpPr>
            <p:cNvPr id="114" name="直接连接符 30"/>
            <p:cNvCxnSpPr/>
            <p:nvPr/>
          </p:nvCxnSpPr>
          <p:spPr>
            <a:xfrm>
              <a:off x="2871104" y="1891977"/>
              <a:ext cx="432048" cy="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3235836" y="1718224"/>
              <a:ext cx="620683" cy="338554"/>
            </a:xfrm>
            <a:prstGeom prst="rect">
              <a:avLst/>
            </a:prstGeom>
            <a:noFill/>
          </p:spPr>
          <p:txBody>
            <a:bodyPr wrap="none" rtlCol="0">
              <a:spAutoFit/>
            </a:bodyPr>
            <a:lstStyle/>
            <a:p>
              <a:r>
                <a:rPr lang="en-US" altLang="zh-CN" sz="1600" b="1" i="1" dirty="0" smtClean="0"/>
                <a:t>Cut 4</a:t>
              </a:r>
              <a:endParaRPr lang="zh-CN" altLang="en-US" sz="1600" b="1" i="1" dirty="0"/>
            </a:p>
          </p:txBody>
        </p:sp>
      </p:grpSp>
      <p:cxnSp>
        <p:nvCxnSpPr>
          <p:cNvPr id="116" name="Straight Arrow Connector 115"/>
          <p:cNvCxnSpPr>
            <a:stCxn id="124" idx="4"/>
            <a:endCxn id="125" idx="0"/>
          </p:cNvCxnSpPr>
          <p:nvPr/>
        </p:nvCxnSpPr>
        <p:spPr>
          <a:xfrm>
            <a:off x="6891467" y="2067062"/>
            <a:ext cx="0" cy="2697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6942886" y="2088261"/>
            <a:ext cx="367408" cy="307777"/>
          </a:xfrm>
          <a:prstGeom prst="rect">
            <a:avLst/>
          </a:prstGeom>
          <a:noFill/>
        </p:spPr>
        <p:txBody>
          <a:bodyPr wrap="none" rtlCol="0">
            <a:spAutoFit/>
          </a:bodyPr>
          <a:lstStyle/>
          <a:p>
            <a:r>
              <a:rPr lang="en-US" sz="1400" b="1" dirty="0"/>
              <a:t>1</a:t>
            </a:r>
            <a:r>
              <a:rPr lang="en-US" sz="1400" b="1" dirty="0" smtClean="0"/>
              <a:t>0</a:t>
            </a:r>
            <a:endParaRPr lang="en-US" sz="1400" b="1" dirty="0"/>
          </a:p>
        </p:txBody>
      </p:sp>
      <p:cxnSp>
        <p:nvCxnSpPr>
          <p:cNvPr id="118" name="Straight Arrow Connector 117"/>
          <p:cNvCxnSpPr>
            <a:stCxn id="125" idx="4"/>
            <a:endCxn id="128" idx="0"/>
          </p:cNvCxnSpPr>
          <p:nvPr/>
        </p:nvCxnSpPr>
        <p:spPr>
          <a:xfrm>
            <a:off x="6891467" y="2818206"/>
            <a:ext cx="449166" cy="4349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7081915" y="2805482"/>
            <a:ext cx="276038" cy="307777"/>
          </a:xfrm>
          <a:prstGeom prst="rect">
            <a:avLst/>
          </a:prstGeom>
          <a:noFill/>
        </p:spPr>
        <p:txBody>
          <a:bodyPr wrap="none" rtlCol="0">
            <a:spAutoFit/>
          </a:bodyPr>
          <a:lstStyle/>
          <a:p>
            <a:r>
              <a:rPr lang="en-US" sz="1400" b="1" dirty="0"/>
              <a:t>5</a:t>
            </a:r>
          </a:p>
        </p:txBody>
      </p:sp>
      <p:cxnSp>
        <p:nvCxnSpPr>
          <p:cNvPr id="120" name="Straight Arrow Connector 119"/>
          <p:cNvCxnSpPr>
            <a:stCxn id="125" idx="4"/>
            <a:endCxn id="126" idx="0"/>
          </p:cNvCxnSpPr>
          <p:nvPr/>
        </p:nvCxnSpPr>
        <p:spPr>
          <a:xfrm flipH="1">
            <a:off x="6418704" y="2818206"/>
            <a:ext cx="472763" cy="42970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6351556" y="2816160"/>
            <a:ext cx="367408" cy="307777"/>
          </a:xfrm>
          <a:prstGeom prst="rect">
            <a:avLst/>
          </a:prstGeom>
          <a:noFill/>
        </p:spPr>
        <p:txBody>
          <a:bodyPr wrap="none" rtlCol="0">
            <a:spAutoFit/>
          </a:bodyPr>
          <a:lstStyle>
            <a:defPPr>
              <a:defRPr lang="zh-CN"/>
            </a:defPPr>
            <a:lvl1pPr>
              <a:defRPr sz="1200" b="1">
                <a:solidFill>
                  <a:srgbClr val="00B050"/>
                </a:solidFill>
              </a:defRPr>
            </a:lvl1pPr>
          </a:lstStyle>
          <a:p>
            <a:r>
              <a:rPr lang="en-US" sz="1400" dirty="0">
                <a:solidFill>
                  <a:schemeClr val="tx1"/>
                </a:solidFill>
              </a:rPr>
              <a:t>50</a:t>
            </a:r>
          </a:p>
        </p:txBody>
      </p:sp>
      <p:cxnSp>
        <p:nvCxnSpPr>
          <p:cNvPr id="122" name="Straight Arrow Connector 121"/>
          <p:cNvCxnSpPr>
            <a:stCxn id="126" idx="4"/>
            <a:endCxn id="127" idx="0"/>
          </p:cNvCxnSpPr>
          <p:nvPr/>
        </p:nvCxnSpPr>
        <p:spPr>
          <a:xfrm flipH="1">
            <a:off x="6184652" y="3729276"/>
            <a:ext cx="234052" cy="3291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5942741" y="3690991"/>
            <a:ext cx="367408" cy="307777"/>
          </a:xfrm>
          <a:prstGeom prst="rect">
            <a:avLst/>
          </a:prstGeom>
          <a:noFill/>
        </p:spPr>
        <p:txBody>
          <a:bodyPr wrap="none" rtlCol="0">
            <a:spAutoFit/>
          </a:bodyPr>
          <a:lstStyle>
            <a:defPPr>
              <a:defRPr lang="zh-CN"/>
            </a:defPPr>
            <a:lvl1pPr>
              <a:defRPr sz="1200" b="1">
                <a:solidFill>
                  <a:srgbClr val="00B050"/>
                </a:solidFill>
              </a:defRPr>
            </a:lvl1pPr>
          </a:lstStyle>
          <a:p>
            <a:r>
              <a:rPr lang="en-US" sz="1400" dirty="0">
                <a:solidFill>
                  <a:schemeClr val="tx1"/>
                </a:solidFill>
              </a:rPr>
              <a:t>25</a:t>
            </a:r>
          </a:p>
        </p:txBody>
      </p:sp>
      <p:sp>
        <p:nvSpPr>
          <p:cNvPr id="124" name="椭圆 3"/>
          <p:cNvSpPr/>
          <p:nvPr/>
        </p:nvSpPr>
        <p:spPr>
          <a:xfrm>
            <a:off x="6505380" y="1594070"/>
            <a:ext cx="772174" cy="472992"/>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700" dirty="0"/>
              <a:t>F</a:t>
            </a:r>
            <a:r>
              <a:rPr lang="en-US" altLang="zh-CN" sz="1700" dirty="0" smtClean="0"/>
              <a:t>0</a:t>
            </a:r>
          </a:p>
          <a:p>
            <a:pPr algn="ctr"/>
            <a:r>
              <a:rPr lang="en-US" altLang="zh-CN" sz="1700" dirty="0" smtClean="0"/>
              <a:t>32</a:t>
            </a:r>
            <a:endParaRPr lang="zh-CN" altLang="en-US" sz="1700" dirty="0"/>
          </a:p>
        </p:txBody>
      </p:sp>
      <p:sp>
        <p:nvSpPr>
          <p:cNvPr id="125" name="椭圆 3"/>
          <p:cNvSpPr/>
          <p:nvPr/>
        </p:nvSpPr>
        <p:spPr>
          <a:xfrm>
            <a:off x="6505380" y="2336841"/>
            <a:ext cx="772174" cy="48136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700" dirty="0" smtClean="0"/>
              <a:t>F</a:t>
            </a:r>
            <a:r>
              <a:rPr lang="en-US" altLang="zh-CN" sz="1700" dirty="0"/>
              <a:t>1</a:t>
            </a:r>
            <a:endParaRPr lang="en-US" altLang="zh-CN" sz="1700" dirty="0" smtClean="0"/>
          </a:p>
          <a:p>
            <a:pPr algn="ctr"/>
            <a:r>
              <a:rPr lang="en-US" altLang="zh-CN" sz="1700" dirty="0" smtClean="0"/>
              <a:t>128</a:t>
            </a:r>
            <a:endParaRPr lang="zh-CN" altLang="en-US" sz="1700" dirty="0"/>
          </a:p>
        </p:txBody>
      </p:sp>
      <p:sp>
        <p:nvSpPr>
          <p:cNvPr id="126" name="椭圆 3"/>
          <p:cNvSpPr/>
          <p:nvPr/>
        </p:nvSpPr>
        <p:spPr>
          <a:xfrm>
            <a:off x="6009318" y="3247910"/>
            <a:ext cx="818772" cy="481366"/>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700" dirty="0" smtClean="0"/>
              <a:t>F2</a:t>
            </a:r>
            <a:endParaRPr lang="en-US" altLang="zh-CN" sz="1700" dirty="0"/>
          </a:p>
          <a:p>
            <a:pPr algn="ctr"/>
            <a:r>
              <a:rPr lang="en-US" altLang="zh-CN" sz="1700" dirty="0"/>
              <a:t>32</a:t>
            </a:r>
            <a:endParaRPr lang="zh-CN" altLang="en-US" sz="1700" dirty="0"/>
          </a:p>
        </p:txBody>
      </p:sp>
      <p:sp>
        <p:nvSpPr>
          <p:cNvPr id="127" name="椭圆 3"/>
          <p:cNvSpPr/>
          <p:nvPr/>
        </p:nvSpPr>
        <p:spPr>
          <a:xfrm>
            <a:off x="5775266" y="4058383"/>
            <a:ext cx="818772" cy="46825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700" dirty="0" smtClean="0"/>
              <a:t>F3</a:t>
            </a:r>
            <a:endParaRPr lang="en-US" altLang="zh-CN" sz="1700" dirty="0"/>
          </a:p>
          <a:p>
            <a:pPr algn="ctr"/>
            <a:r>
              <a:rPr lang="en-US" altLang="zh-CN" sz="1700" dirty="0" smtClean="0"/>
              <a:t>20</a:t>
            </a:r>
            <a:endParaRPr lang="zh-CN" altLang="en-US" sz="1700" dirty="0"/>
          </a:p>
        </p:txBody>
      </p:sp>
      <p:sp>
        <p:nvSpPr>
          <p:cNvPr id="128" name="椭圆 3"/>
          <p:cNvSpPr/>
          <p:nvPr/>
        </p:nvSpPr>
        <p:spPr>
          <a:xfrm>
            <a:off x="6935210" y="3253184"/>
            <a:ext cx="810845" cy="481366"/>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700" dirty="0" smtClean="0"/>
              <a:t>F4</a:t>
            </a:r>
            <a:endParaRPr lang="en-US" altLang="zh-CN" sz="1700" dirty="0"/>
          </a:p>
          <a:p>
            <a:pPr algn="ctr"/>
            <a:r>
              <a:rPr lang="en-US" altLang="zh-CN" sz="1700" dirty="0" smtClean="0"/>
              <a:t>32</a:t>
            </a:r>
            <a:endParaRPr lang="zh-CN" altLang="en-US" sz="1700" dirty="0"/>
          </a:p>
        </p:txBody>
      </p:sp>
      <p:grpSp>
        <p:nvGrpSpPr>
          <p:cNvPr id="129" name="Group 128"/>
          <p:cNvGrpSpPr/>
          <p:nvPr/>
        </p:nvGrpSpPr>
        <p:grpSpPr>
          <a:xfrm>
            <a:off x="6120238" y="1971526"/>
            <a:ext cx="968588" cy="338554"/>
            <a:chOff x="3126652" y="1718224"/>
            <a:chExt cx="968588" cy="338554"/>
          </a:xfrm>
        </p:grpSpPr>
        <p:cxnSp>
          <p:nvCxnSpPr>
            <p:cNvPr id="130" name="直接连接符 30"/>
            <p:cNvCxnSpPr/>
            <p:nvPr/>
          </p:nvCxnSpPr>
          <p:spPr>
            <a:xfrm>
              <a:off x="3663192" y="1891977"/>
              <a:ext cx="432048" cy="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126652" y="1718224"/>
              <a:ext cx="620683" cy="338554"/>
            </a:xfrm>
            <a:prstGeom prst="rect">
              <a:avLst/>
            </a:prstGeom>
            <a:noFill/>
          </p:spPr>
          <p:txBody>
            <a:bodyPr wrap="none" rtlCol="0">
              <a:spAutoFit/>
            </a:bodyPr>
            <a:lstStyle/>
            <a:p>
              <a:r>
                <a:rPr lang="en-US" altLang="zh-CN" sz="1600" b="1" i="1" dirty="0" smtClean="0"/>
                <a:t>Cut 1</a:t>
              </a:r>
              <a:endParaRPr lang="zh-CN" altLang="en-US" sz="1600" b="1" i="1" dirty="0"/>
            </a:p>
          </p:txBody>
        </p:sp>
      </p:grpSp>
      <p:graphicFrame>
        <p:nvGraphicFramePr>
          <p:cNvPr id="132" name="Table 131"/>
          <p:cNvGraphicFramePr>
            <a:graphicFrameLocks noGrp="1"/>
          </p:cNvGraphicFramePr>
          <p:nvPr>
            <p:extLst>
              <p:ext uri="{D42A27DB-BD31-4B8C-83A1-F6EECF244321}">
                <p14:modId xmlns:p14="http://schemas.microsoft.com/office/powerpoint/2010/main" val="1147758541"/>
              </p:ext>
            </p:extLst>
          </p:nvPr>
        </p:nvGraphicFramePr>
        <p:xfrm>
          <a:off x="5791200" y="5363438"/>
          <a:ext cx="1895588" cy="949960"/>
        </p:xfrm>
        <a:graphic>
          <a:graphicData uri="http://schemas.openxmlformats.org/drawingml/2006/table">
            <a:tbl>
              <a:tblPr firstRow="1" bandRow="1">
                <a:tableStyleId>{BC89EF96-8CEA-46FF-86C4-4CE0E7609802}</a:tableStyleId>
              </a:tblPr>
              <a:tblGrid>
                <a:gridCol w="1247516"/>
                <a:gridCol w="648072"/>
              </a:tblGrid>
              <a:tr h="370840">
                <a:tc>
                  <a:txBody>
                    <a:bodyPr/>
                    <a:lstStyle/>
                    <a:p>
                      <a:r>
                        <a:rPr lang="en-US" sz="1600" b="1" i="1" kern="1200" dirty="0" smtClean="0">
                          <a:solidFill>
                            <a:schemeClr val="tx1"/>
                          </a:solidFill>
                          <a:latin typeface="+mn-lt"/>
                          <a:ea typeface="+mn-ea"/>
                          <a:cs typeface="+mn-cs"/>
                        </a:rPr>
                        <a:t>Cut</a:t>
                      </a:r>
                      <a:endParaRPr lang="en-US" sz="1600" b="1" i="1" kern="1200" dirty="0">
                        <a:solidFill>
                          <a:schemeClr val="tx1"/>
                        </a:solidFill>
                        <a:latin typeface="+mn-lt"/>
                        <a:ea typeface="+mn-ea"/>
                        <a:cs typeface="+mn-cs"/>
                      </a:endParaRPr>
                    </a:p>
                  </a:txBody>
                  <a:tcPr/>
                </a:tc>
                <a:tc>
                  <a:txBody>
                    <a:bodyPr/>
                    <a:lstStyle/>
                    <a:p>
                      <a:pPr algn="ctr"/>
                      <a:r>
                        <a:rPr lang="en-US" altLang="zh-CN" sz="1600" i="1" dirty="0" smtClean="0"/>
                        <a:t>1</a:t>
                      </a:r>
                      <a:endParaRPr lang="en-US" sz="1600" i="1" dirty="0"/>
                    </a:p>
                  </a:txBody>
                  <a:tcPr/>
                </a:tc>
              </a:tr>
              <a:tr h="370840">
                <a:tc>
                  <a:txBody>
                    <a:bodyPr/>
                    <a:lstStyle/>
                    <a:p>
                      <a:pPr algn="l"/>
                      <a:r>
                        <a:rPr lang="en-US" sz="1600" b="1" dirty="0" smtClean="0"/>
                        <a:t>Removing</a:t>
                      </a:r>
                    </a:p>
                    <a:p>
                      <a:pPr algn="l"/>
                      <a:r>
                        <a:rPr lang="en-US" sz="1600" b="1" dirty="0" smtClean="0"/>
                        <a:t>benefit</a:t>
                      </a:r>
                      <a:endParaRPr lang="en-US" sz="1600" b="1" dirty="0"/>
                    </a:p>
                  </a:txBody>
                  <a:tcPr/>
                </a:tc>
                <a:tc>
                  <a:txBody>
                    <a:bodyPr/>
                    <a:lstStyle/>
                    <a:p>
                      <a:pPr algn="ctr"/>
                      <a:r>
                        <a:rPr lang="en-US" sz="1600" b="1" u="sng" dirty="0" smtClean="0">
                          <a:solidFill>
                            <a:srgbClr val="C00000"/>
                          </a:solidFill>
                        </a:rPr>
                        <a:t>x</a:t>
                      </a:r>
                      <a:endParaRPr lang="en-US" b="1" u="sng" dirty="0">
                        <a:solidFill>
                          <a:srgbClr val="C00000"/>
                        </a:solidFill>
                      </a:endParaRPr>
                    </a:p>
                  </a:txBody>
                  <a:tcPr/>
                </a:tc>
              </a:tr>
            </a:tbl>
          </a:graphicData>
        </a:graphic>
      </p:graphicFrame>
      <p:sp>
        <p:nvSpPr>
          <p:cNvPr id="133" name="TextBox 34"/>
          <p:cNvSpPr txBox="1">
            <a:spLocks noChangeArrowheads="1"/>
          </p:cNvSpPr>
          <p:nvPr/>
        </p:nvSpPr>
        <p:spPr bwMode="auto">
          <a:xfrm>
            <a:off x="4813290" y="4970910"/>
            <a:ext cx="41044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1600" b="1" dirty="0" smtClean="0">
                <a:cs typeface="Arial" charset="0"/>
              </a:rPr>
              <a:t>Segment: </a:t>
            </a:r>
            <a:r>
              <a:rPr lang="en-US" altLang="zh-CN" sz="1600" dirty="0" smtClean="0">
                <a:cs typeface="Arial" charset="0"/>
              </a:rPr>
              <a:t>&lt;F0</a:t>
            </a:r>
            <a:r>
              <a:rPr lang="en-US" altLang="zh-CN" sz="1600" dirty="0">
                <a:cs typeface="Arial" charset="0"/>
              </a:rPr>
              <a:t>&gt;, &lt;</a:t>
            </a:r>
            <a:r>
              <a:rPr lang="en-US" altLang="zh-CN" sz="1600" dirty="0" smtClean="0">
                <a:cs typeface="Arial" charset="0"/>
              </a:rPr>
              <a:t>F1,F2,F3&gt;,&lt;F1,F4&gt;</a:t>
            </a:r>
          </a:p>
        </p:txBody>
      </p:sp>
      <p:cxnSp>
        <p:nvCxnSpPr>
          <p:cNvPr id="134" name="直接箭头连接符 28"/>
          <p:cNvCxnSpPr>
            <a:endCxn id="124" idx="0"/>
          </p:cNvCxnSpPr>
          <p:nvPr/>
        </p:nvCxnSpPr>
        <p:spPr>
          <a:xfrm>
            <a:off x="6891467" y="1215118"/>
            <a:ext cx="0" cy="378952"/>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135" name="Group 134"/>
          <p:cNvGrpSpPr/>
          <p:nvPr/>
        </p:nvGrpSpPr>
        <p:grpSpPr>
          <a:xfrm>
            <a:off x="6146154" y="1195450"/>
            <a:ext cx="968588" cy="338554"/>
            <a:chOff x="3126652" y="1718224"/>
            <a:chExt cx="968588" cy="338554"/>
          </a:xfrm>
        </p:grpSpPr>
        <p:cxnSp>
          <p:nvCxnSpPr>
            <p:cNvPr id="136" name="直接连接符 30"/>
            <p:cNvCxnSpPr/>
            <p:nvPr/>
          </p:nvCxnSpPr>
          <p:spPr>
            <a:xfrm>
              <a:off x="3663192" y="1891977"/>
              <a:ext cx="432048" cy="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3126652" y="1718224"/>
              <a:ext cx="620683" cy="338554"/>
            </a:xfrm>
            <a:prstGeom prst="rect">
              <a:avLst/>
            </a:prstGeom>
            <a:noFill/>
          </p:spPr>
          <p:txBody>
            <a:bodyPr wrap="none" rtlCol="0">
              <a:spAutoFit/>
            </a:bodyPr>
            <a:lstStyle/>
            <a:p>
              <a:r>
                <a:rPr lang="en-US" altLang="zh-CN" sz="1600" b="1" i="1" dirty="0" smtClean="0"/>
                <a:t>Cut 0</a:t>
              </a:r>
              <a:endParaRPr lang="zh-CN" altLang="en-US" sz="1600" b="1" i="1" dirty="0"/>
            </a:p>
          </p:txBody>
        </p:sp>
      </p:grpSp>
      <p:cxnSp>
        <p:nvCxnSpPr>
          <p:cNvPr id="138" name="直接箭头连接符 28"/>
          <p:cNvCxnSpPr>
            <a:stCxn id="127" idx="4"/>
          </p:cNvCxnSpPr>
          <p:nvPr/>
        </p:nvCxnSpPr>
        <p:spPr>
          <a:xfrm>
            <a:off x="6184652" y="4526638"/>
            <a:ext cx="6290" cy="362310"/>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139" name="Group 138"/>
          <p:cNvGrpSpPr/>
          <p:nvPr/>
        </p:nvGrpSpPr>
        <p:grpSpPr>
          <a:xfrm>
            <a:off x="5481500" y="4509450"/>
            <a:ext cx="968588" cy="338554"/>
            <a:chOff x="3126652" y="1677280"/>
            <a:chExt cx="968588" cy="338554"/>
          </a:xfrm>
        </p:grpSpPr>
        <p:cxnSp>
          <p:nvCxnSpPr>
            <p:cNvPr id="140" name="直接连接符 30"/>
            <p:cNvCxnSpPr/>
            <p:nvPr/>
          </p:nvCxnSpPr>
          <p:spPr>
            <a:xfrm>
              <a:off x="3663192" y="1851033"/>
              <a:ext cx="432048" cy="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3126652" y="1677280"/>
              <a:ext cx="620683" cy="338554"/>
            </a:xfrm>
            <a:prstGeom prst="rect">
              <a:avLst/>
            </a:prstGeom>
            <a:noFill/>
          </p:spPr>
          <p:txBody>
            <a:bodyPr wrap="none" rtlCol="0">
              <a:spAutoFit/>
            </a:bodyPr>
            <a:lstStyle/>
            <a:p>
              <a:r>
                <a:rPr lang="en-US" altLang="zh-CN" sz="1600" b="1" i="1" dirty="0" smtClean="0"/>
                <a:t>Cut 0</a:t>
              </a:r>
              <a:endParaRPr lang="zh-CN" altLang="en-US" sz="1600" b="1" i="1" dirty="0"/>
            </a:p>
          </p:txBody>
        </p:sp>
      </p:grpSp>
      <p:cxnSp>
        <p:nvCxnSpPr>
          <p:cNvPr id="142" name="直接箭头连接符 28"/>
          <p:cNvCxnSpPr>
            <a:stCxn id="128" idx="4"/>
          </p:cNvCxnSpPr>
          <p:nvPr/>
        </p:nvCxnSpPr>
        <p:spPr>
          <a:xfrm>
            <a:off x="7340633" y="3734550"/>
            <a:ext cx="2438" cy="395510"/>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143" name="Group 142"/>
          <p:cNvGrpSpPr/>
          <p:nvPr/>
        </p:nvGrpSpPr>
        <p:grpSpPr>
          <a:xfrm>
            <a:off x="6633628" y="3750562"/>
            <a:ext cx="968588" cy="338554"/>
            <a:chOff x="3126652" y="1677280"/>
            <a:chExt cx="968588" cy="338554"/>
          </a:xfrm>
        </p:grpSpPr>
        <p:cxnSp>
          <p:nvCxnSpPr>
            <p:cNvPr id="144" name="直接连接符 30"/>
            <p:cNvCxnSpPr/>
            <p:nvPr/>
          </p:nvCxnSpPr>
          <p:spPr>
            <a:xfrm>
              <a:off x="3663192" y="1851033"/>
              <a:ext cx="432048" cy="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3126652" y="1677280"/>
              <a:ext cx="620683" cy="338554"/>
            </a:xfrm>
            <a:prstGeom prst="rect">
              <a:avLst/>
            </a:prstGeom>
            <a:noFill/>
          </p:spPr>
          <p:txBody>
            <a:bodyPr wrap="none" rtlCol="0">
              <a:spAutoFit/>
            </a:bodyPr>
            <a:lstStyle/>
            <a:p>
              <a:r>
                <a:rPr lang="en-US" altLang="zh-CN" sz="1600" b="1" i="1" dirty="0" smtClean="0"/>
                <a:t>Cut 0</a:t>
              </a:r>
              <a:endParaRPr lang="zh-CN" altLang="en-US" sz="1600" b="1" i="1" dirty="0"/>
            </a:p>
          </p:txBody>
        </p:sp>
      </p:grpSp>
      <p:sp>
        <p:nvSpPr>
          <p:cNvPr id="146" name="Right Arrow 145"/>
          <p:cNvSpPr/>
          <p:nvPr/>
        </p:nvSpPr>
        <p:spPr>
          <a:xfrm>
            <a:off x="925215" y="3024097"/>
            <a:ext cx="353931" cy="21699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p:cNvSpPr txBox="1"/>
          <p:nvPr/>
        </p:nvSpPr>
        <p:spPr>
          <a:xfrm>
            <a:off x="516692" y="2665024"/>
            <a:ext cx="1159548" cy="369332"/>
          </a:xfrm>
          <a:prstGeom prst="rect">
            <a:avLst/>
          </a:prstGeom>
          <a:noFill/>
        </p:spPr>
        <p:txBody>
          <a:bodyPr wrap="none" rtlCol="0">
            <a:spAutoFit/>
          </a:bodyPr>
          <a:lstStyle/>
          <a:p>
            <a:r>
              <a:rPr lang="en-US" dirty="0" smtClean="0"/>
              <a:t>iteration 2</a:t>
            </a:r>
            <a:endParaRPr lang="en-US" dirty="0"/>
          </a:p>
        </p:txBody>
      </p:sp>
      <p:sp>
        <p:nvSpPr>
          <p:cNvPr id="148" name="Right Arrow 147"/>
          <p:cNvSpPr/>
          <p:nvPr/>
        </p:nvSpPr>
        <p:spPr>
          <a:xfrm>
            <a:off x="5035423" y="3039863"/>
            <a:ext cx="353931" cy="21699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extBox 148"/>
          <p:cNvSpPr txBox="1"/>
          <p:nvPr/>
        </p:nvSpPr>
        <p:spPr>
          <a:xfrm>
            <a:off x="4689990" y="2680790"/>
            <a:ext cx="1154740" cy="369332"/>
          </a:xfrm>
          <a:prstGeom prst="rect">
            <a:avLst/>
          </a:prstGeom>
          <a:noFill/>
        </p:spPr>
        <p:txBody>
          <a:bodyPr wrap="none" rtlCol="0">
            <a:spAutoFit/>
          </a:bodyPr>
          <a:lstStyle/>
          <a:p>
            <a:r>
              <a:rPr lang="en-US" dirty="0"/>
              <a:t>i</a:t>
            </a:r>
            <a:r>
              <a:rPr lang="en-US" dirty="0" smtClean="0"/>
              <a:t>teration 3</a:t>
            </a:r>
            <a:endParaRPr lang="en-US" dirty="0"/>
          </a:p>
        </p:txBody>
      </p:sp>
      <p:pic>
        <p:nvPicPr>
          <p:cNvPr id="72" name="Picture 2" descr="C:\Users\KeBai\Google Drive\Family\PhD\thesis\defense\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5247" y="891365"/>
            <a:ext cx="4976955" cy="277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4621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17" grpId="0"/>
      <p:bldP spid="119" grpId="0"/>
      <p:bldP spid="121" grpId="0"/>
      <p:bldP spid="123" grpId="0"/>
      <p:bldP spid="124" grpId="0" animBg="1"/>
      <p:bldP spid="125" grpId="0" animBg="1"/>
      <p:bldP spid="126" grpId="0" animBg="1"/>
      <p:bldP spid="127" grpId="0" animBg="1"/>
      <p:bldP spid="128" grpId="0" animBg="1"/>
      <p:bldP spid="133" grpId="0"/>
      <p:bldP spid="148" grpId="0" animBg="1"/>
      <p:bldP spid="14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altLang="zh-CN" dirty="0" smtClean="0"/>
              <a:t>Experiment Setup</a:t>
            </a:r>
            <a:endParaRPr lang="en-US" dirty="0"/>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23</a:t>
            </a:fld>
            <a:endParaRPr lang="en-US" altLang="zh-CN"/>
          </a:p>
        </p:txBody>
      </p:sp>
      <p:sp>
        <p:nvSpPr>
          <p:cNvPr id="10" name="Content Placeholder 2"/>
          <p:cNvSpPr>
            <a:spLocks noGrp="1"/>
          </p:cNvSpPr>
          <p:nvPr>
            <p:ph sz="quarter" idx="1"/>
          </p:nvPr>
        </p:nvSpPr>
        <p:spPr>
          <a:xfrm>
            <a:off x="152400" y="900752"/>
            <a:ext cx="8839200" cy="3429094"/>
          </a:xfrm>
        </p:spPr>
        <p:txBody>
          <a:bodyPr>
            <a:normAutofit/>
          </a:bodyPr>
          <a:lstStyle/>
          <a:p>
            <a:r>
              <a:rPr lang="en-US" dirty="0" smtClean="0"/>
              <a:t>Hardware</a:t>
            </a:r>
          </a:p>
          <a:p>
            <a:pPr lvl="1"/>
            <a:r>
              <a:rPr lang="en-US" dirty="0" smtClean="0"/>
              <a:t>IBM Cell BE</a:t>
            </a:r>
          </a:p>
          <a:p>
            <a:pPr lvl="2"/>
            <a:r>
              <a:rPr lang="en-US" dirty="0" smtClean="0"/>
              <a:t>1 </a:t>
            </a:r>
            <a:r>
              <a:rPr lang="en-US" dirty="0"/>
              <a:t>PPE @ 3.2 </a:t>
            </a:r>
            <a:r>
              <a:rPr lang="en-US" dirty="0" smtClean="0"/>
              <a:t>GHz</a:t>
            </a:r>
          </a:p>
          <a:p>
            <a:pPr lvl="2"/>
            <a:r>
              <a:rPr lang="en-US" dirty="0" smtClean="0"/>
              <a:t>6 </a:t>
            </a:r>
            <a:r>
              <a:rPr lang="en-US" dirty="0"/>
              <a:t>SPE @ 3.2 </a:t>
            </a:r>
            <a:r>
              <a:rPr lang="en-US" dirty="0" smtClean="0"/>
              <a:t>GHz</a:t>
            </a:r>
          </a:p>
          <a:p>
            <a:r>
              <a:rPr lang="en-US" dirty="0" smtClean="0"/>
              <a:t>Benchmarks</a:t>
            </a:r>
          </a:p>
          <a:p>
            <a:pPr lvl="1"/>
            <a:r>
              <a:rPr lang="en-US" dirty="0" err="1" smtClean="0"/>
              <a:t>Mibench</a:t>
            </a:r>
            <a:r>
              <a:rPr lang="en-US" dirty="0" smtClean="0"/>
              <a:t> – modified to run on SPEs</a:t>
            </a:r>
            <a:endParaRPr lang="en-US" dirty="0"/>
          </a:p>
        </p:txBody>
      </p:sp>
      <p:pic>
        <p:nvPicPr>
          <p:cNvPr id="11" name="Picture 10" descr="playstation-3.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1" y="940672"/>
            <a:ext cx="3200399" cy="2203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58464" y="3689132"/>
            <a:ext cx="6511324"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615905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838200"/>
          </a:xfrm>
        </p:spPr>
        <p:txBody>
          <a:bodyPr/>
          <a:lstStyle/>
          <a:p>
            <a:r>
              <a:rPr lang="en-US" altLang="zh-CN" dirty="0" smtClean="0"/>
              <a:t>Overall Performance</a:t>
            </a:r>
            <a:endParaRPr lang="zh-CN" altLang="en-US" dirty="0"/>
          </a:p>
        </p:txBody>
      </p:sp>
      <p:sp>
        <p:nvSpPr>
          <p:cNvPr id="3" name="灯片编号占位符 2"/>
          <p:cNvSpPr>
            <a:spLocks noGrp="1"/>
          </p:cNvSpPr>
          <p:nvPr>
            <p:ph type="sldNum" sz="quarter" idx="12"/>
          </p:nvPr>
        </p:nvSpPr>
        <p:spPr/>
        <p:txBody>
          <a:bodyPr/>
          <a:lstStyle/>
          <a:p>
            <a:fld id="{FEFC07C8-73AF-4C93-9657-3F05B2743F4C}" type="slidenum">
              <a:rPr lang="en-US" altLang="zh-CN" smtClean="0"/>
              <a:pPr/>
              <a:t>24</a:t>
            </a:fld>
            <a:endParaRPr lang="en-US" altLang="zh-CN"/>
          </a:p>
        </p:txBody>
      </p:sp>
      <p:graphicFrame>
        <p:nvGraphicFramePr>
          <p:cNvPr id="7" name="Chart 2"/>
          <p:cNvGraphicFramePr/>
          <p:nvPr>
            <p:extLst>
              <p:ext uri="{D42A27DB-BD31-4B8C-83A1-F6EECF244321}">
                <p14:modId xmlns:p14="http://schemas.microsoft.com/office/powerpoint/2010/main" val="3753893475"/>
              </p:ext>
            </p:extLst>
          </p:nvPr>
        </p:nvGraphicFramePr>
        <p:xfrm>
          <a:off x="0" y="838200"/>
          <a:ext cx="9144000" cy="5410200"/>
        </p:xfrm>
        <a:graphic>
          <a:graphicData uri="http://schemas.openxmlformats.org/drawingml/2006/chart">
            <c:chart xmlns:c="http://schemas.openxmlformats.org/drawingml/2006/chart" xmlns:r="http://schemas.openxmlformats.org/officeDocument/2006/relationships" r:id="rId3"/>
          </a:graphicData>
        </a:graphic>
      </p:graphicFrame>
      <p:sp>
        <p:nvSpPr>
          <p:cNvPr id="8" name="矩形 4"/>
          <p:cNvSpPr/>
          <p:nvPr/>
        </p:nvSpPr>
        <p:spPr>
          <a:xfrm>
            <a:off x="8258033" y="1613848"/>
            <a:ext cx="838200" cy="2808027"/>
          </a:xfrm>
          <a:prstGeom prst="rect">
            <a:avLst/>
          </a:prstGeom>
          <a:noFill/>
          <a:ln w="254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8360392" y="1230868"/>
            <a:ext cx="685800" cy="369332"/>
          </a:xfrm>
          <a:prstGeom prst="rect">
            <a:avLst/>
          </a:prstGeom>
          <a:noFill/>
        </p:spPr>
        <p:txBody>
          <a:bodyPr wrap="square" rtlCol="0">
            <a:spAutoFit/>
          </a:bodyPr>
          <a:lstStyle/>
          <a:p>
            <a:pPr algn="ctr"/>
            <a:r>
              <a:rPr lang="en-US" b="1" dirty="0" smtClean="0"/>
              <a:t>11%</a:t>
            </a:r>
            <a:endParaRPr lang="en-US" b="1" dirty="0"/>
          </a:p>
        </p:txBody>
      </p:sp>
    </p:spTree>
    <p:extLst>
      <p:ext uri="{BB962C8B-B14F-4D97-AF65-F5344CB8AC3E}">
        <p14:creationId xmlns:p14="http://schemas.microsoft.com/office/powerpoint/2010/main" val="249382057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838200"/>
          </a:xfrm>
        </p:spPr>
        <p:txBody>
          <a:bodyPr/>
          <a:lstStyle/>
          <a:p>
            <a:r>
              <a:rPr lang="en-US" altLang="zh-CN" sz="3700" dirty="0" smtClean="0"/>
              <a:t>Reduction of Management Overhead</a:t>
            </a:r>
            <a:endParaRPr lang="zh-CN" altLang="en-US" sz="3700" dirty="0"/>
          </a:p>
        </p:txBody>
      </p:sp>
      <p:sp>
        <p:nvSpPr>
          <p:cNvPr id="3" name="灯片编号占位符 2"/>
          <p:cNvSpPr>
            <a:spLocks noGrp="1"/>
          </p:cNvSpPr>
          <p:nvPr>
            <p:ph type="sldNum" sz="quarter" idx="12"/>
          </p:nvPr>
        </p:nvSpPr>
        <p:spPr/>
        <p:txBody>
          <a:bodyPr/>
          <a:lstStyle/>
          <a:p>
            <a:fld id="{FEFC07C8-73AF-4C93-9657-3F05B2743F4C}" type="slidenum">
              <a:rPr lang="en-US" altLang="zh-CN" smtClean="0"/>
              <a:pPr/>
              <a:t>25</a:t>
            </a:fld>
            <a:endParaRPr lang="en-US" altLang="zh-CN"/>
          </a:p>
        </p:txBody>
      </p:sp>
      <p:graphicFrame>
        <p:nvGraphicFramePr>
          <p:cNvPr id="11" name="Chart 4"/>
          <p:cNvGraphicFramePr/>
          <p:nvPr>
            <p:extLst>
              <p:ext uri="{D42A27DB-BD31-4B8C-83A1-F6EECF244321}">
                <p14:modId xmlns:p14="http://schemas.microsoft.com/office/powerpoint/2010/main" val="3493257080"/>
              </p:ext>
            </p:extLst>
          </p:nvPr>
        </p:nvGraphicFramePr>
        <p:xfrm>
          <a:off x="0" y="838200"/>
          <a:ext cx="9144000" cy="5410200"/>
        </p:xfrm>
        <a:graphic>
          <a:graphicData uri="http://schemas.openxmlformats.org/drawingml/2006/chart">
            <c:chart xmlns:c="http://schemas.openxmlformats.org/drawingml/2006/chart" xmlns:r="http://schemas.openxmlformats.org/officeDocument/2006/relationships" r:id="rId3"/>
          </a:graphicData>
        </a:graphic>
      </p:graphicFrame>
      <p:sp>
        <p:nvSpPr>
          <p:cNvPr id="5" name="矩形 4"/>
          <p:cNvSpPr/>
          <p:nvPr/>
        </p:nvSpPr>
        <p:spPr>
          <a:xfrm>
            <a:off x="8400196" y="2171128"/>
            <a:ext cx="685800" cy="220980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8400196" y="1837346"/>
            <a:ext cx="685800" cy="369332"/>
          </a:xfrm>
          <a:prstGeom prst="rect">
            <a:avLst/>
          </a:prstGeom>
          <a:noFill/>
        </p:spPr>
        <p:txBody>
          <a:bodyPr wrap="square" rtlCol="0">
            <a:spAutoFit/>
          </a:bodyPr>
          <a:lstStyle/>
          <a:p>
            <a:pPr algn="ctr"/>
            <a:r>
              <a:rPr lang="en-US" b="1" dirty="0" smtClean="0"/>
              <a:t>13X</a:t>
            </a:r>
            <a:endParaRPr lang="en-US" b="1" dirty="0"/>
          </a:p>
        </p:txBody>
      </p:sp>
    </p:spTree>
    <p:extLst>
      <p:ext uri="{BB962C8B-B14F-4D97-AF65-F5344CB8AC3E}">
        <p14:creationId xmlns:p14="http://schemas.microsoft.com/office/powerpoint/2010/main" val="60165250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sz="5400" dirty="0" smtClean="0"/>
              <a:t>Code Management: Problem</a:t>
            </a:r>
            <a:endParaRPr lang="en-US" sz="5400" dirty="0"/>
          </a:p>
        </p:txBody>
      </p:sp>
      <p:sp>
        <p:nvSpPr>
          <p:cNvPr id="3" name="Content Placeholder 2"/>
          <p:cNvSpPr>
            <a:spLocks noGrp="1"/>
          </p:cNvSpPr>
          <p:nvPr>
            <p:ph sz="quarter" idx="1"/>
          </p:nvPr>
        </p:nvSpPr>
        <p:spPr>
          <a:xfrm>
            <a:off x="171449" y="914400"/>
            <a:ext cx="8753475" cy="2209800"/>
          </a:xfrm>
        </p:spPr>
        <p:txBody>
          <a:bodyPr>
            <a:normAutofit fontScale="92500" lnSpcReduction="10000"/>
          </a:bodyPr>
          <a:lstStyle/>
          <a:p>
            <a:r>
              <a:rPr lang="en-US" dirty="0" smtClean="0"/>
              <a:t>Designated code region in the local scratchpad memory</a:t>
            </a:r>
            <a:endParaRPr lang="en-US" dirty="0"/>
          </a:p>
          <a:p>
            <a:r>
              <a:rPr lang="en-US" dirty="0" smtClean="0"/>
              <a:t>Divide code part of SPM in regions</a:t>
            </a:r>
          </a:p>
          <a:p>
            <a:r>
              <a:rPr lang="en-US" dirty="0" smtClean="0"/>
              <a:t>Map functions to these SPM regions</a:t>
            </a:r>
          </a:p>
          <a:p>
            <a:r>
              <a:rPr lang="en-US" dirty="0" smtClean="0"/>
              <a:t>Functions in the same region placed at the same address</a:t>
            </a:r>
          </a:p>
        </p:txBody>
      </p:sp>
      <p:sp>
        <p:nvSpPr>
          <p:cNvPr id="4" name="Oval 3"/>
          <p:cNvSpPr>
            <a:spLocks noChangeArrowheads="1"/>
          </p:cNvSpPr>
          <p:nvPr/>
        </p:nvSpPr>
        <p:spPr bwMode="auto">
          <a:xfrm>
            <a:off x="1676400" y="3352800"/>
            <a:ext cx="2362200" cy="914400"/>
          </a:xfrm>
          <a:prstGeom prst="ellipse">
            <a:avLst/>
          </a:prstGeom>
          <a:solidFill>
            <a:schemeClr val="tx2">
              <a:lumMod val="40000"/>
              <a:lumOff val="60000"/>
            </a:schemeClr>
          </a:solidFill>
          <a:ln>
            <a:noFill/>
          </a:ln>
        </p:spPr>
        <p:txBody>
          <a:bodyPr/>
          <a:lstStyle/>
          <a:p>
            <a:pPr eaLnBrk="0" hangingPunct="0"/>
            <a:endParaRPr lang="zh-CN" altLang="zh-CN" sz="2400">
              <a:ea typeface="ヒラギノ角ゴ Pro W3"/>
              <a:cs typeface="ヒラギノ角ゴ Pro W3"/>
            </a:endParaRPr>
          </a:p>
        </p:txBody>
      </p:sp>
      <p:sp>
        <p:nvSpPr>
          <p:cNvPr id="5" name="Oval 4"/>
          <p:cNvSpPr>
            <a:spLocks noChangeArrowheads="1"/>
          </p:cNvSpPr>
          <p:nvPr/>
        </p:nvSpPr>
        <p:spPr bwMode="auto">
          <a:xfrm rot="7898012">
            <a:off x="1927225" y="5138738"/>
            <a:ext cx="2362200" cy="914400"/>
          </a:xfrm>
          <a:prstGeom prst="ellipse">
            <a:avLst/>
          </a:prstGeom>
          <a:solidFill>
            <a:schemeClr val="tx2">
              <a:lumMod val="40000"/>
              <a:lumOff val="60000"/>
            </a:schemeClr>
          </a:solidFill>
          <a:ln>
            <a:noFill/>
          </a:ln>
        </p:spPr>
        <p:txBody>
          <a:bodyPr/>
          <a:lstStyle/>
          <a:p>
            <a:pPr eaLnBrk="0" hangingPunct="0"/>
            <a:endParaRPr lang="zh-CN" altLang="zh-CN" sz="2400">
              <a:ea typeface="ヒラギノ角ゴ Pro W3"/>
              <a:cs typeface="ヒラギノ角ゴ Pro W3"/>
            </a:endParaRPr>
          </a:p>
        </p:txBody>
      </p:sp>
      <p:sp>
        <p:nvSpPr>
          <p:cNvPr id="6" name="Oval 5"/>
          <p:cNvSpPr>
            <a:spLocks noChangeArrowheads="1"/>
          </p:cNvSpPr>
          <p:nvPr/>
        </p:nvSpPr>
        <p:spPr bwMode="auto">
          <a:xfrm>
            <a:off x="228600" y="4114800"/>
            <a:ext cx="2362200" cy="1676400"/>
          </a:xfrm>
          <a:prstGeom prst="ellipse">
            <a:avLst/>
          </a:prstGeom>
          <a:solidFill>
            <a:schemeClr val="tx2">
              <a:lumMod val="40000"/>
              <a:lumOff val="60000"/>
            </a:schemeClr>
          </a:solidFill>
          <a:ln>
            <a:noFill/>
          </a:ln>
        </p:spPr>
        <p:txBody>
          <a:bodyPr/>
          <a:lstStyle/>
          <a:p>
            <a:pPr eaLnBrk="0" hangingPunct="0"/>
            <a:endParaRPr lang="zh-CN" altLang="zh-CN" sz="2400">
              <a:ea typeface="ヒラギノ角ゴ Pro W3"/>
              <a:cs typeface="ヒラギノ角ゴ Pro W3"/>
            </a:endParaRPr>
          </a:p>
        </p:txBody>
      </p:sp>
      <p:sp>
        <p:nvSpPr>
          <p:cNvPr id="7" name="Oval 6"/>
          <p:cNvSpPr/>
          <p:nvPr/>
        </p:nvSpPr>
        <p:spPr bwMode="auto">
          <a:xfrm>
            <a:off x="1905000" y="3505200"/>
            <a:ext cx="762000" cy="533400"/>
          </a:xfrm>
          <a:prstGeom prst="ellipse">
            <a:avLst/>
          </a:prstGeom>
          <a:solidFill>
            <a:srgbClr val="92D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eaLnBrk="0" hangingPunct="0">
              <a:defRPr/>
            </a:pP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ヒラギノ角ゴ Pro W3" pitchFamily="1" charset="-128"/>
              </a:rPr>
              <a:t>F1</a:t>
            </a:r>
          </a:p>
        </p:txBody>
      </p:sp>
      <p:sp>
        <p:nvSpPr>
          <p:cNvPr id="8" name="Oval 7"/>
          <p:cNvSpPr/>
          <p:nvPr/>
        </p:nvSpPr>
        <p:spPr bwMode="auto">
          <a:xfrm>
            <a:off x="1752600" y="4572000"/>
            <a:ext cx="762000" cy="533400"/>
          </a:xfrm>
          <a:prstGeom prst="ellipse">
            <a:avLst/>
          </a:prstGeom>
          <a:solidFill>
            <a:srgbClr val="92D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eaLnBrk="0" hangingPunct="0"/>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ヒラギノ角ゴ Pro W3" pitchFamily="1" charset="-128"/>
              </a:rPr>
              <a:t>F3</a:t>
            </a:r>
          </a:p>
        </p:txBody>
      </p:sp>
      <p:sp>
        <p:nvSpPr>
          <p:cNvPr id="9" name="Oval 8"/>
          <p:cNvSpPr/>
          <p:nvPr/>
        </p:nvSpPr>
        <p:spPr bwMode="auto">
          <a:xfrm>
            <a:off x="838200" y="5181600"/>
            <a:ext cx="762000" cy="533400"/>
          </a:xfrm>
          <a:prstGeom prst="ellipse">
            <a:avLst/>
          </a:prstGeom>
          <a:solidFill>
            <a:srgbClr val="92D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eaLnBrk="0" hangingPunct="0"/>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ヒラギノ角ゴ Pro W3" pitchFamily="1" charset="-128"/>
              </a:rPr>
              <a:t>F6</a:t>
            </a:r>
          </a:p>
        </p:txBody>
      </p:sp>
      <p:sp>
        <p:nvSpPr>
          <p:cNvPr id="10" name="Oval 9"/>
          <p:cNvSpPr/>
          <p:nvPr/>
        </p:nvSpPr>
        <p:spPr bwMode="auto">
          <a:xfrm>
            <a:off x="3048000" y="3505200"/>
            <a:ext cx="762000" cy="533400"/>
          </a:xfrm>
          <a:prstGeom prst="ellipse">
            <a:avLst/>
          </a:prstGeom>
          <a:solidFill>
            <a:srgbClr val="92D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eaLnBrk="0" hangingPunct="0"/>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ヒラギノ角ゴ Pro W3" pitchFamily="1" charset="-128"/>
              </a:rPr>
              <a:t>F5</a:t>
            </a:r>
          </a:p>
        </p:txBody>
      </p:sp>
      <p:sp>
        <p:nvSpPr>
          <p:cNvPr id="11" name="Oval 10"/>
          <p:cNvSpPr/>
          <p:nvPr/>
        </p:nvSpPr>
        <p:spPr bwMode="auto">
          <a:xfrm>
            <a:off x="2971799" y="4942175"/>
            <a:ext cx="762000" cy="533400"/>
          </a:xfrm>
          <a:prstGeom prst="ellipse">
            <a:avLst/>
          </a:prstGeom>
          <a:solidFill>
            <a:srgbClr val="92D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eaLnBrk="0" hangingPunct="0"/>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ヒラギノ角ゴ Pro W3" pitchFamily="1" charset="-128"/>
              </a:rPr>
              <a:t>F7</a:t>
            </a:r>
          </a:p>
        </p:txBody>
      </p:sp>
      <p:sp>
        <p:nvSpPr>
          <p:cNvPr id="12" name="Oval 11"/>
          <p:cNvSpPr/>
          <p:nvPr/>
        </p:nvSpPr>
        <p:spPr bwMode="auto">
          <a:xfrm>
            <a:off x="2590799" y="5627975"/>
            <a:ext cx="762000" cy="533400"/>
          </a:xfrm>
          <a:prstGeom prst="ellipse">
            <a:avLst/>
          </a:prstGeom>
          <a:solidFill>
            <a:srgbClr val="92D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eaLnBrk="0" hangingPunct="0"/>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ヒラギノ角ゴ Pro W3" pitchFamily="1" charset="-128"/>
              </a:rPr>
              <a:t>F4</a:t>
            </a:r>
          </a:p>
        </p:txBody>
      </p:sp>
      <p:sp>
        <p:nvSpPr>
          <p:cNvPr id="13" name="Oval 12"/>
          <p:cNvSpPr/>
          <p:nvPr/>
        </p:nvSpPr>
        <p:spPr bwMode="auto">
          <a:xfrm>
            <a:off x="685800" y="4267200"/>
            <a:ext cx="762000" cy="533400"/>
          </a:xfrm>
          <a:prstGeom prst="ellipse">
            <a:avLst/>
          </a:prstGeom>
          <a:solidFill>
            <a:srgbClr val="92D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eaLnBrk="0" hangingPunct="0"/>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ヒラギノ角ゴ Pro W3" pitchFamily="1" charset="-128"/>
              </a:rPr>
              <a:t>F2</a:t>
            </a:r>
          </a:p>
        </p:txBody>
      </p:sp>
      <p:sp>
        <p:nvSpPr>
          <p:cNvPr id="14" name="Rectangle 13"/>
          <p:cNvSpPr/>
          <p:nvPr/>
        </p:nvSpPr>
        <p:spPr bwMode="auto">
          <a:xfrm>
            <a:off x="5638800" y="3505200"/>
            <a:ext cx="2057400" cy="2438400"/>
          </a:xfrm>
          <a:prstGeom prst="rect">
            <a:avLst/>
          </a:prstGeom>
          <a:solidFill>
            <a:srgbClr val="FFC00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lstStyle/>
          <a:p>
            <a:pPr eaLnBrk="0" hangingPunct="0">
              <a:defRPr/>
            </a:pPr>
            <a:endParaRPr lang="zh-CN" altLang="zh-CN" sz="2400">
              <a:solidFill>
                <a:schemeClr val="tx1"/>
              </a:solidFill>
              <a:latin typeface="Arial" pitchFamily="34" charset="0"/>
              <a:ea typeface="ヒラギノ角ゴ Pro W3"/>
              <a:cs typeface="ヒラギノ角ゴ Pro W3"/>
            </a:endParaRPr>
          </a:p>
        </p:txBody>
      </p:sp>
      <p:cxnSp>
        <p:nvCxnSpPr>
          <p:cNvPr id="15" name="Straight Connector 14"/>
          <p:cNvCxnSpPr>
            <a:cxnSpLocks noChangeShapeType="1"/>
          </p:cNvCxnSpPr>
          <p:nvPr/>
        </p:nvCxnSpPr>
        <p:spPr bwMode="auto">
          <a:xfrm>
            <a:off x="5638800" y="4114800"/>
            <a:ext cx="2057400" cy="0"/>
          </a:xfrm>
          <a:prstGeom prst="line">
            <a:avLst/>
          </a:prstGeom>
          <a:noFill/>
          <a:ln w="1270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6" name="Straight Connector 15"/>
          <p:cNvCxnSpPr>
            <a:cxnSpLocks noChangeShapeType="1"/>
          </p:cNvCxnSpPr>
          <p:nvPr/>
        </p:nvCxnSpPr>
        <p:spPr bwMode="auto">
          <a:xfrm>
            <a:off x="5638800" y="4724400"/>
            <a:ext cx="2057400" cy="0"/>
          </a:xfrm>
          <a:prstGeom prst="line">
            <a:avLst/>
          </a:prstGeom>
          <a:noFill/>
          <a:ln w="1270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7" name="Straight Connector 16"/>
          <p:cNvCxnSpPr>
            <a:cxnSpLocks noChangeShapeType="1"/>
          </p:cNvCxnSpPr>
          <p:nvPr/>
        </p:nvCxnSpPr>
        <p:spPr bwMode="auto">
          <a:xfrm>
            <a:off x="5638800" y="5334000"/>
            <a:ext cx="2057400" cy="0"/>
          </a:xfrm>
          <a:prstGeom prst="line">
            <a:avLst/>
          </a:prstGeom>
          <a:noFill/>
          <a:ln w="12700"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18" name="Right Arrow 17"/>
          <p:cNvSpPr>
            <a:spLocks noChangeArrowheads="1"/>
          </p:cNvSpPr>
          <p:nvPr/>
        </p:nvSpPr>
        <p:spPr bwMode="auto">
          <a:xfrm>
            <a:off x="2286000" y="4343400"/>
            <a:ext cx="3276600" cy="228600"/>
          </a:xfrm>
          <a:prstGeom prst="rightArrow">
            <a:avLst>
              <a:gd name="adj1" fmla="val 50000"/>
              <a:gd name="adj2" fmla="val 49968"/>
            </a:avLst>
          </a:prstGeom>
          <a:solidFill>
            <a:schemeClr val="tx2">
              <a:lumMod val="40000"/>
              <a:lumOff val="60000"/>
            </a:schemeClr>
          </a:solidFill>
          <a:ln>
            <a:noFill/>
          </a:ln>
        </p:spPr>
        <p:txBody>
          <a:bodyPr/>
          <a:lstStyle/>
          <a:p>
            <a:pPr eaLnBrk="0" hangingPunct="0"/>
            <a:endParaRPr lang="zh-CN" altLang="zh-CN" sz="2400">
              <a:ea typeface="ヒラギノ角ゴ Pro W3"/>
              <a:cs typeface="ヒラギノ角ゴ Pro W3"/>
            </a:endParaRPr>
          </a:p>
        </p:txBody>
      </p:sp>
      <p:sp>
        <p:nvSpPr>
          <p:cNvPr id="19" name="Right Arrow 18"/>
          <p:cNvSpPr>
            <a:spLocks noChangeArrowheads="1"/>
          </p:cNvSpPr>
          <p:nvPr/>
        </p:nvSpPr>
        <p:spPr bwMode="auto">
          <a:xfrm>
            <a:off x="3962400" y="3733800"/>
            <a:ext cx="1600200" cy="228600"/>
          </a:xfrm>
          <a:prstGeom prst="rightArrow">
            <a:avLst>
              <a:gd name="adj1" fmla="val 50000"/>
              <a:gd name="adj2" fmla="val 50005"/>
            </a:avLst>
          </a:prstGeom>
          <a:solidFill>
            <a:schemeClr val="tx2">
              <a:lumMod val="40000"/>
              <a:lumOff val="60000"/>
            </a:schemeClr>
          </a:solidFill>
          <a:ln>
            <a:noFill/>
          </a:ln>
        </p:spPr>
        <p:txBody>
          <a:bodyPr/>
          <a:lstStyle/>
          <a:p>
            <a:pPr eaLnBrk="0" hangingPunct="0"/>
            <a:endParaRPr lang="zh-CN" altLang="zh-CN" sz="2400">
              <a:ea typeface="ヒラギノ角ゴ Pro W3"/>
              <a:cs typeface="ヒラギノ角ゴ Pro W3"/>
            </a:endParaRPr>
          </a:p>
        </p:txBody>
      </p:sp>
      <p:sp>
        <p:nvSpPr>
          <p:cNvPr id="20" name="Right Arrow 19"/>
          <p:cNvSpPr>
            <a:spLocks noChangeArrowheads="1"/>
          </p:cNvSpPr>
          <p:nvPr/>
        </p:nvSpPr>
        <p:spPr bwMode="auto">
          <a:xfrm>
            <a:off x="3886200" y="4953000"/>
            <a:ext cx="1676400" cy="228600"/>
          </a:xfrm>
          <a:prstGeom prst="rightArrow">
            <a:avLst>
              <a:gd name="adj1" fmla="val 50000"/>
              <a:gd name="adj2" fmla="val 50009"/>
            </a:avLst>
          </a:prstGeom>
          <a:solidFill>
            <a:schemeClr val="tx2">
              <a:lumMod val="40000"/>
              <a:lumOff val="60000"/>
            </a:schemeClr>
          </a:solidFill>
          <a:ln>
            <a:noFill/>
          </a:ln>
        </p:spPr>
        <p:txBody>
          <a:bodyPr/>
          <a:lstStyle/>
          <a:p>
            <a:pPr eaLnBrk="0" hangingPunct="0"/>
            <a:endParaRPr lang="zh-CN" altLang="zh-CN" sz="2400">
              <a:ea typeface="ヒラギノ角ゴ Pro W3"/>
              <a:cs typeface="ヒラギノ角ゴ Pro W3"/>
            </a:endParaRPr>
          </a:p>
        </p:txBody>
      </p:sp>
      <p:sp>
        <p:nvSpPr>
          <p:cNvPr id="21" name="TextBox 20"/>
          <p:cNvSpPr txBox="1">
            <a:spLocks noChangeArrowheads="1"/>
          </p:cNvSpPr>
          <p:nvPr/>
        </p:nvSpPr>
        <p:spPr bwMode="auto">
          <a:xfrm>
            <a:off x="5791200" y="3657600"/>
            <a:ext cx="175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a:ea typeface="宋体" pitchFamily="2" charset="-122"/>
              </a:rPr>
              <a:t>REGION</a:t>
            </a:r>
          </a:p>
        </p:txBody>
      </p:sp>
      <p:sp>
        <p:nvSpPr>
          <p:cNvPr id="22" name="TextBox 21"/>
          <p:cNvSpPr txBox="1">
            <a:spLocks noChangeArrowheads="1"/>
          </p:cNvSpPr>
          <p:nvPr/>
        </p:nvSpPr>
        <p:spPr bwMode="auto">
          <a:xfrm>
            <a:off x="5791200" y="4202113"/>
            <a:ext cx="1752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a:ea typeface="宋体" pitchFamily="2" charset="-122"/>
              </a:rPr>
              <a:t>REGION</a:t>
            </a:r>
          </a:p>
        </p:txBody>
      </p:sp>
      <p:sp>
        <p:nvSpPr>
          <p:cNvPr id="23" name="TextBox 22"/>
          <p:cNvSpPr txBox="1">
            <a:spLocks noChangeArrowheads="1"/>
          </p:cNvSpPr>
          <p:nvPr/>
        </p:nvSpPr>
        <p:spPr bwMode="auto">
          <a:xfrm>
            <a:off x="5791200" y="4887913"/>
            <a:ext cx="1752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a:ea typeface="宋体" pitchFamily="2" charset="-122"/>
              </a:rPr>
              <a:t>REGION</a:t>
            </a:r>
          </a:p>
        </p:txBody>
      </p:sp>
      <p:sp>
        <p:nvSpPr>
          <p:cNvPr id="24" name="TextBox 23"/>
          <p:cNvSpPr txBox="1">
            <a:spLocks noChangeArrowheads="1"/>
          </p:cNvSpPr>
          <p:nvPr/>
        </p:nvSpPr>
        <p:spPr bwMode="auto">
          <a:xfrm>
            <a:off x="5791200" y="5392738"/>
            <a:ext cx="17526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ts val="1000"/>
              </a:lnSpc>
            </a:pPr>
            <a:r>
              <a:rPr lang="en-US" altLang="zh-CN">
                <a:ea typeface="宋体" pitchFamily="2" charset="-122"/>
              </a:rPr>
              <a:t>•</a:t>
            </a:r>
          </a:p>
          <a:p>
            <a:pPr algn="ctr" eaLnBrk="1" hangingPunct="1">
              <a:lnSpc>
                <a:spcPts val="1000"/>
              </a:lnSpc>
            </a:pPr>
            <a:r>
              <a:rPr lang="en-US" altLang="zh-CN">
                <a:ea typeface="宋体" pitchFamily="2" charset="-122"/>
              </a:rPr>
              <a:t>•</a:t>
            </a:r>
          </a:p>
          <a:p>
            <a:pPr algn="ctr" eaLnBrk="1" hangingPunct="1">
              <a:lnSpc>
                <a:spcPts val="1000"/>
              </a:lnSpc>
            </a:pPr>
            <a:r>
              <a:rPr lang="en-US" altLang="zh-CN">
                <a:ea typeface="宋体" pitchFamily="2" charset="-122"/>
              </a:rPr>
              <a:t>•</a:t>
            </a:r>
          </a:p>
        </p:txBody>
      </p:sp>
      <p:sp>
        <p:nvSpPr>
          <p:cNvPr id="25" name="TextBox 24"/>
          <p:cNvSpPr txBox="1">
            <a:spLocks noChangeArrowheads="1"/>
          </p:cNvSpPr>
          <p:nvPr/>
        </p:nvSpPr>
        <p:spPr bwMode="auto">
          <a:xfrm>
            <a:off x="5105400" y="6019800"/>
            <a:ext cx="327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dirty="0">
                <a:latin typeface="Comic Sans MS" pitchFamily="66" charset="0"/>
                <a:ea typeface="宋体" pitchFamily="2" charset="-122"/>
              </a:rPr>
              <a:t>Local Memory Code Section</a:t>
            </a:r>
          </a:p>
        </p:txBody>
      </p:sp>
    </p:spTree>
    <p:extLst>
      <p:ext uri="{BB962C8B-B14F-4D97-AF65-F5344CB8AC3E}">
        <p14:creationId xmlns:p14="http://schemas.microsoft.com/office/powerpoint/2010/main" val="12939651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8" grpId="0" animBg="1"/>
      <p:bldP spid="19" grpId="0" animBg="1"/>
      <p:bldP spid="20" grpId="0" animBg="1"/>
      <p:bldP spid="21" grpId="0"/>
      <p:bldP spid="22" grpId="0"/>
      <p:bldP spid="23" grpId="0"/>
      <p:bldP spid="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Management</a:t>
            </a:r>
            <a:endParaRPr lang="en-US" dirty="0"/>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27</a:t>
            </a:fld>
            <a:endParaRPr lang="en-US" altLang="zh-CN"/>
          </a:p>
        </p:txBody>
      </p:sp>
      <p:sp>
        <p:nvSpPr>
          <p:cNvPr id="5" name="Content Placeholder 2"/>
          <p:cNvSpPr>
            <a:spLocks noGrp="1"/>
          </p:cNvSpPr>
          <p:nvPr>
            <p:ph sz="quarter" idx="1"/>
          </p:nvPr>
        </p:nvSpPr>
        <p:spPr>
          <a:xfrm>
            <a:off x="152399" y="1066800"/>
            <a:ext cx="5105401" cy="5105400"/>
          </a:xfrm>
        </p:spPr>
        <p:txBody>
          <a:bodyPr>
            <a:normAutofit/>
          </a:bodyPr>
          <a:lstStyle/>
          <a:p>
            <a:pPr marL="274320" lvl="1">
              <a:spcBef>
                <a:spcPts val="600"/>
              </a:spcBef>
              <a:buClr>
                <a:schemeClr val="accent1"/>
              </a:buClr>
              <a:buSzPct val="100000"/>
              <a:buFont typeface="Arial" panose="020B0604020202020204" pitchFamily="34" charset="0"/>
              <a:buChar char="•"/>
            </a:pPr>
            <a:r>
              <a:rPr lang="en-US" sz="2800" dirty="0">
                <a:solidFill>
                  <a:schemeClr val="tx1"/>
                </a:solidFill>
              </a:rPr>
              <a:t>Identify </a:t>
            </a:r>
            <a:r>
              <a:rPr lang="en-US" sz="2800" dirty="0" smtClean="0">
                <a:solidFill>
                  <a:schemeClr val="tx1"/>
                </a:solidFill>
              </a:rPr>
              <a:t>shortcomings </a:t>
            </a:r>
            <a:r>
              <a:rPr lang="en-US" sz="2800" dirty="0">
                <a:solidFill>
                  <a:schemeClr val="tx1"/>
                </a:solidFill>
              </a:rPr>
              <a:t>in previous techniques</a:t>
            </a:r>
          </a:p>
          <a:p>
            <a:pPr lvl="1"/>
            <a:r>
              <a:rPr lang="en-US" dirty="0" smtClean="0"/>
              <a:t>Update interference costs after mapping each function</a:t>
            </a:r>
          </a:p>
          <a:p>
            <a:pPr lvl="2"/>
            <a:r>
              <a:rPr lang="en-US" dirty="0" smtClean="0"/>
              <a:t>Overhead that two functions were mapped in the same region</a:t>
            </a:r>
          </a:p>
          <a:p>
            <a:pPr lvl="1"/>
            <a:r>
              <a:rPr lang="en-US" dirty="0" smtClean="0"/>
              <a:t>Correct </a:t>
            </a:r>
            <a:r>
              <a:rPr lang="en-US" dirty="0"/>
              <a:t>interference cost </a:t>
            </a:r>
            <a:r>
              <a:rPr lang="en-US" dirty="0" smtClean="0"/>
              <a:t>calculation</a:t>
            </a:r>
          </a:p>
          <a:p>
            <a:pPr lvl="1"/>
            <a:r>
              <a:rPr lang="en-US" dirty="0" smtClean="0"/>
              <a:t>Consider branch probabilities</a:t>
            </a:r>
          </a:p>
        </p:txBody>
      </p:sp>
      <p:pic>
        <p:nvPicPr>
          <p:cNvPr id="31" name="Picture 30" descr="code mappin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7200" y="3243890"/>
            <a:ext cx="4953000" cy="2090110"/>
          </a:xfrm>
          <a:prstGeom prst="rect">
            <a:avLst/>
          </a:prstGeom>
        </p:spPr>
      </p:pic>
      <p:sp>
        <p:nvSpPr>
          <p:cNvPr id="32" name="Content Placeholder 2"/>
          <p:cNvSpPr txBox="1">
            <a:spLocks/>
          </p:cNvSpPr>
          <p:nvPr/>
        </p:nvSpPr>
        <p:spPr>
          <a:xfrm>
            <a:off x="5105400" y="1066800"/>
            <a:ext cx="3962400" cy="2057400"/>
          </a:xfrm>
          <a:prstGeom prst="rect">
            <a:avLst/>
          </a:prstGeom>
        </p:spPr>
        <p:txBody>
          <a:bodyPr vert="horz">
            <a:normAutofit fontScale="92500" lnSpcReduction="10000"/>
          </a:bodyPr>
          <a:lstStyle>
            <a:lvl1pPr marL="274320" indent="-274320" algn="l" rtl="0" eaLnBrk="1" latinLnBrk="0" hangingPunct="1">
              <a:spcBef>
                <a:spcPts val="600"/>
              </a:spcBef>
              <a:buClr>
                <a:schemeClr val="accent1"/>
              </a:buClr>
              <a:buSzPct val="100000"/>
              <a:buFont typeface="Arial" panose="020B0604020202020204" pitchFamily="34" charset="0"/>
              <a:buChar char="•"/>
              <a:defRPr kumimoji="0" sz="2800" kern="1200">
                <a:solidFill>
                  <a:schemeClr val="tx1"/>
                </a:solidFill>
                <a:latin typeface="Arial" panose="020B0604020202020204" pitchFamily="34" charset="0"/>
                <a:ea typeface="+mn-ea"/>
                <a:cs typeface="Arial" panose="020B0604020202020204" pitchFamily="34" charset="0"/>
              </a:defRPr>
            </a:lvl1pPr>
            <a:lvl2pPr marL="548640" indent="-274320" algn="l" rtl="0" eaLnBrk="1" latinLnBrk="0" hangingPunct="1">
              <a:spcBef>
                <a:spcPts val="500"/>
              </a:spcBef>
              <a:buClr>
                <a:schemeClr val="accent2"/>
              </a:buClr>
              <a:buSzPct val="76000"/>
              <a:buFont typeface="Wingdings" panose="05000000000000000000" pitchFamily="2" charset="2"/>
              <a:buChar char="Ø"/>
              <a:defRPr kumimoji="0" sz="2400" kern="1200">
                <a:solidFill>
                  <a:srgbClr val="002060"/>
                </a:solidFill>
                <a:latin typeface="Arial" panose="020B0604020202020204" pitchFamily="34" charset="0"/>
                <a:ea typeface="+mn-ea"/>
                <a:cs typeface="Arial" panose="020B0604020202020204" pitchFamily="34" charset="0"/>
              </a:defRPr>
            </a:lvl2pPr>
            <a:lvl3pPr marL="822960" indent="-228600" algn="l" rtl="0" eaLnBrk="1" latinLnBrk="0" hangingPunct="1">
              <a:spcBef>
                <a:spcPts val="500"/>
              </a:spcBef>
              <a:buClr>
                <a:schemeClr val="bg1">
                  <a:shade val="50000"/>
                </a:schemeClr>
              </a:buClr>
              <a:buSzPct val="76000"/>
              <a:buFont typeface="Courier New" panose="02070309020205020404" pitchFamily="49" charset="0"/>
              <a:buChar char="o"/>
              <a:defRPr kumimoji="0" sz="2400" kern="1200">
                <a:solidFill>
                  <a:srgbClr val="006600"/>
                </a:solidFill>
                <a:latin typeface="Arial" panose="020B0604020202020204" pitchFamily="34" charset="0"/>
                <a:ea typeface="+mn-ea"/>
                <a:cs typeface="Arial" panose="020B0604020202020204" pitchFamily="34" charset="0"/>
              </a:defRPr>
            </a:lvl3pPr>
            <a:lvl4pPr marL="1097280" indent="-228600" algn="l" rtl="0" eaLnBrk="1" latinLnBrk="0" hangingPunct="1">
              <a:spcBef>
                <a:spcPts val="400"/>
              </a:spcBef>
              <a:buClr>
                <a:schemeClr val="accent2">
                  <a:shade val="75000"/>
                </a:schemeClr>
              </a:buClr>
              <a:buSzPct val="70000"/>
              <a:buFont typeface="Wingdings" panose="05000000000000000000" pitchFamily="2" charset="2"/>
              <a:buChar char="v"/>
              <a:defRPr kumimoji="0" sz="2000" kern="1200">
                <a:solidFill>
                  <a:schemeClr val="tx1"/>
                </a:solidFill>
                <a:latin typeface="Arial" panose="020B0604020202020204" pitchFamily="34" charset="0"/>
                <a:ea typeface="+mn-ea"/>
                <a:cs typeface="Arial" panose="020B0604020202020204" pitchFamily="34" charset="0"/>
              </a:defRPr>
            </a:lvl4pPr>
            <a:lvl5pPr marL="1371600" indent="-228600" algn="l" rtl="0" eaLnBrk="1" latinLnBrk="0" hangingPunct="1">
              <a:spcBef>
                <a:spcPts val="300"/>
              </a:spcBef>
              <a:buClr>
                <a:schemeClr val="accent2"/>
              </a:buClr>
              <a:buSzPct val="70000"/>
              <a:buFont typeface="Wingdings" panose="05000000000000000000" pitchFamily="2" charset="2"/>
              <a:buChar char="q"/>
              <a:defRPr kumimoji="0" sz="1800" kern="1200">
                <a:solidFill>
                  <a:schemeClr val="tx1"/>
                </a:solidFill>
                <a:latin typeface="Arial" panose="020B0604020202020204" pitchFamily="34" charset="0"/>
                <a:ea typeface="+mn-ea"/>
                <a:cs typeface="Arial" panose="020B0604020202020204"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buFont typeface="Wingdings" charset="2"/>
              <a:buChar char="ü"/>
            </a:pPr>
            <a:r>
              <a:rPr lang="en-US" dirty="0" smtClean="0"/>
              <a:t>Better </a:t>
            </a:r>
            <a:r>
              <a:rPr lang="en-US" dirty="0"/>
              <a:t>mapping 89% of time</a:t>
            </a:r>
          </a:p>
          <a:p>
            <a:pPr lvl="1">
              <a:buFont typeface="Wingdings" charset="2"/>
              <a:buChar char="ü"/>
            </a:pPr>
            <a:r>
              <a:rPr lang="en-US" dirty="0"/>
              <a:t>Accurate cost calculation improves performance by 12% even with previous mapping techniques</a:t>
            </a:r>
          </a:p>
          <a:p>
            <a:pPr lvl="1"/>
            <a:endParaRPr lang="en-US" dirty="0"/>
          </a:p>
          <a:p>
            <a:endParaRPr lang="en-US" dirty="0"/>
          </a:p>
        </p:txBody>
      </p:sp>
    </p:spTree>
    <p:extLst>
      <p:ext uri="{BB962C8B-B14F-4D97-AF65-F5344CB8AC3E}">
        <p14:creationId xmlns:p14="http://schemas.microsoft.com/office/powerpoint/2010/main" val="17806613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9144000" cy="798286"/>
          </a:xfrm>
        </p:spPr>
        <p:txBody>
          <a:bodyPr/>
          <a:lstStyle/>
          <a:p>
            <a:r>
              <a:rPr lang="en-US" altLang="zh-TW" dirty="0" smtClean="0"/>
              <a:t>Heap Data Management: Problem</a:t>
            </a:r>
            <a:endParaRPr lang="zh-TW" altLang="en-US" dirty="0"/>
          </a:p>
        </p:txBody>
      </p:sp>
      <p:sp>
        <p:nvSpPr>
          <p:cNvPr id="3" name="內容版面配置區 2"/>
          <p:cNvSpPr>
            <a:spLocks noGrp="1"/>
          </p:cNvSpPr>
          <p:nvPr>
            <p:ph sz="quarter" idx="1"/>
          </p:nvPr>
        </p:nvSpPr>
        <p:spPr>
          <a:xfrm>
            <a:off x="185749" y="946157"/>
            <a:ext cx="5999427" cy="3994038"/>
          </a:xfrm>
        </p:spPr>
        <p:txBody>
          <a:bodyPr>
            <a:noAutofit/>
          </a:bodyPr>
          <a:lstStyle/>
          <a:p>
            <a:r>
              <a:rPr lang="en-US" altLang="zh-TW" sz="2400" dirty="0" smtClean="0"/>
              <a:t>Heap data management is important</a:t>
            </a:r>
          </a:p>
          <a:p>
            <a:pPr lvl="1"/>
            <a:r>
              <a:rPr lang="en-US" altLang="zh-TW" sz="2000" dirty="0" smtClean="0"/>
              <a:t>Heap data accesses may account for a significant portion of data accesses of an application</a:t>
            </a:r>
          </a:p>
          <a:p>
            <a:pPr lvl="2"/>
            <a:r>
              <a:rPr lang="en-US" altLang="zh-TW" sz="2000" dirty="0" err="1" smtClean="0"/>
              <a:t>susan</a:t>
            </a:r>
            <a:r>
              <a:rPr lang="en-US" altLang="zh-TW" sz="2000" dirty="0" smtClean="0"/>
              <a:t> smoothing from </a:t>
            </a:r>
            <a:r>
              <a:rPr lang="en-US" altLang="zh-TW" sz="2000" dirty="0" err="1" smtClean="0"/>
              <a:t>MiBench</a:t>
            </a:r>
            <a:r>
              <a:rPr lang="en-US" altLang="zh-TW" sz="2000" dirty="0" smtClean="0"/>
              <a:t> – 94% of data accesses</a:t>
            </a:r>
          </a:p>
          <a:p>
            <a:r>
              <a:rPr lang="en-US" altLang="zh-TW" sz="2400" dirty="0"/>
              <a:t>Heap data management </a:t>
            </a:r>
            <a:r>
              <a:rPr lang="en-US" altLang="zh-TW" sz="2400" dirty="0" smtClean="0"/>
              <a:t>can be challenging</a:t>
            </a:r>
          </a:p>
          <a:p>
            <a:pPr lvl="1"/>
            <a:r>
              <a:rPr lang="en-US" altLang="zh-TW" sz="2000" dirty="0" smtClean="0"/>
              <a:t>Dynamic nature of heap data</a:t>
            </a:r>
            <a:endParaRPr lang="en-US" altLang="zh-TW" sz="2000" dirty="0"/>
          </a:p>
        </p:txBody>
      </p:sp>
      <p:sp>
        <p:nvSpPr>
          <p:cNvPr id="9" name="矩形 8"/>
          <p:cNvSpPr/>
          <p:nvPr/>
        </p:nvSpPr>
        <p:spPr>
          <a:xfrm>
            <a:off x="6531425" y="5257076"/>
            <a:ext cx="1480457" cy="4528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Global Data</a:t>
            </a:r>
            <a:endParaRPr lang="zh-TW" altLang="en-US" dirty="0">
              <a:solidFill>
                <a:schemeClr val="tx1"/>
              </a:solidFill>
            </a:endParaRPr>
          </a:p>
        </p:txBody>
      </p:sp>
      <p:sp>
        <p:nvSpPr>
          <p:cNvPr id="10" name="矩形 9"/>
          <p:cNvSpPr/>
          <p:nvPr/>
        </p:nvSpPr>
        <p:spPr>
          <a:xfrm>
            <a:off x="6531425" y="4281720"/>
            <a:ext cx="1480457" cy="9753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Code Data</a:t>
            </a:r>
            <a:endParaRPr lang="zh-TW" altLang="en-US" dirty="0">
              <a:solidFill>
                <a:schemeClr val="tx1"/>
              </a:solidFill>
            </a:endParaRPr>
          </a:p>
        </p:txBody>
      </p:sp>
      <p:sp>
        <p:nvSpPr>
          <p:cNvPr id="11" name="矩形 10"/>
          <p:cNvSpPr/>
          <p:nvPr/>
        </p:nvSpPr>
        <p:spPr>
          <a:xfrm>
            <a:off x="6531425" y="1178562"/>
            <a:ext cx="1480457" cy="31031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2" name="向下箭號圖說文字 11"/>
          <p:cNvSpPr/>
          <p:nvPr/>
        </p:nvSpPr>
        <p:spPr>
          <a:xfrm>
            <a:off x="6531425" y="1178562"/>
            <a:ext cx="1465943" cy="1465943"/>
          </a:xfrm>
          <a:prstGeom prst="downArrow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Stack Data</a:t>
            </a:r>
            <a:endParaRPr lang="zh-TW" altLang="en-US" dirty="0">
              <a:solidFill>
                <a:schemeClr val="tx1"/>
              </a:solidFill>
            </a:endParaRPr>
          </a:p>
        </p:txBody>
      </p:sp>
      <p:sp>
        <p:nvSpPr>
          <p:cNvPr id="13" name="向上箭號圖說文字 12"/>
          <p:cNvSpPr/>
          <p:nvPr/>
        </p:nvSpPr>
        <p:spPr>
          <a:xfrm>
            <a:off x="6531425" y="2730141"/>
            <a:ext cx="1480457" cy="1551579"/>
          </a:xfrm>
          <a:prstGeom prst="upArrow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Heap Data</a:t>
            </a:r>
            <a:endParaRPr lang="zh-TW" altLang="en-US" dirty="0">
              <a:solidFill>
                <a:schemeClr val="tx1"/>
              </a:solidFill>
            </a:endParaRPr>
          </a:p>
        </p:txBody>
      </p:sp>
      <p:sp>
        <p:nvSpPr>
          <p:cNvPr id="4" name="橢圓 3"/>
          <p:cNvSpPr/>
          <p:nvPr/>
        </p:nvSpPr>
        <p:spPr>
          <a:xfrm>
            <a:off x="6129334" y="3300413"/>
            <a:ext cx="2271713" cy="9813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dirty="0" smtClean="0">
              <a:solidFill>
                <a:schemeClr val="tx1"/>
              </a:solidFill>
            </a:endParaRPr>
          </a:p>
        </p:txBody>
      </p:sp>
    </p:spTree>
    <p:extLst>
      <p:ext uri="{BB962C8B-B14F-4D97-AF65-F5344CB8AC3E}">
        <p14:creationId xmlns:p14="http://schemas.microsoft.com/office/powerpoint/2010/main" val="33930030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3624"/>
            <a:ext cx="9143999" cy="816424"/>
          </a:xfrm>
        </p:spPr>
        <p:txBody>
          <a:bodyPr/>
          <a:lstStyle/>
          <a:p>
            <a:r>
              <a:rPr lang="en-US" altLang="zh-TW" dirty="0" smtClean="0"/>
              <a:t>State-of-the-art</a:t>
            </a:r>
            <a:r>
              <a:rPr lang="en-US" altLang="zh-TW" dirty="0"/>
              <a:t>: [Bai2013] </a:t>
            </a:r>
            <a:endParaRPr lang="zh-TW" altLang="en-US" dirty="0"/>
          </a:p>
        </p:txBody>
      </p:sp>
      <p:sp>
        <p:nvSpPr>
          <p:cNvPr id="8" name="內容版面配置區 2"/>
          <p:cNvSpPr txBox="1">
            <a:spLocks/>
          </p:cNvSpPr>
          <p:nvPr/>
        </p:nvSpPr>
        <p:spPr>
          <a:xfrm>
            <a:off x="1551247" y="2554912"/>
            <a:ext cx="1842299" cy="1690213"/>
          </a:xfrm>
          <a:prstGeom prst="rect">
            <a:avLst/>
          </a:prstGeom>
          <a:ln>
            <a:solidFill>
              <a:schemeClr val="tx1"/>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sz="1600" b="1" dirty="0" smtClean="0"/>
              <a:t>Raw Code:</a:t>
            </a:r>
          </a:p>
          <a:p>
            <a:pPr marL="0" indent="0">
              <a:buFont typeface="Arial" panose="020B0604020202020204" pitchFamily="34" charset="0"/>
              <a:buNone/>
            </a:pPr>
            <a:r>
              <a:rPr lang="en-US" altLang="zh-TW" sz="1600" dirty="0" err="1" smtClean="0"/>
              <a:t>int</a:t>
            </a:r>
            <a:r>
              <a:rPr lang="en-US" altLang="zh-TW" sz="1600" dirty="0" smtClean="0"/>
              <a:t> *p1, *p2;</a:t>
            </a:r>
          </a:p>
          <a:p>
            <a:pPr marL="0" indent="0">
              <a:buFont typeface="Arial" panose="020B0604020202020204" pitchFamily="34" charset="0"/>
              <a:buNone/>
            </a:pPr>
            <a:r>
              <a:rPr lang="en-US" altLang="zh-TW" sz="1600" dirty="0" smtClean="0"/>
              <a:t>p1 = malloc(20);</a:t>
            </a:r>
          </a:p>
          <a:p>
            <a:pPr marL="0" indent="0">
              <a:buFont typeface="Arial" panose="020B0604020202020204" pitchFamily="34" charset="0"/>
              <a:buNone/>
            </a:pPr>
            <a:r>
              <a:rPr lang="en-US" altLang="zh-TW" sz="1600" dirty="0" smtClean="0"/>
              <a:t>p2 = p1;</a:t>
            </a:r>
          </a:p>
          <a:p>
            <a:pPr marL="0" indent="0">
              <a:buFont typeface="Arial" panose="020B0604020202020204" pitchFamily="34" charset="0"/>
              <a:buNone/>
            </a:pPr>
            <a:r>
              <a:rPr lang="en-US" altLang="zh-TW" sz="1600" dirty="0" smtClean="0"/>
              <a:t>*p2 = 10;</a:t>
            </a:r>
          </a:p>
        </p:txBody>
      </p:sp>
      <p:sp>
        <p:nvSpPr>
          <p:cNvPr id="9" name="內容版面配置區 3"/>
          <p:cNvSpPr txBox="1">
            <a:spLocks/>
          </p:cNvSpPr>
          <p:nvPr/>
        </p:nvSpPr>
        <p:spPr>
          <a:xfrm>
            <a:off x="5036858" y="2456373"/>
            <a:ext cx="2483942" cy="1788752"/>
          </a:xfrm>
          <a:prstGeom prst="rect">
            <a:avLst/>
          </a:prstGeom>
          <a:ln>
            <a:solidFill>
              <a:schemeClr val="tx1"/>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sz="1600" b="1" dirty="0" smtClean="0"/>
              <a:t>Converted Code:</a:t>
            </a:r>
          </a:p>
          <a:p>
            <a:pPr marL="0" indent="0">
              <a:buFont typeface="Arial" panose="020B0604020202020204" pitchFamily="34" charset="0"/>
              <a:buNone/>
            </a:pPr>
            <a:r>
              <a:rPr lang="en-US" altLang="zh-TW" sz="1600" dirty="0" err="1" smtClean="0"/>
              <a:t>int</a:t>
            </a:r>
            <a:r>
              <a:rPr lang="en-US" altLang="zh-TW" sz="1600" dirty="0" smtClean="0"/>
              <a:t> *p1, *p2;</a:t>
            </a:r>
          </a:p>
          <a:p>
            <a:pPr marL="0" indent="0">
              <a:buFont typeface="Arial" panose="020B0604020202020204" pitchFamily="34" charset="0"/>
              <a:buNone/>
            </a:pPr>
            <a:r>
              <a:rPr lang="en-US" altLang="zh-TW" sz="1600" dirty="0" smtClean="0"/>
              <a:t>*</a:t>
            </a:r>
            <a:r>
              <a:rPr lang="en-US" altLang="zh-TW" sz="1600" b="1" dirty="0" smtClean="0">
                <a:solidFill>
                  <a:srgbClr val="FF0000"/>
                </a:solidFill>
              </a:rPr>
              <a:t>g2l(</a:t>
            </a:r>
            <a:r>
              <a:rPr lang="en-US" altLang="zh-TW" sz="1600" dirty="0" smtClean="0"/>
              <a:t>&amp;p1</a:t>
            </a:r>
            <a:r>
              <a:rPr lang="en-US" altLang="zh-TW" sz="1600" b="1" dirty="0" smtClean="0">
                <a:solidFill>
                  <a:srgbClr val="FF0000"/>
                </a:solidFill>
              </a:rPr>
              <a:t>)</a:t>
            </a:r>
            <a:r>
              <a:rPr lang="en-US" altLang="zh-TW" sz="1600" dirty="0" smtClean="0"/>
              <a:t> = malloc(20);</a:t>
            </a:r>
          </a:p>
          <a:p>
            <a:pPr marL="0" indent="0">
              <a:buFont typeface="Arial" panose="020B0604020202020204" pitchFamily="34" charset="0"/>
              <a:buNone/>
            </a:pPr>
            <a:r>
              <a:rPr lang="en-US" altLang="zh-TW" sz="1600" dirty="0" smtClean="0"/>
              <a:t>*</a:t>
            </a:r>
            <a:r>
              <a:rPr lang="en-US" altLang="zh-TW" sz="1600" b="1" dirty="0" smtClean="0">
                <a:solidFill>
                  <a:srgbClr val="FF0000"/>
                </a:solidFill>
              </a:rPr>
              <a:t>g2l(</a:t>
            </a:r>
            <a:r>
              <a:rPr lang="en-US" altLang="zh-TW" sz="1600" dirty="0" smtClean="0"/>
              <a:t>&amp;p2</a:t>
            </a:r>
            <a:r>
              <a:rPr lang="en-US" altLang="zh-TW" sz="1600" b="1" dirty="0" smtClean="0">
                <a:solidFill>
                  <a:srgbClr val="FF0000"/>
                </a:solidFill>
              </a:rPr>
              <a:t>)</a:t>
            </a:r>
            <a:r>
              <a:rPr lang="en-US" altLang="zh-TW" sz="1600" dirty="0" smtClean="0"/>
              <a:t> = *</a:t>
            </a:r>
            <a:r>
              <a:rPr lang="en-US" altLang="zh-TW" sz="1600" b="1" dirty="0" smtClean="0">
                <a:solidFill>
                  <a:srgbClr val="FF0000"/>
                </a:solidFill>
              </a:rPr>
              <a:t>g2l(</a:t>
            </a:r>
            <a:r>
              <a:rPr lang="en-US" altLang="zh-TW" sz="1600" dirty="0" smtClean="0"/>
              <a:t>&amp;p1</a:t>
            </a:r>
            <a:r>
              <a:rPr lang="en-US" altLang="zh-TW" sz="1600" b="1" dirty="0" smtClean="0">
                <a:solidFill>
                  <a:srgbClr val="FF0000"/>
                </a:solidFill>
              </a:rPr>
              <a:t>)</a:t>
            </a:r>
            <a:r>
              <a:rPr lang="en-US" altLang="zh-TW" sz="1600" dirty="0" smtClean="0"/>
              <a:t>;</a:t>
            </a:r>
          </a:p>
          <a:p>
            <a:pPr marL="0" indent="0">
              <a:buFont typeface="Arial" panose="020B0604020202020204" pitchFamily="34" charset="0"/>
              <a:buNone/>
            </a:pPr>
            <a:r>
              <a:rPr lang="en-US" altLang="zh-TW" sz="1600" dirty="0" smtClean="0"/>
              <a:t>*</a:t>
            </a:r>
            <a:r>
              <a:rPr lang="en-US" altLang="zh-TW" sz="1600" b="1" dirty="0" smtClean="0">
                <a:solidFill>
                  <a:srgbClr val="0070C0"/>
                </a:solidFill>
              </a:rPr>
              <a:t>g2l(</a:t>
            </a:r>
            <a:r>
              <a:rPr lang="en-US" altLang="zh-TW" sz="1600" dirty="0" smtClean="0"/>
              <a:t>*</a:t>
            </a:r>
            <a:r>
              <a:rPr lang="en-US" altLang="zh-TW" sz="1600" b="1" dirty="0" smtClean="0">
                <a:solidFill>
                  <a:srgbClr val="FF0000"/>
                </a:solidFill>
              </a:rPr>
              <a:t>g2l(</a:t>
            </a:r>
            <a:r>
              <a:rPr lang="en-US" altLang="zh-TW" sz="1600" dirty="0" smtClean="0"/>
              <a:t>&amp;p2</a:t>
            </a:r>
            <a:r>
              <a:rPr lang="en-US" altLang="zh-TW" sz="1600" b="1" dirty="0" smtClean="0">
                <a:solidFill>
                  <a:srgbClr val="FF0000"/>
                </a:solidFill>
              </a:rPr>
              <a:t>)</a:t>
            </a:r>
            <a:r>
              <a:rPr lang="en-US" altLang="zh-TW" sz="1600" b="1" dirty="0" smtClean="0">
                <a:solidFill>
                  <a:srgbClr val="0070C0"/>
                </a:solidFill>
              </a:rPr>
              <a:t>)</a:t>
            </a:r>
            <a:r>
              <a:rPr lang="en-US" altLang="zh-TW" sz="1600" dirty="0" smtClean="0"/>
              <a:t> = 10;</a:t>
            </a:r>
          </a:p>
        </p:txBody>
      </p:sp>
      <p:sp>
        <p:nvSpPr>
          <p:cNvPr id="7" name="內容版面配置區 2"/>
          <p:cNvSpPr>
            <a:spLocks noGrp="1"/>
          </p:cNvSpPr>
          <p:nvPr>
            <p:ph sz="quarter" idx="1"/>
          </p:nvPr>
        </p:nvSpPr>
        <p:spPr>
          <a:xfrm>
            <a:off x="308221" y="1371600"/>
            <a:ext cx="8454779" cy="972457"/>
          </a:xfrm>
        </p:spPr>
        <p:txBody>
          <a:bodyPr>
            <a:normAutofit fontScale="92500"/>
          </a:bodyPr>
          <a:lstStyle/>
          <a:p>
            <a:r>
              <a:rPr lang="en-US" altLang="zh-TW" sz="2400" dirty="0" smtClean="0"/>
              <a:t>Heap management functions are inserted at every data access</a:t>
            </a:r>
          </a:p>
          <a:p>
            <a:pPr lvl="1"/>
            <a:r>
              <a:rPr lang="en-US" altLang="zh-TW" sz="2000" dirty="0" smtClean="0"/>
              <a:t>Heap accesses are identified at runtime</a:t>
            </a:r>
          </a:p>
        </p:txBody>
      </p:sp>
      <p:sp>
        <p:nvSpPr>
          <p:cNvPr id="4" name="向右箭號 3"/>
          <p:cNvSpPr/>
          <p:nvPr/>
        </p:nvSpPr>
        <p:spPr>
          <a:xfrm>
            <a:off x="3816059" y="2828234"/>
            <a:ext cx="798285" cy="10450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TextBox 2"/>
          <p:cNvSpPr txBox="1"/>
          <p:nvPr/>
        </p:nvSpPr>
        <p:spPr>
          <a:xfrm>
            <a:off x="249842" y="4886235"/>
            <a:ext cx="8729004" cy="1200329"/>
          </a:xfrm>
          <a:prstGeom prst="rect">
            <a:avLst/>
          </a:prstGeom>
          <a:noFill/>
        </p:spPr>
        <p:txBody>
          <a:bodyPr wrap="square" rtlCol="0">
            <a:spAutoFit/>
          </a:bodyPr>
          <a:lstStyle/>
          <a:p>
            <a:pPr lvl="0"/>
            <a:r>
              <a:rPr lang="en-US" altLang="zh-TW" dirty="0"/>
              <a:t>K. Bai and A. </a:t>
            </a:r>
            <a:r>
              <a:rPr lang="en-US" altLang="zh-TW" dirty="0" err="1"/>
              <a:t>Shrivastava</a:t>
            </a:r>
            <a:r>
              <a:rPr lang="en-US" altLang="zh-TW" dirty="0"/>
              <a:t>, "Automatic and efficient heap data management for Limited Local Memory multicore architectures," </a:t>
            </a:r>
            <a:r>
              <a:rPr lang="en-US" altLang="zh-TW" i="1" dirty="0"/>
              <a:t>2013 Design, Automation &amp; Test in Europe Conference &amp; Exhibition (DATE)</a:t>
            </a:r>
            <a:r>
              <a:rPr lang="en-US" altLang="zh-TW" dirty="0"/>
              <a:t>, Grenoble, France, 2013, pp. 593-598.</a:t>
            </a:r>
          </a:p>
          <a:p>
            <a:endParaRPr lang="en-US" dirty="0"/>
          </a:p>
        </p:txBody>
      </p:sp>
    </p:spTree>
    <p:extLst>
      <p:ext uri="{BB962C8B-B14F-4D97-AF65-F5344CB8AC3E}">
        <p14:creationId xmlns:p14="http://schemas.microsoft.com/office/powerpoint/2010/main" val="120063780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of scaling</a:t>
            </a:r>
            <a:endParaRPr lang="en-US" dirty="0"/>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3</a:t>
            </a:fld>
            <a:endParaRPr lang="en-US" altLang="zh-CN" dirty="0"/>
          </a:p>
        </p:txBody>
      </p:sp>
      <p:pic>
        <p:nvPicPr>
          <p:cNvPr id="7" name="Picture 6"/>
          <p:cNvPicPr>
            <a:picLocks noChangeAspect="1"/>
          </p:cNvPicPr>
          <p:nvPr/>
        </p:nvPicPr>
        <p:blipFill>
          <a:blip r:embed="rId3"/>
          <a:stretch>
            <a:fillRect/>
          </a:stretch>
        </p:blipFill>
        <p:spPr>
          <a:xfrm>
            <a:off x="4741335" y="895351"/>
            <a:ext cx="4368798" cy="2457449"/>
          </a:xfrm>
          <a:prstGeom prst="rect">
            <a:avLst/>
          </a:prstGeom>
        </p:spPr>
      </p:pic>
      <p:sp>
        <p:nvSpPr>
          <p:cNvPr id="4" name="Content Placeholder 3"/>
          <p:cNvSpPr>
            <a:spLocks noGrp="1"/>
          </p:cNvSpPr>
          <p:nvPr>
            <p:ph sz="quarter" idx="1"/>
          </p:nvPr>
        </p:nvSpPr>
        <p:spPr>
          <a:xfrm>
            <a:off x="152399" y="929640"/>
            <a:ext cx="4572001" cy="5389404"/>
          </a:xfrm>
        </p:spPr>
        <p:txBody>
          <a:bodyPr>
            <a:normAutofit fontScale="92500" lnSpcReduction="20000"/>
          </a:bodyPr>
          <a:lstStyle/>
          <a:p>
            <a:r>
              <a:rPr lang="en-US" dirty="0" smtClean="0"/>
              <a:t>Power</a:t>
            </a:r>
            <a:r>
              <a:rPr lang="zh-CN" altLang="en-US" dirty="0" smtClean="0"/>
              <a:t> </a:t>
            </a:r>
            <a:r>
              <a:rPr lang="en-US" altLang="zh-CN" dirty="0" smtClean="0"/>
              <a:t>cap</a:t>
            </a:r>
          </a:p>
          <a:p>
            <a:pPr lvl="1"/>
            <a:r>
              <a:rPr lang="en-US" dirty="0" smtClean="0">
                <a:solidFill>
                  <a:schemeClr val="tx1"/>
                </a:solidFill>
              </a:rPr>
              <a:t>Intel </a:t>
            </a:r>
            <a:r>
              <a:rPr lang="en-US" dirty="0">
                <a:solidFill>
                  <a:schemeClr val="tx1"/>
                </a:solidFill>
              </a:rPr>
              <a:t>Core i7-</a:t>
            </a:r>
            <a:r>
              <a:rPr lang="en-US" dirty="0" smtClean="0">
                <a:solidFill>
                  <a:schemeClr val="tx1"/>
                </a:solidFill>
              </a:rPr>
              <a:t>7700</a:t>
            </a:r>
            <a:r>
              <a:rPr lang="en-US" altLang="zh-CN" dirty="0" smtClean="0">
                <a:solidFill>
                  <a:schemeClr val="tx1"/>
                </a:solidFill>
              </a:rPr>
              <a:t>,</a:t>
            </a:r>
            <a:r>
              <a:rPr lang="zh-CN" altLang="en-US" dirty="0" smtClean="0">
                <a:solidFill>
                  <a:schemeClr val="tx1"/>
                </a:solidFill>
              </a:rPr>
              <a:t> </a:t>
            </a:r>
            <a:r>
              <a:rPr lang="en-US" dirty="0">
                <a:solidFill>
                  <a:schemeClr val="tx1"/>
                </a:solidFill>
              </a:rPr>
              <a:t>4-core consumes 91W at </a:t>
            </a:r>
            <a:r>
              <a:rPr lang="en-US" dirty="0" smtClean="0">
                <a:solidFill>
                  <a:schemeClr val="tx1"/>
                </a:solidFill>
              </a:rPr>
              <a:t>4.2GHz</a:t>
            </a:r>
          </a:p>
          <a:p>
            <a:pPr lvl="1"/>
            <a:r>
              <a:rPr lang="en-US" dirty="0">
                <a:solidFill>
                  <a:schemeClr val="tx1"/>
                </a:solidFill>
              </a:rPr>
              <a:t>91 ∗ 100/4 = </a:t>
            </a:r>
            <a:r>
              <a:rPr lang="en-US" dirty="0" smtClean="0">
                <a:solidFill>
                  <a:schemeClr val="tx1"/>
                </a:solidFill>
              </a:rPr>
              <a:t>2275W</a:t>
            </a:r>
            <a:r>
              <a:rPr lang="zh-CN" altLang="en-US" dirty="0" smtClean="0">
                <a:solidFill>
                  <a:schemeClr val="tx1"/>
                </a:solidFill>
              </a:rPr>
              <a:t> </a:t>
            </a:r>
            <a:r>
              <a:rPr lang="en-US" altLang="zh-CN" dirty="0" smtClean="0">
                <a:solidFill>
                  <a:schemeClr val="tx1"/>
                </a:solidFill>
              </a:rPr>
              <a:t>&gt;&gt;</a:t>
            </a:r>
            <a:r>
              <a:rPr lang="zh-CN" altLang="en-US" dirty="0" smtClean="0">
                <a:solidFill>
                  <a:schemeClr val="tx1"/>
                </a:solidFill>
              </a:rPr>
              <a:t> </a:t>
            </a:r>
            <a:r>
              <a:rPr lang="en-US" dirty="0">
                <a:solidFill>
                  <a:schemeClr val="tx1"/>
                </a:solidFill>
              </a:rPr>
              <a:t>250W</a:t>
            </a:r>
            <a:endParaRPr lang="en-US" altLang="zh-CN" dirty="0" smtClean="0"/>
          </a:p>
          <a:p>
            <a:r>
              <a:rPr lang="en-US" dirty="0" smtClean="0"/>
              <a:t>Coherence</a:t>
            </a:r>
            <a:r>
              <a:rPr lang="zh-CN" altLang="en-US" dirty="0" smtClean="0"/>
              <a:t> </a:t>
            </a:r>
            <a:r>
              <a:rPr lang="en-US" altLang="zh-CN" dirty="0" smtClean="0"/>
              <a:t>maintenance</a:t>
            </a:r>
            <a:r>
              <a:rPr lang="zh-CN" altLang="en-US" dirty="0" smtClean="0"/>
              <a:t> </a:t>
            </a:r>
            <a:r>
              <a:rPr lang="en-US" altLang="zh-CN" dirty="0" smtClean="0"/>
              <a:t>challenge</a:t>
            </a:r>
            <a:r>
              <a:rPr lang="zh-CN" altLang="en-US" dirty="0" smtClean="0"/>
              <a:t> </a:t>
            </a:r>
            <a:endParaRPr lang="en-US" altLang="zh-CN" dirty="0" smtClean="0"/>
          </a:p>
          <a:p>
            <a:pPr lvl="1"/>
            <a:r>
              <a:rPr lang="en-US" dirty="0"/>
              <a:t>Snooping</a:t>
            </a:r>
          </a:p>
          <a:p>
            <a:pPr lvl="2"/>
            <a:r>
              <a:rPr lang="en-US" dirty="0" smtClean="0"/>
              <a:t>Broadcasting</a:t>
            </a:r>
          </a:p>
          <a:p>
            <a:pPr lvl="2"/>
            <a:r>
              <a:rPr lang="en-US" dirty="0" smtClean="0"/>
              <a:t>Shared bus</a:t>
            </a:r>
          </a:p>
          <a:p>
            <a:pPr lvl="2"/>
            <a:r>
              <a:rPr lang="en-US" dirty="0" smtClean="0"/>
              <a:t>Not scalable</a:t>
            </a:r>
            <a:endParaRPr lang="en-US" dirty="0"/>
          </a:p>
          <a:p>
            <a:pPr lvl="1"/>
            <a:r>
              <a:rPr lang="en-US" altLang="zh-CN" dirty="0"/>
              <a:t>Directory</a:t>
            </a:r>
            <a:r>
              <a:rPr lang="zh-CN" altLang="en-US" dirty="0"/>
              <a:t>-</a:t>
            </a:r>
            <a:r>
              <a:rPr lang="en-US" altLang="zh-CN" dirty="0"/>
              <a:t>based</a:t>
            </a:r>
          </a:p>
          <a:p>
            <a:pPr lvl="2"/>
            <a:r>
              <a:rPr lang="en-US" altLang="zh-CN" dirty="0"/>
              <a:t>Additional</a:t>
            </a:r>
            <a:r>
              <a:rPr lang="zh-CN" altLang="en-US" dirty="0"/>
              <a:t> </a:t>
            </a:r>
            <a:r>
              <a:rPr lang="en-US" altLang="zh-CN" dirty="0"/>
              <a:t>storage</a:t>
            </a:r>
          </a:p>
          <a:p>
            <a:pPr lvl="2"/>
            <a:r>
              <a:rPr lang="en-US" altLang="zh-CN" dirty="0" smtClean="0"/>
              <a:t>Increase memory access</a:t>
            </a:r>
            <a:r>
              <a:rPr lang="zh-CN" altLang="en-US" dirty="0" smtClean="0"/>
              <a:t> </a:t>
            </a:r>
            <a:r>
              <a:rPr lang="en-US" altLang="zh-CN" dirty="0" smtClean="0"/>
              <a:t>latency</a:t>
            </a:r>
          </a:p>
          <a:p>
            <a:pPr lvl="2"/>
            <a:r>
              <a:rPr lang="en-US" altLang="zh-CN" dirty="0" smtClean="0"/>
              <a:t>Network</a:t>
            </a:r>
            <a:r>
              <a:rPr lang="zh-CN" altLang="en-US" dirty="0" smtClean="0"/>
              <a:t> </a:t>
            </a:r>
            <a:r>
              <a:rPr lang="en-US" altLang="zh-CN" dirty="0" smtClean="0"/>
              <a:t>traffic</a:t>
            </a:r>
            <a:endParaRPr lang="en-US" altLang="zh-CN" dirty="0"/>
          </a:p>
          <a:p>
            <a:pPr lvl="2"/>
            <a:endParaRPr lang="en-US" altLang="zh-CN" dirty="0" smtClean="0"/>
          </a:p>
          <a:p>
            <a:pPr lvl="2"/>
            <a:endParaRPr lang="en-US" altLang="zh-CN" dirty="0"/>
          </a:p>
        </p:txBody>
      </p:sp>
      <p:sp>
        <p:nvSpPr>
          <p:cNvPr id="8" name="TextBox 7"/>
          <p:cNvSpPr txBox="1"/>
          <p:nvPr/>
        </p:nvSpPr>
        <p:spPr>
          <a:xfrm>
            <a:off x="4724400" y="3352800"/>
            <a:ext cx="4419600" cy="1938992"/>
          </a:xfrm>
          <a:prstGeom prst="rect">
            <a:avLst/>
          </a:prstGeom>
          <a:noFill/>
        </p:spPr>
        <p:txBody>
          <a:bodyPr wrap="square" rtlCol="0">
            <a:spAutoFit/>
          </a:bodyPr>
          <a:lstStyle/>
          <a:p>
            <a:r>
              <a:rPr lang="en-US" sz="2000" dirty="0"/>
              <a:t>AMD’s Bulldozer is </a:t>
            </a:r>
            <a:r>
              <a:rPr lang="en-US" sz="2000" dirty="0" smtClean="0"/>
              <a:t>an</a:t>
            </a:r>
            <a:r>
              <a:rPr lang="zh-CN" altLang="en-US" sz="2000" dirty="0" smtClean="0"/>
              <a:t> </a:t>
            </a:r>
            <a:r>
              <a:rPr lang="en-US" sz="2000" dirty="0" smtClean="0"/>
              <a:t>example </a:t>
            </a:r>
            <a:r>
              <a:rPr lang="en-US" sz="2000" dirty="0"/>
              <a:t>of how bolting more cores together can result in a slower end </a:t>
            </a:r>
            <a:r>
              <a:rPr lang="en-US" sz="2000" dirty="0" smtClean="0"/>
              <a:t>product</a:t>
            </a:r>
          </a:p>
          <a:p>
            <a:pPr marL="342900" indent="-342900">
              <a:buFont typeface="Arial"/>
              <a:buChar char="•"/>
            </a:pPr>
            <a:r>
              <a:rPr lang="en-US" sz="2000" dirty="0" smtClean="0"/>
              <a:t>Share logic/caches</a:t>
            </a:r>
          </a:p>
          <a:p>
            <a:pPr marL="342900" indent="-342900">
              <a:buFont typeface="Arial"/>
              <a:buChar char="•"/>
            </a:pPr>
            <a:r>
              <a:rPr lang="en-US" sz="2000" dirty="0" smtClean="0"/>
              <a:t>Power consumption limits clock speed</a:t>
            </a:r>
            <a:endParaRPr lang="en-US" sz="2000" dirty="0"/>
          </a:p>
        </p:txBody>
      </p:sp>
    </p:spTree>
    <p:extLst>
      <p:ext uri="{BB962C8B-B14F-4D97-AF65-F5344CB8AC3E}">
        <p14:creationId xmlns:p14="http://schemas.microsoft.com/office/powerpoint/2010/main" val="35441717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9144000" cy="798286"/>
          </a:xfrm>
        </p:spPr>
        <p:txBody>
          <a:bodyPr/>
          <a:lstStyle/>
          <a:p>
            <a:r>
              <a:rPr lang="en-US" altLang="zh-TW" sz="4000" dirty="0" smtClean="0"/>
              <a:t>Optimized Heap Data Management</a:t>
            </a:r>
            <a:endParaRPr lang="zh-TW" altLang="en-US" sz="4000" dirty="0"/>
          </a:p>
        </p:txBody>
      </p:sp>
      <p:sp>
        <p:nvSpPr>
          <p:cNvPr id="6" name="內容版面配置區 2"/>
          <p:cNvSpPr>
            <a:spLocks noGrp="1"/>
          </p:cNvSpPr>
          <p:nvPr>
            <p:ph sz="quarter" idx="1"/>
          </p:nvPr>
        </p:nvSpPr>
        <p:spPr/>
        <p:txBody>
          <a:bodyPr>
            <a:normAutofit fontScale="85000" lnSpcReduction="20000"/>
          </a:bodyPr>
          <a:lstStyle/>
          <a:p>
            <a:r>
              <a:rPr lang="en-US" altLang="zh-TW" dirty="0" smtClean="0"/>
              <a:t>Objectives</a:t>
            </a:r>
          </a:p>
          <a:p>
            <a:pPr lvl="1"/>
            <a:r>
              <a:rPr lang="en-US" altLang="zh-TW" dirty="0" smtClean="0"/>
              <a:t>Reduce management invocation</a:t>
            </a:r>
          </a:p>
          <a:p>
            <a:pPr lvl="1"/>
            <a:r>
              <a:rPr lang="en-US" altLang="zh-TW" dirty="0" smtClean="0"/>
              <a:t>Reduce execution time of management library functions</a:t>
            </a:r>
          </a:p>
          <a:p>
            <a:r>
              <a:rPr lang="en-US" altLang="zh-TW" dirty="0" smtClean="0"/>
              <a:t>Optimizations</a:t>
            </a:r>
          </a:p>
          <a:p>
            <a:pPr marL="548635" lvl="1" indent="-342900">
              <a:buFont typeface="+mj-lt"/>
              <a:buAutoNum type="arabicPeriod"/>
            </a:pPr>
            <a:r>
              <a:rPr lang="en-US" altLang="zh-TW" dirty="0" smtClean="0"/>
              <a:t>Statically Detect Heap Access</a:t>
            </a:r>
            <a:endParaRPr lang="en-US" altLang="zh-TW" dirty="0"/>
          </a:p>
          <a:p>
            <a:pPr lvl="2"/>
            <a:r>
              <a:rPr lang="en-US" altLang="zh-TW" dirty="0" smtClean="0"/>
              <a:t>Identify heap accesses at compile-time</a:t>
            </a:r>
            <a:endParaRPr lang="en-US" altLang="zh-TW" dirty="0"/>
          </a:p>
          <a:p>
            <a:pPr lvl="2"/>
            <a:r>
              <a:rPr lang="en-US" altLang="zh-TW" dirty="0" smtClean="0"/>
              <a:t>Insert management functions only at heap accesses </a:t>
            </a:r>
            <a:r>
              <a:rPr lang="mr-IN" altLang="zh-TW" dirty="0" smtClean="0"/>
              <a:t>–</a:t>
            </a:r>
            <a:r>
              <a:rPr lang="en-US" altLang="zh-TW" dirty="0" smtClean="0"/>
              <a:t> not on all accesses</a:t>
            </a:r>
          </a:p>
          <a:p>
            <a:pPr marL="548635" lvl="1" indent="-342900">
              <a:buFont typeface="+mj-lt"/>
              <a:buAutoNum type="arabicPeriod"/>
            </a:pPr>
            <a:r>
              <a:rPr lang="en-US" altLang="zh-TW" dirty="0" smtClean="0"/>
              <a:t>Simplifying Management Framework</a:t>
            </a:r>
          </a:p>
          <a:p>
            <a:pPr lvl="2"/>
            <a:r>
              <a:rPr lang="en-US" altLang="zh-TW" dirty="0" smtClean="0"/>
              <a:t>Implement direct map software cache instead of set associative software cache</a:t>
            </a:r>
          </a:p>
          <a:p>
            <a:pPr lvl="2"/>
            <a:r>
              <a:rPr lang="en-US" altLang="zh-TW" dirty="0" smtClean="0"/>
              <a:t>Simplify SPM address calculation</a:t>
            </a:r>
          </a:p>
          <a:p>
            <a:pPr lvl="2"/>
            <a:r>
              <a:rPr lang="en-US" altLang="zh-TW" dirty="0" smtClean="0"/>
              <a:t>De-duplicate management functions</a:t>
            </a:r>
          </a:p>
          <a:p>
            <a:pPr marL="548635" lvl="1" indent="-342900">
              <a:buFont typeface="+mj-lt"/>
              <a:buAutoNum type="arabicPeriod"/>
            </a:pPr>
            <a:r>
              <a:rPr lang="en-US" altLang="zh-TW" dirty="0" smtClean="0"/>
              <a:t>Adjusting Block Size Dynamically</a:t>
            </a:r>
          </a:p>
          <a:p>
            <a:pPr lvl="2"/>
            <a:r>
              <a:rPr lang="en-US" altLang="zh-TW" dirty="0" smtClean="0"/>
              <a:t>Compiler selects block size according to heap access pattern</a:t>
            </a:r>
          </a:p>
          <a:p>
            <a:pPr lvl="2"/>
            <a:r>
              <a:rPr lang="en-US" altLang="zh-TW" dirty="0" smtClean="0"/>
              <a:t>Optional optimization for embedded applications</a:t>
            </a:r>
          </a:p>
          <a:p>
            <a:endParaRPr lang="en-US" altLang="zh-TW" dirty="0" smtClean="0"/>
          </a:p>
          <a:p>
            <a:endParaRPr lang="zh-TW" altLang="en-US" dirty="0"/>
          </a:p>
        </p:txBody>
      </p:sp>
    </p:spTree>
    <p:extLst>
      <p:ext uri="{BB962C8B-B14F-4D97-AF65-F5344CB8AC3E}">
        <p14:creationId xmlns:p14="http://schemas.microsoft.com/office/powerpoint/2010/main" val="270303180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910"/>
            <a:ext cx="9144000" cy="811889"/>
          </a:xfrm>
        </p:spPr>
        <p:txBody>
          <a:bodyPr/>
          <a:lstStyle/>
          <a:p>
            <a:r>
              <a:rPr lang="en-US" altLang="zh-TW" sz="4000" dirty="0"/>
              <a:t>Results of </a:t>
            </a:r>
            <a:r>
              <a:rPr lang="en-US" altLang="zh-TW" sz="4000" dirty="0" smtClean="0"/>
              <a:t>Optimized Heap Management</a:t>
            </a:r>
            <a:endParaRPr lang="zh-TW" altLang="en-US" sz="4000" dirty="0"/>
          </a:p>
        </p:txBody>
      </p:sp>
      <p:graphicFrame>
        <p:nvGraphicFramePr>
          <p:cNvPr id="5" name="圖表 4"/>
          <p:cNvGraphicFramePr>
            <a:graphicFrameLocks/>
          </p:cNvGraphicFramePr>
          <p:nvPr>
            <p:extLst>
              <p:ext uri="{D42A27DB-BD31-4B8C-83A1-F6EECF244321}">
                <p14:modId xmlns:p14="http://schemas.microsoft.com/office/powerpoint/2010/main" val="4195227910"/>
              </p:ext>
            </p:extLst>
          </p:nvPr>
        </p:nvGraphicFramePr>
        <p:xfrm>
          <a:off x="0" y="812799"/>
          <a:ext cx="9144000" cy="55154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9774608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r>
              <a:rPr lang="zh-CN" altLang="en-US" dirty="0" smtClean="0"/>
              <a:t> </a:t>
            </a:r>
            <a:r>
              <a:rPr lang="en-US" altLang="zh-CN" dirty="0" smtClean="0"/>
              <a:t>management</a:t>
            </a:r>
            <a:r>
              <a:rPr lang="zh-CN" altLang="en-US" dirty="0" smtClean="0"/>
              <a:t> </a:t>
            </a:r>
            <a:r>
              <a:rPr lang="en-US" altLang="zh-CN" dirty="0" smtClean="0"/>
              <a:t>publications</a:t>
            </a:r>
            <a:endParaRPr lang="en-US" dirty="0"/>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32</a:t>
            </a:fld>
            <a:endParaRPr lang="en-US" altLang="zh-CN"/>
          </a:p>
        </p:txBody>
      </p:sp>
      <p:sp>
        <p:nvSpPr>
          <p:cNvPr id="4" name="Content Placeholder 3"/>
          <p:cNvSpPr>
            <a:spLocks noGrp="1"/>
          </p:cNvSpPr>
          <p:nvPr>
            <p:ph sz="quarter" idx="1"/>
          </p:nvPr>
        </p:nvSpPr>
        <p:spPr>
          <a:xfrm>
            <a:off x="228599" y="929640"/>
            <a:ext cx="7772401" cy="5389404"/>
          </a:xfrm>
        </p:spPr>
        <p:txBody>
          <a:bodyPr>
            <a:normAutofit lnSpcReduction="10000"/>
          </a:bodyPr>
          <a:lstStyle/>
          <a:p>
            <a:r>
              <a:rPr lang="en-US" dirty="0" smtClean="0"/>
              <a:t>Stack data management</a:t>
            </a:r>
          </a:p>
          <a:p>
            <a:pPr lvl="1"/>
            <a:r>
              <a:rPr lang="en-US" dirty="0" smtClean="0"/>
              <a:t>[DAC </a:t>
            </a:r>
            <a:r>
              <a:rPr lang="en-US" dirty="0"/>
              <a:t>2013] SSDM: Smart Stack Data Management for Software Managed Multicores (SMMs</a:t>
            </a:r>
            <a:r>
              <a:rPr lang="en-US" dirty="0" smtClean="0"/>
              <a:t>)</a:t>
            </a:r>
          </a:p>
          <a:p>
            <a:r>
              <a:rPr lang="en-US" dirty="0" smtClean="0"/>
              <a:t>Code management</a:t>
            </a:r>
          </a:p>
          <a:p>
            <a:pPr lvl="1"/>
            <a:r>
              <a:rPr lang="en-US" dirty="0"/>
              <a:t>Conference paper: [CODES+ISSS 2013] CMSM: An Efficient and Effective Code Management for Software Managed </a:t>
            </a:r>
            <a:r>
              <a:rPr lang="en-US" dirty="0" smtClean="0"/>
              <a:t>Multicores</a:t>
            </a:r>
          </a:p>
          <a:p>
            <a:pPr lvl="1"/>
            <a:r>
              <a:rPr lang="en-US" dirty="0" smtClean="0"/>
              <a:t>Journal Article:</a:t>
            </a:r>
            <a:r>
              <a:rPr lang="en-US" dirty="0"/>
              <a:t> [TECS 2015] Efficient Code Assignment Techniques for Local Memory on Software Managed </a:t>
            </a:r>
            <a:r>
              <a:rPr lang="en-US" dirty="0" smtClean="0"/>
              <a:t>Multicores</a:t>
            </a:r>
          </a:p>
          <a:p>
            <a:r>
              <a:rPr lang="en-US" dirty="0" smtClean="0"/>
              <a:t>Heap management</a:t>
            </a:r>
          </a:p>
          <a:p>
            <a:pPr lvl="1"/>
            <a:r>
              <a:rPr lang="en-US" dirty="0"/>
              <a:t>[VLSID 2019] Efficient Heap Data Management on Software Managed </a:t>
            </a:r>
            <a:r>
              <a:rPr lang="en-US" dirty="0" err="1"/>
              <a:t>Manycore</a:t>
            </a:r>
            <a:r>
              <a:rPr lang="en-US" dirty="0"/>
              <a:t> </a:t>
            </a:r>
            <a:r>
              <a:rPr lang="en-US" dirty="0" smtClean="0"/>
              <a:t>Architectures</a:t>
            </a:r>
            <a:endParaRPr lang="en-US" dirty="0"/>
          </a:p>
        </p:txBody>
      </p:sp>
    </p:spTree>
    <p:extLst>
      <p:ext uri="{BB962C8B-B14F-4D97-AF65-F5344CB8AC3E}">
        <p14:creationId xmlns:p14="http://schemas.microsoft.com/office/powerpoint/2010/main" val="418596855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838200"/>
          </a:xfrm>
        </p:spPr>
        <p:txBody>
          <a:bodyPr/>
          <a:lstStyle/>
          <a:p>
            <a:r>
              <a:rPr lang="en-US" altLang="zh-CN" dirty="0" smtClean="0">
                <a:effectLst>
                  <a:outerShdw blurRad="38100" dist="38100" dir="2700000" algn="tl">
                    <a:srgbClr val="C0C0C0"/>
                  </a:outerShdw>
                </a:effectLst>
              </a:rPr>
              <a:t>Branch Prediction</a:t>
            </a:r>
            <a:endParaRPr lang="zh-CN" altLang="en-US" dirty="0" smtClean="0">
              <a:effectLst>
                <a:outerShdw blurRad="38100" dist="38100" dir="2700000" algn="tl">
                  <a:srgbClr val="C0C0C0"/>
                </a:outerShdw>
              </a:effectLst>
            </a:endParaRPr>
          </a:p>
        </p:txBody>
      </p:sp>
      <p:sp>
        <p:nvSpPr>
          <p:cNvPr id="615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66604147-0A2F-433A-BFFE-B0A3C531A71A}" type="slidenum">
              <a:rPr lang="en-US" altLang="zh-CN">
                <a:cs typeface="ヒラギノ角ゴ Pro W3"/>
              </a:rPr>
              <a:pPr/>
              <a:t>33</a:t>
            </a:fld>
            <a:endParaRPr lang="en-US" altLang="zh-CN">
              <a:cs typeface="ヒラギノ角ゴ Pro W3"/>
            </a:endParaRPr>
          </a:p>
        </p:txBody>
      </p:sp>
      <p:sp>
        <p:nvSpPr>
          <p:cNvPr id="6147" name="内容占位符 2"/>
          <p:cNvSpPr>
            <a:spLocks noGrp="1"/>
          </p:cNvSpPr>
          <p:nvPr>
            <p:ph sz="quarter" idx="1"/>
          </p:nvPr>
        </p:nvSpPr>
        <p:spPr>
          <a:xfrm>
            <a:off x="228600" y="838200"/>
            <a:ext cx="7772400" cy="5410200"/>
          </a:xfrm>
        </p:spPr>
        <p:txBody>
          <a:bodyPr>
            <a:noAutofit/>
          </a:bodyPr>
          <a:lstStyle/>
          <a:p>
            <a:r>
              <a:rPr lang="en-US" altLang="zh-CN" sz="2400" dirty="0" smtClean="0"/>
              <a:t>Improve performance in pipelined processors</a:t>
            </a:r>
          </a:p>
          <a:p>
            <a:pPr lvl="1"/>
            <a:r>
              <a:rPr lang="en-US" altLang="zh-CN" sz="2000" dirty="0" smtClean="0"/>
              <a:t>1. Reducing</a:t>
            </a:r>
            <a:r>
              <a:rPr lang="zh-CN" altLang="en-US" sz="2000" smtClean="0"/>
              <a:t> </a:t>
            </a:r>
            <a:r>
              <a:rPr lang="en-US" altLang="zh-CN" sz="2000" smtClean="0"/>
              <a:t>branch </a:t>
            </a:r>
            <a:r>
              <a:rPr lang="en-US" altLang="zh-CN" sz="2000" dirty="0" err="1" smtClean="0"/>
              <a:t>mis</a:t>
            </a:r>
            <a:r>
              <a:rPr lang="en-US" altLang="zh-CN" sz="2000" dirty="0" smtClean="0"/>
              <a:t>-prediction penalty</a:t>
            </a:r>
          </a:p>
          <a:p>
            <a:pPr lvl="2"/>
            <a:r>
              <a:rPr lang="en-US" altLang="zh-CN" sz="2000" dirty="0" smtClean="0"/>
              <a:t>Pipelines becoming longer</a:t>
            </a:r>
          </a:p>
          <a:p>
            <a:pPr lvl="2"/>
            <a:r>
              <a:rPr lang="en-US" altLang="zh-CN" sz="2000" dirty="0" smtClean="0"/>
              <a:t>Branch penalty ~ 10-20 cycles in modern processors</a:t>
            </a:r>
          </a:p>
          <a:p>
            <a:pPr lvl="1"/>
            <a:r>
              <a:rPr lang="en-US" altLang="zh-CN" sz="2000" dirty="0" smtClean="0"/>
              <a:t>2. Improve ILP</a:t>
            </a:r>
          </a:p>
          <a:p>
            <a:pPr lvl="2"/>
            <a:r>
              <a:rPr lang="en-US" altLang="zh-CN" sz="2000" dirty="0"/>
              <a:t>Speculative, OOO execution can reorder instructions</a:t>
            </a:r>
          </a:p>
          <a:p>
            <a:pPr lvl="2"/>
            <a:r>
              <a:rPr lang="en-US" altLang="zh-CN" sz="2000" dirty="0"/>
              <a:t>Without branch prediction – can only reorder inside BB</a:t>
            </a:r>
          </a:p>
          <a:p>
            <a:pPr lvl="1"/>
            <a:r>
              <a:rPr lang="en-US" altLang="zh-CN" sz="2000" dirty="0" smtClean="0"/>
              <a:t>Every 5-8</a:t>
            </a:r>
            <a:r>
              <a:rPr lang="en-US" altLang="zh-CN" sz="2000" baseline="30000" dirty="0" smtClean="0"/>
              <a:t>th</a:t>
            </a:r>
            <a:r>
              <a:rPr lang="en-US" altLang="zh-CN" sz="2000" dirty="0" smtClean="0"/>
              <a:t> instruction is a branch</a:t>
            </a:r>
          </a:p>
          <a:p>
            <a:r>
              <a:rPr lang="en-US" altLang="zh-CN" sz="2400" dirty="0"/>
              <a:t>Consumes too much power</a:t>
            </a:r>
          </a:p>
          <a:p>
            <a:pPr lvl="1"/>
            <a:r>
              <a:rPr lang="en-US" altLang="zh-CN" sz="2000" dirty="0" smtClean="0"/>
              <a:t>As</a:t>
            </a:r>
            <a:r>
              <a:rPr lang="zh-CN" altLang="en-US" sz="2000" dirty="0" smtClean="0"/>
              <a:t> </a:t>
            </a:r>
            <a:r>
              <a:rPr lang="en-US" altLang="zh-CN" sz="2000" dirty="0" smtClean="0"/>
              <a:t>high</a:t>
            </a:r>
            <a:r>
              <a:rPr lang="zh-CN" altLang="en-US" sz="2000" dirty="0" smtClean="0"/>
              <a:t> </a:t>
            </a:r>
            <a:r>
              <a:rPr lang="en-US" altLang="zh-CN" sz="2000" dirty="0" smtClean="0"/>
              <a:t>as</a:t>
            </a:r>
            <a:r>
              <a:rPr lang="zh-CN" altLang="en-US" sz="2000" dirty="0" smtClean="0"/>
              <a:t> </a:t>
            </a:r>
            <a:r>
              <a:rPr lang="en-US" altLang="zh-CN" sz="2000" dirty="0" smtClean="0"/>
              <a:t>10</a:t>
            </a:r>
            <a:r>
              <a:rPr lang="en-US" altLang="zh-CN" sz="2000" dirty="0"/>
              <a:t>% of on-chip power dissipation[1]</a:t>
            </a:r>
          </a:p>
          <a:p>
            <a:endParaRPr lang="en-US" altLang="zh-CN" sz="2800" dirty="0" smtClean="0"/>
          </a:p>
        </p:txBody>
      </p:sp>
      <p:sp>
        <p:nvSpPr>
          <p:cNvPr id="3" name="Rectangle 2"/>
          <p:cNvSpPr/>
          <p:nvPr/>
        </p:nvSpPr>
        <p:spPr>
          <a:xfrm>
            <a:off x="457200" y="5562600"/>
            <a:ext cx="7543800" cy="646331"/>
          </a:xfrm>
          <a:prstGeom prst="rect">
            <a:avLst/>
          </a:prstGeom>
        </p:spPr>
        <p:txBody>
          <a:bodyPr wrap="square">
            <a:spAutoFit/>
          </a:bodyPr>
          <a:lstStyle/>
          <a:p>
            <a:pPr eaLnBrk="1" hangingPunct="1"/>
            <a:r>
              <a:rPr lang="en-US" altLang="zh-CN" dirty="0"/>
              <a:t>[1] </a:t>
            </a:r>
            <a:r>
              <a:rPr lang="en-US" altLang="zh-CN" dirty="0" err="1"/>
              <a:t>D.Parikh</a:t>
            </a:r>
            <a:r>
              <a:rPr lang="en-US" altLang="zh-CN" dirty="0"/>
              <a:t> </a:t>
            </a:r>
            <a:r>
              <a:rPr lang="en-US" altLang="zh-CN" dirty="0" err="1"/>
              <a:t>et.al</a:t>
            </a:r>
            <a:r>
              <a:rPr lang="en-US" altLang="zh-CN" dirty="0"/>
              <a:t>., Power Issues Related to Branch Prediction. In Proc. Of HPCA, 2002 </a:t>
            </a:r>
            <a:endParaRPr lang="zh-CN" altLang="en-US" dirty="0"/>
          </a:p>
        </p:txBody>
      </p:sp>
    </p:spTree>
    <p:extLst>
      <p:ext uri="{BB962C8B-B14F-4D97-AF65-F5344CB8AC3E}">
        <p14:creationId xmlns:p14="http://schemas.microsoft.com/office/powerpoint/2010/main" val="398290936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smtClean="0">
                <a:effectLst>
                  <a:outerShdw blurRad="38100" dist="38100" dir="2700000" algn="tl">
                    <a:srgbClr val="C0C0C0"/>
                  </a:outerShdw>
                </a:effectLst>
              </a:rPr>
              <a:t>Software Branch Hinting</a:t>
            </a:r>
            <a:endParaRPr lang="zh-CN" altLang="en-US" smtClean="0">
              <a:effectLst>
                <a:outerShdw blurRad="38100" dist="38100" dir="2700000" algn="tl">
                  <a:srgbClr val="C0C0C0"/>
                </a:outerShdw>
              </a:effectLst>
            </a:endParaRPr>
          </a:p>
        </p:txBody>
      </p:sp>
      <p:sp>
        <p:nvSpPr>
          <p:cNvPr id="922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6DEDE556-31A2-422B-A758-97EA348246F5}" type="slidenum">
              <a:rPr lang="en-US" altLang="zh-CN">
                <a:cs typeface="ヒラギノ角ゴ Pro W3"/>
              </a:rPr>
              <a:pPr/>
              <a:t>34</a:t>
            </a:fld>
            <a:endParaRPr lang="en-US" altLang="zh-CN">
              <a:cs typeface="ヒラギノ角ゴ Pro W3"/>
            </a:endParaRPr>
          </a:p>
        </p:txBody>
      </p:sp>
      <p:sp>
        <p:nvSpPr>
          <p:cNvPr id="9222" name="Content Placeholder 2"/>
          <p:cNvSpPr>
            <a:spLocks noGrp="1"/>
          </p:cNvSpPr>
          <p:nvPr>
            <p:ph sz="quarter" idx="1"/>
          </p:nvPr>
        </p:nvSpPr>
        <p:spPr>
          <a:xfrm>
            <a:off x="152400" y="914400"/>
            <a:ext cx="5334000" cy="5257800"/>
          </a:xfrm>
        </p:spPr>
        <p:txBody>
          <a:bodyPr>
            <a:normAutofit/>
          </a:bodyPr>
          <a:lstStyle/>
          <a:p>
            <a:r>
              <a:rPr lang="en-US" altLang="zh-CN" sz="2000" dirty="0" smtClean="0"/>
              <a:t>Branch Hint Instruction</a:t>
            </a:r>
          </a:p>
          <a:p>
            <a:pPr algn="ctr">
              <a:buNone/>
            </a:pPr>
            <a:r>
              <a:rPr lang="en-US" altLang="zh-CN" sz="1600" b="1" i="1" dirty="0" err="1" smtClean="0">
                <a:solidFill>
                  <a:srgbClr val="C00000"/>
                </a:solidFill>
              </a:rPr>
              <a:t>hbrr</a:t>
            </a:r>
            <a:r>
              <a:rPr lang="en-US" altLang="zh-CN" sz="1600" b="1" i="1" dirty="0" smtClean="0">
                <a:solidFill>
                  <a:srgbClr val="C00000"/>
                </a:solidFill>
              </a:rPr>
              <a:t> &lt;branch address&gt; &lt;target address&gt;</a:t>
            </a:r>
          </a:p>
          <a:p>
            <a:pPr lvl="1"/>
            <a:r>
              <a:rPr lang="en-US" altLang="zh-CN" sz="1600" i="1" dirty="0" smtClean="0"/>
              <a:t>Branch instruction at &lt;branch address&gt; jumps to  &lt;target address&gt;</a:t>
            </a:r>
            <a:endParaRPr lang="en-US" altLang="zh-CN" sz="2000" dirty="0" smtClean="0"/>
          </a:p>
          <a:p>
            <a:endParaRPr lang="en-US" altLang="zh-CN" sz="2000" dirty="0" smtClean="0"/>
          </a:p>
          <a:p>
            <a:r>
              <a:rPr lang="en-US" altLang="zh-CN" sz="2000" dirty="0" smtClean="0"/>
              <a:t>Inserted by Compiler/Programmer</a:t>
            </a:r>
          </a:p>
          <a:p>
            <a:pPr lvl="1"/>
            <a:r>
              <a:rPr lang="en-US" altLang="zh-CN" sz="1800" dirty="0" smtClean="0"/>
              <a:t>Negligible power consumption</a:t>
            </a:r>
            <a:endParaRPr lang="en-US" altLang="zh-CN" sz="2000" dirty="0" smtClean="0"/>
          </a:p>
          <a:p>
            <a:endParaRPr lang="en-US" altLang="zh-CN" sz="2000" dirty="0" smtClean="0"/>
          </a:p>
          <a:p>
            <a:r>
              <a:rPr lang="en-US" altLang="zh-CN" sz="2000" dirty="0" smtClean="0"/>
              <a:t>Some branch targets are easily known</a:t>
            </a:r>
          </a:p>
          <a:p>
            <a:pPr lvl="1"/>
            <a:r>
              <a:rPr lang="en-US" altLang="zh-CN" sz="1800" dirty="0" smtClean="0"/>
              <a:t>Unconditional branches</a:t>
            </a:r>
          </a:p>
          <a:p>
            <a:pPr lvl="1"/>
            <a:r>
              <a:rPr lang="en-US" altLang="zh-CN" sz="1800" dirty="0" smtClean="0"/>
              <a:t>Loops branches</a:t>
            </a:r>
          </a:p>
        </p:txBody>
      </p:sp>
      <p:sp>
        <p:nvSpPr>
          <p:cNvPr id="8" name="矩形 7"/>
          <p:cNvSpPr/>
          <p:nvPr/>
        </p:nvSpPr>
        <p:spPr>
          <a:xfrm>
            <a:off x="5943600" y="609600"/>
            <a:ext cx="3124200" cy="3293209"/>
          </a:xfrm>
          <a:prstGeom prst="rect">
            <a:avLst/>
          </a:prstGeom>
          <a:solidFill>
            <a:schemeClr val="bg1"/>
          </a:solidFill>
          <a:ln>
            <a:solidFill>
              <a:schemeClr val="tx1"/>
            </a:solidFill>
          </a:ln>
        </p:spPr>
        <p:txBody>
          <a:bodyPr wrap="square">
            <a:spAutoFit/>
          </a:bodyPr>
          <a:lstStyle/>
          <a:p>
            <a:r>
              <a:rPr lang="en-US" altLang="zh-CN" sz="1600" b="1" dirty="0" smtClean="0"/>
              <a:t>L4: </a:t>
            </a:r>
            <a:r>
              <a:rPr lang="en-US" altLang="zh-CN" sz="1600" dirty="0" smtClean="0">
                <a:solidFill>
                  <a:schemeClr val="bg1">
                    <a:lumMod val="65000"/>
                  </a:schemeClr>
                </a:solidFill>
              </a:rPr>
              <a:t>	</a:t>
            </a:r>
            <a:r>
              <a:rPr lang="en-US" altLang="zh-CN" sz="1600" dirty="0" err="1" smtClean="0">
                <a:solidFill>
                  <a:schemeClr val="bg1">
                    <a:lumMod val="65000"/>
                  </a:schemeClr>
                </a:solidFill>
              </a:rPr>
              <a:t>shli</a:t>
            </a:r>
            <a:r>
              <a:rPr lang="en-US" altLang="zh-CN" sz="1600" dirty="0" smtClean="0">
                <a:solidFill>
                  <a:schemeClr val="bg1">
                    <a:lumMod val="65000"/>
                  </a:schemeClr>
                </a:solidFill>
              </a:rPr>
              <a:t>	$13,$11,2</a:t>
            </a:r>
            <a:endParaRPr lang="zh-CN" altLang="zh-CN" sz="1600" dirty="0" smtClean="0">
              <a:solidFill>
                <a:schemeClr val="bg1">
                  <a:lumMod val="65000"/>
                </a:schemeClr>
              </a:solidFill>
            </a:endParaRPr>
          </a:p>
          <a:p>
            <a:r>
              <a:rPr lang="en-US" altLang="zh-CN" sz="1600" dirty="0" smtClean="0">
                <a:solidFill>
                  <a:schemeClr val="bg1">
                    <a:lumMod val="65000"/>
                  </a:schemeClr>
                </a:solidFill>
              </a:rPr>
              <a:t>	</a:t>
            </a:r>
            <a:r>
              <a:rPr lang="en-US" altLang="zh-CN" sz="1600" dirty="0" err="1" smtClean="0">
                <a:solidFill>
                  <a:schemeClr val="bg1">
                    <a:lumMod val="65000"/>
                  </a:schemeClr>
                </a:solidFill>
              </a:rPr>
              <a:t>selb</a:t>
            </a:r>
            <a:r>
              <a:rPr lang="en-US" altLang="zh-CN" sz="1600" dirty="0">
                <a:solidFill>
                  <a:schemeClr val="bg1">
                    <a:lumMod val="65000"/>
                  </a:schemeClr>
                </a:solidFill>
              </a:rPr>
              <a:t> </a:t>
            </a:r>
            <a:r>
              <a:rPr lang="en-US" altLang="zh-CN" sz="1600" dirty="0" smtClean="0">
                <a:solidFill>
                  <a:schemeClr val="bg1">
                    <a:lumMod val="65000"/>
                  </a:schemeClr>
                </a:solidFill>
              </a:rPr>
              <a:t>  $6,$6,$15,$8</a:t>
            </a:r>
            <a:endParaRPr lang="zh-CN" altLang="zh-CN" sz="1600" dirty="0" smtClean="0">
              <a:solidFill>
                <a:schemeClr val="bg1">
                  <a:lumMod val="65000"/>
                </a:schemeClr>
              </a:solidFill>
            </a:endParaRPr>
          </a:p>
          <a:p>
            <a:r>
              <a:rPr lang="en-US" altLang="zh-CN" sz="1600" dirty="0" smtClean="0">
                <a:solidFill>
                  <a:schemeClr val="bg1">
                    <a:lumMod val="65000"/>
                  </a:schemeClr>
                </a:solidFill>
              </a:rPr>
              <a:t>	</a:t>
            </a:r>
            <a:r>
              <a:rPr lang="en-US" altLang="zh-CN" sz="1600" dirty="0" err="1" smtClean="0">
                <a:solidFill>
                  <a:schemeClr val="bg1">
                    <a:lumMod val="65000"/>
                  </a:schemeClr>
                </a:solidFill>
              </a:rPr>
              <a:t>rotqby</a:t>
            </a:r>
            <a:r>
              <a:rPr lang="en-US" altLang="zh-CN" sz="1600" dirty="0" smtClean="0">
                <a:solidFill>
                  <a:schemeClr val="bg1">
                    <a:lumMod val="65000"/>
                  </a:schemeClr>
                </a:solidFill>
              </a:rPr>
              <a:t>	$2,$12,$7</a:t>
            </a:r>
            <a:endParaRPr lang="zh-CN" altLang="zh-CN" sz="1600" dirty="0" smtClean="0">
              <a:solidFill>
                <a:schemeClr val="bg1">
                  <a:lumMod val="65000"/>
                </a:schemeClr>
              </a:solidFill>
            </a:endParaRPr>
          </a:p>
          <a:p>
            <a:r>
              <a:rPr lang="en-US" altLang="zh-CN" sz="1600" b="1" i="1" dirty="0" smtClean="0">
                <a:solidFill>
                  <a:srgbClr val="C00000"/>
                </a:solidFill>
              </a:rPr>
              <a:t>	</a:t>
            </a:r>
            <a:r>
              <a:rPr lang="en-US" altLang="zh-CN" sz="1600" b="1" i="1" dirty="0" err="1" smtClean="0">
                <a:solidFill>
                  <a:srgbClr val="C00000"/>
                </a:solidFill>
              </a:rPr>
              <a:t>hbrr</a:t>
            </a:r>
            <a:r>
              <a:rPr lang="en-US" altLang="zh-CN" sz="1600" b="1" i="1" dirty="0">
                <a:solidFill>
                  <a:srgbClr val="C00000"/>
                </a:solidFill>
              </a:rPr>
              <a:t>	L14,L4</a:t>
            </a:r>
          </a:p>
          <a:p>
            <a:r>
              <a:rPr lang="en-US" altLang="zh-CN" sz="1600" dirty="0" smtClean="0">
                <a:solidFill>
                  <a:schemeClr val="bg1">
                    <a:lumMod val="65000"/>
                  </a:schemeClr>
                </a:solidFill>
              </a:rPr>
              <a:t>	</a:t>
            </a:r>
            <a:r>
              <a:rPr lang="en-US" altLang="zh-CN" sz="1600" dirty="0" err="1" smtClean="0">
                <a:solidFill>
                  <a:schemeClr val="bg1">
                    <a:lumMod val="65000"/>
                  </a:schemeClr>
                </a:solidFill>
              </a:rPr>
              <a:t>ai</a:t>
            </a:r>
            <a:r>
              <a:rPr lang="en-US" altLang="zh-CN" sz="1600" dirty="0" smtClean="0">
                <a:solidFill>
                  <a:schemeClr val="bg1">
                    <a:lumMod val="65000"/>
                  </a:schemeClr>
                </a:solidFill>
              </a:rPr>
              <a:t>	$6,$6,1</a:t>
            </a:r>
            <a:endParaRPr lang="zh-CN" altLang="zh-CN" sz="1600" dirty="0" smtClean="0">
              <a:solidFill>
                <a:schemeClr val="bg1">
                  <a:lumMod val="65000"/>
                </a:schemeClr>
              </a:solidFill>
            </a:endParaRPr>
          </a:p>
          <a:p>
            <a:r>
              <a:rPr lang="en-US" altLang="zh-CN" sz="1600" dirty="0" smtClean="0">
                <a:solidFill>
                  <a:schemeClr val="bg1">
                    <a:lumMod val="65000"/>
                  </a:schemeClr>
                </a:solidFill>
              </a:rPr>
              <a:t>	</a:t>
            </a:r>
            <a:r>
              <a:rPr lang="en-US" altLang="zh-CN" sz="1600" dirty="0" err="1" smtClean="0">
                <a:solidFill>
                  <a:schemeClr val="bg1">
                    <a:lumMod val="65000"/>
                  </a:schemeClr>
                </a:solidFill>
              </a:rPr>
              <a:t>cgti</a:t>
            </a:r>
            <a:r>
              <a:rPr lang="en-US" altLang="zh-CN" sz="1600" dirty="0" smtClean="0">
                <a:solidFill>
                  <a:schemeClr val="bg1">
                    <a:lumMod val="65000"/>
                  </a:schemeClr>
                </a:solidFill>
              </a:rPr>
              <a:t>	$3,$6,2</a:t>
            </a:r>
            <a:endParaRPr lang="zh-CN" altLang="zh-CN" sz="1600" dirty="0" smtClean="0">
              <a:solidFill>
                <a:schemeClr val="bg1">
                  <a:lumMod val="65000"/>
                </a:schemeClr>
              </a:solidFill>
            </a:endParaRPr>
          </a:p>
          <a:p>
            <a:r>
              <a:rPr lang="en-US" altLang="zh-CN" sz="1600" dirty="0" smtClean="0">
                <a:solidFill>
                  <a:schemeClr val="bg1">
                    <a:lumMod val="65000"/>
                  </a:schemeClr>
                </a:solidFill>
              </a:rPr>
              <a:t>	a	$5,$9,$2</a:t>
            </a:r>
            <a:endParaRPr lang="zh-CN" altLang="zh-CN" sz="1600" dirty="0" smtClean="0">
              <a:solidFill>
                <a:schemeClr val="bg1">
                  <a:lumMod val="65000"/>
                </a:schemeClr>
              </a:solidFill>
            </a:endParaRPr>
          </a:p>
          <a:p>
            <a:r>
              <a:rPr lang="en-US" altLang="zh-CN" sz="1600" dirty="0" smtClean="0">
                <a:solidFill>
                  <a:schemeClr val="bg1">
                    <a:lumMod val="65000"/>
                  </a:schemeClr>
                </a:solidFill>
              </a:rPr>
              <a:t>	</a:t>
            </a:r>
            <a:r>
              <a:rPr lang="en-US" altLang="zh-CN" sz="1600" dirty="0" err="1" smtClean="0">
                <a:solidFill>
                  <a:schemeClr val="bg1">
                    <a:lumMod val="65000"/>
                  </a:schemeClr>
                </a:solidFill>
              </a:rPr>
              <a:t>lnop</a:t>
            </a:r>
            <a:endParaRPr lang="zh-CN" altLang="zh-CN" sz="1600" dirty="0" smtClean="0">
              <a:solidFill>
                <a:schemeClr val="bg1">
                  <a:lumMod val="65000"/>
                </a:schemeClr>
              </a:solidFill>
            </a:endParaRPr>
          </a:p>
          <a:p>
            <a:r>
              <a:rPr lang="en-US" altLang="zh-CN" sz="1600" dirty="0" smtClean="0">
                <a:solidFill>
                  <a:schemeClr val="bg1">
                    <a:lumMod val="65000"/>
                  </a:schemeClr>
                </a:solidFill>
              </a:rPr>
              <a:t>	</a:t>
            </a:r>
            <a:r>
              <a:rPr lang="en-US" altLang="zh-CN" sz="1600" dirty="0" err="1" smtClean="0">
                <a:solidFill>
                  <a:schemeClr val="bg1">
                    <a:lumMod val="65000"/>
                  </a:schemeClr>
                </a:solidFill>
              </a:rPr>
              <a:t>selb</a:t>
            </a:r>
            <a:r>
              <a:rPr lang="en-US" altLang="zh-CN" sz="1600" dirty="0">
                <a:solidFill>
                  <a:schemeClr val="bg1">
                    <a:lumMod val="65000"/>
                  </a:schemeClr>
                </a:solidFill>
              </a:rPr>
              <a:t> </a:t>
            </a:r>
            <a:r>
              <a:rPr lang="en-US" altLang="zh-CN" sz="1600" dirty="0" smtClean="0">
                <a:solidFill>
                  <a:schemeClr val="bg1">
                    <a:lumMod val="65000"/>
                  </a:schemeClr>
                </a:solidFill>
              </a:rPr>
              <a:t> $10,$5,$10,$8</a:t>
            </a:r>
            <a:endParaRPr lang="zh-CN" altLang="zh-CN" sz="1600" dirty="0" smtClean="0">
              <a:solidFill>
                <a:schemeClr val="bg1">
                  <a:lumMod val="65000"/>
                </a:schemeClr>
              </a:solidFill>
            </a:endParaRPr>
          </a:p>
          <a:p>
            <a:endParaRPr lang="en-US" altLang="zh-CN" sz="1600" b="1" dirty="0" smtClean="0">
              <a:solidFill>
                <a:schemeClr val="bg1">
                  <a:lumMod val="65000"/>
                </a:schemeClr>
              </a:solidFill>
            </a:endParaRPr>
          </a:p>
          <a:p>
            <a:r>
              <a:rPr lang="en-US" altLang="zh-CN" sz="1600" b="1" dirty="0"/>
              <a:t>L14: </a:t>
            </a:r>
            <a:r>
              <a:rPr lang="en-US" altLang="zh-CN" sz="1600" b="1" dirty="0" smtClean="0"/>
              <a:t>	</a:t>
            </a:r>
            <a:r>
              <a:rPr lang="en-US" altLang="zh-CN" sz="1600" b="1" dirty="0" err="1" smtClean="0"/>
              <a:t>brz</a:t>
            </a:r>
            <a:r>
              <a:rPr lang="en-US" altLang="zh-CN" sz="1600" b="1" dirty="0" smtClean="0"/>
              <a:t>	$3,L4</a:t>
            </a:r>
            <a:endParaRPr lang="zh-CN" altLang="zh-CN" sz="1600" b="1" dirty="0" smtClean="0"/>
          </a:p>
          <a:p>
            <a:r>
              <a:rPr lang="en-US" altLang="zh-CN" sz="1600" dirty="0" smtClean="0">
                <a:solidFill>
                  <a:schemeClr val="bg1">
                    <a:lumMod val="65000"/>
                  </a:schemeClr>
                </a:solidFill>
              </a:rPr>
              <a:t>	</a:t>
            </a:r>
            <a:r>
              <a:rPr lang="en-US" altLang="zh-CN" sz="1600" dirty="0" err="1" smtClean="0">
                <a:solidFill>
                  <a:schemeClr val="bg1">
                    <a:lumMod val="65000"/>
                  </a:schemeClr>
                </a:solidFill>
              </a:rPr>
              <a:t>ai</a:t>
            </a:r>
            <a:r>
              <a:rPr lang="en-US" altLang="zh-CN" sz="1600" dirty="0" smtClean="0">
                <a:solidFill>
                  <a:schemeClr val="bg1">
                    <a:lumMod val="65000"/>
                  </a:schemeClr>
                </a:solidFill>
              </a:rPr>
              <a:t>	$11,$11,1</a:t>
            </a:r>
            <a:endParaRPr lang="zh-CN" altLang="zh-CN" sz="1600" dirty="0" smtClean="0">
              <a:solidFill>
                <a:schemeClr val="bg1">
                  <a:lumMod val="65000"/>
                </a:schemeClr>
              </a:solidFill>
            </a:endParaRPr>
          </a:p>
          <a:p>
            <a:r>
              <a:rPr lang="en-US" altLang="zh-CN" sz="1600" dirty="0" smtClean="0">
                <a:solidFill>
                  <a:schemeClr val="bg1">
                    <a:lumMod val="65000"/>
                  </a:schemeClr>
                </a:solidFill>
              </a:rPr>
              <a:t>	</a:t>
            </a:r>
            <a:r>
              <a:rPr lang="en-US" altLang="zh-CN" sz="1600" dirty="0" err="1" smtClean="0">
                <a:solidFill>
                  <a:schemeClr val="bg1">
                    <a:lumMod val="65000"/>
                  </a:schemeClr>
                </a:solidFill>
              </a:rPr>
              <a:t>ceqi</a:t>
            </a:r>
            <a:r>
              <a:rPr lang="en-US" altLang="zh-CN" sz="1600" dirty="0" smtClean="0">
                <a:solidFill>
                  <a:schemeClr val="bg1">
                    <a:lumMod val="65000"/>
                  </a:schemeClr>
                </a:solidFill>
              </a:rPr>
              <a:t>	$18,$11,3</a:t>
            </a:r>
          </a:p>
        </p:txBody>
      </p:sp>
    </p:spTree>
    <p:extLst>
      <p:ext uri="{BB962C8B-B14F-4D97-AF65-F5344CB8AC3E}">
        <p14:creationId xmlns:p14="http://schemas.microsoft.com/office/powerpoint/2010/main" val="219276527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838200"/>
          </a:xfrm>
        </p:spPr>
        <p:txBody>
          <a:bodyPr/>
          <a:lstStyle/>
          <a:p>
            <a:r>
              <a:rPr altLang="zh-CN" sz="3600" dirty="0" smtClean="0">
                <a:effectLst>
                  <a:outerShdw blurRad="38100" dist="38100" dir="2700000" algn="tl">
                    <a:srgbClr val="C0C0C0"/>
                  </a:outerShdw>
                </a:effectLst>
              </a:rPr>
              <a:t>Mechanism of Software Branch Hinting</a:t>
            </a:r>
            <a:endParaRPr lang="zh-CN" altLang="en-US" sz="3600" dirty="0" smtClean="0">
              <a:effectLst>
                <a:outerShdw blurRad="38100" dist="38100" dir="2700000" algn="tl">
                  <a:srgbClr val="C0C0C0"/>
                </a:outerShdw>
              </a:effectLst>
            </a:endParaRPr>
          </a:p>
        </p:txBody>
      </p:sp>
      <p:sp>
        <p:nvSpPr>
          <p:cNvPr id="10245" name="灯片编号占位符 5"/>
          <p:cNvSpPr>
            <a:spLocks noGrp="1"/>
          </p:cNvSpPr>
          <p:nvPr>
            <p:ph type="sldNum" sz="quarter" idx="12"/>
          </p:nvPr>
        </p:nvSpPr>
        <p:spPr bwMode="auto">
          <a:xfrm>
            <a:off x="-76200" y="6400800"/>
            <a:ext cx="533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1E90136B-A0EA-4260-9DC2-B01F539E513E}" type="slidenum">
              <a:rPr lang="en-US" altLang="zh-CN">
                <a:cs typeface="ヒラギノ角ゴ Pro W3"/>
              </a:rPr>
              <a:pPr/>
              <a:t>35</a:t>
            </a:fld>
            <a:endParaRPr lang="en-US" altLang="zh-CN">
              <a:cs typeface="ヒラギノ角ゴ Pro W3"/>
            </a:endParaRPr>
          </a:p>
        </p:txBody>
      </p:sp>
      <p:sp>
        <p:nvSpPr>
          <p:cNvPr id="59" name="任意多边形 58"/>
          <p:cNvSpPr/>
          <p:nvPr/>
        </p:nvSpPr>
        <p:spPr>
          <a:xfrm>
            <a:off x="419100" y="3380849"/>
            <a:ext cx="1181100" cy="1183233"/>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chemeClr val="accent2"/>
          </a:solidFill>
          <a:ln w="0">
            <a:solidFill>
              <a:srgbClr val="000000"/>
            </a:solidFill>
            <a:prstDash val="solid"/>
          </a:ln>
        </p:spPr>
        <p:txBody>
          <a:bodyPr lIns="90004" tIns="44997" rIns="90004" bIns="44997" anchor="ctr" anchorCtr="1" compatLnSpc="0"/>
          <a:lstStyle/>
          <a:p>
            <a:pPr algn="ctr" fontAlgn="auto" hangingPunct="0">
              <a:spcBef>
                <a:spcPts val="0"/>
              </a:spcBef>
              <a:spcAft>
                <a:spcPts val="0"/>
              </a:spcAft>
              <a:defRPr sz="1600" b="1" i="0" u="none" strike="noStrike" kern="0" cap="none" spc="0" baseline="0">
                <a:solidFill>
                  <a:srgbClr val="000000"/>
                </a:solidFill>
                <a:uFillTx/>
              </a:defRPr>
            </a:pPr>
            <a:r>
              <a:rPr lang="en-US" sz="1400" b="1" kern="0" dirty="0">
                <a:solidFill>
                  <a:srgbClr val="000000"/>
                </a:solidFill>
                <a:latin typeface="Liberation Sans" pitchFamily="18"/>
                <a:ea typeface="DejaVu Sans" pitchFamily="2"/>
                <a:cs typeface="DejaVu Sans" pitchFamily="2"/>
              </a:rPr>
              <a:t>Instruction</a:t>
            </a:r>
          </a:p>
          <a:p>
            <a:pPr algn="ctr" fontAlgn="auto" hangingPunct="0">
              <a:spcBef>
                <a:spcPts val="0"/>
              </a:spcBef>
              <a:spcAft>
                <a:spcPts val="0"/>
              </a:spcAft>
              <a:defRPr sz="1600" b="1" i="0" u="none" strike="noStrike" kern="0" cap="none" spc="0" baseline="0">
                <a:solidFill>
                  <a:srgbClr val="000000"/>
                </a:solidFill>
                <a:uFillTx/>
              </a:defRPr>
            </a:pPr>
            <a:r>
              <a:rPr lang="en-US" sz="1400" b="1" kern="0" dirty="0">
                <a:solidFill>
                  <a:srgbClr val="000000"/>
                </a:solidFill>
                <a:latin typeface="Liberation Sans" pitchFamily="18"/>
                <a:ea typeface="DejaVu Sans" pitchFamily="2"/>
                <a:cs typeface="DejaVu Sans" pitchFamily="2"/>
              </a:rPr>
              <a:t>memory</a:t>
            </a:r>
          </a:p>
        </p:txBody>
      </p:sp>
      <p:sp>
        <p:nvSpPr>
          <p:cNvPr id="62" name="任意多边形 61"/>
          <p:cNvSpPr/>
          <p:nvPr/>
        </p:nvSpPr>
        <p:spPr>
          <a:xfrm>
            <a:off x="2670174" y="4087014"/>
            <a:ext cx="1884363" cy="576262"/>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chemeClr val="accent2"/>
          </a:solidFill>
          <a:ln w="0">
            <a:solidFill>
              <a:srgbClr val="000000"/>
            </a:solidFill>
            <a:prstDash val="solid"/>
          </a:ln>
        </p:spPr>
        <p:txBody>
          <a:bodyPr lIns="90004" tIns="44997" rIns="90004" bIns="44997" anchor="ctr" anchorCtr="1" compatLnSpc="0"/>
          <a:lstStyle/>
          <a:p>
            <a:pPr algn="ctr" fontAlgn="auto" hangingPunct="0">
              <a:spcBef>
                <a:spcPts val="0"/>
              </a:spcBef>
              <a:spcAft>
                <a:spcPts val="0"/>
              </a:spcAft>
              <a:defRPr sz="1800" b="1" i="0" u="none" strike="noStrike" kern="0" cap="none" spc="0" baseline="0">
                <a:solidFill>
                  <a:srgbClr val="000000"/>
                </a:solidFill>
                <a:uFillTx/>
              </a:defRPr>
            </a:pPr>
            <a:r>
              <a:rPr lang="en-US" b="1" kern="0" dirty="0">
                <a:solidFill>
                  <a:srgbClr val="000000"/>
                </a:solidFill>
                <a:latin typeface="Liberation Sans" pitchFamily="18"/>
                <a:ea typeface="DejaVu Sans" pitchFamily="2"/>
                <a:cs typeface="DejaVu Sans" pitchFamily="2"/>
              </a:rPr>
              <a:t>Inline </a:t>
            </a:r>
            <a:r>
              <a:rPr lang="en-US" b="1" kern="0" dirty="0" err="1">
                <a:solidFill>
                  <a:srgbClr val="000000"/>
                </a:solidFill>
                <a:latin typeface="Liberation Sans" pitchFamily="18"/>
                <a:ea typeface="DejaVu Sans" pitchFamily="2"/>
                <a:cs typeface="DejaVu Sans" pitchFamily="2"/>
              </a:rPr>
              <a:t>Prefetch</a:t>
            </a:r>
            <a:endParaRPr lang="en-US" b="1" kern="0" dirty="0">
              <a:solidFill>
                <a:srgbClr val="000000"/>
              </a:solidFill>
              <a:latin typeface="Liberation Sans" pitchFamily="18"/>
              <a:ea typeface="DejaVu Sans" pitchFamily="2"/>
              <a:cs typeface="DejaVu Sans" pitchFamily="2"/>
            </a:endParaRPr>
          </a:p>
          <a:p>
            <a:pPr algn="ctr" fontAlgn="auto" hangingPunct="0">
              <a:spcBef>
                <a:spcPts val="0"/>
              </a:spcBef>
              <a:spcAft>
                <a:spcPts val="0"/>
              </a:spcAft>
              <a:defRPr sz="1800" b="1" i="0" u="none" strike="noStrike" kern="0" cap="none" spc="0" baseline="0">
                <a:solidFill>
                  <a:srgbClr val="000000"/>
                </a:solidFill>
                <a:uFillTx/>
              </a:defRPr>
            </a:pPr>
            <a:r>
              <a:rPr lang="en-US" b="1" kern="0" dirty="0">
                <a:solidFill>
                  <a:srgbClr val="000000"/>
                </a:solidFill>
                <a:latin typeface="Liberation Sans" pitchFamily="18"/>
                <a:ea typeface="DejaVu Sans" pitchFamily="2"/>
                <a:cs typeface="DejaVu Sans" pitchFamily="2"/>
              </a:rPr>
              <a:t>Buffer</a:t>
            </a:r>
          </a:p>
        </p:txBody>
      </p:sp>
      <p:grpSp>
        <p:nvGrpSpPr>
          <p:cNvPr id="10" name="Group 9"/>
          <p:cNvGrpSpPr/>
          <p:nvPr/>
        </p:nvGrpSpPr>
        <p:grpSpPr>
          <a:xfrm>
            <a:off x="1800224" y="2971800"/>
            <a:ext cx="430213" cy="2065888"/>
            <a:chOff x="1931987" y="3581400"/>
            <a:chExt cx="430213" cy="2065888"/>
          </a:xfrm>
          <a:solidFill>
            <a:schemeClr val="accent2"/>
          </a:solidFill>
        </p:grpSpPr>
        <p:sp>
          <p:nvSpPr>
            <p:cNvPr id="60" name="任意多边形 59"/>
            <p:cNvSpPr/>
            <p:nvPr/>
          </p:nvSpPr>
          <p:spPr>
            <a:xfrm>
              <a:off x="1935162" y="3581400"/>
              <a:ext cx="427038" cy="20574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grpFill/>
            <a:ln w="0">
              <a:solidFill>
                <a:srgbClr val="000000"/>
              </a:solidFill>
              <a:prstDash val="solid"/>
            </a:ln>
          </p:spPr>
          <p:txBody>
            <a:bodyPr lIns="90004" tIns="44997" rIns="90004" bIns="44997" anchor="ctr" anchorCtr="1" compatLnSpc="0"/>
            <a:lstStyle/>
            <a:p>
              <a:pPr algn="ctr" fontAlgn="auto" hangingPunct="0">
                <a:spcBef>
                  <a:spcPts val="0"/>
                </a:spcBef>
                <a:spcAft>
                  <a:spcPts val="0"/>
                </a:spcAft>
                <a:defRPr sz="1800" b="0" i="0" u="none" strike="noStrike" kern="0" cap="none" spc="0" baseline="0">
                  <a:solidFill>
                    <a:srgbClr val="000000"/>
                  </a:solidFill>
                  <a:uFillTx/>
                </a:defRPr>
              </a:pPr>
              <a:r>
                <a:rPr lang="en-US" kern="0">
                  <a:solidFill>
                    <a:srgbClr val="000000"/>
                  </a:solidFill>
                  <a:latin typeface="Liberation Sans" pitchFamily="18"/>
                  <a:ea typeface="DejaVu Sans" pitchFamily="2"/>
                  <a:cs typeface="DejaVu Sans" pitchFamily="2"/>
                </a:rPr>
                <a:t>PC</a:t>
              </a:r>
            </a:p>
          </p:txBody>
        </p:sp>
        <p:sp>
          <p:nvSpPr>
            <p:cNvPr id="78" name="任意多边形 77"/>
            <p:cNvSpPr/>
            <p:nvPr/>
          </p:nvSpPr>
          <p:spPr>
            <a:xfrm>
              <a:off x="1931987" y="5236125"/>
              <a:ext cx="430213" cy="411163"/>
            </a:xfrm>
            <a:custGeom>
              <a:avLst>
                <a:gd name="f0" fmla="val 10800"/>
              </a:avLst>
              <a:gdLst>
                <a:gd name="f1" fmla="val 10800000"/>
                <a:gd name="f2" fmla="val 5400000"/>
                <a:gd name="f3" fmla="val 180"/>
                <a:gd name="f4" fmla="val w"/>
                <a:gd name="f5" fmla="val h"/>
                <a:gd name="f6" fmla="val 0"/>
                <a:gd name="f7" fmla="val 21600"/>
                <a:gd name="f8" fmla="val -2147483647"/>
                <a:gd name="f9" fmla="val 2147483647"/>
                <a:gd name="f10" fmla="+- 0 0 0"/>
                <a:gd name="f11" fmla="*/ f4 1 21600"/>
                <a:gd name="f12" fmla="*/ f5 1 21600"/>
                <a:gd name="f13" fmla="val f6"/>
                <a:gd name="f14" fmla="val f7"/>
                <a:gd name="f15" fmla="pin 0 f0 21600"/>
                <a:gd name="f16" fmla="*/ f10 f1 1"/>
                <a:gd name="f17" fmla="+- f14 0 f13"/>
                <a:gd name="f18" fmla="val f15"/>
                <a:gd name="f19" fmla="*/ f15 f11 1"/>
                <a:gd name="f20" fmla="*/ 0 f12 1"/>
                <a:gd name="f21" fmla="*/ f16 1 f3"/>
                <a:gd name="f22" fmla="*/ f17 1 21600"/>
                <a:gd name="f23" fmla="*/ f18 1 2"/>
                <a:gd name="f24" fmla="+- 21600 0 f18"/>
                <a:gd name="f25" fmla="+- f21 0 f2"/>
                <a:gd name="f26" fmla="*/ 18000 f22 1"/>
                <a:gd name="f27" fmla="*/ 10800 f22 1"/>
                <a:gd name="f28" fmla="*/ 0 f22 1"/>
                <a:gd name="f29" fmla="*/ 21600 f22 1"/>
                <a:gd name="f30" fmla="+- f23 10800 0"/>
                <a:gd name="f31" fmla="*/ f24 1 2"/>
                <a:gd name="f32" fmla="*/ f23 f11 1"/>
                <a:gd name="f33" fmla="+- 21600 0 f31"/>
                <a:gd name="f34" fmla="*/ f27 1 f22"/>
                <a:gd name="f35" fmla="*/ f28 1 f22"/>
                <a:gd name="f36" fmla="*/ f29 1 f22"/>
                <a:gd name="f37" fmla="*/ f26 1 f22"/>
                <a:gd name="f38" fmla="*/ f30 f11 1"/>
                <a:gd name="f39" fmla="*/ f37 f12 1"/>
                <a:gd name="f40" fmla="*/ f34 f12 1"/>
                <a:gd name="f41" fmla="*/ f34 f11 1"/>
                <a:gd name="f42" fmla="*/ f35 f12 1"/>
                <a:gd name="f43" fmla="*/ f35 f11 1"/>
                <a:gd name="f44" fmla="*/ f36 f12 1"/>
                <a:gd name="f45" fmla="*/ f36 f11 1"/>
                <a:gd name="f46" fmla="*/ f33 f11 1"/>
              </a:gdLst>
              <a:ahLst>
                <a:ahXY gdRefX="f0" minX="f6" maxX="f7">
                  <a:pos x="f19" y="f20"/>
                </a:ahXY>
              </a:ahLst>
              <a:cxnLst>
                <a:cxn ang="3cd4">
                  <a:pos x="hc" y="t"/>
                </a:cxn>
                <a:cxn ang="0">
                  <a:pos x="r" y="vc"/>
                </a:cxn>
                <a:cxn ang="cd4">
                  <a:pos x="hc" y="b"/>
                </a:cxn>
                <a:cxn ang="cd2">
                  <a:pos x="l" y="vc"/>
                </a:cxn>
                <a:cxn ang="f25">
                  <a:pos x="f41" y="f42"/>
                </a:cxn>
                <a:cxn ang="f25">
                  <a:pos x="f32" y="f40"/>
                </a:cxn>
                <a:cxn ang="f25">
                  <a:pos x="f43" y="f44"/>
                </a:cxn>
                <a:cxn ang="f25">
                  <a:pos x="f41" y="f44"/>
                </a:cxn>
                <a:cxn ang="f25">
                  <a:pos x="f45" y="f44"/>
                </a:cxn>
                <a:cxn ang="f25">
                  <a:pos x="f46" y="f40"/>
                </a:cxn>
              </a:cxnLst>
              <a:rect l="f32" t="f40" r="f38" b="f39"/>
              <a:pathLst>
                <a:path w="21600" h="21600">
                  <a:moveTo>
                    <a:pt x="f18" y="f6"/>
                  </a:moveTo>
                  <a:lnTo>
                    <a:pt x="f7" y="f7"/>
                  </a:lnTo>
                  <a:lnTo>
                    <a:pt x="f6" y="f7"/>
                  </a:lnTo>
                  <a:close/>
                </a:path>
              </a:pathLst>
            </a:custGeom>
            <a:grpFill/>
            <a:ln w="0">
              <a:solidFill>
                <a:srgbClr val="000000"/>
              </a:solidFill>
              <a:prstDash val="solid"/>
            </a:ln>
          </p:spPr>
          <p:txBody>
            <a:bodyPr lIns="90004" tIns="44997" rIns="90004" bIns="44997" anchor="ctr" compatLnSpc="0"/>
            <a:lstStyle/>
            <a:p>
              <a:pPr fontAlgn="auto" hangingPunct="0">
                <a:spcBef>
                  <a:spcPts val="0"/>
                </a:spcBef>
                <a:spcAft>
                  <a:spcPts val="0"/>
                </a:spcAft>
                <a:defRPr sz="1800" b="0" i="0" u="none" strike="noStrike" kern="0" cap="none" spc="0" baseline="0">
                  <a:solidFill>
                    <a:srgbClr val="000000"/>
                  </a:solidFill>
                  <a:uFillTx/>
                </a:defRPr>
              </a:pPr>
              <a:endParaRPr lang="en-US" kern="0">
                <a:solidFill>
                  <a:srgbClr val="000000"/>
                </a:solidFill>
                <a:latin typeface="Liberation Sans" pitchFamily="18"/>
                <a:ea typeface="DejaVu Sans" pitchFamily="2"/>
                <a:cs typeface="DejaVu Sans" pitchFamily="2"/>
              </a:endParaRPr>
            </a:p>
          </p:txBody>
        </p:sp>
      </p:grpSp>
      <p:sp>
        <p:nvSpPr>
          <p:cNvPr id="81" name="任意多边形 80"/>
          <p:cNvSpPr/>
          <p:nvPr/>
        </p:nvSpPr>
        <p:spPr>
          <a:xfrm>
            <a:off x="5460999" y="2935278"/>
            <a:ext cx="427038" cy="20574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chemeClr val="accent2"/>
          </a:solidFill>
          <a:ln w="0">
            <a:solidFill>
              <a:srgbClr val="000000"/>
            </a:solidFill>
            <a:prstDash val="solid"/>
          </a:ln>
        </p:spPr>
        <p:txBody>
          <a:bodyPr lIns="90004" tIns="44997" rIns="90004" bIns="44997" anchor="ctr" anchorCtr="1" compatLnSpc="0"/>
          <a:lstStyle/>
          <a:p>
            <a:pPr algn="ctr" fontAlgn="auto" hangingPunct="0">
              <a:spcBef>
                <a:spcPts val="0"/>
              </a:spcBef>
              <a:spcAft>
                <a:spcPts val="0"/>
              </a:spcAft>
              <a:defRPr sz="1800" b="1" i="0" u="none" strike="noStrike" kern="0" cap="none" spc="0" baseline="0">
                <a:solidFill>
                  <a:srgbClr val="000000"/>
                </a:solidFill>
                <a:uFillTx/>
              </a:defRPr>
            </a:pPr>
            <a:r>
              <a:rPr lang="en-US" b="1" kern="0" dirty="0">
                <a:solidFill>
                  <a:srgbClr val="000000"/>
                </a:solidFill>
                <a:latin typeface="Liberation Sans" pitchFamily="18"/>
                <a:ea typeface="DejaVu Sans" pitchFamily="2"/>
                <a:cs typeface="DejaVu Sans" pitchFamily="2"/>
              </a:rPr>
              <a:t>IR</a:t>
            </a:r>
          </a:p>
        </p:txBody>
      </p:sp>
      <p:sp>
        <p:nvSpPr>
          <p:cNvPr id="82" name="任意多边形 81"/>
          <p:cNvSpPr/>
          <p:nvPr/>
        </p:nvSpPr>
        <p:spPr>
          <a:xfrm>
            <a:off x="5456237" y="4560878"/>
            <a:ext cx="430212" cy="419100"/>
          </a:xfrm>
          <a:custGeom>
            <a:avLst>
              <a:gd name="f0" fmla="val 11148"/>
            </a:avLst>
            <a:gdLst>
              <a:gd name="f1" fmla="val 10800000"/>
              <a:gd name="f2" fmla="val 5400000"/>
              <a:gd name="f3" fmla="val 180"/>
              <a:gd name="f4" fmla="val w"/>
              <a:gd name="f5" fmla="val h"/>
              <a:gd name="f6" fmla="val 0"/>
              <a:gd name="f7" fmla="val 21600"/>
              <a:gd name="f8" fmla="val -2147483647"/>
              <a:gd name="f9" fmla="val 2147483647"/>
              <a:gd name="f10" fmla="+- 0 0 0"/>
              <a:gd name="f11" fmla="*/ f4 1 21600"/>
              <a:gd name="f12" fmla="*/ f5 1 21600"/>
              <a:gd name="f13" fmla="val f6"/>
              <a:gd name="f14" fmla="val f7"/>
              <a:gd name="f15" fmla="pin 0 f0 21600"/>
              <a:gd name="f16" fmla="*/ f10 f1 1"/>
              <a:gd name="f17" fmla="+- f14 0 f13"/>
              <a:gd name="f18" fmla="val f15"/>
              <a:gd name="f19" fmla="*/ f15 f11 1"/>
              <a:gd name="f20" fmla="*/ 0 f12 1"/>
              <a:gd name="f21" fmla="*/ f16 1 f3"/>
              <a:gd name="f22" fmla="*/ f17 1 21600"/>
              <a:gd name="f23" fmla="*/ f18 1 2"/>
              <a:gd name="f24" fmla="+- 21600 0 f18"/>
              <a:gd name="f25" fmla="+- f21 0 f2"/>
              <a:gd name="f26" fmla="*/ 18000 f22 1"/>
              <a:gd name="f27" fmla="*/ 10800 f22 1"/>
              <a:gd name="f28" fmla="*/ 0 f22 1"/>
              <a:gd name="f29" fmla="*/ 21600 f22 1"/>
              <a:gd name="f30" fmla="+- f23 10800 0"/>
              <a:gd name="f31" fmla="*/ f24 1 2"/>
              <a:gd name="f32" fmla="*/ f23 f11 1"/>
              <a:gd name="f33" fmla="+- 21600 0 f31"/>
              <a:gd name="f34" fmla="*/ f27 1 f22"/>
              <a:gd name="f35" fmla="*/ f28 1 f22"/>
              <a:gd name="f36" fmla="*/ f29 1 f22"/>
              <a:gd name="f37" fmla="*/ f26 1 f22"/>
              <a:gd name="f38" fmla="*/ f30 f11 1"/>
              <a:gd name="f39" fmla="*/ f37 f12 1"/>
              <a:gd name="f40" fmla="*/ f34 f12 1"/>
              <a:gd name="f41" fmla="*/ f34 f11 1"/>
              <a:gd name="f42" fmla="*/ f35 f12 1"/>
              <a:gd name="f43" fmla="*/ f35 f11 1"/>
              <a:gd name="f44" fmla="*/ f36 f12 1"/>
              <a:gd name="f45" fmla="*/ f36 f11 1"/>
              <a:gd name="f46" fmla="*/ f33 f11 1"/>
            </a:gdLst>
            <a:ahLst>
              <a:ahXY gdRefX="f0" minX="f6" maxX="f7">
                <a:pos x="f19" y="f20"/>
              </a:ahXY>
            </a:ahLst>
            <a:cxnLst>
              <a:cxn ang="3cd4">
                <a:pos x="hc" y="t"/>
              </a:cxn>
              <a:cxn ang="0">
                <a:pos x="r" y="vc"/>
              </a:cxn>
              <a:cxn ang="cd4">
                <a:pos x="hc" y="b"/>
              </a:cxn>
              <a:cxn ang="cd2">
                <a:pos x="l" y="vc"/>
              </a:cxn>
              <a:cxn ang="f25">
                <a:pos x="f41" y="f42"/>
              </a:cxn>
              <a:cxn ang="f25">
                <a:pos x="f32" y="f40"/>
              </a:cxn>
              <a:cxn ang="f25">
                <a:pos x="f43" y="f44"/>
              </a:cxn>
              <a:cxn ang="f25">
                <a:pos x="f41" y="f44"/>
              </a:cxn>
              <a:cxn ang="f25">
                <a:pos x="f45" y="f44"/>
              </a:cxn>
              <a:cxn ang="f25">
                <a:pos x="f46" y="f40"/>
              </a:cxn>
            </a:cxnLst>
            <a:rect l="f32" t="f40" r="f38" b="f39"/>
            <a:pathLst>
              <a:path w="21600" h="21600">
                <a:moveTo>
                  <a:pt x="f18" y="f6"/>
                </a:moveTo>
                <a:lnTo>
                  <a:pt x="f7" y="f7"/>
                </a:lnTo>
                <a:lnTo>
                  <a:pt x="f6" y="f7"/>
                </a:lnTo>
                <a:close/>
              </a:path>
            </a:pathLst>
          </a:custGeom>
          <a:solidFill>
            <a:schemeClr val="accent4"/>
          </a:solidFill>
          <a:ln w="0">
            <a:solidFill>
              <a:srgbClr val="000000"/>
            </a:solidFill>
            <a:prstDash val="solid"/>
          </a:ln>
        </p:spPr>
        <p:txBody>
          <a:bodyPr lIns="90004" tIns="44997" rIns="90004" bIns="44997" anchor="ctr" compatLnSpc="0"/>
          <a:lstStyle/>
          <a:p>
            <a:pPr fontAlgn="auto" hangingPunct="0">
              <a:spcBef>
                <a:spcPts val="0"/>
              </a:spcBef>
              <a:spcAft>
                <a:spcPts val="0"/>
              </a:spcAft>
              <a:defRPr sz="1800" b="0" i="0" u="none" strike="noStrike" kern="0" cap="none" spc="0" baseline="0">
                <a:solidFill>
                  <a:srgbClr val="000000"/>
                </a:solidFill>
                <a:uFillTx/>
              </a:defRPr>
            </a:pPr>
            <a:endParaRPr lang="en-US" kern="0">
              <a:solidFill>
                <a:srgbClr val="000000"/>
              </a:solidFill>
              <a:latin typeface="Liberation Sans" pitchFamily="18"/>
              <a:ea typeface="DejaVu Sans" pitchFamily="2"/>
              <a:cs typeface="DejaVu Sans" pitchFamily="2"/>
            </a:endParaRPr>
          </a:p>
        </p:txBody>
      </p:sp>
      <p:sp>
        <p:nvSpPr>
          <p:cNvPr id="89" name="任意多边形 88"/>
          <p:cNvSpPr/>
          <p:nvPr/>
        </p:nvSpPr>
        <p:spPr>
          <a:xfrm>
            <a:off x="7019925" y="2935278"/>
            <a:ext cx="430211" cy="20574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chemeClr val="accent2"/>
          </a:solidFill>
          <a:ln w="0">
            <a:solidFill>
              <a:srgbClr val="000000"/>
            </a:solidFill>
            <a:prstDash val="solid"/>
          </a:ln>
        </p:spPr>
        <p:txBody>
          <a:bodyPr lIns="90004" tIns="44997" rIns="90004" bIns="44997" anchor="ctr" compatLnSpc="0"/>
          <a:lstStyle/>
          <a:p>
            <a:pPr fontAlgn="auto" hangingPunct="0">
              <a:spcBef>
                <a:spcPts val="0"/>
              </a:spcBef>
              <a:spcAft>
                <a:spcPts val="0"/>
              </a:spcAft>
              <a:defRPr sz="1800" b="0" i="0" u="none" strike="noStrike" kern="0" cap="none" spc="0" baseline="0">
                <a:solidFill>
                  <a:srgbClr val="000000"/>
                </a:solidFill>
                <a:uFillTx/>
              </a:defRPr>
            </a:pPr>
            <a:endParaRPr lang="en-US" kern="0">
              <a:solidFill>
                <a:srgbClr val="000000"/>
              </a:solidFill>
              <a:latin typeface="Liberation Sans" pitchFamily="18"/>
              <a:ea typeface="DejaVu Sans" pitchFamily="2"/>
              <a:cs typeface="DejaVu Sans" pitchFamily="2"/>
            </a:endParaRPr>
          </a:p>
        </p:txBody>
      </p:sp>
      <p:sp>
        <p:nvSpPr>
          <p:cNvPr id="90" name="任意多边形 89"/>
          <p:cNvSpPr/>
          <p:nvPr/>
        </p:nvSpPr>
        <p:spPr>
          <a:xfrm>
            <a:off x="7019925" y="4573578"/>
            <a:ext cx="430212" cy="419100"/>
          </a:xfrm>
          <a:custGeom>
            <a:avLst>
              <a:gd name="f0" fmla="val 11148"/>
            </a:avLst>
            <a:gdLst>
              <a:gd name="f1" fmla="val 10800000"/>
              <a:gd name="f2" fmla="val 5400000"/>
              <a:gd name="f3" fmla="val 180"/>
              <a:gd name="f4" fmla="val w"/>
              <a:gd name="f5" fmla="val h"/>
              <a:gd name="f6" fmla="val 0"/>
              <a:gd name="f7" fmla="val 21600"/>
              <a:gd name="f8" fmla="val -2147483647"/>
              <a:gd name="f9" fmla="val 2147483647"/>
              <a:gd name="f10" fmla="+- 0 0 0"/>
              <a:gd name="f11" fmla="*/ f4 1 21600"/>
              <a:gd name="f12" fmla="*/ f5 1 21600"/>
              <a:gd name="f13" fmla="val f6"/>
              <a:gd name="f14" fmla="val f7"/>
              <a:gd name="f15" fmla="pin 0 f0 21600"/>
              <a:gd name="f16" fmla="*/ f10 f1 1"/>
              <a:gd name="f17" fmla="+- f14 0 f13"/>
              <a:gd name="f18" fmla="val f15"/>
              <a:gd name="f19" fmla="*/ f15 f11 1"/>
              <a:gd name="f20" fmla="*/ 0 f12 1"/>
              <a:gd name="f21" fmla="*/ f16 1 f3"/>
              <a:gd name="f22" fmla="*/ f17 1 21600"/>
              <a:gd name="f23" fmla="*/ f18 1 2"/>
              <a:gd name="f24" fmla="+- 21600 0 f18"/>
              <a:gd name="f25" fmla="+- f21 0 f2"/>
              <a:gd name="f26" fmla="*/ 18000 f22 1"/>
              <a:gd name="f27" fmla="*/ 10800 f22 1"/>
              <a:gd name="f28" fmla="*/ 0 f22 1"/>
              <a:gd name="f29" fmla="*/ 21600 f22 1"/>
              <a:gd name="f30" fmla="+- f23 10800 0"/>
              <a:gd name="f31" fmla="*/ f24 1 2"/>
              <a:gd name="f32" fmla="*/ f23 f11 1"/>
              <a:gd name="f33" fmla="+- 21600 0 f31"/>
              <a:gd name="f34" fmla="*/ f27 1 f22"/>
              <a:gd name="f35" fmla="*/ f28 1 f22"/>
              <a:gd name="f36" fmla="*/ f29 1 f22"/>
              <a:gd name="f37" fmla="*/ f26 1 f22"/>
              <a:gd name="f38" fmla="*/ f30 f11 1"/>
              <a:gd name="f39" fmla="*/ f37 f12 1"/>
              <a:gd name="f40" fmla="*/ f34 f12 1"/>
              <a:gd name="f41" fmla="*/ f34 f11 1"/>
              <a:gd name="f42" fmla="*/ f35 f12 1"/>
              <a:gd name="f43" fmla="*/ f35 f11 1"/>
              <a:gd name="f44" fmla="*/ f36 f12 1"/>
              <a:gd name="f45" fmla="*/ f36 f11 1"/>
              <a:gd name="f46" fmla="*/ f33 f11 1"/>
            </a:gdLst>
            <a:ahLst>
              <a:ahXY gdRefX="f0" minX="f6" maxX="f7">
                <a:pos x="f19" y="f20"/>
              </a:ahXY>
            </a:ahLst>
            <a:cxnLst>
              <a:cxn ang="3cd4">
                <a:pos x="hc" y="t"/>
              </a:cxn>
              <a:cxn ang="0">
                <a:pos x="r" y="vc"/>
              </a:cxn>
              <a:cxn ang="cd4">
                <a:pos x="hc" y="b"/>
              </a:cxn>
              <a:cxn ang="cd2">
                <a:pos x="l" y="vc"/>
              </a:cxn>
              <a:cxn ang="f25">
                <a:pos x="f41" y="f42"/>
              </a:cxn>
              <a:cxn ang="f25">
                <a:pos x="f32" y="f40"/>
              </a:cxn>
              <a:cxn ang="f25">
                <a:pos x="f43" y="f44"/>
              </a:cxn>
              <a:cxn ang="f25">
                <a:pos x="f41" y="f44"/>
              </a:cxn>
              <a:cxn ang="f25">
                <a:pos x="f45" y="f44"/>
              </a:cxn>
              <a:cxn ang="f25">
                <a:pos x="f46" y="f40"/>
              </a:cxn>
            </a:cxnLst>
            <a:rect l="f32" t="f40" r="f38" b="f39"/>
            <a:pathLst>
              <a:path w="21600" h="21600">
                <a:moveTo>
                  <a:pt x="f18" y="f6"/>
                </a:moveTo>
                <a:lnTo>
                  <a:pt x="f7" y="f7"/>
                </a:lnTo>
                <a:lnTo>
                  <a:pt x="f6" y="f7"/>
                </a:lnTo>
                <a:close/>
              </a:path>
            </a:pathLst>
          </a:custGeom>
          <a:solidFill>
            <a:srgbClr val="FFC000"/>
          </a:solidFill>
          <a:ln w="0">
            <a:solidFill>
              <a:srgbClr val="000000"/>
            </a:solidFill>
            <a:prstDash val="solid"/>
          </a:ln>
        </p:spPr>
        <p:txBody>
          <a:bodyPr lIns="90004" tIns="44997" rIns="90004" bIns="44997" anchor="ctr" compatLnSpc="0"/>
          <a:lstStyle/>
          <a:p>
            <a:pPr fontAlgn="auto" hangingPunct="0">
              <a:spcBef>
                <a:spcPts val="0"/>
              </a:spcBef>
              <a:spcAft>
                <a:spcPts val="0"/>
              </a:spcAft>
              <a:defRPr sz="1800" b="0" i="0" u="none" strike="noStrike" kern="0" cap="none" spc="0" baseline="0">
                <a:solidFill>
                  <a:srgbClr val="000000"/>
                </a:solidFill>
                <a:uFillTx/>
              </a:defRPr>
            </a:pPr>
            <a:endParaRPr lang="en-US" kern="0">
              <a:solidFill>
                <a:srgbClr val="000000"/>
              </a:solidFill>
              <a:latin typeface="Liberation Sans" pitchFamily="18"/>
              <a:ea typeface="DejaVu Sans" pitchFamily="2"/>
              <a:cs typeface="DejaVu Sans" pitchFamily="2"/>
            </a:endParaRPr>
          </a:p>
        </p:txBody>
      </p:sp>
      <p:sp>
        <p:nvSpPr>
          <p:cNvPr id="91" name="任意多边形 90"/>
          <p:cNvSpPr/>
          <p:nvPr/>
        </p:nvSpPr>
        <p:spPr>
          <a:xfrm>
            <a:off x="5986462" y="3983032"/>
            <a:ext cx="206375" cy="206375"/>
          </a:xfrm>
          <a:custGeom>
            <a:avLst/>
            <a:gdLst>
              <a:gd name="f0" fmla="val 10800000"/>
              <a:gd name="f1" fmla="val 5400000"/>
              <a:gd name="f2" fmla="val 180"/>
              <a:gd name="f3" fmla="val w"/>
              <a:gd name="f4" fmla="val h"/>
              <a:gd name="f5" fmla="val 0"/>
              <a:gd name="f6" fmla="val 21600"/>
              <a:gd name="f7" fmla="*/ 5419351 1 1725033"/>
              <a:gd name="f8" fmla="*/ 10800 10800 1"/>
              <a:gd name="f9" fmla="+- 0 0 360"/>
              <a:gd name="f10" fmla="val 10800"/>
              <a:gd name="f11" fmla="+- 0 0 0"/>
              <a:gd name="f12" fmla="*/ f3 1 21600"/>
              <a:gd name="f13" fmla="*/ f4 1 21600"/>
              <a:gd name="f14" fmla="val f5"/>
              <a:gd name="f15" fmla="val f6"/>
              <a:gd name="f16" fmla="*/ 0 f7 1"/>
              <a:gd name="f17" fmla="*/ f5 f0 1"/>
              <a:gd name="f18" fmla="*/ f9 f0 1"/>
              <a:gd name="f19" fmla="*/ f11 f0 1"/>
              <a:gd name="f20" fmla="+- f15 0 f14"/>
              <a:gd name="f21" fmla="*/ f16 1 f2"/>
              <a:gd name="f22" fmla="*/ f17 1 f2"/>
              <a:gd name="f23" fmla="*/ f18 1 f2"/>
              <a:gd name="f24" fmla="*/ f19 1 f2"/>
              <a:gd name="f25" fmla="*/ f20 1 21600"/>
              <a:gd name="f26" fmla="+- 0 0 f21"/>
              <a:gd name="f27" fmla="+- f22 0 f1"/>
              <a:gd name="f28" fmla="+- f23 0 f1"/>
              <a:gd name="f29" fmla="+- f24 0 f1"/>
              <a:gd name="f30" fmla="*/ 3163 f25 1"/>
              <a:gd name="f31" fmla="*/ 18437 f25 1"/>
              <a:gd name="f32" fmla="*/ 10800 f25 1"/>
              <a:gd name="f33" fmla="*/ 0 f25 1"/>
              <a:gd name="f34" fmla="*/ 21600 f25 1"/>
              <a:gd name="f35" fmla="*/ f26 f0 1"/>
              <a:gd name="f36" fmla="+- f28 0 f27"/>
              <a:gd name="f37" fmla="*/ f35 1 f7"/>
              <a:gd name="f38" fmla="*/ f32 1 f25"/>
              <a:gd name="f39" fmla="*/ f33 1 f25"/>
              <a:gd name="f40" fmla="*/ f30 1 f25"/>
              <a:gd name="f41" fmla="*/ f31 1 f25"/>
              <a:gd name="f42" fmla="*/ f34 1 f25"/>
              <a:gd name="f43" fmla="+- f37 0 f1"/>
              <a:gd name="f44" fmla="*/ f40 f12 1"/>
              <a:gd name="f45" fmla="*/ f41 f12 1"/>
              <a:gd name="f46" fmla="*/ f41 f13 1"/>
              <a:gd name="f47" fmla="*/ f40 f13 1"/>
              <a:gd name="f48" fmla="*/ f38 f12 1"/>
              <a:gd name="f49" fmla="*/ f39 f13 1"/>
              <a:gd name="f50" fmla="*/ f39 f12 1"/>
              <a:gd name="f51" fmla="*/ f38 f13 1"/>
              <a:gd name="f52" fmla="*/ f42 f13 1"/>
              <a:gd name="f53" fmla="*/ f42 f12 1"/>
              <a:gd name="f54" fmla="+- f43 f1 0"/>
              <a:gd name="f55" fmla="*/ f54 f7 1"/>
              <a:gd name="f56" fmla="*/ f55 1 f0"/>
              <a:gd name="f57" fmla="+- 0 0 f56"/>
              <a:gd name="f58" fmla="+- 0 0 f57"/>
              <a:gd name="f59" fmla="*/ f58 f0 1"/>
              <a:gd name="f60" fmla="*/ f59 1 f7"/>
              <a:gd name="f61" fmla="+- f60 0 f1"/>
              <a:gd name="f62" fmla="cos 1 f61"/>
              <a:gd name="f63" fmla="sin 1 f61"/>
              <a:gd name="f64" fmla="+- 0 0 f62"/>
              <a:gd name="f65" fmla="+- 0 0 f63"/>
              <a:gd name="f66" fmla="+- 0 0 f64"/>
              <a:gd name="f67" fmla="+- 0 0 f65"/>
              <a:gd name="f68" fmla="val f66"/>
              <a:gd name="f69" fmla="val f67"/>
              <a:gd name="f70" fmla="+- 0 0 f68"/>
              <a:gd name="f71" fmla="+- 0 0 f69"/>
              <a:gd name="f72" fmla="*/ 10800 f70 1"/>
              <a:gd name="f73" fmla="*/ 10800 f71 1"/>
              <a:gd name="f74" fmla="*/ f72 f72 1"/>
              <a:gd name="f75" fmla="*/ f73 f73 1"/>
              <a:gd name="f76" fmla="+- f74 f75 0"/>
              <a:gd name="f77" fmla="sqrt f76"/>
              <a:gd name="f78" fmla="*/ f8 1 f77"/>
              <a:gd name="f79" fmla="*/ f70 f78 1"/>
              <a:gd name="f80" fmla="*/ f71 f78 1"/>
              <a:gd name="f81" fmla="+- 10800 0 f79"/>
              <a:gd name="f82" fmla="+- 10800 0 f80"/>
            </a:gdLst>
            <a:ahLst/>
            <a:cxnLst>
              <a:cxn ang="3cd4">
                <a:pos x="hc" y="t"/>
              </a:cxn>
              <a:cxn ang="0">
                <a:pos x="r" y="vc"/>
              </a:cxn>
              <a:cxn ang="cd4">
                <a:pos x="hc" y="b"/>
              </a:cxn>
              <a:cxn ang="cd2">
                <a:pos x="l" y="vc"/>
              </a:cxn>
              <a:cxn ang="f29">
                <a:pos x="f48" y="f49"/>
              </a:cxn>
              <a:cxn ang="f29">
                <a:pos x="f44" y="f47"/>
              </a:cxn>
              <a:cxn ang="f29">
                <a:pos x="f50" y="f51"/>
              </a:cxn>
              <a:cxn ang="f29">
                <a:pos x="f44" y="f46"/>
              </a:cxn>
              <a:cxn ang="f29">
                <a:pos x="f48" y="f52"/>
              </a:cxn>
              <a:cxn ang="f29">
                <a:pos x="f45" y="f46"/>
              </a:cxn>
              <a:cxn ang="f29">
                <a:pos x="f53" y="f51"/>
              </a:cxn>
              <a:cxn ang="f29">
                <a:pos x="f45" y="f47"/>
              </a:cxn>
            </a:cxnLst>
            <a:rect l="f44" t="f47" r="f45" b="f46"/>
            <a:pathLst>
              <a:path w="21600" h="21600">
                <a:moveTo>
                  <a:pt x="f81" y="f82"/>
                </a:moveTo>
                <a:arcTo wR="f10" hR="f10" stAng="f27" swAng="f36"/>
                <a:close/>
              </a:path>
            </a:pathLst>
          </a:custGeom>
          <a:solidFill>
            <a:schemeClr val="accent2"/>
          </a:solidFill>
          <a:ln w="0">
            <a:solidFill>
              <a:srgbClr val="000000"/>
            </a:solidFill>
            <a:prstDash val="solid"/>
          </a:ln>
        </p:spPr>
        <p:txBody>
          <a:bodyPr lIns="90004" tIns="44997" rIns="90004" bIns="44997" anchor="ctr" compatLnSpc="0"/>
          <a:lstStyle/>
          <a:p>
            <a:pPr fontAlgn="auto" hangingPunct="0">
              <a:spcBef>
                <a:spcPts val="0"/>
              </a:spcBef>
              <a:spcAft>
                <a:spcPts val="0"/>
              </a:spcAft>
              <a:defRPr sz="1800" b="0" i="0" u="none" strike="noStrike" kern="0" cap="none" spc="0" baseline="0">
                <a:solidFill>
                  <a:srgbClr val="000000"/>
                </a:solidFill>
                <a:uFillTx/>
              </a:defRPr>
            </a:pPr>
            <a:endParaRPr lang="en-US" kern="0">
              <a:solidFill>
                <a:srgbClr val="000000"/>
              </a:solidFill>
              <a:latin typeface="Liberation Sans" pitchFamily="18"/>
              <a:ea typeface="DejaVu Sans" pitchFamily="2"/>
              <a:cs typeface="DejaVu Sans" pitchFamily="2"/>
            </a:endParaRPr>
          </a:p>
        </p:txBody>
      </p:sp>
      <p:sp>
        <p:nvSpPr>
          <p:cNvPr id="92" name="任意多边形 91"/>
          <p:cNvSpPr/>
          <p:nvPr/>
        </p:nvSpPr>
        <p:spPr>
          <a:xfrm>
            <a:off x="6291262" y="3983032"/>
            <a:ext cx="206375" cy="206375"/>
          </a:xfrm>
          <a:custGeom>
            <a:avLst/>
            <a:gdLst>
              <a:gd name="f0" fmla="val 10800000"/>
              <a:gd name="f1" fmla="val 5400000"/>
              <a:gd name="f2" fmla="val 180"/>
              <a:gd name="f3" fmla="val w"/>
              <a:gd name="f4" fmla="val h"/>
              <a:gd name="f5" fmla="val 0"/>
              <a:gd name="f6" fmla="val 21600"/>
              <a:gd name="f7" fmla="*/ 5419351 1 1725033"/>
              <a:gd name="f8" fmla="*/ 10800 10800 1"/>
              <a:gd name="f9" fmla="+- 0 0 360"/>
              <a:gd name="f10" fmla="val 10800"/>
              <a:gd name="f11" fmla="+- 0 0 0"/>
              <a:gd name="f12" fmla="*/ f3 1 21600"/>
              <a:gd name="f13" fmla="*/ f4 1 21600"/>
              <a:gd name="f14" fmla="val f5"/>
              <a:gd name="f15" fmla="val f6"/>
              <a:gd name="f16" fmla="*/ 0 f7 1"/>
              <a:gd name="f17" fmla="*/ f5 f0 1"/>
              <a:gd name="f18" fmla="*/ f9 f0 1"/>
              <a:gd name="f19" fmla="*/ f11 f0 1"/>
              <a:gd name="f20" fmla="+- f15 0 f14"/>
              <a:gd name="f21" fmla="*/ f16 1 f2"/>
              <a:gd name="f22" fmla="*/ f17 1 f2"/>
              <a:gd name="f23" fmla="*/ f18 1 f2"/>
              <a:gd name="f24" fmla="*/ f19 1 f2"/>
              <a:gd name="f25" fmla="*/ f20 1 21600"/>
              <a:gd name="f26" fmla="+- 0 0 f21"/>
              <a:gd name="f27" fmla="+- f22 0 f1"/>
              <a:gd name="f28" fmla="+- f23 0 f1"/>
              <a:gd name="f29" fmla="+- f24 0 f1"/>
              <a:gd name="f30" fmla="*/ 3163 f25 1"/>
              <a:gd name="f31" fmla="*/ 18437 f25 1"/>
              <a:gd name="f32" fmla="*/ 10800 f25 1"/>
              <a:gd name="f33" fmla="*/ 0 f25 1"/>
              <a:gd name="f34" fmla="*/ 21600 f25 1"/>
              <a:gd name="f35" fmla="*/ f26 f0 1"/>
              <a:gd name="f36" fmla="+- f28 0 f27"/>
              <a:gd name="f37" fmla="*/ f35 1 f7"/>
              <a:gd name="f38" fmla="*/ f32 1 f25"/>
              <a:gd name="f39" fmla="*/ f33 1 f25"/>
              <a:gd name="f40" fmla="*/ f30 1 f25"/>
              <a:gd name="f41" fmla="*/ f31 1 f25"/>
              <a:gd name="f42" fmla="*/ f34 1 f25"/>
              <a:gd name="f43" fmla="+- f37 0 f1"/>
              <a:gd name="f44" fmla="*/ f40 f12 1"/>
              <a:gd name="f45" fmla="*/ f41 f12 1"/>
              <a:gd name="f46" fmla="*/ f41 f13 1"/>
              <a:gd name="f47" fmla="*/ f40 f13 1"/>
              <a:gd name="f48" fmla="*/ f38 f12 1"/>
              <a:gd name="f49" fmla="*/ f39 f13 1"/>
              <a:gd name="f50" fmla="*/ f39 f12 1"/>
              <a:gd name="f51" fmla="*/ f38 f13 1"/>
              <a:gd name="f52" fmla="*/ f42 f13 1"/>
              <a:gd name="f53" fmla="*/ f42 f12 1"/>
              <a:gd name="f54" fmla="+- f43 f1 0"/>
              <a:gd name="f55" fmla="*/ f54 f7 1"/>
              <a:gd name="f56" fmla="*/ f55 1 f0"/>
              <a:gd name="f57" fmla="+- 0 0 f56"/>
              <a:gd name="f58" fmla="+- 0 0 f57"/>
              <a:gd name="f59" fmla="*/ f58 f0 1"/>
              <a:gd name="f60" fmla="*/ f59 1 f7"/>
              <a:gd name="f61" fmla="+- f60 0 f1"/>
              <a:gd name="f62" fmla="cos 1 f61"/>
              <a:gd name="f63" fmla="sin 1 f61"/>
              <a:gd name="f64" fmla="+- 0 0 f62"/>
              <a:gd name="f65" fmla="+- 0 0 f63"/>
              <a:gd name="f66" fmla="+- 0 0 f64"/>
              <a:gd name="f67" fmla="+- 0 0 f65"/>
              <a:gd name="f68" fmla="val f66"/>
              <a:gd name="f69" fmla="val f67"/>
              <a:gd name="f70" fmla="+- 0 0 f68"/>
              <a:gd name="f71" fmla="+- 0 0 f69"/>
              <a:gd name="f72" fmla="*/ 10800 f70 1"/>
              <a:gd name="f73" fmla="*/ 10800 f71 1"/>
              <a:gd name="f74" fmla="*/ f72 f72 1"/>
              <a:gd name="f75" fmla="*/ f73 f73 1"/>
              <a:gd name="f76" fmla="+- f74 f75 0"/>
              <a:gd name="f77" fmla="sqrt f76"/>
              <a:gd name="f78" fmla="*/ f8 1 f77"/>
              <a:gd name="f79" fmla="*/ f70 f78 1"/>
              <a:gd name="f80" fmla="*/ f71 f78 1"/>
              <a:gd name="f81" fmla="+- 10800 0 f79"/>
              <a:gd name="f82" fmla="+- 10800 0 f80"/>
            </a:gdLst>
            <a:ahLst/>
            <a:cxnLst>
              <a:cxn ang="3cd4">
                <a:pos x="hc" y="t"/>
              </a:cxn>
              <a:cxn ang="0">
                <a:pos x="r" y="vc"/>
              </a:cxn>
              <a:cxn ang="cd4">
                <a:pos x="hc" y="b"/>
              </a:cxn>
              <a:cxn ang="cd2">
                <a:pos x="l" y="vc"/>
              </a:cxn>
              <a:cxn ang="f29">
                <a:pos x="f48" y="f49"/>
              </a:cxn>
              <a:cxn ang="f29">
                <a:pos x="f44" y="f47"/>
              </a:cxn>
              <a:cxn ang="f29">
                <a:pos x="f50" y="f51"/>
              </a:cxn>
              <a:cxn ang="f29">
                <a:pos x="f44" y="f46"/>
              </a:cxn>
              <a:cxn ang="f29">
                <a:pos x="f48" y="f52"/>
              </a:cxn>
              <a:cxn ang="f29">
                <a:pos x="f45" y="f46"/>
              </a:cxn>
              <a:cxn ang="f29">
                <a:pos x="f53" y="f51"/>
              </a:cxn>
              <a:cxn ang="f29">
                <a:pos x="f45" y="f47"/>
              </a:cxn>
            </a:cxnLst>
            <a:rect l="f44" t="f47" r="f45" b="f46"/>
            <a:pathLst>
              <a:path w="21600" h="21600">
                <a:moveTo>
                  <a:pt x="f81" y="f82"/>
                </a:moveTo>
                <a:arcTo wR="f10" hR="f10" stAng="f27" swAng="f36"/>
                <a:close/>
              </a:path>
            </a:pathLst>
          </a:custGeom>
          <a:solidFill>
            <a:schemeClr val="accent2"/>
          </a:solidFill>
          <a:ln w="0">
            <a:solidFill>
              <a:srgbClr val="000000"/>
            </a:solidFill>
            <a:prstDash val="solid"/>
          </a:ln>
        </p:spPr>
        <p:txBody>
          <a:bodyPr lIns="90004" tIns="44997" rIns="90004" bIns="44997" anchor="ctr" compatLnSpc="0"/>
          <a:lstStyle/>
          <a:p>
            <a:pPr fontAlgn="auto" hangingPunct="0">
              <a:spcBef>
                <a:spcPts val="0"/>
              </a:spcBef>
              <a:spcAft>
                <a:spcPts val="0"/>
              </a:spcAft>
              <a:defRPr sz="1800" b="0" i="0" u="none" strike="noStrike" kern="0" cap="none" spc="0" baseline="0">
                <a:solidFill>
                  <a:srgbClr val="000000"/>
                </a:solidFill>
                <a:uFillTx/>
              </a:defRPr>
            </a:pPr>
            <a:endParaRPr lang="en-US" kern="0">
              <a:solidFill>
                <a:srgbClr val="000000"/>
              </a:solidFill>
              <a:latin typeface="Liberation Sans" pitchFamily="18"/>
              <a:ea typeface="DejaVu Sans" pitchFamily="2"/>
              <a:cs typeface="DejaVu Sans" pitchFamily="2"/>
            </a:endParaRPr>
          </a:p>
        </p:txBody>
      </p:sp>
      <p:sp>
        <p:nvSpPr>
          <p:cNvPr id="93" name="任意多边形 92"/>
          <p:cNvSpPr/>
          <p:nvPr/>
        </p:nvSpPr>
        <p:spPr>
          <a:xfrm>
            <a:off x="6596062" y="3983032"/>
            <a:ext cx="206375" cy="206375"/>
          </a:xfrm>
          <a:custGeom>
            <a:avLst/>
            <a:gdLst>
              <a:gd name="f0" fmla="val 10800000"/>
              <a:gd name="f1" fmla="val 5400000"/>
              <a:gd name="f2" fmla="val 180"/>
              <a:gd name="f3" fmla="val w"/>
              <a:gd name="f4" fmla="val h"/>
              <a:gd name="f5" fmla="val 0"/>
              <a:gd name="f6" fmla="val 21600"/>
              <a:gd name="f7" fmla="*/ 5419351 1 1725033"/>
              <a:gd name="f8" fmla="*/ 10800 10800 1"/>
              <a:gd name="f9" fmla="+- 0 0 360"/>
              <a:gd name="f10" fmla="val 10800"/>
              <a:gd name="f11" fmla="+- 0 0 0"/>
              <a:gd name="f12" fmla="*/ f3 1 21600"/>
              <a:gd name="f13" fmla="*/ f4 1 21600"/>
              <a:gd name="f14" fmla="val f5"/>
              <a:gd name="f15" fmla="val f6"/>
              <a:gd name="f16" fmla="*/ 0 f7 1"/>
              <a:gd name="f17" fmla="*/ f5 f0 1"/>
              <a:gd name="f18" fmla="*/ f9 f0 1"/>
              <a:gd name="f19" fmla="*/ f11 f0 1"/>
              <a:gd name="f20" fmla="+- f15 0 f14"/>
              <a:gd name="f21" fmla="*/ f16 1 f2"/>
              <a:gd name="f22" fmla="*/ f17 1 f2"/>
              <a:gd name="f23" fmla="*/ f18 1 f2"/>
              <a:gd name="f24" fmla="*/ f19 1 f2"/>
              <a:gd name="f25" fmla="*/ f20 1 21600"/>
              <a:gd name="f26" fmla="+- 0 0 f21"/>
              <a:gd name="f27" fmla="+- f22 0 f1"/>
              <a:gd name="f28" fmla="+- f23 0 f1"/>
              <a:gd name="f29" fmla="+- f24 0 f1"/>
              <a:gd name="f30" fmla="*/ 3163 f25 1"/>
              <a:gd name="f31" fmla="*/ 18437 f25 1"/>
              <a:gd name="f32" fmla="*/ 10800 f25 1"/>
              <a:gd name="f33" fmla="*/ 0 f25 1"/>
              <a:gd name="f34" fmla="*/ 21600 f25 1"/>
              <a:gd name="f35" fmla="*/ f26 f0 1"/>
              <a:gd name="f36" fmla="+- f28 0 f27"/>
              <a:gd name="f37" fmla="*/ f35 1 f7"/>
              <a:gd name="f38" fmla="*/ f32 1 f25"/>
              <a:gd name="f39" fmla="*/ f33 1 f25"/>
              <a:gd name="f40" fmla="*/ f30 1 f25"/>
              <a:gd name="f41" fmla="*/ f31 1 f25"/>
              <a:gd name="f42" fmla="*/ f34 1 f25"/>
              <a:gd name="f43" fmla="+- f37 0 f1"/>
              <a:gd name="f44" fmla="*/ f40 f12 1"/>
              <a:gd name="f45" fmla="*/ f41 f12 1"/>
              <a:gd name="f46" fmla="*/ f41 f13 1"/>
              <a:gd name="f47" fmla="*/ f40 f13 1"/>
              <a:gd name="f48" fmla="*/ f38 f12 1"/>
              <a:gd name="f49" fmla="*/ f39 f13 1"/>
              <a:gd name="f50" fmla="*/ f39 f12 1"/>
              <a:gd name="f51" fmla="*/ f38 f13 1"/>
              <a:gd name="f52" fmla="*/ f42 f13 1"/>
              <a:gd name="f53" fmla="*/ f42 f12 1"/>
              <a:gd name="f54" fmla="+- f43 f1 0"/>
              <a:gd name="f55" fmla="*/ f54 f7 1"/>
              <a:gd name="f56" fmla="*/ f55 1 f0"/>
              <a:gd name="f57" fmla="+- 0 0 f56"/>
              <a:gd name="f58" fmla="+- 0 0 f57"/>
              <a:gd name="f59" fmla="*/ f58 f0 1"/>
              <a:gd name="f60" fmla="*/ f59 1 f7"/>
              <a:gd name="f61" fmla="+- f60 0 f1"/>
              <a:gd name="f62" fmla="cos 1 f61"/>
              <a:gd name="f63" fmla="sin 1 f61"/>
              <a:gd name="f64" fmla="+- 0 0 f62"/>
              <a:gd name="f65" fmla="+- 0 0 f63"/>
              <a:gd name="f66" fmla="+- 0 0 f64"/>
              <a:gd name="f67" fmla="+- 0 0 f65"/>
              <a:gd name="f68" fmla="val f66"/>
              <a:gd name="f69" fmla="val f67"/>
              <a:gd name="f70" fmla="+- 0 0 f68"/>
              <a:gd name="f71" fmla="+- 0 0 f69"/>
              <a:gd name="f72" fmla="*/ 10800 f70 1"/>
              <a:gd name="f73" fmla="*/ 10800 f71 1"/>
              <a:gd name="f74" fmla="*/ f72 f72 1"/>
              <a:gd name="f75" fmla="*/ f73 f73 1"/>
              <a:gd name="f76" fmla="+- f74 f75 0"/>
              <a:gd name="f77" fmla="sqrt f76"/>
              <a:gd name="f78" fmla="*/ f8 1 f77"/>
              <a:gd name="f79" fmla="*/ f70 f78 1"/>
              <a:gd name="f80" fmla="*/ f71 f78 1"/>
              <a:gd name="f81" fmla="+- 10800 0 f79"/>
              <a:gd name="f82" fmla="+- 10800 0 f80"/>
            </a:gdLst>
            <a:ahLst/>
            <a:cxnLst>
              <a:cxn ang="3cd4">
                <a:pos x="hc" y="t"/>
              </a:cxn>
              <a:cxn ang="0">
                <a:pos x="r" y="vc"/>
              </a:cxn>
              <a:cxn ang="cd4">
                <a:pos x="hc" y="b"/>
              </a:cxn>
              <a:cxn ang="cd2">
                <a:pos x="l" y="vc"/>
              </a:cxn>
              <a:cxn ang="f29">
                <a:pos x="f48" y="f49"/>
              </a:cxn>
              <a:cxn ang="f29">
                <a:pos x="f44" y="f47"/>
              </a:cxn>
              <a:cxn ang="f29">
                <a:pos x="f50" y="f51"/>
              </a:cxn>
              <a:cxn ang="f29">
                <a:pos x="f44" y="f46"/>
              </a:cxn>
              <a:cxn ang="f29">
                <a:pos x="f48" y="f52"/>
              </a:cxn>
              <a:cxn ang="f29">
                <a:pos x="f45" y="f46"/>
              </a:cxn>
              <a:cxn ang="f29">
                <a:pos x="f53" y="f51"/>
              </a:cxn>
              <a:cxn ang="f29">
                <a:pos x="f45" y="f47"/>
              </a:cxn>
            </a:cxnLst>
            <a:rect l="f44" t="f47" r="f45" b="f46"/>
            <a:pathLst>
              <a:path w="21600" h="21600">
                <a:moveTo>
                  <a:pt x="f81" y="f82"/>
                </a:moveTo>
                <a:arcTo wR="f10" hR="f10" stAng="f27" swAng="f36"/>
                <a:close/>
              </a:path>
            </a:pathLst>
          </a:custGeom>
          <a:solidFill>
            <a:schemeClr val="accent2"/>
          </a:solidFill>
          <a:ln w="0">
            <a:solidFill>
              <a:srgbClr val="000000"/>
            </a:solidFill>
            <a:prstDash val="solid"/>
          </a:ln>
        </p:spPr>
        <p:txBody>
          <a:bodyPr lIns="90004" tIns="44997" rIns="90004" bIns="44997" anchor="ctr" compatLnSpc="0"/>
          <a:lstStyle/>
          <a:p>
            <a:pPr fontAlgn="auto" hangingPunct="0">
              <a:spcBef>
                <a:spcPts val="0"/>
              </a:spcBef>
              <a:spcAft>
                <a:spcPts val="0"/>
              </a:spcAft>
              <a:defRPr sz="1800" b="0" i="0" u="none" strike="noStrike" kern="0" cap="none" spc="0" baseline="0">
                <a:solidFill>
                  <a:srgbClr val="000000"/>
                </a:solidFill>
                <a:uFillTx/>
              </a:defRPr>
            </a:pPr>
            <a:endParaRPr lang="en-US" kern="0">
              <a:solidFill>
                <a:srgbClr val="000000"/>
              </a:solidFill>
              <a:latin typeface="Liberation Sans" pitchFamily="18"/>
              <a:ea typeface="DejaVu Sans" pitchFamily="2"/>
              <a:cs typeface="DejaVu Sans" pitchFamily="2"/>
            </a:endParaRPr>
          </a:p>
        </p:txBody>
      </p:sp>
      <p:sp>
        <p:nvSpPr>
          <p:cNvPr id="110" name="任意多边形 109"/>
          <p:cNvSpPr/>
          <p:nvPr/>
        </p:nvSpPr>
        <p:spPr>
          <a:xfrm>
            <a:off x="8010524" y="2935278"/>
            <a:ext cx="427038" cy="20574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chemeClr val="accent2"/>
          </a:solidFill>
          <a:ln w="0">
            <a:solidFill>
              <a:srgbClr val="000000"/>
            </a:solidFill>
            <a:prstDash val="solid"/>
          </a:ln>
        </p:spPr>
        <p:txBody>
          <a:bodyPr lIns="90004" tIns="44997" rIns="90004" bIns="44997" anchor="ctr" compatLnSpc="0"/>
          <a:lstStyle/>
          <a:p>
            <a:pPr fontAlgn="auto" hangingPunct="0">
              <a:spcBef>
                <a:spcPts val="0"/>
              </a:spcBef>
              <a:spcAft>
                <a:spcPts val="0"/>
              </a:spcAft>
              <a:defRPr sz="1800" b="0" i="0" u="none" strike="noStrike" kern="0" cap="none" spc="0" baseline="0">
                <a:solidFill>
                  <a:srgbClr val="000000"/>
                </a:solidFill>
                <a:uFillTx/>
              </a:defRPr>
            </a:pPr>
            <a:endParaRPr lang="en-US" kern="0">
              <a:solidFill>
                <a:srgbClr val="000000"/>
              </a:solidFill>
              <a:latin typeface="Liberation Sans" pitchFamily="18"/>
              <a:ea typeface="DejaVu Sans" pitchFamily="2"/>
              <a:cs typeface="DejaVu Sans" pitchFamily="2"/>
            </a:endParaRPr>
          </a:p>
        </p:txBody>
      </p:sp>
      <p:sp>
        <p:nvSpPr>
          <p:cNvPr id="111" name="任意多边形 110"/>
          <p:cNvSpPr/>
          <p:nvPr/>
        </p:nvSpPr>
        <p:spPr>
          <a:xfrm>
            <a:off x="8010524" y="4573578"/>
            <a:ext cx="430213" cy="419100"/>
          </a:xfrm>
          <a:custGeom>
            <a:avLst>
              <a:gd name="f0" fmla="val 11148"/>
            </a:avLst>
            <a:gdLst>
              <a:gd name="f1" fmla="val 10800000"/>
              <a:gd name="f2" fmla="val 5400000"/>
              <a:gd name="f3" fmla="val 180"/>
              <a:gd name="f4" fmla="val w"/>
              <a:gd name="f5" fmla="val h"/>
              <a:gd name="f6" fmla="val 0"/>
              <a:gd name="f7" fmla="val 21600"/>
              <a:gd name="f8" fmla="val -2147483647"/>
              <a:gd name="f9" fmla="val 2147483647"/>
              <a:gd name="f10" fmla="+- 0 0 0"/>
              <a:gd name="f11" fmla="*/ f4 1 21600"/>
              <a:gd name="f12" fmla="*/ f5 1 21600"/>
              <a:gd name="f13" fmla="val f6"/>
              <a:gd name="f14" fmla="val f7"/>
              <a:gd name="f15" fmla="pin 0 f0 21600"/>
              <a:gd name="f16" fmla="*/ f10 f1 1"/>
              <a:gd name="f17" fmla="+- f14 0 f13"/>
              <a:gd name="f18" fmla="val f15"/>
              <a:gd name="f19" fmla="*/ f15 f11 1"/>
              <a:gd name="f20" fmla="*/ 0 f12 1"/>
              <a:gd name="f21" fmla="*/ f16 1 f3"/>
              <a:gd name="f22" fmla="*/ f17 1 21600"/>
              <a:gd name="f23" fmla="*/ f18 1 2"/>
              <a:gd name="f24" fmla="+- 21600 0 f18"/>
              <a:gd name="f25" fmla="+- f21 0 f2"/>
              <a:gd name="f26" fmla="*/ 18000 f22 1"/>
              <a:gd name="f27" fmla="*/ 10800 f22 1"/>
              <a:gd name="f28" fmla="*/ 0 f22 1"/>
              <a:gd name="f29" fmla="*/ 21600 f22 1"/>
              <a:gd name="f30" fmla="+- f23 10800 0"/>
              <a:gd name="f31" fmla="*/ f24 1 2"/>
              <a:gd name="f32" fmla="*/ f23 f11 1"/>
              <a:gd name="f33" fmla="+- 21600 0 f31"/>
              <a:gd name="f34" fmla="*/ f27 1 f22"/>
              <a:gd name="f35" fmla="*/ f28 1 f22"/>
              <a:gd name="f36" fmla="*/ f29 1 f22"/>
              <a:gd name="f37" fmla="*/ f26 1 f22"/>
              <a:gd name="f38" fmla="*/ f30 f11 1"/>
              <a:gd name="f39" fmla="*/ f37 f12 1"/>
              <a:gd name="f40" fmla="*/ f34 f12 1"/>
              <a:gd name="f41" fmla="*/ f34 f11 1"/>
              <a:gd name="f42" fmla="*/ f35 f12 1"/>
              <a:gd name="f43" fmla="*/ f35 f11 1"/>
              <a:gd name="f44" fmla="*/ f36 f12 1"/>
              <a:gd name="f45" fmla="*/ f36 f11 1"/>
              <a:gd name="f46" fmla="*/ f33 f11 1"/>
            </a:gdLst>
            <a:ahLst>
              <a:ahXY gdRefX="f0" minX="f6" maxX="f7">
                <a:pos x="f19" y="f20"/>
              </a:ahXY>
            </a:ahLst>
            <a:cxnLst>
              <a:cxn ang="3cd4">
                <a:pos x="hc" y="t"/>
              </a:cxn>
              <a:cxn ang="0">
                <a:pos x="r" y="vc"/>
              </a:cxn>
              <a:cxn ang="cd4">
                <a:pos x="hc" y="b"/>
              </a:cxn>
              <a:cxn ang="cd2">
                <a:pos x="l" y="vc"/>
              </a:cxn>
              <a:cxn ang="f25">
                <a:pos x="f41" y="f42"/>
              </a:cxn>
              <a:cxn ang="f25">
                <a:pos x="f32" y="f40"/>
              </a:cxn>
              <a:cxn ang="f25">
                <a:pos x="f43" y="f44"/>
              </a:cxn>
              <a:cxn ang="f25">
                <a:pos x="f41" y="f44"/>
              </a:cxn>
              <a:cxn ang="f25">
                <a:pos x="f45" y="f44"/>
              </a:cxn>
              <a:cxn ang="f25">
                <a:pos x="f46" y="f40"/>
              </a:cxn>
            </a:cxnLst>
            <a:rect l="f32" t="f40" r="f38" b="f39"/>
            <a:pathLst>
              <a:path w="21600" h="21600">
                <a:moveTo>
                  <a:pt x="f18" y="f6"/>
                </a:moveTo>
                <a:lnTo>
                  <a:pt x="f7" y="f7"/>
                </a:lnTo>
                <a:lnTo>
                  <a:pt x="f6" y="f7"/>
                </a:lnTo>
                <a:close/>
              </a:path>
            </a:pathLst>
          </a:custGeom>
          <a:solidFill>
            <a:srgbClr val="FFC000"/>
          </a:solidFill>
          <a:ln w="0">
            <a:solidFill>
              <a:srgbClr val="000000"/>
            </a:solidFill>
            <a:prstDash val="solid"/>
          </a:ln>
        </p:spPr>
        <p:txBody>
          <a:bodyPr lIns="90004" tIns="44997" rIns="90004" bIns="44997" anchor="ctr" compatLnSpc="0"/>
          <a:lstStyle/>
          <a:p>
            <a:pPr fontAlgn="auto" hangingPunct="0">
              <a:spcBef>
                <a:spcPts val="0"/>
              </a:spcBef>
              <a:spcAft>
                <a:spcPts val="0"/>
              </a:spcAft>
              <a:defRPr sz="1800" b="0" i="0" u="none" strike="noStrike" kern="0" cap="none" spc="0" baseline="0">
                <a:solidFill>
                  <a:srgbClr val="000000"/>
                </a:solidFill>
                <a:uFillTx/>
              </a:defRPr>
            </a:pPr>
            <a:endParaRPr lang="en-US" kern="0">
              <a:solidFill>
                <a:srgbClr val="000000"/>
              </a:solidFill>
              <a:latin typeface="Liberation Sans" pitchFamily="18"/>
              <a:ea typeface="DejaVu Sans" pitchFamily="2"/>
              <a:cs typeface="DejaVu Sans" pitchFamily="2"/>
            </a:endParaRPr>
          </a:p>
        </p:txBody>
      </p:sp>
      <p:cxnSp>
        <p:nvCxnSpPr>
          <p:cNvPr id="73" name="Straight Arrow Connector 72"/>
          <p:cNvCxnSpPr>
            <a:stCxn id="60" idx="1"/>
            <a:endCxn id="62" idx="3"/>
          </p:cNvCxnSpPr>
          <p:nvPr/>
        </p:nvCxnSpPr>
        <p:spPr>
          <a:xfrm>
            <a:off x="2230437" y="4000500"/>
            <a:ext cx="439737" cy="374645"/>
          </a:xfrm>
          <a:prstGeom prst="straightConnector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60" idx="1"/>
            <a:endCxn id="59" idx="3"/>
          </p:cNvCxnSpPr>
          <p:nvPr/>
        </p:nvCxnSpPr>
        <p:spPr>
          <a:xfrm flipH="1" flipV="1">
            <a:off x="419100" y="3972466"/>
            <a:ext cx="1811337" cy="28034"/>
          </a:xfrm>
          <a:prstGeom prst="bentConnector5">
            <a:avLst>
              <a:gd name="adj1" fmla="val -12621"/>
              <a:gd name="adj2" fmla="val 4484911"/>
              <a:gd name="adj3" fmla="val 11262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59" idx="2"/>
            <a:endCxn id="62" idx="2"/>
          </p:cNvCxnSpPr>
          <p:nvPr/>
        </p:nvCxnSpPr>
        <p:spPr>
          <a:xfrm rot="16200000" flipH="1">
            <a:off x="2261406" y="3312326"/>
            <a:ext cx="99194" cy="2602706"/>
          </a:xfrm>
          <a:prstGeom prst="bentConnector3">
            <a:avLst>
              <a:gd name="adj1" fmla="val 862782"/>
            </a:avLst>
          </a:prstGeom>
          <a:ln w="1016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任意多边形 61"/>
          <p:cNvSpPr/>
          <p:nvPr/>
        </p:nvSpPr>
        <p:spPr>
          <a:xfrm>
            <a:off x="2687637" y="3316278"/>
            <a:ext cx="1884363" cy="576262"/>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chemeClr val="accent2"/>
          </a:solidFill>
          <a:ln w="0">
            <a:solidFill>
              <a:srgbClr val="000000"/>
            </a:solidFill>
            <a:prstDash val="solid"/>
          </a:ln>
        </p:spPr>
        <p:txBody>
          <a:bodyPr lIns="90004" tIns="44997" rIns="90004" bIns="44997" anchor="ctr" anchorCtr="1" compatLnSpc="0"/>
          <a:lstStyle/>
          <a:p>
            <a:pPr algn="ctr" fontAlgn="auto" hangingPunct="0">
              <a:spcBef>
                <a:spcPts val="0"/>
              </a:spcBef>
              <a:spcAft>
                <a:spcPts val="0"/>
              </a:spcAft>
              <a:defRPr sz="1800" b="1" i="0" u="none" strike="noStrike" kern="0" cap="none" spc="0" baseline="0">
                <a:solidFill>
                  <a:srgbClr val="000000"/>
                </a:solidFill>
                <a:uFillTx/>
              </a:defRPr>
            </a:pPr>
            <a:r>
              <a:rPr lang="en-US" b="1" kern="0" dirty="0" smtClean="0">
                <a:solidFill>
                  <a:srgbClr val="000000"/>
                </a:solidFill>
                <a:latin typeface="Liberation Sans" pitchFamily="18"/>
                <a:ea typeface="DejaVu Sans" pitchFamily="2"/>
                <a:cs typeface="DejaVu Sans" pitchFamily="2"/>
              </a:rPr>
              <a:t>Hint Target</a:t>
            </a:r>
            <a:endParaRPr lang="en-US" b="1" kern="0" dirty="0">
              <a:solidFill>
                <a:srgbClr val="000000"/>
              </a:solidFill>
              <a:latin typeface="Liberation Sans" pitchFamily="18"/>
              <a:ea typeface="DejaVu Sans" pitchFamily="2"/>
              <a:cs typeface="DejaVu Sans" pitchFamily="2"/>
            </a:endParaRPr>
          </a:p>
          <a:p>
            <a:pPr algn="ctr" fontAlgn="auto" hangingPunct="0">
              <a:spcBef>
                <a:spcPts val="0"/>
              </a:spcBef>
              <a:spcAft>
                <a:spcPts val="0"/>
              </a:spcAft>
              <a:defRPr sz="1800" b="1" i="0" u="none" strike="noStrike" kern="0" cap="none" spc="0" baseline="0">
                <a:solidFill>
                  <a:srgbClr val="000000"/>
                </a:solidFill>
                <a:uFillTx/>
              </a:defRPr>
            </a:pPr>
            <a:r>
              <a:rPr lang="en-US" b="1" kern="0" dirty="0">
                <a:solidFill>
                  <a:srgbClr val="000000"/>
                </a:solidFill>
                <a:latin typeface="Liberation Sans" pitchFamily="18"/>
                <a:ea typeface="DejaVu Sans" pitchFamily="2"/>
                <a:cs typeface="DejaVu Sans" pitchFamily="2"/>
              </a:rPr>
              <a:t>Buffer</a:t>
            </a:r>
          </a:p>
        </p:txBody>
      </p:sp>
      <p:grpSp>
        <p:nvGrpSpPr>
          <p:cNvPr id="70" name="组合 69"/>
          <p:cNvGrpSpPr/>
          <p:nvPr/>
        </p:nvGrpSpPr>
        <p:grpSpPr>
          <a:xfrm>
            <a:off x="4816475" y="3163878"/>
            <a:ext cx="381000" cy="1676400"/>
            <a:chOff x="4816475" y="3163878"/>
            <a:chExt cx="381000" cy="1676400"/>
          </a:xfrm>
          <a:solidFill>
            <a:schemeClr val="accent2"/>
          </a:solidFill>
        </p:grpSpPr>
        <p:sp>
          <p:nvSpPr>
            <p:cNvPr id="26" name="任意多边形 62"/>
            <p:cNvSpPr/>
            <p:nvPr/>
          </p:nvSpPr>
          <p:spPr>
            <a:xfrm rot="5399996" flipV="1">
              <a:off x="4168775" y="3811578"/>
              <a:ext cx="1676400" cy="381000"/>
            </a:xfrm>
            <a:custGeom>
              <a:avLst>
                <a:gd name="f0" fmla="val 3495"/>
              </a:avLst>
              <a:gdLst>
                <a:gd name="f1" fmla="val 10800000"/>
                <a:gd name="f2" fmla="val 5400000"/>
                <a:gd name="f3" fmla="val 180"/>
                <a:gd name="f4" fmla="val w"/>
                <a:gd name="f5" fmla="val h"/>
                <a:gd name="f6" fmla="val 0"/>
                <a:gd name="f7" fmla="val 21600"/>
                <a:gd name="f8" fmla="val 10800000"/>
                <a:gd name="f9" fmla="val -2147483647"/>
                <a:gd name="f10" fmla="val 2147483647"/>
                <a:gd name="f11" fmla="+- 0 0 0"/>
                <a:gd name="f12" fmla="*/ f4 1 21600"/>
                <a:gd name="f13" fmla="*/ f5 1 21600"/>
                <a:gd name="f14" fmla="val f6"/>
                <a:gd name="f15" fmla="val f7"/>
                <a:gd name="f16" fmla="pin 0 f0 10800"/>
                <a:gd name="f17" fmla="*/ f11 f1 1"/>
                <a:gd name="f18" fmla="+- f15 0 f14"/>
                <a:gd name="f19" fmla="val f16"/>
                <a:gd name="f20" fmla="*/ f16 f12 1"/>
                <a:gd name="f21" fmla="*/ 21600 f13 1"/>
                <a:gd name="f22" fmla="*/ f17 1 f3"/>
                <a:gd name="f23" fmla="*/ f18 1 21600"/>
                <a:gd name="f24" fmla="+- 21600 0 f19"/>
                <a:gd name="f25" fmla="*/ f19 10 1"/>
                <a:gd name="f26" fmla="*/ f19 1 2"/>
                <a:gd name="f27" fmla="+- f22 0 f2"/>
                <a:gd name="f28" fmla="*/ 10800 f23 1"/>
                <a:gd name="f29" fmla="*/ 21600 f23 1"/>
                <a:gd name="f30" fmla="*/ 0 f23 1"/>
                <a:gd name="f31" fmla="*/ f25 1 18"/>
                <a:gd name="f32" fmla="+- 21600 0 f26"/>
                <a:gd name="f33" fmla="*/ f26 f12 1"/>
                <a:gd name="f34" fmla="+- f31 1750 0"/>
                <a:gd name="f35" fmla="*/ f28 1 f23"/>
                <a:gd name="f36" fmla="*/ f29 1 f23"/>
                <a:gd name="f37" fmla="*/ f30 1 f23"/>
                <a:gd name="f38" fmla="*/ f32 f12 1"/>
                <a:gd name="f39" fmla="+- 21600 0 f34"/>
                <a:gd name="f40" fmla="*/ f34 f12 1"/>
                <a:gd name="f41" fmla="*/ f34 f13 1"/>
                <a:gd name="f42" fmla="*/ f35 f13 1"/>
                <a:gd name="f43" fmla="*/ f35 f12 1"/>
                <a:gd name="f44" fmla="*/ f36 f13 1"/>
                <a:gd name="f45" fmla="*/ f37 f13 1"/>
                <a:gd name="f46" fmla="*/ f39 f12 1"/>
                <a:gd name="f47" fmla="*/ f39 f13 1"/>
              </a:gdLst>
              <a:ahLst>
                <a:ahXY gdRefX="f0" minX="f6" maxX="f8">
                  <a:pos x="f20" y="f21"/>
                </a:ahXY>
              </a:ahLst>
              <a:cxnLst>
                <a:cxn ang="3cd4">
                  <a:pos x="hc" y="t"/>
                </a:cxn>
                <a:cxn ang="0">
                  <a:pos x="r" y="vc"/>
                </a:cxn>
                <a:cxn ang="cd4">
                  <a:pos x="hc" y="b"/>
                </a:cxn>
                <a:cxn ang="cd2">
                  <a:pos x="l" y="vc"/>
                </a:cxn>
                <a:cxn ang="f27">
                  <a:pos x="f38" y="f42"/>
                </a:cxn>
                <a:cxn ang="f27">
                  <a:pos x="f43" y="f44"/>
                </a:cxn>
                <a:cxn ang="f27">
                  <a:pos x="f33" y="f42"/>
                </a:cxn>
                <a:cxn ang="f27">
                  <a:pos x="f43" y="f45"/>
                </a:cxn>
              </a:cxnLst>
              <a:rect l="f40" t="f41" r="f46" b="f47"/>
              <a:pathLst>
                <a:path w="21600" h="21600">
                  <a:moveTo>
                    <a:pt x="f6" y="f6"/>
                  </a:moveTo>
                  <a:lnTo>
                    <a:pt x="f7" y="f6"/>
                  </a:lnTo>
                  <a:lnTo>
                    <a:pt x="f24" y="f7"/>
                  </a:lnTo>
                  <a:lnTo>
                    <a:pt x="f19" y="f7"/>
                  </a:lnTo>
                  <a:close/>
                </a:path>
              </a:pathLst>
            </a:custGeom>
            <a:grpFill/>
            <a:ln w="0">
              <a:solidFill>
                <a:srgbClr val="000000"/>
              </a:solidFill>
              <a:prstDash val="solid"/>
            </a:ln>
          </p:spPr>
          <p:txBody>
            <a:bodyPr lIns="90004" tIns="44997" rIns="90004" bIns="44997" anchor="ctr" compatLnSpc="0"/>
            <a:lstStyle/>
            <a:p>
              <a:pPr fontAlgn="auto" hangingPunct="0">
                <a:spcBef>
                  <a:spcPts val="0"/>
                </a:spcBef>
                <a:spcAft>
                  <a:spcPts val="0"/>
                </a:spcAft>
                <a:defRPr sz="1800" b="0" i="0" u="none" strike="noStrike" kern="0" cap="none" spc="0" baseline="0">
                  <a:solidFill>
                    <a:srgbClr val="000000"/>
                  </a:solidFill>
                  <a:uFillTx/>
                </a:defRPr>
              </a:pPr>
              <a:endParaRPr lang="en-US" kern="0">
                <a:solidFill>
                  <a:srgbClr val="000000"/>
                </a:solidFill>
                <a:latin typeface="Liberation Sans" pitchFamily="18"/>
                <a:ea typeface="DejaVu Sans" pitchFamily="2"/>
                <a:cs typeface="DejaVu Sans" pitchFamily="2"/>
              </a:endParaRPr>
            </a:p>
          </p:txBody>
        </p:sp>
        <p:sp>
          <p:nvSpPr>
            <p:cNvPr id="27" name="TextBox 26"/>
            <p:cNvSpPr txBox="1"/>
            <p:nvPr/>
          </p:nvSpPr>
          <p:spPr>
            <a:xfrm>
              <a:off x="4816475" y="3463920"/>
              <a:ext cx="374650" cy="352425"/>
            </a:xfrm>
            <a:prstGeom prst="rect">
              <a:avLst/>
            </a:prstGeom>
            <a:grpFill/>
            <a:ln>
              <a:noFill/>
            </a:ln>
          </p:spPr>
          <p:txBody>
            <a:bodyPr lIns="90004" tIns="44997" rIns="90004" bIns="44997">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a:r>
                <a:rPr lang="en-US" altLang="zh-CN" b="1" dirty="0">
                  <a:solidFill>
                    <a:srgbClr val="000000"/>
                  </a:solidFill>
                  <a:latin typeface="Liberation Sans"/>
                  <a:ea typeface="DejaVu Sans"/>
                  <a:cs typeface="DejaVu Sans"/>
                </a:rPr>
                <a:t>1</a:t>
              </a:r>
            </a:p>
          </p:txBody>
        </p:sp>
        <p:sp>
          <p:nvSpPr>
            <p:cNvPr id="28" name="TextBox 27"/>
            <p:cNvSpPr txBox="1"/>
            <p:nvPr/>
          </p:nvSpPr>
          <p:spPr>
            <a:xfrm>
              <a:off x="4816475" y="4144953"/>
              <a:ext cx="228600" cy="395287"/>
            </a:xfrm>
            <a:prstGeom prst="rect">
              <a:avLst/>
            </a:prstGeom>
            <a:grpFill/>
            <a:ln>
              <a:noFill/>
            </a:ln>
          </p:spPr>
          <p:txBody>
            <a:bodyPr lIns="90004" tIns="44997" rIns="90004" bIns="44997">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a:r>
                <a:rPr lang="en-US" altLang="zh-CN" b="1">
                  <a:solidFill>
                    <a:srgbClr val="000000"/>
                  </a:solidFill>
                  <a:latin typeface="Liberation Sans"/>
                  <a:ea typeface="DejaVu Sans"/>
                  <a:cs typeface="DejaVu Sans"/>
                </a:rPr>
                <a:t>0</a:t>
              </a:r>
            </a:p>
          </p:txBody>
        </p:sp>
      </p:grpSp>
      <p:cxnSp>
        <p:nvCxnSpPr>
          <p:cNvPr id="29" name="直接箭头连接符 78"/>
          <p:cNvCxnSpPr>
            <a:cxnSpLocks noChangeShapeType="1"/>
            <a:stCxn id="25" idx="1"/>
            <a:endCxn id="27" idx="1"/>
          </p:cNvCxnSpPr>
          <p:nvPr/>
        </p:nvCxnSpPr>
        <p:spPr bwMode="auto">
          <a:xfrm>
            <a:off x="4572000" y="3604409"/>
            <a:ext cx="244475" cy="35724"/>
          </a:xfrm>
          <a:prstGeom prst="straightConnector1">
            <a:avLst/>
          </a:prstGeom>
          <a:noFill/>
          <a:ln w="38100">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30" name="直接箭头连接符 79"/>
          <p:cNvCxnSpPr>
            <a:cxnSpLocks noChangeShapeType="1"/>
            <a:stCxn id="62" idx="1"/>
            <a:endCxn id="28" idx="1"/>
          </p:cNvCxnSpPr>
          <p:nvPr/>
        </p:nvCxnSpPr>
        <p:spPr bwMode="auto">
          <a:xfrm flipV="1">
            <a:off x="4554537" y="4342597"/>
            <a:ext cx="261938" cy="32548"/>
          </a:xfrm>
          <a:prstGeom prst="straightConnector1">
            <a:avLst/>
          </a:prstGeom>
          <a:noFill/>
          <a:ln w="38100">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31" name="直接箭头连接符 82"/>
          <p:cNvCxnSpPr>
            <a:cxnSpLocks noChangeShapeType="1"/>
            <a:stCxn id="26" idx="5"/>
            <a:endCxn id="81" idx="3"/>
          </p:cNvCxnSpPr>
          <p:nvPr/>
        </p:nvCxnSpPr>
        <p:spPr bwMode="auto">
          <a:xfrm flipV="1">
            <a:off x="5197475" y="3963978"/>
            <a:ext cx="263524" cy="38100"/>
          </a:xfrm>
          <a:prstGeom prst="straightConnector1">
            <a:avLst/>
          </a:prstGeom>
          <a:noFill/>
          <a:ln w="38100">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6" name="Parallelogram 5"/>
          <p:cNvSpPr/>
          <p:nvPr/>
        </p:nvSpPr>
        <p:spPr>
          <a:xfrm>
            <a:off x="4133852" y="2325678"/>
            <a:ext cx="1771648" cy="3810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Comparator</a:t>
            </a:r>
            <a:endParaRPr lang="en-US" dirty="0"/>
          </a:p>
        </p:txBody>
      </p:sp>
      <p:cxnSp>
        <p:nvCxnSpPr>
          <p:cNvPr id="15" name="Straight Arrow Connector 14"/>
          <p:cNvCxnSpPr>
            <a:stCxn id="6" idx="4"/>
            <a:endCxn id="26" idx="6"/>
          </p:cNvCxnSpPr>
          <p:nvPr/>
        </p:nvCxnSpPr>
        <p:spPr>
          <a:xfrm flipH="1">
            <a:off x="5006974" y="2706678"/>
            <a:ext cx="12702" cy="592825"/>
          </a:xfrm>
          <a:prstGeom prst="straightConnector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4419600" y="1233488"/>
            <a:ext cx="2552700" cy="671512"/>
            <a:chOff x="4419600" y="1233488"/>
            <a:chExt cx="2552700" cy="671512"/>
          </a:xfrm>
          <a:solidFill>
            <a:schemeClr val="accent2"/>
          </a:solidFill>
        </p:grpSpPr>
        <p:sp>
          <p:nvSpPr>
            <p:cNvPr id="41" name="任意多边形 66"/>
            <p:cNvSpPr/>
            <p:nvPr/>
          </p:nvSpPr>
          <p:spPr>
            <a:xfrm>
              <a:off x="4497387" y="1233488"/>
              <a:ext cx="1236663" cy="41275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grpFill/>
            <a:ln w="0">
              <a:solidFill>
                <a:srgbClr val="000000"/>
              </a:solidFill>
              <a:prstDash val="solid"/>
            </a:ln>
          </p:spPr>
          <p:txBody>
            <a:bodyPr lIns="90004" tIns="44997" rIns="90004" bIns="44997" anchor="ctr" anchorCtr="1" compatLnSpc="0"/>
            <a:lstStyle/>
            <a:p>
              <a:pPr algn="ctr" fontAlgn="auto" hangingPunct="0">
                <a:spcBef>
                  <a:spcPts val="0"/>
                </a:spcBef>
                <a:spcAft>
                  <a:spcPts val="0"/>
                </a:spcAft>
                <a:defRPr sz="1800" b="0" i="0" u="none" strike="noStrike" kern="0" cap="none" spc="0" baseline="0">
                  <a:solidFill>
                    <a:srgbClr val="000000"/>
                  </a:solidFill>
                  <a:uFillTx/>
                </a:defRPr>
              </a:pPr>
              <a:r>
                <a:rPr lang="en-US" sz="1300" kern="0" dirty="0">
                  <a:solidFill>
                    <a:srgbClr val="000000"/>
                  </a:solidFill>
                  <a:latin typeface="Liberation Sans" pitchFamily="18"/>
                  <a:ea typeface="DejaVu Sans" pitchFamily="2"/>
                  <a:cs typeface="DejaVu Sans" pitchFamily="2"/>
                </a:rPr>
                <a:t>branch address</a:t>
              </a:r>
            </a:p>
          </p:txBody>
        </p:sp>
        <p:sp>
          <p:nvSpPr>
            <p:cNvPr id="42" name="任意多边形 67"/>
            <p:cNvSpPr/>
            <p:nvPr/>
          </p:nvSpPr>
          <p:spPr>
            <a:xfrm>
              <a:off x="5734050" y="1233488"/>
              <a:ext cx="1238250" cy="41275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grpFill/>
            <a:ln w="0">
              <a:solidFill>
                <a:srgbClr val="000000"/>
              </a:solidFill>
              <a:prstDash val="solid"/>
            </a:ln>
          </p:spPr>
          <p:txBody>
            <a:bodyPr lIns="90004" tIns="44997" rIns="90004" bIns="44997" anchor="ctr" anchorCtr="1" compatLnSpc="0"/>
            <a:lstStyle/>
            <a:p>
              <a:pPr algn="ctr" fontAlgn="auto" hangingPunct="0">
                <a:spcBef>
                  <a:spcPts val="0"/>
                </a:spcBef>
                <a:spcAft>
                  <a:spcPts val="0"/>
                </a:spcAft>
                <a:defRPr sz="1800" b="0" i="0" u="none" strike="noStrike" kern="0" cap="none" spc="0" baseline="0">
                  <a:solidFill>
                    <a:srgbClr val="000000"/>
                  </a:solidFill>
                  <a:uFillTx/>
                </a:defRPr>
              </a:pPr>
              <a:r>
                <a:rPr lang="en-US" sz="1400" kern="0" dirty="0">
                  <a:solidFill>
                    <a:srgbClr val="000000"/>
                  </a:solidFill>
                  <a:latin typeface="Liberation Sans" pitchFamily="18"/>
                  <a:ea typeface="DejaVu Sans" pitchFamily="2"/>
                  <a:cs typeface="DejaVu Sans" pitchFamily="2"/>
                </a:rPr>
                <a:t>target address</a:t>
              </a:r>
            </a:p>
          </p:txBody>
        </p:sp>
        <p:sp>
          <p:nvSpPr>
            <p:cNvPr id="43" name="任意多边形 68"/>
            <p:cNvSpPr/>
            <p:nvPr/>
          </p:nvSpPr>
          <p:spPr>
            <a:xfrm>
              <a:off x="4440237" y="1363663"/>
              <a:ext cx="1236663" cy="41275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grpFill/>
            <a:ln w="0">
              <a:solidFill>
                <a:srgbClr val="000000"/>
              </a:solidFill>
              <a:prstDash val="solid"/>
            </a:ln>
          </p:spPr>
          <p:txBody>
            <a:bodyPr lIns="90004" tIns="44997" rIns="90004" bIns="44997" anchor="ctr" anchorCtr="1" compatLnSpc="0"/>
            <a:lstStyle/>
            <a:p>
              <a:pPr algn="ctr" fontAlgn="auto" hangingPunct="0">
                <a:spcBef>
                  <a:spcPts val="0"/>
                </a:spcBef>
                <a:spcAft>
                  <a:spcPts val="0"/>
                </a:spcAft>
                <a:defRPr sz="1800" b="0" i="0" u="none" strike="noStrike" kern="0" cap="none" spc="0" baseline="0">
                  <a:solidFill>
                    <a:srgbClr val="000000"/>
                  </a:solidFill>
                  <a:uFillTx/>
                </a:defRPr>
              </a:pPr>
              <a:r>
                <a:rPr lang="en-US" sz="1300" kern="0" dirty="0">
                  <a:solidFill>
                    <a:srgbClr val="000000"/>
                  </a:solidFill>
                  <a:latin typeface="Liberation Sans" pitchFamily="18"/>
                  <a:ea typeface="DejaVu Sans" pitchFamily="2"/>
                  <a:cs typeface="DejaVu Sans" pitchFamily="2"/>
                </a:rPr>
                <a:t>branch address</a:t>
              </a:r>
            </a:p>
          </p:txBody>
        </p:sp>
        <p:sp>
          <p:nvSpPr>
            <p:cNvPr id="44" name="任意多边形 69"/>
            <p:cNvSpPr/>
            <p:nvPr/>
          </p:nvSpPr>
          <p:spPr>
            <a:xfrm>
              <a:off x="5676900" y="1363663"/>
              <a:ext cx="1236662" cy="41275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grpFill/>
            <a:ln w="0">
              <a:solidFill>
                <a:srgbClr val="000000"/>
              </a:solidFill>
              <a:prstDash val="solid"/>
            </a:ln>
          </p:spPr>
          <p:txBody>
            <a:bodyPr lIns="90004" tIns="44997" rIns="90004" bIns="44997" anchor="ctr" anchorCtr="1" compatLnSpc="0"/>
            <a:lstStyle/>
            <a:p>
              <a:pPr algn="ctr" fontAlgn="auto" hangingPunct="0">
                <a:spcBef>
                  <a:spcPts val="0"/>
                </a:spcBef>
                <a:spcAft>
                  <a:spcPts val="0"/>
                </a:spcAft>
                <a:defRPr sz="1800" b="0" i="0" u="none" strike="noStrike" kern="0" cap="none" spc="0" baseline="0">
                  <a:solidFill>
                    <a:srgbClr val="000000"/>
                  </a:solidFill>
                  <a:uFillTx/>
                </a:defRPr>
              </a:pPr>
              <a:r>
                <a:rPr lang="en-US" sz="1400" kern="0" dirty="0">
                  <a:solidFill>
                    <a:srgbClr val="000000"/>
                  </a:solidFill>
                  <a:latin typeface="Liberation Sans" pitchFamily="18"/>
                  <a:ea typeface="DejaVu Sans" pitchFamily="2"/>
                  <a:cs typeface="DejaVu Sans" pitchFamily="2"/>
                </a:rPr>
                <a:t>target address</a:t>
              </a:r>
            </a:p>
          </p:txBody>
        </p:sp>
        <p:sp>
          <p:nvSpPr>
            <p:cNvPr id="45" name="任意多边形 70"/>
            <p:cNvSpPr/>
            <p:nvPr/>
          </p:nvSpPr>
          <p:spPr>
            <a:xfrm>
              <a:off x="4419600" y="1493838"/>
              <a:ext cx="1219200" cy="411162"/>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grpFill/>
            <a:ln w="0">
              <a:solidFill>
                <a:srgbClr val="000000"/>
              </a:solidFill>
              <a:prstDash val="solid"/>
            </a:ln>
          </p:spPr>
          <p:txBody>
            <a:bodyPr lIns="90004" tIns="44997" rIns="90004" bIns="44997" anchor="ctr" anchorCtr="1" compatLnSpc="0"/>
            <a:lstStyle/>
            <a:p>
              <a:pPr algn="ctr" fontAlgn="auto" hangingPunct="0">
                <a:spcBef>
                  <a:spcPts val="0"/>
                </a:spcBef>
                <a:spcAft>
                  <a:spcPts val="0"/>
                </a:spcAft>
                <a:defRPr sz="1400" b="1" i="0" u="none" strike="noStrike" kern="0" cap="none" spc="0" baseline="0">
                  <a:solidFill>
                    <a:srgbClr val="000000"/>
                  </a:solidFill>
                  <a:uFillTx/>
                </a:defRPr>
              </a:pPr>
              <a:r>
                <a:rPr lang="en-US" sz="1400" b="1" kern="0" dirty="0">
                  <a:solidFill>
                    <a:srgbClr val="000000"/>
                  </a:solidFill>
                  <a:latin typeface="Liberation Sans" pitchFamily="18"/>
                  <a:ea typeface="DejaVu Sans" pitchFamily="2"/>
                  <a:cs typeface="DejaVu Sans" pitchFamily="2"/>
                </a:rPr>
                <a:t>branch address</a:t>
              </a:r>
            </a:p>
          </p:txBody>
        </p:sp>
        <p:sp>
          <p:nvSpPr>
            <p:cNvPr id="46" name="任意多边形 71"/>
            <p:cNvSpPr/>
            <p:nvPr/>
          </p:nvSpPr>
          <p:spPr>
            <a:xfrm>
              <a:off x="5602288" y="1493838"/>
              <a:ext cx="1255712" cy="411162"/>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grpFill/>
            <a:ln w="0">
              <a:solidFill>
                <a:srgbClr val="000000"/>
              </a:solidFill>
              <a:prstDash val="solid"/>
            </a:ln>
          </p:spPr>
          <p:txBody>
            <a:bodyPr lIns="90004" tIns="44997" rIns="90004" bIns="44997" anchor="ctr" anchorCtr="1" compatLnSpc="0"/>
            <a:lstStyle/>
            <a:p>
              <a:pPr algn="ctr" fontAlgn="auto" hangingPunct="0">
                <a:spcBef>
                  <a:spcPts val="0"/>
                </a:spcBef>
                <a:spcAft>
                  <a:spcPts val="0"/>
                </a:spcAft>
                <a:defRPr sz="1800" b="1" i="0" u="none" strike="noStrike" kern="0" cap="none" spc="0" baseline="0">
                  <a:solidFill>
                    <a:srgbClr val="000000"/>
                  </a:solidFill>
                  <a:uFillTx/>
                </a:defRPr>
              </a:pPr>
              <a:r>
                <a:rPr lang="en-US" sz="1400" b="1" kern="0" dirty="0">
                  <a:solidFill>
                    <a:srgbClr val="000000"/>
                  </a:solidFill>
                  <a:latin typeface="Liberation Sans" pitchFamily="18"/>
                  <a:ea typeface="DejaVu Sans" pitchFamily="2"/>
                  <a:cs typeface="DejaVu Sans" pitchFamily="2"/>
                </a:rPr>
                <a:t>target address</a:t>
              </a:r>
            </a:p>
          </p:txBody>
        </p:sp>
      </p:grpSp>
      <p:cxnSp>
        <p:nvCxnSpPr>
          <p:cNvPr id="47" name="Straight Arrow Connector 46"/>
          <p:cNvCxnSpPr>
            <a:stCxn id="45" idx="2"/>
            <a:endCxn id="6" idx="0"/>
          </p:cNvCxnSpPr>
          <p:nvPr/>
        </p:nvCxnSpPr>
        <p:spPr>
          <a:xfrm flipH="1">
            <a:off x="5019676" y="1905000"/>
            <a:ext cx="9524" cy="420678"/>
          </a:xfrm>
          <a:prstGeom prst="straightConnector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60" idx="0"/>
            <a:endCxn id="6" idx="5"/>
          </p:cNvCxnSpPr>
          <p:nvPr/>
        </p:nvCxnSpPr>
        <p:spPr>
          <a:xfrm rot="5400000" flipH="1" flipV="1">
            <a:off x="2871386" y="1661710"/>
            <a:ext cx="455622" cy="2164559"/>
          </a:xfrm>
          <a:prstGeom prst="bentConnector2">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59" idx="0"/>
            <a:endCxn id="25" idx="0"/>
          </p:cNvCxnSpPr>
          <p:nvPr/>
        </p:nvCxnSpPr>
        <p:spPr>
          <a:xfrm rot="5400000" flipH="1" flipV="1">
            <a:off x="2287449" y="2038480"/>
            <a:ext cx="64571" cy="2620169"/>
          </a:xfrm>
          <a:prstGeom prst="bentConnector3">
            <a:avLst>
              <a:gd name="adj1" fmla="val 2049652"/>
            </a:avLst>
          </a:prstGeom>
          <a:ln w="1016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60" idx="1"/>
            <a:endCxn id="25" idx="3"/>
          </p:cNvCxnSpPr>
          <p:nvPr/>
        </p:nvCxnSpPr>
        <p:spPr>
          <a:xfrm flipV="1">
            <a:off x="2230437" y="3604409"/>
            <a:ext cx="457200" cy="396091"/>
          </a:xfrm>
          <a:prstGeom prst="straightConnector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89" idx="0"/>
            <a:endCxn id="42" idx="1"/>
          </p:cNvCxnSpPr>
          <p:nvPr/>
        </p:nvCxnSpPr>
        <p:spPr>
          <a:xfrm rot="16200000" flipV="1">
            <a:off x="6355959" y="2056205"/>
            <a:ext cx="1495415" cy="262731"/>
          </a:xfrm>
          <a:prstGeom prst="bentConnector2">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54" name="Wave 53"/>
          <p:cNvSpPr/>
          <p:nvPr/>
        </p:nvSpPr>
        <p:spPr>
          <a:xfrm>
            <a:off x="3181349" y="4108445"/>
            <a:ext cx="862012" cy="533400"/>
          </a:xfrm>
          <a:prstGeom prst="wave">
            <a:avLst/>
          </a:prstGeom>
          <a:solidFill>
            <a:schemeClr val="accent4"/>
          </a:solidFill>
          <a:ln w="38100">
            <a:solidFill>
              <a:srgbClr val="C0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BH</a:t>
            </a:r>
            <a:endParaRPr lang="en-US" dirty="0"/>
          </a:p>
        </p:txBody>
      </p:sp>
      <p:cxnSp>
        <p:nvCxnSpPr>
          <p:cNvPr id="49" name="Elbow Connector 48"/>
          <p:cNvCxnSpPr>
            <a:stCxn id="42" idx="0"/>
            <a:endCxn id="59" idx="3"/>
          </p:cNvCxnSpPr>
          <p:nvPr/>
        </p:nvCxnSpPr>
        <p:spPr>
          <a:xfrm rot="16200000" flipH="1" flipV="1">
            <a:off x="2016649" y="-364061"/>
            <a:ext cx="2738978" cy="5934075"/>
          </a:xfrm>
          <a:prstGeom prst="bentConnector4">
            <a:avLst>
              <a:gd name="adj1" fmla="val -8346"/>
              <a:gd name="adj2" fmla="val 103852"/>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61" name="Wave 53"/>
          <p:cNvSpPr/>
          <p:nvPr/>
        </p:nvSpPr>
        <p:spPr>
          <a:xfrm>
            <a:off x="1576388" y="3657600"/>
            <a:ext cx="862012" cy="533400"/>
          </a:xfrm>
          <a:prstGeom prst="wave">
            <a:avLst/>
          </a:prstGeom>
          <a:solidFill>
            <a:schemeClr val="accent4"/>
          </a:solidFill>
          <a:ln w="38100">
            <a:solidFill>
              <a:srgbClr val="C0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B</a:t>
            </a:r>
            <a:r>
              <a:rPr lang="en-US" altLang="zh-CN" dirty="0" smtClean="0"/>
              <a:t>R</a:t>
            </a:r>
            <a:endParaRPr lang="en-US" dirty="0"/>
          </a:p>
        </p:txBody>
      </p:sp>
      <p:cxnSp>
        <p:nvCxnSpPr>
          <p:cNvPr id="63" name="直接箭头连接符 79"/>
          <p:cNvCxnSpPr>
            <a:cxnSpLocks noChangeShapeType="1"/>
            <a:stCxn id="62" idx="1"/>
            <a:endCxn id="81" idx="3"/>
          </p:cNvCxnSpPr>
          <p:nvPr/>
        </p:nvCxnSpPr>
        <p:spPr bwMode="auto">
          <a:xfrm flipV="1">
            <a:off x="4554537" y="3963978"/>
            <a:ext cx="906462" cy="411167"/>
          </a:xfrm>
          <a:prstGeom prst="straightConnector1">
            <a:avLst/>
          </a:prstGeom>
          <a:noFill/>
          <a:ln w="38100">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68" name="TextBox 67"/>
          <p:cNvSpPr txBox="1"/>
          <p:nvPr/>
        </p:nvSpPr>
        <p:spPr>
          <a:xfrm>
            <a:off x="5035550" y="2743200"/>
            <a:ext cx="374650" cy="352425"/>
          </a:xfrm>
          <a:prstGeom prst="rect">
            <a:avLst/>
          </a:prstGeom>
          <a:noFill/>
          <a:ln>
            <a:noFill/>
          </a:ln>
        </p:spPr>
        <p:txBody>
          <a:bodyPr lIns="90004" tIns="44997" rIns="90004" bIns="44997">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a:r>
              <a:rPr lang="en-US" altLang="zh-CN" b="1" dirty="0">
                <a:solidFill>
                  <a:srgbClr val="000000"/>
                </a:solidFill>
                <a:latin typeface="Liberation Sans"/>
                <a:ea typeface="DejaVu Sans"/>
                <a:cs typeface="DejaVu Sans"/>
              </a:rPr>
              <a:t>1</a:t>
            </a:r>
          </a:p>
        </p:txBody>
      </p:sp>
    </p:spTree>
    <p:custDataLst>
      <p:tags r:id="rId1"/>
    </p:custDataLst>
    <p:extLst>
      <p:ext uri="{BB962C8B-B14F-4D97-AF65-F5344CB8AC3E}">
        <p14:creationId xmlns:p14="http://schemas.microsoft.com/office/powerpoint/2010/main" val="1325477953"/>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3"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3" presetClass="path" presetSubtype="0" accel="50000" decel="50000" fill="hold" grpId="0" nodeType="clickEffect">
                                  <p:stCondLst>
                                    <p:cond delay="0"/>
                                  </p:stCondLst>
                                  <p:childTnLst>
                                    <p:animMotion origin="layout" path="M 4.72222E-6 -2.80296E-6 L 0.2217 -0.06013 " pathEditMode="relative" rAng="0" ptsTypes="AA">
                                      <p:cBhvr>
                                        <p:cTn id="24" dur="500" fill="hold"/>
                                        <p:tgtEl>
                                          <p:spTgt spid="54"/>
                                        </p:tgtEl>
                                        <p:attrNameLst>
                                          <p:attrName>ppt_x</p:attrName>
                                          <p:attrName>ppt_y</p:attrName>
                                        </p:attrNameLst>
                                      </p:cBhvr>
                                      <p:rCtr x="11076" y="-3006"/>
                                    </p:animMotion>
                                  </p:childTnLst>
                                </p:cTn>
                              </p:par>
                            </p:childTnLst>
                          </p:cTn>
                        </p:par>
                      </p:childTnLst>
                    </p:cTn>
                  </p:par>
                  <p:par>
                    <p:cTn id="25" fill="hold">
                      <p:stCondLst>
                        <p:cond delay="indefinite"/>
                      </p:stCondLst>
                      <p:childTnLst>
                        <p:par>
                          <p:cTn id="26" fill="hold">
                            <p:stCondLst>
                              <p:cond delay="0"/>
                            </p:stCondLst>
                            <p:childTnLst>
                              <p:par>
                                <p:cTn id="27" presetID="63" presetClass="path" presetSubtype="0" accel="50000" decel="50000" fill="hold" grpId="1" nodeType="clickEffect">
                                  <p:stCondLst>
                                    <p:cond delay="0"/>
                                  </p:stCondLst>
                                  <p:childTnLst>
                                    <p:animMotion origin="layout" path="M 0.2217 -0.06013 L 0.3967 -0.06013 " pathEditMode="relative" rAng="0" ptsTypes="AA">
                                      <p:cBhvr>
                                        <p:cTn id="28" dur="500" fill="hold"/>
                                        <p:tgtEl>
                                          <p:spTgt spid="54"/>
                                        </p:tgtEl>
                                        <p:attrNameLst>
                                          <p:attrName>ppt_x</p:attrName>
                                          <p:attrName>ppt_y</p:attrName>
                                        </p:attrNameLst>
                                      </p:cBhvr>
                                      <p:rCtr x="8750" y="0"/>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7" presetClass="path" presetSubtype="0" accel="50000" decel="50000" fill="hold" grpId="2" nodeType="clickEffect">
                                  <p:stCondLst>
                                    <p:cond delay="0"/>
                                  </p:stCondLst>
                                  <p:childTnLst>
                                    <p:animMotion origin="layout" path="M 0.3967 -0.06013 L 0.3967 -0.22664 C 0.3967 -0.30157 0.34843 -0.39315 0.3092 -0.39315 L 0.2217 -0.39315 " pathEditMode="relative" rAng="0" ptsTypes="FfFF">
                                      <p:cBhvr>
                                        <p:cTn id="38" dur="500" fill="hold"/>
                                        <p:tgtEl>
                                          <p:spTgt spid="54"/>
                                        </p:tgtEl>
                                        <p:attrNameLst>
                                          <p:attrName>ppt_x</p:attrName>
                                          <p:attrName>ppt_y</p:attrName>
                                        </p:attrNameLst>
                                      </p:cBhvr>
                                      <p:rCtr x="-8750" y="-16651"/>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6" grpId="0" animBg="1"/>
      <p:bldP spid="54" grpId="0" animBg="1"/>
      <p:bldP spid="54" grpId="1" animBg="1"/>
      <p:bldP spid="54" grpId="2" animBg="1"/>
      <p:bldP spid="54" grpId="3" animBg="1"/>
      <p:bldP spid="61" grpId="0" animBg="1"/>
      <p:bldP spid="6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Branch Hint Placement Problem</a:t>
            </a:r>
            <a:endParaRPr lang="zh-CN" altLang="en-US" dirty="0"/>
          </a:p>
        </p:txBody>
      </p:sp>
      <p:sp>
        <p:nvSpPr>
          <p:cNvPr id="3" name="灯片编号占位符 2"/>
          <p:cNvSpPr>
            <a:spLocks noGrp="1"/>
          </p:cNvSpPr>
          <p:nvPr>
            <p:ph type="sldNum" sz="quarter" idx="12"/>
          </p:nvPr>
        </p:nvSpPr>
        <p:spPr/>
        <p:txBody>
          <a:bodyPr/>
          <a:lstStyle/>
          <a:p>
            <a:fld id="{FEFC07C8-73AF-4C93-9657-3F05B2743F4C}" type="slidenum">
              <a:rPr lang="en-US" altLang="zh-CN" smtClean="0"/>
              <a:pPr/>
              <a:t>36</a:t>
            </a:fld>
            <a:endParaRPr lang="en-US" altLang="zh-CN"/>
          </a:p>
        </p:txBody>
      </p:sp>
      <p:sp>
        <p:nvSpPr>
          <p:cNvPr id="4" name="内容占位符 3"/>
          <p:cNvSpPr>
            <a:spLocks noGrp="1"/>
          </p:cNvSpPr>
          <p:nvPr>
            <p:ph sz="quarter" idx="1"/>
          </p:nvPr>
        </p:nvSpPr>
        <p:spPr>
          <a:xfrm>
            <a:off x="0" y="990600"/>
            <a:ext cx="3200400" cy="4800600"/>
          </a:xfrm>
        </p:spPr>
        <p:txBody>
          <a:bodyPr>
            <a:noAutofit/>
          </a:bodyPr>
          <a:lstStyle/>
          <a:p>
            <a:r>
              <a:rPr lang="en-US" altLang="zh-CN" sz="2400" dirty="0" smtClean="0"/>
              <a:t>Only one hint target buffer</a:t>
            </a:r>
          </a:p>
          <a:p>
            <a:pPr lvl="1"/>
            <a:r>
              <a:rPr lang="en-US" altLang="zh-CN" sz="1800" dirty="0" smtClean="0"/>
              <a:t>One effective hint at any time</a:t>
            </a:r>
          </a:p>
          <a:p>
            <a:r>
              <a:rPr lang="en-US" altLang="zh-CN" sz="2400" dirty="0" smtClean="0"/>
              <a:t>Branch hint needs some time to be recognized. Hint target buffer needs time to be filled.</a:t>
            </a:r>
          </a:p>
          <a:p>
            <a:pPr lvl="1"/>
            <a:r>
              <a:rPr lang="en-US" altLang="zh-CN" sz="1800" dirty="0" smtClean="0"/>
              <a:t>Distance requirement between hint and branch instruction</a:t>
            </a:r>
          </a:p>
          <a:p>
            <a:pPr lvl="1"/>
            <a:endParaRPr lang="en-US" altLang="zh-CN" dirty="0" smtClean="0"/>
          </a:p>
        </p:txBody>
      </p:sp>
      <p:sp>
        <p:nvSpPr>
          <p:cNvPr id="47" name="TextBox 46"/>
          <p:cNvSpPr txBox="1">
            <a:spLocks noChangeArrowheads="1"/>
          </p:cNvSpPr>
          <p:nvPr/>
        </p:nvSpPr>
        <p:spPr bwMode="auto">
          <a:xfrm rot="10800000">
            <a:off x="3299574" y="2034980"/>
            <a:ext cx="400110" cy="49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400" dirty="0"/>
              <a:t>d=10</a:t>
            </a:r>
            <a:endParaRPr lang="zh-CN" altLang="en-US" sz="1400" dirty="0"/>
          </a:p>
        </p:txBody>
      </p:sp>
      <p:sp>
        <p:nvSpPr>
          <p:cNvPr id="48" name="TextBox 47"/>
          <p:cNvSpPr txBox="1">
            <a:spLocks noChangeArrowheads="1"/>
          </p:cNvSpPr>
          <p:nvPr/>
        </p:nvSpPr>
        <p:spPr bwMode="auto">
          <a:xfrm rot="10800000">
            <a:off x="3200401" y="3657600"/>
            <a:ext cx="615553" cy="898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400" dirty="0" smtClean="0"/>
              <a:t>d=2</a:t>
            </a:r>
          </a:p>
          <a:p>
            <a:pPr algn="ctr" eaLnBrk="1" hangingPunct="1"/>
            <a:r>
              <a:rPr lang="en-US" altLang="zh-CN" sz="1400" dirty="0" smtClean="0"/>
              <a:t>Too small!</a:t>
            </a:r>
            <a:endParaRPr lang="zh-CN" altLang="en-US" sz="1400" dirty="0"/>
          </a:p>
        </p:txBody>
      </p:sp>
      <p:sp>
        <p:nvSpPr>
          <p:cNvPr id="74" name="TextBox 73"/>
          <p:cNvSpPr txBox="1">
            <a:spLocks noChangeArrowheads="1"/>
          </p:cNvSpPr>
          <p:nvPr/>
        </p:nvSpPr>
        <p:spPr bwMode="auto">
          <a:xfrm>
            <a:off x="3921474" y="2861846"/>
            <a:ext cx="7284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600" b="1" dirty="0" smtClean="0">
                <a:effectLst>
                  <a:outerShdw blurRad="38100" dist="38100" dir="2700000" algn="tl">
                    <a:srgbClr val="000000">
                      <a:alpha val="43137"/>
                    </a:srgbClr>
                  </a:outerShdw>
                </a:effectLst>
              </a:rPr>
              <a:t>L14:</a:t>
            </a:r>
            <a:endParaRPr lang="zh-CN" altLang="en-US" sz="1600" b="1" dirty="0">
              <a:effectLst>
                <a:outerShdw blurRad="38100" dist="38100" dir="2700000" algn="tl">
                  <a:srgbClr val="000000">
                    <a:alpha val="43137"/>
                  </a:srgbClr>
                </a:outerShdw>
              </a:effectLst>
            </a:endParaRPr>
          </a:p>
        </p:txBody>
      </p:sp>
      <p:sp>
        <p:nvSpPr>
          <p:cNvPr id="75" name="TextBox 74"/>
          <p:cNvSpPr txBox="1">
            <a:spLocks noChangeArrowheads="1"/>
          </p:cNvSpPr>
          <p:nvPr/>
        </p:nvSpPr>
        <p:spPr bwMode="auto">
          <a:xfrm>
            <a:off x="4114801" y="4191000"/>
            <a:ext cx="15843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400" b="1" i="1" u="sng" dirty="0" err="1" smtClean="0"/>
              <a:t>brz</a:t>
            </a:r>
            <a:r>
              <a:rPr lang="en-US" altLang="zh-CN" sz="1400" b="1" i="1" u="sng" dirty="0" smtClean="0"/>
              <a:t>  $3 ,L5</a:t>
            </a:r>
            <a:endParaRPr lang="zh-CN" altLang="en-US" sz="1400" b="1" u="sng" dirty="0"/>
          </a:p>
        </p:txBody>
      </p:sp>
      <p:sp>
        <p:nvSpPr>
          <p:cNvPr id="76" name="TextBox 75"/>
          <p:cNvSpPr txBox="1">
            <a:spLocks noChangeArrowheads="1"/>
          </p:cNvSpPr>
          <p:nvPr/>
        </p:nvSpPr>
        <p:spPr bwMode="auto">
          <a:xfrm>
            <a:off x="4056064" y="2861846"/>
            <a:ext cx="18113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400" b="1" i="1" u="sng" dirty="0" err="1" smtClean="0"/>
              <a:t>brz</a:t>
            </a:r>
            <a:r>
              <a:rPr lang="en-US" altLang="zh-CN" sz="1400" b="1" i="1" u="sng" dirty="0" smtClean="0"/>
              <a:t>  $3 , L4</a:t>
            </a:r>
            <a:endParaRPr lang="zh-CN" altLang="en-US" sz="1400" b="1" u="sng" dirty="0"/>
          </a:p>
        </p:txBody>
      </p:sp>
      <p:cxnSp>
        <p:nvCxnSpPr>
          <p:cNvPr id="77" name="直接箭头连接符 70"/>
          <p:cNvCxnSpPr/>
          <p:nvPr/>
        </p:nvCxnSpPr>
        <p:spPr>
          <a:xfrm>
            <a:off x="4712141" y="2057400"/>
            <a:ext cx="3977" cy="421955"/>
          </a:xfrm>
          <a:prstGeom prst="straightConnector1">
            <a:avLst/>
          </a:prstGeom>
          <a:ln w="25400">
            <a:solidFill>
              <a:srgbClr val="000099"/>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1"/>
          <p:cNvCxnSpPr>
            <a:stCxn id="80" idx="2"/>
            <a:endCxn id="81" idx="0"/>
          </p:cNvCxnSpPr>
          <p:nvPr/>
        </p:nvCxnSpPr>
        <p:spPr>
          <a:xfrm>
            <a:off x="4716118" y="3136945"/>
            <a:ext cx="0" cy="611385"/>
          </a:xfrm>
          <a:prstGeom prst="straightConnector1">
            <a:avLst/>
          </a:prstGeom>
          <a:ln w="25400">
            <a:solidFill>
              <a:srgbClr val="000099"/>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2"/>
          <p:cNvCxnSpPr>
            <a:stCxn id="81" idx="2"/>
            <a:endCxn id="85" idx="0"/>
          </p:cNvCxnSpPr>
          <p:nvPr/>
        </p:nvCxnSpPr>
        <p:spPr>
          <a:xfrm>
            <a:off x="4716118" y="4525724"/>
            <a:ext cx="1989" cy="885865"/>
          </a:xfrm>
          <a:prstGeom prst="straightConnector1">
            <a:avLst/>
          </a:prstGeom>
          <a:ln w="25400">
            <a:solidFill>
              <a:srgbClr val="000099"/>
            </a:solidFill>
            <a:tailEnd type="arrow"/>
          </a:ln>
        </p:spPr>
        <p:style>
          <a:lnRef idx="1">
            <a:schemeClr val="accent1"/>
          </a:lnRef>
          <a:fillRef idx="0">
            <a:schemeClr val="accent1"/>
          </a:fillRef>
          <a:effectRef idx="0">
            <a:schemeClr val="accent1"/>
          </a:effectRef>
          <a:fontRef idx="minor">
            <a:schemeClr val="tx1"/>
          </a:fontRef>
        </p:style>
      </p:cxnSp>
      <p:sp>
        <p:nvSpPr>
          <p:cNvPr id="80" name="Rounded Rectangle 82"/>
          <p:cNvSpPr/>
          <p:nvPr/>
        </p:nvSpPr>
        <p:spPr>
          <a:xfrm>
            <a:off x="3950297" y="2501164"/>
            <a:ext cx="1531641" cy="63578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ea typeface="宋体" pitchFamily="2" charset="-122"/>
              <a:cs typeface="Arial" pitchFamily="34" charset="0"/>
            </a:endParaRPr>
          </a:p>
        </p:txBody>
      </p:sp>
      <p:sp>
        <p:nvSpPr>
          <p:cNvPr id="81" name="Rounded Rectangle 83"/>
          <p:cNvSpPr/>
          <p:nvPr/>
        </p:nvSpPr>
        <p:spPr>
          <a:xfrm>
            <a:off x="3958252" y="3748330"/>
            <a:ext cx="1515732" cy="77739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ea typeface="宋体" pitchFamily="2" charset="-122"/>
              <a:cs typeface="Arial" pitchFamily="34" charset="0"/>
            </a:endParaRPr>
          </a:p>
        </p:txBody>
      </p:sp>
      <p:sp>
        <p:nvSpPr>
          <p:cNvPr id="82" name="Rounded Rectangle 85"/>
          <p:cNvSpPr/>
          <p:nvPr/>
        </p:nvSpPr>
        <p:spPr>
          <a:xfrm>
            <a:off x="3946321" y="1408514"/>
            <a:ext cx="1531640" cy="67069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ea typeface="宋体" pitchFamily="2" charset="-122"/>
              <a:cs typeface="Arial" pitchFamily="34" charset="0"/>
            </a:endParaRPr>
          </a:p>
        </p:txBody>
      </p:sp>
      <p:sp>
        <p:nvSpPr>
          <p:cNvPr id="83" name="Rounded Rectangle 82"/>
          <p:cNvSpPr/>
          <p:nvPr/>
        </p:nvSpPr>
        <p:spPr>
          <a:xfrm>
            <a:off x="5819420" y="4082370"/>
            <a:ext cx="1190981" cy="5330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ea typeface="宋体" pitchFamily="2" charset="-122"/>
              <a:cs typeface="Arial" pitchFamily="34" charset="0"/>
            </a:endParaRPr>
          </a:p>
        </p:txBody>
      </p:sp>
      <p:sp>
        <p:nvSpPr>
          <p:cNvPr id="84" name="Rounded Rectangle 82"/>
          <p:cNvSpPr/>
          <p:nvPr/>
        </p:nvSpPr>
        <p:spPr>
          <a:xfrm>
            <a:off x="5806644" y="5595615"/>
            <a:ext cx="1203757" cy="5765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ea typeface="宋体" pitchFamily="2" charset="-122"/>
              <a:cs typeface="Arial" pitchFamily="34" charset="0"/>
            </a:endParaRPr>
          </a:p>
        </p:txBody>
      </p:sp>
      <p:sp>
        <p:nvSpPr>
          <p:cNvPr id="85" name="Rounded Rectangle 82"/>
          <p:cNvSpPr/>
          <p:nvPr/>
        </p:nvSpPr>
        <p:spPr>
          <a:xfrm>
            <a:off x="3946321" y="5411589"/>
            <a:ext cx="1543571" cy="7606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a:solidFill>
                <a:srgbClr val="FFFFFF"/>
              </a:solidFill>
              <a:ea typeface="宋体" pitchFamily="2" charset="-122"/>
              <a:cs typeface="Arial" pitchFamily="34" charset="0"/>
            </a:endParaRPr>
          </a:p>
        </p:txBody>
      </p:sp>
      <p:cxnSp>
        <p:nvCxnSpPr>
          <p:cNvPr id="86" name="Elbow Connector 59"/>
          <p:cNvCxnSpPr>
            <a:stCxn id="76" idx="2"/>
            <a:endCxn id="83" idx="0"/>
          </p:cNvCxnSpPr>
          <p:nvPr/>
        </p:nvCxnSpPr>
        <p:spPr>
          <a:xfrm rot="16200000" flipH="1">
            <a:off x="5231949" y="2899407"/>
            <a:ext cx="912747" cy="1453178"/>
          </a:xfrm>
          <a:prstGeom prst="bentConnector3">
            <a:avLst>
              <a:gd name="adj1" fmla="val 50000"/>
            </a:avLst>
          </a:prstGeom>
          <a:ln w="28575">
            <a:solidFill>
              <a:srgbClr val="000099"/>
            </a:solidFill>
            <a:tailEnd type="arrow"/>
          </a:ln>
        </p:spPr>
        <p:style>
          <a:lnRef idx="1">
            <a:schemeClr val="accent1"/>
          </a:lnRef>
          <a:fillRef idx="0">
            <a:schemeClr val="accent1"/>
          </a:fillRef>
          <a:effectRef idx="0">
            <a:schemeClr val="accent1"/>
          </a:effectRef>
          <a:fontRef idx="minor">
            <a:schemeClr val="tx1"/>
          </a:fontRef>
        </p:style>
      </p:cxnSp>
      <p:cxnSp>
        <p:nvCxnSpPr>
          <p:cNvPr id="87" name="Elbow Connector 60"/>
          <p:cNvCxnSpPr>
            <a:stCxn id="75" idx="2"/>
            <a:endCxn id="84" idx="0"/>
          </p:cNvCxnSpPr>
          <p:nvPr/>
        </p:nvCxnSpPr>
        <p:spPr>
          <a:xfrm rot="16200000" flipH="1">
            <a:off x="5109324" y="4296416"/>
            <a:ext cx="1096838" cy="1501559"/>
          </a:xfrm>
          <a:prstGeom prst="bentConnector3">
            <a:avLst>
              <a:gd name="adj1" fmla="val 50000"/>
            </a:avLst>
          </a:prstGeom>
          <a:ln w="28575">
            <a:solidFill>
              <a:srgbClr val="000099"/>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a:spLocks noChangeArrowheads="1"/>
          </p:cNvSpPr>
          <p:nvPr/>
        </p:nvSpPr>
        <p:spPr bwMode="auto">
          <a:xfrm>
            <a:off x="5777923" y="4038600"/>
            <a:ext cx="533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600" b="1" dirty="0" smtClean="0">
                <a:effectLst>
                  <a:outerShdw blurRad="38100" dist="38100" dir="2700000" algn="tl">
                    <a:srgbClr val="000000">
                      <a:alpha val="43137"/>
                    </a:srgbClr>
                  </a:outerShdw>
                </a:effectLst>
              </a:rPr>
              <a:t>L4</a:t>
            </a:r>
            <a:endParaRPr lang="zh-CN" altLang="en-US" sz="1600" b="1" dirty="0">
              <a:effectLst>
                <a:outerShdw blurRad="38100" dist="38100" dir="2700000" algn="tl">
                  <a:srgbClr val="000000">
                    <a:alpha val="43137"/>
                  </a:srgbClr>
                </a:outerShdw>
              </a:effectLst>
            </a:endParaRPr>
          </a:p>
        </p:txBody>
      </p:sp>
      <p:sp>
        <p:nvSpPr>
          <p:cNvPr id="89" name="TextBox 88"/>
          <p:cNvSpPr txBox="1">
            <a:spLocks noChangeArrowheads="1"/>
          </p:cNvSpPr>
          <p:nvPr/>
        </p:nvSpPr>
        <p:spPr bwMode="auto">
          <a:xfrm>
            <a:off x="5777923" y="5562600"/>
            <a:ext cx="5040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600" b="1" dirty="0" smtClean="0">
                <a:effectLst>
                  <a:outerShdw blurRad="38100" dist="38100" dir="2700000" algn="tl">
                    <a:srgbClr val="000000">
                      <a:alpha val="43137"/>
                    </a:srgbClr>
                  </a:outerShdw>
                </a:effectLst>
              </a:rPr>
              <a:t>L5</a:t>
            </a:r>
            <a:endParaRPr lang="zh-CN" altLang="en-US" sz="1600" b="1" dirty="0">
              <a:effectLst>
                <a:outerShdw blurRad="38100" dist="38100" dir="2700000" algn="tl">
                  <a:srgbClr val="000000">
                    <a:alpha val="43137"/>
                  </a:srgbClr>
                </a:outerShdw>
              </a:effectLst>
            </a:endParaRPr>
          </a:p>
        </p:txBody>
      </p:sp>
      <p:sp>
        <p:nvSpPr>
          <p:cNvPr id="90" name="TextBox 89"/>
          <p:cNvSpPr txBox="1">
            <a:spLocks noChangeArrowheads="1"/>
          </p:cNvSpPr>
          <p:nvPr/>
        </p:nvSpPr>
        <p:spPr bwMode="auto">
          <a:xfrm>
            <a:off x="3907161" y="4216400"/>
            <a:ext cx="8934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1600" b="1" dirty="0" smtClean="0">
                <a:effectLst>
                  <a:outerShdw blurRad="38100" dist="38100" dir="2700000" algn="tl">
                    <a:srgbClr val="000000">
                      <a:alpha val="43137"/>
                    </a:srgbClr>
                  </a:outerShdw>
                </a:effectLst>
              </a:rPr>
              <a:t>L16</a:t>
            </a:r>
            <a:r>
              <a:rPr lang="zh-CN" altLang="en-US" sz="1600" b="1" dirty="0" smtClean="0">
                <a:effectLst>
                  <a:outerShdw blurRad="38100" dist="38100" dir="2700000" algn="tl">
                    <a:srgbClr val="000000">
                      <a:alpha val="43137"/>
                    </a:srgbClr>
                  </a:outerShdw>
                </a:effectLst>
              </a:rPr>
              <a:t>：</a:t>
            </a:r>
            <a:endParaRPr lang="zh-CN" altLang="en-US" sz="1600" b="1" dirty="0">
              <a:effectLst>
                <a:outerShdw blurRad="38100" dist="38100" dir="2700000" algn="tl">
                  <a:srgbClr val="000000">
                    <a:alpha val="43137"/>
                  </a:srgbClr>
                </a:outerShdw>
              </a:effectLst>
            </a:endParaRPr>
          </a:p>
        </p:txBody>
      </p:sp>
      <p:sp>
        <p:nvSpPr>
          <p:cNvPr id="91" name="TextBox 90"/>
          <p:cNvSpPr txBox="1"/>
          <p:nvPr/>
        </p:nvSpPr>
        <p:spPr>
          <a:xfrm>
            <a:off x="4114939" y="3124200"/>
            <a:ext cx="609462" cy="307777"/>
          </a:xfrm>
          <a:prstGeom prst="rect">
            <a:avLst/>
          </a:prstGeom>
          <a:noFill/>
        </p:spPr>
        <p:txBody>
          <a:bodyPr wrap="none" rtlCol="0">
            <a:spAutoFit/>
          </a:bodyPr>
          <a:lstStyle/>
          <a:p>
            <a:r>
              <a:rPr lang="en-US" altLang="zh-CN" sz="1400" dirty="0" smtClean="0"/>
              <a:t>1 - p</a:t>
            </a:r>
            <a:r>
              <a:rPr lang="en-US" altLang="zh-CN" sz="1400" baseline="-25000" dirty="0" smtClean="0"/>
              <a:t>1</a:t>
            </a:r>
            <a:endParaRPr lang="zh-CN" altLang="en-US" sz="1400" dirty="0"/>
          </a:p>
        </p:txBody>
      </p:sp>
      <p:sp>
        <p:nvSpPr>
          <p:cNvPr id="92" name="TextBox 91"/>
          <p:cNvSpPr txBox="1"/>
          <p:nvPr/>
        </p:nvSpPr>
        <p:spPr>
          <a:xfrm>
            <a:off x="5029201" y="4569023"/>
            <a:ext cx="730164" cy="307777"/>
          </a:xfrm>
          <a:prstGeom prst="rect">
            <a:avLst/>
          </a:prstGeom>
          <a:noFill/>
        </p:spPr>
        <p:txBody>
          <a:bodyPr wrap="square" rtlCol="0">
            <a:spAutoFit/>
          </a:bodyPr>
          <a:lstStyle/>
          <a:p>
            <a:r>
              <a:rPr lang="en-US" altLang="zh-CN" sz="1400" dirty="0" smtClean="0"/>
              <a:t>p</a:t>
            </a:r>
            <a:r>
              <a:rPr lang="en-US" altLang="zh-CN" sz="1400" baseline="-25000" dirty="0" smtClean="0"/>
              <a:t>2</a:t>
            </a:r>
            <a:endParaRPr lang="zh-CN" altLang="en-US" sz="1400" dirty="0"/>
          </a:p>
        </p:txBody>
      </p:sp>
      <p:sp>
        <p:nvSpPr>
          <p:cNvPr id="93" name="TextBox 92"/>
          <p:cNvSpPr txBox="1"/>
          <p:nvPr/>
        </p:nvSpPr>
        <p:spPr>
          <a:xfrm>
            <a:off x="4090894" y="4569023"/>
            <a:ext cx="633507" cy="307777"/>
          </a:xfrm>
          <a:prstGeom prst="rect">
            <a:avLst/>
          </a:prstGeom>
          <a:noFill/>
        </p:spPr>
        <p:txBody>
          <a:bodyPr wrap="none" rtlCol="0">
            <a:spAutoFit/>
          </a:bodyPr>
          <a:lstStyle/>
          <a:p>
            <a:r>
              <a:rPr lang="en-US" altLang="zh-CN" sz="1400" baseline="-25000" dirty="0" smtClean="0"/>
              <a:t> </a:t>
            </a:r>
            <a:r>
              <a:rPr lang="en-US" altLang="zh-CN" sz="1400" dirty="0" smtClean="0"/>
              <a:t>1– p</a:t>
            </a:r>
            <a:r>
              <a:rPr lang="en-US" altLang="zh-CN" sz="1400" baseline="-25000" dirty="0" smtClean="0"/>
              <a:t>2</a:t>
            </a:r>
            <a:endParaRPr lang="zh-CN" altLang="en-US" sz="1400" dirty="0"/>
          </a:p>
        </p:txBody>
      </p:sp>
      <p:sp>
        <p:nvSpPr>
          <p:cNvPr id="94" name="TextBox 93"/>
          <p:cNvSpPr txBox="1"/>
          <p:nvPr/>
        </p:nvSpPr>
        <p:spPr>
          <a:xfrm>
            <a:off x="4668949" y="2130623"/>
            <a:ext cx="351378" cy="307777"/>
          </a:xfrm>
          <a:prstGeom prst="rect">
            <a:avLst/>
          </a:prstGeom>
          <a:noFill/>
        </p:spPr>
        <p:txBody>
          <a:bodyPr wrap="none" rtlCol="0">
            <a:spAutoFit/>
          </a:bodyPr>
          <a:lstStyle/>
          <a:p>
            <a:r>
              <a:rPr lang="en-US" altLang="zh-CN" sz="1400" dirty="0" smtClean="0"/>
              <a:t>n</a:t>
            </a:r>
            <a:r>
              <a:rPr lang="en-US" altLang="zh-CN" sz="1400" baseline="-25000" dirty="0" smtClean="0"/>
              <a:t>1</a:t>
            </a:r>
            <a:endParaRPr lang="zh-CN" altLang="en-US" sz="1400" dirty="0"/>
          </a:p>
        </p:txBody>
      </p:sp>
      <p:sp>
        <p:nvSpPr>
          <p:cNvPr id="95" name="TextBox 94"/>
          <p:cNvSpPr txBox="1"/>
          <p:nvPr/>
        </p:nvSpPr>
        <p:spPr>
          <a:xfrm>
            <a:off x="4982623" y="3124200"/>
            <a:ext cx="351378" cy="307777"/>
          </a:xfrm>
          <a:prstGeom prst="rect">
            <a:avLst/>
          </a:prstGeom>
          <a:noFill/>
        </p:spPr>
        <p:txBody>
          <a:bodyPr wrap="square" rtlCol="0">
            <a:spAutoFit/>
          </a:bodyPr>
          <a:lstStyle/>
          <a:p>
            <a:r>
              <a:rPr lang="en-US" altLang="zh-CN" sz="1400" dirty="0" smtClean="0"/>
              <a:t>p</a:t>
            </a:r>
            <a:r>
              <a:rPr lang="en-US" altLang="zh-CN" sz="1400" baseline="-25000" dirty="0" smtClean="0"/>
              <a:t>1</a:t>
            </a:r>
            <a:endParaRPr lang="zh-CN" altLang="en-US" sz="1400" dirty="0"/>
          </a:p>
        </p:txBody>
      </p:sp>
      <p:sp>
        <p:nvSpPr>
          <p:cNvPr id="96" name="TextBox 95"/>
          <p:cNvSpPr txBox="1"/>
          <p:nvPr/>
        </p:nvSpPr>
        <p:spPr>
          <a:xfrm>
            <a:off x="4267201" y="3429000"/>
            <a:ext cx="609600" cy="307777"/>
          </a:xfrm>
          <a:prstGeom prst="rect">
            <a:avLst/>
          </a:prstGeom>
          <a:noFill/>
        </p:spPr>
        <p:txBody>
          <a:bodyPr wrap="square" rtlCol="0">
            <a:spAutoFit/>
          </a:bodyPr>
          <a:lstStyle/>
          <a:p>
            <a:r>
              <a:rPr lang="en-US" altLang="zh-CN" sz="1400" dirty="0" smtClean="0"/>
              <a:t>n</a:t>
            </a:r>
            <a:r>
              <a:rPr lang="en-US" altLang="zh-CN" sz="1400" baseline="-25000" dirty="0" smtClean="0"/>
              <a:t>2</a:t>
            </a:r>
            <a:endParaRPr lang="zh-CN" altLang="en-US" sz="1400" dirty="0"/>
          </a:p>
        </p:txBody>
      </p:sp>
      <p:sp>
        <p:nvSpPr>
          <p:cNvPr id="97" name="TextBox 96"/>
          <p:cNvSpPr txBox="1">
            <a:spLocks noChangeArrowheads="1"/>
          </p:cNvSpPr>
          <p:nvPr/>
        </p:nvSpPr>
        <p:spPr bwMode="auto">
          <a:xfrm>
            <a:off x="4130676" y="1444823"/>
            <a:ext cx="15843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400" b="1" i="1" dirty="0" err="1" smtClean="0">
                <a:solidFill>
                  <a:srgbClr val="C00000"/>
                </a:solidFill>
              </a:rPr>
              <a:t>hbrr</a:t>
            </a:r>
            <a:r>
              <a:rPr lang="en-US" altLang="zh-CN" sz="1400" b="1" i="1" dirty="0" smtClean="0">
                <a:solidFill>
                  <a:srgbClr val="C00000"/>
                </a:solidFill>
              </a:rPr>
              <a:t>  L14, L4</a:t>
            </a:r>
            <a:endParaRPr lang="zh-CN" altLang="en-US" sz="1400" b="1" dirty="0">
              <a:solidFill>
                <a:srgbClr val="C00000"/>
              </a:solidFill>
            </a:endParaRPr>
          </a:p>
        </p:txBody>
      </p:sp>
      <p:sp>
        <p:nvSpPr>
          <p:cNvPr id="98" name="TextBox 97"/>
          <p:cNvSpPr txBox="1">
            <a:spLocks noChangeArrowheads="1"/>
          </p:cNvSpPr>
          <p:nvPr/>
        </p:nvSpPr>
        <p:spPr bwMode="auto">
          <a:xfrm>
            <a:off x="4130676" y="3767796"/>
            <a:ext cx="15843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zh-CN" sz="1400" b="1" i="1" dirty="0" err="1" smtClean="0">
                <a:solidFill>
                  <a:srgbClr val="C00000"/>
                </a:solidFill>
              </a:rPr>
              <a:t>hbrr</a:t>
            </a:r>
            <a:r>
              <a:rPr lang="en-US" altLang="zh-CN" sz="1400" b="1" i="1" dirty="0" smtClean="0">
                <a:solidFill>
                  <a:srgbClr val="C00000"/>
                </a:solidFill>
              </a:rPr>
              <a:t>  L16, L5</a:t>
            </a:r>
            <a:endParaRPr lang="zh-CN" altLang="en-US" sz="1400" b="1" dirty="0">
              <a:solidFill>
                <a:srgbClr val="C00000"/>
              </a:solidFill>
            </a:endParaRPr>
          </a:p>
        </p:txBody>
      </p:sp>
      <p:sp>
        <p:nvSpPr>
          <p:cNvPr id="99" name="左大括号 75"/>
          <p:cNvSpPr/>
          <p:nvPr/>
        </p:nvSpPr>
        <p:spPr>
          <a:xfrm>
            <a:off x="3627687" y="1447800"/>
            <a:ext cx="258514" cy="1647781"/>
          </a:xfrm>
          <a:prstGeom prst="leftBrace">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zh-CN" altLang="en-US">
              <a:solidFill>
                <a:srgbClr val="000099"/>
              </a:solidFill>
              <a:cs typeface="Arial" pitchFamily="34" charset="0"/>
            </a:endParaRPr>
          </a:p>
        </p:txBody>
      </p:sp>
      <p:sp>
        <p:nvSpPr>
          <p:cNvPr id="100" name="左大括号 76"/>
          <p:cNvSpPr/>
          <p:nvPr/>
        </p:nvSpPr>
        <p:spPr>
          <a:xfrm>
            <a:off x="3743326" y="3733800"/>
            <a:ext cx="142875" cy="825500"/>
          </a:xfrm>
          <a:prstGeom prst="leftBrace">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zh-CN" altLang="en-US">
              <a:cs typeface="Arial" pitchFamily="34" charset="0"/>
            </a:endParaRPr>
          </a:p>
        </p:txBody>
      </p:sp>
      <p:sp>
        <p:nvSpPr>
          <p:cNvPr id="35" name="内容占位符 3"/>
          <p:cNvSpPr txBox="1">
            <a:spLocks/>
          </p:cNvSpPr>
          <p:nvPr/>
        </p:nvSpPr>
        <p:spPr>
          <a:xfrm>
            <a:off x="5867400" y="990600"/>
            <a:ext cx="3276600" cy="5160804"/>
          </a:xfrm>
          <a:prstGeom prst="rect">
            <a:avLst/>
          </a:prstGeom>
        </p:spPr>
        <p:txBody>
          <a:bodyPr vert="horz">
            <a:normAutofit/>
          </a:bodyPr>
          <a:lstStyle>
            <a:lvl1pPr marL="274320" indent="-274320" algn="l" rtl="0" eaLnBrk="1" latinLnBrk="0" hangingPunct="1">
              <a:spcBef>
                <a:spcPts val="600"/>
              </a:spcBef>
              <a:buClr>
                <a:schemeClr val="accent1"/>
              </a:buClr>
              <a:buSzPct val="100000"/>
              <a:buFont typeface="Arial" panose="020B0604020202020204" pitchFamily="34" charset="0"/>
              <a:buChar char="•"/>
              <a:defRPr kumimoji="0" sz="2800" kern="1200">
                <a:solidFill>
                  <a:schemeClr val="tx1"/>
                </a:solidFill>
                <a:latin typeface="Arial" panose="020B0604020202020204" pitchFamily="34" charset="0"/>
                <a:ea typeface="+mn-ea"/>
                <a:cs typeface="Arial" panose="020B0604020202020204" pitchFamily="34" charset="0"/>
              </a:defRPr>
            </a:lvl1pPr>
            <a:lvl2pPr marL="548640" indent="-274320" algn="l" rtl="0" eaLnBrk="1" latinLnBrk="0" hangingPunct="1">
              <a:spcBef>
                <a:spcPts val="500"/>
              </a:spcBef>
              <a:buClr>
                <a:schemeClr val="accent2"/>
              </a:buClr>
              <a:buSzPct val="76000"/>
              <a:buFont typeface="Wingdings" panose="05000000000000000000" pitchFamily="2" charset="2"/>
              <a:buChar char="Ø"/>
              <a:defRPr kumimoji="0" sz="2400" kern="1200">
                <a:solidFill>
                  <a:srgbClr val="002060"/>
                </a:solidFill>
                <a:latin typeface="Arial" panose="020B0604020202020204" pitchFamily="34" charset="0"/>
                <a:ea typeface="+mn-ea"/>
                <a:cs typeface="Arial" panose="020B0604020202020204" pitchFamily="34" charset="0"/>
              </a:defRPr>
            </a:lvl2pPr>
            <a:lvl3pPr marL="822960" indent="-228600" algn="l" rtl="0" eaLnBrk="1" latinLnBrk="0" hangingPunct="1">
              <a:spcBef>
                <a:spcPts val="500"/>
              </a:spcBef>
              <a:buClr>
                <a:schemeClr val="bg1">
                  <a:shade val="50000"/>
                </a:schemeClr>
              </a:buClr>
              <a:buSzPct val="76000"/>
              <a:buFont typeface="Courier New" panose="02070309020205020404" pitchFamily="49" charset="0"/>
              <a:buChar char="o"/>
              <a:defRPr kumimoji="0" sz="2400" kern="1200">
                <a:solidFill>
                  <a:srgbClr val="006600"/>
                </a:solidFill>
                <a:latin typeface="Arial" panose="020B0604020202020204" pitchFamily="34" charset="0"/>
                <a:ea typeface="+mn-ea"/>
                <a:cs typeface="Arial" panose="020B0604020202020204" pitchFamily="34" charset="0"/>
              </a:defRPr>
            </a:lvl3pPr>
            <a:lvl4pPr marL="1097280" indent="-228600" algn="l" rtl="0" eaLnBrk="1" latinLnBrk="0" hangingPunct="1">
              <a:spcBef>
                <a:spcPts val="400"/>
              </a:spcBef>
              <a:buClr>
                <a:schemeClr val="accent2">
                  <a:shade val="75000"/>
                </a:schemeClr>
              </a:buClr>
              <a:buSzPct val="70000"/>
              <a:buFont typeface="Wingdings" panose="05000000000000000000" pitchFamily="2" charset="2"/>
              <a:buChar char="v"/>
              <a:defRPr kumimoji="0" sz="2000" kern="1200">
                <a:solidFill>
                  <a:schemeClr val="tx1"/>
                </a:solidFill>
                <a:latin typeface="Arial" panose="020B0604020202020204" pitchFamily="34" charset="0"/>
                <a:ea typeface="+mn-ea"/>
                <a:cs typeface="Arial" panose="020B0604020202020204" pitchFamily="34" charset="0"/>
              </a:defRPr>
            </a:lvl4pPr>
            <a:lvl5pPr marL="1371600" indent="-228600" algn="l" rtl="0" eaLnBrk="1" latinLnBrk="0" hangingPunct="1">
              <a:spcBef>
                <a:spcPts val="300"/>
              </a:spcBef>
              <a:buClr>
                <a:schemeClr val="accent2"/>
              </a:buClr>
              <a:buSzPct val="70000"/>
              <a:buFont typeface="Wingdings" panose="05000000000000000000" pitchFamily="2" charset="2"/>
              <a:buChar char="q"/>
              <a:defRPr kumimoji="0" sz="1800" kern="1200">
                <a:solidFill>
                  <a:schemeClr val="tx1"/>
                </a:solidFill>
                <a:latin typeface="Arial" panose="020B0604020202020204" pitchFamily="34" charset="0"/>
                <a:ea typeface="+mn-ea"/>
                <a:cs typeface="Arial" panose="020B0604020202020204"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zh-CN" sz="2400" dirty="0" smtClean="0"/>
              <a:t>Objective</a:t>
            </a:r>
          </a:p>
          <a:p>
            <a:pPr lvl="1"/>
            <a:r>
              <a:rPr lang="en-US" altLang="zh-CN" sz="2000" dirty="0" smtClean="0"/>
              <a:t>Minimize total branch penalty</a:t>
            </a:r>
          </a:p>
          <a:p>
            <a:r>
              <a:rPr lang="en-US" altLang="zh-CN" sz="2400" dirty="0" smtClean="0"/>
              <a:t>Output:</a:t>
            </a:r>
          </a:p>
          <a:p>
            <a:pPr lvl="1"/>
            <a:r>
              <a:rPr lang="en-US" altLang="zh-CN" sz="2000" dirty="0" smtClean="0"/>
              <a:t>Where to insert hint?</a:t>
            </a:r>
          </a:p>
          <a:p>
            <a:pPr lvl="1"/>
            <a:r>
              <a:rPr lang="en-US" altLang="zh-CN" sz="2000" dirty="0" smtClean="0"/>
              <a:t>Which branches to hint?</a:t>
            </a:r>
          </a:p>
        </p:txBody>
      </p:sp>
    </p:spTree>
    <p:custDataLst>
      <p:tags r:id="rId1"/>
    </p:custDataLst>
    <p:extLst>
      <p:ext uri="{BB962C8B-B14F-4D97-AF65-F5344CB8AC3E}">
        <p14:creationId xmlns:p14="http://schemas.microsoft.com/office/powerpoint/2010/main" val="2201598552"/>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additive="base">
                                        <p:cTn id="7" dur="500" fill="hold"/>
                                        <p:tgtEl>
                                          <p:spTgt spid="97"/>
                                        </p:tgtEl>
                                        <p:attrNameLst>
                                          <p:attrName>ppt_x</p:attrName>
                                        </p:attrNameLst>
                                      </p:cBhvr>
                                      <p:tavLst>
                                        <p:tav tm="0">
                                          <p:val>
                                            <p:strVal val="#ppt_x"/>
                                          </p:val>
                                        </p:tav>
                                        <p:tav tm="100000">
                                          <p:val>
                                            <p:strVal val="#ppt_x"/>
                                          </p:val>
                                        </p:tav>
                                      </p:tavLst>
                                    </p:anim>
                                    <p:anim calcmode="lin" valueType="num">
                                      <p:cBhvr additive="base">
                                        <p:cTn id="8"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8"/>
                                        </p:tgtEl>
                                        <p:attrNameLst>
                                          <p:attrName>style.visibility</p:attrName>
                                        </p:attrNameLst>
                                      </p:cBhvr>
                                      <p:to>
                                        <p:strVal val="visible"/>
                                      </p:to>
                                    </p:set>
                                    <p:anim calcmode="lin" valueType="num">
                                      <p:cBhvr additive="base">
                                        <p:cTn id="13" dur="500" fill="hold"/>
                                        <p:tgtEl>
                                          <p:spTgt spid="98"/>
                                        </p:tgtEl>
                                        <p:attrNameLst>
                                          <p:attrName>ppt_x</p:attrName>
                                        </p:attrNameLst>
                                      </p:cBhvr>
                                      <p:tavLst>
                                        <p:tav tm="0">
                                          <p:val>
                                            <p:strVal val="#ppt_x"/>
                                          </p:val>
                                        </p:tav>
                                        <p:tav tm="100000">
                                          <p:val>
                                            <p:strVal val="#ppt_x"/>
                                          </p:val>
                                        </p:tav>
                                      </p:tavLst>
                                    </p:anim>
                                    <p:anim calcmode="lin" valueType="num">
                                      <p:cBhvr additive="base">
                                        <p:cTn id="14"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grpId="1" nodeType="clickEffect">
                                  <p:stCondLst>
                                    <p:cond delay="0"/>
                                  </p:stCondLst>
                                  <p:childTnLst>
                                    <p:animMotion origin="layout" path="M 1.94444E-6 4.07407E-6 L 0.0033 -0.31621 " pathEditMode="relative" rAng="0" ptsTypes="AA">
                                      <p:cBhvr>
                                        <p:cTn id="18" dur="2000" fill="hold"/>
                                        <p:tgtEl>
                                          <p:spTgt spid="98"/>
                                        </p:tgtEl>
                                        <p:attrNameLst>
                                          <p:attrName>ppt_x</p:attrName>
                                          <p:attrName>ppt_y</p:attrName>
                                        </p:attrNameLst>
                                      </p:cBhvr>
                                      <p:rCtr x="200" y="-15800"/>
                                    </p:animMotion>
                                  </p:childTnLst>
                                </p:cTn>
                              </p:par>
                            </p:childTnLst>
                          </p:cTn>
                        </p:par>
                      </p:childTnLst>
                    </p:cTn>
                  </p:par>
                  <p:par>
                    <p:cTn id="19" fill="hold">
                      <p:stCondLst>
                        <p:cond delay="indefinite"/>
                      </p:stCondLst>
                      <p:childTnLst>
                        <p:par>
                          <p:cTn id="20" fill="hold">
                            <p:stCondLst>
                              <p:cond delay="0"/>
                            </p:stCondLst>
                            <p:childTnLst>
                              <p:par>
                                <p:cTn id="21" presetID="12" presetClass="exit" presetSubtype="4" fill="hold" grpId="1" nodeType="clickEffect">
                                  <p:stCondLst>
                                    <p:cond delay="0"/>
                                  </p:stCondLst>
                                  <p:childTnLst>
                                    <p:animEffect transition="out" filter="slide(fromBottom)">
                                      <p:cBhvr>
                                        <p:cTn id="22" dur="500"/>
                                        <p:tgtEl>
                                          <p:spTgt spid="97"/>
                                        </p:tgtEl>
                                      </p:cBhvr>
                                    </p:animEffect>
                                    <p:set>
                                      <p:cBhvr>
                                        <p:cTn id="23" dur="1" fill="hold">
                                          <p:stCondLst>
                                            <p:cond delay="499"/>
                                          </p:stCondLst>
                                        </p:cTn>
                                        <p:tgtEl>
                                          <p:spTgt spid="9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2" presetClass="exit" presetSubtype="4" fill="hold" grpId="2" nodeType="clickEffect">
                                  <p:stCondLst>
                                    <p:cond delay="0"/>
                                  </p:stCondLst>
                                  <p:childTnLst>
                                    <p:animEffect transition="out" filter="slide(fromBottom)">
                                      <p:cBhvr>
                                        <p:cTn id="27" dur="500"/>
                                        <p:tgtEl>
                                          <p:spTgt spid="98"/>
                                        </p:tgtEl>
                                      </p:cBhvr>
                                    </p:animEffect>
                                    <p:set>
                                      <p:cBhvr>
                                        <p:cTn id="28" dur="1" fill="hold">
                                          <p:stCondLst>
                                            <p:cond delay="499"/>
                                          </p:stCondLst>
                                        </p:cTn>
                                        <p:tgtEl>
                                          <p:spTgt spid="98"/>
                                        </p:tgtEl>
                                        <p:attrNameLst>
                                          <p:attrName>style.visibility</p:attrName>
                                        </p:attrNameLst>
                                      </p:cBhvr>
                                      <p:to>
                                        <p:strVal val="hidden"/>
                                      </p:to>
                                    </p:set>
                                  </p:childTnLst>
                                </p:cTn>
                              </p:par>
                              <p:par>
                                <p:cTn id="29" presetID="1" presetClass="entr" presetSubtype="0" fill="hold" grpId="2" nodeType="withEffect">
                                  <p:stCondLst>
                                    <p:cond delay="0"/>
                                  </p:stCondLst>
                                  <p:childTnLst>
                                    <p:set>
                                      <p:cBhvr>
                                        <p:cTn id="30"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97" grpId="1"/>
      <p:bldP spid="97" grpId="2"/>
      <p:bldP spid="98" grpId="0"/>
      <p:bldP spid="98" grpId="1"/>
      <p:bldP spid="98" grpId="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838200"/>
          </a:xfrm>
        </p:spPr>
        <p:txBody>
          <a:bodyPr/>
          <a:lstStyle/>
          <a:p>
            <a:r>
              <a:rPr altLang="zh-CN" dirty="0" smtClean="0">
                <a:effectLst>
                  <a:outerShdw blurRad="38100" dist="38100" dir="2700000" algn="tl">
                    <a:srgbClr val="C0C0C0"/>
                  </a:outerShdw>
                </a:effectLst>
              </a:rPr>
              <a:t>Branch </a:t>
            </a:r>
            <a:r>
              <a:rPr lang="en-US" altLang="zh-CN" dirty="0" smtClean="0">
                <a:effectLst>
                  <a:outerShdw blurRad="38100" dist="38100" dir="2700000" algn="tl">
                    <a:srgbClr val="C0C0C0"/>
                  </a:outerShdw>
                </a:effectLst>
              </a:rPr>
              <a:t>Penalty </a:t>
            </a:r>
            <a:r>
              <a:rPr altLang="zh-CN" dirty="0" smtClean="0">
                <a:effectLst>
                  <a:outerShdw blurRad="38100" dist="38100" dir="2700000" algn="tl">
                    <a:srgbClr val="C0C0C0"/>
                  </a:outerShdw>
                </a:effectLst>
              </a:rPr>
              <a:t>Reduction Methods</a:t>
            </a:r>
            <a:endParaRPr lang="zh-CN" altLang="en-US" dirty="0" smtClean="0">
              <a:effectLst>
                <a:outerShdw blurRad="38100" dist="38100" dir="2700000" algn="tl">
                  <a:srgbClr val="C0C0C0"/>
                </a:outerShdw>
              </a:effectLst>
            </a:endParaRPr>
          </a:p>
        </p:txBody>
      </p:sp>
      <p:sp>
        <p:nvSpPr>
          <p:cNvPr id="1536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C2C33A02-6590-4F7A-8391-49392792E834}" type="slidenum">
              <a:rPr lang="en-US" altLang="zh-CN">
                <a:cs typeface="ヒラギノ角ゴ Pro W3"/>
              </a:rPr>
              <a:pPr/>
              <a:t>37</a:t>
            </a:fld>
            <a:endParaRPr lang="en-US" altLang="zh-CN">
              <a:cs typeface="ヒラギノ角ゴ Pro W3"/>
            </a:endParaRPr>
          </a:p>
        </p:txBody>
      </p:sp>
      <p:sp>
        <p:nvSpPr>
          <p:cNvPr id="15363" name="内容占位符 2"/>
          <p:cNvSpPr>
            <a:spLocks noGrp="1"/>
          </p:cNvSpPr>
          <p:nvPr>
            <p:ph sz="quarter" idx="1"/>
          </p:nvPr>
        </p:nvSpPr>
        <p:spPr>
          <a:xfrm>
            <a:off x="304800" y="914400"/>
            <a:ext cx="7848600" cy="4953000"/>
          </a:xfrm>
        </p:spPr>
        <p:txBody>
          <a:bodyPr>
            <a:normAutofit fontScale="92500" lnSpcReduction="10000"/>
          </a:bodyPr>
          <a:lstStyle/>
          <a:p>
            <a:r>
              <a:rPr lang="en-US" altLang="zh-CN" dirty="0" smtClean="0"/>
              <a:t>Three basic techniques:</a:t>
            </a:r>
          </a:p>
          <a:p>
            <a:pPr lvl="1"/>
            <a:r>
              <a:rPr lang="en-US" altLang="zh-CN" dirty="0" smtClean="0"/>
              <a:t>NOP Padding</a:t>
            </a:r>
          </a:p>
          <a:p>
            <a:pPr lvl="1"/>
            <a:r>
              <a:rPr lang="en-US" altLang="zh-CN" dirty="0" smtClean="0"/>
              <a:t>Hint Pipelining</a:t>
            </a:r>
          </a:p>
          <a:p>
            <a:pPr lvl="1"/>
            <a:r>
              <a:rPr lang="en-US" altLang="zh-CN" dirty="0" smtClean="0"/>
              <a:t>Loop Restructuring</a:t>
            </a:r>
            <a:endParaRPr lang="en-US" altLang="zh-CN" dirty="0"/>
          </a:p>
          <a:p>
            <a:r>
              <a:rPr lang="en-US" altLang="zh-CN" dirty="0" smtClean="0"/>
              <a:t>Architecture: IBM Cell processor</a:t>
            </a:r>
          </a:p>
          <a:p>
            <a:r>
              <a:rPr lang="en-US" altLang="zh-CN" dirty="0" smtClean="0"/>
              <a:t>Performance measurement: </a:t>
            </a:r>
            <a:r>
              <a:rPr lang="en-US" altLang="zh-CN" dirty="0" err="1" smtClean="0"/>
              <a:t>SystemSim</a:t>
            </a:r>
            <a:endParaRPr lang="en-US" altLang="zh-CN" dirty="0"/>
          </a:p>
          <a:p>
            <a:pPr lvl="1"/>
            <a:r>
              <a:rPr lang="en-US" altLang="zh-CN" dirty="0" smtClean="0"/>
              <a:t>Cycle accurate simulator</a:t>
            </a:r>
          </a:p>
          <a:p>
            <a:r>
              <a:rPr lang="en-US" altLang="zh-CN" dirty="0" smtClean="0"/>
              <a:t>Baseline</a:t>
            </a:r>
            <a:r>
              <a:rPr lang="en-US" altLang="zh-CN" dirty="0"/>
              <a:t>: GCC compiler (O3</a:t>
            </a:r>
            <a:r>
              <a:rPr lang="en-US" altLang="zh-CN" dirty="0" smtClean="0"/>
              <a:t>)</a:t>
            </a:r>
          </a:p>
          <a:p>
            <a:r>
              <a:rPr lang="en-US" altLang="zh-CN" dirty="0" smtClean="0"/>
              <a:t>Results:</a:t>
            </a:r>
            <a:endParaRPr lang="en-US" altLang="zh-CN" dirty="0"/>
          </a:p>
          <a:p>
            <a:pPr lvl="1"/>
            <a:r>
              <a:rPr lang="en-US" altLang="zh-CN" dirty="0"/>
              <a:t>Reduce average 19.2% of the branch penalty more than GCC</a:t>
            </a:r>
          </a:p>
          <a:p>
            <a:pPr lvl="1"/>
            <a:r>
              <a:rPr lang="en-US" altLang="zh-CN" dirty="0"/>
              <a:t>Average 10% speedup</a:t>
            </a:r>
          </a:p>
        </p:txBody>
      </p:sp>
    </p:spTree>
    <p:extLst>
      <p:ext uri="{BB962C8B-B14F-4D97-AF65-F5344CB8AC3E}">
        <p14:creationId xmlns:p14="http://schemas.microsoft.com/office/powerpoint/2010/main" val="275101369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a:t>
            </a:r>
            <a:r>
              <a:rPr lang="zh-CN" altLang="en-US" dirty="0" smtClean="0"/>
              <a:t> </a:t>
            </a:r>
            <a:r>
              <a:rPr lang="en-US" altLang="zh-CN" dirty="0" smtClean="0"/>
              <a:t>Overview</a:t>
            </a:r>
            <a:endParaRPr lang="en-US" dirty="0"/>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38</a:t>
            </a:fld>
            <a:endParaRPr lang="en-US" altLang="zh-CN"/>
          </a:p>
        </p:txBody>
      </p:sp>
      <p:sp>
        <p:nvSpPr>
          <p:cNvPr id="4" name="Content Placeholder 3"/>
          <p:cNvSpPr>
            <a:spLocks noGrp="1"/>
          </p:cNvSpPr>
          <p:nvPr>
            <p:ph sz="quarter" idx="1"/>
          </p:nvPr>
        </p:nvSpPr>
        <p:spPr>
          <a:xfrm>
            <a:off x="228599" y="929640"/>
            <a:ext cx="4267201" cy="5389404"/>
          </a:xfrm>
        </p:spPr>
        <p:txBody>
          <a:bodyPr>
            <a:normAutofit fontScale="70000" lnSpcReduction="20000"/>
          </a:bodyPr>
          <a:lstStyle/>
          <a:p>
            <a:r>
              <a:rPr lang="en-US" dirty="0" smtClean="0"/>
              <a:t>Software branch hinting</a:t>
            </a:r>
          </a:p>
          <a:p>
            <a:pPr lvl="1"/>
            <a:r>
              <a:rPr lang="en-US" dirty="0" smtClean="0"/>
              <a:t>[CODES+ISSS 2011] Branch Penalty Reduction on IBM Cell SPUs via Software Branch Hinting</a:t>
            </a:r>
          </a:p>
          <a:p>
            <a:r>
              <a:rPr lang="en-US" dirty="0" smtClean="0"/>
              <a:t>Stack data management</a:t>
            </a:r>
          </a:p>
          <a:p>
            <a:pPr lvl="1"/>
            <a:r>
              <a:rPr lang="en-US" dirty="0" smtClean="0"/>
              <a:t>[DAC </a:t>
            </a:r>
            <a:r>
              <a:rPr lang="en-US" dirty="0"/>
              <a:t>2013] SSDM: Smart Stack Data Management for Software Managed Multicores (SMMs</a:t>
            </a:r>
            <a:r>
              <a:rPr lang="en-US" dirty="0" smtClean="0"/>
              <a:t>)</a:t>
            </a:r>
          </a:p>
          <a:p>
            <a:r>
              <a:rPr lang="en-US" dirty="0" smtClean="0"/>
              <a:t>Code management</a:t>
            </a:r>
          </a:p>
          <a:p>
            <a:pPr lvl="1"/>
            <a:r>
              <a:rPr lang="en-US" dirty="0"/>
              <a:t>Conference paper: [CODES+ISSS 2013] CMSM: An Efficient and Effective Code Management for Software Managed </a:t>
            </a:r>
            <a:r>
              <a:rPr lang="en-US" dirty="0" smtClean="0"/>
              <a:t>Multicores</a:t>
            </a:r>
          </a:p>
          <a:p>
            <a:pPr lvl="1"/>
            <a:r>
              <a:rPr lang="en-US" dirty="0" smtClean="0"/>
              <a:t>Journal Article:</a:t>
            </a:r>
            <a:r>
              <a:rPr lang="en-US" dirty="0"/>
              <a:t> [TECS 2015] Efficient Code Assignment Techniques for Local Memory on Software Managed </a:t>
            </a:r>
            <a:r>
              <a:rPr lang="en-US" dirty="0" smtClean="0"/>
              <a:t>Multicores</a:t>
            </a:r>
          </a:p>
          <a:p>
            <a:r>
              <a:rPr lang="en-US" dirty="0" smtClean="0"/>
              <a:t>Heap management</a:t>
            </a:r>
          </a:p>
          <a:p>
            <a:pPr lvl="1"/>
            <a:r>
              <a:rPr lang="en-US" dirty="0"/>
              <a:t>[VLSID 2019] Efficient Heap Data Management on Software Managed </a:t>
            </a:r>
            <a:r>
              <a:rPr lang="en-US" dirty="0" err="1"/>
              <a:t>Manycore</a:t>
            </a:r>
            <a:r>
              <a:rPr lang="en-US" dirty="0"/>
              <a:t> </a:t>
            </a:r>
            <a:r>
              <a:rPr lang="en-US" dirty="0" smtClean="0"/>
              <a:t>Architectures</a:t>
            </a:r>
            <a:endParaRPr lang="en-US" dirty="0"/>
          </a:p>
        </p:txBody>
      </p:sp>
      <p:grpSp>
        <p:nvGrpSpPr>
          <p:cNvPr id="68" name="Group 67"/>
          <p:cNvGrpSpPr/>
          <p:nvPr/>
        </p:nvGrpSpPr>
        <p:grpSpPr>
          <a:xfrm>
            <a:off x="4495799" y="914400"/>
            <a:ext cx="4457078" cy="2971801"/>
            <a:chOff x="4815710" y="923375"/>
            <a:chExt cx="4137168" cy="2729371"/>
          </a:xfrm>
        </p:grpSpPr>
        <p:sp>
          <p:nvSpPr>
            <p:cNvPr id="6" name="Shape 24"/>
            <p:cNvSpPr/>
            <p:nvPr/>
          </p:nvSpPr>
          <p:spPr>
            <a:xfrm>
              <a:off x="5915144" y="2916610"/>
              <a:ext cx="137035" cy="140903"/>
            </a:xfrm>
            <a:prstGeom prst="ellipse">
              <a:avLst/>
            </a:prstGeom>
            <a:solidFill>
              <a:srgbClr val="CCCCCC"/>
            </a:solidFill>
            <a:ln w="19050" cap="flat">
              <a:solidFill>
                <a:srgbClr val="666666"/>
              </a:solidFill>
              <a:prstDash val="solid"/>
              <a:round/>
              <a:headEnd type="none" w="med" len="med"/>
              <a:tailEnd type="none" w="med" len="med"/>
            </a:ln>
          </p:spPr>
          <p:txBody>
            <a:bodyPr lIns="91425" tIns="91425" rIns="91425" bIns="91425" anchor="ctr" anchorCtr="0">
              <a:noAutofit/>
            </a:bodyPr>
            <a:lstStyle/>
            <a:p>
              <a:endParaRPr/>
            </a:p>
          </p:txBody>
        </p:sp>
        <p:sp>
          <p:nvSpPr>
            <p:cNvPr id="7" name="Shape 27"/>
            <p:cNvSpPr/>
            <p:nvPr/>
          </p:nvSpPr>
          <p:spPr>
            <a:xfrm>
              <a:off x="5915427" y="2467719"/>
              <a:ext cx="137035" cy="140903"/>
            </a:xfrm>
            <a:prstGeom prst="ellipse">
              <a:avLst/>
            </a:prstGeom>
            <a:solidFill>
              <a:srgbClr val="CCCCCC"/>
            </a:solidFill>
            <a:ln w="19050" cap="flat">
              <a:solidFill>
                <a:srgbClr val="666666"/>
              </a:solidFill>
              <a:prstDash val="solid"/>
              <a:round/>
              <a:headEnd type="none" w="med" len="med"/>
              <a:tailEnd type="none" w="med" len="med"/>
            </a:ln>
          </p:spPr>
          <p:txBody>
            <a:bodyPr lIns="91425" tIns="91425" rIns="91425" bIns="91425" anchor="ctr" anchorCtr="0">
              <a:noAutofit/>
            </a:bodyPr>
            <a:lstStyle/>
            <a:p>
              <a:endParaRPr/>
            </a:p>
          </p:txBody>
        </p:sp>
        <p:cxnSp>
          <p:nvCxnSpPr>
            <p:cNvPr id="8" name="Shape 35"/>
            <p:cNvCxnSpPr>
              <a:stCxn id="12" idx="4"/>
              <a:endCxn id="7" idx="0"/>
            </p:cNvCxnSpPr>
            <p:nvPr/>
          </p:nvCxnSpPr>
          <p:spPr>
            <a:xfrm>
              <a:off x="5983662" y="2167346"/>
              <a:ext cx="283" cy="300373"/>
            </a:xfrm>
            <a:prstGeom prst="straightConnector1">
              <a:avLst/>
            </a:prstGeom>
            <a:noFill/>
            <a:ln w="19050" cap="flat">
              <a:solidFill>
                <a:srgbClr val="666666"/>
              </a:solidFill>
              <a:prstDash val="solid"/>
              <a:round/>
              <a:headEnd type="none" w="lg" len="lg"/>
              <a:tailEnd type="none" w="lg" len="lg"/>
            </a:ln>
          </p:spPr>
        </p:cxnSp>
        <p:sp>
          <p:nvSpPr>
            <p:cNvPr id="10" name="Shape 38"/>
            <p:cNvSpPr txBox="1"/>
            <p:nvPr/>
          </p:nvSpPr>
          <p:spPr>
            <a:xfrm>
              <a:off x="5915427" y="923375"/>
              <a:ext cx="3037451" cy="240357"/>
            </a:xfrm>
            <a:prstGeom prst="rect">
              <a:avLst/>
            </a:prstGeom>
            <a:noFill/>
          </p:spPr>
          <p:txBody>
            <a:bodyPr lIns="91425" tIns="91425" rIns="91425" bIns="91425" anchor="t" anchorCtr="0">
              <a:noAutofit/>
            </a:bodyPr>
            <a:lstStyle/>
            <a:p>
              <a:pPr lvl="0" algn="ctr" rtl="0">
                <a:buNone/>
              </a:pPr>
              <a:r>
                <a:rPr lang="en" sz="1600" b="1" dirty="0" smtClean="0"/>
                <a:t>SPM</a:t>
              </a:r>
              <a:r>
                <a:rPr lang="en" sz="1600" dirty="0" smtClean="0"/>
                <a:t>: scratchpad memory</a:t>
              </a:r>
              <a:endParaRPr lang="en" sz="1600" dirty="0"/>
            </a:p>
          </p:txBody>
        </p:sp>
        <p:sp>
          <p:nvSpPr>
            <p:cNvPr id="11" name="Rounded Rectangle 10"/>
            <p:cNvSpPr/>
            <p:nvPr/>
          </p:nvSpPr>
          <p:spPr>
            <a:xfrm>
              <a:off x="5600163" y="3429698"/>
              <a:ext cx="2101198" cy="223048"/>
            </a:xfrm>
            <a:prstGeom prst="roundRect">
              <a:avLst/>
            </a:prstGeom>
            <a:solidFill>
              <a:schemeClr val="accent3"/>
            </a:solidFill>
            <a:ln w="19050" cap="flat">
              <a:solidFill>
                <a:schemeClr val="tx1"/>
              </a:solidFill>
              <a:prstDash val="solid"/>
              <a:round/>
              <a:headEnd type="none" w="med" len="med"/>
              <a:tailEnd type="none" w="med" len="med"/>
            </a:ln>
          </p:spPr>
          <p:txBody>
            <a:bodyPr lIns="91425" tIns="91425" rIns="91425" bIns="91425" anchor="ctr" anchorCtr="0">
              <a:noAutofit/>
            </a:bodyPr>
            <a:lstStyle/>
            <a:p>
              <a:pPr algn="ctr"/>
              <a:r>
                <a:rPr lang="en-US" dirty="0" smtClean="0"/>
                <a:t>DMA Engine</a:t>
              </a:r>
              <a:endParaRPr lang="en-US" dirty="0">
                <a:solidFill>
                  <a:schemeClr val="tx1"/>
                </a:solidFill>
                <a:latin typeface="Arial" charset="0"/>
                <a:ea typeface="宋体" pitchFamily="2" charset="-122"/>
              </a:endParaRPr>
            </a:p>
          </p:txBody>
        </p:sp>
        <p:sp>
          <p:nvSpPr>
            <p:cNvPr id="12" name="Shape 27"/>
            <p:cNvSpPr/>
            <p:nvPr/>
          </p:nvSpPr>
          <p:spPr>
            <a:xfrm>
              <a:off x="5915144" y="2026443"/>
              <a:ext cx="137035" cy="140903"/>
            </a:xfrm>
            <a:prstGeom prst="ellipse">
              <a:avLst/>
            </a:prstGeom>
            <a:solidFill>
              <a:srgbClr val="CCCCCC"/>
            </a:solidFill>
            <a:ln w="19050" cap="flat">
              <a:solidFill>
                <a:srgbClr val="666666"/>
              </a:solidFill>
              <a:prstDash val="solid"/>
              <a:round/>
              <a:headEnd type="none" w="med" len="med"/>
              <a:tailEnd type="none" w="med" len="med"/>
            </a:ln>
          </p:spPr>
          <p:txBody>
            <a:bodyPr lIns="91425" tIns="91425" rIns="91425" bIns="91425" anchor="ctr" anchorCtr="0">
              <a:noAutofit/>
            </a:bodyPr>
            <a:lstStyle/>
            <a:p>
              <a:endParaRPr/>
            </a:p>
          </p:txBody>
        </p:sp>
        <p:cxnSp>
          <p:nvCxnSpPr>
            <p:cNvPr id="13" name="Shape 35"/>
            <p:cNvCxnSpPr>
              <a:stCxn id="7" idx="4"/>
              <a:endCxn id="6" idx="0"/>
            </p:cNvCxnSpPr>
            <p:nvPr/>
          </p:nvCxnSpPr>
          <p:spPr>
            <a:xfrm flipH="1">
              <a:off x="5983662" y="2608622"/>
              <a:ext cx="283" cy="307988"/>
            </a:xfrm>
            <a:prstGeom prst="straightConnector1">
              <a:avLst/>
            </a:prstGeom>
            <a:noFill/>
            <a:ln w="19050" cap="flat">
              <a:solidFill>
                <a:srgbClr val="666666"/>
              </a:solidFill>
              <a:prstDash val="solid"/>
              <a:round/>
              <a:headEnd type="none" w="lg" len="lg"/>
              <a:tailEnd type="none" w="lg" len="lg"/>
            </a:ln>
          </p:spPr>
        </p:cxnSp>
        <p:cxnSp>
          <p:nvCxnSpPr>
            <p:cNvPr id="14" name="Shape 35"/>
            <p:cNvCxnSpPr>
              <a:endCxn id="12" idx="0"/>
            </p:cNvCxnSpPr>
            <p:nvPr/>
          </p:nvCxnSpPr>
          <p:spPr>
            <a:xfrm>
              <a:off x="5983379" y="1327704"/>
              <a:ext cx="283" cy="698739"/>
            </a:xfrm>
            <a:prstGeom prst="straightConnector1">
              <a:avLst/>
            </a:prstGeom>
            <a:noFill/>
            <a:ln w="19050" cap="flat">
              <a:solidFill>
                <a:srgbClr val="666666"/>
              </a:solidFill>
              <a:prstDash val="solid"/>
              <a:round/>
              <a:headEnd type="none" w="lg" len="lg"/>
              <a:tailEnd type="none" w="lg" len="lg"/>
            </a:ln>
          </p:spPr>
        </p:cxnSp>
        <p:sp>
          <p:nvSpPr>
            <p:cNvPr id="15" name="Rounded Rectangle 14"/>
            <p:cNvSpPr/>
            <p:nvPr/>
          </p:nvSpPr>
          <p:spPr>
            <a:xfrm rot="16200000">
              <a:off x="4027784" y="2096100"/>
              <a:ext cx="2015506" cy="439653"/>
            </a:xfrm>
            <a:prstGeom prst="roundRect">
              <a:avLst/>
            </a:prstGeom>
            <a:solidFill>
              <a:schemeClr val="accent2"/>
            </a:solidFill>
            <a:ln w="19050" cap="flat">
              <a:solidFill>
                <a:schemeClr val="tx1"/>
              </a:solidFill>
              <a:prstDash val="solid"/>
              <a:round/>
              <a:headEnd type="none" w="med" len="med"/>
              <a:tailEnd type="none" w="med" len="med"/>
            </a:ln>
          </p:spPr>
          <p:txBody>
            <a:bodyPr lIns="91425" tIns="91425" rIns="91425" bIns="91425" anchor="ctr" anchorCtr="0">
              <a:noAutofit/>
            </a:bodyPr>
            <a:lstStyle/>
            <a:p>
              <a:pPr algn="ctr"/>
              <a:r>
                <a:rPr lang="en-US" b="1" dirty="0" smtClean="0">
                  <a:solidFill>
                    <a:schemeClr val="tx1"/>
                  </a:solidFill>
                  <a:latin typeface="Arial" charset="0"/>
                  <a:ea typeface="宋体" pitchFamily="2" charset="-122"/>
                </a:rPr>
                <a:t>Main Memory</a:t>
              </a:r>
              <a:endParaRPr lang="en-US" b="1" dirty="0">
                <a:solidFill>
                  <a:schemeClr val="tx1"/>
                </a:solidFill>
                <a:latin typeface="Arial" charset="0"/>
                <a:ea typeface="宋体" pitchFamily="2" charset="-122"/>
              </a:endParaRPr>
            </a:p>
          </p:txBody>
        </p:sp>
        <p:cxnSp>
          <p:nvCxnSpPr>
            <p:cNvPr id="16" name="Straight Arrow Connector 15"/>
            <p:cNvCxnSpPr>
              <a:stCxn id="6" idx="4"/>
            </p:cNvCxnSpPr>
            <p:nvPr/>
          </p:nvCxnSpPr>
          <p:spPr>
            <a:xfrm flipH="1">
              <a:off x="5983379" y="3057512"/>
              <a:ext cx="283" cy="366498"/>
            </a:xfrm>
            <a:prstGeom prst="straightConnector1">
              <a:avLst/>
            </a:prstGeom>
            <a:noFill/>
            <a:ln w="19050" cap="flat">
              <a:solidFill>
                <a:srgbClr val="666666"/>
              </a:solidFill>
              <a:prstDash val="solid"/>
              <a:round/>
              <a:headEnd type="none" w="lg" len="lg"/>
              <a:tailEnd type="triangle" w="lg" len="lg"/>
            </a:ln>
          </p:spPr>
        </p:cxnSp>
        <p:sp>
          <p:nvSpPr>
            <p:cNvPr id="17" name="Shape 24"/>
            <p:cNvSpPr/>
            <p:nvPr/>
          </p:nvSpPr>
          <p:spPr>
            <a:xfrm>
              <a:off x="6354563" y="2916610"/>
              <a:ext cx="137035" cy="140903"/>
            </a:xfrm>
            <a:prstGeom prst="ellipse">
              <a:avLst/>
            </a:prstGeom>
            <a:solidFill>
              <a:srgbClr val="CCCCCC"/>
            </a:solidFill>
            <a:ln w="19050" cap="flat">
              <a:solidFill>
                <a:srgbClr val="666666"/>
              </a:solidFill>
              <a:prstDash val="solid"/>
              <a:round/>
              <a:headEnd type="none" w="med" len="med"/>
              <a:tailEnd type="none" w="med" len="med"/>
            </a:ln>
          </p:spPr>
          <p:txBody>
            <a:bodyPr lIns="91425" tIns="91425" rIns="91425" bIns="91425" anchor="ctr" anchorCtr="0">
              <a:noAutofit/>
            </a:bodyPr>
            <a:lstStyle/>
            <a:p>
              <a:endParaRPr/>
            </a:p>
          </p:txBody>
        </p:sp>
        <p:sp>
          <p:nvSpPr>
            <p:cNvPr id="18" name="Shape 27"/>
            <p:cNvSpPr/>
            <p:nvPr/>
          </p:nvSpPr>
          <p:spPr>
            <a:xfrm>
              <a:off x="6354846" y="2467719"/>
              <a:ext cx="137035" cy="140903"/>
            </a:xfrm>
            <a:prstGeom prst="ellipse">
              <a:avLst/>
            </a:prstGeom>
            <a:solidFill>
              <a:srgbClr val="CCCCCC"/>
            </a:solidFill>
            <a:ln w="19050" cap="flat">
              <a:solidFill>
                <a:srgbClr val="666666"/>
              </a:solidFill>
              <a:prstDash val="solid"/>
              <a:round/>
              <a:headEnd type="none" w="med" len="med"/>
              <a:tailEnd type="none" w="med" len="med"/>
            </a:ln>
          </p:spPr>
          <p:txBody>
            <a:bodyPr lIns="91425" tIns="91425" rIns="91425" bIns="91425" anchor="ctr" anchorCtr="0">
              <a:noAutofit/>
            </a:bodyPr>
            <a:lstStyle/>
            <a:p>
              <a:endParaRPr/>
            </a:p>
          </p:txBody>
        </p:sp>
        <p:cxnSp>
          <p:nvCxnSpPr>
            <p:cNvPr id="19" name="Shape 35"/>
            <p:cNvCxnSpPr>
              <a:stCxn id="20" idx="4"/>
              <a:endCxn id="18" idx="0"/>
            </p:cNvCxnSpPr>
            <p:nvPr/>
          </p:nvCxnSpPr>
          <p:spPr>
            <a:xfrm>
              <a:off x="6423080" y="2167346"/>
              <a:ext cx="283" cy="300373"/>
            </a:xfrm>
            <a:prstGeom prst="straightConnector1">
              <a:avLst/>
            </a:prstGeom>
            <a:noFill/>
            <a:ln w="19050" cap="flat">
              <a:solidFill>
                <a:srgbClr val="666666"/>
              </a:solidFill>
              <a:prstDash val="solid"/>
              <a:round/>
              <a:headEnd type="none" w="lg" len="lg"/>
              <a:tailEnd type="none" w="lg" len="lg"/>
            </a:ln>
          </p:spPr>
        </p:cxnSp>
        <p:sp>
          <p:nvSpPr>
            <p:cNvPr id="20" name="Shape 27"/>
            <p:cNvSpPr/>
            <p:nvPr/>
          </p:nvSpPr>
          <p:spPr>
            <a:xfrm>
              <a:off x="6354563" y="2026443"/>
              <a:ext cx="137035" cy="140903"/>
            </a:xfrm>
            <a:prstGeom prst="ellipse">
              <a:avLst/>
            </a:prstGeom>
            <a:solidFill>
              <a:srgbClr val="CCCCCC"/>
            </a:solidFill>
            <a:ln w="19050" cap="flat">
              <a:solidFill>
                <a:srgbClr val="666666"/>
              </a:solidFill>
              <a:prstDash val="solid"/>
              <a:round/>
              <a:headEnd type="none" w="med" len="med"/>
              <a:tailEnd type="none" w="med" len="med"/>
            </a:ln>
          </p:spPr>
          <p:txBody>
            <a:bodyPr lIns="91425" tIns="91425" rIns="91425" bIns="91425" anchor="ctr" anchorCtr="0">
              <a:noAutofit/>
            </a:bodyPr>
            <a:lstStyle/>
            <a:p>
              <a:endParaRPr/>
            </a:p>
          </p:txBody>
        </p:sp>
        <p:cxnSp>
          <p:nvCxnSpPr>
            <p:cNvPr id="21" name="Shape 35"/>
            <p:cNvCxnSpPr>
              <a:stCxn id="18" idx="4"/>
              <a:endCxn id="17" idx="0"/>
            </p:cNvCxnSpPr>
            <p:nvPr/>
          </p:nvCxnSpPr>
          <p:spPr>
            <a:xfrm flipH="1">
              <a:off x="6423080" y="2608622"/>
              <a:ext cx="283" cy="307988"/>
            </a:xfrm>
            <a:prstGeom prst="straightConnector1">
              <a:avLst/>
            </a:prstGeom>
            <a:noFill/>
            <a:ln w="19050" cap="flat">
              <a:solidFill>
                <a:srgbClr val="666666"/>
              </a:solidFill>
              <a:prstDash val="solid"/>
              <a:round/>
              <a:headEnd type="none" w="lg" len="lg"/>
              <a:tailEnd type="none" w="lg" len="lg"/>
            </a:ln>
          </p:spPr>
        </p:cxnSp>
        <p:cxnSp>
          <p:nvCxnSpPr>
            <p:cNvPr id="22" name="Shape 35"/>
            <p:cNvCxnSpPr>
              <a:endCxn id="20" idx="0"/>
            </p:cNvCxnSpPr>
            <p:nvPr/>
          </p:nvCxnSpPr>
          <p:spPr>
            <a:xfrm>
              <a:off x="6422797" y="1327704"/>
              <a:ext cx="283" cy="698739"/>
            </a:xfrm>
            <a:prstGeom prst="straightConnector1">
              <a:avLst/>
            </a:prstGeom>
            <a:noFill/>
            <a:ln w="19050" cap="flat">
              <a:solidFill>
                <a:srgbClr val="666666"/>
              </a:solidFill>
              <a:prstDash val="solid"/>
              <a:round/>
              <a:headEnd type="none" w="lg" len="lg"/>
              <a:tailEnd type="none" w="lg" len="lg"/>
            </a:ln>
          </p:spPr>
        </p:cxnSp>
        <p:cxnSp>
          <p:nvCxnSpPr>
            <p:cNvPr id="23" name="Straight Arrow Connector 22"/>
            <p:cNvCxnSpPr>
              <a:stCxn id="17" idx="4"/>
            </p:cNvCxnSpPr>
            <p:nvPr/>
          </p:nvCxnSpPr>
          <p:spPr>
            <a:xfrm flipH="1">
              <a:off x="6422797" y="3057512"/>
              <a:ext cx="283" cy="366498"/>
            </a:xfrm>
            <a:prstGeom prst="straightConnector1">
              <a:avLst/>
            </a:prstGeom>
            <a:noFill/>
            <a:ln w="19050" cap="flat">
              <a:solidFill>
                <a:srgbClr val="666666"/>
              </a:solidFill>
              <a:prstDash val="solid"/>
              <a:round/>
              <a:headEnd type="none" w="lg" len="lg"/>
              <a:tailEnd type="triangle" w="lg" len="lg"/>
            </a:ln>
          </p:spPr>
        </p:cxnSp>
        <p:sp>
          <p:nvSpPr>
            <p:cNvPr id="24" name="Shape 24"/>
            <p:cNvSpPr/>
            <p:nvPr/>
          </p:nvSpPr>
          <p:spPr>
            <a:xfrm>
              <a:off x="6794547" y="2921485"/>
              <a:ext cx="137035" cy="140903"/>
            </a:xfrm>
            <a:prstGeom prst="ellipse">
              <a:avLst/>
            </a:prstGeom>
            <a:solidFill>
              <a:srgbClr val="CCCCCC"/>
            </a:solidFill>
            <a:ln w="19050" cap="flat">
              <a:solidFill>
                <a:srgbClr val="666666"/>
              </a:solidFill>
              <a:prstDash val="solid"/>
              <a:round/>
              <a:headEnd type="none" w="med" len="med"/>
              <a:tailEnd type="none" w="med" len="med"/>
            </a:ln>
          </p:spPr>
          <p:txBody>
            <a:bodyPr lIns="91425" tIns="91425" rIns="91425" bIns="91425" anchor="ctr" anchorCtr="0">
              <a:noAutofit/>
            </a:bodyPr>
            <a:lstStyle/>
            <a:p>
              <a:endParaRPr/>
            </a:p>
          </p:txBody>
        </p:sp>
        <p:sp>
          <p:nvSpPr>
            <p:cNvPr id="25" name="Shape 27"/>
            <p:cNvSpPr/>
            <p:nvPr/>
          </p:nvSpPr>
          <p:spPr>
            <a:xfrm>
              <a:off x="6794830" y="2472594"/>
              <a:ext cx="137035" cy="140903"/>
            </a:xfrm>
            <a:prstGeom prst="ellipse">
              <a:avLst/>
            </a:prstGeom>
            <a:solidFill>
              <a:srgbClr val="CCCCCC"/>
            </a:solidFill>
            <a:ln w="19050" cap="flat">
              <a:solidFill>
                <a:srgbClr val="666666"/>
              </a:solidFill>
              <a:prstDash val="solid"/>
              <a:round/>
              <a:headEnd type="none" w="med" len="med"/>
              <a:tailEnd type="none" w="med" len="med"/>
            </a:ln>
          </p:spPr>
          <p:txBody>
            <a:bodyPr lIns="91425" tIns="91425" rIns="91425" bIns="91425" anchor="ctr" anchorCtr="0">
              <a:noAutofit/>
            </a:bodyPr>
            <a:lstStyle/>
            <a:p>
              <a:endParaRPr/>
            </a:p>
          </p:txBody>
        </p:sp>
        <p:cxnSp>
          <p:nvCxnSpPr>
            <p:cNvPr id="26" name="Shape 35"/>
            <p:cNvCxnSpPr>
              <a:stCxn id="27" idx="4"/>
              <a:endCxn id="25" idx="0"/>
            </p:cNvCxnSpPr>
            <p:nvPr/>
          </p:nvCxnSpPr>
          <p:spPr>
            <a:xfrm>
              <a:off x="6863065" y="2172221"/>
              <a:ext cx="283" cy="300373"/>
            </a:xfrm>
            <a:prstGeom prst="straightConnector1">
              <a:avLst/>
            </a:prstGeom>
            <a:noFill/>
            <a:ln w="19050" cap="flat">
              <a:solidFill>
                <a:srgbClr val="666666"/>
              </a:solidFill>
              <a:prstDash val="solid"/>
              <a:round/>
              <a:headEnd type="none" w="lg" len="lg"/>
              <a:tailEnd type="none" w="lg" len="lg"/>
            </a:ln>
          </p:spPr>
        </p:cxnSp>
        <p:sp>
          <p:nvSpPr>
            <p:cNvPr id="27" name="Shape 27"/>
            <p:cNvSpPr/>
            <p:nvPr/>
          </p:nvSpPr>
          <p:spPr>
            <a:xfrm>
              <a:off x="6794547" y="2031319"/>
              <a:ext cx="137035" cy="140903"/>
            </a:xfrm>
            <a:prstGeom prst="ellipse">
              <a:avLst/>
            </a:prstGeom>
            <a:solidFill>
              <a:srgbClr val="CCCCCC"/>
            </a:solidFill>
            <a:ln w="19050" cap="flat">
              <a:solidFill>
                <a:srgbClr val="666666"/>
              </a:solidFill>
              <a:prstDash val="solid"/>
              <a:round/>
              <a:headEnd type="none" w="med" len="med"/>
              <a:tailEnd type="none" w="med" len="med"/>
            </a:ln>
          </p:spPr>
          <p:txBody>
            <a:bodyPr lIns="91425" tIns="91425" rIns="91425" bIns="91425" anchor="ctr" anchorCtr="0">
              <a:noAutofit/>
            </a:bodyPr>
            <a:lstStyle/>
            <a:p>
              <a:endParaRPr/>
            </a:p>
          </p:txBody>
        </p:sp>
        <p:cxnSp>
          <p:nvCxnSpPr>
            <p:cNvPr id="28" name="Shape 35"/>
            <p:cNvCxnSpPr>
              <a:stCxn id="25" idx="4"/>
              <a:endCxn id="24" idx="0"/>
            </p:cNvCxnSpPr>
            <p:nvPr/>
          </p:nvCxnSpPr>
          <p:spPr>
            <a:xfrm flipH="1">
              <a:off x="6863065" y="2613497"/>
              <a:ext cx="283" cy="307988"/>
            </a:xfrm>
            <a:prstGeom prst="straightConnector1">
              <a:avLst/>
            </a:prstGeom>
            <a:noFill/>
            <a:ln w="19050" cap="flat">
              <a:solidFill>
                <a:srgbClr val="666666"/>
              </a:solidFill>
              <a:prstDash val="solid"/>
              <a:round/>
              <a:headEnd type="none" w="lg" len="lg"/>
              <a:tailEnd type="none" w="lg" len="lg"/>
            </a:ln>
          </p:spPr>
        </p:cxnSp>
        <p:cxnSp>
          <p:nvCxnSpPr>
            <p:cNvPr id="29" name="Shape 35"/>
            <p:cNvCxnSpPr>
              <a:endCxn id="27" idx="0"/>
            </p:cNvCxnSpPr>
            <p:nvPr/>
          </p:nvCxnSpPr>
          <p:spPr>
            <a:xfrm>
              <a:off x="6862782" y="1327704"/>
              <a:ext cx="283" cy="703614"/>
            </a:xfrm>
            <a:prstGeom prst="straightConnector1">
              <a:avLst/>
            </a:prstGeom>
            <a:noFill/>
            <a:ln w="19050" cap="flat">
              <a:solidFill>
                <a:srgbClr val="666666"/>
              </a:solidFill>
              <a:prstDash val="solid"/>
              <a:round/>
              <a:headEnd type="none" w="lg" len="lg"/>
              <a:tailEnd type="none" w="lg" len="lg"/>
            </a:ln>
          </p:spPr>
        </p:cxnSp>
        <p:cxnSp>
          <p:nvCxnSpPr>
            <p:cNvPr id="30" name="Straight Arrow Connector 29"/>
            <p:cNvCxnSpPr>
              <a:stCxn id="24" idx="4"/>
            </p:cNvCxnSpPr>
            <p:nvPr/>
          </p:nvCxnSpPr>
          <p:spPr>
            <a:xfrm flipH="1">
              <a:off x="6862782" y="3062388"/>
              <a:ext cx="283" cy="366498"/>
            </a:xfrm>
            <a:prstGeom prst="straightConnector1">
              <a:avLst/>
            </a:prstGeom>
            <a:noFill/>
            <a:ln w="19050" cap="flat">
              <a:solidFill>
                <a:srgbClr val="666666"/>
              </a:solidFill>
              <a:prstDash val="solid"/>
              <a:round/>
              <a:headEnd type="none" w="lg" len="lg"/>
              <a:tailEnd type="triangle" w="lg" len="lg"/>
            </a:ln>
          </p:spPr>
        </p:cxnSp>
        <p:sp>
          <p:nvSpPr>
            <p:cNvPr id="31" name="Shape 24"/>
            <p:cNvSpPr/>
            <p:nvPr/>
          </p:nvSpPr>
          <p:spPr>
            <a:xfrm>
              <a:off x="7227215" y="2921485"/>
              <a:ext cx="137035" cy="140903"/>
            </a:xfrm>
            <a:prstGeom prst="ellipse">
              <a:avLst/>
            </a:prstGeom>
            <a:solidFill>
              <a:srgbClr val="CCCCCC"/>
            </a:solidFill>
            <a:ln w="19050" cap="flat">
              <a:solidFill>
                <a:srgbClr val="666666"/>
              </a:solidFill>
              <a:prstDash val="solid"/>
              <a:round/>
              <a:headEnd type="none" w="med" len="med"/>
              <a:tailEnd type="none" w="med" len="med"/>
            </a:ln>
          </p:spPr>
          <p:txBody>
            <a:bodyPr lIns="91425" tIns="91425" rIns="91425" bIns="91425" anchor="ctr" anchorCtr="0">
              <a:noAutofit/>
            </a:bodyPr>
            <a:lstStyle/>
            <a:p>
              <a:endParaRPr/>
            </a:p>
          </p:txBody>
        </p:sp>
        <p:sp>
          <p:nvSpPr>
            <p:cNvPr id="32" name="Shape 27"/>
            <p:cNvSpPr/>
            <p:nvPr/>
          </p:nvSpPr>
          <p:spPr>
            <a:xfrm>
              <a:off x="7227498" y="2472594"/>
              <a:ext cx="137035" cy="140903"/>
            </a:xfrm>
            <a:prstGeom prst="ellipse">
              <a:avLst/>
            </a:prstGeom>
            <a:solidFill>
              <a:srgbClr val="CCCCCC"/>
            </a:solidFill>
            <a:ln w="19050" cap="flat">
              <a:solidFill>
                <a:srgbClr val="666666"/>
              </a:solidFill>
              <a:prstDash val="solid"/>
              <a:round/>
              <a:headEnd type="none" w="med" len="med"/>
              <a:tailEnd type="none" w="med" len="med"/>
            </a:ln>
          </p:spPr>
          <p:txBody>
            <a:bodyPr lIns="91425" tIns="91425" rIns="91425" bIns="91425" anchor="ctr" anchorCtr="0">
              <a:noAutofit/>
            </a:bodyPr>
            <a:lstStyle/>
            <a:p>
              <a:endParaRPr/>
            </a:p>
          </p:txBody>
        </p:sp>
        <p:cxnSp>
          <p:nvCxnSpPr>
            <p:cNvPr id="33" name="Shape 35"/>
            <p:cNvCxnSpPr>
              <a:stCxn id="34" idx="4"/>
              <a:endCxn id="32" idx="0"/>
            </p:cNvCxnSpPr>
            <p:nvPr/>
          </p:nvCxnSpPr>
          <p:spPr>
            <a:xfrm>
              <a:off x="7295733" y="2172221"/>
              <a:ext cx="283" cy="300373"/>
            </a:xfrm>
            <a:prstGeom prst="straightConnector1">
              <a:avLst/>
            </a:prstGeom>
            <a:noFill/>
            <a:ln w="19050" cap="flat">
              <a:solidFill>
                <a:srgbClr val="666666"/>
              </a:solidFill>
              <a:prstDash val="solid"/>
              <a:round/>
              <a:headEnd type="none" w="lg" len="lg"/>
              <a:tailEnd type="none" w="lg" len="lg"/>
            </a:ln>
          </p:spPr>
        </p:cxnSp>
        <p:sp>
          <p:nvSpPr>
            <p:cNvPr id="34" name="Shape 27"/>
            <p:cNvSpPr/>
            <p:nvPr/>
          </p:nvSpPr>
          <p:spPr>
            <a:xfrm>
              <a:off x="7227215" y="2031319"/>
              <a:ext cx="137035" cy="140903"/>
            </a:xfrm>
            <a:prstGeom prst="ellipse">
              <a:avLst/>
            </a:prstGeom>
            <a:solidFill>
              <a:srgbClr val="CCCCCC"/>
            </a:solidFill>
            <a:ln w="19050" cap="flat">
              <a:solidFill>
                <a:srgbClr val="666666"/>
              </a:solidFill>
              <a:prstDash val="solid"/>
              <a:round/>
              <a:headEnd type="none" w="med" len="med"/>
              <a:tailEnd type="none" w="med" len="med"/>
            </a:ln>
          </p:spPr>
          <p:txBody>
            <a:bodyPr lIns="91425" tIns="91425" rIns="91425" bIns="91425" anchor="ctr" anchorCtr="0">
              <a:noAutofit/>
            </a:bodyPr>
            <a:lstStyle/>
            <a:p>
              <a:endParaRPr/>
            </a:p>
          </p:txBody>
        </p:sp>
        <p:cxnSp>
          <p:nvCxnSpPr>
            <p:cNvPr id="35" name="Shape 35"/>
            <p:cNvCxnSpPr>
              <a:stCxn id="32" idx="4"/>
              <a:endCxn id="31" idx="0"/>
            </p:cNvCxnSpPr>
            <p:nvPr/>
          </p:nvCxnSpPr>
          <p:spPr>
            <a:xfrm flipH="1">
              <a:off x="7295733" y="2613497"/>
              <a:ext cx="283" cy="307988"/>
            </a:xfrm>
            <a:prstGeom prst="straightConnector1">
              <a:avLst/>
            </a:prstGeom>
            <a:noFill/>
            <a:ln w="19050" cap="flat">
              <a:solidFill>
                <a:srgbClr val="666666"/>
              </a:solidFill>
              <a:prstDash val="solid"/>
              <a:round/>
              <a:headEnd type="none" w="lg" len="lg"/>
              <a:tailEnd type="none" w="lg" len="lg"/>
            </a:ln>
          </p:spPr>
        </p:cxnSp>
        <p:cxnSp>
          <p:nvCxnSpPr>
            <p:cNvPr id="36" name="Shape 35"/>
            <p:cNvCxnSpPr>
              <a:endCxn id="34" idx="0"/>
            </p:cNvCxnSpPr>
            <p:nvPr/>
          </p:nvCxnSpPr>
          <p:spPr>
            <a:xfrm>
              <a:off x="7295450" y="1327704"/>
              <a:ext cx="283" cy="703614"/>
            </a:xfrm>
            <a:prstGeom prst="straightConnector1">
              <a:avLst/>
            </a:prstGeom>
            <a:noFill/>
            <a:ln w="19050" cap="flat">
              <a:solidFill>
                <a:srgbClr val="666666"/>
              </a:solidFill>
              <a:prstDash val="solid"/>
              <a:round/>
              <a:headEnd type="none" w="lg" len="lg"/>
              <a:tailEnd type="none" w="lg" len="lg"/>
            </a:ln>
          </p:spPr>
        </p:cxnSp>
        <p:cxnSp>
          <p:nvCxnSpPr>
            <p:cNvPr id="37" name="Straight Arrow Connector 36"/>
            <p:cNvCxnSpPr>
              <a:stCxn id="31" idx="4"/>
            </p:cNvCxnSpPr>
            <p:nvPr/>
          </p:nvCxnSpPr>
          <p:spPr>
            <a:xfrm flipH="1">
              <a:off x="7295450" y="3062388"/>
              <a:ext cx="283" cy="366498"/>
            </a:xfrm>
            <a:prstGeom prst="straightConnector1">
              <a:avLst/>
            </a:prstGeom>
            <a:noFill/>
            <a:ln w="19050" cap="flat">
              <a:solidFill>
                <a:srgbClr val="666666"/>
              </a:solidFill>
              <a:prstDash val="solid"/>
              <a:round/>
              <a:headEnd type="none" w="lg" len="lg"/>
              <a:tailEnd type="triangle" w="lg" len="lg"/>
            </a:ln>
          </p:spPr>
        </p:cxnSp>
        <p:cxnSp>
          <p:nvCxnSpPr>
            <p:cNvPr id="38" name="Shape 35"/>
            <p:cNvCxnSpPr>
              <a:stCxn id="12" idx="6"/>
              <a:endCxn id="20" idx="2"/>
            </p:cNvCxnSpPr>
            <p:nvPr/>
          </p:nvCxnSpPr>
          <p:spPr>
            <a:xfrm>
              <a:off x="6052179" y="2096895"/>
              <a:ext cx="302384" cy="0"/>
            </a:xfrm>
            <a:prstGeom prst="straightConnector1">
              <a:avLst/>
            </a:prstGeom>
            <a:noFill/>
            <a:ln w="19050" cap="flat">
              <a:solidFill>
                <a:srgbClr val="666666"/>
              </a:solidFill>
              <a:prstDash val="solid"/>
              <a:round/>
              <a:headEnd type="none" w="lg" len="lg"/>
              <a:tailEnd type="none" w="lg" len="lg"/>
            </a:ln>
          </p:spPr>
        </p:cxnSp>
        <p:cxnSp>
          <p:nvCxnSpPr>
            <p:cNvPr id="39" name="Shape 35"/>
            <p:cNvCxnSpPr>
              <a:stCxn id="20" idx="6"/>
              <a:endCxn id="27" idx="2"/>
            </p:cNvCxnSpPr>
            <p:nvPr/>
          </p:nvCxnSpPr>
          <p:spPr>
            <a:xfrm>
              <a:off x="6491597" y="2096895"/>
              <a:ext cx="302950" cy="4875"/>
            </a:xfrm>
            <a:prstGeom prst="straightConnector1">
              <a:avLst/>
            </a:prstGeom>
            <a:noFill/>
            <a:ln w="19050" cap="flat">
              <a:solidFill>
                <a:srgbClr val="666666"/>
              </a:solidFill>
              <a:prstDash val="solid"/>
              <a:round/>
              <a:headEnd type="none" w="lg" len="lg"/>
              <a:tailEnd type="none" w="lg" len="lg"/>
            </a:ln>
          </p:spPr>
        </p:cxnSp>
        <p:cxnSp>
          <p:nvCxnSpPr>
            <p:cNvPr id="40" name="Shape 35"/>
            <p:cNvCxnSpPr>
              <a:stCxn id="27" idx="6"/>
              <a:endCxn id="34" idx="2"/>
            </p:cNvCxnSpPr>
            <p:nvPr/>
          </p:nvCxnSpPr>
          <p:spPr>
            <a:xfrm>
              <a:off x="6931582" y="2101770"/>
              <a:ext cx="295633" cy="0"/>
            </a:xfrm>
            <a:prstGeom prst="straightConnector1">
              <a:avLst/>
            </a:prstGeom>
            <a:noFill/>
            <a:ln w="19050" cap="flat">
              <a:solidFill>
                <a:srgbClr val="666666"/>
              </a:solidFill>
              <a:prstDash val="solid"/>
              <a:round/>
              <a:headEnd type="none" w="lg" len="lg"/>
              <a:tailEnd type="none" w="lg" len="lg"/>
            </a:ln>
          </p:spPr>
        </p:cxnSp>
        <p:cxnSp>
          <p:nvCxnSpPr>
            <p:cNvPr id="41" name="Shape 35"/>
            <p:cNvCxnSpPr>
              <a:stCxn id="34" idx="6"/>
            </p:cNvCxnSpPr>
            <p:nvPr/>
          </p:nvCxnSpPr>
          <p:spPr>
            <a:xfrm>
              <a:off x="7364250" y="2101770"/>
              <a:ext cx="337111" cy="0"/>
            </a:xfrm>
            <a:prstGeom prst="straightConnector1">
              <a:avLst/>
            </a:prstGeom>
            <a:noFill/>
            <a:ln w="19050" cap="flat">
              <a:solidFill>
                <a:srgbClr val="666666"/>
              </a:solidFill>
              <a:prstDash val="solid"/>
              <a:round/>
              <a:headEnd type="none" w="lg" len="lg"/>
              <a:tailEnd type="none" w="lg" len="lg"/>
            </a:ln>
          </p:spPr>
        </p:cxnSp>
        <p:cxnSp>
          <p:nvCxnSpPr>
            <p:cNvPr id="42" name="Shape 35"/>
            <p:cNvCxnSpPr>
              <a:endCxn id="12" idx="2"/>
            </p:cNvCxnSpPr>
            <p:nvPr/>
          </p:nvCxnSpPr>
          <p:spPr>
            <a:xfrm>
              <a:off x="5600163" y="2096895"/>
              <a:ext cx="314981" cy="0"/>
            </a:xfrm>
            <a:prstGeom prst="straightConnector1">
              <a:avLst/>
            </a:prstGeom>
            <a:noFill/>
            <a:ln w="19050" cap="flat">
              <a:solidFill>
                <a:srgbClr val="666666"/>
              </a:solidFill>
              <a:prstDash val="solid"/>
              <a:round/>
              <a:headEnd type="none" w="lg" len="lg"/>
              <a:tailEnd type="none" w="lg" len="lg"/>
            </a:ln>
          </p:spPr>
        </p:cxnSp>
        <p:cxnSp>
          <p:nvCxnSpPr>
            <p:cNvPr id="43" name="Shape 35"/>
            <p:cNvCxnSpPr/>
            <p:nvPr/>
          </p:nvCxnSpPr>
          <p:spPr>
            <a:xfrm>
              <a:off x="6052179" y="2535594"/>
              <a:ext cx="302384" cy="0"/>
            </a:xfrm>
            <a:prstGeom prst="straightConnector1">
              <a:avLst/>
            </a:prstGeom>
            <a:noFill/>
            <a:ln w="19050" cap="flat">
              <a:solidFill>
                <a:srgbClr val="666666"/>
              </a:solidFill>
              <a:prstDash val="solid"/>
              <a:round/>
              <a:headEnd type="none" w="lg" len="lg"/>
              <a:tailEnd type="none" w="lg" len="lg"/>
            </a:ln>
          </p:spPr>
        </p:cxnSp>
        <p:cxnSp>
          <p:nvCxnSpPr>
            <p:cNvPr id="44" name="Shape 35"/>
            <p:cNvCxnSpPr/>
            <p:nvPr/>
          </p:nvCxnSpPr>
          <p:spPr>
            <a:xfrm>
              <a:off x="6491597" y="2535594"/>
              <a:ext cx="302950" cy="4875"/>
            </a:xfrm>
            <a:prstGeom prst="straightConnector1">
              <a:avLst/>
            </a:prstGeom>
            <a:noFill/>
            <a:ln w="19050" cap="flat">
              <a:solidFill>
                <a:srgbClr val="666666"/>
              </a:solidFill>
              <a:prstDash val="solid"/>
              <a:round/>
              <a:headEnd type="none" w="lg" len="lg"/>
              <a:tailEnd type="none" w="lg" len="lg"/>
            </a:ln>
          </p:spPr>
        </p:cxnSp>
        <p:cxnSp>
          <p:nvCxnSpPr>
            <p:cNvPr id="45" name="Shape 35"/>
            <p:cNvCxnSpPr/>
            <p:nvPr/>
          </p:nvCxnSpPr>
          <p:spPr>
            <a:xfrm>
              <a:off x="6931582" y="2540469"/>
              <a:ext cx="295633" cy="0"/>
            </a:xfrm>
            <a:prstGeom prst="straightConnector1">
              <a:avLst/>
            </a:prstGeom>
            <a:noFill/>
            <a:ln w="19050" cap="flat">
              <a:solidFill>
                <a:srgbClr val="666666"/>
              </a:solidFill>
              <a:prstDash val="solid"/>
              <a:round/>
              <a:headEnd type="none" w="lg" len="lg"/>
              <a:tailEnd type="none" w="lg" len="lg"/>
            </a:ln>
          </p:spPr>
        </p:cxnSp>
        <p:cxnSp>
          <p:nvCxnSpPr>
            <p:cNvPr id="46" name="Shape 35"/>
            <p:cNvCxnSpPr/>
            <p:nvPr/>
          </p:nvCxnSpPr>
          <p:spPr>
            <a:xfrm>
              <a:off x="7364250" y="2540469"/>
              <a:ext cx="337111" cy="0"/>
            </a:xfrm>
            <a:prstGeom prst="straightConnector1">
              <a:avLst/>
            </a:prstGeom>
            <a:noFill/>
            <a:ln w="19050" cap="flat">
              <a:solidFill>
                <a:srgbClr val="666666"/>
              </a:solidFill>
              <a:prstDash val="solid"/>
              <a:round/>
              <a:headEnd type="none" w="lg" len="lg"/>
              <a:tailEnd type="none" w="lg" len="lg"/>
            </a:ln>
          </p:spPr>
        </p:cxnSp>
        <p:cxnSp>
          <p:nvCxnSpPr>
            <p:cNvPr id="47" name="Shape 35"/>
            <p:cNvCxnSpPr/>
            <p:nvPr/>
          </p:nvCxnSpPr>
          <p:spPr>
            <a:xfrm>
              <a:off x="5600163" y="2535594"/>
              <a:ext cx="314981" cy="0"/>
            </a:xfrm>
            <a:prstGeom prst="straightConnector1">
              <a:avLst/>
            </a:prstGeom>
            <a:noFill/>
            <a:ln w="19050" cap="flat">
              <a:solidFill>
                <a:srgbClr val="666666"/>
              </a:solidFill>
              <a:prstDash val="solid"/>
              <a:round/>
              <a:headEnd type="none" w="lg" len="lg"/>
              <a:tailEnd type="none" w="lg" len="lg"/>
            </a:ln>
          </p:spPr>
        </p:cxnSp>
        <p:cxnSp>
          <p:nvCxnSpPr>
            <p:cNvPr id="48" name="Shape 35"/>
            <p:cNvCxnSpPr/>
            <p:nvPr/>
          </p:nvCxnSpPr>
          <p:spPr>
            <a:xfrm>
              <a:off x="6052179" y="2993758"/>
              <a:ext cx="302384" cy="0"/>
            </a:xfrm>
            <a:prstGeom prst="straightConnector1">
              <a:avLst/>
            </a:prstGeom>
            <a:noFill/>
            <a:ln w="19050" cap="flat">
              <a:solidFill>
                <a:srgbClr val="666666"/>
              </a:solidFill>
              <a:prstDash val="solid"/>
              <a:round/>
              <a:headEnd type="none" w="lg" len="lg"/>
              <a:tailEnd type="none" w="lg" len="lg"/>
            </a:ln>
          </p:spPr>
        </p:cxnSp>
        <p:cxnSp>
          <p:nvCxnSpPr>
            <p:cNvPr id="49" name="Shape 35"/>
            <p:cNvCxnSpPr/>
            <p:nvPr/>
          </p:nvCxnSpPr>
          <p:spPr>
            <a:xfrm>
              <a:off x="6491597" y="2993758"/>
              <a:ext cx="302950" cy="4875"/>
            </a:xfrm>
            <a:prstGeom prst="straightConnector1">
              <a:avLst/>
            </a:prstGeom>
            <a:noFill/>
            <a:ln w="19050" cap="flat">
              <a:solidFill>
                <a:srgbClr val="666666"/>
              </a:solidFill>
              <a:prstDash val="solid"/>
              <a:round/>
              <a:headEnd type="none" w="lg" len="lg"/>
              <a:tailEnd type="none" w="lg" len="lg"/>
            </a:ln>
          </p:spPr>
        </p:cxnSp>
        <p:cxnSp>
          <p:nvCxnSpPr>
            <p:cNvPr id="50" name="Shape 35"/>
            <p:cNvCxnSpPr/>
            <p:nvPr/>
          </p:nvCxnSpPr>
          <p:spPr>
            <a:xfrm>
              <a:off x="6931582" y="2998634"/>
              <a:ext cx="295633" cy="0"/>
            </a:xfrm>
            <a:prstGeom prst="straightConnector1">
              <a:avLst/>
            </a:prstGeom>
            <a:noFill/>
            <a:ln w="19050" cap="flat">
              <a:solidFill>
                <a:srgbClr val="666666"/>
              </a:solidFill>
              <a:prstDash val="solid"/>
              <a:round/>
              <a:headEnd type="none" w="lg" len="lg"/>
              <a:tailEnd type="none" w="lg" len="lg"/>
            </a:ln>
          </p:spPr>
        </p:cxnSp>
        <p:cxnSp>
          <p:nvCxnSpPr>
            <p:cNvPr id="51" name="Shape 35"/>
            <p:cNvCxnSpPr/>
            <p:nvPr/>
          </p:nvCxnSpPr>
          <p:spPr>
            <a:xfrm>
              <a:off x="7364250" y="2998634"/>
              <a:ext cx="337111" cy="0"/>
            </a:xfrm>
            <a:prstGeom prst="straightConnector1">
              <a:avLst/>
            </a:prstGeom>
            <a:noFill/>
            <a:ln w="19050" cap="flat">
              <a:solidFill>
                <a:srgbClr val="666666"/>
              </a:solidFill>
              <a:prstDash val="solid"/>
              <a:round/>
              <a:headEnd type="none" w="lg" len="lg"/>
              <a:tailEnd type="none" w="lg" len="lg"/>
            </a:ln>
          </p:spPr>
        </p:cxnSp>
        <p:cxnSp>
          <p:nvCxnSpPr>
            <p:cNvPr id="52" name="Shape 35"/>
            <p:cNvCxnSpPr/>
            <p:nvPr/>
          </p:nvCxnSpPr>
          <p:spPr>
            <a:xfrm>
              <a:off x="5600163" y="2993758"/>
              <a:ext cx="314981" cy="0"/>
            </a:xfrm>
            <a:prstGeom prst="straightConnector1">
              <a:avLst/>
            </a:prstGeom>
            <a:noFill/>
            <a:ln w="19050" cap="flat">
              <a:solidFill>
                <a:srgbClr val="666666"/>
              </a:solidFill>
              <a:prstDash val="solid"/>
              <a:round/>
              <a:headEnd type="none" w="lg" len="lg"/>
              <a:tailEnd type="none" w="lg" len="lg"/>
            </a:ln>
          </p:spPr>
        </p:cxnSp>
        <p:cxnSp>
          <p:nvCxnSpPr>
            <p:cNvPr id="53" name="Shape 35"/>
            <p:cNvCxnSpPr/>
            <p:nvPr/>
          </p:nvCxnSpPr>
          <p:spPr>
            <a:xfrm>
              <a:off x="5597605" y="1503518"/>
              <a:ext cx="283" cy="1635283"/>
            </a:xfrm>
            <a:prstGeom prst="straightConnector1">
              <a:avLst/>
            </a:prstGeom>
            <a:noFill/>
            <a:ln w="19050" cap="flat">
              <a:solidFill>
                <a:srgbClr val="666666"/>
              </a:solidFill>
              <a:prstDash val="solid"/>
              <a:round/>
              <a:headEnd type="none" w="lg" len="lg"/>
              <a:tailEnd type="none" w="lg" len="lg"/>
            </a:ln>
          </p:spPr>
        </p:cxnSp>
        <p:cxnSp>
          <p:nvCxnSpPr>
            <p:cNvPr id="54" name="Straight Arrow Connector 53"/>
            <p:cNvCxnSpPr>
              <a:stCxn id="15" idx="2"/>
            </p:cNvCxnSpPr>
            <p:nvPr/>
          </p:nvCxnSpPr>
          <p:spPr>
            <a:xfrm>
              <a:off x="5255364" y="2315927"/>
              <a:ext cx="34252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62" idx="6"/>
              <a:endCxn id="56" idx="1"/>
            </p:cNvCxnSpPr>
            <p:nvPr/>
          </p:nvCxnSpPr>
          <p:spPr>
            <a:xfrm>
              <a:off x="7359767" y="1649942"/>
              <a:ext cx="588222" cy="43335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7786400" y="1923414"/>
              <a:ext cx="1103399" cy="109174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7874836" y="2223395"/>
              <a:ext cx="919499" cy="288867"/>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b="1" dirty="0" smtClean="0">
                  <a:solidFill>
                    <a:schemeClr val="tx1"/>
                  </a:solidFill>
                  <a:latin typeface="Arial" panose="020B0604020202020204" pitchFamily="34" charset="0"/>
                  <a:cs typeface="Arial" panose="020B0604020202020204" pitchFamily="34" charset="0"/>
                </a:rPr>
                <a:t>Simple </a:t>
              </a:r>
              <a:r>
                <a:rPr lang="en-US" sz="1050" b="1" dirty="0" smtClean="0">
                  <a:solidFill>
                    <a:schemeClr val="tx1"/>
                  </a:solidFill>
                  <a:latin typeface="Arial" panose="020B0604020202020204" pitchFamily="34" charset="0"/>
                  <a:cs typeface="Arial" panose="020B0604020202020204" pitchFamily="34" charset="0"/>
                </a:rPr>
                <a:t>Core</a:t>
              </a:r>
              <a:endParaRPr lang="en-US" sz="1100" b="1" dirty="0">
                <a:solidFill>
                  <a:schemeClr val="tx1"/>
                </a:solidFill>
                <a:latin typeface="Arial" panose="020B0604020202020204" pitchFamily="34" charset="0"/>
                <a:cs typeface="Arial" panose="020B0604020202020204" pitchFamily="34" charset="0"/>
              </a:endParaRPr>
            </a:p>
          </p:txBody>
        </p:sp>
        <p:sp>
          <p:nvSpPr>
            <p:cNvPr id="58" name="Rectangle 57"/>
            <p:cNvSpPr/>
            <p:nvPr/>
          </p:nvSpPr>
          <p:spPr>
            <a:xfrm>
              <a:off x="7874836" y="2552548"/>
              <a:ext cx="919499" cy="149918"/>
            </a:xfrm>
            <a:prstGeom prst="rect">
              <a:avLst/>
            </a:prstGeom>
            <a:solidFill>
              <a:schemeClr val="accent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Arial" panose="020B0604020202020204" pitchFamily="34" charset="0"/>
                  <a:cs typeface="Arial" panose="020B0604020202020204" pitchFamily="34" charset="0"/>
                </a:rPr>
                <a:t>SPM</a:t>
              </a:r>
              <a:endParaRPr lang="en-US" sz="1600" b="1" dirty="0">
                <a:solidFill>
                  <a:schemeClr val="tx1"/>
                </a:solidFill>
                <a:latin typeface="Arial" panose="020B0604020202020204" pitchFamily="34" charset="0"/>
                <a:cs typeface="Arial" panose="020B0604020202020204" pitchFamily="34" charset="0"/>
              </a:endParaRPr>
            </a:p>
          </p:txBody>
        </p:sp>
        <p:sp>
          <p:nvSpPr>
            <p:cNvPr id="59" name="Shape 27"/>
            <p:cNvSpPr/>
            <p:nvPr/>
          </p:nvSpPr>
          <p:spPr>
            <a:xfrm>
              <a:off x="5915144" y="1579491"/>
              <a:ext cx="137035" cy="140903"/>
            </a:xfrm>
            <a:prstGeom prst="ellipse">
              <a:avLst/>
            </a:prstGeom>
            <a:solidFill>
              <a:srgbClr val="CCCCCC"/>
            </a:solidFill>
            <a:ln w="19050" cap="flat">
              <a:solidFill>
                <a:srgbClr val="666666"/>
              </a:solidFill>
              <a:prstDash val="solid"/>
              <a:round/>
              <a:headEnd type="none" w="med" len="med"/>
              <a:tailEnd type="none" w="med" len="med"/>
            </a:ln>
          </p:spPr>
          <p:txBody>
            <a:bodyPr lIns="91425" tIns="91425" rIns="91425" bIns="91425" anchor="ctr" anchorCtr="0">
              <a:noAutofit/>
            </a:bodyPr>
            <a:lstStyle/>
            <a:p>
              <a:endParaRPr/>
            </a:p>
          </p:txBody>
        </p:sp>
        <p:sp>
          <p:nvSpPr>
            <p:cNvPr id="60" name="Shape 27"/>
            <p:cNvSpPr/>
            <p:nvPr/>
          </p:nvSpPr>
          <p:spPr>
            <a:xfrm>
              <a:off x="6354846" y="1579491"/>
              <a:ext cx="137035" cy="140903"/>
            </a:xfrm>
            <a:prstGeom prst="ellipse">
              <a:avLst/>
            </a:prstGeom>
            <a:solidFill>
              <a:srgbClr val="CCCCCC"/>
            </a:solidFill>
            <a:ln w="19050" cap="flat">
              <a:solidFill>
                <a:srgbClr val="666666"/>
              </a:solidFill>
              <a:prstDash val="solid"/>
              <a:round/>
              <a:headEnd type="none" w="med" len="med"/>
              <a:tailEnd type="none" w="med" len="med"/>
            </a:ln>
          </p:spPr>
          <p:txBody>
            <a:bodyPr lIns="91425" tIns="91425" rIns="91425" bIns="91425" anchor="ctr" anchorCtr="0">
              <a:noAutofit/>
            </a:bodyPr>
            <a:lstStyle/>
            <a:p>
              <a:endParaRPr/>
            </a:p>
          </p:txBody>
        </p:sp>
        <p:sp>
          <p:nvSpPr>
            <p:cNvPr id="61" name="Shape 27"/>
            <p:cNvSpPr/>
            <p:nvPr/>
          </p:nvSpPr>
          <p:spPr>
            <a:xfrm>
              <a:off x="6797329" y="1579491"/>
              <a:ext cx="137035" cy="140903"/>
            </a:xfrm>
            <a:prstGeom prst="ellipse">
              <a:avLst/>
            </a:prstGeom>
            <a:solidFill>
              <a:srgbClr val="CCCCCC"/>
            </a:solidFill>
            <a:ln w="19050" cap="flat">
              <a:solidFill>
                <a:srgbClr val="666666"/>
              </a:solidFill>
              <a:prstDash val="solid"/>
              <a:round/>
              <a:headEnd type="none" w="med" len="med"/>
              <a:tailEnd type="none" w="med" len="med"/>
            </a:ln>
          </p:spPr>
          <p:txBody>
            <a:bodyPr lIns="91425" tIns="91425" rIns="91425" bIns="91425" anchor="ctr" anchorCtr="0">
              <a:noAutofit/>
            </a:bodyPr>
            <a:lstStyle/>
            <a:p>
              <a:endParaRPr/>
            </a:p>
          </p:txBody>
        </p:sp>
        <p:sp>
          <p:nvSpPr>
            <p:cNvPr id="62" name="Shape 27"/>
            <p:cNvSpPr/>
            <p:nvPr/>
          </p:nvSpPr>
          <p:spPr>
            <a:xfrm>
              <a:off x="7222732" y="1579491"/>
              <a:ext cx="137035" cy="140903"/>
            </a:xfrm>
            <a:prstGeom prst="ellipse">
              <a:avLst/>
            </a:prstGeom>
            <a:solidFill>
              <a:srgbClr val="CCCCCC"/>
            </a:solidFill>
            <a:ln w="19050" cap="flat">
              <a:solidFill>
                <a:srgbClr val="666666"/>
              </a:solidFill>
              <a:prstDash val="solid"/>
              <a:round/>
              <a:headEnd type="none" w="med" len="med"/>
              <a:tailEnd type="none" w="med" len="med"/>
            </a:ln>
          </p:spPr>
          <p:txBody>
            <a:bodyPr lIns="91425" tIns="91425" rIns="91425" bIns="91425" anchor="ctr" anchorCtr="0">
              <a:noAutofit/>
            </a:bodyPr>
            <a:lstStyle/>
            <a:p>
              <a:endParaRPr/>
            </a:p>
          </p:txBody>
        </p:sp>
        <p:cxnSp>
          <p:nvCxnSpPr>
            <p:cNvPr id="63" name="Shape 35"/>
            <p:cNvCxnSpPr/>
            <p:nvPr/>
          </p:nvCxnSpPr>
          <p:spPr>
            <a:xfrm>
              <a:off x="6056945" y="1648560"/>
              <a:ext cx="302384" cy="0"/>
            </a:xfrm>
            <a:prstGeom prst="straightConnector1">
              <a:avLst/>
            </a:prstGeom>
            <a:noFill/>
            <a:ln w="19050" cap="flat">
              <a:solidFill>
                <a:srgbClr val="666666"/>
              </a:solidFill>
              <a:prstDash val="solid"/>
              <a:round/>
              <a:headEnd type="none" w="lg" len="lg"/>
              <a:tailEnd type="none" w="lg" len="lg"/>
            </a:ln>
          </p:spPr>
        </p:cxnSp>
        <p:cxnSp>
          <p:nvCxnSpPr>
            <p:cNvPr id="64" name="Shape 35"/>
            <p:cNvCxnSpPr/>
            <p:nvPr/>
          </p:nvCxnSpPr>
          <p:spPr>
            <a:xfrm>
              <a:off x="6496364" y="1648560"/>
              <a:ext cx="302950" cy="4875"/>
            </a:xfrm>
            <a:prstGeom prst="straightConnector1">
              <a:avLst/>
            </a:prstGeom>
            <a:noFill/>
            <a:ln w="19050" cap="flat">
              <a:solidFill>
                <a:srgbClr val="666666"/>
              </a:solidFill>
              <a:prstDash val="solid"/>
              <a:round/>
              <a:headEnd type="none" w="lg" len="lg"/>
              <a:tailEnd type="none" w="lg" len="lg"/>
            </a:ln>
          </p:spPr>
        </p:cxnSp>
        <p:cxnSp>
          <p:nvCxnSpPr>
            <p:cNvPr id="65" name="Shape 35"/>
            <p:cNvCxnSpPr/>
            <p:nvPr/>
          </p:nvCxnSpPr>
          <p:spPr>
            <a:xfrm>
              <a:off x="6936348" y="1653435"/>
              <a:ext cx="295633" cy="0"/>
            </a:xfrm>
            <a:prstGeom prst="straightConnector1">
              <a:avLst/>
            </a:prstGeom>
            <a:noFill/>
            <a:ln w="19050" cap="flat">
              <a:solidFill>
                <a:srgbClr val="666666"/>
              </a:solidFill>
              <a:prstDash val="solid"/>
              <a:round/>
              <a:headEnd type="none" w="lg" len="lg"/>
              <a:tailEnd type="none" w="lg" len="lg"/>
            </a:ln>
          </p:spPr>
        </p:cxnSp>
        <p:cxnSp>
          <p:nvCxnSpPr>
            <p:cNvPr id="66" name="Shape 35"/>
            <p:cNvCxnSpPr/>
            <p:nvPr/>
          </p:nvCxnSpPr>
          <p:spPr>
            <a:xfrm>
              <a:off x="7369016" y="1653435"/>
              <a:ext cx="337111" cy="0"/>
            </a:xfrm>
            <a:prstGeom prst="straightConnector1">
              <a:avLst/>
            </a:prstGeom>
            <a:noFill/>
            <a:ln w="19050" cap="flat">
              <a:solidFill>
                <a:srgbClr val="666666"/>
              </a:solidFill>
              <a:prstDash val="solid"/>
              <a:round/>
              <a:headEnd type="none" w="lg" len="lg"/>
              <a:tailEnd type="none" w="lg" len="lg"/>
            </a:ln>
          </p:spPr>
        </p:cxnSp>
        <p:cxnSp>
          <p:nvCxnSpPr>
            <p:cNvPr id="67" name="Shape 35"/>
            <p:cNvCxnSpPr/>
            <p:nvPr/>
          </p:nvCxnSpPr>
          <p:spPr>
            <a:xfrm>
              <a:off x="5600163" y="1648560"/>
              <a:ext cx="314981" cy="0"/>
            </a:xfrm>
            <a:prstGeom prst="straightConnector1">
              <a:avLst/>
            </a:prstGeom>
            <a:noFill/>
            <a:ln w="19050" cap="flat">
              <a:solidFill>
                <a:srgbClr val="666666"/>
              </a:solidFill>
              <a:prstDash val="solid"/>
              <a:round/>
              <a:headEnd type="none" w="lg" len="lg"/>
              <a:tailEnd type="none" w="lg" len="lg"/>
            </a:ln>
          </p:spPr>
        </p:cxnSp>
      </p:grpSp>
      <p:grpSp>
        <p:nvGrpSpPr>
          <p:cNvPr id="70" name="Group 69"/>
          <p:cNvGrpSpPr/>
          <p:nvPr/>
        </p:nvGrpSpPr>
        <p:grpSpPr>
          <a:xfrm>
            <a:off x="4724401" y="4038600"/>
            <a:ext cx="4038600" cy="2428074"/>
            <a:chOff x="-455859" y="345767"/>
            <a:chExt cx="9677399" cy="5978833"/>
          </a:xfrm>
        </p:grpSpPr>
        <p:sp>
          <p:nvSpPr>
            <p:cNvPr id="71" name="Freeform 70"/>
            <p:cNvSpPr/>
            <p:nvPr/>
          </p:nvSpPr>
          <p:spPr>
            <a:xfrm>
              <a:off x="-273267" y="3156890"/>
              <a:ext cx="1717574" cy="131680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w="0">
              <a:solidFill>
                <a:srgbClr val="000000"/>
              </a:solidFill>
              <a:prstDash val="solid"/>
            </a:ln>
          </p:spPr>
          <p:txBody>
            <a:bodyPr vert="horz" lIns="81639" tIns="40820" rIns="81639" bIns="40820" anchor="ctr" anchorCtr="0" compatLnSpc="0"/>
            <a:lstStyle/>
            <a:p>
              <a:pPr algn="ctr" hangingPunct="0">
                <a:spcBef>
                  <a:spcPts val="0"/>
                </a:spcBef>
                <a:spcAft>
                  <a:spcPts val="0"/>
                </a:spcAft>
                <a:defRPr sz="1600" b="1"/>
              </a:pPr>
              <a:r>
                <a:rPr lang="en-US" sz="800" b="1" dirty="0">
                  <a:latin typeface="Arial" panose="020B0604020202020204" pitchFamily="34" charset="0"/>
                  <a:ea typeface="DejaVu Sans" pitchFamily="2"/>
                  <a:cs typeface="Arial" panose="020B0604020202020204" pitchFamily="34" charset="0"/>
                </a:rPr>
                <a:t>Instruction</a:t>
              </a:r>
            </a:p>
            <a:p>
              <a:pPr algn="ctr" hangingPunct="0">
                <a:spcBef>
                  <a:spcPts val="0"/>
                </a:spcBef>
                <a:spcAft>
                  <a:spcPts val="0"/>
                </a:spcAft>
                <a:defRPr sz="1600" b="1"/>
              </a:pPr>
              <a:r>
                <a:rPr lang="en-US" sz="800" b="1" dirty="0">
                  <a:latin typeface="Arial" panose="020B0604020202020204" pitchFamily="34" charset="0"/>
                  <a:ea typeface="DejaVu Sans" pitchFamily="2"/>
                  <a:cs typeface="Arial" panose="020B0604020202020204" pitchFamily="34" charset="0"/>
                </a:rPr>
                <a:t>memory</a:t>
              </a:r>
            </a:p>
          </p:txBody>
        </p:sp>
        <p:sp>
          <p:nvSpPr>
            <p:cNvPr id="73" name="Freeform 72"/>
            <p:cNvSpPr/>
            <p:nvPr/>
          </p:nvSpPr>
          <p:spPr>
            <a:xfrm>
              <a:off x="2100435" y="2972633"/>
              <a:ext cx="1952364" cy="75053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w="0">
              <a:solidFill>
                <a:srgbClr val="000000"/>
              </a:solidFill>
              <a:prstDash val="solid"/>
            </a:ln>
          </p:spPr>
          <p:txBody>
            <a:bodyPr vert="horz" lIns="81639" tIns="40820" rIns="81639" bIns="40820" anchor="ctr" anchorCtr="0" compatLnSpc="0"/>
            <a:lstStyle/>
            <a:p>
              <a:pPr algn="ctr" hangingPunct="0">
                <a:spcBef>
                  <a:spcPts val="0"/>
                </a:spcBef>
                <a:spcAft>
                  <a:spcPts val="0"/>
                </a:spcAft>
                <a:defRPr sz="1800" b="1"/>
              </a:pPr>
              <a:r>
                <a:rPr lang="en-US" sz="800" b="1" dirty="0">
                  <a:latin typeface="Arial" panose="020B0604020202020204" pitchFamily="34" charset="0"/>
                  <a:ea typeface="DejaVu Sans" pitchFamily="2"/>
                  <a:cs typeface="Arial" panose="020B0604020202020204" pitchFamily="34" charset="0"/>
                </a:rPr>
                <a:t>Hint Target</a:t>
              </a:r>
            </a:p>
            <a:p>
              <a:pPr algn="ctr" hangingPunct="0">
                <a:spcBef>
                  <a:spcPts val="0"/>
                </a:spcBef>
                <a:spcAft>
                  <a:spcPts val="0"/>
                </a:spcAft>
                <a:defRPr sz="1800" b="1"/>
              </a:pPr>
              <a:r>
                <a:rPr lang="en-US" sz="800" b="1" dirty="0">
                  <a:latin typeface="Arial" panose="020B0604020202020204" pitchFamily="34" charset="0"/>
                  <a:ea typeface="DejaVu Sans" pitchFamily="2"/>
                  <a:cs typeface="Arial" panose="020B0604020202020204" pitchFamily="34" charset="0"/>
                </a:rPr>
                <a:t>Buffer</a:t>
              </a:r>
            </a:p>
          </p:txBody>
        </p:sp>
        <p:sp>
          <p:nvSpPr>
            <p:cNvPr id="74" name="Freeform 73"/>
            <p:cNvSpPr/>
            <p:nvPr/>
          </p:nvSpPr>
          <p:spPr>
            <a:xfrm>
              <a:off x="2100435" y="3886197"/>
              <a:ext cx="1953995" cy="77513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w="0">
              <a:solidFill>
                <a:srgbClr val="000000"/>
              </a:solidFill>
              <a:prstDash val="solid"/>
            </a:ln>
          </p:spPr>
          <p:txBody>
            <a:bodyPr vert="horz" lIns="81639" tIns="40820" rIns="81639" bIns="40820" anchor="ctr" anchorCtr="0" compatLnSpc="0"/>
            <a:lstStyle/>
            <a:p>
              <a:pPr algn="ctr" hangingPunct="0">
                <a:spcBef>
                  <a:spcPts val="0"/>
                </a:spcBef>
                <a:spcAft>
                  <a:spcPts val="0"/>
                </a:spcAft>
                <a:defRPr sz="1800" b="1"/>
              </a:pPr>
              <a:r>
                <a:rPr lang="en-US" sz="800" b="1" dirty="0">
                  <a:latin typeface="Arial" panose="020B0604020202020204" pitchFamily="34" charset="0"/>
                  <a:ea typeface="DejaVu Sans" pitchFamily="2"/>
                  <a:cs typeface="Arial" panose="020B0604020202020204" pitchFamily="34" charset="0"/>
                </a:rPr>
                <a:t>Inline </a:t>
              </a:r>
              <a:r>
                <a:rPr lang="en-US" sz="800" b="1" dirty="0" err="1">
                  <a:latin typeface="Arial" panose="020B0604020202020204" pitchFamily="34" charset="0"/>
                  <a:ea typeface="DejaVu Sans" pitchFamily="2"/>
                  <a:cs typeface="Arial" panose="020B0604020202020204" pitchFamily="34" charset="0"/>
                </a:rPr>
                <a:t>Prefetch</a:t>
              </a:r>
              <a:endParaRPr lang="en-US" sz="800" b="1" dirty="0">
                <a:latin typeface="Arial" panose="020B0604020202020204" pitchFamily="34" charset="0"/>
                <a:ea typeface="DejaVu Sans" pitchFamily="2"/>
                <a:cs typeface="Arial" panose="020B0604020202020204" pitchFamily="34" charset="0"/>
              </a:endParaRPr>
            </a:p>
            <a:p>
              <a:pPr algn="ctr" hangingPunct="0">
                <a:spcBef>
                  <a:spcPts val="0"/>
                </a:spcBef>
                <a:spcAft>
                  <a:spcPts val="0"/>
                </a:spcAft>
                <a:defRPr sz="1800" b="1"/>
              </a:pPr>
              <a:r>
                <a:rPr lang="en-US" sz="800" b="1" dirty="0">
                  <a:latin typeface="Arial" panose="020B0604020202020204" pitchFamily="34" charset="0"/>
                  <a:ea typeface="DejaVu Sans" pitchFamily="2"/>
                  <a:cs typeface="Arial" panose="020B0604020202020204" pitchFamily="34" charset="0"/>
                </a:rPr>
                <a:t>Buffer</a:t>
              </a:r>
            </a:p>
          </p:txBody>
        </p:sp>
        <p:sp>
          <p:nvSpPr>
            <p:cNvPr id="75" name="Freeform 74"/>
            <p:cNvSpPr/>
            <p:nvPr/>
          </p:nvSpPr>
          <p:spPr>
            <a:xfrm rot="16200000">
              <a:off x="3823159" y="3613804"/>
              <a:ext cx="1387991" cy="403617"/>
            </a:xfrm>
            <a:custGeom>
              <a:avLst>
                <a:gd name="f0" fmla="val 3495"/>
              </a:avLst>
              <a:gdLst>
                <a:gd name="f1" fmla="val 10800000"/>
                <a:gd name="f2" fmla="val 5400000"/>
                <a:gd name="f3" fmla="val 180"/>
                <a:gd name="f4" fmla="val w"/>
                <a:gd name="f5" fmla="val h"/>
                <a:gd name="f6" fmla="val 0"/>
                <a:gd name="f7" fmla="val 21600"/>
                <a:gd name="f8" fmla="val 10800000"/>
                <a:gd name="f9" fmla="val -2147483647"/>
                <a:gd name="f10" fmla="val 2147483647"/>
                <a:gd name="f11" fmla="+- 0 0 0"/>
                <a:gd name="f12" fmla="*/ f4 1 21600"/>
                <a:gd name="f13" fmla="*/ f5 1 21600"/>
                <a:gd name="f14" fmla="pin 0 f0 10800"/>
                <a:gd name="f15" fmla="*/ f11 f1 1"/>
                <a:gd name="f16" fmla="+- 21600 0 f14"/>
                <a:gd name="f17" fmla="val f14"/>
                <a:gd name="f18" fmla="*/ f14 10 1"/>
                <a:gd name="f19" fmla="*/ f14 1 2"/>
                <a:gd name="f20" fmla="*/ f14 f12 1"/>
                <a:gd name="f21" fmla="*/ f7 f13 1"/>
                <a:gd name="f22" fmla="*/ 10800 f13 1"/>
                <a:gd name="f23" fmla="*/ f15 1 f3"/>
                <a:gd name="f24" fmla="*/ 10800 f12 1"/>
                <a:gd name="f25" fmla="*/ 21600 f13 1"/>
                <a:gd name="f26" fmla="*/ 0 f13 1"/>
                <a:gd name="f27" fmla="*/ f18 1 18"/>
                <a:gd name="f28" fmla="+- 21600 0 f19"/>
                <a:gd name="f29" fmla="+- f23 0 f2"/>
                <a:gd name="f30" fmla="*/ f19 f12 1"/>
                <a:gd name="f31" fmla="+- f27 1750 0"/>
                <a:gd name="f32" fmla="*/ f28 f12 1"/>
                <a:gd name="f33" fmla="+- 21600 0 f31"/>
                <a:gd name="f34" fmla="*/ f31 f12 1"/>
                <a:gd name="f35" fmla="*/ f31 f13 1"/>
                <a:gd name="f36" fmla="*/ f33 f12 1"/>
                <a:gd name="f37" fmla="*/ f33 f13 1"/>
              </a:gdLst>
              <a:ahLst>
                <a:ahXY gdRefX="f0" minX="f6" maxX="f8">
                  <a:pos x="f20" y="f21"/>
                </a:ahXY>
              </a:ahLst>
              <a:cxnLst>
                <a:cxn ang="3cd4">
                  <a:pos x="hc" y="t"/>
                </a:cxn>
                <a:cxn ang="0">
                  <a:pos x="r" y="vc"/>
                </a:cxn>
                <a:cxn ang="cd4">
                  <a:pos x="hc" y="b"/>
                </a:cxn>
                <a:cxn ang="cd2">
                  <a:pos x="l" y="vc"/>
                </a:cxn>
                <a:cxn ang="f29">
                  <a:pos x="f32" y="f22"/>
                </a:cxn>
                <a:cxn ang="f29">
                  <a:pos x="f24" y="f25"/>
                </a:cxn>
                <a:cxn ang="f29">
                  <a:pos x="f30" y="f22"/>
                </a:cxn>
                <a:cxn ang="f29">
                  <a:pos x="f24" y="f26"/>
                </a:cxn>
              </a:cxnLst>
              <a:rect l="f34" t="f35" r="f36" b="f37"/>
              <a:pathLst>
                <a:path w="21600" h="21600">
                  <a:moveTo>
                    <a:pt x="f6" y="f6"/>
                  </a:moveTo>
                  <a:lnTo>
                    <a:pt x="f7" y="f6"/>
                  </a:lnTo>
                  <a:lnTo>
                    <a:pt x="f16" y="f7"/>
                  </a:lnTo>
                  <a:lnTo>
                    <a:pt x="f17" y="f7"/>
                  </a:lnTo>
                  <a:close/>
                </a:path>
              </a:pathLst>
            </a:custGeom>
            <a:solidFill>
              <a:schemeClr val="accent1"/>
            </a:solidFill>
            <a:ln w="0">
              <a:solidFill>
                <a:srgbClr val="000000"/>
              </a:solidFill>
              <a:prstDash val="solid"/>
            </a:ln>
          </p:spPr>
          <p:txBody>
            <a:bodyPr vert="horz" lIns="81639" tIns="40820" rIns="81639" bIns="40820" anchor="ctr" anchorCtr="0" compatLnSpc="0"/>
            <a:lstStyle/>
            <a:p>
              <a:pPr hangingPunct="0">
                <a:spcBef>
                  <a:spcPts val="0"/>
                </a:spcBef>
                <a:spcAft>
                  <a:spcPts val="0"/>
                </a:spcAft>
              </a:pPr>
              <a:endParaRPr lang="en-US" sz="800">
                <a:latin typeface="Arial" panose="020B0604020202020204" pitchFamily="34" charset="0"/>
                <a:ea typeface="DejaVu Sans" pitchFamily="2"/>
                <a:cs typeface="Arial" panose="020B0604020202020204" pitchFamily="34" charset="0"/>
              </a:endParaRPr>
            </a:p>
          </p:txBody>
        </p:sp>
        <p:cxnSp>
          <p:nvCxnSpPr>
            <p:cNvPr id="76" name="Straight Arrow Connector 75"/>
            <p:cNvCxnSpPr>
              <a:stCxn id="83" idx="2"/>
              <a:endCxn id="75" idx="4"/>
            </p:cNvCxnSpPr>
            <p:nvPr/>
          </p:nvCxnSpPr>
          <p:spPr>
            <a:xfrm>
              <a:off x="4489038" y="1659201"/>
              <a:ext cx="28117" cy="1574710"/>
            </a:xfrm>
            <a:prstGeom prst="straightConnector1">
              <a:avLst/>
            </a:prstGeom>
            <a:noFill/>
            <a:ln w="0">
              <a:solidFill>
                <a:srgbClr val="000000"/>
              </a:solidFill>
              <a:prstDash val="solid"/>
              <a:tailEnd type="triangle"/>
            </a:ln>
          </p:spPr>
        </p:cxnSp>
        <p:sp>
          <p:nvSpPr>
            <p:cNvPr id="77" name="TextBox 76"/>
            <p:cNvSpPr txBox="1"/>
            <p:nvPr/>
          </p:nvSpPr>
          <p:spPr>
            <a:xfrm>
              <a:off x="4330039" y="3273808"/>
              <a:ext cx="339614" cy="538678"/>
            </a:xfrm>
            <a:prstGeom prst="rect">
              <a:avLst/>
            </a:prstGeom>
            <a:noFill/>
            <a:ln>
              <a:noFill/>
            </a:ln>
          </p:spPr>
          <p:txBody>
            <a:bodyPr vert="horz" lIns="81639" tIns="40820" rIns="81639" bIns="40820" compatLnSpc="0">
              <a:spAutoFit/>
            </a:bodyPr>
            <a:lstStyle/>
            <a:p>
              <a:pPr hangingPunct="0">
                <a:spcBef>
                  <a:spcPts val="0"/>
                </a:spcBef>
                <a:spcAft>
                  <a:spcPts val="0"/>
                </a:spcAft>
                <a:defRPr b="1"/>
              </a:pPr>
              <a:r>
                <a:rPr lang="en-US" sz="800" b="1">
                  <a:latin typeface="Arial" panose="020B0604020202020204" pitchFamily="34" charset="0"/>
                  <a:ea typeface="DejaVu Sans" pitchFamily="2"/>
                  <a:cs typeface="Arial" panose="020B0604020202020204" pitchFamily="34" charset="0"/>
                </a:rPr>
                <a:t>1</a:t>
              </a:r>
            </a:p>
          </p:txBody>
        </p:sp>
        <p:sp>
          <p:nvSpPr>
            <p:cNvPr id="78" name="TextBox 77"/>
            <p:cNvSpPr txBox="1"/>
            <p:nvPr/>
          </p:nvSpPr>
          <p:spPr>
            <a:xfrm>
              <a:off x="4330039" y="4035404"/>
              <a:ext cx="187113" cy="538678"/>
            </a:xfrm>
            <a:prstGeom prst="rect">
              <a:avLst/>
            </a:prstGeom>
            <a:noFill/>
            <a:ln>
              <a:noFill/>
            </a:ln>
          </p:spPr>
          <p:txBody>
            <a:bodyPr vert="horz" lIns="81639" tIns="40820" rIns="81639" bIns="40820" compatLnSpc="0">
              <a:spAutoFit/>
            </a:bodyPr>
            <a:lstStyle/>
            <a:p>
              <a:pPr hangingPunct="0">
                <a:spcBef>
                  <a:spcPts val="0"/>
                </a:spcBef>
                <a:spcAft>
                  <a:spcPts val="0"/>
                </a:spcAft>
                <a:defRPr b="1"/>
              </a:pPr>
              <a:r>
                <a:rPr lang="en-US" sz="800" b="1">
                  <a:latin typeface="Arial" panose="020B0604020202020204" pitchFamily="34" charset="0"/>
                  <a:ea typeface="DejaVu Sans" pitchFamily="2"/>
                  <a:cs typeface="Arial" panose="020B0604020202020204" pitchFamily="34" charset="0"/>
                </a:rPr>
                <a:t>0</a:t>
              </a:r>
            </a:p>
          </p:txBody>
        </p:sp>
        <p:sp>
          <p:nvSpPr>
            <p:cNvPr id="83" name="Freeform 82"/>
            <p:cNvSpPr/>
            <p:nvPr/>
          </p:nvSpPr>
          <p:spPr>
            <a:xfrm>
              <a:off x="3561174" y="1096302"/>
              <a:ext cx="1855729" cy="5628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w="0">
              <a:solidFill>
                <a:srgbClr val="000000"/>
              </a:solidFill>
              <a:prstDash val="solid"/>
            </a:ln>
          </p:spPr>
          <p:txBody>
            <a:bodyPr vert="horz" lIns="81639" tIns="40820" rIns="81639" bIns="40820" anchor="ctr" anchorCtr="0" compatLnSpc="0"/>
            <a:lstStyle/>
            <a:p>
              <a:pPr algn="ctr" hangingPunct="0">
                <a:spcBef>
                  <a:spcPts val="0"/>
                </a:spcBef>
                <a:spcAft>
                  <a:spcPts val="0"/>
                </a:spcAft>
                <a:defRPr sz="1400" b="1"/>
              </a:pPr>
              <a:r>
                <a:rPr lang="en-US" sz="800" b="1" dirty="0">
                  <a:latin typeface="Arial" panose="020B0604020202020204" pitchFamily="34" charset="0"/>
                  <a:ea typeface="DejaVu Sans" pitchFamily="2"/>
                  <a:cs typeface="Arial" panose="020B0604020202020204" pitchFamily="34" charset="0"/>
                </a:rPr>
                <a:t>branch address</a:t>
              </a:r>
            </a:p>
          </p:txBody>
        </p:sp>
        <p:sp>
          <p:nvSpPr>
            <p:cNvPr id="84" name="Freeform 83"/>
            <p:cNvSpPr/>
            <p:nvPr/>
          </p:nvSpPr>
          <p:spPr>
            <a:xfrm>
              <a:off x="5387098" y="1096299"/>
              <a:ext cx="1643332" cy="5628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w="0">
              <a:solidFill>
                <a:srgbClr val="000000"/>
              </a:solidFill>
              <a:prstDash val="solid"/>
            </a:ln>
          </p:spPr>
          <p:txBody>
            <a:bodyPr vert="horz" lIns="81639" tIns="40820" rIns="81639" bIns="40820" anchor="ctr" anchorCtr="0" compatLnSpc="0"/>
            <a:lstStyle/>
            <a:p>
              <a:pPr algn="ctr" hangingPunct="0">
                <a:spcBef>
                  <a:spcPts val="0"/>
                </a:spcBef>
                <a:spcAft>
                  <a:spcPts val="0"/>
                </a:spcAft>
                <a:defRPr b="1"/>
              </a:pPr>
              <a:r>
                <a:rPr lang="en-US" sz="800" b="1" dirty="0">
                  <a:latin typeface="Arial" panose="020B0604020202020204" pitchFamily="34" charset="0"/>
                  <a:ea typeface="DejaVu Sans" pitchFamily="2"/>
                  <a:cs typeface="Arial" panose="020B0604020202020204" pitchFamily="34" charset="0"/>
                </a:rPr>
                <a:t>target address</a:t>
              </a:r>
            </a:p>
          </p:txBody>
        </p:sp>
        <p:cxnSp>
          <p:nvCxnSpPr>
            <p:cNvPr id="86" name="Elbow Connector 85"/>
            <p:cNvCxnSpPr>
              <a:stCxn id="84" idx="0"/>
              <a:endCxn id="71" idx="0"/>
            </p:cNvCxnSpPr>
            <p:nvPr/>
          </p:nvCxnSpPr>
          <p:spPr>
            <a:xfrm rot="16200000" flipH="1" flipV="1">
              <a:off x="2366847" y="-685027"/>
              <a:ext cx="2060591" cy="5623243"/>
            </a:xfrm>
            <a:prstGeom prst="bentConnector3">
              <a:avLst>
                <a:gd name="adj1" fmla="val -27317"/>
              </a:avLst>
            </a:prstGeom>
            <a:noFill/>
            <a:ln w="0">
              <a:solidFill>
                <a:srgbClr val="000000"/>
              </a:solidFill>
              <a:prstDash val="solid"/>
              <a:tailEnd type="triangle"/>
            </a:ln>
          </p:spPr>
        </p:cxnSp>
        <p:cxnSp>
          <p:nvCxnSpPr>
            <p:cNvPr id="88" name="Elbow Connector 87"/>
            <p:cNvCxnSpPr>
              <a:endCxn id="73" idx="3"/>
            </p:cNvCxnSpPr>
            <p:nvPr/>
          </p:nvCxnSpPr>
          <p:spPr>
            <a:xfrm rot="5400000" flipH="1" flipV="1">
              <a:off x="1636397" y="3446759"/>
              <a:ext cx="562897" cy="365180"/>
            </a:xfrm>
            <a:prstGeom prst="bentConnector2">
              <a:avLst/>
            </a:prstGeom>
            <a:noFill/>
            <a:ln w="0">
              <a:solidFill>
                <a:srgbClr val="000000"/>
              </a:solidFill>
              <a:prstDash val="solid"/>
              <a:tailEnd type="triangle"/>
            </a:ln>
          </p:spPr>
        </p:cxnSp>
        <p:cxnSp>
          <p:nvCxnSpPr>
            <p:cNvPr id="89" name="Elbow Connector 88"/>
            <p:cNvCxnSpPr>
              <a:stCxn id="71" idx="1"/>
              <a:endCxn id="74" idx="3"/>
            </p:cNvCxnSpPr>
            <p:nvPr/>
          </p:nvCxnSpPr>
          <p:spPr>
            <a:xfrm>
              <a:off x="1444307" y="3815293"/>
              <a:ext cx="656127" cy="458470"/>
            </a:xfrm>
            <a:prstGeom prst="bentConnector3">
              <a:avLst>
                <a:gd name="adj1" fmla="val 45362"/>
              </a:avLst>
            </a:prstGeom>
            <a:noFill/>
            <a:ln w="0">
              <a:solidFill>
                <a:srgbClr val="000000"/>
              </a:solidFill>
              <a:prstDash val="solid"/>
              <a:tailEnd type="triangle"/>
            </a:ln>
          </p:spPr>
        </p:cxnSp>
        <p:cxnSp>
          <p:nvCxnSpPr>
            <p:cNvPr id="91" name="Straight Arrow Connector 90"/>
            <p:cNvCxnSpPr>
              <a:stCxn id="73" idx="1"/>
            </p:cNvCxnSpPr>
            <p:nvPr/>
          </p:nvCxnSpPr>
          <p:spPr>
            <a:xfrm>
              <a:off x="4052798" y="3347899"/>
              <a:ext cx="262547" cy="114867"/>
            </a:xfrm>
            <a:prstGeom prst="straightConnector1">
              <a:avLst/>
            </a:prstGeom>
            <a:noFill/>
            <a:ln w="0">
              <a:solidFill>
                <a:srgbClr val="000000"/>
              </a:solidFill>
              <a:prstDash val="solid"/>
              <a:tailEnd type="triangle"/>
            </a:ln>
          </p:spPr>
        </p:cxnSp>
        <p:cxnSp>
          <p:nvCxnSpPr>
            <p:cNvPr id="92" name="Straight Arrow Connector 91"/>
            <p:cNvCxnSpPr>
              <a:stCxn id="74" idx="1"/>
            </p:cNvCxnSpPr>
            <p:nvPr/>
          </p:nvCxnSpPr>
          <p:spPr>
            <a:xfrm flipV="1">
              <a:off x="4054430" y="4147472"/>
              <a:ext cx="275609" cy="126290"/>
            </a:xfrm>
            <a:prstGeom prst="straightConnector1">
              <a:avLst/>
            </a:prstGeom>
            <a:noFill/>
            <a:ln w="0">
              <a:solidFill>
                <a:srgbClr val="000000"/>
              </a:solidFill>
              <a:prstDash val="solid"/>
              <a:tailEnd type="triangle"/>
            </a:ln>
          </p:spPr>
        </p:cxnSp>
        <p:sp>
          <p:nvSpPr>
            <p:cNvPr id="93" name="Freeform 92"/>
            <p:cNvSpPr/>
            <p:nvPr/>
          </p:nvSpPr>
          <p:spPr>
            <a:xfrm>
              <a:off x="5155888" y="2882284"/>
              <a:ext cx="387290" cy="186643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w="0">
              <a:solidFill>
                <a:srgbClr val="000000"/>
              </a:solidFill>
              <a:prstDash val="solid"/>
            </a:ln>
          </p:spPr>
          <p:txBody>
            <a:bodyPr vert="horz" lIns="81639" tIns="40820" rIns="81639" bIns="40820" anchor="ctr" anchorCtr="0" compatLnSpc="0"/>
            <a:lstStyle/>
            <a:p>
              <a:pPr algn="ctr" hangingPunct="0">
                <a:spcBef>
                  <a:spcPts val="0"/>
                </a:spcBef>
                <a:spcAft>
                  <a:spcPts val="0"/>
                </a:spcAft>
                <a:defRPr b="1"/>
              </a:pPr>
              <a:r>
                <a:rPr lang="en-US" sz="800" b="1">
                  <a:latin typeface="Arial" panose="020B0604020202020204" pitchFamily="34" charset="0"/>
                  <a:ea typeface="DejaVu Sans" pitchFamily="2"/>
                  <a:cs typeface="Arial" panose="020B0604020202020204" pitchFamily="34" charset="0"/>
                </a:rPr>
                <a:t>IR</a:t>
              </a:r>
            </a:p>
          </p:txBody>
        </p:sp>
        <p:cxnSp>
          <p:nvCxnSpPr>
            <p:cNvPr id="95" name="Straight Arrow Connector 94"/>
            <p:cNvCxnSpPr>
              <a:stCxn id="75" idx="5"/>
              <a:endCxn id="93" idx="3"/>
            </p:cNvCxnSpPr>
            <p:nvPr/>
          </p:nvCxnSpPr>
          <p:spPr>
            <a:xfrm flipV="1">
              <a:off x="4718963" y="3815502"/>
              <a:ext cx="436925" cy="111"/>
            </a:xfrm>
            <a:prstGeom prst="straightConnector1">
              <a:avLst/>
            </a:prstGeom>
            <a:noFill/>
            <a:ln w="0">
              <a:solidFill>
                <a:srgbClr val="000000"/>
              </a:solidFill>
              <a:prstDash val="solid"/>
              <a:tailEnd type="triangle"/>
            </a:ln>
          </p:spPr>
        </p:cxnSp>
        <p:sp>
          <p:nvSpPr>
            <p:cNvPr id="98" name="Freeform 97"/>
            <p:cNvSpPr/>
            <p:nvPr/>
          </p:nvSpPr>
          <p:spPr>
            <a:xfrm>
              <a:off x="7308513" y="3076239"/>
              <a:ext cx="1121377" cy="149576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w="0">
              <a:solidFill>
                <a:srgbClr val="000000"/>
              </a:solidFill>
              <a:prstDash val="solid"/>
            </a:ln>
          </p:spPr>
          <p:txBody>
            <a:bodyPr vert="horz" lIns="81639" tIns="40820" rIns="81639" bIns="40820" anchor="ctr" anchorCtr="0" compatLnSpc="0"/>
            <a:lstStyle/>
            <a:p>
              <a:pPr hangingPunct="0">
                <a:spcBef>
                  <a:spcPts val="0"/>
                </a:spcBef>
                <a:spcAft>
                  <a:spcPts val="0"/>
                </a:spcAft>
              </a:pPr>
              <a:endParaRPr lang="en-US" sz="800">
                <a:latin typeface="Arial" panose="020B0604020202020204" pitchFamily="34" charset="0"/>
                <a:ea typeface="DejaVu Sans" pitchFamily="2"/>
                <a:cs typeface="Arial" panose="020B0604020202020204" pitchFamily="34" charset="0"/>
              </a:endParaRPr>
            </a:p>
          </p:txBody>
        </p:sp>
        <p:cxnSp>
          <p:nvCxnSpPr>
            <p:cNvPr id="99" name="Elbow Connector 98"/>
            <p:cNvCxnSpPr>
              <a:stCxn id="98" idx="0"/>
              <a:endCxn id="84" idx="1"/>
            </p:cNvCxnSpPr>
            <p:nvPr/>
          </p:nvCxnSpPr>
          <p:spPr>
            <a:xfrm rot="16200000" flipV="1">
              <a:off x="6600571" y="1807611"/>
              <a:ext cx="1698491" cy="838770"/>
            </a:xfrm>
            <a:prstGeom prst="bentConnector2">
              <a:avLst/>
            </a:prstGeom>
            <a:noFill/>
            <a:ln w="0">
              <a:solidFill>
                <a:srgbClr val="000000"/>
              </a:solidFill>
              <a:prstDash val="solid"/>
              <a:tailEnd type="triangle"/>
            </a:ln>
          </p:spPr>
        </p:cxnSp>
        <p:sp>
          <p:nvSpPr>
            <p:cNvPr id="100" name="Freeform 99"/>
            <p:cNvSpPr/>
            <p:nvPr/>
          </p:nvSpPr>
          <p:spPr>
            <a:xfrm>
              <a:off x="6775907" y="2882284"/>
              <a:ext cx="387290" cy="186643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w="0">
              <a:solidFill>
                <a:srgbClr val="000000"/>
              </a:solidFill>
              <a:prstDash val="solid"/>
            </a:ln>
          </p:spPr>
          <p:txBody>
            <a:bodyPr vert="horz" lIns="81639" tIns="40820" rIns="81639" bIns="40820" anchor="ctr" anchorCtr="0" compatLnSpc="0"/>
            <a:lstStyle/>
            <a:p>
              <a:pPr hangingPunct="0">
                <a:spcBef>
                  <a:spcPts val="0"/>
                </a:spcBef>
                <a:spcAft>
                  <a:spcPts val="0"/>
                </a:spcAft>
              </a:pPr>
              <a:endParaRPr lang="en-US" sz="800">
                <a:latin typeface="Arial" panose="020B0604020202020204" pitchFamily="34" charset="0"/>
                <a:ea typeface="DejaVu Sans" pitchFamily="2"/>
                <a:cs typeface="Arial" panose="020B0604020202020204" pitchFamily="34" charset="0"/>
              </a:endParaRPr>
            </a:p>
          </p:txBody>
        </p:sp>
        <p:sp>
          <p:nvSpPr>
            <p:cNvPr id="102" name="Freeform 101"/>
            <p:cNvSpPr/>
            <p:nvPr/>
          </p:nvSpPr>
          <p:spPr>
            <a:xfrm>
              <a:off x="5703841" y="3738539"/>
              <a:ext cx="186787" cy="186807"/>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chemeClr val="accent1"/>
            </a:solidFill>
            <a:ln w="0">
              <a:solidFill>
                <a:srgbClr val="000000"/>
              </a:solidFill>
              <a:prstDash val="solid"/>
            </a:ln>
          </p:spPr>
          <p:txBody>
            <a:bodyPr vert="horz" lIns="81639" tIns="40820" rIns="81639" bIns="40820" anchor="ctr" anchorCtr="0" compatLnSpc="0"/>
            <a:lstStyle/>
            <a:p>
              <a:pPr hangingPunct="0">
                <a:spcBef>
                  <a:spcPts val="0"/>
                </a:spcBef>
                <a:spcAft>
                  <a:spcPts val="0"/>
                </a:spcAft>
              </a:pPr>
              <a:endParaRPr lang="en-US" sz="800">
                <a:latin typeface="Arial" panose="020B0604020202020204" pitchFamily="34" charset="0"/>
                <a:ea typeface="DejaVu Sans" pitchFamily="2"/>
                <a:cs typeface="Arial" panose="020B0604020202020204" pitchFamily="34" charset="0"/>
              </a:endParaRPr>
            </a:p>
          </p:txBody>
        </p:sp>
        <p:sp>
          <p:nvSpPr>
            <p:cNvPr id="103" name="Freeform 102"/>
            <p:cNvSpPr/>
            <p:nvPr/>
          </p:nvSpPr>
          <p:spPr>
            <a:xfrm>
              <a:off x="6077415" y="3738539"/>
              <a:ext cx="187114" cy="186807"/>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chemeClr val="accent1"/>
            </a:solidFill>
            <a:ln w="0">
              <a:solidFill>
                <a:srgbClr val="000000"/>
              </a:solidFill>
              <a:prstDash val="solid"/>
            </a:ln>
          </p:spPr>
          <p:txBody>
            <a:bodyPr vert="horz" lIns="81639" tIns="40820" rIns="81639" bIns="40820" anchor="ctr" anchorCtr="0" compatLnSpc="0"/>
            <a:lstStyle/>
            <a:p>
              <a:pPr hangingPunct="0">
                <a:spcBef>
                  <a:spcPts val="0"/>
                </a:spcBef>
                <a:spcAft>
                  <a:spcPts val="0"/>
                </a:spcAft>
              </a:pPr>
              <a:endParaRPr lang="en-US" sz="800">
                <a:latin typeface="Arial" panose="020B0604020202020204" pitchFamily="34" charset="0"/>
                <a:ea typeface="DejaVu Sans" pitchFamily="2"/>
                <a:cs typeface="Arial" panose="020B0604020202020204" pitchFamily="34" charset="0"/>
              </a:endParaRPr>
            </a:p>
          </p:txBody>
        </p:sp>
        <p:sp>
          <p:nvSpPr>
            <p:cNvPr id="104" name="Freeform 103"/>
            <p:cNvSpPr/>
            <p:nvPr/>
          </p:nvSpPr>
          <p:spPr>
            <a:xfrm>
              <a:off x="6451643" y="3738539"/>
              <a:ext cx="186787" cy="186807"/>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chemeClr val="accent1"/>
            </a:solidFill>
            <a:ln w="0">
              <a:solidFill>
                <a:srgbClr val="000000"/>
              </a:solidFill>
              <a:prstDash val="solid"/>
            </a:ln>
          </p:spPr>
          <p:txBody>
            <a:bodyPr vert="horz" lIns="81639" tIns="40820" rIns="81639" bIns="40820" anchor="ctr" anchorCtr="0" compatLnSpc="0"/>
            <a:lstStyle/>
            <a:p>
              <a:pPr hangingPunct="0">
                <a:spcBef>
                  <a:spcPts val="0"/>
                </a:spcBef>
                <a:spcAft>
                  <a:spcPts val="0"/>
                </a:spcAft>
              </a:pPr>
              <a:endParaRPr lang="en-US" sz="800">
                <a:latin typeface="Arial" panose="020B0604020202020204" pitchFamily="34" charset="0"/>
                <a:ea typeface="DejaVu Sans" pitchFamily="2"/>
                <a:cs typeface="Arial" panose="020B0604020202020204" pitchFamily="34" charset="0"/>
              </a:endParaRPr>
            </a:p>
          </p:txBody>
        </p:sp>
        <p:sp>
          <p:nvSpPr>
            <p:cNvPr id="109" name="Freeform 108"/>
            <p:cNvSpPr/>
            <p:nvPr/>
          </p:nvSpPr>
          <p:spPr>
            <a:xfrm rot="16200000">
              <a:off x="3755291" y="3513114"/>
              <a:ext cx="160378" cy="3024193"/>
            </a:xfrm>
            <a:custGeom>
              <a:avLst>
                <a:gd name="f0" fmla="val 1800"/>
                <a:gd name="f1" fmla="val 11113"/>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6200"/>
                <a:gd name="f13" fmla="val 108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7 f15 1"/>
                <a:gd name="f28" fmla="*/ f18 f16 1"/>
                <a:gd name="f29" fmla="*/ 13800 f15 1"/>
                <a:gd name="f30" fmla="*/ 21600 f15 1"/>
                <a:gd name="f31" fmla="*/ 0 f16 1"/>
                <a:gd name="f32" fmla="*/ f19 1 f4"/>
                <a:gd name="f33" fmla="*/ 0 f15 1"/>
                <a:gd name="f34" fmla="*/ 10800 f16 1"/>
                <a:gd name="f35" fmla="*/ 216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30" y="f31"/>
                </a:cxn>
                <a:cxn ang="f42">
                  <a:pos x="f33" y="f34"/>
                </a:cxn>
                <a:cxn ang="f42">
                  <a:pos x="f30" y="f35"/>
                </a:cxn>
              </a:cxnLst>
              <a:rect l="f29" t="f44" r="f30" b="f45"/>
              <a:pathLst>
                <a:path w="21600" h="21600">
                  <a:moveTo>
                    <a:pt x="f8" y="f7"/>
                  </a:moveTo>
                  <a:cubicBezTo>
                    <a:pt x="f12" y="f7"/>
                    <a:pt x="f13" y="f20"/>
                    <a:pt x="f13" y="f21"/>
                  </a:cubicBezTo>
                  <a:lnTo>
                    <a:pt x="f13" y="f36"/>
                  </a:lnTo>
                  <a:cubicBezTo>
                    <a:pt x="f13" y="f37"/>
                    <a:pt x="f11" y="f22"/>
                    <a:pt x="f7" y="f22"/>
                  </a:cubicBezTo>
                  <a:cubicBezTo>
                    <a:pt x="f11" y="f22"/>
                    <a:pt x="f13" y="f38"/>
                    <a:pt x="f13" y="f39"/>
                  </a:cubicBezTo>
                  <a:lnTo>
                    <a:pt x="f13" y="f23"/>
                  </a:lnTo>
                  <a:cubicBezTo>
                    <a:pt x="f13" y="f40"/>
                    <a:pt x="f12" y="f8"/>
                    <a:pt x="f8" y="f8"/>
                  </a:cubicBezTo>
                </a:path>
              </a:pathLst>
            </a:custGeom>
            <a:noFill/>
            <a:ln w="0">
              <a:solidFill>
                <a:srgbClr val="000000"/>
              </a:solidFill>
              <a:prstDash val="solid"/>
            </a:ln>
          </p:spPr>
          <p:txBody>
            <a:bodyPr vert="horz" lIns="81639" tIns="40820" rIns="81639" bIns="40820" anchor="ctr" compatLnSpc="0"/>
            <a:lstStyle/>
            <a:p>
              <a:pPr hangingPunct="0">
                <a:spcBef>
                  <a:spcPts val="0"/>
                </a:spcBef>
                <a:spcAft>
                  <a:spcPts val="0"/>
                </a:spcAft>
              </a:pPr>
              <a:endParaRPr lang="en-US" sz="800">
                <a:latin typeface="Arial" panose="020B0604020202020204" pitchFamily="34" charset="0"/>
                <a:ea typeface="DejaVu Sans" pitchFamily="2"/>
                <a:cs typeface="Arial" panose="020B0604020202020204" pitchFamily="34" charset="0"/>
              </a:endParaRPr>
            </a:p>
          </p:txBody>
        </p:sp>
        <p:sp>
          <p:nvSpPr>
            <p:cNvPr id="110" name="TextBox 109"/>
            <p:cNvSpPr txBox="1"/>
            <p:nvPr/>
          </p:nvSpPr>
          <p:spPr>
            <a:xfrm>
              <a:off x="2921460" y="5168983"/>
              <a:ext cx="1927958" cy="861313"/>
            </a:xfrm>
            <a:prstGeom prst="rect">
              <a:avLst/>
            </a:prstGeom>
            <a:noFill/>
            <a:ln>
              <a:noFill/>
            </a:ln>
          </p:spPr>
          <p:txBody>
            <a:bodyPr vert="horz" lIns="81639" tIns="40820" rIns="81639" bIns="40820" compatLnSpc="0">
              <a:spAutoFit/>
            </a:bodyPr>
            <a:lstStyle/>
            <a:p>
              <a:pPr algn="ctr" hangingPunct="0">
                <a:spcBef>
                  <a:spcPts val="0"/>
                </a:spcBef>
                <a:spcAft>
                  <a:spcPts val="0"/>
                </a:spcAft>
              </a:pPr>
              <a:r>
                <a:rPr lang="en-US" sz="800" dirty="0">
                  <a:latin typeface="Arial" panose="020B0604020202020204" pitchFamily="34" charset="0"/>
                  <a:ea typeface="DejaVu Sans" pitchFamily="2"/>
                  <a:cs typeface="Arial" panose="020B0604020202020204" pitchFamily="34" charset="0"/>
                </a:rPr>
                <a:t>Instruction Fetch</a:t>
              </a:r>
            </a:p>
          </p:txBody>
        </p:sp>
        <p:sp>
          <p:nvSpPr>
            <p:cNvPr id="120" name="Freeform 119"/>
            <p:cNvSpPr/>
            <p:nvPr/>
          </p:nvSpPr>
          <p:spPr>
            <a:xfrm>
              <a:off x="8576838" y="2882284"/>
              <a:ext cx="387290" cy="186643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w="0">
              <a:solidFill>
                <a:srgbClr val="000000"/>
              </a:solidFill>
              <a:prstDash val="solid"/>
            </a:ln>
          </p:spPr>
          <p:txBody>
            <a:bodyPr vert="horz" lIns="81639" tIns="40820" rIns="81639" bIns="40820" anchor="ctr" anchorCtr="0" compatLnSpc="0"/>
            <a:lstStyle/>
            <a:p>
              <a:pPr hangingPunct="0">
                <a:spcBef>
                  <a:spcPts val="0"/>
                </a:spcBef>
                <a:spcAft>
                  <a:spcPts val="0"/>
                </a:spcAft>
              </a:pPr>
              <a:endParaRPr lang="en-US" sz="800">
                <a:latin typeface="Arial" panose="020B0604020202020204" pitchFamily="34" charset="0"/>
                <a:ea typeface="DejaVu Sans" pitchFamily="2"/>
                <a:cs typeface="Arial" panose="020B0604020202020204" pitchFamily="34" charset="0"/>
              </a:endParaRPr>
            </a:p>
          </p:txBody>
        </p:sp>
        <p:sp>
          <p:nvSpPr>
            <p:cNvPr id="123" name="Rectangle 122"/>
            <p:cNvSpPr/>
            <p:nvPr/>
          </p:nvSpPr>
          <p:spPr>
            <a:xfrm>
              <a:off x="-455859" y="345767"/>
              <a:ext cx="9677399" cy="5978833"/>
            </a:xfrm>
            <a:prstGeom prst="rect">
              <a:avLst/>
            </a:prstGeom>
            <a:no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a:p>
          </p:txBody>
        </p:sp>
      </p:grpSp>
      <p:cxnSp>
        <p:nvCxnSpPr>
          <p:cNvPr id="175" name="Elbow Connector 174"/>
          <p:cNvCxnSpPr>
            <a:stCxn id="57" idx="3"/>
            <a:endCxn id="123" idx="3"/>
          </p:cNvCxnSpPr>
          <p:nvPr/>
        </p:nvCxnSpPr>
        <p:spPr>
          <a:xfrm flipH="1">
            <a:off x="8763001" y="2487154"/>
            <a:ext cx="19073" cy="2765483"/>
          </a:xfrm>
          <a:prstGeom prst="bentConnector3">
            <a:avLst>
              <a:gd name="adj1" fmla="val -1198553"/>
            </a:avLst>
          </a:prstGeom>
          <a:ln w="19050" cmpd="sng">
            <a:prstDash val="dash"/>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2651053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800" dirty="0" smtClean="0"/>
              <a:t>Software Managed </a:t>
            </a:r>
            <a:r>
              <a:rPr lang="en-US" altLang="zh-CN" sz="3800" dirty="0" err="1" smtClean="0"/>
              <a:t>Manycore</a:t>
            </a:r>
            <a:r>
              <a:rPr lang="en-US" altLang="zh-CN" sz="3800" dirty="0" smtClean="0"/>
              <a:t> Architecture </a:t>
            </a:r>
            <a:endParaRPr lang="en-US" sz="3800" dirty="0"/>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4</a:t>
            </a:fld>
            <a:endParaRPr lang="en-US" altLang="zh-CN"/>
          </a:p>
        </p:txBody>
      </p:sp>
      <p:sp>
        <p:nvSpPr>
          <p:cNvPr id="31" name="内容占位符 3"/>
          <p:cNvSpPr>
            <a:spLocks noGrp="1"/>
          </p:cNvSpPr>
          <p:nvPr>
            <p:ph sz="quarter" idx="1"/>
          </p:nvPr>
        </p:nvSpPr>
        <p:spPr>
          <a:xfrm>
            <a:off x="152399" y="929640"/>
            <a:ext cx="8686801" cy="5389404"/>
          </a:xfrm>
        </p:spPr>
        <p:txBody>
          <a:bodyPr>
            <a:normAutofit/>
          </a:bodyPr>
          <a:lstStyle/>
          <a:p>
            <a:r>
              <a:rPr lang="en-US" altLang="zh-CN" dirty="0" smtClean="0"/>
              <a:t>Shifting</a:t>
            </a:r>
            <a:r>
              <a:rPr lang="zh-CN" altLang="en-US" dirty="0" smtClean="0"/>
              <a:t> </a:t>
            </a:r>
            <a:r>
              <a:rPr lang="en-US" altLang="zh-CN" dirty="0" smtClean="0"/>
              <a:t>intelligence</a:t>
            </a:r>
            <a:r>
              <a:rPr lang="zh-CN" altLang="en-US" dirty="0" smtClean="0"/>
              <a:t> </a:t>
            </a:r>
            <a:r>
              <a:rPr lang="en-US" altLang="zh-CN" dirty="0" smtClean="0"/>
              <a:t>from</a:t>
            </a:r>
            <a:r>
              <a:rPr lang="zh-CN" altLang="en-US" dirty="0" smtClean="0"/>
              <a:t> </a:t>
            </a:r>
            <a:r>
              <a:rPr lang="en-US" altLang="zh-CN" dirty="0" smtClean="0"/>
              <a:t>hardware</a:t>
            </a:r>
            <a:r>
              <a:rPr lang="zh-CN" altLang="en-US" dirty="0" smtClean="0"/>
              <a:t> </a:t>
            </a:r>
            <a:r>
              <a:rPr lang="en-US" altLang="zh-CN" dirty="0" smtClean="0"/>
              <a:t>to</a:t>
            </a:r>
            <a:r>
              <a:rPr lang="zh-CN" altLang="en-US" dirty="0" smtClean="0"/>
              <a:t> </a:t>
            </a:r>
            <a:r>
              <a:rPr lang="en-US" altLang="zh-CN" dirty="0" smtClean="0"/>
              <a:t>software</a:t>
            </a:r>
            <a:r>
              <a:rPr lang="zh-CN" altLang="en-US" dirty="0" smtClean="0"/>
              <a:t> </a:t>
            </a:r>
            <a:r>
              <a:rPr lang="en-US" altLang="zh-CN" dirty="0" smtClean="0"/>
              <a:t>to</a:t>
            </a:r>
            <a:r>
              <a:rPr lang="zh-CN" altLang="en-US" dirty="0" smtClean="0"/>
              <a:t> </a:t>
            </a:r>
            <a:r>
              <a:rPr lang="en-US" altLang="zh-CN" dirty="0" smtClean="0"/>
              <a:t>simplify</a:t>
            </a:r>
            <a:r>
              <a:rPr lang="zh-CN" altLang="en-US" dirty="0" smtClean="0"/>
              <a:t> </a:t>
            </a:r>
            <a:r>
              <a:rPr lang="en-US" altLang="zh-CN" dirty="0" smtClean="0"/>
              <a:t>hardware</a:t>
            </a:r>
          </a:p>
          <a:p>
            <a:pPr lvl="1"/>
            <a:r>
              <a:rPr lang="en-US" altLang="zh-CN" dirty="0" smtClean="0"/>
              <a:t>Intel SCC (2011)</a:t>
            </a:r>
          </a:p>
          <a:p>
            <a:pPr lvl="1"/>
            <a:r>
              <a:rPr lang="en-US" dirty="0" err="1"/>
              <a:t>Kalray</a:t>
            </a:r>
            <a:r>
              <a:rPr lang="en-US" dirty="0"/>
              <a:t> MPPA-256 </a:t>
            </a:r>
            <a:r>
              <a:rPr lang="en-US" dirty="0" smtClean="0"/>
              <a:t>(2013)</a:t>
            </a:r>
            <a:endParaRPr lang="en-US" dirty="0"/>
          </a:p>
          <a:p>
            <a:r>
              <a:rPr lang="en-US" altLang="zh-CN" dirty="0"/>
              <a:t>Challenges:</a:t>
            </a:r>
          </a:p>
          <a:p>
            <a:pPr lvl="1"/>
            <a:r>
              <a:rPr lang="en-US" altLang="zh-CN" dirty="0"/>
              <a:t>Which</a:t>
            </a:r>
            <a:r>
              <a:rPr lang="zh-CN" altLang="en-US" dirty="0"/>
              <a:t> </a:t>
            </a:r>
            <a:r>
              <a:rPr lang="en-US" altLang="zh-CN" dirty="0"/>
              <a:t>hardware</a:t>
            </a:r>
            <a:r>
              <a:rPr lang="zh-CN" altLang="en-US" dirty="0"/>
              <a:t> </a:t>
            </a:r>
            <a:r>
              <a:rPr lang="en-US" altLang="zh-CN" dirty="0"/>
              <a:t>component</a:t>
            </a:r>
            <a:r>
              <a:rPr lang="zh-CN" altLang="en-US" dirty="0"/>
              <a:t> </a:t>
            </a:r>
            <a:r>
              <a:rPr lang="en-US" altLang="zh-CN" dirty="0"/>
              <a:t>to</a:t>
            </a:r>
            <a:r>
              <a:rPr lang="zh-CN" altLang="en-US" dirty="0"/>
              <a:t> </a:t>
            </a:r>
            <a:r>
              <a:rPr lang="en-US" altLang="zh-CN" dirty="0"/>
              <a:t>remove?</a:t>
            </a:r>
          </a:p>
          <a:p>
            <a:pPr lvl="1"/>
            <a:r>
              <a:rPr lang="en-US" altLang="zh-CN" dirty="0"/>
              <a:t>How</a:t>
            </a:r>
            <a:r>
              <a:rPr lang="zh-CN" altLang="en-US" dirty="0"/>
              <a:t> </a:t>
            </a:r>
            <a:r>
              <a:rPr lang="en-US" altLang="zh-CN" dirty="0"/>
              <a:t>to</a:t>
            </a:r>
            <a:r>
              <a:rPr lang="zh-CN" altLang="en-US" dirty="0"/>
              <a:t> </a:t>
            </a:r>
            <a:r>
              <a:rPr lang="en-US" altLang="zh-CN" dirty="0"/>
              <a:t>minimize</a:t>
            </a:r>
            <a:r>
              <a:rPr lang="zh-CN" altLang="en-US" dirty="0"/>
              <a:t> </a:t>
            </a:r>
            <a:r>
              <a:rPr lang="en-US" altLang="zh-CN" dirty="0"/>
              <a:t>the software overhead?</a:t>
            </a:r>
          </a:p>
          <a:p>
            <a:r>
              <a:rPr lang="en-US" altLang="zh-CN" dirty="0"/>
              <a:t>Our exploration:</a:t>
            </a:r>
          </a:p>
          <a:p>
            <a:pPr lvl="1"/>
            <a:r>
              <a:rPr lang="en-US" altLang="zh-CN" dirty="0"/>
              <a:t>Caching mechanism</a:t>
            </a:r>
            <a:r>
              <a:rPr lang="zh-CN" altLang="en-US" dirty="0"/>
              <a:t> </a:t>
            </a:r>
            <a:r>
              <a:rPr lang="zh-CN" altLang="zh-CN" dirty="0"/>
              <a:t>-</a:t>
            </a:r>
            <a:r>
              <a:rPr lang="en-US" altLang="zh-CN" dirty="0"/>
              <a:t>&gt;</a:t>
            </a:r>
            <a:r>
              <a:rPr lang="zh-CN" altLang="en-US" dirty="0"/>
              <a:t> </a:t>
            </a:r>
            <a:r>
              <a:rPr lang="en-US" altLang="zh-CN" dirty="0"/>
              <a:t>Software</a:t>
            </a:r>
            <a:r>
              <a:rPr lang="zh-CN" altLang="en-US" dirty="0"/>
              <a:t> </a:t>
            </a:r>
            <a:r>
              <a:rPr lang="en-US" altLang="zh-CN" dirty="0"/>
              <a:t>managed</a:t>
            </a:r>
            <a:r>
              <a:rPr lang="zh-CN" altLang="en-US" dirty="0"/>
              <a:t> </a:t>
            </a:r>
            <a:r>
              <a:rPr lang="en-US" altLang="zh-CN" dirty="0"/>
              <a:t>SPM</a:t>
            </a:r>
          </a:p>
          <a:p>
            <a:pPr lvl="1"/>
            <a:r>
              <a:rPr lang="en-US" altLang="zh-CN" dirty="0"/>
              <a:t>Branch prediction</a:t>
            </a:r>
            <a:r>
              <a:rPr lang="zh-CN" altLang="en-US" dirty="0"/>
              <a:t> </a:t>
            </a:r>
            <a:r>
              <a:rPr lang="zh-CN" altLang="zh-CN" dirty="0"/>
              <a:t>-</a:t>
            </a:r>
            <a:r>
              <a:rPr lang="en-US" altLang="zh-CN" dirty="0"/>
              <a:t>&gt;</a:t>
            </a:r>
            <a:r>
              <a:rPr lang="zh-CN" altLang="en-US" dirty="0"/>
              <a:t> </a:t>
            </a:r>
            <a:r>
              <a:rPr lang="en-US" altLang="zh-CN" dirty="0"/>
              <a:t>Software</a:t>
            </a:r>
            <a:r>
              <a:rPr lang="zh-CN" altLang="en-US" dirty="0"/>
              <a:t> </a:t>
            </a:r>
            <a:r>
              <a:rPr lang="en-US" altLang="zh-CN" dirty="0"/>
              <a:t>branch</a:t>
            </a:r>
            <a:r>
              <a:rPr lang="zh-CN" altLang="en-US" dirty="0"/>
              <a:t> </a:t>
            </a:r>
            <a:r>
              <a:rPr lang="en-US" altLang="zh-CN" dirty="0"/>
              <a:t>hinting</a:t>
            </a:r>
          </a:p>
          <a:p>
            <a:pPr lvl="1"/>
            <a:endParaRPr lang="en-US" altLang="zh-CN" dirty="0" smtClean="0"/>
          </a:p>
          <a:p>
            <a:pPr marL="274320" lvl="1" indent="0">
              <a:buNone/>
            </a:pPr>
            <a:endParaRPr lang="zh-CN" altLang="en-US" dirty="0"/>
          </a:p>
        </p:txBody>
      </p:sp>
    </p:spTree>
    <p:extLst>
      <p:ext uri="{BB962C8B-B14F-4D97-AF65-F5344CB8AC3E}">
        <p14:creationId xmlns:p14="http://schemas.microsoft.com/office/powerpoint/2010/main" val="71306186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a:t>
            </a:r>
            <a:r>
              <a:rPr lang="zh-CN" altLang="en-US" dirty="0" smtClean="0"/>
              <a:t> </a:t>
            </a:r>
            <a:r>
              <a:rPr lang="en-US" altLang="zh-CN" dirty="0" smtClean="0"/>
              <a:t>Overview</a:t>
            </a:r>
            <a:endParaRPr lang="en-US" dirty="0"/>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5</a:t>
            </a:fld>
            <a:endParaRPr lang="en-US" altLang="zh-CN"/>
          </a:p>
        </p:txBody>
      </p:sp>
      <p:sp>
        <p:nvSpPr>
          <p:cNvPr id="4" name="Content Placeholder 3"/>
          <p:cNvSpPr>
            <a:spLocks noGrp="1"/>
          </p:cNvSpPr>
          <p:nvPr>
            <p:ph sz="quarter" idx="1"/>
          </p:nvPr>
        </p:nvSpPr>
        <p:spPr>
          <a:xfrm>
            <a:off x="228599" y="929640"/>
            <a:ext cx="4267201" cy="5389404"/>
          </a:xfrm>
        </p:spPr>
        <p:txBody>
          <a:bodyPr>
            <a:normAutofit fontScale="70000" lnSpcReduction="20000"/>
          </a:bodyPr>
          <a:lstStyle/>
          <a:p>
            <a:r>
              <a:rPr lang="en-US" dirty="0" smtClean="0"/>
              <a:t>Stack data management</a:t>
            </a:r>
          </a:p>
          <a:p>
            <a:pPr lvl="1"/>
            <a:r>
              <a:rPr lang="en-US" dirty="0" smtClean="0"/>
              <a:t>[DAC </a:t>
            </a:r>
            <a:r>
              <a:rPr lang="en-US" dirty="0"/>
              <a:t>2013] SSDM: Smart Stack Data Management for Software Managed Multicores (SMMs</a:t>
            </a:r>
            <a:r>
              <a:rPr lang="en-US" dirty="0" smtClean="0"/>
              <a:t>)</a:t>
            </a:r>
          </a:p>
          <a:p>
            <a:r>
              <a:rPr lang="en-US" dirty="0" smtClean="0"/>
              <a:t>Code management</a:t>
            </a:r>
          </a:p>
          <a:p>
            <a:pPr lvl="1"/>
            <a:r>
              <a:rPr lang="en-US" dirty="0"/>
              <a:t>Conference paper: [CODES+ISSS 2013] CMSM: An Efficient and Effective Code Management for Software Managed </a:t>
            </a:r>
            <a:r>
              <a:rPr lang="en-US" dirty="0" smtClean="0"/>
              <a:t>Multicores</a:t>
            </a:r>
          </a:p>
          <a:p>
            <a:pPr lvl="1"/>
            <a:r>
              <a:rPr lang="en-US" dirty="0" smtClean="0"/>
              <a:t>Journal Article:</a:t>
            </a:r>
            <a:r>
              <a:rPr lang="en-US" dirty="0"/>
              <a:t> [TECS 2015] Efficient Code Assignment Techniques for Local Memory on Software Managed </a:t>
            </a:r>
            <a:r>
              <a:rPr lang="en-US" dirty="0" smtClean="0"/>
              <a:t>Multicores</a:t>
            </a:r>
          </a:p>
          <a:p>
            <a:r>
              <a:rPr lang="en-US" dirty="0" smtClean="0"/>
              <a:t>Heap management</a:t>
            </a:r>
          </a:p>
          <a:p>
            <a:pPr lvl="1"/>
            <a:r>
              <a:rPr lang="en-US" dirty="0"/>
              <a:t>[</a:t>
            </a:r>
            <a:r>
              <a:rPr lang="en-US" dirty="0" smtClean="0"/>
              <a:t>VLSID 2019] Efficient </a:t>
            </a:r>
            <a:r>
              <a:rPr lang="en-US" dirty="0"/>
              <a:t>Heap Data Management on Software Managed </a:t>
            </a:r>
            <a:r>
              <a:rPr lang="en-US" dirty="0" err="1" smtClean="0"/>
              <a:t>Manycore</a:t>
            </a:r>
            <a:r>
              <a:rPr lang="en-US" dirty="0" smtClean="0"/>
              <a:t> Architectures</a:t>
            </a:r>
          </a:p>
          <a:p>
            <a:r>
              <a:rPr lang="en-US" dirty="0"/>
              <a:t>Software branch hinting</a:t>
            </a:r>
          </a:p>
          <a:p>
            <a:pPr lvl="1"/>
            <a:r>
              <a:rPr lang="en-US" dirty="0"/>
              <a:t>[CODES+ISSS 2011] Branch Penalty Reduction on IBM Cell SPUs via Software Branch Hinting</a:t>
            </a:r>
          </a:p>
          <a:p>
            <a:endParaRPr lang="en-US" dirty="0"/>
          </a:p>
        </p:txBody>
      </p:sp>
      <p:grpSp>
        <p:nvGrpSpPr>
          <p:cNvPr id="68" name="Group 67"/>
          <p:cNvGrpSpPr/>
          <p:nvPr/>
        </p:nvGrpSpPr>
        <p:grpSpPr>
          <a:xfrm>
            <a:off x="4495799" y="914400"/>
            <a:ext cx="4457078" cy="2971801"/>
            <a:chOff x="4815710" y="923375"/>
            <a:chExt cx="4137168" cy="2729371"/>
          </a:xfrm>
        </p:grpSpPr>
        <p:sp>
          <p:nvSpPr>
            <p:cNvPr id="6" name="Shape 24"/>
            <p:cNvSpPr/>
            <p:nvPr/>
          </p:nvSpPr>
          <p:spPr>
            <a:xfrm>
              <a:off x="5915144" y="2916610"/>
              <a:ext cx="137035" cy="140903"/>
            </a:xfrm>
            <a:prstGeom prst="ellipse">
              <a:avLst/>
            </a:prstGeom>
            <a:solidFill>
              <a:srgbClr val="CCCCCC"/>
            </a:solidFill>
            <a:ln w="19050" cap="flat">
              <a:solidFill>
                <a:srgbClr val="666666"/>
              </a:solidFill>
              <a:prstDash val="solid"/>
              <a:round/>
              <a:headEnd type="none" w="med" len="med"/>
              <a:tailEnd type="none" w="med" len="med"/>
            </a:ln>
          </p:spPr>
          <p:txBody>
            <a:bodyPr lIns="91425" tIns="91425" rIns="91425" bIns="91425" anchor="ctr" anchorCtr="0">
              <a:noAutofit/>
            </a:bodyPr>
            <a:lstStyle/>
            <a:p>
              <a:endParaRPr/>
            </a:p>
          </p:txBody>
        </p:sp>
        <p:sp>
          <p:nvSpPr>
            <p:cNvPr id="7" name="Shape 27"/>
            <p:cNvSpPr/>
            <p:nvPr/>
          </p:nvSpPr>
          <p:spPr>
            <a:xfrm>
              <a:off x="5915427" y="2467719"/>
              <a:ext cx="137035" cy="140903"/>
            </a:xfrm>
            <a:prstGeom prst="ellipse">
              <a:avLst/>
            </a:prstGeom>
            <a:solidFill>
              <a:srgbClr val="CCCCCC"/>
            </a:solidFill>
            <a:ln w="19050" cap="flat">
              <a:solidFill>
                <a:srgbClr val="666666"/>
              </a:solidFill>
              <a:prstDash val="solid"/>
              <a:round/>
              <a:headEnd type="none" w="med" len="med"/>
              <a:tailEnd type="none" w="med" len="med"/>
            </a:ln>
          </p:spPr>
          <p:txBody>
            <a:bodyPr lIns="91425" tIns="91425" rIns="91425" bIns="91425" anchor="ctr" anchorCtr="0">
              <a:noAutofit/>
            </a:bodyPr>
            <a:lstStyle/>
            <a:p>
              <a:endParaRPr/>
            </a:p>
          </p:txBody>
        </p:sp>
        <p:cxnSp>
          <p:nvCxnSpPr>
            <p:cNvPr id="8" name="Shape 35"/>
            <p:cNvCxnSpPr>
              <a:stCxn id="12" idx="4"/>
              <a:endCxn id="7" idx="0"/>
            </p:cNvCxnSpPr>
            <p:nvPr/>
          </p:nvCxnSpPr>
          <p:spPr>
            <a:xfrm>
              <a:off x="5983662" y="2167346"/>
              <a:ext cx="283" cy="300373"/>
            </a:xfrm>
            <a:prstGeom prst="straightConnector1">
              <a:avLst/>
            </a:prstGeom>
            <a:noFill/>
            <a:ln w="19050" cap="flat">
              <a:solidFill>
                <a:srgbClr val="666666"/>
              </a:solidFill>
              <a:prstDash val="solid"/>
              <a:round/>
              <a:headEnd type="none" w="lg" len="lg"/>
              <a:tailEnd type="none" w="lg" len="lg"/>
            </a:ln>
          </p:spPr>
        </p:cxnSp>
        <p:sp>
          <p:nvSpPr>
            <p:cNvPr id="10" name="Shape 38"/>
            <p:cNvSpPr txBox="1"/>
            <p:nvPr/>
          </p:nvSpPr>
          <p:spPr>
            <a:xfrm>
              <a:off x="5915427" y="923375"/>
              <a:ext cx="3037451" cy="240357"/>
            </a:xfrm>
            <a:prstGeom prst="rect">
              <a:avLst/>
            </a:prstGeom>
            <a:noFill/>
          </p:spPr>
          <p:txBody>
            <a:bodyPr lIns="91425" tIns="91425" rIns="91425" bIns="91425" anchor="t" anchorCtr="0">
              <a:noAutofit/>
            </a:bodyPr>
            <a:lstStyle/>
            <a:p>
              <a:pPr lvl="0" algn="ctr" rtl="0">
                <a:buNone/>
              </a:pPr>
              <a:r>
                <a:rPr lang="en" sz="1600" b="1" dirty="0" smtClean="0"/>
                <a:t>SPM</a:t>
              </a:r>
              <a:r>
                <a:rPr lang="en" sz="1600" dirty="0" smtClean="0"/>
                <a:t>: scratchpad memory</a:t>
              </a:r>
              <a:endParaRPr lang="en" sz="1600" dirty="0"/>
            </a:p>
          </p:txBody>
        </p:sp>
        <p:sp>
          <p:nvSpPr>
            <p:cNvPr id="11" name="Rounded Rectangle 10"/>
            <p:cNvSpPr/>
            <p:nvPr/>
          </p:nvSpPr>
          <p:spPr>
            <a:xfrm>
              <a:off x="5600163" y="3429698"/>
              <a:ext cx="2101198" cy="223048"/>
            </a:xfrm>
            <a:prstGeom prst="roundRect">
              <a:avLst/>
            </a:prstGeom>
            <a:solidFill>
              <a:schemeClr val="accent3"/>
            </a:solidFill>
            <a:ln w="19050" cap="flat">
              <a:solidFill>
                <a:schemeClr val="tx1"/>
              </a:solidFill>
              <a:prstDash val="solid"/>
              <a:round/>
              <a:headEnd type="none" w="med" len="med"/>
              <a:tailEnd type="none" w="med" len="med"/>
            </a:ln>
          </p:spPr>
          <p:txBody>
            <a:bodyPr lIns="91425" tIns="91425" rIns="91425" bIns="91425" anchor="ctr" anchorCtr="0">
              <a:noAutofit/>
            </a:bodyPr>
            <a:lstStyle/>
            <a:p>
              <a:pPr algn="ctr"/>
              <a:r>
                <a:rPr lang="en-US" dirty="0" smtClean="0"/>
                <a:t>DMA Engine</a:t>
              </a:r>
              <a:endParaRPr lang="en-US" dirty="0">
                <a:solidFill>
                  <a:schemeClr val="tx1"/>
                </a:solidFill>
                <a:latin typeface="Arial" charset="0"/>
                <a:ea typeface="宋体" pitchFamily="2" charset="-122"/>
              </a:endParaRPr>
            </a:p>
          </p:txBody>
        </p:sp>
        <p:sp>
          <p:nvSpPr>
            <p:cNvPr id="12" name="Shape 27"/>
            <p:cNvSpPr/>
            <p:nvPr/>
          </p:nvSpPr>
          <p:spPr>
            <a:xfrm>
              <a:off x="5915144" y="2026443"/>
              <a:ext cx="137035" cy="140903"/>
            </a:xfrm>
            <a:prstGeom prst="ellipse">
              <a:avLst/>
            </a:prstGeom>
            <a:solidFill>
              <a:srgbClr val="CCCCCC"/>
            </a:solidFill>
            <a:ln w="19050" cap="flat">
              <a:solidFill>
                <a:srgbClr val="666666"/>
              </a:solidFill>
              <a:prstDash val="solid"/>
              <a:round/>
              <a:headEnd type="none" w="med" len="med"/>
              <a:tailEnd type="none" w="med" len="med"/>
            </a:ln>
          </p:spPr>
          <p:txBody>
            <a:bodyPr lIns="91425" tIns="91425" rIns="91425" bIns="91425" anchor="ctr" anchorCtr="0">
              <a:noAutofit/>
            </a:bodyPr>
            <a:lstStyle/>
            <a:p>
              <a:endParaRPr/>
            </a:p>
          </p:txBody>
        </p:sp>
        <p:cxnSp>
          <p:nvCxnSpPr>
            <p:cNvPr id="13" name="Shape 35"/>
            <p:cNvCxnSpPr>
              <a:stCxn id="7" idx="4"/>
              <a:endCxn id="6" idx="0"/>
            </p:cNvCxnSpPr>
            <p:nvPr/>
          </p:nvCxnSpPr>
          <p:spPr>
            <a:xfrm flipH="1">
              <a:off x="5983662" y="2608622"/>
              <a:ext cx="283" cy="307988"/>
            </a:xfrm>
            <a:prstGeom prst="straightConnector1">
              <a:avLst/>
            </a:prstGeom>
            <a:noFill/>
            <a:ln w="19050" cap="flat">
              <a:solidFill>
                <a:srgbClr val="666666"/>
              </a:solidFill>
              <a:prstDash val="solid"/>
              <a:round/>
              <a:headEnd type="none" w="lg" len="lg"/>
              <a:tailEnd type="none" w="lg" len="lg"/>
            </a:ln>
          </p:spPr>
        </p:cxnSp>
        <p:cxnSp>
          <p:nvCxnSpPr>
            <p:cNvPr id="14" name="Shape 35"/>
            <p:cNvCxnSpPr>
              <a:endCxn id="12" idx="0"/>
            </p:cNvCxnSpPr>
            <p:nvPr/>
          </p:nvCxnSpPr>
          <p:spPr>
            <a:xfrm>
              <a:off x="5983379" y="1327704"/>
              <a:ext cx="283" cy="698739"/>
            </a:xfrm>
            <a:prstGeom prst="straightConnector1">
              <a:avLst/>
            </a:prstGeom>
            <a:noFill/>
            <a:ln w="19050" cap="flat">
              <a:solidFill>
                <a:srgbClr val="666666"/>
              </a:solidFill>
              <a:prstDash val="solid"/>
              <a:round/>
              <a:headEnd type="none" w="lg" len="lg"/>
              <a:tailEnd type="none" w="lg" len="lg"/>
            </a:ln>
          </p:spPr>
        </p:cxnSp>
        <p:sp>
          <p:nvSpPr>
            <p:cNvPr id="15" name="Rounded Rectangle 14"/>
            <p:cNvSpPr/>
            <p:nvPr/>
          </p:nvSpPr>
          <p:spPr>
            <a:xfrm rot="16200000">
              <a:off x="4027784" y="2096100"/>
              <a:ext cx="2015506" cy="439653"/>
            </a:xfrm>
            <a:prstGeom prst="roundRect">
              <a:avLst/>
            </a:prstGeom>
            <a:solidFill>
              <a:schemeClr val="accent2"/>
            </a:solidFill>
            <a:ln w="19050" cap="flat">
              <a:solidFill>
                <a:schemeClr val="tx1"/>
              </a:solidFill>
              <a:prstDash val="solid"/>
              <a:round/>
              <a:headEnd type="none" w="med" len="med"/>
              <a:tailEnd type="none" w="med" len="med"/>
            </a:ln>
          </p:spPr>
          <p:txBody>
            <a:bodyPr lIns="91425" tIns="91425" rIns="91425" bIns="91425" anchor="ctr" anchorCtr="0">
              <a:noAutofit/>
            </a:bodyPr>
            <a:lstStyle/>
            <a:p>
              <a:pPr algn="ctr"/>
              <a:r>
                <a:rPr lang="en-US" b="1" dirty="0" smtClean="0">
                  <a:solidFill>
                    <a:schemeClr val="tx1"/>
                  </a:solidFill>
                  <a:latin typeface="Arial" charset="0"/>
                  <a:ea typeface="宋体" pitchFamily="2" charset="-122"/>
                </a:rPr>
                <a:t>Main Memory</a:t>
              </a:r>
              <a:endParaRPr lang="en-US" b="1" dirty="0">
                <a:solidFill>
                  <a:schemeClr val="tx1"/>
                </a:solidFill>
                <a:latin typeface="Arial" charset="0"/>
                <a:ea typeface="宋体" pitchFamily="2" charset="-122"/>
              </a:endParaRPr>
            </a:p>
          </p:txBody>
        </p:sp>
        <p:cxnSp>
          <p:nvCxnSpPr>
            <p:cNvPr id="16" name="Straight Arrow Connector 15"/>
            <p:cNvCxnSpPr>
              <a:stCxn id="6" idx="4"/>
            </p:cNvCxnSpPr>
            <p:nvPr/>
          </p:nvCxnSpPr>
          <p:spPr>
            <a:xfrm flipH="1">
              <a:off x="5983379" y="3057512"/>
              <a:ext cx="283" cy="366498"/>
            </a:xfrm>
            <a:prstGeom prst="straightConnector1">
              <a:avLst/>
            </a:prstGeom>
            <a:noFill/>
            <a:ln w="19050" cap="flat">
              <a:solidFill>
                <a:srgbClr val="666666"/>
              </a:solidFill>
              <a:prstDash val="solid"/>
              <a:round/>
              <a:headEnd type="none" w="lg" len="lg"/>
              <a:tailEnd type="triangle" w="lg" len="lg"/>
            </a:ln>
          </p:spPr>
        </p:cxnSp>
        <p:sp>
          <p:nvSpPr>
            <p:cNvPr id="17" name="Shape 24"/>
            <p:cNvSpPr/>
            <p:nvPr/>
          </p:nvSpPr>
          <p:spPr>
            <a:xfrm>
              <a:off x="6354563" y="2916610"/>
              <a:ext cx="137035" cy="140903"/>
            </a:xfrm>
            <a:prstGeom prst="ellipse">
              <a:avLst/>
            </a:prstGeom>
            <a:solidFill>
              <a:srgbClr val="CCCCCC"/>
            </a:solidFill>
            <a:ln w="19050" cap="flat">
              <a:solidFill>
                <a:srgbClr val="666666"/>
              </a:solidFill>
              <a:prstDash val="solid"/>
              <a:round/>
              <a:headEnd type="none" w="med" len="med"/>
              <a:tailEnd type="none" w="med" len="med"/>
            </a:ln>
          </p:spPr>
          <p:txBody>
            <a:bodyPr lIns="91425" tIns="91425" rIns="91425" bIns="91425" anchor="ctr" anchorCtr="0">
              <a:noAutofit/>
            </a:bodyPr>
            <a:lstStyle/>
            <a:p>
              <a:endParaRPr/>
            </a:p>
          </p:txBody>
        </p:sp>
        <p:sp>
          <p:nvSpPr>
            <p:cNvPr id="18" name="Shape 27"/>
            <p:cNvSpPr/>
            <p:nvPr/>
          </p:nvSpPr>
          <p:spPr>
            <a:xfrm>
              <a:off x="6354846" y="2467719"/>
              <a:ext cx="137035" cy="140903"/>
            </a:xfrm>
            <a:prstGeom prst="ellipse">
              <a:avLst/>
            </a:prstGeom>
            <a:solidFill>
              <a:srgbClr val="CCCCCC"/>
            </a:solidFill>
            <a:ln w="19050" cap="flat">
              <a:solidFill>
                <a:srgbClr val="666666"/>
              </a:solidFill>
              <a:prstDash val="solid"/>
              <a:round/>
              <a:headEnd type="none" w="med" len="med"/>
              <a:tailEnd type="none" w="med" len="med"/>
            </a:ln>
          </p:spPr>
          <p:txBody>
            <a:bodyPr lIns="91425" tIns="91425" rIns="91425" bIns="91425" anchor="ctr" anchorCtr="0">
              <a:noAutofit/>
            </a:bodyPr>
            <a:lstStyle/>
            <a:p>
              <a:endParaRPr/>
            </a:p>
          </p:txBody>
        </p:sp>
        <p:cxnSp>
          <p:nvCxnSpPr>
            <p:cNvPr id="19" name="Shape 35"/>
            <p:cNvCxnSpPr>
              <a:stCxn id="20" idx="4"/>
              <a:endCxn id="18" idx="0"/>
            </p:cNvCxnSpPr>
            <p:nvPr/>
          </p:nvCxnSpPr>
          <p:spPr>
            <a:xfrm>
              <a:off x="6423080" y="2167346"/>
              <a:ext cx="283" cy="300373"/>
            </a:xfrm>
            <a:prstGeom prst="straightConnector1">
              <a:avLst/>
            </a:prstGeom>
            <a:noFill/>
            <a:ln w="19050" cap="flat">
              <a:solidFill>
                <a:srgbClr val="666666"/>
              </a:solidFill>
              <a:prstDash val="solid"/>
              <a:round/>
              <a:headEnd type="none" w="lg" len="lg"/>
              <a:tailEnd type="none" w="lg" len="lg"/>
            </a:ln>
          </p:spPr>
        </p:cxnSp>
        <p:sp>
          <p:nvSpPr>
            <p:cNvPr id="20" name="Shape 27"/>
            <p:cNvSpPr/>
            <p:nvPr/>
          </p:nvSpPr>
          <p:spPr>
            <a:xfrm>
              <a:off x="6354563" y="2026443"/>
              <a:ext cx="137035" cy="140903"/>
            </a:xfrm>
            <a:prstGeom prst="ellipse">
              <a:avLst/>
            </a:prstGeom>
            <a:solidFill>
              <a:srgbClr val="CCCCCC"/>
            </a:solidFill>
            <a:ln w="19050" cap="flat">
              <a:solidFill>
                <a:srgbClr val="666666"/>
              </a:solidFill>
              <a:prstDash val="solid"/>
              <a:round/>
              <a:headEnd type="none" w="med" len="med"/>
              <a:tailEnd type="none" w="med" len="med"/>
            </a:ln>
          </p:spPr>
          <p:txBody>
            <a:bodyPr lIns="91425" tIns="91425" rIns="91425" bIns="91425" anchor="ctr" anchorCtr="0">
              <a:noAutofit/>
            </a:bodyPr>
            <a:lstStyle/>
            <a:p>
              <a:endParaRPr/>
            </a:p>
          </p:txBody>
        </p:sp>
        <p:cxnSp>
          <p:nvCxnSpPr>
            <p:cNvPr id="21" name="Shape 35"/>
            <p:cNvCxnSpPr>
              <a:stCxn id="18" idx="4"/>
              <a:endCxn id="17" idx="0"/>
            </p:cNvCxnSpPr>
            <p:nvPr/>
          </p:nvCxnSpPr>
          <p:spPr>
            <a:xfrm flipH="1">
              <a:off x="6423080" y="2608622"/>
              <a:ext cx="283" cy="307988"/>
            </a:xfrm>
            <a:prstGeom prst="straightConnector1">
              <a:avLst/>
            </a:prstGeom>
            <a:noFill/>
            <a:ln w="19050" cap="flat">
              <a:solidFill>
                <a:srgbClr val="666666"/>
              </a:solidFill>
              <a:prstDash val="solid"/>
              <a:round/>
              <a:headEnd type="none" w="lg" len="lg"/>
              <a:tailEnd type="none" w="lg" len="lg"/>
            </a:ln>
          </p:spPr>
        </p:cxnSp>
        <p:cxnSp>
          <p:nvCxnSpPr>
            <p:cNvPr id="22" name="Shape 35"/>
            <p:cNvCxnSpPr>
              <a:endCxn id="20" idx="0"/>
            </p:cNvCxnSpPr>
            <p:nvPr/>
          </p:nvCxnSpPr>
          <p:spPr>
            <a:xfrm>
              <a:off x="6422797" y="1327704"/>
              <a:ext cx="283" cy="698739"/>
            </a:xfrm>
            <a:prstGeom prst="straightConnector1">
              <a:avLst/>
            </a:prstGeom>
            <a:noFill/>
            <a:ln w="19050" cap="flat">
              <a:solidFill>
                <a:srgbClr val="666666"/>
              </a:solidFill>
              <a:prstDash val="solid"/>
              <a:round/>
              <a:headEnd type="none" w="lg" len="lg"/>
              <a:tailEnd type="none" w="lg" len="lg"/>
            </a:ln>
          </p:spPr>
        </p:cxnSp>
        <p:cxnSp>
          <p:nvCxnSpPr>
            <p:cNvPr id="23" name="Straight Arrow Connector 22"/>
            <p:cNvCxnSpPr>
              <a:stCxn id="17" idx="4"/>
            </p:cNvCxnSpPr>
            <p:nvPr/>
          </p:nvCxnSpPr>
          <p:spPr>
            <a:xfrm flipH="1">
              <a:off x="6422797" y="3057512"/>
              <a:ext cx="283" cy="366498"/>
            </a:xfrm>
            <a:prstGeom prst="straightConnector1">
              <a:avLst/>
            </a:prstGeom>
            <a:noFill/>
            <a:ln w="19050" cap="flat">
              <a:solidFill>
                <a:srgbClr val="666666"/>
              </a:solidFill>
              <a:prstDash val="solid"/>
              <a:round/>
              <a:headEnd type="none" w="lg" len="lg"/>
              <a:tailEnd type="triangle" w="lg" len="lg"/>
            </a:ln>
          </p:spPr>
        </p:cxnSp>
        <p:sp>
          <p:nvSpPr>
            <p:cNvPr id="24" name="Shape 24"/>
            <p:cNvSpPr/>
            <p:nvPr/>
          </p:nvSpPr>
          <p:spPr>
            <a:xfrm>
              <a:off x="6794547" y="2921485"/>
              <a:ext cx="137035" cy="140903"/>
            </a:xfrm>
            <a:prstGeom prst="ellipse">
              <a:avLst/>
            </a:prstGeom>
            <a:solidFill>
              <a:srgbClr val="CCCCCC"/>
            </a:solidFill>
            <a:ln w="19050" cap="flat">
              <a:solidFill>
                <a:srgbClr val="666666"/>
              </a:solidFill>
              <a:prstDash val="solid"/>
              <a:round/>
              <a:headEnd type="none" w="med" len="med"/>
              <a:tailEnd type="none" w="med" len="med"/>
            </a:ln>
          </p:spPr>
          <p:txBody>
            <a:bodyPr lIns="91425" tIns="91425" rIns="91425" bIns="91425" anchor="ctr" anchorCtr="0">
              <a:noAutofit/>
            </a:bodyPr>
            <a:lstStyle/>
            <a:p>
              <a:endParaRPr/>
            </a:p>
          </p:txBody>
        </p:sp>
        <p:sp>
          <p:nvSpPr>
            <p:cNvPr id="25" name="Shape 27"/>
            <p:cNvSpPr/>
            <p:nvPr/>
          </p:nvSpPr>
          <p:spPr>
            <a:xfrm>
              <a:off x="6794830" y="2472594"/>
              <a:ext cx="137035" cy="140903"/>
            </a:xfrm>
            <a:prstGeom prst="ellipse">
              <a:avLst/>
            </a:prstGeom>
            <a:solidFill>
              <a:srgbClr val="CCCCCC"/>
            </a:solidFill>
            <a:ln w="19050" cap="flat">
              <a:solidFill>
                <a:srgbClr val="666666"/>
              </a:solidFill>
              <a:prstDash val="solid"/>
              <a:round/>
              <a:headEnd type="none" w="med" len="med"/>
              <a:tailEnd type="none" w="med" len="med"/>
            </a:ln>
          </p:spPr>
          <p:txBody>
            <a:bodyPr lIns="91425" tIns="91425" rIns="91425" bIns="91425" anchor="ctr" anchorCtr="0">
              <a:noAutofit/>
            </a:bodyPr>
            <a:lstStyle/>
            <a:p>
              <a:endParaRPr/>
            </a:p>
          </p:txBody>
        </p:sp>
        <p:cxnSp>
          <p:nvCxnSpPr>
            <p:cNvPr id="26" name="Shape 35"/>
            <p:cNvCxnSpPr>
              <a:stCxn id="27" idx="4"/>
              <a:endCxn id="25" idx="0"/>
            </p:cNvCxnSpPr>
            <p:nvPr/>
          </p:nvCxnSpPr>
          <p:spPr>
            <a:xfrm>
              <a:off x="6863065" y="2172221"/>
              <a:ext cx="283" cy="300373"/>
            </a:xfrm>
            <a:prstGeom prst="straightConnector1">
              <a:avLst/>
            </a:prstGeom>
            <a:noFill/>
            <a:ln w="19050" cap="flat">
              <a:solidFill>
                <a:srgbClr val="666666"/>
              </a:solidFill>
              <a:prstDash val="solid"/>
              <a:round/>
              <a:headEnd type="none" w="lg" len="lg"/>
              <a:tailEnd type="none" w="lg" len="lg"/>
            </a:ln>
          </p:spPr>
        </p:cxnSp>
        <p:sp>
          <p:nvSpPr>
            <p:cNvPr id="27" name="Shape 27"/>
            <p:cNvSpPr/>
            <p:nvPr/>
          </p:nvSpPr>
          <p:spPr>
            <a:xfrm>
              <a:off x="6794547" y="2031319"/>
              <a:ext cx="137035" cy="140903"/>
            </a:xfrm>
            <a:prstGeom prst="ellipse">
              <a:avLst/>
            </a:prstGeom>
            <a:solidFill>
              <a:srgbClr val="CCCCCC"/>
            </a:solidFill>
            <a:ln w="19050" cap="flat">
              <a:solidFill>
                <a:srgbClr val="666666"/>
              </a:solidFill>
              <a:prstDash val="solid"/>
              <a:round/>
              <a:headEnd type="none" w="med" len="med"/>
              <a:tailEnd type="none" w="med" len="med"/>
            </a:ln>
          </p:spPr>
          <p:txBody>
            <a:bodyPr lIns="91425" tIns="91425" rIns="91425" bIns="91425" anchor="ctr" anchorCtr="0">
              <a:noAutofit/>
            </a:bodyPr>
            <a:lstStyle/>
            <a:p>
              <a:endParaRPr/>
            </a:p>
          </p:txBody>
        </p:sp>
        <p:cxnSp>
          <p:nvCxnSpPr>
            <p:cNvPr id="28" name="Shape 35"/>
            <p:cNvCxnSpPr>
              <a:stCxn id="25" idx="4"/>
              <a:endCxn id="24" idx="0"/>
            </p:cNvCxnSpPr>
            <p:nvPr/>
          </p:nvCxnSpPr>
          <p:spPr>
            <a:xfrm flipH="1">
              <a:off x="6863065" y="2613497"/>
              <a:ext cx="283" cy="307988"/>
            </a:xfrm>
            <a:prstGeom prst="straightConnector1">
              <a:avLst/>
            </a:prstGeom>
            <a:noFill/>
            <a:ln w="19050" cap="flat">
              <a:solidFill>
                <a:srgbClr val="666666"/>
              </a:solidFill>
              <a:prstDash val="solid"/>
              <a:round/>
              <a:headEnd type="none" w="lg" len="lg"/>
              <a:tailEnd type="none" w="lg" len="lg"/>
            </a:ln>
          </p:spPr>
        </p:cxnSp>
        <p:cxnSp>
          <p:nvCxnSpPr>
            <p:cNvPr id="29" name="Shape 35"/>
            <p:cNvCxnSpPr>
              <a:endCxn id="27" idx="0"/>
            </p:cNvCxnSpPr>
            <p:nvPr/>
          </p:nvCxnSpPr>
          <p:spPr>
            <a:xfrm>
              <a:off x="6862782" y="1327704"/>
              <a:ext cx="283" cy="703614"/>
            </a:xfrm>
            <a:prstGeom prst="straightConnector1">
              <a:avLst/>
            </a:prstGeom>
            <a:noFill/>
            <a:ln w="19050" cap="flat">
              <a:solidFill>
                <a:srgbClr val="666666"/>
              </a:solidFill>
              <a:prstDash val="solid"/>
              <a:round/>
              <a:headEnd type="none" w="lg" len="lg"/>
              <a:tailEnd type="none" w="lg" len="lg"/>
            </a:ln>
          </p:spPr>
        </p:cxnSp>
        <p:cxnSp>
          <p:nvCxnSpPr>
            <p:cNvPr id="30" name="Straight Arrow Connector 29"/>
            <p:cNvCxnSpPr>
              <a:stCxn id="24" idx="4"/>
            </p:cNvCxnSpPr>
            <p:nvPr/>
          </p:nvCxnSpPr>
          <p:spPr>
            <a:xfrm flipH="1">
              <a:off x="6862782" y="3062388"/>
              <a:ext cx="283" cy="366498"/>
            </a:xfrm>
            <a:prstGeom prst="straightConnector1">
              <a:avLst/>
            </a:prstGeom>
            <a:noFill/>
            <a:ln w="19050" cap="flat">
              <a:solidFill>
                <a:srgbClr val="666666"/>
              </a:solidFill>
              <a:prstDash val="solid"/>
              <a:round/>
              <a:headEnd type="none" w="lg" len="lg"/>
              <a:tailEnd type="triangle" w="lg" len="lg"/>
            </a:ln>
          </p:spPr>
        </p:cxnSp>
        <p:sp>
          <p:nvSpPr>
            <p:cNvPr id="31" name="Shape 24"/>
            <p:cNvSpPr/>
            <p:nvPr/>
          </p:nvSpPr>
          <p:spPr>
            <a:xfrm>
              <a:off x="7227215" y="2921485"/>
              <a:ext cx="137035" cy="140903"/>
            </a:xfrm>
            <a:prstGeom prst="ellipse">
              <a:avLst/>
            </a:prstGeom>
            <a:solidFill>
              <a:srgbClr val="CCCCCC"/>
            </a:solidFill>
            <a:ln w="19050" cap="flat">
              <a:solidFill>
                <a:srgbClr val="666666"/>
              </a:solidFill>
              <a:prstDash val="solid"/>
              <a:round/>
              <a:headEnd type="none" w="med" len="med"/>
              <a:tailEnd type="none" w="med" len="med"/>
            </a:ln>
          </p:spPr>
          <p:txBody>
            <a:bodyPr lIns="91425" tIns="91425" rIns="91425" bIns="91425" anchor="ctr" anchorCtr="0">
              <a:noAutofit/>
            </a:bodyPr>
            <a:lstStyle/>
            <a:p>
              <a:endParaRPr/>
            </a:p>
          </p:txBody>
        </p:sp>
        <p:sp>
          <p:nvSpPr>
            <p:cNvPr id="32" name="Shape 27"/>
            <p:cNvSpPr/>
            <p:nvPr/>
          </p:nvSpPr>
          <p:spPr>
            <a:xfrm>
              <a:off x="7227498" y="2472594"/>
              <a:ext cx="137035" cy="140903"/>
            </a:xfrm>
            <a:prstGeom prst="ellipse">
              <a:avLst/>
            </a:prstGeom>
            <a:solidFill>
              <a:srgbClr val="CCCCCC"/>
            </a:solidFill>
            <a:ln w="19050" cap="flat">
              <a:solidFill>
                <a:srgbClr val="666666"/>
              </a:solidFill>
              <a:prstDash val="solid"/>
              <a:round/>
              <a:headEnd type="none" w="med" len="med"/>
              <a:tailEnd type="none" w="med" len="med"/>
            </a:ln>
          </p:spPr>
          <p:txBody>
            <a:bodyPr lIns="91425" tIns="91425" rIns="91425" bIns="91425" anchor="ctr" anchorCtr="0">
              <a:noAutofit/>
            </a:bodyPr>
            <a:lstStyle/>
            <a:p>
              <a:endParaRPr/>
            </a:p>
          </p:txBody>
        </p:sp>
        <p:cxnSp>
          <p:nvCxnSpPr>
            <p:cNvPr id="33" name="Shape 35"/>
            <p:cNvCxnSpPr>
              <a:stCxn id="34" idx="4"/>
              <a:endCxn id="32" idx="0"/>
            </p:cNvCxnSpPr>
            <p:nvPr/>
          </p:nvCxnSpPr>
          <p:spPr>
            <a:xfrm>
              <a:off x="7295733" y="2172221"/>
              <a:ext cx="283" cy="300373"/>
            </a:xfrm>
            <a:prstGeom prst="straightConnector1">
              <a:avLst/>
            </a:prstGeom>
            <a:noFill/>
            <a:ln w="19050" cap="flat">
              <a:solidFill>
                <a:srgbClr val="666666"/>
              </a:solidFill>
              <a:prstDash val="solid"/>
              <a:round/>
              <a:headEnd type="none" w="lg" len="lg"/>
              <a:tailEnd type="none" w="lg" len="lg"/>
            </a:ln>
          </p:spPr>
        </p:cxnSp>
        <p:sp>
          <p:nvSpPr>
            <p:cNvPr id="34" name="Shape 27"/>
            <p:cNvSpPr/>
            <p:nvPr/>
          </p:nvSpPr>
          <p:spPr>
            <a:xfrm>
              <a:off x="7227215" y="2031319"/>
              <a:ext cx="137035" cy="140903"/>
            </a:xfrm>
            <a:prstGeom prst="ellipse">
              <a:avLst/>
            </a:prstGeom>
            <a:solidFill>
              <a:srgbClr val="CCCCCC"/>
            </a:solidFill>
            <a:ln w="19050" cap="flat">
              <a:solidFill>
                <a:srgbClr val="666666"/>
              </a:solidFill>
              <a:prstDash val="solid"/>
              <a:round/>
              <a:headEnd type="none" w="med" len="med"/>
              <a:tailEnd type="none" w="med" len="med"/>
            </a:ln>
          </p:spPr>
          <p:txBody>
            <a:bodyPr lIns="91425" tIns="91425" rIns="91425" bIns="91425" anchor="ctr" anchorCtr="0">
              <a:noAutofit/>
            </a:bodyPr>
            <a:lstStyle/>
            <a:p>
              <a:endParaRPr/>
            </a:p>
          </p:txBody>
        </p:sp>
        <p:cxnSp>
          <p:nvCxnSpPr>
            <p:cNvPr id="35" name="Shape 35"/>
            <p:cNvCxnSpPr>
              <a:stCxn id="32" idx="4"/>
              <a:endCxn id="31" idx="0"/>
            </p:cNvCxnSpPr>
            <p:nvPr/>
          </p:nvCxnSpPr>
          <p:spPr>
            <a:xfrm flipH="1">
              <a:off x="7295733" y="2613497"/>
              <a:ext cx="283" cy="307988"/>
            </a:xfrm>
            <a:prstGeom prst="straightConnector1">
              <a:avLst/>
            </a:prstGeom>
            <a:noFill/>
            <a:ln w="19050" cap="flat">
              <a:solidFill>
                <a:srgbClr val="666666"/>
              </a:solidFill>
              <a:prstDash val="solid"/>
              <a:round/>
              <a:headEnd type="none" w="lg" len="lg"/>
              <a:tailEnd type="none" w="lg" len="lg"/>
            </a:ln>
          </p:spPr>
        </p:cxnSp>
        <p:cxnSp>
          <p:nvCxnSpPr>
            <p:cNvPr id="36" name="Shape 35"/>
            <p:cNvCxnSpPr>
              <a:endCxn id="34" idx="0"/>
            </p:cNvCxnSpPr>
            <p:nvPr/>
          </p:nvCxnSpPr>
          <p:spPr>
            <a:xfrm>
              <a:off x="7295450" y="1327704"/>
              <a:ext cx="283" cy="703614"/>
            </a:xfrm>
            <a:prstGeom prst="straightConnector1">
              <a:avLst/>
            </a:prstGeom>
            <a:noFill/>
            <a:ln w="19050" cap="flat">
              <a:solidFill>
                <a:srgbClr val="666666"/>
              </a:solidFill>
              <a:prstDash val="solid"/>
              <a:round/>
              <a:headEnd type="none" w="lg" len="lg"/>
              <a:tailEnd type="none" w="lg" len="lg"/>
            </a:ln>
          </p:spPr>
        </p:cxnSp>
        <p:cxnSp>
          <p:nvCxnSpPr>
            <p:cNvPr id="37" name="Straight Arrow Connector 36"/>
            <p:cNvCxnSpPr>
              <a:stCxn id="31" idx="4"/>
            </p:cNvCxnSpPr>
            <p:nvPr/>
          </p:nvCxnSpPr>
          <p:spPr>
            <a:xfrm flipH="1">
              <a:off x="7295450" y="3062388"/>
              <a:ext cx="283" cy="366498"/>
            </a:xfrm>
            <a:prstGeom prst="straightConnector1">
              <a:avLst/>
            </a:prstGeom>
            <a:noFill/>
            <a:ln w="19050" cap="flat">
              <a:solidFill>
                <a:srgbClr val="666666"/>
              </a:solidFill>
              <a:prstDash val="solid"/>
              <a:round/>
              <a:headEnd type="none" w="lg" len="lg"/>
              <a:tailEnd type="triangle" w="lg" len="lg"/>
            </a:ln>
          </p:spPr>
        </p:cxnSp>
        <p:cxnSp>
          <p:nvCxnSpPr>
            <p:cNvPr id="38" name="Shape 35"/>
            <p:cNvCxnSpPr>
              <a:stCxn id="12" idx="6"/>
              <a:endCxn id="20" idx="2"/>
            </p:cNvCxnSpPr>
            <p:nvPr/>
          </p:nvCxnSpPr>
          <p:spPr>
            <a:xfrm>
              <a:off x="6052179" y="2096895"/>
              <a:ext cx="302384" cy="0"/>
            </a:xfrm>
            <a:prstGeom prst="straightConnector1">
              <a:avLst/>
            </a:prstGeom>
            <a:noFill/>
            <a:ln w="19050" cap="flat">
              <a:solidFill>
                <a:srgbClr val="666666"/>
              </a:solidFill>
              <a:prstDash val="solid"/>
              <a:round/>
              <a:headEnd type="none" w="lg" len="lg"/>
              <a:tailEnd type="none" w="lg" len="lg"/>
            </a:ln>
          </p:spPr>
        </p:cxnSp>
        <p:cxnSp>
          <p:nvCxnSpPr>
            <p:cNvPr id="39" name="Shape 35"/>
            <p:cNvCxnSpPr>
              <a:stCxn id="20" idx="6"/>
              <a:endCxn id="27" idx="2"/>
            </p:cNvCxnSpPr>
            <p:nvPr/>
          </p:nvCxnSpPr>
          <p:spPr>
            <a:xfrm>
              <a:off x="6491597" y="2096895"/>
              <a:ext cx="302950" cy="4875"/>
            </a:xfrm>
            <a:prstGeom prst="straightConnector1">
              <a:avLst/>
            </a:prstGeom>
            <a:noFill/>
            <a:ln w="19050" cap="flat">
              <a:solidFill>
                <a:srgbClr val="666666"/>
              </a:solidFill>
              <a:prstDash val="solid"/>
              <a:round/>
              <a:headEnd type="none" w="lg" len="lg"/>
              <a:tailEnd type="none" w="lg" len="lg"/>
            </a:ln>
          </p:spPr>
        </p:cxnSp>
        <p:cxnSp>
          <p:nvCxnSpPr>
            <p:cNvPr id="40" name="Shape 35"/>
            <p:cNvCxnSpPr>
              <a:stCxn id="27" idx="6"/>
              <a:endCxn id="34" idx="2"/>
            </p:cNvCxnSpPr>
            <p:nvPr/>
          </p:nvCxnSpPr>
          <p:spPr>
            <a:xfrm>
              <a:off x="6931582" y="2101770"/>
              <a:ext cx="295633" cy="0"/>
            </a:xfrm>
            <a:prstGeom prst="straightConnector1">
              <a:avLst/>
            </a:prstGeom>
            <a:noFill/>
            <a:ln w="19050" cap="flat">
              <a:solidFill>
                <a:srgbClr val="666666"/>
              </a:solidFill>
              <a:prstDash val="solid"/>
              <a:round/>
              <a:headEnd type="none" w="lg" len="lg"/>
              <a:tailEnd type="none" w="lg" len="lg"/>
            </a:ln>
          </p:spPr>
        </p:cxnSp>
        <p:cxnSp>
          <p:nvCxnSpPr>
            <p:cNvPr id="41" name="Shape 35"/>
            <p:cNvCxnSpPr>
              <a:stCxn id="34" idx="6"/>
            </p:cNvCxnSpPr>
            <p:nvPr/>
          </p:nvCxnSpPr>
          <p:spPr>
            <a:xfrm>
              <a:off x="7364250" y="2101770"/>
              <a:ext cx="337111" cy="0"/>
            </a:xfrm>
            <a:prstGeom prst="straightConnector1">
              <a:avLst/>
            </a:prstGeom>
            <a:noFill/>
            <a:ln w="19050" cap="flat">
              <a:solidFill>
                <a:srgbClr val="666666"/>
              </a:solidFill>
              <a:prstDash val="solid"/>
              <a:round/>
              <a:headEnd type="none" w="lg" len="lg"/>
              <a:tailEnd type="none" w="lg" len="lg"/>
            </a:ln>
          </p:spPr>
        </p:cxnSp>
        <p:cxnSp>
          <p:nvCxnSpPr>
            <p:cNvPr id="42" name="Shape 35"/>
            <p:cNvCxnSpPr>
              <a:endCxn id="12" idx="2"/>
            </p:cNvCxnSpPr>
            <p:nvPr/>
          </p:nvCxnSpPr>
          <p:spPr>
            <a:xfrm>
              <a:off x="5600163" y="2096895"/>
              <a:ext cx="314981" cy="0"/>
            </a:xfrm>
            <a:prstGeom prst="straightConnector1">
              <a:avLst/>
            </a:prstGeom>
            <a:noFill/>
            <a:ln w="19050" cap="flat">
              <a:solidFill>
                <a:srgbClr val="666666"/>
              </a:solidFill>
              <a:prstDash val="solid"/>
              <a:round/>
              <a:headEnd type="none" w="lg" len="lg"/>
              <a:tailEnd type="none" w="lg" len="lg"/>
            </a:ln>
          </p:spPr>
        </p:cxnSp>
        <p:cxnSp>
          <p:nvCxnSpPr>
            <p:cNvPr id="43" name="Shape 35"/>
            <p:cNvCxnSpPr/>
            <p:nvPr/>
          </p:nvCxnSpPr>
          <p:spPr>
            <a:xfrm>
              <a:off x="6052179" y="2535594"/>
              <a:ext cx="302384" cy="0"/>
            </a:xfrm>
            <a:prstGeom prst="straightConnector1">
              <a:avLst/>
            </a:prstGeom>
            <a:noFill/>
            <a:ln w="19050" cap="flat">
              <a:solidFill>
                <a:srgbClr val="666666"/>
              </a:solidFill>
              <a:prstDash val="solid"/>
              <a:round/>
              <a:headEnd type="none" w="lg" len="lg"/>
              <a:tailEnd type="none" w="lg" len="lg"/>
            </a:ln>
          </p:spPr>
        </p:cxnSp>
        <p:cxnSp>
          <p:nvCxnSpPr>
            <p:cNvPr id="44" name="Shape 35"/>
            <p:cNvCxnSpPr/>
            <p:nvPr/>
          </p:nvCxnSpPr>
          <p:spPr>
            <a:xfrm>
              <a:off x="6491597" y="2535594"/>
              <a:ext cx="302950" cy="4875"/>
            </a:xfrm>
            <a:prstGeom prst="straightConnector1">
              <a:avLst/>
            </a:prstGeom>
            <a:noFill/>
            <a:ln w="19050" cap="flat">
              <a:solidFill>
                <a:srgbClr val="666666"/>
              </a:solidFill>
              <a:prstDash val="solid"/>
              <a:round/>
              <a:headEnd type="none" w="lg" len="lg"/>
              <a:tailEnd type="none" w="lg" len="lg"/>
            </a:ln>
          </p:spPr>
        </p:cxnSp>
        <p:cxnSp>
          <p:nvCxnSpPr>
            <p:cNvPr id="45" name="Shape 35"/>
            <p:cNvCxnSpPr/>
            <p:nvPr/>
          </p:nvCxnSpPr>
          <p:spPr>
            <a:xfrm>
              <a:off x="6931582" y="2540469"/>
              <a:ext cx="295633" cy="0"/>
            </a:xfrm>
            <a:prstGeom prst="straightConnector1">
              <a:avLst/>
            </a:prstGeom>
            <a:noFill/>
            <a:ln w="19050" cap="flat">
              <a:solidFill>
                <a:srgbClr val="666666"/>
              </a:solidFill>
              <a:prstDash val="solid"/>
              <a:round/>
              <a:headEnd type="none" w="lg" len="lg"/>
              <a:tailEnd type="none" w="lg" len="lg"/>
            </a:ln>
          </p:spPr>
        </p:cxnSp>
        <p:cxnSp>
          <p:nvCxnSpPr>
            <p:cNvPr id="46" name="Shape 35"/>
            <p:cNvCxnSpPr/>
            <p:nvPr/>
          </p:nvCxnSpPr>
          <p:spPr>
            <a:xfrm>
              <a:off x="7364250" y="2540469"/>
              <a:ext cx="337111" cy="0"/>
            </a:xfrm>
            <a:prstGeom prst="straightConnector1">
              <a:avLst/>
            </a:prstGeom>
            <a:noFill/>
            <a:ln w="19050" cap="flat">
              <a:solidFill>
                <a:srgbClr val="666666"/>
              </a:solidFill>
              <a:prstDash val="solid"/>
              <a:round/>
              <a:headEnd type="none" w="lg" len="lg"/>
              <a:tailEnd type="none" w="lg" len="lg"/>
            </a:ln>
          </p:spPr>
        </p:cxnSp>
        <p:cxnSp>
          <p:nvCxnSpPr>
            <p:cNvPr id="47" name="Shape 35"/>
            <p:cNvCxnSpPr/>
            <p:nvPr/>
          </p:nvCxnSpPr>
          <p:spPr>
            <a:xfrm>
              <a:off x="5600163" y="2535594"/>
              <a:ext cx="314981" cy="0"/>
            </a:xfrm>
            <a:prstGeom prst="straightConnector1">
              <a:avLst/>
            </a:prstGeom>
            <a:noFill/>
            <a:ln w="19050" cap="flat">
              <a:solidFill>
                <a:srgbClr val="666666"/>
              </a:solidFill>
              <a:prstDash val="solid"/>
              <a:round/>
              <a:headEnd type="none" w="lg" len="lg"/>
              <a:tailEnd type="none" w="lg" len="lg"/>
            </a:ln>
          </p:spPr>
        </p:cxnSp>
        <p:cxnSp>
          <p:nvCxnSpPr>
            <p:cNvPr id="48" name="Shape 35"/>
            <p:cNvCxnSpPr/>
            <p:nvPr/>
          </p:nvCxnSpPr>
          <p:spPr>
            <a:xfrm>
              <a:off x="6052179" y="2993758"/>
              <a:ext cx="302384" cy="0"/>
            </a:xfrm>
            <a:prstGeom prst="straightConnector1">
              <a:avLst/>
            </a:prstGeom>
            <a:noFill/>
            <a:ln w="19050" cap="flat">
              <a:solidFill>
                <a:srgbClr val="666666"/>
              </a:solidFill>
              <a:prstDash val="solid"/>
              <a:round/>
              <a:headEnd type="none" w="lg" len="lg"/>
              <a:tailEnd type="none" w="lg" len="lg"/>
            </a:ln>
          </p:spPr>
        </p:cxnSp>
        <p:cxnSp>
          <p:nvCxnSpPr>
            <p:cNvPr id="49" name="Shape 35"/>
            <p:cNvCxnSpPr/>
            <p:nvPr/>
          </p:nvCxnSpPr>
          <p:spPr>
            <a:xfrm>
              <a:off x="6491597" y="2993758"/>
              <a:ext cx="302950" cy="4875"/>
            </a:xfrm>
            <a:prstGeom prst="straightConnector1">
              <a:avLst/>
            </a:prstGeom>
            <a:noFill/>
            <a:ln w="19050" cap="flat">
              <a:solidFill>
                <a:srgbClr val="666666"/>
              </a:solidFill>
              <a:prstDash val="solid"/>
              <a:round/>
              <a:headEnd type="none" w="lg" len="lg"/>
              <a:tailEnd type="none" w="lg" len="lg"/>
            </a:ln>
          </p:spPr>
        </p:cxnSp>
        <p:cxnSp>
          <p:nvCxnSpPr>
            <p:cNvPr id="50" name="Shape 35"/>
            <p:cNvCxnSpPr/>
            <p:nvPr/>
          </p:nvCxnSpPr>
          <p:spPr>
            <a:xfrm>
              <a:off x="6931582" y="2998634"/>
              <a:ext cx="295633" cy="0"/>
            </a:xfrm>
            <a:prstGeom prst="straightConnector1">
              <a:avLst/>
            </a:prstGeom>
            <a:noFill/>
            <a:ln w="19050" cap="flat">
              <a:solidFill>
                <a:srgbClr val="666666"/>
              </a:solidFill>
              <a:prstDash val="solid"/>
              <a:round/>
              <a:headEnd type="none" w="lg" len="lg"/>
              <a:tailEnd type="none" w="lg" len="lg"/>
            </a:ln>
          </p:spPr>
        </p:cxnSp>
        <p:cxnSp>
          <p:nvCxnSpPr>
            <p:cNvPr id="51" name="Shape 35"/>
            <p:cNvCxnSpPr/>
            <p:nvPr/>
          </p:nvCxnSpPr>
          <p:spPr>
            <a:xfrm>
              <a:off x="7364250" y="2998634"/>
              <a:ext cx="337111" cy="0"/>
            </a:xfrm>
            <a:prstGeom prst="straightConnector1">
              <a:avLst/>
            </a:prstGeom>
            <a:noFill/>
            <a:ln w="19050" cap="flat">
              <a:solidFill>
                <a:srgbClr val="666666"/>
              </a:solidFill>
              <a:prstDash val="solid"/>
              <a:round/>
              <a:headEnd type="none" w="lg" len="lg"/>
              <a:tailEnd type="none" w="lg" len="lg"/>
            </a:ln>
          </p:spPr>
        </p:cxnSp>
        <p:cxnSp>
          <p:nvCxnSpPr>
            <p:cNvPr id="52" name="Shape 35"/>
            <p:cNvCxnSpPr/>
            <p:nvPr/>
          </p:nvCxnSpPr>
          <p:spPr>
            <a:xfrm>
              <a:off x="5600163" y="2993758"/>
              <a:ext cx="314981" cy="0"/>
            </a:xfrm>
            <a:prstGeom prst="straightConnector1">
              <a:avLst/>
            </a:prstGeom>
            <a:noFill/>
            <a:ln w="19050" cap="flat">
              <a:solidFill>
                <a:srgbClr val="666666"/>
              </a:solidFill>
              <a:prstDash val="solid"/>
              <a:round/>
              <a:headEnd type="none" w="lg" len="lg"/>
              <a:tailEnd type="none" w="lg" len="lg"/>
            </a:ln>
          </p:spPr>
        </p:cxnSp>
        <p:cxnSp>
          <p:nvCxnSpPr>
            <p:cNvPr id="53" name="Shape 35"/>
            <p:cNvCxnSpPr/>
            <p:nvPr/>
          </p:nvCxnSpPr>
          <p:spPr>
            <a:xfrm>
              <a:off x="5597605" y="1503518"/>
              <a:ext cx="283" cy="1635283"/>
            </a:xfrm>
            <a:prstGeom prst="straightConnector1">
              <a:avLst/>
            </a:prstGeom>
            <a:noFill/>
            <a:ln w="19050" cap="flat">
              <a:solidFill>
                <a:srgbClr val="666666"/>
              </a:solidFill>
              <a:prstDash val="solid"/>
              <a:round/>
              <a:headEnd type="none" w="lg" len="lg"/>
              <a:tailEnd type="none" w="lg" len="lg"/>
            </a:ln>
          </p:spPr>
        </p:cxnSp>
        <p:cxnSp>
          <p:nvCxnSpPr>
            <p:cNvPr id="54" name="Straight Arrow Connector 53"/>
            <p:cNvCxnSpPr>
              <a:stCxn id="15" idx="2"/>
            </p:cNvCxnSpPr>
            <p:nvPr/>
          </p:nvCxnSpPr>
          <p:spPr>
            <a:xfrm>
              <a:off x="5255364" y="2315927"/>
              <a:ext cx="34252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62" idx="6"/>
              <a:endCxn id="56" idx="1"/>
            </p:cNvCxnSpPr>
            <p:nvPr/>
          </p:nvCxnSpPr>
          <p:spPr>
            <a:xfrm>
              <a:off x="7359767" y="1649942"/>
              <a:ext cx="588222" cy="43335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7786400" y="1923414"/>
              <a:ext cx="1103399" cy="109174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7874836" y="2223395"/>
              <a:ext cx="919499" cy="288867"/>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b="1" dirty="0" smtClean="0">
                  <a:solidFill>
                    <a:schemeClr val="tx1"/>
                  </a:solidFill>
                  <a:latin typeface="Arial" panose="020B0604020202020204" pitchFamily="34" charset="0"/>
                  <a:cs typeface="Arial" panose="020B0604020202020204" pitchFamily="34" charset="0"/>
                </a:rPr>
                <a:t>Simple </a:t>
              </a:r>
              <a:r>
                <a:rPr lang="en-US" sz="1050" b="1" dirty="0" smtClean="0">
                  <a:solidFill>
                    <a:schemeClr val="tx1"/>
                  </a:solidFill>
                  <a:latin typeface="Arial" panose="020B0604020202020204" pitchFamily="34" charset="0"/>
                  <a:cs typeface="Arial" panose="020B0604020202020204" pitchFamily="34" charset="0"/>
                </a:rPr>
                <a:t>Core</a:t>
              </a:r>
              <a:endParaRPr lang="en-US" sz="1100" b="1" dirty="0">
                <a:solidFill>
                  <a:schemeClr val="tx1"/>
                </a:solidFill>
                <a:latin typeface="Arial" panose="020B0604020202020204" pitchFamily="34" charset="0"/>
                <a:cs typeface="Arial" panose="020B0604020202020204" pitchFamily="34" charset="0"/>
              </a:endParaRPr>
            </a:p>
          </p:txBody>
        </p:sp>
        <p:sp>
          <p:nvSpPr>
            <p:cNvPr id="58" name="Rectangle 57"/>
            <p:cNvSpPr/>
            <p:nvPr/>
          </p:nvSpPr>
          <p:spPr>
            <a:xfrm>
              <a:off x="7874836" y="2552548"/>
              <a:ext cx="919499" cy="149918"/>
            </a:xfrm>
            <a:prstGeom prst="rect">
              <a:avLst/>
            </a:prstGeom>
            <a:solidFill>
              <a:schemeClr val="accent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Arial" panose="020B0604020202020204" pitchFamily="34" charset="0"/>
                  <a:cs typeface="Arial" panose="020B0604020202020204" pitchFamily="34" charset="0"/>
                </a:rPr>
                <a:t>SPM</a:t>
              </a:r>
              <a:endParaRPr lang="en-US" sz="1600" b="1" dirty="0">
                <a:solidFill>
                  <a:schemeClr val="tx1"/>
                </a:solidFill>
                <a:latin typeface="Arial" panose="020B0604020202020204" pitchFamily="34" charset="0"/>
                <a:cs typeface="Arial" panose="020B0604020202020204" pitchFamily="34" charset="0"/>
              </a:endParaRPr>
            </a:p>
          </p:txBody>
        </p:sp>
        <p:sp>
          <p:nvSpPr>
            <p:cNvPr id="59" name="Shape 27"/>
            <p:cNvSpPr/>
            <p:nvPr/>
          </p:nvSpPr>
          <p:spPr>
            <a:xfrm>
              <a:off x="5915144" y="1579491"/>
              <a:ext cx="137035" cy="140903"/>
            </a:xfrm>
            <a:prstGeom prst="ellipse">
              <a:avLst/>
            </a:prstGeom>
            <a:solidFill>
              <a:srgbClr val="CCCCCC"/>
            </a:solidFill>
            <a:ln w="19050" cap="flat">
              <a:solidFill>
                <a:srgbClr val="666666"/>
              </a:solidFill>
              <a:prstDash val="solid"/>
              <a:round/>
              <a:headEnd type="none" w="med" len="med"/>
              <a:tailEnd type="none" w="med" len="med"/>
            </a:ln>
          </p:spPr>
          <p:txBody>
            <a:bodyPr lIns="91425" tIns="91425" rIns="91425" bIns="91425" anchor="ctr" anchorCtr="0">
              <a:noAutofit/>
            </a:bodyPr>
            <a:lstStyle/>
            <a:p>
              <a:endParaRPr/>
            </a:p>
          </p:txBody>
        </p:sp>
        <p:sp>
          <p:nvSpPr>
            <p:cNvPr id="60" name="Shape 27"/>
            <p:cNvSpPr/>
            <p:nvPr/>
          </p:nvSpPr>
          <p:spPr>
            <a:xfrm>
              <a:off x="6354846" y="1579491"/>
              <a:ext cx="137035" cy="140903"/>
            </a:xfrm>
            <a:prstGeom prst="ellipse">
              <a:avLst/>
            </a:prstGeom>
            <a:solidFill>
              <a:srgbClr val="CCCCCC"/>
            </a:solidFill>
            <a:ln w="19050" cap="flat">
              <a:solidFill>
                <a:srgbClr val="666666"/>
              </a:solidFill>
              <a:prstDash val="solid"/>
              <a:round/>
              <a:headEnd type="none" w="med" len="med"/>
              <a:tailEnd type="none" w="med" len="med"/>
            </a:ln>
          </p:spPr>
          <p:txBody>
            <a:bodyPr lIns="91425" tIns="91425" rIns="91425" bIns="91425" anchor="ctr" anchorCtr="0">
              <a:noAutofit/>
            </a:bodyPr>
            <a:lstStyle/>
            <a:p>
              <a:endParaRPr/>
            </a:p>
          </p:txBody>
        </p:sp>
        <p:sp>
          <p:nvSpPr>
            <p:cNvPr id="61" name="Shape 27"/>
            <p:cNvSpPr/>
            <p:nvPr/>
          </p:nvSpPr>
          <p:spPr>
            <a:xfrm>
              <a:off x="6797329" y="1579491"/>
              <a:ext cx="137035" cy="140903"/>
            </a:xfrm>
            <a:prstGeom prst="ellipse">
              <a:avLst/>
            </a:prstGeom>
            <a:solidFill>
              <a:srgbClr val="CCCCCC"/>
            </a:solidFill>
            <a:ln w="19050" cap="flat">
              <a:solidFill>
                <a:srgbClr val="666666"/>
              </a:solidFill>
              <a:prstDash val="solid"/>
              <a:round/>
              <a:headEnd type="none" w="med" len="med"/>
              <a:tailEnd type="none" w="med" len="med"/>
            </a:ln>
          </p:spPr>
          <p:txBody>
            <a:bodyPr lIns="91425" tIns="91425" rIns="91425" bIns="91425" anchor="ctr" anchorCtr="0">
              <a:noAutofit/>
            </a:bodyPr>
            <a:lstStyle/>
            <a:p>
              <a:endParaRPr/>
            </a:p>
          </p:txBody>
        </p:sp>
        <p:sp>
          <p:nvSpPr>
            <p:cNvPr id="62" name="Shape 27"/>
            <p:cNvSpPr/>
            <p:nvPr/>
          </p:nvSpPr>
          <p:spPr>
            <a:xfrm>
              <a:off x="7222732" y="1579491"/>
              <a:ext cx="137035" cy="140903"/>
            </a:xfrm>
            <a:prstGeom prst="ellipse">
              <a:avLst/>
            </a:prstGeom>
            <a:solidFill>
              <a:srgbClr val="CCCCCC"/>
            </a:solidFill>
            <a:ln w="19050" cap="flat">
              <a:solidFill>
                <a:srgbClr val="666666"/>
              </a:solidFill>
              <a:prstDash val="solid"/>
              <a:round/>
              <a:headEnd type="none" w="med" len="med"/>
              <a:tailEnd type="none" w="med" len="med"/>
            </a:ln>
          </p:spPr>
          <p:txBody>
            <a:bodyPr lIns="91425" tIns="91425" rIns="91425" bIns="91425" anchor="ctr" anchorCtr="0">
              <a:noAutofit/>
            </a:bodyPr>
            <a:lstStyle/>
            <a:p>
              <a:endParaRPr/>
            </a:p>
          </p:txBody>
        </p:sp>
        <p:cxnSp>
          <p:nvCxnSpPr>
            <p:cNvPr id="63" name="Shape 35"/>
            <p:cNvCxnSpPr/>
            <p:nvPr/>
          </p:nvCxnSpPr>
          <p:spPr>
            <a:xfrm>
              <a:off x="6056945" y="1648560"/>
              <a:ext cx="302384" cy="0"/>
            </a:xfrm>
            <a:prstGeom prst="straightConnector1">
              <a:avLst/>
            </a:prstGeom>
            <a:noFill/>
            <a:ln w="19050" cap="flat">
              <a:solidFill>
                <a:srgbClr val="666666"/>
              </a:solidFill>
              <a:prstDash val="solid"/>
              <a:round/>
              <a:headEnd type="none" w="lg" len="lg"/>
              <a:tailEnd type="none" w="lg" len="lg"/>
            </a:ln>
          </p:spPr>
        </p:cxnSp>
        <p:cxnSp>
          <p:nvCxnSpPr>
            <p:cNvPr id="64" name="Shape 35"/>
            <p:cNvCxnSpPr/>
            <p:nvPr/>
          </p:nvCxnSpPr>
          <p:spPr>
            <a:xfrm>
              <a:off x="6496364" y="1648560"/>
              <a:ext cx="302950" cy="4875"/>
            </a:xfrm>
            <a:prstGeom prst="straightConnector1">
              <a:avLst/>
            </a:prstGeom>
            <a:noFill/>
            <a:ln w="19050" cap="flat">
              <a:solidFill>
                <a:srgbClr val="666666"/>
              </a:solidFill>
              <a:prstDash val="solid"/>
              <a:round/>
              <a:headEnd type="none" w="lg" len="lg"/>
              <a:tailEnd type="none" w="lg" len="lg"/>
            </a:ln>
          </p:spPr>
        </p:cxnSp>
        <p:cxnSp>
          <p:nvCxnSpPr>
            <p:cNvPr id="65" name="Shape 35"/>
            <p:cNvCxnSpPr/>
            <p:nvPr/>
          </p:nvCxnSpPr>
          <p:spPr>
            <a:xfrm>
              <a:off x="6936348" y="1653435"/>
              <a:ext cx="295633" cy="0"/>
            </a:xfrm>
            <a:prstGeom prst="straightConnector1">
              <a:avLst/>
            </a:prstGeom>
            <a:noFill/>
            <a:ln w="19050" cap="flat">
              <a:solidFill>
                <a:srgbClr val="666666"/>
              </a:solidFill>
              <a:prstDash val="solid"/>
              <a:round/>
              <a:headEnd type="none" w="lg" len="lg"/>
              <a:tailEnd type="none" w="lg" len="lg"/>
            </a:ln>
          </p:spPr>
        </p:cxnSp>
        <p:cxnSp>
          <p:nvCxnSpPr>
            <p:cNvPr id="66" name="Shape 35"/>
            <p:cNvCxnSpPr/>
            <p:nvPr/>
          </p:nvCxnSpPr>
          <p:spPr>
            <a:xfrm>
              <a:off x="7369016" y="1653435"/>
              <a:ext cx="337111" cy="0"/>
            </a:xfrm>
            <a:prstGeom prst="straightConnector1">
              <a:avLst/>
            </a:prstGeom>
            <a:noFill/>
            <a:ln w="19050" cap="flat">
              <a:solidFill>
                <a:srgbClr val="666666"/>
              </a:solidFill>
              <a:prstDash val="solid"/>
              <a:round/>
              <a:headEnd type="none" w="lg" len="lg"/>
              <a:tailEnd type="none" w="lg" len="lg"/>
            </a:ln>
          </p:spPr>
        </p:cxnSp>
        <p:cxnSp>
          <p:nvCxnSpPr>
            <p:cNvPr id="67" name="Shape 35"/>
            <p:cNvCxnSpPr/>
            <p:nvPr/>
          </p:nvCxnSpPr>
          <p:spPr>
            <a:xfrm>
              <a:off x="5600163" y="1648560"/>
              <a:ext cx="314981" cy="0"/>
            </a:xfrm>
            <a:prstGeom prst="straightConnector1">
              <a:avLst/>
            </a:prstGeom>
            <a:noFill/>
            <a:ln w="19050" cap="flat">
              <a:solidFill>
                <a:srgbClr val="666666"/>
              </a:solidFill>
              <a:prstDash val="solid"/>
              <a:round/>
              <a:headEnd type="none" w="lg" len="lg"/>
              <a:tailEnd type="none" w="lg" len="lg"/>
            </a:ln>
          </p:spPr>
        </p:cxnSp>
      </p:grpSp>
      <p:grpSp>
        <p:nvGrpSpPr>
          <p:cNvPr id="70" name="Group 69"/>
          <p:cNvGrpSpPr/>
          <p:nvPr/>
        </p:nvGrpSpPr>
        <p:grpSpPr>
          <a:xfrm>
            <a:off x="4724401" y="4038600"/>
            <a:ext cx="4038600" cy="2428074"/>
            <a:chOff x="-455859" y="345767"/>
            <a:chExt cx="9677399" cy="5978833"/>
          </a:xfrm>
        </p:grpSpPr>
        <p:sp>
          <p:nvSpPr>
            <p:cNvPr id="71" name="Freeform 70"/>
            <p:cNvSpPr/>
            <p:nvPr/>
          </p:nvSpPr>
          <p:spPr>
            <a:xfrm>
              <a:off x="-273267" y="3156890"/>
              <a:ext cx="1717574" cy="131680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w="0">
              <a:solidFill>
                <a:srgbClr val="000000"/>
              </a:solidFill>
              <a:prstDash val="solid"/>
            </a:ln>
          </p:spPr>
          <p:txBody>
            <a:bodyPr vert="horz" lIns="81639" tIns="40820" rIns="81639" bIns="40820" anchor="ctr" anchorCtr="0" compatLnSpc="0"/>
            <a:lstStyle/>
            <a:p>
              <a:pPr algn="ctr" hangingPunct="0">
                <a:spcBef>
                  <a:spcPts val="0"/>
                </a:spcBef>
                <a:spcAft>
                  <a:spcPts val="0"/>
                </a:spcAft>
                <a:defRPr sz="1600" b="1"/>
              </a:pPr>
              <a:r>
                <a:rPr lang="en-US" sz="800" b="1" dirty="0">
                  <a:latin typeface="Arial" panose="020B0604020202020204" pitchFamily="34" charset="0"/>
                  <a:ea typeface="DejaVu Sans" pitchFamily="2"/>
                  <a:cs typeface="Arial" panose="020B0604020202020204" pitchFamily="34" charset="0"/>
                </a:rPr>
                <a:t>Instruction</a:t>
              </a:r>
            </a:p>
            <a:p>
              <a:pPr algn="ctr" hangingPunct="0">
                <a:spcBef>
                  <a:spcPts val="0"/>
                </a:spcBef>
                <a:spcAft>
                  <a:spcPts val="0"/>
                </a:spcAft>
                <a:defRPr sz="1600" b="1"/>
              </a:pPr>
              <a:r>
                <a:rPr lang="en-US" sz="800" b="1" dirty="0">
                  <a:latin typeface="Arial" panose="020B0604020202020204" pitchFamily="34" charset="0"/>
                  <a:ea typeface="DejaVu Sans" pitchFamily="2"/>
                  <a:cs typeface="Arial" panose="020B0604020202020204" pitchFamily="34" charset="0"/>
                </a:rPr>
                <a:t>memory</a:t>
              </a:r>
            </a:p>
          </p:txBody>
        </p:sp>
        <p:sp>
          <p:nvSpPr>
            <p:cNvPr id="73" name="Freeform 72"/>
            <p:cNvSpPr/>
            <p:nvPr/>
          </p:nvSpPr>
          <p:spPr>
            <a:xfrm>
              <a:off x="2100435" y="2972633"/>
              <a:ext cx="1952364" cy="75053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w="0">
              <a:solidFill>
                <a:srgbClr val="000000"/>
              </a:solidFill>
              <a:prstDash val="solid"/>
            </a:ln>
          </p:spPr>
          <p:txBody>
            <a:bodyPr vert="horz" lIns="81639" tIns="40820" rIns="81639" bIns="40820" anchor="ctr" anchorCtr="0" compatLnSpc="0"/>
            <a:lstStyle/>
            <a:p>
              <a:pPr algn="ctr" hangingPunct="0">
                <a:spcBef>
                  <a:spcPts val="0"/>
                </a:spcBef>
                <a:spcAft>
                  <a:spcPts val="0"/>
                </a:spcAft>
                <a:defRPr sz="1800" b="1"/>
              </a:pPr>
              <a:r>
                <a:rPr lang="en-US" sz="800" b="1" dirty="0">
                  <a:latin typeface="Arial" panose="020B0604020202020204" pitchFamily="34" charset="0"/>
                  <a:ea typeface="DejaVu Sans" pitchFamily="2"/>
                  <a:cs typeface="Arial" panose="020B0604020202020204" pitchFamily="34" charset="0"/>
                </a:rPr>
                <a:t>Hint Target</a:t>
              </a:r>
            </a:p>
            <a:p>
              <a:pPr algn="ctr" hangingPunct="0">
                <a:spcBef>
                  <a:spcPts val="0"/>
                </a:spcBef>
                <a:spcAft>
                  <a:spcPts val="0"/>
                </a:spcAft>
                <a:defRPr sz="1800" b="1"/>
              </a:pPr>
              <a:r>
                <a:rPr lang="en-US" sz="800" b="1" dirty="0">
                  <a:latin typeface="Arial" panose="020B0604020202020204" pitchFamily="34" charset="0"/>
                  <a:ea typeface="DejaVu Sans" pitchFamily="2"/>
                  <a:cs typeface="Arial" panose="020B0604020202020204" pitchFamily="34" charset="0"/>
                </a:rPr>
                <a:t>Buffer</a:t>
              </a:r>
            </a:p>
          </p:txBody>
        </p:sp>
        <p:sp>
          <p:nvSpPr>
            <p:cNvPr id="74" name="Freeform 73"/>
            <p:cNvSpPr/>
            <p:nvPr/>
          </p:nvSpPr>
          <p:spPr>
            <a:xfrm>
              <a:off x="2100435" y="3886197"/>
              <a:ext cx="1953995" cy="77513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w="0">
              <a:solidFill>
                <a:srgbClr val="000000"/>
              </a:solidFill>
              <a:prstDash val="solid"/>
            </a:ln>
          </p:spPr>
          <p:txBody>
            <a:bodyPr vert="horz" lIns="81639" tIns="40820" rIns="81639" bIns="40820" anchor="ctr" anchorCtr="0" compatLnSpc="0"/>
            <a:lstStyle/>
            <a:p>
              <a:pPr algn="ctr" hangingPunct="0">
                <a:spcBef>
                  <a:spcPts val="0"/>
                </a:spcBef>
                <a:spcAft>
                  <a:spcPts val="0"/>
                </a:spcAft>
                <a:defRPr sz="1800" b="1"/>
              </a:pPr>
              <a:r>
                <a:rPr lang="en-US" sz="800" b="1" dirty="0">
                  <a:latin typeface="Arial" panose="020B0604020202020204" pitchFamily="34" charset="0"/>
                  <a:ea typeface="DejaVu Sans" pitchFamily="2"/>
                  <a:cs typeface="Arial" panose="020B0604020202020204" pitchFamily="34" charset="0"/>
                </a:rPr>
                <a:t>Inline </a:t>
              </a:r>
              <a:r>
                <a:rPr lang="en-US" sz="800" b="1" dirty="0" err="1">
                  <a:latin typeface="Arial" panose="020B0604020202020204" pitchFamily="34" charset="0"/>
                  <a:ea typeface="DejaVu Sans" pitchFamily="2"/>
                  <a:cs typeface="Arial" panose="020B0604020202020204" pitchFamily="34" charset="0"/>
                </a:rPr>
                <a:t>Prefetch</a:t>
              </a:r>
              <a:endParaRPr lang="en-US" sz="800" b="1" dirty="0">
                <a:latin typeface="Arial" panose="020B0604020202020204" pitchFamily="34" charset="0"/>
                <a:ea typeface="DejaVu Sans" pitchFamily="2"/>
                <a:cs typeface="Arial" panose="020B0604020202020204" pitchFamily="34" charset="0"/>
              </a:endParaRPr>
            </a:p>
            <a:p>
              <a:pPr algn="ctr" hangingPunct="0">
                <a:spcBef>
                  <a:spcPts val="0"/>
                </a:spcBef>
                <a:spcAft>
                  <a:spcPts val="0"/>
                </a:spcAft>
                <a:defRPr sz="1800" b="1"/>
              </a:pPr>
              <a:r>
                <a:rPr lang="en-US" sz="800" b="1" dirty="0">
                  <a:latin typeface="Arial" panose="020B0604020202020204" pitchFamily="34" charset="0"/>
                  <a:ea typeface="DejaVu Sans" pitchFamily="2"/>
                  <a:cs typeface="Arial" panose="020B0604020202020204" pitchFamily="34" charset="0"/>
                </a:rPr>
                <a:t>Buffer</a:t>
              </a:r>
            </a:p>
          </p:txBody>
        </p:sp>
        <p:sp>
          <p:nvSpPr>
            <p:cNvPr id="75" name="Freeform 74"/>
            <p:cNvSpPr/>
            <p:nvPr/>
          </p:nvSpPr>
          <p:spPr>
            <a:xfrm rot="16200000">
              <a:off x="3823159" y="3613804"/>
              <a:ext cx="1387991" cy="403617"/>
            </a:xfrm>
            <a:custGeom>
              <a:avLst>
                <a:gd name="f0" fmla="val 3495"/>
              </a:avLst>
              <a:gdLst>
                <a:gd name="f1" fmla="val 10800000"/>
                <a:gd name="f2" fmla="val 5400000"/>
                <a:gd name="f3" fmla="val 180"/>
                <a:gd name="f4" fmla="val w"/>
                <a:gd name="f5" fmla="val h"/>
                <a:gd name="f6" fmla="val 0"/>
                <a:gd name="f7" fmla="val 21600"/>
                <a:gd name="f8" fmla="val 10800000"/>
                <a:gd name="f9" fmla="val -2147483647"/>
                <a:gd name="f10" fmla="val 2147483647"/>
                <a:gd name="f11" fmla="+- 0 0 0"/>
                <a:gd name="f12" fmla="*/ f4 1 21600"/>
                <a:gd name="f13" fmla="*/ f5 1 21600"/>
                <a:gd name="f14" fmla="pin 0 f0 10800"/>
                <a:gd name="f15" fmla="*/ f11 f1 1"/>
                <a:gd name="f16" fmla="+- 21600 0 f14"/>
                <a:gd name="f17" fmla="val f14"/>
                <a:gd name="f18" fmla="*/ f14 10 1"/>
                <a:gd name="f19" fmla="*/ f14 1 2"/>
                <a:gd name="f20" fmla="*/ f14 f12 1"/>
                <a:gd name="f21" fmla="*/ f7 f13 1"/>
                <a:gd name="f22" fmla="*/ 10800 f13 1"/>
                <a:gd name="f23" fmla="*/ f15 1 f3"/>
                <a:gd name="f24" fmla="*/ 10800 f12 1"/>
                <a:gd name="f25" fmla="*/ 21600 f13 1"/>
                <a:gd name="f26" fmla="*/ 0 f13 1"/>
                <a:gd name="f27" fmla="*/ f18 1 18"/>
                <a:gd name="f28" fmla="+- 21600 0 f19"/>
                <a:gd name="f29" fmla="+- f23 0 f2"/>
                <a:gd name="f30" fmla="*/ f19 f12 1"/>
                <a:gd name="f31" fmla="+- f27 1750 0"/>
                <a:gd name="f32" fmla="*/ f28 f12 1"/>
                <a:gd name="f33" fmla="+- 21600 0 f31"/>
                <a:gd name="f34" fmla="*/ f31 f12 1"/>
                <a:gd name="f35" fmla="*/ f31 f13 1"/>
                <a:gd name="f36" fmla="*/ f33 f12 1"/>
                <a:gd name="f37" fmla="*/ f33 f13 1"/>
              </a:gdLst>
              <a:ahLst>
                <a:ahXY gdRefX="f0" minX="f6" maxX="f8">
                  <a:pos x="f20" y="f21"/>
                </a:ahXY>
              </a:ahLst>
              <a:cxnLst>
                <a:cxn ang="3cd4">
                  <a:pos x="hc" y="t"/>
                </a:cxn>
                <a:cxn ang="0">
                  <a:pos x="r" y="vc"/>
                </a:cxn>
                <a:cxn ang="cd4">
                  <a:pos x="hc" y="b"/>
                </a:cxn>
                <a:cxn ang="cd2">
                  <a:pos x="l" y="vc"/>
                </a:cxn>
                <a:cxn ang="f29">
                  <a:pos x="f32" y="f22"/>
                </a:cxn>
                <a:cxn ang="f29">
                  <a:pos x="f24" y="f25"/>
                </a:cxn>
                <a:cxn ang="f29">
                  <a:pos x="f30" y="f22"/>
                </a:cxn>
                <a:cxn ang="f29">
                  <a:pos x="f24" y="f26"/>
                </a:cxn>
              </a:cxnLst>
              <a:rect l="f34" t="f35" r="f36" b="f37"/>
              <a:pathLst>
                <a:path w="21600" h="21600">
                  <a:moveTo>
                    <a:pt x="f6" y="f6"/>
                  </a:moveTo>
                  <a:lnTo>
                    <a:pt x="f7" y="f6"/>
                  </a:lnTo>
                  <a:lnTo>
                    <a:pt x="f16" y="f7"/>
                  </a:lnTo>
                  <a:lnTo>
                    <a:pt x="f17" y="f7"/>
                  </a:lnTo>
                  <a:close/>
                </a:path>
              </a:pathLst>
            </a:custGeom>
            <a:solidFill>
              <a:schemeClr val="accent1"/>
            </a:solidFill>
            <a:ln w="0">
              <a:solidFill>
                <a:srgbClr val="000000"/>
              </a:solidFill>
              <a:prstDash val="solid"/>
            </a:ln>
          </p:spPr>
          <p:txBody>
            <a:bodyPr vert="horz" lIns="81639" tIns="40820" rIns="81639" bIns="40820" anchor="ctr" anchorCtr="0" compatLnSpc="0"/>
            <a:lstStyle/>
            <a:p>
              <a:pPr hangingPunct="0">
                <a:spcBef>
                  <a:spcPts val="0"/>
                </a:spcBef>
                <a:spcAft>
                  <a:spcPts val="0"/>
                </a:spcAft>
              </a:pPr>
              <a:endParaRPr lang="en-US" sz="800">
                <a:latin typeface="Arial" panose="020B0604020202020204" pitchFamily="34" charset="0"/>
                <a:ea typeface="DejaVu Sans" pitchFamily="2"/>
                <a:cs typeface="Arial" panose="020B0604020202020204" pitchFamily="34" charset="0"/>
              </a:endParaRPr>
            </a:p>
          </p:txBody>
        </p:sp>
        <p:cxnSp>
          <p:nvCxnSpPr>
            <p:cNvPr id="76" name="Straight Arrow Connector 75"/>
            <p:cNvCxnSpPr>
              <a:stCxn id="83" idx="2"/>
              <a:endCxn id="75" idx="4"/>
            </p:cNvCxnSpPr>
            <p:nvPr/>
          </p:nvCxnSpPr>
          <p:spPr>
            <a:xfrm>
              <a:off x="4489038" y="1659201"/>
              <a:ext cx="28117" cy="1574710"/>
            </a:xfrm>
            <a:prstGeom prst="straightConnector1">
              <a:avLst/>
            </a:prstGeom>
            <a:noFill/>
            <a:ln w="0">
              <a:solidFill>
                <a:srgbClr val="000000"/>
              </a:solidFill>
              <a:prstDash val="solid"/>
              <a:tailEnd type="triangle"/>
            </a:ln>
          </p:spPr>
        </p:cxnSp>
        <p:sp>
          <p:nvSpPr>
            <p:cNvPr id="77" name="TextBox 76"/>
            <p:cNvSpPr txBox="1"/>
            <p:nvPr/>
          </p:nvSpPr>
          <p:spPr>
            <a:xfrm>
              <a:off x="4330039" y="3273808"/>
              <a:ext cx="339614" cy="538678"/>
            </a:xfrm>
            <a:prstGeom prst="rect">
              <a:avLst/>
            </a:prstGeom>
            <a:noFill/>
            <a:ln>
              <a:noFill/>
            </a:ln>
          </p:spPr>
          <p:txBody>
            <a:bodyPr vert="horz" lIns="81639" tIns="40820" rIns="81639" bIns="40820" compatLnSpc="0">
              <a:spAutoFit/>
            </a:bodyPr>
            <a:lstStyle/>
            <a:p>
              <a:pPr hangingPunct="0">
                <a:spcBef>
                  <a:spcPts val="0"/>
                </a:spcBef>
                <a:spcAft>
                  <a:spcPts val="0"/>
                </a:spcAft>
                <a:defRPr b="1"/>
              </a:pPr>
              <a:r>
                <a:rPr lang="en-US" sz="800" b="1">
                  <a:latin typeface="Arial" panose="020B0604020202020204" pitchFamily="34" charset="0"/>
                  <a:ea typeface="DejaVu Sans" pitchFamily="2"/>
                  <a:cs typeface="Arial" panose="020B0604020202020204" pitchFamily="34" charset="0"/>
                </a:rPr>
                <a:t>1</a:t>
              </a:r>
            </a:p>
          </p:txBody>
        </p:sp>
        <p:sp>
          <p:nvSpPr>
            <p:cNvPr id="78" name="TextBox 77"/>
            <p:cNvSpPr txBox="1"/>
            <p:nvPr/>
          </p:nvSpPr>
          <p:spPr>
            <a:xfrm>
              <a:off x="4330039" y="4035404"/>
              <a:ext cx="187113" cy="538678"/>
            </a:xfrm>
            <a:prstGeom prst="rect">
              <a:avLst/>
            </a:prstGeom>
            <a:noFill/>
            <a:ln>
              <a:noFill/>
            </a:ln>
          </p:spPr>
          <p:txBody>
            <a:bodyPr vert="horz" lIns="81639" tIns="40820" rIns="81639" bIns="40820" compatLnSpc="0">
              <a:spAutoFit/>
            </a:bodyPr>
            <a:lstStyle/>
            <a:p>
              <a:pPr hangingPunct="0">
                <a:spcBef>
                  <a:spcPts val="0"/>
                </a:spcBef>
                <a:spcAft>
                  <a:spcPts val="0"/>
                </a:spcAft>
                <a:defRPr b="1"/>
              </a:pPr>
              <a:r>
                <a:rPr lang="en-US" sz="800" b="1">
                  <a:latin typeface="Arial" panose="020B0604020202020204" pitchFamily="34" charset="0"/>
                  <a:ea typeface="DejaVu Sans" pitchFamily="2"/>
                  <a:cs typeface="Arial" panose="020B0604020202020204" pitchFamily="34" charset="0"/>
                </a:rPr>
                <a:t>0</a:t>
              </a:r>
            </a:p>
          </p:txBody>
        </p:sp>
        <p:sp>
          <p:nvSpPr>
            <p:cNvPr id="83" name="Freeform 82"/>
            <p:cNvSpPr/>
            <p:nvPr/>
          </p:nvSpPr>
          <p:spPr>
            <a:xfrm>
              <a:off x="3561174" y="1096302"/>
              <a:ext cx="1855729" cy="5628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w="0">
              <a:solidFill>
                <a:srgbClr val="000000"/>
              </a:solidFill>
              <a:prstDash val="solid"/>
            </a:ln>
          </p:spPr>
          <p:txBody>
            <a:bodyPr vert="horz" lIns="81639" tIns="40820" rIns="81639" bIns="40820" anchor="ctr" anchorCtr="0" compatLnSpc="0"/>
            <a:lstStyle/>
            <a:p>
              <a:pPr algn="ctr" hangingPunct="0">
                <a:spcBef>
                  <a:spcPts val="0"/>
                </a:spcBef>
                <a:spcAft>
                  <a:spcPts val="0"/>
                </a:spcAft>
                <a:defRPr sz="1400" b="1"/>
              </a:pPr>
              <a:r>
                <a:rPr lang="en-US" sz="800" b="1" dirty="0">
                  <a:latin typeface="Arial" panose="020B0604020202020204" pitchFamily="34" charset="0"/>
                  <a:ea typeface="DejaVu Sans" pitchFamily="2"/>
                  <a:cs typeface="Arial" panose="020B0604020202020204" pitchFamily="34" charset="0"/>
                </a:rPr>
                <a:t>branch address</a:t>
              </a:r>
            </a:p>
          </p:txBody>
        </p:sp>
        <p:sp>
          <p:nvSpPr>
            <p:cNvPr id="84" name="Freeform 83"/>
            <p:cNvSpPr/>
            <p:nvPr/>
          </p:nvSpPr>
          <p:spPr>
            <a:xfrm>
              <a:off x="5387098" y="1096299"/>
              <a:ext cx="1643332" cy="5628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w="0">
              <a:solidFill>
                <a:srgbClr val="000000"/>
              </a:solidFill>
              <a:prstDash val="solid"/>
            </a:ln>
          </p:spPr>
          <p:txBody>
            <a:bodyPr vert="horz" lIns="81639" tIns="40820" rIns="81639" bIns="40820" anchor="ctr" anchorCtr="0" compatLnSpc="0"/>
            <a:lstStyle/>
            <a:p>
              <a:pPr algn="ctr" hangingPunct="0">
                <a:spcBef>
                  <a:spcPts val="0"/>
                </a:spcBef>
                <a:spcAft>
                  <a:spcPts val="0"/>
                </a:spcAft>
                <a:defRPr b="1"/>
              </a:pPr>
              <a:r>
                <a:rPr lang="en-US" sz="800" b="1" dirty="0">
                  <a:latin typeface="Arial" panose="020B0604020202020204" pitchFamily="34" charset="0"/>
                  <a:ea typeface="DejaVu Sans" pitchFamily="2"/>
                  <a:cs typeface="Arial" panose="020B0604020202020204" pitchFamily="34" charset="0"/>
                </a:rPr>
                <a:t>target address</a:t>
              </a:r>
            </a:p>
          </p:txBody>
        </p:sp>
        <p:cxnSp>
          <p:nvCxnSpPr>
            <p:cNvPr id="86" name="Elbow Connector 85"/>
            <p:cNvCxnSpPr>
              <a:stCxn id="84" idx="0"/>
              <a:endCxn id="71" idx="0"/>
            </p:cNvCxnSpPr>
            <p:nvPr/>
          </p:nvCxnSpPr>
          <p:spPr>
            <a:xfrm rot="16200000" flipH="1" flipV="1">
              <a:off x="2366847" y="-685027"/>
              <a:ext cx="2060591" cy="5623243"/>
            </a:xfrm>
            <a:prstGeom prst="bentConnector3">
              <a:avLst>
                <a:gd name="adj1" fmla="val -27317"/>
              </a:avLst>
            </a:prstGeom>
            <a:noFill/>
            <a:ln w="0">
              <a:solidFill>
                <a:srgbClr val="000000"/>
              </a:solidFill>
              <a:prstDash val="solid"/>
              <a:tailEnd type="triangle"/>
            </a:ln>
          </p:spPr>
        </p:cxnSp>
        <p:cxnSp>
          <p:nvCxnSpPr>
            <p:cNvPr id="88" name="Elbow Connector 87"/>
            <p:cNvCxnSpPr>
              <a:endCxn id="73" idx="3"/>
            </p:cNvCxnSpPr>
            <p:nvPr/>
          </p:nvCxnSpPr>
          <p:spPr>
            <a:xfrm rot="5400000" flipH="1" flipV="1">
              <a:off x="1636397" y="3446759"/>
              <a:ext cx="562897" cy="365180"/>
            </a:xfrm>
            <a:prstGeom prst="bentConnector2">
              <a:avLst/>
            </a:prstGeom>
            <a:noFill/>
            <a:ln w="0">
              <a:solidFill>
                <a:srgbClr val="000000"/>
              </a:solidFill>
              <a:prstDash val="solid"/>
              <a:tailEnd type="triangle"/>
            </a:ln>
          </p:spPr>
        </p:cxnSp>
        <p:cxnSp>
          <p:nvCxnSpPr>
            <p:cNvPr id="89" name="Elbow Connector 88"/>
            <p:cNvCxnSpPr>
              <a:stCxn id="71" idx="1"/>
              <a:endCxn id="74" idx="3"/>
            </p:cNvCxnSpPr>
            <p:nvPr/>
          </p:nvCxnSpPr>
          <p:spPr>
            <a:xfrm>
              <a:off x="1444307" y="3815293"/>
              <a:ext cx="656127" cy="458470"/>
            </a:xfrm>
            <a:prstGeom prst="bentConnector3">
              <a:avLst>
                <a:gd name="adj1" fmla="val 45362"/>
              </a:avLst>
            </a:prstGeom>
            <a:noFill/>
            <a:ln w="0">
              <a:solidFill>
                <a:srgbClr val="000000"/>
              </a:solidFill>
              <a:prstDash val="solid"/>
              <a:tailEnd type="triangle"/>
            </a:ln>
          </p:spPr>
        </p:cxnSp>
        <p:cxnSp>
          <p:nvCxnSpPr>
            <p:cNvPr id="91" name="Straight Arrow Connector 90"/>
            <p:cNvCxnSpPr>
              <a:stCxn id="73" idx="1"/>
            </p:cNvCxnSpPr>
            <p:nvPr/>
          </p:nvCxnSpPr>
          <p:spPr>
            <a:xfrm>
              <a:off x="4052798" y="3347899"/>
              <a:ext cx="262547" cy="114867"/>
            </a:xfrm>
            <a:prstGeom prst="straightConnector1">
              <a:avLst/>
            </a:prstGeom>
            <a:noFill/>
            <a:ln w="0">
              <a:solidFill>
                <a:srgbClr val="000000"/>
              </a:solidFill>
              <a:prstDash val="solid"/>
              <a:tailEnd type="triangle"/>
            </a:ln>
          </p:spPr>
        </p:cxnSp>
        <p:cxnSp>
          <p:nvCxnSpPr>
            <p:cNvPr id="92" name="Straight Arrow Connector 91"/>
            <p:cNvCxnSpPr>
              <a:stCxn id="74" idx="1"/>
            </p:cNvCxnSpPr>
            <p:nvPr/>
          </p:nvCxnSpPr>
          <p:spPr>
            <a:xfrm flipV="1">
              <a:off x="4054430" y="4147472"/>
              <a:ext cx="275609" cy="126290"/>
            </a:xfrm>
            <a:prstGeom prst="straightConnector1">
              <a:avLst/>
            </a:prstGeom>
            <a:noFill/>
            <a:ln w="0">
              <a:solidFill>
                <a:srgbClr val="000000"/>
              </a:solidFill>
              <a:prstDash val="solid"/>
              <a:tailEnd type="triangle"/>
            </a:ln>
          </p:spPr>
        </p:cxnSp>
        <p:sp>
          <p:nvSpPr>
            <p:cNvPr id="93" name="Freeform 92"/>
            <p:cNvSpPr/>
            <p:nvPr/>
          </p:nvSpPr>
          <p:spPr>
            <a:xfrm>
              <a:off x="5155888" y="2882284"/>
              <a:ext cx="387290" cy="186643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w="0">
              <a:solidFill>
                <a:srgbClr val="000000"/>
              </a:solidFill>
              <a:prstDash val="solid"/>
            </a:ln>
          </p:spPr>
          <p:txBody>
            <a:bodyPr vert="horz" lIns="81639" tIns="40820" rIns="81639" bIns="40820" anchor="ctr" anchorCtr="0" compatLnSpc="0"/>
            <a:lstStyle/>
            <a:p>
              <a:pPr algn="ctr" hangingPunct="0">
                <a:spcBef>
                  <a:spcPts val="0"/>
                </a:spcBef>
                <a:spcAft>
                  <a:spcPts val="0"/>
                </a:spcAft>
                <a:defRPr b="1"/>
              </a:pPr>
              <a:r>
                <a:rPr lang="en-US" sz="800" b="1">
                  <a:latin typeface="Arial" panose="020B0604020202020204" pitchFamily="34" charset="0"/>
                  <a:ea typeface="DejaVu Sans" pitchFamily="2"/>
                  <a:cs typeface="Arial" panose="020B0604020202020204" pitchFamily="34" charset="0"/>
                </a:rPr>
                <a:t>IR</a:t>
              </a:r>
            </a:p>
          </p:txBody>
        </p:sp>
        <p:cxnSp>
          <p:nvCxnSpPr>
            <p:cNvPr id="95" name="Straight Arrow Connector 94"/>
            <p:cNvCxnSpPr>
              <a:stCxn id="75" idx="5"/>
              <a:endCxn id="93" idx="3"/>
            </p:cNvCxnSpPr>
            <p:nvPr/>
          </p:nvCxnSpPr>
          <p:spPr>
            <a:xfrm flipV="1">
              <a:off x="4718963" y="3815502"/>
              <a:ext cx="436925" cy="111"/>
            </a:xfrm>
            <a:prstGeom prst="straightConnector1">
              <a:avLst/>
            </a:prstGeom>
            <a:noFill/>
            <a:ln w="0">
              <a:solidFill>
                <a:srgbClr val="000000"/>
              </a:solidFill>
              <a:prstDash val="solid"/>
              <a:tailEnd type="triangle"/>
            </a:ln>
          </p:spPr>
        </p:cxnSp>
        <p:sp>
          <p:nvSpPr>
            <p:cNvPr id="98" name="Freeform 97"/>
            <p:cNvSpPr/>
            <p:nvPr/>
          </p:nvSpPr>
          <p:spPr>
            <a:xfrm>
              <a:off x="7308513" y="3076239"/>
              <a:ext cx="1121377" cy="149576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w="0">
              <a:solidFill>
                <a:srgbClr val="000000"/>
              </a:solidFill>
              <a:prstDash val="solid"/>
            </a:ln>
          </p:spPr>
          <p:txBody>
            <a:bodyPr vert="horz" lIns="81639" tIns="40820" rIns="81639" bIns="40820" anchor="ctr" anchorCtr="0" compatLnSpc="0"/>
            <a:lstStyle/>
            <a:p>
              <a:pPr hangingPunct="0">
                <a:spcBef>
                  <a:spcPts val="0"/>
                </a:spcBef>
                <a:spcAft>
                  <a:spcPts val="0"/>
                </a:spcAft>
              </a:pPr>
              <a:endParaRPr lang="en-US" sz="800">
                <a:latin typeface="Arial" panose="020B0604020202020204" pitchFamily="34" charset="0"/>
                <a:ea typeface="DejaVu Sans" pitchFamily="2"/>
                <a:cs typeface="Arial" panose="020B0604020202020204" pitchFamily="34" charset="0"/>
              </a:endParaRPr>
            </a:p>
          </p:txBody>
        </p:sp>
        <p:cxnSp>
          <p:nvCxnSpPr>
            <p:cNvPr id="99" name="Elbow Connector 98"/>
            <p:cNvCxnSpPr>
              <a:stCxn id="98" idx="0"/>
              <a:endCxn id="84" idx="1"/>
            </p:cNvCxnSpPr>
            <p:nvPr/>
          </p:nvCxnSpPr>
          <p:spPr>
            <a:xfrm rot="16200000" flipV="1">
              <a:off x="6600571" y="1807611"/>
              <a:ext cx="1698491" cy="838770"/>
            </a:xfrm>
            <a:prstGeom prst="bentConnector2">
              <a:avLst/>
            </a:prstGeom>
            <a:noFill/>
            <a:ln w="0">
              <a:solidFill>
                <a:srgbClr val="000000"/>
              </a:solidFill>
              <a:prstDash val="solid"/>
              <a:tailEnd type="triangle"/>
            </a:ln>
          </p:spPr>
        </p:cxnSp>
        <p:sp>
          <p:nvSpPr>
            <p:cNvPr id="100" name="Freeform 99"/>
            <p:cNvSpPr/>
            <p:nvPr/>
          </p:nvSpPr>
          <p:spPr>
            <a:xfrm>
              <a:off x="6775907" y="2882284"/>
              <a:ext cx="387290" cy="186643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w="0">
              <a:solidFill>
                <a:srgbClr val="000000"/>
              </a:solidFill>
              <a:prstDash val="solid"/>
            </a:ln>
          </p:spPr>
          <p:txBody>
            <a:bodyPr vert="horz" lIns="81639" tIns="40820" rIns="81639" bIns="40820" anchor="ctr" anchorCtr="0" compatLnSpc="0"/>
            <a:lstStyle/>
            <a:p>
              <a:pPr hangingPunct="0">
                <a:spcBef>
                  <a:spcPts val="0"/>
                </a:spcBef>
                <a:spcAft>
                  <a:spcPts val="0"/>
                </a:spcAft>
              </a:pPr>
              <a:endParaRPr lang="en-US" sz="800">
                <a:latin typeface="Arial" panose="020B0604020202020204" pitchFamily="34" charset="0"/>
                <a:ea typeface="DejaVu Sans" pitchFamily="2"/>
                <a:cs typeface="Arial" panose="020B0604020202020204" pitchFamily="34" charset="0"/>
              </a:endParaRPr>
            </a:p>
          </p:txBody>
        </p:sp>
        <p:sp>
          <p:nvSpPr>
            <p:cNvPr id="102" name="Freeform 101"/>
            <p:cNvSpPr/>
            <p:nvPr/>
          </p:nvSpPr>
          <p:spPr>
            <a:xfrm>
              <a:off x="5703841" y="3738539"/>
              <a:ext cx="186787" cy="186807"/>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chemeClr val="accent1"/>
            </a:solidFill>
            <a:ln w="0">
              <a:solidFill>
                <a:srgbClr val="000000"/>
              </a:solidFill>
              <a:prstDash val="solid"/>
            </a:ln>
          </p:spPr>
          <p:txBody>
            <a:bodyPr vert="horz" lIns="81639" tIns="40820" rIns="81639" bIns="40820" anchor="ctr" anchorCtr="0" compatLnSpc="0"/>
            <a:lstStyle/>
            <a:p>
              <a:pPr hangingPunct="0">
                <a:spcBef>
                  <a:spcPts val="0"/>
                </a:spcBef>
                <a:spcAft>
                  <a:spcPts val="0"/>
                </a:spcAft>
              </a:pPr>
              <a:endParaRPr lang="en-US" sz="800">
                <a:latin typeface="Arial" panose="020B0604020202020204" pitchFamily="34" charset="0"/>
                <a:ea typeface="DejaVu Sans" pitchFamily="2"/>
                <a:cs typeface="Arial" panose="020B0604020202020204" pitchFamily="34" charset="0"/>
              </a:endParaRPr>
            </a:p>
          </p:txBody>
        </p:sp>
        <p:sp>
          <p:nvSpPr>
            <p:cNvPr id="103" name="Freeform 102"/>
            <p:cNvSpPr/>
            <p:nvPr/>
          </p:nvSpPr>
          <p:spPr>
            <a:xfrm>
              <a:off x="6077415" y="3738539"/>
              <a:ext cx="187114" cy="186807"/>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chemeClr val="accent1"/>
            </a:solidFill>
            <a:ln w="0">
              <a:solidFill>
                <a:srgbClr val="000000"/>
              </a:solidFill>
              <a:prstDash val="solid"/>
            </a:ln>
          </p:spPr>
          <p:txBody>
            <a:bodyPr vert="horz" lIns="81639" tIns="40820" rIns="81639" bIns="40820" anchor="ctr" anchorCtr="0" compatLnSpc="0"/>
            <a:lstStyle/>
            <a:p>
              <a:pPr hangingPunct="0">
                <a:spcBef>
                  <a:spcPts val="0"/>
                </a:spcBef>
                <a:spcAft>
                  <a:spcPts val="0"/>
                </a:spcAft>
              </a:pPr>
              <a:endParaRPr lang="en-US" sz="800">
                <a:latin typeface="Arial" panose="020B0604020202020204" pitchFamily="34" charset="0"/>
                <a:ea typeface="DejaVu Sans" pitchFamily="2"/>
                <a:cs typeface="Arial" panose="020B0604020202020204" pitchFamily="34" charset="0"/>
              </a:endParaRPr>
            </a:p>
          </p:txBody>
        </p:sp>
        <p:sp>
          <p:nvSpPr>
            <p:cNvPr id="104" name="Freeform 103"/>
            <p:cNvSpPr/>
            <p:nvPr/>
          </p:nvSpPr>
          <p:spPr>
            <a:xfrm>
              <a:off x="6451643" y="3738539"/>
              <a:ext cx="186787" cy="186807"/>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chemeClr val="accent1"/>
            </a:solidFill>
            <a:ln w="0">
              <a:solidFill>
                <a:srgbClr val="000000"/>
              </a:solidFill>
              <a:prstDash val="solid"/>
            </a:ln>
          </p:spPr>
          <p:txBody>
            <a:bodyPr vert="horz" lIns="81639" tIns="40820" rIns="81639" bIns="40820" anchor="ctr" anchorCtr="0" compatLnSpc="0"/>
            <a:lstStyle/>
            <a:p>
              <a:pPr hangingPunct="0">
                <a:spcBef>
                  <a:spcPts val="0"/>
                </a:spcBef>
                <a:spcAft>
                  <a:spcPts val="0"/>
                </a:spcAft>
              </a:pPr>
              <a:endParaRPr lang="en-US" sz="800">
                <a:latin typeface="Arial" panose="020B0604020202020204" pitchFamily="34" charset="0"/>
                <a:ea typeface="DejaVu Sans" pitchFamily="2"/>
                <a:cs typeface="Arial" panose="020B0604020202020204" pitchFamily="34" charset="0"/>
              </a:endParaRPr>
            </a:p>
          </p:txBody>
        </p:sp>
        <p:sp>
          <p:nvSpPr>
            <p:cNvPr id="109" name="Freeform 108"/>
            <p:cNvSpPr/>
            <p:nvPr/>
          </p:nvSpPr>
          <p:spPr>
            <a:xfrm rot="16200000">
              <a:off x="3755291" y="3513114"/>
              <a:ext cx="160378" cy="3024193"/>
            </a:xfrm>
            <a:custGeom>
              <a:avLst>
                <a:gd name="f0" fmla="val 1800"/>
                <a:gd name="f1" fmla="val 11113"/>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6200"/>
                <a:gd name="f13" fmla="val 108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7 f15 1"/>
                <a:gd name="f28" fmla="*/ f18 f16 1"/>
                <a:gd name="f29" fmla="*/ 13800 f15 1"/>
                <a:gd name="f30" fmla="*/ 21600 f15 1"/>
                <a:gd name="f31" fmla="*/ 0 f16 1"/>
                <a:gd name="f32" fmla="*/ f19 1 f4"/>
                <a:gd name="f33" fmla="*/ 0 f15 1"/>
                <a:gd name="f34" fmla="*/ 10800 f16 1"/>
                <a:gd name="f35" fmla="*/ 216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30" y="f31"/>
                </a:cxn>
                <a:cxn ang="f42">
                  <a:pos x="f33" y="f34"/>
                </a:cxn>
                <a:cxn ang="f42">
                  <a:pos x="f30" y="f35"/>
                </a:cxn>
              </a:cxnLst>
              <a:rect l="f29" t="f44" r="f30" b="f45"/>
              <a:pathLst>
                <a:path w="21600" h="21600">
                  <a:moveTo>
                    <a:pt x="f8" y="f7"/>
                  </a:moveTo>
                  <a:cubicBezTo>
                    <a:pt x="f12" y="f7"/>
                    <a:pt x="f13" y="f20"/>
                    <a:pt x="f13" y="f21"/>
                  </a:cubicBezTo>
                  <a:lnTo>
                    <a:pt x="f13" y="f36"/>
                  </a:lnTo>
                  <a:cubicBezTo>
                    <a:pt x="f13" y="f37"/>
                    <a:pt x="f11" y="f22"/>
                    <a:pt x="f7" y="f22"/>
                  </a:cubicBezTo>
                  <a:cubicBezTo>
                    <a:pt x="f11" y="f22"/>
                    <a:pt x="f13" y="f38"/>
                    <a:pt x="f13" y="f39"/>
                  </a:cubicBezTo>
                  <a:lnTo>
                    <a:pt x="f13" y="f23"/>
                  </a:lnTo>
                  <a:cubicBezTo>
                    <a:pt x="f13" y="f40"/>
                    <a:pt x="f12" y="f8"/>
                    <a:pt x="f8" y="f8"/>
                  </a:cubicBezTo>
                </a:path>
              </a:pathLst>
            </a:custGeom>
            <a:noFill/>
            <a:ln w="0">
              <a:solidFill>
                <a:srgbClr val="000000"/>
              </a:solidFill>
              <a:prstDash val="solid"/>
            </a:ln>
          </p:spPr>
          <p:txBody>
            <a:bodyPr vert="horz" lIns="81639" tIns="40820" rIns="81639" bIns="40820" anchor="ctr" compatLnSpc="0"/>
            <a:lstStyle/>
            <a:p>
              <a:pPr hangingPunct="0">
                <a:spcBef>
                  <a:spcPts val="0"/>
                </a:spcBef>
                <a:spcAft>
                  <a:spcPts val="0"/>
                </a:spcAft>
              </a:pPr>
              <a:endParaRPr lang="en-US" sz="800">
                <a:latin typeface="Arial" panose="020B0604020202020204" pitchFamily="34" charset="0"/>
                <a:ea typeface="DejaVu Sans" pitchFamily="2"/>
                <a:cs typeface="Arial" panose="020B0604020202020204" pitchFamily="34" charset="0"/>
              </a:endParaRPr>
            </a:p>
          </p:txBody>
        </p:sp>
        <p:sp>
          <p:nvSpPr>
            <p:cNvPr id="110" name="TextBox 109"/>
            <p:cNvSpPr txBox="1"/>
            <p:nvPr/>
          </p:nvSpPr>
          <p:spPr>
            <a:xfrm>
              <a:off x="2921460" y="5168983"/>
              <a:ext cx="1927958" cy="861313"/>
            </a:xfrm>
            <a:prstGeom prst="rect">
              <a:avLst/>
            </a:prstGeom>
            <a:noFill/>
            <a:ln>
              <a:noFill/>
            </a:ln>
          </p:spPr>
          <p:txBody>
            <a:bodyPr vert="horz" lIns="81639" tIns="40820" rIns="81639" bIns="40820" compatLnSpc="0">
              <a:spAutoFit/>
            </a:bodyPr>
            <a:lstStyle/>
            <a:p>
              <a:pPr algn="ctr" hangingPunct="0">
                <a:spcBef>
                  <a:spcPts val="0"/>
                </a:spcBef>
                <a:spcAft>
                  <a:spcPts val="0"/>
                </a:spcAft>
              </a:pPr>
              <a:r>
                <a:rPr lang="en-US" sz="800" dirty="0">
                  <a:latin typeface="Arial" panose="020B0604020202020204" pitchFamily="34" charset="0"/>
                  <a:ea typeface="DejaVu Sans" pitchFamily="2"/>
                  <a:cs typeface="Arial" panose="020B0604020202020204" pitchFamily="34" charset="0"/>
                </a:rPr>
                <a:t>Instruction Fetch</a:t>
              </a:r>
            </a:p>
          </p:txBody>
        </p:sp>
        <p:sp>
          <p:nvSpPr>
            <p:cNvPr id="120" name="Freeform 119"/>
            <p:cNvSpPr/>
            <p:nvPr/>
          </p:nvSpPr>
          <p:spPr>
            <a:xfrm>
              <a:off x="8576838" y="2882284"/>
              <a:ext cx="387290" cy="186643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w="0">
              <a:solidFill>
                <a:srgbClr val="000000"/>
              </a:solidFill>
              <a:prstDash val="solid"/>
            </a:ln>
          </p:spPr>
          <p:txBody>
            <a:bodyPr vert="horz" lIns="81639" tIns="40820" rIns="81639" bIns="40820" anchor="ctr" anchorCtr="0" compatLnSpc="0"/>
            <a:lstStyle/>
            <a:p>
              <a:pPr hangingPunct="0">
                <a:spcBef>
                  <a:spcPts val="0"/>
                </a:spcBef>
                <a:spcAft>
                  <a:spcPts val="0"/>
                </a:spcAft>
              </a:pPr>
              <a:endParaRPr lang="en-US" sz="800">
                <a:latin typeface="Arial" panose="020B0604020202020204" pitchFamily="34" charset="0"/>
                <a:ea typeface="DejaVu Sans" pitchFamily="2"/>
                <a:cs typeface="Arial" panose="020B0604020202020204" pitchFamily="34" charset="0"/>
              </a:endParaRPr>
            </a:p>
          </p:txBody>
        </p:sp>
        <p:sp>
          <p:nvSpPr>
            <p:cNvPr id="123" name="Rectangle 122"/>
            <p:cNvSpPr/>
            <p:nvPr/>
          </p:nvSpPr>
          <p:spPr>
            <a:xfrm>
              <a:off x="-455859" y="345767"/>
              <a:ext cx="9677399" cy="5978833"/>
            </a:xfrm>
            <a:prstGeom prst="rect">
              <a:avLst/>
            </a:prstGeom>
            <a:no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a:p>
          </p:txBody>
        </p:sp>
      </p:grpSp>
      <p:cxnSp>
        <p:nvCxnSpPr>
          <p:cNvPr id="175" name="Elbow Connector 174"/>
          <p:cNvCxnSpPr>
            <a:stCxn id="57" idx="3"/>
            <a:endCxn id="123" idx="3"/>
          </p:cNvCxnSpPr>
          <p:nvPr/>
        </p:nvCxnSpPr>
        <p:spPr>
          <a:xfrm flipH="1">
            <a:off x="8763001" y="2487154"/>
            <a:ext cx="19073" cy="2765483"/>
          </a:xfrm>
          <a:prstGeom prst="bentConnector3">
            <a:avLst>
              <a:gd name="adj1" fmla="val -1198553"/>
            </a:avLst>
          </a:prstGeom>
          <a:ln w="19050" cmpd="sng">
            <a:prstDash val="dash"/>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2651053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Caching</a:t>
            </a:r>
            <a:r>
              <a:rPr lang="zh-CN" altLang="en-US" dirty="0" smtClean="0"/>
              <a:t> </a:t>
            </a:r>
            <a:r>
              <a:rPr lang="en-US" altLang="zh-CN" dirty="0" smtClean="0"/>
              <a:t>-&gt;</a:t>
            </a:r>
            <a:r>
              <a:rPr lang="zh-CN" altLang="en-US" dirty="0" smtClean="0"/>
              <a:t> </a:t>
            </a:r>
            <a:r>
              <a:rPr lang="en-US" altLang="zh-CN" dirty="0" smtClean="0"/>
              <a:t>Software</a:t>
            </a:r>
            <a:r>
              <a:rPr lang="zh-CN" altLang="en-US" dirty="0" smtClean="0"/>
              <a:t> </a:t>
            </a:r>
            <a:r>
              <a:rPr lang="en-US" altLang="zh-CN" dirty="0" smtClean="0"/>
              <a:t>Managed</a:t>
            </a:r>
            <a:r>
              <a:rPr lang="zh-CN" altLang="en-US" dirty="0" smtClean="0"/>
              <a:t> </a:t>
            </a:r>
            <a:r>
              <a:rPr lang="en-US" altLang="zh-CN" dirty="0" smtClean="0"/>
              <a:t>SPM</a:t>
            </a:r>
            <a:endParaRPr lang="en-US" dirty="0"/>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6</a:t>
            </a:fld>
            <a:endParaRPr lang="en-US" altLang="zh-CN"/>
          </a:p>
        </p:txBody>
      </p:sp>
      <p:sp>
        <p:nvSpPr>
          <p:cNvPr id="5" name="矩形 6"/>
          <p:cNvSpPr/>
          <p:nvPr/>
        </p:nvSpPr>
        <p:spPr>
          <a:xfrm>
            <a:off x="838200" y="4495800"/>
            <a:ext cx="1066800" cy="457200"/>
          </a:xfrm>
          <a:prstGeom prst="rect">
            <a:avLst/>
          </a:prstGeom>
          <a:solidFill>
            <a:schemeClr val="accent2"/>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rPr>
              <a:t>Execution Core</a:t>
            </a:r>
            <a:endParaRPr lang="zh-CN" altLang="en-US" sz="1400" b="1" dirty="0">
              <a:solidFill>
                <a:schemeClr val="tx1"/>
              </a:solidFill>
            </a:endParaRPr>
          </a:p>
        </p:txBody>
      </p:sp>
      <p:sp>
        <p:nvSpPr>
          <p:cNvPr id="6" name="矩形 7"/>
          <p:cNvSpPr/>
          <p:nvPr/>
        </p:nvSpPr>
        <p:spPr>
          <a:xfrm>
            <a:off x="838200" y="5029200"/>
            <a:ext cx="1066800" cy="228600"/>
          </a:xfrm>
          <a:prstGeom prst="rect">
            <a:avLst/>
          </a:prstGeom>
          <a:solidFill>
            <a:schemeClr val="accent4">
              <a:lumMod val="7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SPM</a:t>
            </a:r>
            <a:endParaRPr lang="zh-CN" altLang="en-US" dirty="0">
              <a:solidFill>
                <a:schemeClr val="tx1"/>
              </a:solidFill>
            </a:endParaRPr>
          </a:p>
        </p:txBody>
      </p:sp>
      <p:sp>
        <p:nvSpPr>
          <p:cNvPr id="7" name="矩形 8"/>
          <p:cNvSpPr/>
          <p:nvPr/>
        </p:nvSpPr>
        <p:spPr>
          <a:xfrm>
            <a:off x="2057400" y="4495800"/>
            <a:ext cx="1066800" cy="457200"/>
          </a:xfrm>
          <a:prstGeom prst="rect">
            <a:avLst/>
          </a:prstGeom>
          <a:solidFill>
            <a:schemeClr val="accent2"/>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rPr>
              <a:t>Execution Core</a:t>
            </a:r>
            <a:endParaRPr lang="zh-CN" altLang="en-US" sz="1400" b="1" dirty="0">
              <a:solidFill>
                <a:schemeClr val="tx1"/>
              </a:solidFill>
            </a:endParaRPr>
          </a:p>
        </p:txBody>
      </p:sp>
      <p:sp>
        <p:nvSpPr>
          <p:cNvPr id="8" name="矩形 9"/>
          <p:cNvSpPr/>
          <p:nvPr/>
        </p:nvSpPr>
        <p:spPr>
          <a:xfrm>
            <a:off x="2057400" y="5029200"/>
            <a:ext cx="1066800" cy="2286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SPM</a:t>
            </a:r>
            <a:endParaRPr lang="zh-CN" altLang="en-US" dirty="0">
              <a:solidFill>
                <a:schemeClr val="tx1"/>
              </a:solidFill>
            </a:endParaRPr>
          </a:p>
        </p:txBody>
      </p:sp>
      <p:sp>
        <p:nvSpPr>
          <p:cNvPr id="9" name="矩形 10"/>
          <p:cNvSpPr/>
          <p:nvPr/>
        </p:nvSpPr>
        <p:spPr>
          <a:xfrm>
            <a:off x="3276600" y="4495800"/>
            <a:ext cx="1066800" cy="457200"/>
          </a:xfrm>
          <a:prstGeom prst="rect">
            <a:avLst/>
          </a:prstGeom>
          <a:solidFill>
            <a:schemeClr val="accent2"/>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rPr>
              <a:t>Execution Core</a:t>
            </a:r>
            <a:endParaRPr lang="zh-CN" altLang="en-US" sz="1400" b="1" dirty="0">
              <a:solidFill>
                <a:schemeClr val="tx1"/>
              </a:solidFill>
            </a:endParaRPr>
          </a:p>
        </p:txBody>
      </p:sp>
      <p:sp>
        <p:nvSpPr>
          <p:cNvPr id="10" name="矩形 11"/>
          <p:cNvSpPr/>
          <p:nvPr/>
        </p:nvSpPr>
        <p:spPr>
          <a:xfrm>
            <a:off x="3276600" y="5029200"/>
            <a:ext cx="1066800" cy="2286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SPM</a:t>
            </a:r>
            <a:endParaRPr lang="zh-CN" altLang="en-US" dirty="0">
              <a:solidFill>
                <a:schemeClr val="tx1"/>
              </a:solidFill>
            </a:endParaRPr>
          </a:p>
        </p:txBody>
      </p:sp>
      <p:sp>
        <p:nvSpPr>
          <p:cNvPr id="11" name="矩形 12"/>
          <p:cNvSpPr/>
          <p:nvPr/>
        </p:nvSpPr>
        <p:spPr>
          <a:xfrm>
            <a:off x="4495800" y="4495800"/>
            <a:ext cx="1066800" cy="457200"/>
          </a:xfrm>
          <a:prstGeom prst="rect">
            <a:avLst/>
          </a:prstGeom>
          <a:solidFill>
            <a:schemeClr val="accent2"/>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rPr>
              <a:t>Execution Core</a:t>
            </a:r>
            <a:endParaRPr lang="zh-CN" altLang="en-US" sz="1400" b="1" dirty="0">
              <a:solidFill>
                <a:schemeClr val="tx1"/>
              </a:solidFill>
            </a:endParaRPr>
          </a:p>
        </p:txBody>
      </p:sp>
      <p:sp>
        <p:nvSpPr>
          <p:cNvPr id="12" name="矩形 13"/>
          <p:cNvSpPr/>
          <p:nvPr/>
        </p:nvSpPr>
        <p:spPr>
          <a:xfrm>
            <a:off x="4495800" y="5029200"/>
            <a:ext cx="1066800" cy="2286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SPM</a:t>
            </a:r>
            <a:endParaRPr lang="zh-CN" altLang="en-US" dirty="0">
              <a:solidFill>
                <a:schemeClr val="tx1"/>
              </a:solidFill>
            </a:endParaRPr>
          </a:p>
        </p:txBody>
      </p:sp>
      <p:sp>
        <p:nvSpPr>
          <p:cNvPr id="13" name="矩形 14"/>
          <p:cNvSpPr/>
          <p:nvPr/>
        </p:nvSpPr>
        <p:spPr>
          <a:xfrm>
            <a:off x="5715000" y="4495800"/>
            <a:ext cx="1066800" cy="457200"/>
          </a:xfrm>
          <a:prstGeom prst="rect">
            <a:avLst/>
          </a:prstGeom>
          <a:solidFill>
            <a:schemeClr val="accent2"/>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rPr>
              <a:t>Execution Core</a:t>
            </a:r>
            <a:endParaRPr lang="zh-CN" altLang="en-US" sz="1400" b="1" dirty="0">
              <a:solidFill>
                <a:schemeClr val="tx1"/>
              </a:solidFill>
            </a:endParaRPr>
          </a:p>
        </p:txBody>
      </p:sp>
      <p:sp>
        <p:nvSpPr>
          <p:cNvPr id="14" name="矩形 15"/>
          <p:cNvSpPr/>
          <p:nvPr/>
        </p:nvSpPr>
        <p:spPr>
          <a:xfrm>
            <a:off x="5715000" y="5029200"/>
            <a:ext cx="1066800" cy="2286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SPM</a:t>
            </a:r>
            <a:endParaRPr lang="zh-CN" altLang="en-US" dirty="0">
              <a:solidFill>
                <a:schemeClr val="tx1"/>
              </a:solidFill>
            </a:endParaRPr>
          </a:p>
        </p:txBody>
      </p:sp>
      <p:sp>
        <p:nvSpPr>
          <p:cNvPr id="15" name="矩形 16"/>
          <p:cNvSpPr/>
          <p:nvPr/>
        </p:nvSpPr>
        <p:spPr>
          <a:xfrm>
            <a:off x="6934200" y="4495800"/>
            <a:ext cx="1066800" cy="457200"/>
          </a:xfrm>
          <a:prstGeom prst="rect">
            <a:avLst/>
          </a:prstGeom>
          <a:solidFill>
            <a:schemeClr val="accent2"/>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rPr>
              <a:t>Execution Core</a:t>
            </a:r>
            <a:endParaRPr lang="zh-CN" altLang="en-US" sz="1400" b="1" dirty="0">
              <a:solidFill>
                <a:schemeClr val="tx1"/>
              </a:solidFill>
            </a:endParaRPr>
          </a:p>
        </p:txBody>
      </p:sp>
      <p:sp>
        <p:nvSpPr>
          <p:cNvPr id="16" name="矩形 17"/>
          <p:cNvSpPr/>
          <p:nvPr/>
        </p:nvSpPr>
        <p:spPr>
          <a:xfrm>
            <a:off x="6934200" y="5029200"/>
            <a:ext cx="1066800" cy="2286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SPM</a:t>
            </a:r>
            <a:endParaRPr lang="zh-CN" altLang="en-US" dirty="0">
              <a:solidFill>
                <a:schemeClr val="tx1"/>
              </a:solidFill>
            </a:endParaRPr>
          </a:p>
        </p:txBody>
      </p:sp>
      <p:cxnSp>
        <p:nvCxnSpPr>
          <p:cNvPr id="17" name="直接箭头连接符 21"/>
          <p:cNvCxnSpPr>
            <a:stCxn id="6" idx="2"/>
          </p:cNvCxnSpPr>
          <p:nvPr/>
        </p:nvCxnSpPr>
        <p:spPr>
          <a:xfrm>
            <a:off x="1371600" y="5257800"/>
            <a:ext cx="0" cy="5334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矩形 23"/>
          <p:cNvSpPr/>
          <p:nvPr/>
        </p:nvSpPr>
        <p:spPr>
          <a:xfrm>
            <a:off x="609600" y="5791200"/>
            <a:ext cx="7543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Interconnect Bus</a:t>
            </a:r>
            <a:endParaRPr lang="zh-CN" altLang="en-US" dirty="0">
              <a:solidFill>
                <a:schemeClr val="tx1"/>
              </a:solidFill>
            </a:endParaRPr>
          </a:p>
        </p:txBody>
      </p:sp>
      <p:cxnSp>
        <p:nvCxnSpPr>
          <p:cNvPr id="19" name="直接箭头连接符 26"/>
          <p:cNvCxnSpPr/>
          <p:nvPr/>
        </p:nvCxnSpPr>
        <p:spPr>
          <a:xfrm>
            <a:off x="2590800" y="5257800"/>
            <a:ext cx="0" cy="5334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28"/>
          <p:cNvCxnSpPr/>
          <p:nvPr/>
        </p:nvCxnSpPr>
        <p:spPr>
          <a:xfrm>
            <a:off x="3779681" y="5257800"/>
            <a:ext cx="0" cy="5334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30"/>
          <p:cNvCxnSpPr/>
          <p:nvPr/>
        </p:nvCxnSpPr>
        <p:spPr>
          <a:xfrm>
            <a:off x="4998881" y="5257800"/>
            <a:ext cx="0" cy="5334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32"/>
          <p:cNvCxnSpPr/>
          <p:nvPr/>
        </p:nvCxnSpPr>
        <p:spPr>
          <a:xfrm>
            <a:off x="6294281" y="5257800"/>
            <a:ext cx="0" cy="5334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34"/>
          <p:cNvCxnSpPr/>
          <p:nvPr/>
        </p:nvCxnSpPr>
        <p:spPr>
          <a:xfrm>
            <a:off x="7513481" y="5257800"/>
            <a:ext cx="0" cy="5334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114800" y="5410200"/>
            <a:ext cx="639919" cy="338554"/>
          </a:xfrm>
          <a:prstGeom prst="rect">
            <a:avLst/>
          </a:prstGeom>
          <a:noFill/>
        </p:spPr>
        <p:txBody>
          <a:bodyPr wrap="square" rtlCol="0">
            <a:spAutoFit/>
          </a:bodyPr>
          <a:lstStyle/>
          <a:p>
            <a:r>
              <a:rPr lang="en-US" altLang="zh-CN" sz="1600" dirty="0" smtClean="0"/>
              <a:t>DMA</a:t>
            </a:r>
            <a:endParaRPr lang="zh-CN" altLang="en-US" sz="1600" dirty="0"/>
          </a:p>
        </p:txBody>
      </p:sp>
      <p:sp>
        <p:nvSpPr>
          <p:cNvPr id="25" name="Rectangle 7"/>
          <p:cNvSpPr/>
          <p:nvPr/>
        </p:nvSpPr>
        <p:spPr>
          <a:xfrm>
            <a:off x="1828800" y="1138535"/>
            <a:ext cx="2209800" cy="1752600"/>
          </a:xfrm>
          <a:prstGeom prst="rect">
            <a:avLst/>
          </a:prstGeom>
          <a:solidFill>
            <a:schemeClr val="bg2">
              <a:lumMod val="9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smtClean="0">
                <a:solidFill>
                  <a:schemeClr val="tx1">
                    <a:lumMod val="95000"/>
                    <a:lumOff val="5000"/>
                  </a:schemeClr>
                </a:solidFill>
              </a:rPr>
              <a:t>Data Array</a:t>
            </a:r>
          </a:p>
        </p:txBody>
      </p:sp>
      <p:sp>
        <p:nvSpPr>
          <p:cNvPr id="26" name="Rectangle 8"/>
          <p:cNvSpPr/>
          <p:nvPr/>
        </p:nvSpPr>
        <p:spPr>
          <a:xfrm>
            <a:off x="990600" y="1138535"/>
            <a:ext cx="762000" cy="1752600"/>
          </a:xfrm>
          <a:prstGeom prst="rect">
            <a:avLst/>
          </a:prstGeom>
          <a:solidFill>
            <a:schemeClr val="bg2">
              <a:lumMod val="9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smtClean="0">
                <a:solidFill>
                  <a:schemeClr val="tx1">
                    <a:lumMod val="95000"/>
                    <a:lumOff val="5000"/>
                  </a:schemeClr>
                </a:solidFill>
              </a:rPr>
              <a:t>Tag Array</a:t>
            </a:r>
          </a:p>
        </p:txBody>
      </p:sp>
      <p:sp>
        <p:nvSpPr>
          <p:cNvPr id="27" name="Rectangle 10"/>
          <p:cNvSpPr/>
          <p:nvPr/>
        </p:nvSpPr>
        <p:spPr>
          <a:xfrm>
            <a:off x="990600" y="2967335"/>
            <a:ext cx="1905000" cy="609600"/>
          </a:xfrm>
          <a:prstGeom prst="rect">
            <a:avLst/>
          </a:prstGeom>
          <a:solidFill>
            <a:schemeClr val="bg2">
              <a:lumMod val="9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smtClean="0">
                <a:solidFill>
                  <a:schemeClr val="tx1">
                    <a:lumMod val="95000"/>
                    <a:lumOff val="5000"/>
                  </a:schemeClr>
                </a:solidFill>
              </a:rPr>
              <a:t>Tag Comparators, </a:t>
            </a:r>
            <a:r>
              <a:rPr lang="en-US" sz="1400" dirty="0" err="1" smtClean="0">
                <a:solidFill>
                  <a:schemeClr val="tx1">
                    <a:lumMod val="95000"/>
                    <a:lumOff val="5000"/>
                  </a:schemeClr>
                </a:solidFill>
              </a:rPr>
              <a:t>Muxes</a:t>
            </a:r>
            <a:endParaRPr lang="en-US" sz="1400" dirty="0" smtClean="0">
              <a:solidFill>
                <a:schemeClr val="tx1">
                  <a:lumMod val="95000"/>
                  <a:lumOff val="5000"/>
                </a:schemeClr>
              </a:solidFill>
            </a:endParaRPr>
          </a:p>
        </p:txBody>
      </p:sp>
      <p:sp>
        <p:nvSpPr>
          <p:cNvPr id="28" name="Rectangle 11"/>
          <p:cNvSpPr/>
          <p:nvPr/>
        </p:nvSpPr>
        <p:spPr>
          <a:xfrm>
            <a:off x="2971800" y="2967335"/>
            <a:ext cx="1066800" cy="609600"/>
          </a:xfrm>
          <a:prstGeom prst="rect">
            <a:avLst/>
          </a:prstGeom>
          <a:solidFill>
            <a:schemeClr val="bg2">
              <a:lumMod val="9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smtClean="0">
                <a:solidFill>
                  <a:schemeClr val="tx1">
                    <a:lumMod val="95000"/>
                    <a:lumOff val="5000"/>
                  </a:schemeClr>
                </a:solidFill>
              </a:rPr>
              <a:t>Address Decoder</a:t>
            </a:r>
          </a:p>
        </p:txBody>
      </p:sp>
      <p:sp>
        <p:nvSpPr>
          <p:cNvPr id="29" name="TextBox 28"/>
          <p:cNvSpPr txBox="1"/>
          <p:nvPr/>
        </p:nvSpPr>
        <p:spPr>
          <a:xfrm>
            <a:off x="1828800" y="3729335"/>
            <a:ext cx="1075936" cy="461665"/>
          </a:xfrm>
          <a:prstGeom prst="rect">
            <a:avLst/>
          </a:prstGeom>
          <a:noFill/>
        </p:spPr>
        <p:txBody>
          <a:bodyPr wrap="none" rtlCol="0">
            <a:spAutoFit/>
          </a:bodyPr>
          <a:lstStyle/>
          <a:p>
            <a:r>
              <a:rPr lang="en-US" dirty="0" smtClean="0"/>
              <a:t>Cache</a:t>
            </a:r>
            <a:endParaRPr lang="en-US" dirty="0"/>
          </a:p>
        </p:txBody>
      </p:sp>
      <p:sp>
        <p:nvSpPr>
          <p:cNvPr id="30" name="TextBox 29"/>
          <p:cNvSpPr txBox="1"/>
          <p:nvPr/>
        </p:nvSpPr>
        <p:spPr>
          <a:xfrm>
            <a:off x="1828800" y="3729335"/>
            <a:ext cx="851515" cy="461665"/>
          </a:xfrm>
          <a:prstGeom prst="rect">
            <a:avLst/>
          </a:prstGeom>
          <a:noFill/>
        </p:spPr>
        <p:txBody>
          <a:bodyPr wrap="none" rtlCol="0">
            <a:spAutoFit/>
          </a:bodyPr>
          <a:lstStyle/>
          <a:p>
            <a:r>
              <a:rPr lang="en-US" dirty="0" smtClean="0"/>
              <a:t>SPM</a:t>
            </a:r>
            <a:endParaRPr lang="en-US" dirty="0"/>
          </a:p>
        </p:txBody>
      </p:sp>
      <p:sp>
        <p:nvSpPr>
          <p:cNvPr id="32" name="内容占位符 3"/>
          <p:cNvSpPr txBox="1">
            <a:spLocks/>
          </p:cNvSpPr>
          <p:nvPr/>
        </p:nvSpPr>
        <p:spPr>
          <a:xfrm>
            <a:off x="4114800" y="1371600"/>
            <a:ext cx="3810000" cy="2590800"/>
          </a:xfrm>
          <a:prstGeom prst="rect">
            <a:avLst/>
          </a:prstGeom>
        </p:spPr>
        <p:txBody>
          <a:bodyPr vert="horz">
            <a:noAutofit/>
          </a:bodyPr>
          <a:lstStyle/>
          <a:p>
            <a:pPr marL="342900" indent="-342900" fontAlgn="auto">
              <a:spcBef>
                <a:spcPts val="600"/>
              </a:spcBef>
              <a:spcAft>
                <a:spcPts val="0"/>
              </a:spcAft>
              <a:buClr>
                <a:schemeClr val="accent1"/>
              </a:buClr>
              <a:buSzPct val="100000"/>
              <a:buFont typeface="Arial" panose="020B0604020202020204" pitchFamily="34" charset="0"/>
              <a:buChar char="•"/>
              <a:defRPr/>
            </a:pPr>
            <a:r>
              <a:rPr lang="en-US" altLang="zh-CN" sz="2400" dirty="0" smtClean="0"/>
              <a:t>SPM based Multicore</a:t>
            </a:r>
          </a:p>
          <a:p>
            <a:pPr marL="800100" lvl="1" indent="-342900" fontAlgn="auto">
              <a:spcBef>
                <a:spcPts val="600"/>
              </a:spcBef>
              <a:spcAft>
                <a:spcPts val="0"/>
              </a:spcAft>
              <a:buClr>
                <a:schemeClr val="accent1"/>
              </a:buClr>
              <a:buSzPct val="100000"/>
              <a:buFont typeface="Arial" panose="020B0604020202020204" pitchFamily="34" charset="0"/>
              <a:buChar char="•"/>
              <a:defRPr/>
            </a:pPr>
            <a:r>
              <a:rPr lang="en-US" altLang="zh-CN" sz="2200" dirty="0" smtClean="0">
                <a:solidFill>
                  <a:srgbClr val="002060"/>
                </a:solidFill>
              </a:rPr>
              <a:t>A truly distributed </a:t>
            </a:r>
            <a:r>
              <a:rPr lang="en-US" altLang="zh-CN" sz="2200" dirty="0">
                <a:solidFill>
                  <a:srgbClr val="002060"/>
                </a:solidFill>
              </a:rPr>
              <a:t>memory architecture on-a-</a:t>
            </a:r>
            <a:r>
              <a:rPr lang="en-US" altLang="zh-CN" sz="2200" dirty="0" smtClean="0">
                <a:solidFill>
                  <a:srgbClr val="002060"/>
                </a:solidFill>
              </a:rPr>
              <a:t>chip</a:t>
            </a:r>
          </a:p>
          <a:p>
            <a:pPr marL="342900" indent="-342900" fontAlgn="auto">
              <a:spcBef>
                <a:spcPts val="600"/>
              </a:spcBef>
              <a:spcAft>
                <a:spcPts val="0"/>
              </a:spcAft>
              <a:buClr>
                <a:schemeClr val="accent1"/>
              </a:buClr>
              <a:buSzPct val="100000"/>
              <a:buFont typeface="Arial" panose="020B0604020202020204" pitchFamily="34" charset="0"/>
              <a:buChar char="•"/>
              <a:defRPr/>
            </a:pPr>
            <a:r>
              <a:rPr lang="zh-CN" altLang="zh-CN" sz="2400" dirty="0"/>
              <a:t>D</a:t>
            </a:r>
            <a:r>
              <a:rPr lang="en-US" altLang="zh-CN" sz="2400" dirty="0" err="1"/>
              <a:t>ata</a:t>
            </a:r>
            <a:r>
              <a:rPr lang="en-US" altLang="zh-CN" sz="2400" dirty="0"/>
              <a:t> transfer </a:t>
            </a:r>
          </a:p>
          <a:p>
            <a:pPr marL="800100" lvl="1" indent="-342900" fontAlgn="auto">
              <a:spcBef>
                <a:spcPts val="600"/>
              </a:spcBef>
              <a:spcAft>
                <a:spcPts val="0"/>
              </a:spcAft>
              <a:buClr>
                <a:schemeClr val="accent1"/>
              </a:buClr>
              <a:buSzPct val="100000"/>
              <a:buFont typeface="Arial" panose="020B0604020202020204" pitchFamily="34" charset="0"/>
              <a:buChar char="•"/>
              <a:defRPr/>
            </a:pPr>
            <a:r>
              <a:rPr lang="zh-CN" altLang="zh-CN" sz="2400" dirty="0" smtClean="0">
                <a:solidFill>
                  <a:srgbClr val="002060"/>
                </a:solidFill>
              </a:rPr>
              <a:t>M</a:t>
            </a:r>
            <a:r>
              <a:rPr lang="en-US" altLang="zh-CN" sz="2400" dirty="0" err="1" smtClean="0">
                <a:solidFill>
                  <a:srgbClr val="002060"/>
                </a:solidFill>
              </a:rPr>
              <a:t>anaged</a:t>
            </a:r>
            <a:r>
              <a:rPr lang="en-US" altLang="zh-CN" sz="2400" dirty="0" smtClean="0">
                <a:solidFill>
                  <a:srgbClr val="002060"/>
                </a:solidFill>
              </a:rPr>
              <a:t> in software</a:t>
            </a:r>
            <a:endParaRPr lang="en-US" altLang="zh-CN" sz="2400" dirty="0"/>
          </a:p>
        </p:txBody>
      </p:sp>
    </p:spTree>
    <p:extLst>
      <p:ext uri="{BB962C8B-B14F-4D97-AF65-F5344CB8AC3E}">
        <p14:creationId xmlns:p14="http://schemas.microsoft.com/office/powerpoint/2010/main" val="319152206"/>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hidden"/>
                                      </p:to>
                                    </p:set>
                                  </p:childTnLst>
                                </p:cTn>
                              </p:par>
                            </p:childTnLst>
                          </p:cTn>
                        </p:par>
                        <p:par>
                          <p:cTn id="7" fill="hold">
                            <p:stCondLst>
                              <p:cond delay="0"/>
                            </p:stCondLst>
                            <p:childTnLst>
                              <p:par>
                                <p:cTn id="8" presetID="2" presetClass="exit" presetSubtype="8" fill="hold" grpId="0" nodeType="afterEffect">
                                  <p:stCondLst>
                                    <p:cond delay="0"/>
                                  </p:stCondLst>
                                  <p:childTnLst>
                                    <p:anim calcmode="lin" valueType="num">
                                      <p:cBhvr additive="base">
                                        <p:cTn id="9" dur="1000"/>
                                        <p:tgtEl>
                                          <p:spTgt spid="27"/>
                                        </p:tgtEl>
                                        <p:attrNameLst>
                                          <p:attrName>ppt_x</p:attrName>
                                        </p:attrNameLst>
                                      </p:cBhvr>
                                      <p:tavLst>
                                        <p:tav tm="0">
                                          <p:val>
                                            <p:strVal val="ppt_x"/>
                                          </p:val>
                                        </p:tav>
                                        <p:tav tm="100000">
                                          <p:val>
                                            <p:strVal val="0-ppt_w/2"/>
                                          </p:val>
                                        </p:tav>
                                      </p:tavLst>
                                    </p:anim>
                                    <p:anim calcmode="lin" valueType="num">
                                      <p:cBhvr additive="base">
                                        <p:cTn id="10" dur="1000"/>
                                        <p:tgtEl>
                                          <p:spTgt spid="27"/>
                                        </p:tgtEl>
                                        <p:attrNameLst>
                                          <p:attrName>ppt_y</p:attrName>
                                        </p:attrNameLst>
                                      </p:cBhvr>
                                      <p:tavLst>
                                        <p:tav tm="0">
                                          <p:val>
                                            <p:strVal val="ppt_y"/>
                                          </p:val>
                                        </p:tav>
                                        <p:tav tm="100000">
                                          <p:val>
                                            <p:strVal val="ppt_y"/>
                                          </p:val>
                                        </p:tav>
                                      </p:tavLst>
                                    </p:anim>
                                    <p:set>
                                      <p:cBhvr>
                                        <p:cTn id="11" dur="1" fill="hold">
                                          <p:stCondLst>
                                            <p:cond delay="999"/>
                                          </p:stCondLst>
                                        </p:cTn>
                                        <p:tgtEl>
                                          <p:spTgt spid="27"/>
                                        </p:tgtEl>
                                        <p:attrNameLst>
                                          <p:attrName>style.visibility</p:attrName>
                                        </p:attrNameLst>
                                      </p:cBhvr>
                                      <p:to>
                                        <p:strVal val="hidden"/>
                                      </p:to>
                                    </p:set>
                                  </p:childTnLst>
                                </p:cTn>
                              </p:par>
                            </p:childTnLst>
                          </p:cTn>
                        </p:par>
                        <p:par>
                          <p:cTn id="12" fill="hold">
                            <p:stCondLst>
                              <p:cond delay="1000"/>
                            </p:stCondLst>
                            <p:childTnLst>
                              <p:par>
                                <p:cTn id="13" presetID="2" presetClass="exit" presetSubtype="8" fill="hold" grpId="0" nodeType="afterEffect">
                                  <p:stCondLst>
                                    <p:cond delay="0"/>
                                  </p:stCondLst>
                                  <p:childTnLst>
                                    <p:anim calcmode="lin" valueType="num">
                                      <p:cBhvr additive="base">
                                        <p:cTn id="14" dur="1000"/>
                                        <p:tgtEl>
                                          <p:spTgt spid="26"/>
                                        </p:tgtEl>
                                        <p:attrNameLst>
                                          <p:attrName>ppt_x</p:attrName>
                                        </p:attrNameLst>
                                      </p:cBhvr>
                                      <p:tavLst>
                                        <p:tav tm="0">
                                          <p:val>
                                            <p:strVal val="ppt_x"/>
                                          </p:val>
                                        </p:tav>
                                        <p:tav tm="100000">
                                          <p:val>
                                            <p:strVal val="0-ppt_w/2"/>
                                          </p:val>
                                        </p:tav>
                                      </p:tavLst>
                                    </p:anim>
                                    <p:anim calcmode="lin" valueType="num">
                                      <p:cBhvr additive="base">
                                        <p:cTn id="15" dur="1000"/>
                                        <p:tgtEl>
                                          <p:spTgt spid="26"/>
                                        </p:tgtEl>
                                        <p:attrNameLst>
                                          <p:attrName>ppt_y</p:attrName>
                                        </p:attrNameLst>
                                      </p:cBhvr>
                                      <p:tavLst>
                                        <p:tav tm="0">
                                          <p:val>
                                            <p:strVal val="ppt_y"/>
                                          </p:val>
                                        </p:tav>
                                        <p:tav tm="100000">
                                          <p:val>
                                            <p:strVal val="ppt_y"/>
                                          </p:val>
                                        </p:tav>
                                      </p:tavLst>
                                    </p:anim>
                                    <p:set>
                                      <p:cBhvr>
                                        <p:cTn id="16" dur="1" fill="hold">
                                          <p:stCondLst>
                                            <p:cond delay="999"/>
                                          </p:stCondLst>
                                        </p:cTn>
                                        <p:tgtEl>
                                          <p:spTgt spid="26"/>
                                        </p:tgtEl>
                                        <p:attrNameLst>
                                          <p:attrName>style.visibility</p:attrName>
                                        </p:attrNameLst>
                                      </p:cBhvr>
                                      <p:to>
                                        <p:strVal val="hidden"/>
                                      </p:to>
                                    </p:set>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Management</a:t>
            </a:r>
            <a:r>
              <a:rPr lang="zh-CN" altLang="en-US" dirty="0" smtClean="0"/>
              <a:t> </a:t>
            </a:r>
            <a:r>
              <a:rPr lang="en-US" altLang="zh-CN" dirty="0" smtClean="0"/>
              <a:t>Challenges</a:t>
            </a:r>
            <a:endParaRPr lang="zh-CN" altLang="en-US" dirty="0"/>
          </a:p>
        </p:txBody>
      </p:sp>
      <p:sp>
        <p:nvSpPr>
          <p:cNvPr id="3" name="灯片编号占位符 2"/>
          <p:cNvSpPr>
            <a:spLocks noGrp="1"/>
          </p:cNvSpPr>
          <p:nvPr>
            <p:ph type="sldNum" sz="quarter" idx="12"/>
          </p:nvPr>
        </p:nvSpPr>
        <p:spPr/>
        <p:txBody>
          <a:bodyPr/>
          <a:lstStyle/>
          <a:p>
            <a:fld id="{FEFC07C8-73AF-4C93-9657-3F05B2743F4C}" type="slidenum">
              <a:rPr lang="en-US" altLang="zh-CN" smtClean="0"/>
              <a:pPr/>
              <a:t>7</a:t>
            </a:fld>
            <a:endParaRPr lang="en-US" altLang="zh-CN"/>
          </a:p>
        </p:txBody>
      </p:sp>
      <p:sp>
        <p:nvSpPr>
          <p:cNvPr id="4" name="内容占位符 3"/>
          <p:cNvSpPr>
            <a:spLocks noGrp="1"/>
          </p:cNvSpPr>
          <p:nvPr>
            <p:ph sz="quarter" idx="1"/>
          </p:nvPr>
        </p:nvSpPr>
        <p:spPr>
          <a:xfrm>
            <a:off x="0" y="914400"/>
            <a:ext cx="8763000" cy="2971800"/>
          </a:xfrm>
        </p:spPr>
        <p:txBody>
          <a:bodyPr>
            <a:normAutofit fontScale="62500" lnSpcReduction="20000"/>
          </a:bodyPr>
          <a:lstStyle/>
          <a:p>
            <a:r>
              <a:rPr lang="en-US" altLang="zh-CN" dirty="0" smtClean="0"/>
              <a:t>Make</a:t>
            </a:r>
            <a:r>
              <a:rPr lang="zh-CN" altLang="en-US" dirty="0" smtClean="0"/>
              <a:t> </a:t>
            </a:r>
            <a:r>
              <a:rPr lang="en-US" altLang="zh-CN" dirty="0" smtClean="0"/>
              <a:t>it</a:t>
            </a:r>
            <a:r>
              <a:rPr lang="zh-CN" altLang="en-US" dirty="0" smtClean="0"/>
              <a:t> </a:t>
            </a:r>
            <a:r>
              <a:rPr lang="en-US" altLang="zh-CN" dirty="0" smtClean="0"/>
              <a:t>work!</a:t>
            </a:r>
          </a:p>
          <a:p>
            <a:pPr lvl="1"/>
            <a:r>
              <a:rPr lang="en-US" altLang="zh-CN" dirty="0" smtClean="0"/>
              <a:t>Software</a:t>
            </a:r>
            <a:r>
              <a:rPr lang="zh-CN" altLang="en-US" dirty="0" smtClean="0"/>
              <a:t> </a:t>
            </a:r>
            <a:r>
              <a:rPr lang="en-US" altLang="zh-CN" dirty="0" smtClean="0"/>
              <a:t>needs to be aware of :</a:t>
            </a:r>
          </a:p>
          <a:p>
            <a:pPr lvl="2"/>
            <a:r>
              <a:rPr lang="en-US" altLang="zh-CN" dirty="0" smtClean="0"/>
              <a:t>Local memory availability</a:t>
            </a:r>
          </a:p>
          <a:p>
            <a:pPr lvl="2"/>
            <a:r>
              <a:rPr lang="en-US" altLang="zh-CN" dirty="0" smtClean="0"/>
              <a:t>Task requirement at every point of time</a:t>
            </a:r>
          </a:p>
          <a:p>
            <a:r>
              <a:rPr lang="en-US" altLang="zh-CN" dirty="0" smtClean="0"/>
              <a:t>Minimize</a:t>
            </a:r>
            <a:r>
              <a:rPr lang="zh-CN" altLang="en-US" dirty="0" smtClean="0"/>
              <a:t> </a:t>
            </a:r>
            <a:r>
              <a:rPr lang="en-US" altLang="zh-CN" dirty="0" smtClean="0"/>
              <a:t>overhead</a:t>
            </a:r>
          </a:p>
          <a:p>
            <a:pPr lvl="1"/>
            <a:r>
              <a:rPr lang="en-US" altLang="zh-CN" dirty="0" smtClean="0"/>
              <a:t>Minimize</a:t>
            </a:r>
            <a:r>
              <a:rPr lang="zh-CN" altLang="en-US" dirty="0" smtClean="0"/>
              <a:t> </a:t>
            </a:r>
            <a:r>
              <a:rPr lang="en-US" altLang="zh-CN" dirty="0" smtClean="0"/>
              <a:t>management</a:t>
            </a:r>
            <a:r>
              <a:rPr lang="zh-CN" altLang="en-US" dirty="0" smtClean="0"/>
              <a:t> </a:t>
            </a:r>
            <a:r>
              <a:rPr lang="en-US" altLang="zh-CN" dirty="0" smtClean="0"/>
              <a:t>code</a:t>
            </a:r>
            <a:r>
              <a:rPr lang="zh-CN" altLang="en-US" dirty="0" smtClean="0"/>
              <a:t> </a:t>
            </a:r>
            <a:r>
              <a:rPr lang="en-US" altLang="zh-CN" dirty="0" smtClean="0"/>
              <a:t>size</a:t>
            </a:r>
            <a:endParaRPr lang="en-US" altLang="zh-CN" dirty="0"/>
          </a:p>
          <a:p>
            <a:pPr lvl="2"/>
            <a:r>
              <a:rPr lang="en-US" altLang="zh-CN" dirty="0" smtClean="0"/>
              <a:t>Each</a:t>
            </a:r>
            <a:r>
              <a:rPr lang="zh-CN" altLang="en-US" dirty="0" smtClean="0"/>
              <a:t> </a:t>
            </a:r>
            <a:r>
              <a:rPr lang="en-US" altLang="zh-CN" dirty="0" smtClean="0"/>
              <a:t>management</a:t>
            </a:r>
            <a:r>
              <a:rPr lang="zh-CN" altLang="en-US" dirty="0" smtClean="0"/>
              <a:t> </a:t>
            </a:r>
            <a:r>
              <a:rPr lang="en-US" altLang="zh-CN" dirty="0" smtClean="0"/>
              <a:t>instruction</a:t>
            </a:r>
            <a:r>
              <a:rPr lang="zh-CN" altLang="en-US" dirty="0" smtClean="0"/>
              <a:t> </a:t>
            </a:r>
            <a:r>
              <a:rPr lang="en-US" altLang="zh-CN" dirty="0" smtClean="0"/>
              <a:t>is</a:t>
            </a:r>
            <a:r>
              <a:rPr lang="zh-CN" altLang="en-US" dirty="0" smtClean="0"/>
              <a:t> </a:t>
            </a:r>
            <a:r>
              <a:rPr lang="en-US" altLang="zh-CN" dirty="0" smtClean="0"/>
              <a:t>an</a:t>
            </a:r>
            <a:r>
              <a:rPr lang="zh-CN" altLang="en-US" dirty="0" smtClean="0"/>
              <a:t> </a:t>
            </a:r>
            <a:r>
              <a:rPr lang="en-US" altLang="zh-CN" dirty="0" smtClean="0"/>
              <a:t>overhead!</a:t>
            </a:r>
          </a:p>
          <a:p>
            <a:pPr lvl="1"/>
            <a:r>
              <a:rPr lang="zh-CN" altLang="zh-CN" dirty="0" smtClean="0"/>
              <a:t>P</a:t>
            </a:r>
            <a:r>
              <a:rPr lang="en-US" altLang="zh-CN" dirty="0" err="1" smtClean="0"/>
              <a:t>erform</a:t>
            </a:r>
            <a:r>
              <a:rPr lang="en-US" altLang="zh-CN" dirty="0" smtClean="0"/>
              <a:t> management only when necessary</a:t>
            </a:r>
          </a:p>
          <a:p>
            <a:pPr lvl="1"/>
            <a:r>
              <a:rPr lang="en-US" altLang="zh-CN" dirty="0" smtClean="0"/>
              <a:t>Minimize</a:t>
            </a:r>
            <a:r>
              <a:rPr lang="zh-CN" altLang="en-US" dirty="0" smtClean="0"/>
              <a:t> </a:t>
            </a:r>
            <a:r>
              <a:rPr lang="en-US" altLang="zh-CN" dirty="0" smtClean="0"/>
              <a:t>data</a:t>
            </a:r>
            <a:r>
              <a:rPr lang="zh-CN" altLang="en-US" dirty="0" smtClean="0"/>
              <a:t> </a:t>
            </a:r>
            <a:r>
              <a:rPr lang="en-US" altLang="zh-CN" dirty="0" smtClean="0"/>
              <a:t>transfer</a:t>
            </a:r>
          </a:p>
          <a:p>
            <a:pPr lvl="2"/>
            <a:r>
              <a:rPr lang="en-US" altLang="zh-CN" dirty="0" smtClean="0"/>
              <a:t>Size</a:t>
            </a:r>
          </a:p>
          <a:p>
            <a:pPr lvl="2"/>
            <a:r>
              <a:rPr lang="en-US" altLang="zh-CN" dirty="0" smtClean="0"/>
              <a:t>Frequency</a:t>
            </a:r>
          </a:p>
        </p:txBody>
      </p:sp>
      <p:sp>
        <p:nvSpPr>
          <p:cNvPr id="5" name="TextBox 6"/>
          <p:cNvSpPr txBox="1">
            <a:spLocks noChangeArrowheads="1"/>
          </p:cNvSpPr>
          <p:nvPr/>
        </p:nvSpPr>
        <p:spPr bwMode="auto">
          <a:xfrm>
            <a:off x="990600" y="4191000"/>
            <a:ext cx="2590800" cy="21336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r>
              <a:rPr lang="en-US" altLang="zh-CN" sz="1400" b="1" dirty="0">
                <a:latin typeface="Courier"/>
              </a:rPr>
              <a:t>int global;</a:t>
            </a:r>
          </a:p>
          <a:p>
            <a:endParaRPr lang="en-US" altLang="zh-CN" sz="1400" b="1" dirty="0">
              <a:latin typeface="Courier"/>
            </a:endParaRPr>
          </a:p>
          <a:p>
            <a:r>
              <a:rPr lang="en-US" altLang="zh-CN" sz="1400" b="1" dirty="0" smtClean="0">
                <a:latin typeface="Courier"/>
              </a:rPr>
              <a:t>f1(){</a:t>
            </a:r>
            <a:endParaRPr lang="en-US" altLang="zh-CN" sz="1400" b="1" dirty="0">
              <a:latin typeface="Courier"/>
            </a:endParaRPr>
          </a:p>
          <a:p>
            <a:r>
              <a:rPr lang="en-US" altLang="zh-CN" sz="1400" b="1" dirty="0">
                <a:latin typeface="Courier"/>
              </a:rPr>
              <a:t>  </a:t>
            </a:r>
            <a:r>
              <a:rPr lang="en-US" altLang="zh-CN" sz="1400" b="1" dirty="0" err="1">
                <a:latin typeface="Courier"/>
              </a:rPr>
              <a:t>int</a:t>
            </a:r>
            <a:r>
              <a:rPr lang="en-US" altLang="zh-CN" sz="1400" b="1" dirty="0">
                <a:latin typeface="Courier"/>
              </a:rPr>
              <a:t> </a:t>
            </a:r>
            <a:r>
              <a:rPr lang="en-US" altLang="zh-CN" sz="1400" b="1" dirty="0" smtClean="0">
                <a:latin typeface="Courier"/>
              </a:rPr>
              <a:t>a;</a:t>
            </a:r>
            <a:endParaRPr lang="en-US" altLang="zh-CN" sz="1400" b="1" dirty="0">
              <a:latin typeface="Courier"/>
            </a:endParaRPr>
          </a:p>
          <a:p>
            <a:r>
              <a:rPr lang="en-US" altLang="zh-CN" sz="1400" b="1" dirty="0">
                <a:latin typeface="Courier"/>
              </a:rPr>
              <a:t>  global = </a:t>
            </a:r>
            <a:r>
              <a:rPr lang="en-US" altLang="zh-CN" sz="1400" b="1" dirty="0" smtClean="0">
                <a:latin typeface="Courier"/>
              </a:rPr>
              <a:t>global</a:t>
            </a:r>
            <a:r>
              <a:rPr lang="zh-CN" altLang="en-US" sz="1400" b="1" dirty="0" smtClean="0">
                <a:latin typeface="Courier"/>
              </a:rPr>
              <a:t> </a:t>
            </a:r>
            <a:r>
              <a:rPr lang="en-US" altLang="zh-CN" sz="1400" b="1" dirty="0" smtClean="0">
                <a:latin typeface="Courier"/>
              </a:rPr>
              <a:t>+</a:t>
            </a:r>
            <a:r>
              <a:rPr lang="zh-CN" altLang="en-US" sz="1400" b="1" dirty="0" smtClean="0">
                <a:latin typeface="Courier"/>
              </a:rPr>
              <a:t> </a:t>
            </a:r>
            <a:r>
              <a:rPr lang="en-US" altLang="zh-CN" sz="1400" b="1" dirty="0" smtClean="0">
                <a:latin typeface="Courier"/>
              </a:rPr>
              <a:t>a;</a:t>
            </a:r>
          </a:p>
          <a:p>
            <a:endParaRPr lang="en-US" altLang="zh-CN" sz="1400" b="1" dirty="0" smtClean="0">
              <a:latin typeface="Courier"/>
            </a:endParaRPr>
          </a:p>
          <a:p>
            <a:r>
              <a:rPr lang="en-US" altLang="zh-CN" sz="1400" b="1" dirty="0" smtClean="0">
                <a:latin typeface="Courier"/>
              </a:rPr>
              <a:t>  f2();  </a:t>
            </a:r>
            <a:endParaRPr lang="en-US" altLang="zh-CN" sz="1400" b="1" dirty="0">
              <a:latin typeface="Courier"/>
            </a:endParaRPr>
          </a:p>
          <a:p>
            <a:r>
              <a:rPr lang="en-US" altLang="zh-CN" sz="1400" b="1" dirty="0" smtClean="0">
                <a:latin typeface="Courier"/>
              </a:rPr>
              <a:t>}</a:t>
            </a:r>
          </a:p>
          <a:p>
            <a:endParaRPr lang="en-US" altLang="zh-CN" sz="2400" b="1" dirty="0" smtClean="0">
              <a:latin typeface="Courier"/>
            </a:endParaRPr>
          </a:p>
          <a:p>
            <a:r>
              <a:rPr lang="en-US" altLang="zh-CN" sz="2400" b="1" dirty="0" smtClean="0">
                <a:latin typeface="Courier"/>
              </a:rPr>
              <a:t> </a:t>
            </a:r>
          </a:p>
          <a:p>
            <a:endParaRPr lang="en-US" altLang="zh-CN" sz="2400" b="1" dirty="0" smtClean="0">
              <a:latin typeface="Courier"/>
            </a:endParaRPr>
          </a:p>
          <a:p>
            <a:endParaRPr lang="en-US" altLang="zh-CN" sz="2400" b="1" dirty="0">
              <a:latin typeface="Courier"/>
            </a:endParaRPr>
          </a:p>
        </p:txBody>
      </p:sp>
      <p:sp>
        <p:nvSpPr>
          <p:cNvPr id="6" name="TextBox 5"/>
          <p:cNvSpPr txBox="1">
            <a:spLocks noChangeArrowheads="1"/>
          </p:cNvSpPr>
          <p:nvPr/>
        </p:nvSpPr>
        <p:spPr bwMode="auto">
          <a:xfrm>
            <a:off x="4648200" y="3733800"/>
            <a:ext cx="2667000" cy="25908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r>
              <a:rPr lang="en-US" altLang="zh-CN" sz="1400" b="1" dirty="0">
                <a:latin typeface="Courier"/>
              </a:rPr>
              <a:t>int global;</a:t>
            </a:r>
          </a:p>
          <a:p>
            <a:endParaRPr lang="en-US" altLang="zh-CN" sz="1400" b="1" dirty="0">
              <a:latin typeface="Courier"/>
            </a:endParaRPr>
          </a:p>
          <a:p>
            <a:r>
              <a:rPr lang="en-US" altLang="zh-CN" sz="1400" b="1" dirty="0">
                <a:latin typeface="Courier"/>
              </a:rPr>
              <a:t>f1(){</a:t>
            </a:r>
          </a:p>
          <a:p>
            <a:r>
              <a:rPr lang="en-US" altLang="zh-CN" sz="1400" b="1" dirty="0">
                <a:latin typeface="Courier"/>
              </a:rPr>
              <a:t>  </a:t>
            </a:r>
            <a:r>
              <a:rPr lang="en-US" altLang="zh-CN" sz="1400" b="1" dirty="0" err="1">
                <a:latin typeface="Courier"/>
              </a:rPr>
              <a:t>int</a:t>
            </a:r>
            <a:r>
              <a:rPr lang="en-US" altLang="zh-CN" sz="1400" b="1" dirty="0">
                <a:latin typeface="Courier"/>
              </a:rPr>
              <a:t> </a:t>
            </a:r>
            <a:r>
              <a:rPr lang="en-US" altLang="zh-CN" sz="1400" b="1" dirty="0" smtClean="0">
                <a:latin typeface="Courier"/>
              </a:rPr>
              <a:t>a;</a:t>
            </a:r>
            <a:endParaRPr lang="en-US" altLang="zh-CN" sz="1400" b="1" dirty="0">
              <a:latin typeface="Courier"/>
            </a:endParaRPr>
          </a:p>
          <a:p>
            <a:r>
              <a:rPr lang="en-US" altLang="zh-CN" sz="1400" b="1" dirty="0">
                <a:latin typeface="Courier"/>
              </a:rPr>
              <a:t>  </a:t>
            </a:r>
            <a:r>
              <a:rPr lang="en-US" altLang="zh-CN" sz="1400" b="1" dirty="0" err="1">
                <a:solidFill>
                  <a:srgbClr val="C00000"/>
                </a:solidFill>
                <a:latin typeface="Courier"/>
              </a:rPr>
              <a:t>DMA.fetch</a:t>
            </a:r>
            <a:r>
              <a:rPr lang="en-US" altLang="zh-CN" sz="1400" b="1" dirty="0" smtClean="0">
                <a:solidFill>
                  <a:srgbClr val="C00000"/>
                </a:solidFill>
                <a:latin typeface="Courier"/>
              </a:rPr>
              <a:t>(global)</a:t>
            </a:r>
            <a:endParaRPr lang="en-US" altLang="zh-CN" sz="1400" b="1" dirty="0">
              <a:latin typeface="Courier"/>
            </a:endParaRPr>
          </a:p>
          <a:p>
            <a:r>
              <a:rPr lang="en-US" altLang="zh-CN" sz="1400" b="1" dirty="0">
                <a:latin typeface="Courier"/>
              </a:rPr>
              <a:t>  global = </a:t>
            </a:r>
            <a:r>
              <a:rPr lang="en-US" altLang="zh-CN" sz="1400" b="1" dirty="0" smtClean="0">
                <a:latin typeface="Courier"/>
              </a:rPr>
              <a:t>global</a:t>
            </a:r>
            <a:r>
              <a:rPr lang="zh-CN" altLang="en-US" sz="1400" b="1" dirty="0" smtClean="0">
                <a:latin typeface="Courier"/>
              </a:rPr>
              <a:t> </a:t>
            </a:r>
            <a:r>
              <a:rPr lang="en-US" altLang="zh-CN" sz="1400" b="1" dirty="0" smtClean="0">
                <a:latin typeface="Courier"/>
              </a:rPr>
              <a:t>+</a:t>
            </a:r>
            <a:r>
              <a:rPr lang="zh-CN" altLang="en-US" sz="1400" b="1" dirty="0" smtClean="0">
                <a:latin typeface="Courier"/>
              </a:rPr>
              <a:t> </a:t>
            </a:r>
            <a:r>
              <a:rPr lang="en-US" altLang="zh-CN" sz="1400" b="1" dirty="0" smtClean="0">
                <a:latin typeface="Courier"/>
              </a:rPr>
              <a:t>a;</a:t>
            </a:r>
            <a:endParaRPr lang="en-US" altLang="zh-CN" sz="1400" b="1" dirty="0">
              <a:latin typeface="Courier"/>
            </a:endParaRPr>
          </a:p>
          <a:p>
            <a:r>
              <a:rPr lang="en-US" altLang="zh-CN" sz="1400" b="1" dirty="0">
                <a:latin typeface="Courier"/>
              </a:rPr>
              <a:t>  </a:t>
            </a:r>
            <a:r>
              <a:rPr lang="en-US" altLang="zh-CN" sz="1400" b="1" dirty="0" err="1">
                <a:solidFill>
                  <a:srgbClr val="C00000"/>
                </a:solidFill>
                <a:latin typeface="Courier"/>
              </a:rPr>
              <a:t>DMA.writeback</a:t>
            </a:r>
            <a:r>
              <a:rPr lang="en-US" altLang="zh-CN" sz="1400" b="1" dirty="0">
                <a:solidFill>
                  <a:srgbClr val="C00000"/>
                </a:solidFill>
                <a:latin typeface="Courier"/>
              </a:rPr>
              <a:t>(</a:t>
            </a:r>
            <a:r>
              <a:rPr lang="en-US" altLang="zh-CN" sz="1400" b="1" dirty="0" smtClean="0">
                <a:solidFill>
                  <a:srgbClr val="C00000"/>
                </a:solidFill>
                <a:latin typeface="Courier"/>
              </a:rPr>
              <a:t>global)</a:t>
            </a:r>
            <a:endParaRPr lang="en-US" altLang="zh-CN" sz="1400" b="1" dirty="0">
              <a:latin typeface="Courier"/>
            </a:endParaRPr>
          </a:p>
          <a:p>
            <a:r>
              <a:rPr lang="en-US" altLang="zh-CN" sz="1400" b="1" dirty="0" smtClean="0">
                <a:latin typeface="Courier"/>
              </a:rPr>
              <a:t>  </a:t>
            </a:r>
          </a:p>
          <a:p>
            <a:r>
              <a:rPr lang="en-US" altLang="zh-CN" sz="1400" b="1" dirty="0">
                <a:latin typeface="Courier"/>
              </a:rPr>
              <a:t> </a:t>
            </a:r>
            <a:r>
              <a:rPr lang="en-US" altLang="zh-CN" sz="1400" b="1" dirty="0" smtClean="0">
                <a:latin typeface="Courier"/>
              </a:rPr>
              <a:t> </a:t>
            </a:r>
            <a:r>
              <a:rPr lang="en-US" altLang="zh-CN" sz="1400" b="1" dirty="0" err="1">
                <a:solidFill>
                  <a:srgbClr val="C00000"/>
                </a:solidFill>
                <a:latin typeface="Courier"/>
              </a:rPr>
              <a:t>DMA.fetch</a:t>
            </a:r>
            <a:r>
              <a:rPr lang="en-US" altLang="zh-CN" sz="1400" b="1">
                <a:solidFill>
                  <a:srgbClr val="C00000"/>
                </a:solidFill>
                <a:latin typeface="Courier"/>
              </a:rPr>
              <a:t>(</a:t>
            </a:r>
            <a:r>
              <a:rPr lang="en-US" altLang="zh-CN" sz="1400" b="1" smtClean="0">
                <a:solidFill>
                  <a:srgbClr val="C00000"/>
                </a:solidFill>
                <a:latin typeface="Courier"/>
              </a:rPr>
              <a:t>f2)</a:t>
            </a:r>
            <a:endParaRPr lang="en-US" altLang="zh-CN" sz="1400" b="1" dirty="0" smtClean="0">
              <a:latin typeface="Courier"/>
            </a:endParaRPr>
          </a:p>
          <a:p>
            <a:r>
              <a:rPr lang="en-US" altLang="zh-CN" sz="1400" b="1" dirty="0" smtClean="0">
                <a:latin typeface="Courier"/>
              </a:rPr>
              <a:t>  f2();</a:t>
            </a:r>
          </a:p>
          <a:p>
            <a:r>
              <a:rPr lang="en-US" altLang="zh-CN" sz="1400" b="1" dirty="0" smtClean="0">
                <a:latin typeface="Courier"/>
              </a:rPr>
              <a:t>}</a:t>
            </a:r>
          </a:p>
          <a:p>
            <a:endParaRPr lang="en-US" altLang="zh-CN" sz="1400" b="1" dirty="0">
              <a:latin typeface="Courier"/>
            </a:endParaRPr>
          </a:p>
        </p:txBody>
      </p:sp>
      <p:cxnSp>
        <p:nvCxnSpPr>
          <p:cNvPr id="8" name="Straight Arrow Connector 7"/>
          <p:cNvCxnSpPr/>
          <p:nvPr/>
        </p:nvCxnSpPr>
        <p:spPr>
          <a:xfrm flipV="1">
            <a:off x="2514600" y="4800600"/>
            <a:ext cx="2286000" cy="304800"/>
          </a:xfrm>
          <a:prstGeom prst="straightConnector1">
            <a:avLst/>
          </a:prstGeom>
          <a:ln w="28575" cmpd="sng">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2438400" y="5181600"/>
            <a:ext cx="2438400" cy="152400"/>
          </a:xfrm>
          <a:prstGeom prst="straightConnector1">
            <a:avLst/>
          </a:prstGeom>
          <a:ln w="28575" cmpd="sng">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1981200" y="5638800"/>
            <a:ext cx="2819400" cy="76200"/>
          </a:xfrm>
          <a:prstGeom prst="straightConnector1">
            <a:avLst/>
          </a:prstGeom>
          <a:ln w="28575" cmpd="sng">
            <a:solidFill>
              <a:srgbClr val="C00000"/>
            </a:solidFill>
            <a:tailEnd type="arrow"/>
          </a:ln>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0" y="2057400"/>
            <a:ext cx="5562600" cy="16002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Stack Data Management is Important</a:t>
            </a:r>
            <a:endParaRPr lang="en-US" sz="4000" dirty="0"/>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8</a:t>
            </a:fld>
            <a:endParaRPr lang="en-US" altLang="zh-CN" dirty="0"/>
          </a:p>
        </p:txBody>
      </p:sp>
      <p:sp>
        <p:nvSpPr>
          <p:cNvPr id="4" name="Content Placeholder 3"/>
          <p:cNvSpPr>
            <a:spLocks noGrp="1"/>
          </p:cNvSpPr>
          <p:nvPr>
            <p:ph sz="quarter" idx="1"/>
          </p:nvPr>
        </p:nvSpPr>
        <p:spPr>
          <a:xfrm>
            <a:off x="381000" y="944770"/>
            <a:ext cx="8153400" cy="5389404"/>
          </a:xfrm>
        </p:spPr>
        <p:txBody>
          <a:bodyPr>
            <a:normAutofit/>
          </a:bodyPr>
          <a:lstStyle/>
          <a:p>
            <a:r>
              <a:rPr lang="en-US" dirty="0" smtClean="0"/>
              <a:t>Stack data management is important</a:t>
            </a:r>
          </a:p>
          <a:p>
            <a:pPr lvl="1"/>
            <a:r>
              <a:rPr lang="en-US" dirty="0" smtClean="0"/>
              <a:t>Stack </a:t>
            </a:r>
            <a:r>
              <a:rPr lang="en-US" dirty="0"/>
              <a:t>data accesses account for </a:t>
            </a:r>
            <a:r>
              <a:rPr lang="en-US" dirty="0" smtClean="0"/>
              <a:t>a significant portion </a:t>
            </a:r>
            <a:r>
              <a:rPr lang="en-US" dirty="0"/>
              <a:t>of all the memory </a:t>
            </a:r>
            <a:r>
              <a:rPr lang="en-US" dirty="0" smtClean="0"/>
              <a:t>accesses</a:t>
            </a:r>
          </a:p>
          <a:p>
            <a:pPr lvl="1"/>
            <a:endParaRPr lang="en-US" dirty="0" smtClean="0"/>
          </a:p>
          <a:p>
            <a:r>
              <a:rPr lang="en-US" dirty="0" smtClean="0"/>
              <a:t>Stack data is dynamic</a:t>
            </a:r>
          </a:p>
          <a:p>
            <a:pPr lvl="1"/>
            <a:r>
              <a:rPr lang="en-US" dirty="0" smtClean="0"/>
              <a:t>Execution time allocation &amp; de-allocation</a:t>
            </a:r>
          </a:p>
          <a:p>
            <a:pPr lvl="2"/>
            <a:r>
              <a:rPr lang="en-US" dirty="0" smtClean="0"/>
              <a:t>Function call &amp; return</a:t>
            </a:r>
          </a:p>
          <a:p>
            <a:pPr lvl="1"/>
            <a:r>
              <a:rPr lang="en-US" altLang="zh-CN" dirty="0"/>
              <a:t>Function stack size is known at compilation time, but not stack depth</a:t>
            </a:r>
          </a:p>
          <a:p>
            <a:pPr lvl="2"/>
            <a:r>
              <a:rPr lang="en-US" dirty="0" smtClean="0"/>
              <a:t>Recursive functions	</a:t>
            </a:r>
            <a:endParaRPr lang="en-US" dirty="0"/>
          </a:p>
          <a:p>
            <a:endParaRPr lang="en-US" dirty="0"/>
          </a:p>
        </p:txBody>
      </p:sp>
    </p:spTree>
    <p:extLst>
      <p:ext uri="{BB962C8B-B14F-4D97-AF65-F5344CB8AC3E}">
        <p14:creationId xmlns:p14="http://schemas.microsoft.com/office/powerpoint/2010/main" val="343492789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Stack Data Management is Challenging</a:t>
            </a:r>
            <a:endParaRPr lang="en-US" sz="4000" dirty="0"/>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9</a:t>
            </a:fld>
            <a:endParaRPr lang="en-US" altLang="zh-CN" dirty="0"/>
          </a:p>
        </p:txBody>
      </p:sp>
      <p:sp>
        <p:nvSpPr>
          <p:cNvPr id="4" name="Content Placeholder 3"/>
          <p:cNvSpPr>
            <a:spLocks noGrp="1"/>
          </p:cNvSpPr>
          <p:nvPr>
            <p:ph sz="quarter" idx="1"/>
          </p:nvPr>
        </p:nvSpPr>
        <p:spPr>
          <a:xfrm>
            <a:off x="152399" y="929640"/>
            <a:ext cx="3657601" cy="4251960"/>
          </a:xfrm>
        </p:spPr>
        <p:txBody>
          <a:bodyPr>
            <a:normAutofit fontScale="92500"/>
          </a:bodyPr>
          <a:lstStyle/>
          <a:p>
            <a:r>
              <a:rPr lang="en-US" altLang="zh-CN" dirty="0" smtClean="0"/>
              <a:t>Local scratchpad memory has fixed size</a:t>
            </a:r>
          </a:p>
          <a:p>
            <a:pPr lvl="1"/>
            <a:r>
              <a:rPr lang="en-US" dirty="0" smtClean="0"/>
              <a:t>When stack size larger than available memory</a:t>
            </a:r>
          </a:p>
          <a:p>
            <a:pPr lvl="2"/>
            <a:r>
              <a:rPr lang="en-US" dirty="0"/>
              <a:t>E</a:t>
            </a:r>
            <a:r>
              <a:rPr lang="en-US" dirty="0" smtClean="0"/>
              <a:t>xplicit management is required</a:t>
            </a:r>
          </a:p>
          <a:p>
            <a:pPr lvl="2"/>
            <a:r>
              <a:rPr lang="en-US" dirty="0" smtClean="0"/>
              <a:t>Or stack data will overwrite heap data which may cause program crash</a:t>
            </a:r>
          </a:p>
          <a:p>
            <a:endParaRPr lang="en-US" dirty="0"/>
          </a:p>
        </p:txBody>
      </p:sp>
      <p:sp>
        <p:nvSpPr>
          <p:cNvPr id="5" name="Text Box 38"/>
          <p:cNvSpPr txBox="1">
            <a:spLocks noChangeArrowheads="1"/>
          </p:cNvSpPr>
          <p:nvPr/>
        </p:nvSpPr>
        <p:spPr bwMode="auto">
          <a:xfrm>
            <a:off x="4419600" y="1981200"/>
            <a:ext cx="1517801" cy="2490238"/>
          </a:xfrm>
          <a:prstGeom prst="rect">
            <a:avLst/>
          </a:prstGeom>
          <a:noFill/>
          <a:ln w="9525">
            <a:solidFill>
              <a:srgbClr val="99CCFF"/>
            </a:solidFill>
            <a:prstDash val="lgDash"/>
            <a:round/>
            <a:headEnd/>
            <a:tailEnd/>
          </a:ln>
        </p:spPr>
        <p:txBody>
          <a:bodyPr wrap="square" lIns="81639" tIns="42452" rIns="81639" bIns="42452">
            <a:spAutoFit/>
          </a:bodyPr>
          <a:lstStyle/>
          <a:p>
            <a:pPr>
              <a:lnSpc>
                <a:spcPct val="93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zh-CN" sz="1400" b="1" dirty="0">
                <a:solidFill>
                  <a:srgbClr val="000000"/>
                </a:solidFill>
              </a:rPr>
              <a:t>F1() {</a:t>
            </a:r>
          </a:p>
          <a:p>
            <a:pPr>
              <a:lnSpc>
                <a:spcPct val="93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zh-CN" sz="1400" dirty="0">
                <a:solidFill>
                  <a:srgbClr val="000000"/>
                </a:solidFill>
              </a:rPr>
              <a:t>	    </a:t>
            </a:r>
            <a:r>
              <a:rPr lang="en-GB" altLang="zh-CN" sz="1400" dirty="0" err="1">
                <a:solidFill>
                  <a:srgbClr val="000000"/>
                </a:solidFill>
              </a:rPr>
              <a:t>int</a:t>
            </a:r>
            <a:r>
              <a:rPr lang="en-GB" altLang="zh-CN" sz="1400" dirty="0">
                <a:solidFill>
                  <a:srgbClr val="000000"/>
                </a:solidFill>
              </a:rPr>
              <a:t> </a:t>
            </a:r>
            <a:r>
              <a:rPr lang="en-GB" altLang="zh-CN" sz="1400" dirty="0" err="1">
                <a:solidFill>
                  <a:srgbClr val="000000"/>
                </a:solidFill>
              </a:rPr>
              <a:t>a,b</a:t>
            </a:r>
            <a:r>
              <a:rPr lang="en-GB" altLang="zh-CN" sz="1400" dirty="0">
                <a:solidFill>
                  <a:srgbClr val="000000"/>
                </a:solidFill>
              </a:rPr>
              <a:t>;</a:t>
            </a:r>
          </a:p>
          <a:p>
            <a:pPr>
              <a:lnSpc>
                <a:spcPct val="93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zh-CN" sz="1400" dirty="0">
                <a:solidFill>
                  <a:srgbClr val="000000"/>
                </a:solidFill>
              </a:rPr>
              <a:t>	    F2();</a:t>
            </a:r>
          </a:p>
          <a:p>
            <a:pPr>
              <a:lnSpc>
                <a:spcPct val="93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zh-CN" sz="1400" b="1" dirty="0" smtClean="0">
                <a:solidFill>
                  <a:srgbClr val="000000"/>
                </a:solidFill>
              </a:rPr>
              <a:t>}</a:t>
            </a:r>
          </a:p>
          <a:p>
            <a:pPr>
              <a:lnSpc>
                <a:spcPct val="93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endParaRPr lang="en-GB" altLang="zh-CN" sz="1400" dirty="0">
              <a:solidFill>
                <a:srgbClr val="000000"/>
              </a:solidFill>
            </a:endParaRPr>
          </a:p>
          <a:p>
            <a:pPr>
              <a:lnSpc>
                <a:spcPct val="93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zh-CN" sz="1400" b="1" dirty="0">
                <a:solidFill>
                  <a:srgbClr val="000000"/>
                </a:solidFill>
              </a:rPr>
              <a:t>F2() {</a:t>
            </a:r>
          </a:p>
          <a:p>
            <a:pPr>
              <a:lnSpc>
                <a:spcPct val="93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zh-CN" sz="1400" dirty="0">
                <a:solidFill>
                  <a:srgbClr val="000000"/>
                </a:solidFill>
              </a:rPr>
              <a:t>	    F3();</a:t>
            </a:r>
          </a:p>
          <a:p>
            <a:pPr>
              <a:lnSpc>
                <a:spcPct val="93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zh-CN" sz="1400" b="1" dirty="0" smtClean="0">
                <a:solidFill>
                  <a:srgbClr val="000000"/>
                </a:solidFill>
              </a:rPr>
              <a:t>}</a:t>
            </a:r>
          </a:p>
          <a:p>
            <a:pPr>
              <a:lnSpc>
                <a:spcPct val="93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endParaRPr lang="en-GB" altLang="zh-CN" sz="1400" dirty="0">
              <a:solidFill>
                <a:srgbClr val="000000"/>
              </a:solidFill>
            </a:endParaRPr>
          </a:p>
          <a:p>
            <a:pPr>
              <a:lnSpc>
                <a:spcPct val="93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zh-CN" sz="1400" b="1" dirty="0">
                <a:solidFill>
                  <a:srgbClr val="000000"/>
                </a:solidFill>
              </a:rPr>
              <a:t>F3() {</a:t>
            </a:r>
          </a:p>
          <a:p>
            <a:pPr>
              <a:lnSpc>
                <a:spcPct val="93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zh-CN" sz="1400" dirty="0">
                <a:solidFill>
                  <a:srgbClr val="000000"/>
                </a:solidFill>
              </a:rPr>
              <a:t>	    </a:t>
            </a:r>
            <a:r>
              <a:rPr lang="en-GB" altLang="zh-CN" sz="1400" dirty="0" err="1">
                <a:solidFill>
                  <a:srgbClr val="000000"/>
                </a:solidFill>
              </a:rPr>
              <a:t>int</a:t>
            </a:r>
            <a:r>
              <a:rPr lang="en-GB" altLang="zh-CN" sz="1400" dirty="0">
                <a:solidFill>
                  <a:srgbClr val="000000"/>
                </a:solidFill>
              </a:rPr>
              <a:t> j=30;</a:t>
            </a:r>
          </a:p>
          <a:p>
            <a:pPr>
              <a:lnSpc>
                <a:spcPct val="93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zh-CN" sz="1400" b="1" dirty="0">
                <a:solidFill>
                  <a:srgbClr val="000000"/>
                </a:solidFill>
              </a:rPr>
              <a:t>}</a:t>
            </a:r>
          </a:p>
        </p:txBody>
      </p:sp>
      <p:sp>
        <p:nvSpPr>
          <p:cNvPr id="6" name="Text Box 39"/>
          <p:cNvSpPr txBox="1">
            <a:spLocks noChangeArrowheads="1"/>
          </p:cNvSpPr>
          <p:nvPr/>
        </p:nvSpPr>
        <p:spPr bwMode="auto">
          <a:xfrm>
            <a:off x="4495800" y="4648200"/>
            <a:ext cx="1365375" cy="353704"/>
          </a:xfrm>
          <a:prstGeom prst="rect">
            <a:avLst/>
          </a:prstGeom>
          <a:noFill/>
          <a:ln w="9525">
            <a:noFill/>
            <a:round/>
            <a:headEnd/>
            <a:tailEnd/>
          </a:ln>
        </p:spPr>
        <p:txBody>
          <a:bodyPr lIns="81639" tIns="40820" rIns="81639" bIns="40820"/>
          <a:lstStyle/>
          <a:p>
            <a:pPr>
              <a:lnSpc>
                <a:spcPct val="93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zh-CN" sz="1600" dirty="0">
                <a:solidFill>
                  <a:srgbClr val="000000"/>
                </a:solidFill>
              </a:rPr>
              <a:t>(a) Example</a:t>
            </a:r>
          </a:p>
        </p:txBody>
      </p:sp>
      <p:sp>
        <p:nvSpPr>
          <p:cNvPr id="7" name="Text Box 17"/>
          <p:cNvSpPr txBox="1">
            <a:spLocks noChangeArrowheads="1"/>
          </p:cNvSpPr>
          <p:nvPr/>
        </p:nvSpPr>
        <p:spPr bwMode="auto">
          <a:xfrm>
            <a:off x="7012245" y="4747291"/>
            <a:ext cx="2360355" cy="364325"/>
          </a:xfrm>
          <a:prstGeom prst="rect">
            <a:avLst/>
          </a:prstGeom>
          <a:noFill/>
          <a:ln w="9525">
            <a:noFill/>
            <a:round/>
            <a:headEnd/>
            <a:tailEnd/>
          </a:ln>
        </p:spPr>
        <p:txBody>
          <a:bodyPr lIns="81639" tIns="53555" rIns="81639" bIns="40820"/>
          <a:lstStyle/>
          <a:p>
            <a:pPr>
              <a:lnSpc>
                <a:spcPct val="93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zh-CN" sz="1600" dirty="0" smtClean="0">
                <a:solidFill>
                  <a:srgbClr val="000000"/>
                </a:solidFill>
              </a:rPr>
              <a:t>(b) </a:t>
            </a:r>
            <a:r>
              <a:rPr lang="en-GB" altLang="zh-CN" sz="1600" dirty="0">
                <a:solidFill>
                  <a:srgbClr val="000000"/>
                </a:solidFill>
              </a:rPr>
              <a:t>State of </a:t>
            </a:r>
            <a:r>
              <a:rPr lang="en-GB" altLang="zh-CN" sz="1600" dirty="0" smtClean="0">
                <a:solidFill>
                  <a:srgbClr val="000000"/>
                </a:solidFill>
              </a:rPr>
              <a:t>scratchpad memory before </a:t>
            </a:r>
            <a:r>
              <a:rPr lang="en-GB" altLang="zh-CN" sz="1600" i="1" dirty="0">
                <a:solidFill>
                  <a:srgbClr val="000000"/>
                </a:solidFill>
              </a:rPr>
              <a:t>F3</a:t>
            </a:r>
            <a:r>
              <a:rPr lang="en-GB" altLang="zh-CN" sz="1600" dirty="0">
                <a:solidFill>
                  <a:srgbClr val="000000"/>
                </a:solidFill>
              </a:rPr>
              <a:t> is called</a:t>
            </a:r>
          </a:p>
        </p:txBody>
      </p:sp>
      <p:sp>
        <p:nvSpPr>
          <p:cNvPr id="8" name="Line 4"/>
          <p:cNvSpPr>
            <a:spLocks noChangeShapeType="1"/>
          </p:cNvSpPr>
          <p:nvPr/>
        </p:nvSpPr>
        <p:spPr bwMode="auto">
          <a:xfrm>
            <a:off x="6813808" y="3435026"/>
            <a:ext cx="396875" cy="0"/>
          </a:xfrm>
          <a:prstGeom prst="line">
            <a:avLst/>
          </a:prstGeom>
          <a:noFill/>
          <a:ln w="9360">
            <a:solidFill>
              <a:srgbClr val="000000"/>
            </a:solidFill>
            <a:miter lim="800000"/>
            <a:headEnd/>
            <a:tailEnd type="triangle" w="med" len="med"/>
          </a:ln>
        </p:spPr>
        <p:txBody>
          <a:bodyPr lIns="82945" tIns="41473" rIns="82945" bIns="41473"/>
          <a:lstStyle/>
          <a:p>
            <a:endParaRPr lang="en-US" sz="2400" b="1"/>
          </a:p>
        </p:txBody>
      </p:sp>
      <p:sp>
        <p:nvSpPr>
          <p:cNvPr id="9" name="Text Box 5"/>
          <p:cNvSpPr txBox="1">
            <a:spLocks noChangeArrowheads="1"/>
          </p:cNvSpPr>
          <p:nvPr/>
        </p:nvSpPr>
        <p:spPr bwMode="auto">
          <a:xfrm>
            <a:off x="5687749" y="3296963"/>
            <a:ext cx="1203575" cy="228175"/>
          </a:xfrm>
          <a:prstGeom prst="rect">
            <a:avLst/>
          </a:prstGeom>
          <a:noFill/>
          <a:ln w="9525">
            <a:noFill/>
            <a:round/>
            <a:headEnd/>
            <a:tailEnd/>
          </a:ln>
        </p:spPr>
        <p:txBody>
          <a:bodyPr lIns="81639" tIns="40820" rIns="81639" bIns="40820"/>
          <a:lstStyle/>
          <a:p>
            <a:pPr>
              <a:lnSpc>
                <a:spcPct val="93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zh-CN" sz="1200" b="1" dirty="0">
                <a:solidFill>
                  <a:srgbClr val="000000"/>
                </a:solidFill>
                <a:latin typeface="Arial" panose="020B0604020202020204" pitchFamily="34" charset="0"/>
                <a:cs typeface="Arial" panose="020B0604020202020204" pitchFamily="34" charset="0"/>
              </a:rPr>
              <a:t>Stack Pointer</a:t>
            </a:r>
          </a:p>
        </p:txBody>
      </p:sp>
      <p:sp>
        <p:nvSpPr>
          <p:cNvPr id="10" name="Rounded Rectangle 9"/>
          <p:cNvSpPr/>
          <p:nvPr/>
        </p:nvSpPr>
        <p:spPr>
          <a:xfrm>
            <a:off x="7201698" y="2566178"/>
            <a:ext cx="1587500" cy="589662"/>
          </a:xfrm>
          <a:prstGeom prst="roundRect">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Arial" pitchFamily="34" charset="0"/>
                <a:cs typeface="Arial" pitchFamily="34" charset="0"/>
              </a:rPr>
              <a:t>F1</a:t>
            </a:r>
            <a:r>
              <a:rPr lang="en-US" sz="1400" dirty="0">
                <a:latin typeface="Arial" pitchFamily="34" charset="0"/>
                <a:cs typeface="Arial" pitchFamily="34" charset="0"/>
              </a:rPr>
              <a:t>  (50 bytes</a:t>
            </a:r>
            <a:r>
              <a:rPr lang="en-US" sz="1400" dirty="0" smtClean="0">
                <a:latin typeface="Arial" pitchFamily="34" charset="0"/>
                <a:cs typeface="Arial" pitchFamily="34" charset="0"/>
              </a:rPr>
              <a:t>)</a:t>
            </a:r>
            <a:endParaRPr lang="en-US" sz="1400" dirty="0">
              <a:latin typeface="Arial" pitchFamily="34" charset="0"/>
              <a:cs typeface="Arial" pitchFamily="34" charset="0"/>
            </a:endParaRPr>
          </a:p>
        </p:txBody>
      </p:sp>
      <p:sp>
        <p:nvSpPr>
          <p:cNvPr id="11" name="Rounded Rectangle 10"/>
          <p:cNvSpPr/>
          <p:nvPr/>
        </p:nvSpPr>
        <p:spPr>
          <a:xfrm>
            <a:off x="7201698" y="3155840"/>
            <a:ext cx="1587500" cy="304801"/>
          </a:xfrm>
          <a:prstGeom prst="roundRect">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Arial" pitchFamily="34" charset="0"/>
                <a:cs typeface="Arial" pitchFamily="34" charset="0"/>
              </a:rPr>
              <a:t>F2  (20 bytes)</a:t>
            </a:r>
          </a:p>
        </p:txBody>
      </p:sp>
      <p:sp>
        <p:nvSpPr>
          <p:cNvPr id="15" name="矩形 10"/>
          <p:cNvSpPr>
            <a:spLocks noChangeArrowheads="1"/>
          </p:cNvSpPr>
          <p:nvPr/>
        </p:nvSpPr>
        <p:spPr bwMode="auto">
          <a:xfrm>
            <a:off x="7211223" y="3994039"/>
            <a:ext cx="1577975" cy="342289"/>
          </a:xfrm>
          <a:prstGeom prst="rect">
            <a:avLst/>
          </a:prstGeom>
          <a:solidFill>
            <a:schemeClr val="tx2">
              <a:lumMod val="60000"/>
              <a:lumOff val="40000"/>
            </a:schemeClr>
          </a:solidFill>
          <a:ln w="9525" algn="ctr">
            <a:solidFill>
              <a:schemeClr val="tx1"/>
            </a:solidFill>
            <a:round/>
            <a:headEnd/>
            <a:tailEnd/>
          </a:ln>
        </p:spPr>
        <p:txBody>
          <a:bodyPr/>
          <a:lstStyle/>
          <a:p>
            <a:pPr algn="ctr" eaLnBrk="0" hangingPunct="0"/>
            <a:r>
              <a:rPr lang="en-US" altLang="zh-CN" sz="1400" dirty="0">
                <a:latin typeface="Arial" pitchFamily="34" charset="0"/>
                <a:ea typeface="ヒラギノ角ゴ Pro W3"/>
                <a:cs typeface="ヒラギノ角ゴ Pro W3"/>
              </a:rPr>
              <a:t>global</a:t>
            </a:r>
            <a:endParaRPr lang="zh-CN" altLang="en-US" sz="1400" dirty="0">
              <a:latin typeface="Arial" pitchFamily="34" charset="0"/>
              <a:ea typeface="ヒラギノ角ゴ Pro W3"/>
              <a:cs typeface="ヒラギノ角ゴ Pro W3"/>
            </a:endParaRPr>
          </a:p>
        </p:txBody>
      </p:sp>
      <p:sp>
        <p:nvSpPr>
          <p:cNvPr id="16" name="矩形 13"/>
          <p:cNvSpPr>
            <a:spLocks noChangeArrowheads="1"/>
          </p:cNvSpPr>
          <p:nvPr/>
        </p:nvSpPr>
        <p:spPr bwMode="auto">
          <a:xfrm>
            <a:off x="7211223" y="3613040"/>
            <a:ext cx="1577975" cy="381000"/>
          </a:xfrm>
          <a:prstGeom prst="rect">
            <a:avLst/>
          </a:prstGeom>
          <a:solidFill>
            <a:schemeClr val="accent2"/>
          </a:solidFill>
          <a:ln w="9525" algn="ctr">
            <a:solidFill>
              <a:schemeClr val="tx1"/>
            </a:solidFill>
            <a:round/>
            <a:headEnd/>
            <a:tailEnd/>
          </a:ln>
        </p:spPr>
        <p:txBody>
          <a:bodyPr/>
          <a:lstStyle/>
          <a:p>
            <a:pPr algn="ctr" eaLnBrk="0" hangingPunct="0"/>
            <a:r>
              <a:rPr lang="en-US" altLang="zh-CN" sz="1400" dirty="0" smtClean="0">
                <a:latin typeface="Arial" pitchFamily="34" charset="0"/>
                <a:ea typeface="ヒラギノ角ゴ Pro W3"/>
                <a:cs typeface="ヒラギノ角ゴ Pro W3"/>
              </a:rPr>
              <a:t>heap</a:t>
            </a:r>
            <a:endParaRPr lang="zh-CN" altLang="en-US" sz="1400" dirty="0">
              <a:latin typeface="Arial" pitchFamily="34" charset="0"/>
              <a:ea typeface="ヒラギノ角ゴ Pro W3"/>
              <a:cs typeface="ヒラギノ角ゴ Pro W3"/>
            </a:endParaRPr>
          </a:p>
        </p:txBody>
      </p:sp>
      <p:cxnSp>
        <p:nvCxnSpPr>
          <p:cNvPr id="17" name="Straight Connector 16"/>
          <p:cNvCxnSpPr/>
          <p:nvPr/>
        </p:nvCxnSpPr>
        <p:spPr>
          <a:xfrm>
            <a:off x="7203809" y="2546240"/>
            <a:ext cx="0" cy="21336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8798723" y="2546240"/>
            <a:ext cx="0" cy="21336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350923" y="3270140"/>
            <a:ext cx="1295400" cy="369332"/>
          </a:xfrm>
          <a:prstGeom prst="rect">
            <a:avLst/>
          </a:prstGeom>
          <a:noFill/>
        </p:spPr>
        <p:txBody>
          <a:bodyPr wrap="square" rtlCol="0">
            <a:spAutoFit/>
          </a:bodyPr>
          <a:lstStyle/>
          <a:p>
            <a:pPr algn="ctr"/>
            <a:r>
              <a:rPr lang="is-IS" dirty="0" smtClean="0"/>
              <a:t>…...</a:t>
            </a:r>
            <a:endParaRPr lang="en-US" dirty="0"/>
          </a:p>
        </p:txBody>
      </p:sp>
      <p:cxnSp>
        <p:nvCxnSpPr>
          <p:cNvPr id="13" name="Curved Connector 12"/>
          <p:cNvCxnSpPr/>
          <p:nvPr/>
        </p:nvCxnSpPr>
        <p:spPr>
          <a:xfrm>
            <a:off x="7210683" y="1860440"/>
            <a:ext cx="784765" cy="632723"/>
          </a:xfrm>
          <a:prstGeom prst="curvedConnector3">
            <a:avLst>
              <a:gd name="adj1" fmla="val 155359"/>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矩形 7"/>
          <p:cNvSpPr/>
          <p:nvPr/>
        </p:nvSpPr>
        <p:spPr bwMode="auto">
          <a:xfrm>
            <a:off x="7211223" y="4336329"/>
            <a:ext cx="1577975" cy="343511"/>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eaLnBrk="0" hangingPunct="0">
              <a:defRPr/>
            </a:pPr>
            <a:r>
              <a:rPr lang="en-US" altLang="zh-CN" sz="1400" dirty="0">
                <a:latin typeface="Arial" charset="0"/>
                <a:ea typeface="ヒラギノ角ゴ Pro W3" pitchFamily="1" charset="-128"/>
              </a:rPr>
              <a:t>code</a:t>
            </a:r>
            <a:endParaRPr lang="zh-CN" altLang="en-US" sz="1400" dirty="0">
              <a:latin typeface="Arial" charset="0"/>
              <a:ea typeface="ヒラギノ角ゴ Pro W3" pitchFamily="1" charset="-128"/>
            </a:endParaRPr>
          </a:p>
        </p:txBody>
      </p:sp>
      <p:sp>
        <p:nvSpPr>
          <p:cNvPr id="12" name="Rounded Rectangle 11"/>
          <p:cNvSpPr/>
          <p:nvPr/>
        </p:nvSpPr>
        <p:spPr>
          <a:xfrm>
            <a:off x="5547523" y="1708040"/>
            <a:ext cx="1587500" cy="3810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latin typeface="Arial" pitchFamily="34" charset="0"/>
                <a:cs typeface="Arial" pitchFamily="34" charset="0"/>
              </a:rPr>
              <a:t>F3</a:t>
            </a:r>
            <a:r>
              <a:rPr lang="en-US" sz="1400" dirty="0" smtClean="0">
                <a:latin typeface="Arial" pitchFamily="34" charset="0"/>
                <a:cs typeface="Arial" pitchFamily="34" charset="0"/>
              </a:rPr>
              <a:t>  (30 </a:t>
            </a:r>
            <a:r>
              <a:rPr lang="en-US" sz="1400" dirty="0">
                <a:latin typeface="Arial" pitchFamily="34" charset="0"/>
                <a:cs typeface="Arial" pitchFamily="34" charset="0"/>
              </a:rPr>
              <a:t>bytes</a:t>
            </a:r>
            <a:r>
              <a:rPr lang="en-US" sz="1400" dirty="0" smtClean="0">
                <a:latin typeface="Arial" pitchFamily="34" charset="0"/>
                <a:cs typeface="Arial" pitchFamily="34" charset="0"/>
              </a:rPr>
              <a:t>)</a:t>
            </a:r>
            <a:endParaRPr lang="en-US" sz="1400" dirty="0">
              <a:latin typeface="Arial" pitchFamily="34" charset="0"/>
              <a:cs typeface="Arial" pitchFamily="34" charset="0"/>
            </a:endParaRPr>
          </a:p>
        </p:txBody>
      </p:sp>
      <p:grpSp>
        <p:nvGrpSpPr>
          <p:cNvPr id="22" name="Group 21"/>
          <p:cNvGrpSpPr/>
          <p:nvPr/>
        </p:nvGrpSpPr>
        <p:grpSpPr>
          <a:xfrm>
            <a:off x="6019800" y="1295400"/>
            <a:ext cx="2743200" cy="1295400"/>
            <a:chOff x="5257800" y="2438400"/>
            <a:chExt cx="2057400" cy="1066800"/>
          </a:xfrm>
        </p:grpSpPr>
        <p:sp>
          <p:nvSpPr>
            <p:cNvPr id="20" name="Explosion 1 19"/>
            <p:cNvSpPr/>
            <p:nvPr/>
          </p:nvSpPr>
          <p:spPr>
            <a:xfrm>
              <a:off x="5257800" y="2438400"/>
              <a:ext cx="2057400" cy="1066800"/>
            </a:xfrm>
            <a:prstGeom prst="irregularSeal1">
              <a:avLst/>
            </a:prstGeom>
            <a:no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5867400" y="2819400"/>
              <a:ext cx="864540" cy="369332"/>
            </a:xfrm>
            <a:prstGeom prst="rect">
              <a:avLst/>
            </a:prstGeom>
            <a:noFill/>
          </p:spPr>
          <p:txBody>
            <a:bodyPr wrap="none" rtlCol="0">
              <a:spAutoFit/>
            </a:bodyPr>
            <a:lstStyle/>
            <a:p>
              <a:r>
                <a:rPr lang="en-US" dirty="0" smtClean="0"/>
                <a:t>Crash!</a:t>
              </a:r>
              <a:endParaRPr lang="en-US" dirty="0"/>
            </a:p>
          </p:txBody>
        </p:sp>
      </p:grpSp>
    </p:spTree>
    <p:extLst>
      <p:ext uri="{BB962C8B-B14F-4D97-AF65-F5344CB8AC3E}">
        <p14:creationId xmlns:p14="http://schemas.microsoft.com/office/powerpoint/2010/main" val="233470668"/>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3.61111E-6 -1.85185E-6 C 0.07534 0.10648 0.15086 0.21343 0.18125 0.25625 " pathEditMode="relative" rAng="0" ptsTypes="aA">
                                      <p:cBhvr>
                                        <p:cTn id="10" dur="2000" fill="hold"/>
                                        <p:tgtEl>
                                          <p:spTgt spid="12"/>
                                        </p:tgtEl>
                                        <p:attrNameLst>
                                          <p:attrName>ppt_x</p:attrName>
                                          <p:attrName>ppt_y</p:attrName>
                                        </p:attrNameLst>
                                      </p:cBhvr>
                                      <p:rCtr x="9063" y="12801"/>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1|0.1|0.1|0.1|0.1|0.1|0.1|0.1|0.1|0.1|0.4|0.1"/>
</p:tagLst>
</file>

<file path=ppt/tags/tag2.xml><?xml version="1.0" encoding="utf-8"?>
<p:tagLst xmlns:a="http://schemas.openxmlformats.org/drawingml/2006/main" xmlns:r="http://schemas.openxmlformats.org/officeDocument/2006/relationships" xmlns:p="http://schemas.openxmlformats.org/presentationml/2006/main">
  <p:tag name="TIMING" val="|3.3|0.8|13.5|24.7|1.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ML">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CML</Template>
  <TotalTime>81458</TotalTime>
  <Words>3130</Words>
  <Application>Microsoft Macintosh PowerPoint</Application>
  <PresentationFormat>On-screen Show (4:3)</PresentationFormat>
  <Paragraphs>898</Paragraphs>
  <Slides>38</Slides>
  <Notes>38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CML</vt:lpstr>
      <vt:lpstr>Application-aware Performance Optimization for Software Managed Manycore Architectures</vt:lpstr>
      <vt:lpstr>Power efficiency – key in architecture design</vt:lpstr>
      <vt:lpstr>Challenge of scaling</vt:lpstr>
      <vt:lpstr>Software Managed Manycore Architecture </vt:lpstr>
      <vt:lpstr>Thesis Overview</vt:lpstr>
      <vt:lpstr>Caching -&gt; Software Managed SPM</vt:lpstr>
      <vt:lpstr>Data Management Challenges</vt:lpstr>
      <vt:lpstr>Stack Data Management is Important</vt:lpstr>
      <vt:lpstr>Stack Data Management is Challenging</vt:lpstr>
      <vt:lpstr>Circular Stack Data Management</vt:lpstr>
      <vt:lpstr>How to Manage Stack Data?</vt:lpstr>
      <vt:lpstr>Drawbacks of Circular Stack Data Management</vt:lpstr>
      <vt:lpstr>Motivation of Optimizing Stack Management (1)</vt:lpstr>
      <vt:lpstr>Motivation of Optimizing Stack Management (2)</vt:lpstr>
      <vt:lpstr>Optimizing Stack Management</vt:lpstr>
      <vt:lpstr>Smart Stack Data Management</vt:lpstr>
      <vt:lpstr>Cutting of Weighted Call Graph</vt:lpstr>
      <vt:lpstr>Stack: Problem Formulation</vt:lpstr>
      <vt:lpstr>Stack: Management Constraint</vt:lpstr>
      <vt:lpstr>Stack: Overhead Estimation</vt:lpstr>
      <vt:lpstr>Illustration of Heuristic SSDM[1]</vt:lpstr>
      <vt:lpstr>Illustration of Heuristic SSDM[2]</vt:lpstr>
      <vt:lpstr>Experiment Setup</vt:lpstr>
      <vt:lpstr>Overall Performance</vt:lpstr>
      <vt:lpstr>Reduction of Management Overhead</vt:lpstr>
      <vt:lpstr>Code Management: Problem</vt:lpstr>
      <vt:lpstr>Code Management</vt:lpstr>
      <vt:lpstr>Heap Data Management: Problem</vt:lpstr>
      <vt:lpstr>State-of-the-art: [Bai2013] </vt:lpstr>
      <vt:lpstr>Optimized Heap Data Management</vt:lpstr>
      <vt:lpstr>Results of Optimized Heap Management</vt:lpstr>
      <vt:lpstr>Data management publications</vt:lpstr>
      <vt:lpstr>Branch Prediction</vt:lpstr>
      <vt:lpstr>Software Branch Hinting</vt:lpstr>
      <vt:lpstr>Mechanism of Software Branch Hinting</vt:lpstr>
      <vt:lpstr>Branch Hint Placement Problem</vt:lpstr>
      <vt:lpstr>Branch Penalty Reduction Methods</vt:lpstr>
      <vt:lpstr>Thesis Overview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CODES+ISSS 2011</dc:title>
  <dc:subject>Software Branch Hinting;</dc:subject>
  <dc:creator>Jing Lu</dc:creator>
  <cp:keywords>Software Branch Hinting</cp:keywords>
  <cp:lastModifiedBy>Ke Bai</cp:lastModifiedBy>
  <cp:revision>1421</cp:revision>
  <cp:lastPrinted>2018-07-27T17:37:42Z</cp:lastPrinted>
  <dcterms:created xsi:type="dcterms:W3CDTF">2010-03-28T20:09:25Z</dcterms:created>
  <dcterms:modified xsi:type="dcterms:W3CDTF">2019-03-27T03:36:45Z</dcterms:modified>
</cp:coreProperties>
</file>