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heme/themeOverride4.xml" ContentType="application/vnd.openxmlformats-officedocument.themeOverride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22" r:id="rId2"/>
    <p:sldId id="256" r:id="rId3"/>
    <p:sldId id="297" r:id="rId4"/>
    <p:sldId id="298" r:id="rId5"/>
    <p:sldId id="258" r:id="rId6"/>
    <p:sldId id="259" r:id="rId7"/>
    <p:sldId id="279" r:id="rId8"/>
    <p:sldId id="280" r:id="rId9"/>
    <p:sldId id="284" r:id="rId10"/>
    <p:sldId id="325" r:id="rId11"/>
    <p:sldId id="326" r:id="rId12"/>
    <p:sldId id="262" r:id="rId13"/>
    <p:sldId id="263" r:id="rId14"/>
    <p:sldId id="265" r:id="rId15"/>
    <p:sldId id="266" r:id="rId16"/>
    <p:sldId id="267" r:id="rId17"/>
    <p:sldId id="288" r:id="rId18"/>
    <p:sldId id="289" r:id="rId19"/>
    <p:sldId id="293" r:id="rId20"/>
    <p:sldId id="291" r:id="rId21"/>
    <p:sldId id="304" r:id="rId22"/>
    <p:sldId id="271" r:id="rId23"/>
    <p:sldId id="294" r:id="rId24"/>
    <p:sldId id="321" r:id="rId25"/>
    <p:sldId id="327" r:id="rId26"/>
    <p:sldId id="312" r:id="rId27"/>
    <p:sldId id="307" r:id="rId28"/>
    <p:sldId id="306" r:id="rId29"/>
    <p:sldId id="308" r:id="rId30"/>
    <p:sldId id="313" r:id="rId31"/>
    <p:sldId id="315" r:id="rId32"/>
    <p:sldId id="316" r:id="rId33"/>
    <p:sldId id="328" r:id="rId34"/>
    <p:sldId id="276" r:id="rId35"/>
    <p:sldId id="281" r:id="rId3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00"/>
    <a:srgbClr val="F27900"/>
    <a:srgbClr val="762034"/>
    <a:srgbClr val="CC6600"/>
    <a:srgbClr val="FF8989"/>
    <a:srgbClr val="FF3737"/>
    <a:srgbClr val="DB3E2D"/>
    <a:srgbClr val="FF505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88669" autoAdjust="0"/>
  </p:normalViewPr>
  <p:slideViewPr>
    <p:cSldViewPr>
      <p:cViewPr varScale="1">
        <p:scale>
          <a:sx n="69" d="100"/>
          <a:sy n="69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7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0.xlsx"/><Relationship Id="rId1" Type="http://schemas.openxmlformats.org/officeDocument/2006/relationships/themeOverride" Target="../theme/themeOverride3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1.xlsx"/><Relationship Id="rId1" Type="http://schemas.openxmlformats.org/officeDocument/2006/relationships/themeOverride" Target="../theme/themeOverride4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2.xlsx"/><Relationship Id="rId1" Type="http://schemas.openxmlformats.org/officeDocument/2006/relationships/themeOverride" Target="../theme/themeOverride5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4.xlsx"/><Relationship Id="rId1" Type="http://schemas.openxmlformats.org/officeDocument/2006/relationships/themeOverride" Target="../theme/themeOverride6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5.xlsx"/><Relationship Id="rId1" Type="http://schemas.openxmlformats.org/officeDocument/2006/relationships/themeOverride" Target="../theme/themeOverride7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6.xlsx"/><Relationship Id="rId1" Type="http://schemas.openxmlformats.org/officeDocument/2006/relationships/themeOverride" Target="../theme/themeOverride8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7.xlsx"/><Relationship Id="rId1" Type="http://schemas.openxmlformats.org/officeDocument/2006/relationships/themeOverride" Target="../theme/themeOverride9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8.xlsx"/><Relationship Id="rId1" Type="http://schemas.openxmlformats.org/officeDocument/2006/relationships/themeOverride" Target="../theme/themeOverride10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0.xlsx"/><Relationship Id="rId1" Type="http://schemas.openxmlformats.org/officeDocument/2006/relationships/themeOverride" Target="../theme/themeOverride11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1.xlsx"/><Relationship Id="rId1" Type="http://schemas.openxmlformats.org/officeDocument/2006/relationships/themeOverride" Target="../theme/themeOverride12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2.xlsx"/><Relationship Id="rId1" Type="http://schemas.openxmlformats.org/officeDocument/2006/relationships/themeOverride" Target="../theme/themeOverride13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3.xlsx"/><Relationship Id="rId1" Type="http://schemas.openxmlformats.org/officeDocument/2006/relationships/themeOverride" Target="../theme/themeOverride14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4.xlsx"/><Relationship Id="rId1" Type="http://schemas.openxmlformats.org/officeDocument/2006/relationships/themeOverride" Target="../theme/themeOverride15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8.xlsx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9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1.6154656804263107E-2"/>
          <c:y val="4.7968749999999998E-2"/>
          <c:w val="0.97124115167422254"/>
          <c:h val="0.9393334153543306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Battery Capacity</c:v>
                </c:pt>
              </c:strCache>
            </c:strRef>
          </c:tx>
          <c:spPr>
            <a:ln w="50800">
              <a:solidFill>
                <a:srgbClr val="002060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</c:v>
                </c:pt>
                <c:pt idx="1">
                  <c:v>1.6</c:v>
                </c:pt>
                <c:pt idx="2">
                  <c:v>2.4</c:v>
                </c:pt>
                <c:pt idx="3">
                  <c:v>3.2</c:v>
                </c:pt>
                <c:pt idx="4">
                  <c:v>4</c:v>
                </c:pt>
                <c:pt idx="5">
                  <c:v>4.8</c:v>
                </c:pt>
                <c:pt idx="6">
                  <c:v>5.6</c:v>
                </c:pt>
                <c:pt idx="7">
                  <c:v>6.4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Performance Demand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11</c:v>
                </c:pt>
                <c:pt idx="5">
                  <c:v>16</c:v>
                </c:pt>
                <c:pt idx="6">
                  <c:v>21</c:v>
                </c:pt>
                <c:pt idx="7">
                  <c:v>27</c:v>
                </c:pt>
              </c:numCache>
            </c:numRef>
          </c:val>
          <c:smooth val="1"/>
        </c:ser>
        <c:dLbls/>
        <c:marker val="1"/>
        <c:axId val="92333568"/>
        <c:axId val="92335104"/>
      </c:lineChart>
      <c:catAx>
        <c:axId val="92333568"/>
        <c:scaling>
          <c:orientation val="minMax"/>
        </c:scaling>
        <c:delete val="1"/>
        <c:axPos val="b"/>
        <c:tickLblPos val="none"/>
        <c:crossAx val="92335104"/>
        <c:crosses val="autoZero"/>
        <c:auto val="1"/>
        <c:lblAlgn val="ctr"/>
        <c:lblOffset val="100"/>
      </c:catAx>
      <c:valAx>
        <c:axId val="92335104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92333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197916666666665"/>
          <c:y val="5.0569389763779497E-2"/>
          <c:w val="0.33595959595959607"/>
          <c:h val="0.286361220472441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789318522684665"/>
          <c:w val="0.89713087770808331"/>
          <c:h val="0.7139252905886769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6.7423000000000011E-2</c:v>
                </c:pt>
                <c:pt idx="2">
                  <c:v>0.18623800000000001</c:v>
                </c:pt>
                <c:pt idx="3">
                  <c:v>0.26979199999999998</c:v>
                </c:pt>
                <c:pt idx="4">
                  <c:v>0.36432200000000009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8.110000000000002E-6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8.8256000000000029E-2</c:v>
                </c:pt>
                <c:pt idx="2">
                  <c:v>0.21412600000000001</c:v>
                </c:pt>
                <c:pt idx="3">
                  <c:v>0.30428900000000009</c:v>
                </c:pt>
                <c:pt idx="4">
                  <c:v>0.28107700000000002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3.1500000000000005E-3</c:v>
                </c:pt>
                <c:pt idx="4">
                  <c:v>9.672600000000002E-2</c:v>
                </c:pt>
              </c:numCache>
            </c:numRef>
          </c:val>
        </c:ser>
        <c:dLbls/>
        <c:marker val="1"/>
        <c:axId val="149002880"/>
        <c:axId val="149008768"/>
      </c:lineChart>
      <c:catAx>
        <c:axId val="149002880"/>
        <c:scaling>
          <c:orientation val="minMax"/>
        </c:scaling>
        <c:delete val="1"/>
        <c:axPos val="b"/>
        <c:majorGridlines/>
        <c:tickLblPos val="none"/>
        <c:crossAx val="149008768"/>
        <c:crosses val="autoZero"/>
        <c:auto val="1"/>
        <c:lblAlgn val="ctr"/>
        <c:lblOffset val="100"/>
      </c:catAx>
      <c:valAx>
        <c:axId val="149008768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00288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2.8234352061924484E-2"/>
          <c:y val="0"/>
          <c:w val="0.97176564793807585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1893175853018374"/>
          <c:w val="0.89713087770808331"/>
          <c:h val="0.7739254593175856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6.9550000000000011E-3</c:v>
                </c:pt>
                <c:pt idx="3">
                  <c:v>4.2600000000000008E-3</c:v>
                </c:pt>
                <c:pt idx="4">
                  <c:v>3.6370000000000005E-3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9.0100000000000035E-6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0.13672100000000001</c:v>
                </c:pt>
                <c:pt idx="2">
                  <c:v>0.309757</c:v>
                </c:pt>
                <c:pt idx="3">
                  <c:v>0.38756700000000016</c:v>
                </c:pt>
                <c:pt idx="4">
                  <c:v>0.34731600000000007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3.9420000000000002E-3</c:v>
                </c:pt>
                <c:pt idx="4">
                  <c:v>0.21022299999999999</c:v>
                </c:pt>
              </c:numCache>
            </c:numRef>
          </c:val>
        </c:ser>
        <c:dLbls/>
        <c:marker val="1"/>
        <c:axId val="149044224"/>
        <c:axId val="149058304"/>
      </c:lineChart>
      <c:catAx>
        <c:axId val="149044224"/>
        <c:scaling>
          <c:orientation val="minMax"/>
        </c:scaling>
        <c:delete val="1"/>
        <c:axPos val="b"/>
        <c:majorGridlines/>
        <c:tickLblPos val="none"/>
        <c:crossAx val="149058304"/>
        <c:crosses val="autoZero"/>
        <c:auto val="1"/>
        <c:lblAlgn val="ctr"/>
        <c:lblOffset val="100"/>
      </c:catAx>
      <c:valAx>
        <c:axId val="14905830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044224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0285488678321991"/>
          <c:y val="4.6016797900262481E-2"/>
          <c:w val="0.89713087770808331"/>
          <c:h val="0.803660892388451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1.8400000000000007E-5</c:v>
                </c:pt>
                <c:pt idx="3">
                  <c:v>2.8500000000000004E-4</c:v>
                </c:pt>
                <c:pt idx="4">
                  <c:v>3.0600000000000007E-4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9.0300000000000067E-6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8.2345999999999989E-2</c:v>
                </c:pt>
                <c:pt idx="2">
                  <c:v>0.31835700000000006</c:v>
                </c:pt>
                <c:pt idx="3">
                  <c:v>0.39631500000000014</c:v>
                </c:pt>
                <c:pt idx="4">
                  <c:v>0.36289000000000016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8.9100000000000038E-5</c:v>
                </c:pt>
                <c:pt idx="3">
                  <c:v>4.169E-3</c:v>
                </c:pt>
                <c:pt idx="4">
                  <c:v>0.19336700000000001</c:v>
                </c:pt>
              </c:numCache>
            </c:numRef>
          </c:val>
        </c:ser>
        <c:dLbls/>
        <c:marker val="1"/>
        <c:axId val="149270912"/>
        <c:axId val="149272448"/>
      </c:lineChart>
      <c:catAx>
        <c:axId val="149270912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272448"/>
        <c:crosses val="autoZero"/>
        <c:auto val="1"/>
        <c:lblAlgn val="ctr"/>
        <c:lblOffset val="100"/>
      </c:catAx>
      <c:valAx>
        <c:axId val="149272448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270912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5905734240846993E-2"/>
          <c:y val="0.17893185226846653"/>
          <c:w val="0.89713087770808342"/>
          <c:h val="0.7139252905886771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0.41361300000000001</c:v>
                </c:pt>
                <c:pt idx="2">
                  <c:v>0.64544100000000015</c:v>
                </c:pt>
                <c:pt idx="3">
                  <c:v>0.79807300000000003</c:v>
                </c:pt>
                <c:pt idx="4">
                  <c:v>0.85804600000000009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4.9100000000000021E-6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4.2900000000000013E-5</c:v>
                </c:pt>
                <c:pt idx="2">
                  <c:v>9.7100000000000019E-6</c:v>
                </c:pt>
                <c:pt idx="3">
                  <c:v>1.8500000000000002E-5</c:v>
                </c:pt>
                <c:pt idx="4">
                  <c:v>4.7900000000000016E-6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8640128"/>
        <c:axId val="148642816"/>
      </c:lineChart>
      <c:catAx>
        <c:axId val="148640128"/>
        <c:scaling>
          <c:orientation val="minMax"/>
        </c:scaling>
        <c:delete val="1"/>
        <c:axPos val="b"/>
        <c:majorGridlines/>
        <c:tickLblPos val="none"/>
        <c:crossAx val="148642816"/>
        <c:crosses val="autoZero"/>
        <c:auto val="1"/>
        <c:lblAlgn val="ctr"/>
        <c:lblOffset val="100"/>
      </c:catAx>
      <c:valAx>
        <c:axId val="1486428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640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8234352061924491E-2"/>
          <c:y val="0"/>
          <c:w val="0.97176564793807596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7.8931758530183721E-2"/>
          <c:w val="0.89713087770808353"/>
          <c:h val="0.8139254593175858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0.40547000000000005</c:v>
                </c:pt>
                <c:pt idx="2">
                  <c:v>0.65598600000000007</c:v>
                </c:pt>
                <c:pt idx="3">
                  <c:v>0.81881300000000001</c:v>
                </c:pt>
                <c:pt idx="4">
                  <c:v>0.87577000000000016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5.720000000000002E-6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1.5899999999999999E-4</c:v>
                </c:pt>
                <c:pt idx="2">
                  <c:v>5.7100000000000012E-5</c:v>
                </c:pt>
                <c:pt idx="3">
                  <c:v>1.8700000000000007E-5</c:v>
                </c:pt>
                <c:pt idx="4">
                  <c:v>1.7200000000000005E-5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282176"/>
        <c:axId val="148624512"/>
      </c:lineChart>
      <c:catAx>
        <c:axId val="149282176"/>
        <c:scaling>
          <c:orientation val="minMax"/>
        </c:scaling>
        <c:delete val="1"/>
        <c:axPos val="b"/>
        <c:majorGridlines/>
        <c:tickLblPos val="none"/>
        <c:crossAx val="148624512"/>
        <c:crosses val="autoZero"/>
        <c:auto val="1"/>
        <c:lblAlgn val="ctr"/>
        <c:lblOffset val="100"/>
      </c:catAx>
      <c:valAx>
        <c:axId val="1486245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28217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4.6016797900262509E-2"/>
          <c:w val="0.89713087770808353"/>
          <c:h val="0.81392545931758586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0.40621400000000002</c:v>
                </c:pt>
                <c:pt idx="2">
                  <c:v>0.66624799999999995</c:v>
                </c:pt>
                <c:pt idx="3">
                  <c:v>0.80541599999999991</c:v>
                </c:pt>
                <c:pt idx="4">
                  <c:v>0.85983399999999999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5.6700000000000008E-6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1.4799999999999999E-4</c:v>
                </c:pt>
                <c:pt idx="2">
                  <c:v>7.2500000000000014E-5</c:v>
                </c:pt>
                <c:pt idx="3">
                  <c:v>3.0600000000000005E-5</c:v>
                </c:pt>
                <c:pt idx="4">
                  <c:v>1.4800000000000004E-5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323776"/>
        <c:axId val="149325312"/>
      </c:lineChart>
      <c:catAx>
        <c:axId val="149323776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325312"/>
        <c:crosses val="autoZero"/>
        <c:auto val="1"/>
        <c:lblAlgn val="ctr"/>
        <c:lblOffset val="100"/>
      </c:catAx>
      <c:valAx>
        <c:axId val="1493253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32377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7893185226846656"/>
          <c:w val="0.89713087770808353"/>
          <c:h val="0.7139252905886773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0.18031300000000003</c:v>
                </c:pt>
                <c:pt idx="2">
                  <c:v>0.55287399999999998</c:v>
                </c:pt>
                <c:pt idx="3">
                  <c:v>0.79807300000000003</c:v>
                </c:pt>
                <c:pt idx="4">
                  <c:v>0.88082400000000005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6.3200000000000013E-6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5.5100000000000006E-4</c:v>
                </c:pt>
                <c:pt idx="2">
                  <c:v>2.3040000000000001E-3</c:v>
                </c:pt>
                <c:pt idx="3">
                  <c:v>1.8500000000000002E-5</c:v>
                </c:pt>
                <c:pt idx="4">
                  <c:v>4.1590000000000004E-3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377408"/>
        <c:axId val="149378944"/>
      </c:lineChart>
      <c:catAx>
        <c:axId val="149377408"/>
        <c:scaling>
          <c:orientation val="minMax"/>
        </c:scaling>
        <c:delete val="1"/>
        <c:axPos val="b"/>
        <c:majorGridlines/>
        <c:tickLblPos val="none"/>
        <c:crossAx val="149378944"/>
        <c:crosses val="autoZero"/>
        <c:auto val="1"/>
        <c:lblAlgn val="ctr"/>
        <c:lblOffset val="100"/>
      </c:catAx>
      <c:valAx>
        <c:axId val="14937894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37740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2.8234352061924494E-2"/>
          <c:y val="0"/>
          <c:w val="0.97176564793807618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1893175853018377"/>
          <c:w val="0.89713087770808353"/>
          <c:h val="0.773925459317586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0.23375899999999999</c:v>
                </c:pt>
                <c:pt idx="3">
                  <c:v>0.60034600000000005</c:v>
                </c:pt>
                <c:pt idx="4">
                  <c:v>0.79571999999999998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1.3700000000000001E-5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7.4980000000000012E-3</c:v>
                </c:pt>
                <c:pt idx="2">
                  <c:v>8.5980000000000015E-3</c:v>
                </c:pt>
                <c:pt idx="3">
                  <c:v>9.2800000000000001E-3</c:v>
                </c:pt>
                <c:pt idx="4">
                  <c:v>1.0029E-2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468288"/>
        <c:axId val="149469824"/>
      </c:lineChart>
      <c:catAx>
        <c:axId val="149468288"/>
        <c:scaling>
          <c:orientation val="minMax"/>
        </c:scaling>
        <c:delete val="1"/>
        <c:axPos val="b"/>
        <c:majorGridlines/>
        <c:tickLblPos val="none"/>
        <c:crossAx val="149469824"/>
        <c:crosses val="autoZero"/>
        <c:auto val="1"/>
        <c:lblAlgn val="ctr"/>
        <c:lblOffset val="100"/>
      </c:catAx>
      <c:valAx>
        <c:axId val="14946982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468288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0285488678321997"/>
          <c:y val="4.6016797900262509E-2"/>
          <c:w val="0.89713087770808353"/>
          <c:h val="0.8036608923884518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1.8423999999999999E-2</c:v>
                </c:pt>
                <c:pt idx="3">
                  <c:v>0.33719500000000002</c:v>
                </c:pt>
                <c:pt idx="4">
                  <c:v>0.65996200000000005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2.4400000000000007E-5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6.2910000000000006E-3</c:v>
                </c:pt>
                <c:pt idx="2">
                  <c:v>2.1940999999999999E-2</c:v>
                </c:pt>
                <c:pt idx="3">
                  <c:v>2.5375000000000005E-2</c:v>
                </c:pt>
                <c:pt idx="4">
                  <c:v>2.1681000000000002E-2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579264"/>
        <c:axId val="149580800"/>
      </c:lineChart>
      <c:catAx>
        <c:axId val="149579264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580800"/>
        <c:crosses val="autoZero"/>
        <c:auto val="1"/>
        <c:lblAlgn val="ctr"/>
        <c:lblOffset val="100"/>
      </c:catAx>
      <c:valAx>
        <c:axId val="149580800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579264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5905734240846993E-2"/>
          <c:y val="0.17893185226846656"/>
          <c:w val="0.89713087770808353"/>
          <c:h val="0.7139252905886773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0.281945</c:v>
                </c:pt>
                <c:pt idx="2">
                  <c:v>0.62645300000000004</c:v>
                </c:pt>
                <c:pt idx="3">
                  <c:v>0.80275900000000011</c:v>
                </c:pt>
                <c:pt idx="4">
                  <c:v>0.89582600000000001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6.4400000000000007E-5</c:v>
                </c:pt>
                <c:pt idx="3">
                  <c:v>3.3900000000000004E-5</c:v>
                </c:pt>
                <c:pt idx="4">
                  <c:v>1.1600000000000004E-4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2.9840000000000005E-3</c:v>
                </c:pt>
                <c:pt idx="2">
                  <c:v>2.1420000000000002E-3</c:v>
                </c:pt>
                <c:pt idx="3">
                  <c:v>8.3000000000000023E-4</c:v>
                </c:pt>
                <c:pt idx="4">
                  <c:v>4.4200000000000006E-4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600512"/>
        <c:axId val="149499904"/>
      </c:lineChart>
      <c:catAx>
        <c:axId val="149600512"/>
        <c:scaling>
          <c:orientation val="minMax"/>
        </c:scaling>
        <c:delete val="1"/>
        <c:axPos val="b"/>
        <c:majorGridlines/>
        <c:tickLblPos val="none"/>
        <c:crossAx val="149499904"/>
        <c:crosses val="autoZero"/>
        <c:auto val="1"/>
        <c:lblAlgn val="ctr"/>
        <c:lblOffset val="100"/>
      </c:catAx>
      <c:valAx>
        <c:axId val="1494999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600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8234352061924494E-2"/>
          <c:y val="0"/>
          <c:w val="0.97176564793807618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autoTitleDeleted val="1"/>
    <c:plotArea>
      <c:layout>
        <c:manualLayout>
          <c:layoutTarget val="inner"/>
          <c:xMode val="edge"/>
          <c:yMode val="edge"/>
          <c:x val="0.164837378575101"/>
          <c:y val="4.4667215105574497E-2"/>
          <c:w val="0.81870565792678063"/>
          <c:h val="0.7020027813687468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 PEs/Page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cat>
            <c:strRef>
              <c:f>Sheet1!$A$2:$A$22</c:f>
              <c:strCache>
                <c:ptCount val="21"/>
                <c:pt idx="0">
                  <c:v>BLE</c:v>
                </c:pt>
                <c:pt idx="1">
                  <c:v>Compress</c:v>
                </c:pt>
                <c:pt idx="2">
                  <c:v>First Dif</c:v>
                </c:pt>
                <c:pt idx="3">
                  <c:v>First Sum</c:v>
                </c:pt>
                <c:pt idx="4">
                  <c:v>GLRE 1</c:v>
                </c:pt>
                <c:pt idx="5">
                  <c:v>GLRE 2</c:v>
                </c:pt>
                <c:pt idx="6">
                  <c:v>GLRE 3</c:v>
                </c:pt>
                <c:pt idx="7">
                  <c:v>GSR</c:v>
                </c:pt>
                <c:pt idx="8">
                  <c:v>HF</c:v>
                </c:pt>
                <c:pt idx="9">
                  <c:v>Laplace</c:v>
                </c:pt>
                <c:pt idx="10">
                  <c:v>Lowpass</c:v>
                </c:pt>
                <c:pt idx="11">
                  <c:v>M-M Mul</c:v>
                </c:pt>
                <c:pt idx="12">
                  <c:v>MPEG2 FP</c:v>
                </c:pt>
                <c:pt idx="13">
                  <c:v>Sobel</c:v>
                </c:pt>
                <c:pt idx="14">
                  <c:v>SOR</c:v>
                </c:pt>
                <c:pt idx="15">
                  <c:v>Swim 1</c:v>
                </c:pt>
                <c:pt idx="16">
                  <c:v>Swim 2</c:v>
                </c:pt>
                <c:pt idx="17">
                  <c:v>TDE</c:v>
                </c:pt>
                <c:pt idx="18">
                  <c:v>Wavelet</c:v>
                </c:pt>
                <c:pt idx="19">
                  <c:v>YUV2RGB</c:v>
                </c:pt>
                <c:pt idx="20">
                  <c:v>Average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0.44444444444444442</c:v>
                </c:pt>
                <c:pt idx="3">
                  <c:v>0.44444444444444442</c:v>
                </c:pt>
                <c:pt idx="4">
                  <c:v>0.66666666666666663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0.6444444444444446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0.80000000000000027</c:v>
                </c:pt>
                <c:pt idx="16">
                  <c:v>0.63095238095238082</c:v>
                </c:pt>
                <c:pt idx="17">
                  <c:v>0</c:v>
                </c:pt>
                <c:pt idx="18">
                  <c:v>1</c:v>
                </c:pt>
                <c:pt idx="19">
                  <c:v>0.60000000000000009</c:v>
                </c:pt>
                <c:pt idx="20">
                  <c:v>0.71154761904761921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PEs/Page</c:v>
                </c:pt>
              </c:strCache>
            </c:strRef>
          </c:tx>
          <c:spPr>
            <a:solidFill>
              <a:srgbClr val="0808C0"/>
            </a:solidFill>
            <a:ln>
              <a:noFill/>
            </a:ln>
          </c:spPr>
          <c:cat>
            <c:strRef>
              <c:f>Sheet1!$A$2:$A$22</c:f>
              <c:strCache>
                <c:ptCount val="21"/>
                <c:pt idx="0">
                  <c:v>BLE</c:v>
                </c:pt>
                <c:pt idx="1">
                  <c:v>Compress</c:v>
                </c:pt>
                <c:pt idx="2">
                  <c:v>First Dif</c:v>
                </c:pt>
                <c:pt idx="3">
                  <c:v>First Sum</c:v>
                </c:pt>
                <c:pt idx="4">
                  <c:v>GLRE 1</c:v>
                </c:pt>
                <c:pt idx="5">
                  <c:v>GLRE 2</c:v>
                </c:pt>
                <c:pt idx="6">
                  <c:v>GLRE 3</c:v>
                </c:pt>
                <c:pt idx="7">
                  <c:v>GSR</c:v>
                </c:pt>
                <c:pt idx="8">
                  <c:v>HF</c:v>
                </c:pt>
                <c:pt idx="9">
                  <c:v>Laplace</c:v>
                </c:pt>
                <c:pt idx="10">
                  <c:v>Lowpass</c:v>
                </c:pt>
                <c:pt idx="11">
                  <c:v>M-M Mul</c:v>
                </c:pt>
                <c:pt idx="12">
                  <c:v>MPEG2 FP</c:v>
                </c:pt>
                <c:pt idx="13">
                  <c:v>Sobel</c:v>
                </c:pt>
                <c:pt idx="14">
                  <c:v>SOR</c:v>
                </c:pt>
                <c:pt idx="15">
                  <c:v>Swim 1</c:v>
                </c:pt>
                <c:pt idx="16">
                  <c:v>Swim 2</c:v>
                </c:pt>
                <c:pt idx="17">
                  <c:v>TDE</c:v>
                </c:pt>
                <c:pt idx="18">
                  <c:v>Wavelet</c:v>
                </c:pt>
                <c:pt idx="19">
                  <c:v>YUV2RGB</c:v>
                </c:pt>
                <c:pt idx="20">
                  <c:v>Average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0.8666666666666667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0.99333333333333329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 PEs/Page</c:v>
                </c:pt>
              </c:strCache>
            </c:strRef>
          </c:tx>
          <c:spPr>
            <a:solidFill>
              <a:srgbClr val="F27900"/>
            </a:solidFill>
            <a:ln>
              <a:noFill/>
            </a:ln>
          </c:spPr>
          <c:cat>
            <c:strRef>
              <c:f>Sheet1!$A$2:$A$22</c:f>
              <c:strCache>
                <c:ptCount val="21"/>
                <c:pt idx="0">
                  <c:v>BLE</c:v>
                </c:pt>
                <c:pt idx="1">
                  <c:v>Compress</c:v>
                </c:pt>
                <c:pt idx="2">
                  <c:v>First Dif</c:v>
                </c:pt>
                <c:pt idx="3">
                  <c:v>First Sum</c:v>
                </c:pt>
                <c:pt idx="4">
                  <c:v>GLRE 1</c:v>
                </c:pt>
                <c:pt idx="5">
                  <c:v>GLRE 2</c:v>
                </c:pt>
                <c:pt idx="6">
                  <c:v>GLRE 3</c:v>
                </c:pt>
                <c:pt idx="7">
                  <c:v>GSR</c:v>
                </c:pt>
                <c:pt idx="8">
                  <c:v>HF</c:v>
                </c:pt>
                <c:pt idx="9">
                  <c:v>Laplace</c:v>
                </c:pt>
                <c:pt idx="10">
                  <c:v>Lowpass</c:v>
                </c:pt>
                <c:pt idx="11">
                  <c:v>M-M Mul</c:v>
                </c:pt>
                <c:pt idx="12">
                  <c:v>MPEG2 FP</c:v>
                </c:pt>
                <c:pt idx="13">
                  <c:v>Sobel</c:v>
                </c:pt>
                <c:pt idx="14">
                  <c:v>SOR</c:v>
                </c:pt>
                <c:pt idx="15">
                  <c:v>Swim 1</c:v>
                </c:pt>
                <c:pt idx="16">
                  <c:v>Swim 2</c:v>
                </c:pt>
                <c:pt idx="17">
                  <c:v>TDE</c:v>
                </c:pt>
                <c:pt idx="18">
                  <c:v>Wavelet</c:v>
                </c:pt>
                <c:pt idx="19">
                  <c:v>YUV2RGB</c:v>
                </c:pt>
                <c:pt idx="20">
                  <c:v>Average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0.75000000000000011</c:v>
                </c:pt>
                <c:pt idx="3">
                  <c:v>1</c:v>
                </c:pt>
                <c:pt idx="4">
                  <c:v>1</c:v>
                </c:pt>
                <c:pt idx="5">
                  <c:v>0.8125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0.83333333333333337</c:v>
                </c:pt>
                <c:pt idx="12">
                  <c:v>1</c:v>
                </c:pt>
                <c:pt idx="13">
                  <c:v>1</c:v>
                </c:pt>
                <c:pt idx="14">
                  <c:v>0.75000000000000011</c:v>
                </c:pt>
                <c:pt idx="15">
                  <c:v>0.8</c:v>
                </c:pt>
                <c:pt idx="16">
                  <c:v>0.57142857142857162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0.9258630952380954</c:v>
                </c:pt>
              </c:numCache>
            </c:numRef>
          </c:val>
        </c:ser>
        <c:dLbls/>
        <c:gapWidth val="100"/>
        <c:axId val="143837056"/>
        <c:axId val="143946880"/>
      </c:barChart>
      <c:catAx>
        <c:axId val="14383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Benchmark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2267743593906476"/>
              <c:y val="0.94297604524786516"/>
            </c:manualLayout>
          </c:layout>
        </c:title>
        <c:tickLblPos val="nextTo"/>
        <c:txPr>
          <a:bodyPr rot="-2700000"/>
          <a:lstStyle/>
          <a:p>
            <a:pPr>
              <a:defRPr/>
            </a:pPr>
            <a:endParaRPr lang="en-US"/>
          </a:p>
        </c:txPr>
        <c:crossAx val="143946880"/>
        <c:crosses val="autoZero"/>
        <c:auto val="1"/>
        <c:lblAlgn val="ctr"/>
        <c:lblOffset val="100"/>
        <c:tickLblSkip val="1"/>
      </c:catAx>
      <c:valAx>
        <c:axId val="1439468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Performance (</a:t>
                </a:r>
                <a:r>
                  <a:rPr lang="en-US" baseline="0" dirty="0" err="1" smtClean="0"/>
                  <a:t>II</a:t>
                </a:r>
                <a:r>
                  <a:rPr lang="en-US" baseline="-25000" dirty="0" err="1" smtClean="0"/>
                  <a:t>orig</a:t>
                </a:r>
                <a:r>
                  <a:rPr lang="en-US" sz="1800" b="1" i="0" u="none" strike="noStrike" baseline="0" dirty="0" smtClean="0"/>
                  <a:t>/</a:t>
                </a:r>
                <a:r>
                  <a:rPr lang="en-US" sz="1800" b="1" i="0" u="none" strike="noStrike" baseline="0" dirty="0" err="1" smtClean="0"/>
                  <a:t>II</a:t>
                </a:r>
                <a:r>
                  <a:rPr lang="en-US" sz="1800" b="1" i="0" u="none" strike="noStrike" baseline="-25000" dirty="0" err="1" smtClean="0"/>
                  <a:t>new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3264604810996673E-2"/>
              <c:y val="0.19278117287577873"/>
            </c:manualLayout>
          </c:layout>
        </c:title>
        <c:numFmt formatCode="General" sourceLinked="1"/>
        <c:tickLblPos val="nextTo"/>
        <c:crossAx val="143837056"/>
        <c:crosses val="autoZero"/>
        <c:crossBetween val="between"/>
        <c:majorUnit val="0.1"/>
      </c:valAx>
      <c:spPr>
        <a:solidFill>
          <a:srgbClr val="9FB8CD">
            <a:lumMod val="40000"/>
            <a:lumOff val="60000"/>
            <a:alpha val="28000"/>
          </a:srgbClr>
        </a:solidFill>
      </c:spPr>
    </c:plotArea>
    <c:legend>
      <c:legendPos val="r"/>
      <c:layout>
        <c:manualLayout>
          <c:xMode val="edge"/>
          <c:yMode val="edge"/>
          <c:x val="0.16398868955813511"/>
          <c:y val="0"/>
          <c:w val="0.83601131044186483"/>
          <c:h val="5.8666314098797363E-2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7.8931758530183721E-2"/>
          <c:w val="0.89713087770808364"/>
          <c:h val="0.8139254593175860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0.2645610000000001</c:v>
                </c:pt>
                <c:pt idx="2">
                  <c:v>0.61533599999999999</c:v>
                </c:pt>
                <c:pt idx="3">
                  <c:v>0.79805499999999996</c:v>
                </c:pt>
                <c:pt idx="4">
                  <c:v>0.89915500000000004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1.9500000000000006E-5</c:v>
                </c:pt>
                <c:pt idx="3">
                  <c:v>1.0800000000000004E-4</c:v>
                </c:pt>
                <c:pt idx="4">
                  <c:v>1.6100000000000004E-4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5.2600000000000008E-3</c:v>
                </c:pt>
                <c:pt idx="2">
                  <c:v>2.8680000000000003E-3</c:v>
                </c:pt>
                <c:pt idx="3">
                  <c:v>1.3090000000000003E-3</c:v>
                </c:pt>
                <c:pt idx="4">
                  <c:v>7.2000000000000026E-4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629952"/>
        <c:axId val="149648128"/>
      </c:lineChart>
      <c:catAx>
        <c:axId val="149629952"/>
        <c:scaling>
          <c:orientation val="minMax"/>
        </c:scaling>
        <c:delete val="1"/>
        <c:axPos val="b"/>
        <c:majorGridlines/>
        <c:tickLblPos val="none"/>
        <c:crossAx val="149648128"/>
        <c:crosses val="autoZero"/>
        <c:auto val="1"/>
        <c:lblAlgn val="ctr"/>
        <c:lblOffset val="100"/>
      </c:catAx>
      <c:valAx>
        <c:axId val="1496481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62995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4.6016797900262515E-2"/>
          <c:w val="0.89713087770808364"/>
          <c:h val="0.8139254593175860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0.26796800000000004</c:v>
                </c:pt>
                <c:pt idx="2">
                  <c:v>0.60910299999999984</c:v>
                </c:pt>
                <c:pt idx="3">
                  <c:v>0.805589</c:v>
                </c:pt>
                <c:pt idx="4">
                  <c:v>0.89346499999999973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6.8000000000000013E-5</c:v>
                </c:pt>
                <c:pt idx="3">
                  <c:v>5.4300000000000012E-5</c:v>
                </c:pt>
                <c:pt idx="4">
                  <c:v>1.0600000000000003E-4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4.9310000000000005E-3</c:v>
                </c:pt>
                <c:pt idx="2">
                  <c:v>2.1180000000000001E-3</c:v>
                </c:pt>
                <c:pt idx="3">
                  <c:v>1.3100000000000002E-3</c:v>
                </c:pt>
                <c:pt idx="4">
                  <c:v>6.2800000000000019E-4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761408"/>
        <c:axId val="149779584"/>
      </c:lineChart>
      <c:catAx>
        <c:axId val="149761408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779584"/>
        <c:crosses val="autoZero"/>
        <c:auto val="1"/>
        <c:lblAlgn val="ctr"/>
        <c:lblOffset val="100"/>
      </c:catAx>
      <c:valAx>
        <c:axId val="1497795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76140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7893185226846658"/>
          <c:w val="0.89713087770808364"/>
          <c:h val="0.7139252905886777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0.12286600000000002</c:v>
                </c:pt>
                <c:pt idx="2">
                  <c:v>0.44190400000000002</c:v>
                </c:pt>
                <c:pt idx="3">
                  <c:v>0.71186899999999997</c:v>
                </c:pt>
                <c:pt idx="4">
                  <c:v>0.84817100000000012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1.5790000000000003E-3</c:v>
                </c:pt>
                <c:pt idx="3">
                  <c:v>4.1200000000000004E-4</c:v>
                </c:pt>
                <c:pt idx="4">
                  <c:v>2.0300000000000003E-4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6.2490000000000019E-3</c:v>
                </c:pt>
                <c:pt idx="2">
                  <c:v>1.0408000000000001E-2</c:v>
                </c:pt>
                <c:pt idx="3">
                  <c:v>1.0645000000000002E-2</c:v>
                </c:pt>
                <c:pt idx="4">
                  <c:v>1.1094000000000001E-2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827584"/>
        <c:axId val="149829120"/>
      </c:lineChart>
      <c:catAx>
        <c:axId val="149827584"/>
        <c:scaling>
          <c:orientation val="minMax"/>
        </c:scaling>
        <c:delete val="1"/>
        <c:axPos val="b"/>
        <c:majorGridlines/>
        <c:tickLblPos val="none"/>
        <c:crossAx val="149829120"/>
        <c:crosses val="autoZero"/>
        <c:auto val="1"/>
        <c:lblAlgn val="ctr"/>
        <c:lblOffset val="100"/>
      </c:catAx>
      <c:valAx>
        <c:axId val="149829120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827584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2.8234352061924501E-2"/>
          <c:y val="0"/>
          <c:w val="0.9717656479380764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0.11893175853018378"/>
          <c:w val="0.89713087770808364"/>
          <c:h val="0.7739254593175862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0.10790300000000001</c:v>
                </c:pt>
                <c:pt idx="3">
                  <c:v>0.45450700000000011</c:v>
                </c:pt>
                <c:pt idx="4">
                  <c:v>0.71603499999999998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1.4360000000000002E-3</c:v>
                </c:pt>
                <c:pt idx="3">
                  <c:v>3.5590000000000001E-3</c:v>
                </c:pt>
                <c:pt idx="4">
                  <c:v>2.0210000000000002E-3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2.5451000000000005E-2</c:v>
                </c:pt>
                <c:pt idx="2">
                  <c:v>4.9863000000000011E-2</c:v>
                </c:pt>
                <c:pt idx="3">
                  <c:v>4.8744000000000003E-2</c:v>
                </c:pt>
                <c:pt idx="4">
                  <c:v>3.6631000000000004E-2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873408"/>
        <c:axId val="149874944"/>
      </c:lineChart>
      <c:catAx>
        <c:axId val="149873408"/>
        <c:scaling>
          <c:orientation val="minMax"/>
        </c:scaling>
        <c:delete val="1"/>
        <c:axPos val="b"/>
        <c:majorGridlines/>
        <c:tickLblPos val="none"/>
        <c:crossAx val="149874944"/>
        <c:crosses val="autoZero"/>
        <c:auto val="1"/>
        <c:lblAlgn val="ctr"/>
        <c:lblOffset val="100"/>
      </c:catAx>
      <c:valAx>
        <c:axId val="149874944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873408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0285488678322"/>
          <c:y val="4.6016797900262515E-2"/>
          <c:w val="0.89713087770808364"/>
          <c:h val="0.8036608923884519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6.1200000000000004E-3</c:v>
                </c:pt>
                <c:pt idx="3">
                  <c:v>6.1060000000000003E-2</c:v>
                </c:pt>
                <c:pt idx="4">
                  <c:v>8.9649000000000006E-2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4.9040000000000004E-3</c:v>
                </c:pt>
                <c:pt idx="3">
                  <c:v>1.0064999999999998E-2</c:v>
                </c:pt>
                <c:pt idx="4">
                  <c:v>7.7140000000000012E-3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2.0104E-2</c:v>
                </c:pt>
                <c:pt idx="2">
                  <c:v>8.1962000000000021E-2</c:v>
                </c:pt>
                <c:pt idx="3">
                  <c:v>0.17624400000000004</c:v>
                </c:pt>
                <c:pt idx="4">
                  <c:v>0.29735700000000009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9927040"/>
        <c:axId val="149928576"/>
      </c:lineChart>
      <c:catAx>
        <c:axId val="149927040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928576"/>
        <c:crosses val="autoZero"/>
        <c:auto val="1"/>
        <c:lblAlgn val="ctr"/>
        <c:lblOffset val="100"/>
      </c:catAx>
      <c:valAx>
        <c:axId val="149928576"/>
        <c:scaling>
          <c:orientation val="minMax"/>
          <c:max val="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9927040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433275918635175"/>
          <c:y val="3.1877070694032096E-2"/>
          <c:w val="0.83208921150481274"/>
          <c:h val="0.8211047287121895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2 PEs/Page</c:v>
                </c:pt>
              </c:strCache>
            </c:strRef>
          </c:tx>
          <c:spPr>
            <a:ln w="50800">
              <a:solidFill>
                <a:srgbClr val="F27900"/>
              </a:solidFill>
            </a:ln>
          </c:spPr>
          <c:marker>
            <c:spPr>
              <a:solidFill>
                <a:srgbClr val="F27900"/>
              </a:solidFill>
            </c:spPr>
          </c:marker>
          <c:cat>
            <c:strRef>
              <c:f>Sheet1!$A$2:$A$4</c:f>
              <c:strCache>
                <c:ptCount val="3"/>
                <c:pt idx="0">
                  <c:v>4x4 CGRA</c:v>
                </c:pt>
                <c:pt idx="1">
                  <c:v>6x6 CGRA</c:v>
                </c:pt>
                <c:pt idx="2">
                  <c:v>8x8 CGRA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1.26984126984127</c:v>
                </c:pt>
                <c:pt idx="1">
                  <c:v>2.1568213448121636</c:v>
                </c:pt>
                <c:pt idx="2">
                  <c:v>2.8656709214338574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PEs/Page</c:v>
                </c:pt>
              </c:strCache>
            </c:strRef>
          </c:tx>
          <c:spPr>
            <a:ln w="50800">
              <a:solidFill>
                <a:srgbClr val="0808C0"/>
              </a:solidFill>
            </a:ln>
          </c:spPr>
          <c:marker>
            <c:spPr>
              <a:solidFill>
                <a:srgbClr val="0808C0"/>
              </a:solidFill>
            </c:spPr>
          </c:marker>
          <c:cat>
            <c:strRef>
              <c:f>Sheet1!$A$2:$A$4</c:f>
              <c:strCache>
                <c:ptCount val="3"/>
                <c:pt idx="0">
                  <c:v>4x4 CGRA</c:v>
                </c:pt>
                <c:pt idx="1">
                  <c:v>6x6 CGRA</c:v>
                </c:pt>
                <c:pt idx="2">
                  <c:v>8x8 CGRA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1.3559322033898298</c:v>
                </c:pt>
                <c:pt idx="1">
                  <c:v>2.145276627775687</c:v>
                </c:pt>
                <c:pt idx="2">
                  <c:v>3.7873754152823955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 PEs/Page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strRef>
              <c:f>Sheet1!$A$2:$A$4</c:f>
              <c:strCache>
                <c:ptCount val="3"/>
                <c:pt idx="0">
                  <c:v>4x4 CGRA</c:v>
                </c:pt>
                <c:pt idx="1">
                  <c:v>6x6 CGRA</c:v>
                </c:pt>
                <c:pt idx="2">
                  <c:v>8x8 CGRA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1.1158966327329662</c:v>
                </c:pt>
                <c:pt idx="2">
                  <c:v>2.0719738276990185</c:v>
                </c:pt>
              </c:numCache>
            </c:numRef>
          </c:val>
          <c:smooth val="1"/>
        </c:ser>
        <c:dLbls/>
        <c:marker val="1"/>
        <c:axId val="145137664"/>
        <c:axId val="145141120"/>
      </c:lineChart>
      <c:catAx>
        <c:axId val="145137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CGRA Size</a:t>
                </a:r>
                <a:endParaRPr lang="en-US" dirty="0"/>
              </a:p>
            </c:rich>
          </c:tx>
          <c:layout/>
        </c:title>
        <c:tickLblPos val="nextTo"/>
        <c:crossAx val="145141120"/>
        <c:crosses val="autoZero"/>
        <c:auto val="1"/>
        <c:lblAlgn val="ctr"/>
        <c:lblOffset val="100"/>
      </c:catAx>
      <c:valAx>
        <c:axId val="145141120"/>
        <c:scaling>
          <c:logBase val="2"/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Performance (New/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944444444444451E-3"/>
              <c:y val="0.18362054128479838"/>
            </c:manualLayout>
          </c:layout>
        </c:title>
        <c:numFmt formatCode="General" sourceLinked="1"/>
        <c:tickLblPos val="nextTo"/>
        <c:crossAx val="145137664"/>
        <c:crosses val="autoZero"/>
        <c:crossBetween val="between"/>
      </c:valAx>
      <c:spPr>
        <a:solidFill>
          <a:srgbClr val="9FB8CD">
            <a:lumMod val="40000"/>
            <a:lumOff val="60000"/>
            <a:alpha val="28000"/>
          </a:srgbClr>
        </a:solidFill>
      </c:spPr>
    </c:plotArea>
    <c:legend>
      <c:legendPos val="r"/>
      <c:layout>
        <c:manualLayout>
          <c:xMode val="edge"/>
          <c:yMode val="edge"/>
          <c:x val="0.14596005577427834"/>
          <c:y val="0.18024202917258308"/>
          <c:w val="0.21884555446194248"/>
          <c:h val="0.21236801342455147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43327591863518"/>
          <c:y val="6.4663955939933737E-2"/>
          <c:w val="0.83208921150481319"/>
          <c:h val="0.7883178434662879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DMA-constrained Single-threaded CGRA System</c:v>
                </c:pt>
              </c:strCache>
            </c:strRef>
          </c:tx>
          <c:spPr>
            <a:ln w="50800">
              <a:solidFill>
                <a:srgbClr val="F27900"/>
              </a:solidFill>
            </a:ln>
          </c:spPr>
          <c:marker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2.1105309999999999</c:v>
                </c:pt>
                <c:pt idx="1">
                  <c:v>3.2306779999999997</c:v>
                </c:pt>
                <c:pt idx="2">
                  <c:v>3.3612879999999996</c:v>
                </c:pt>
                <c:pt idx="3">
                  <c:v>3.4100959999999993</c:v>
                </c:pt>
                <c:pt idx="4">
                  <c:v>3.441344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Non-DMA-constrained Single-threaded CGRA System</c:v>
                </c:pt>
              </c:strCache>
            </c:strRef>
          </c:tx>
          <c:spPr>
            <a:ln w="50800">
              <a:solidFill>
                <a:srgbClr val="0808C0"/>
              </a:solidFill>
            </a:ln>
          </c:spPr>
          <c:marker>
            <c:spPr>
              <a:solidFill>
                <a:srgbClr val="0808C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2.8754299999999997</c:v>
                </c:pt>
                <c:pt idx="1">
                  <c:v>3.4378039999999994</c:v>
                </c:pt>
                <c:pt idx="2">
                  <c:v>3.3897599999999994</c:v>
                </c:pt>
                <c:pt idx="3">
                  <c:v>3.4592719999999995</c:v>
                </c:pt>
                <c:pt idx="4">
                  <c:v>3.5259519999999998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Dual CPU System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Quad CPU System</c:v>
                </c:pt>
              </c:strCache>
            </c:strRef>
          </c:tx>
          <c:spPr>
            <a:ln w="31750">
              <a:solidFill>
                <a:srgbClr val="00CC66"/>
              </a:solidFill>
            </a:ln>
          </c:spPr>
          <c:marker>
            <c:symbol val="circle"/>
            <c:size val="7"/>
            <c:spPr>
              <a:solidFill>
                <a:srgbClr val="00CC66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/>
        <c:marker val="1"/>
        <c:axId val="144970112"/>
        <c:axId val="145217408"/>
      </c:lineChart>
      <c:catAx>
        <c:axId val="14497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/>
                  <a:t>Number of Threads</a:t>
                </a:r>
                <a:endParaRPr lang="en-US" sz="1800" b="1" i="0" baseline="0" dirty="0"/>
              </a:p>
            </c:rich>
          </c:tx>
          <c:layout/>
        </c:title>
        <c:tickLblPos val="low"/>
        <c:crossAx val="145217408"/>
        <c:crosses val="autoZero"/>
        <c:auto val="1"/>
        <c:lblAlgn val="ctr"/>
        <c:lblOffset val="100"/>
      </c:catAx>
      <c:valAx>
        <c:axId val="145217408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Performance (New/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9444444444444536E-3"/>
              <c:y val="0.18362054128479838"/>
            </c:manualLayout>
          </c:layout>
        </c:title>
        <c:numFmt formatCode="General" sourceLinked="1"/>
        <c:tickLblPos val="nextTo"/>
        <c:crossAx val="144970112"/>
        <c:crosses val="autoZero"/>
        <c:crossBetween val="between"/>
      </c:valAx>
      <c:spPr>
        <a:solidFill>
          <a:srgbClr val="9FB8CD">
            <a:lumMod val="40000"/>
            <a:lumOff val="60000"/>
            <a:alpha val="28000"/>
          </a:srgbClr>
        </a:solidFill>
      </c:spPr>
    </c:plotArea>
    <c:legend>
      <c:legendPos val="r"/>
      <c:layout>
        <c:manualLayout>
          <c:xMode val="edge"/>
          <c:yMode val="edge"/>
          <c:x val="0.26922394466316713"/>
          <c:y val="0.62286497999225499"/>
          <c:w val="0.72925347222222225"/>
          <c:h val="0.23000021513704233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433275918635175"/>
          <c:y val="3.1877070694032096E-2"/>
          <c:w val="0.83208921150481296"/>
          <c:h val="0.8211047287121895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4x4 CGRA</c:v>
                </c:pt>
              </c:strCache>
            </c:strRef>
          </c:tx>
          <c:spPr>
            <a:ln w="50800">
              <a:solidFill>
                <a:srgbClr val="F27900"/>
              </a:solidFill>
            </a:ln>
          </c:spPr>
          <c:marker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2.6288320000000001</c:v>
                </c:pt>
                <c:pt idx="1">
                  <c:v>3.7444519999999999</c:v>
                </c:pt>
                <c:pt idx="2">
                  <c:v>3.9841120000000001</c:v>
                </c:pt>
                <c:pt idx="3">
                  <c:v>4.0451439999999996</c:v>
                </c:pt>
                <c:pt idx="4">
                  <c:v>4.1198399999999991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6x6 CGRA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square"/>
            <c:size val="11"/>
            <c:spPr>
              <a:solidFill>
                <a:srgbClr val="C000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2.9330799999999995</c:v>
                </c:pt>
                <c:pt idx="1">
                  <c:v>5.5710860000000002</c:v>
                </c:pt>
                <c:pt idx="2">
                  <c:v>7.767328</c:v>
                </c:pt>
                <c:pt idx="3">
                  <c:v>8.0537600000000005</c:v>
                </c:pt>
                <c:pt idx="4">
                  <c:v>8.1351519999999997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8x8 CGRA</c:v>
                </c:pt>
              </c:strCache>
            </c:strRef>
          </c:tx>
          <c:spPr>
            <a:ln w="50800">
              <a:solidFill>
                <a:srgbClr val="0808C0"/>
              </a:solidFill>
            </a:ln>
          </c:spPr>
          <c:marker>
            <c:symbol val="triangle"/>
            <c:size val="11"/>
            <c:spPr>
              <a:solidFill>
                <a:srgbClr val="0808C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2.9330799999999995</c:v>
                </c:pt>
                <c:pt idx="1">
                  <c:v>5.8354119999999989</c:v>
                </c:pt>
                <c:pt idx="2">
                  <c:v>10.900768000000001</c:v>
                </c:pt>
                <c:pt idx="3">
                  <c:v>14.270536000000002</c:v>
                </c:pt>
                <c:pt idx="4">
                  <c:v>14.448847999999998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Quad CPU</c:v>
                </c:pt>
              </c:strCache>
            </c:strRef>
          </c:tx>
          <c:spPr>
            <a:ln>
              <a:solidFill>
                <a:srgbClr val="00CC66"/>
              </a:solidFill>
            </a:ln>
          </c:spPr>
          <c:marker>
            <c:symbol val="circle"/>
            <c:size val="7"/>
            <c:spPr>
              <a:solidFill>
                <a:srgbClr val="00CC66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/>
        <c:marker val="1"/>
        <c:axId val="148188160"/>
        <c:axId val="148206720"/>
      </c:lineChart>
      <c:catAx>
        <c:axId val="148188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</a:t>
                </a:r>
                <a:r>
                  <a:rPr lang="en-US" baseline="0" dirty="0" smtClean="0"/>
                  <a:t> Threads</a:t>
                </a:r>
                <a:endParaRPr lang="en-US" dirty="0"/>
              </a:p>
            </c:rich>
          </c:tx>
          <c:layout/>
        </c:title>
        <c:tickLblPos val="nextTo"/>
        <c:crossAx val="148206720"/>
        <c:crosses val="autoZero"/>
        <c:auto val="1"/>
        <c:lblAlgn val="ctr"/>
        <c:lblOffset val="100"/>
      </c:catAx>
      <c:valAx>
        <c:axId val="148206720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Relative Performance (New/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9513888888888888E-2"/>
              <c:y val="0.13444021341594595"/>
            </c:manualLayout>
          </c:layout>
        </c:title>
        <c:numFmt formatCode="General" sourceLinked="1"/>
        <c:tickLblPos val="nextTo"/>
        <c:crossAx val="148188160"/>
        <c:crosses val="autoZero"/>
        <c:crossBetween val="between"/>
      </c:valAx>
      <c:spPr>
        <a:solidFill>
          <a:srgbClr val="9FB8CD">
            <a:lumMod val="40000"/>
            <a:lumOff val="60000"/>
            <a:alpha val="28000"/>
          </a:srgbClr>
        </a:solidFill>
      </c:spPr>
    </c:plotArea>
    <c:legend>
      <c:legendPos val="r"/>
      <c:layout>
        <c:manualLayout>
          <c:xMode val="edge"/>
          <c:yMode val="edge"/>
          <c:x val="0.62339061132983387"/>
          <c:y val="0.55729120950045175"/>
          <c:w val="0.20318583223972003"/>
          <c:h val="0.28315735123273528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2433275918635174"/>
          <c:y val="0.12199899051080153"/>
          <c:w val="0.84487327341658092"/>
          <c:h val="0.7932232990107005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Single-threaded CGRA</c:v>
                </c:pt>
              </c:strCache>
            </c:strRef>
          </c:tx>
          <c:spPr>
            <a:ln w="50800">
              <a:solidFill>
                <a:srgbClr val="F27900"/>
              </a:solidFill>
            </a:ln>
          </c:spPr>
          <c:marker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2.8754299999999997</c:v>
                </c:pt>
                <c:pt idx="1">
                  <c:v>3.4378039999999994</c:v>
                </c:pt>
                <c:pt idx="2">
                  <c:v>3.3897599999999994</c:v>
                </c:pt>
                <c:pt idx="3">
                  <c:v>3.4592719999999995</c:v>
                </c:pt>
                <c:pt idx="4">
                  <c:v>3.5259519999999998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Optimized Single-threaded CGRA</c:v>
                </c:pt>
              </c:strCache>
            </c:strRef>
          </c:tx>
          <c:spPr>
            <a:ln w="50800">
              <a:solidFill>
                <a:srgbClr val="C00000"/>
              </a:solidFill>
            </a:ln>
          </c:spPr>
          <c:marker>
            <c:symbol val="square"/>
            <c:size val="11"/>
            <c:spPr>
              <a:solidFill>
                <a:srgbClr val="C000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2.6355209999999998</c:v>
                </c:pt>
                <c:pt idx="1">
                  <c:v>3.836689999999999</c:v>
                </c:pt>
                <c:pt idx="2">
                  <c:v>3.9436800000000001</c:v>
                </c:pt>
                <c:pt idx="3">
                  <c:v>4.0092720000000011</c:v>
                </c:pt>
                <c:pt idx="4">
                  <c:v>4.0839039999999995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Multi-threaded CGRA</c:v>
                </c:pt>
              </c:strCache>
            </c:strRef>
          </c:tx>
          <c:spPr>
            <a:ln w="50800">
              <a:solidFill>
                <a:srgbClr val="0808C0"/>
              </a:solidFill>
            </a:ln>
          </c:spPr>
          <c:marker>
            <c:symbol val="triangle"/>
            <c:size val="11"/>
            <c:spPr>
              <a:solidFill>
                <a:srgbClr val="0808C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2.9330799999999995</c:v>
                </c:pt>
                <c:pt idx="1">
                  <c:v>5.8354119999999989</c:v>
                </c:pt>
                <c:pt idx="2">
                  <c:v>10.900768000000001</c:v>
                </c:pt>
                <c:pt idx="3">
                  <c:v>14.270536000000002</c:v>
                </c:pt>
                <c:pt idx="4">
                  <c:v>14.448847999999998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Optimized Multi-threaded CGRA</c:v>
                </c:pt>
              </c:strCache>
            </c:strRef>
          </c:tx>
          <c:spPr>
            <a:ln w="50800">
              <a:solidFill>
                <a:srgbClr val="006600"/>
              </a:solidFill>
            </a:ln>
          </c:spPr>
          <c:marker>
            <c:symbol val="circle"/>
            <c:size val="11"/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2.7099350000000002</c:v>
                </c:pt>
                <c:pt idx="1">
                  <c:v>5.3131239999999993</c:v>
                </c:pt>
                <c:pt idx="2">
                  <c:v>9.472328000000001</c:v>
                </c:pt>
                <c:pt idx="3">
                  <c:v>12.663192</c:v>
                </c:pt>
                <c:pt idx="4">
                  <c:v>14.049311999999999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Quad 2.5 GHz CPU</c:v>
                </c:pt>
              </c:strCache>
            </c:strRef>
          </c:tx>
          <c:spPr>
            <a:ln>
              <a:solidFill>
                <a:srgbClr val="00CC66"/>
              </a:solidFill>
            </a:ln>
          </c:spPr>
          <c:marker>
            <c:symbol val="square"/>
            <c:size val="6"/>
            <c:spPr>
              <a:solidFill>
                <a:srgbClr val="00CC66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/>
        <c:marker val="1"/>
        <c:axId val="145237888"/>
        <c:axId val="145275520"/>
      </c:lineChart>
      <c:catAx>
        <c:axId val="145237888"/>
        <c:scaling>
          <c:orientation val="minMax"/>
        </c:scaling>
        <c:axPos val="b"/>
        <c:tickLblPos val="low"/>
        <c:crossAx val="145275520"/>
        <c:crosses val="autoZero"/>
        <c:auto val="1"/>
        <c:lblAlgn val="ctr"/>
        <c:lblOffset val="100"/>
      </c:catAx>
      <c:valAx>
        <c:axId val="145275520"/>
        <c:scaling>
          <c:logBase val="2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Relative Performance (New/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756316445292824E-2"/>
              <c:y val="0.14259499293357561"/>
            </c:manualLayout>
          </c:layout>
        </c:title>
        <c:numFmt formatCode="General" sourceLinked="1"/>
        <c:tickLblPos val="nextTo"/>
        <c:crossAx val="145237888"/>
        <c:crosses val="autoZero"/>
        <c:crossBetween val="between"/>
      </c:valAx>
      <c:spPr>
        <a:solidFill>
          <a:srgbClr val="9FB8CD">
            <a:lumMod val="40000"/>
            <a:lumOff val="60000"/>
            <a:alpha val="28000"/>
          </a:srgbClr>
        </a:solidFill>
      </c:spPr>
    </c:plotArea>
    <c:legend>
      <c:legendPos val="r"/>
      <c:layout>
        <c:manualLayout>
          <c:xMode val="edge"/>
          <c:yMode val="edge"/>
          <c:x val="0.45472480712638191"/>
          <c:y val="0.677005451241672"/>
          <c:w val="0.54340277777777768"/>
          <c:h val="0.21349485160508785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5905734240846993E-2"/>
          <c:y val="0.17893185226846647"/>
          <c:w val="0.8971308777080832"/>
          <c:h val="0.7139252905886767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0.14606900000000003</c:v>
                </c:pt>
                <c:pt idx="2">
                  <c:v>0.56196900000000005</c:v>
                </c:pt>
                <c:pt idx="3">
                  <c:v>0.77740299999999996</c:v>
                </c:pt>
                <c:pt idx="4">
                  <c:v>0.88153799999999993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5.6100000000000013E-6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7.7747000000000011E-2</c:v>
                </c:pt>
                <c:pt idx="2">
                  <c:v>3.8580000000000003E-2</c:v>
                </c:pt>
                <c:pt idx="3">
                  <c:v>1.8848000000000004E-2</c:v>
                </c:pt>
                <c:pt idx="4">
                  <c:v>9.3520000000000044E-3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8553728"/>
        <c:axId val="148555264"/>
      </c:lineChart>
      <c:catAx>
        <c:axId val="148553728"/>
        <c:scaling>
          <c:orientation val="minMax"/>
        </c:scaling>
        <c:delete val="1"/>
        <c:axPos val="b"/>
        <c:majorGridlines/>
        <c:tickLblPos val="none"/>
        <c:crossAx val="148555264"/>
        <c:crosses val="autoZero"/>
        <c:auto val="1"/>
        <c:lblAlgn val="ctr"/>
        <c:lblOffset val="100"/>
      </c:catAx>
      <c:valAx>
        <c:axId val="148555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553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8234352061924473E-2"/>
          <c:y val="0"/>
          <c:w val="0.97176564793807574"/>
          <c:h val="0.2"/>
        </c:manualLayout>
      </c:layout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7.8931758530183721E-2"/>
          <c:w val="0.89713087770808331"/>
          <c:h val="0.8139254593175855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0.13786399999999999</c:v>
                </c:pt>
                <c:pt idx="2">
                  <c:v>0.55847000000000002</c:v>
                </c:pt>
                <c:pt idx="3">
                  <c:v>0.77713100000000013</c:v>
                </c:pt>
                <c:pt idx="4">
                  <c:v>0.87852900000000012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6.6200000000000018E-6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9.044600000000004E-2</c:v>
                </c:pt>
                <c:pt idx="2">
                  <c:v>4.4922000000000004E-2</c:v>
                </c:pt>
                <c:pt idx="3">
                  <c:v>2.2079000000000008E-2</c:v>
                </c:pt>
                <c:pt idx="4">
                  <c:v>1.1188999999999999E-2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8697856"/>
        <c:axId val="148699392"/>
      </c:lineChart>
      <c:catAx>
        <c:axId val="148697856"/>
        <c:scaling>
          <c:orientation val="minMax"/>
        </c:scaling>
        <c:delete val="1"/>
        <c:axPos val="b"/>
        <c:majorGridlines/>
        <c:tickLblPos val="none"/>
        <c:crossAx val="148699392"/>
        <c:crosses val="autoZero"/>
        <c:auto val="1"/>
        <c:lblAlgn val="ctr"/>
        <c:lblOffset val="100"/>
      </c:catAx>
      <c:valAx>
        <c:axId val="1486993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6978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8.5905734240846993E-2"/>
          <c:y val="4.6016797900262481E-2"/>
          <c:w val="0.89713087770808331"/>
          <c:h val="0.8139254593175855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CGRA</c:v>
                </c:pt>
              </c:strCache>
            </c:strRef>
          </c:tx>
          <c:spPr>
            <a:ln w="38100">
              <a:solidFill>
                <a:srgbClr val="762034"/>
              </a:solidFill>
            </a:ln>
          </c:spPr>
          <c:marker>
            <c:spPr>
              <a:solidFill>
                <a:srgbClr val="762034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0.14860200000000001</c:v>
                </c:pt>
                <c:pt idx="2">
                  <c:v>0.56311199999999983</c:v>
                </c:pt>
                <c:pt idx="3">
                  <c:v>0.77893500000000016</c:v>
                </c:pt>
                <c:pt idx="4">
                  <c:v>0.88144100000000003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6.3800000000000016E-6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DMA</c:v>
                </c:pt>
              </c:strCache>
            </c:strRef>
          </c:tx>
          <c:spPr>
            <a:ln w="38100">
              <a:solidFill>
                <a:srgbClr val="006600"/>
              </a:solidFill>
            </a:ln>
          </c:spPr>
          <c:marker>
            <c:spPr>
              <a:solidFill>
                <a:srgbClr val="0066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8.2345999999999989E-2</c:v>
                </c:pt>
                <c:pt idx="2">
                  <c:v>3.9960000000000002E-2</c:v>
                </c:pt>
                <c:pt idx="3">
                  <c:v>2.0660999999999999E-2</c:v>
                </c:pt>
                <c:pt idx="4">
                  <c:v>9.9930000000000019E-3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Memory</c:v>
                </c:pt>
              </c:strCache>
            </c:strRef>
          </c:tx>
          <c:spPr>
            <a:ln w="38100">
              <a:solidFill>
                <a:srgbClr val="F27900"/>
              </a:solidFill>
            </a:ln>
          </c:spPr>
          <c:marker>
            <c:symbol val="circle"/>
            <c:size val="5"/>
            <c:spPr>
              <a:solidFill>
                <a:srgbClr val="F27900"/>
              </a:solidFill>
            </c:spPr>
          </c:marker>
          <c:cat>
            <c:strRef>
              <c:f>Sheet1!$A$2:$A$6</c:f>
              <c:strCache>
                <c:ptCount val="5"/>
                <c:pt idx="0">
                  <c:v>1 Thread</c:v>
                </c:pt>
                <c:pt idx="1">
                  <c:v>2 Threads</c:v>
                </c:pt>
                <c:pt idx="2">
                  <c:v>4 Threads</c:v>
                </c:pt>
                <c:pt idx="3">
                  <c:v>8 Threads</c:v>
                </c:pt>
                <c:pt idx="4">
                  <c:v>16 Threads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/>
        <c:marker val="1"/>
        <c:axId val="148834176"/>
        <c:axId val="148835712"/>
      </c:lineChart>
      <c:catAx>
        <c:axId val="148834176"/>
        <c:scaling>
          <c:orientation val="minMax"/>
        </c:scaling>
        <c:axPos val="b"/>
        <c:majorGridlines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835712"/>
        <c:crosses val="autoZero"/>
        <c:auto val="1"/>
        <c:lblAlgn val="ctr"/>
        <c:lblOffset val="100"/>
      </c:catAx>
      <c:valAx>
        <c:axId val="148835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83417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0.94845</cdr:x>
      <cdr:y>0.04478</cdr:y>
    </cdr:from>
    <cdr:to>
      <cdr:x>0.97938</cdr:x>
      <cdr:y>0.77612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010400" y="228600"/>
          <a:ext cx="228600" cy="37338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>
            <a:alpha val="20000"/>
          </a:srgbClr>
        </a:solidFill>
        <a:ln xmlns:a="http://schemas.openxmlformats.org/drawingml/2006/main" w="38100">
          <a:solidFill>
            <a:schemeClr val="accent4">
              <a:lumMod val="75000"/>
            </a:schemeClr>
          </a:solidFill>
          <a:prstDash val="sysDot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0.93814</cdr:x>
      <cdr:y>0.22388</cdr:y>
    </cdr:from>
    <cdr:to>
      <cdr:x>0.96907</cdr:x>
      <cdr:y>0.29851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6858000" y="1219200"/>
          <a:ext cx="3810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0.72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0.94845</cdr:x>
      <cdr:y>0.01493</cdr:y>
    </cdr:from>
    <cdr:to>
      <cdr:x>0.97938</cdr:x>
      <cdr:y>0.1194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6858000" y="228600"/>
          <a:ext cx="533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0.993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0.95876</cdr:x>
      <cdr:y>0.07463</cdr:y>
    </cdr:from>
    <cdr:to>
      <cdr:x>0.98969</cdr:x>
      <cdr:y>0.16418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6972300" y="495300"/>
          <a:ext cx="4572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0.926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D988C-B801-4414-91E9-7552E5C64763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6537-B5DD-4299-9092-765A68742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66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9B538A3-B8A0-48A4-A2D4-92176E6B24BA}" type="datetimeFigureOut">
              <a:rPr lang="en-US" smtClean="0"/>
              <a:pPr/>
              <a:t>11/14/2011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17898C-E72B-4DD5-A1F8-9181B4854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be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Performance improvement numbers 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Performance improvement numbers 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multi-threading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 multi-threading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Compare to single</a:t>
            </a:r>
            <a:r>
              <a:rPr lang="en-US" baseline="0" dirty="0" smtClean="0"/>
              <a:t> CPU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Performance improvement numbers 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Compare to</a:t>
            </a:r>
            <a:r>
              <a:rPr lang="en-US" baseline="0" dirty="0" smtClean="0"/>
              <a:t> single CPU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Question:</a:t>
            </a:r>
          </a:p>
          <a:p>
            <a:pPr>
              <a:buFontTx/>
              <a:buChar char="-"/>
            </a:pPr>
            <a:r>
              <a:rPr lang="en-US" dirty="0" smtClean="0"/>
              <a:t>How is IBM cell an</a:t>
            </a:r>
            <a:r>
              <a:rPr lang="en-US" baseline="0" dirty="0" smtClean="0"/>
              <a:t> accelerator?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Flow question:</a:t>
            </a:r>
          </a:p>
          <a:p>
            <a:pPr>
              <a:buFontTx/>
              <a:buChar char="-"/>
            </a:pPr>
            <a:r>
              <a:rPr lang="en-US" dirty="0" smtClean="0"/>
              <a:t>Having presented the existing</a:t>
            </a:r>
            <a:r>
              <a:rPr lang="en-US" baseline="0" dirty="0" smtClean="0"/>
              <a:t> set of processor accelerators that help achieve power-efficient performance, what is the motivation for yet another solution in this direction ? </a:t>
            </a:r>
          </a:p>
          <a:p>
            <a:pPr>
              <a:buFontTx/>
              <a:buChar char="-"/>
            </a:pPr>
            <a:r>
              <a:rPr lang="en-US" baseline="0" dirty="0" smtClean="0"/>
              <a:t>How do I highlight that CGRAs when used as accelerators help in this cause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</a:t>
            </a:r>
            <a:r>
              <a:rPr lang="en-US" baseline="0" dirty="0" smtClean="0"/>
              <a:t> and clarify the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definition clarify and confirm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Aggregates</a:t>
            </a:r>
            <a:r>
              <a:rPr lang="en-US" baseline="0" dirty="0" smtClean="0"/>
              <a:t> the CGRA PEs used to make room for additional schedules to execute simultaneously.</a:t>
            </a:r>
          </a:p>
          <a:p>
            <a:r>
              <a:rPr lang="en-US" baseline="0" dirty="0" smtClean="0"/>
              <a:t>Constraining the EMS mapping algorithm to a page of less number of pages, may not be optimal, but still will help improve resource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BE472BE-25AD-456D-9C6D-E396CEF31187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37400CF-4089-478F-B5C8-D633615554A0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81CCF89-882F-46E1-81F5-35DC97EA8660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8A5DB0C-CCE0-4988-B5CD-A38AC99D0139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38BD383-3A80-4B60-9FA6-919AE42D6883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4821ED2-D4DA-4AFF-9AAC-4B64284C2750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C38DA79-BAA1-41B7-B1B4-80F76A8C265B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C1A710B-23A0-4C81-8562-F5352DDEBF5B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B338B90-D8CD-41BE-8329-38B96B0DC721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726AA20-76D3-4794-BAE2-EC9CDE4B29E1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5455F03-CCFB-4E30-AED1-16D7515EC51E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my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Power-efficient performance is the need of the future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CGRAs can be used as programmable accelerators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Power-efficient performance </a:t>
            </a:r>
            <a:r>
              <a:rPr lang="en-US" dirty="0" smtClean="0"/>
              <a:t>can be achieved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Has limitations on usability </a:t>
            </a:r>
            <a:r>
              <a:rPr lang="en-US" dirty="0" smtClean="0"/>
              <a:t>due to compiling difficulties</a:t>
            </a:r>
          </a:p>
          <a:p>
            <a:pPr lvl="1"/>
            <a:r>
              <a:rPr lang="en-US" dirty="0" smtClean="0"/>
              <a:t>For multi-threaded applications, </a:t>
            </a:r>
            <a:r>
              <a:rPr lang="en-US" dirty="0" smtClean="0">
                <a:solidFill>
                  <a:srgbClr val="00B050"/>
                </a:solidFill>
              </a:rPr>
              <a:t>need multi-threading capabilities </a:t>
            </a:r>
            <a:r>
              <a:rPr lang="en-US" dirty="0" smtClean="0"/>
              <a:t>in CGRA</a:t>
            </a:r>
          </a:p>
          <a:p>
            <a:endParaRPr lang="en-US" sz="100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Propose a two-step Runtime methodology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Non-restrictive compile-time constraints </a:t>
            </a:r>
            <a:r>
              <a:rPr lang="en-US" dirty="0" smtClean="0"/>
              <a:t>to schedule application into pages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Dynamic transformation procedure </a:t>
            </a:r>
            <a:r>
              <a:rPr lang="en-US" dirty="0" smtClean="0"/>
              <a:t>to shrink/expand the resources used by a schedule</a:t>
            </a:r>
          </a:p>
          <a:p>
            <a:endParaRPr lang="en-US" sz="100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Features: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No additional hardware required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Improved CGRA resource usage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Improved system performance</a:t>
            </a:r>
          </a:p>
          <a:p>
            <a:endParaRPr lang="en-US" sz="100" dirty="0" smtClean="0"/>
          </a:p>
          <a:p>
            <a:r>
              <a:rPr lang="en-US" dirty="0" smtClean="0"/>
              <a:t>Publications:</a:t>
            </a:r>
          </a:p>
          <a:p>
            <a:pPr lvl="1"/>
            <a:r>
              <a:rPr lang="en-US" i="1" dirty="0" smtClean="0"/>
              <a:t>Enabling Multi-threading on CGRAs, </a:t>
            </a:r>
            <a:r>
              <a:rPr lang="en-US" dirty="0" smtClean="0"/>
              <a:t>in </a:t>
            </a:r>
            <a:r>
              <a:rPr lang="en-US" i="1" dirty="0" smtClean="0"/>
              <a:t>ICPP’11</a:t>
            </a:r>
          </a:p>
          <a:p>
            <a:pPr lvl="1"/>
            <a:r>
              <a:rPr lang="en-US" i="1" dirty="0" smtClean="0"/>
              <a:t>Increasing CGRA Utilization through Multi-threading for Power-efficient Embedded Systems</a:t>
            </a:r>
            <a:r>
              <a:rPr lang="en-US" dirty="0" smtClean="0"/>
              <a:t>, Journal to be submitted to </a:t>
            </a:r>
            <a:r>
              <a:rPr lang="en-US" i="1" dirty="0" smtClean="0"/>
              <a:t>TECS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0A4B-9518-40D3-80CD-FE2624D0F758}" type="datetime1">
              <a:rPr lang="en-US" smtClean="0"/>
              <a:pPr/>
              <a:t>11/14/2011</a:t>
            </a:fld>
            <a:endParaRPr lang="en-US" dirty="0"/>
          </a:p>
        </p:txBody>
      </p:sp>
      <p:pic>
        <p:nvPicPr>
          <p:cNvPr id="7" name="Picture 1" descr="D:\Work\Research Work\Presentations_Gen\Clipart\1341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6720" y="0"/>
            <a:ext cx="1097280" cy="109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Envisioned Use of CGRAs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458200" cy="2133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Specific kernels in a thread can be power/performance critical</a:t>
            </a:r>
          </a:p>
          <a:p>
            <a:r>
              <a:rPr lang="en-US" sz="2000" dirty="0" smtClean="0"/>
              <a:t>The kernel can be mapped and scheduled for execution on the CGRA</a:t>
            </a:r>
          </a:p>
          <a:p>
            <a:r>
              <a:rPr lang="en-US" sz="2000" b="1" dirty="0" smtClean="0">
                <a:solidFill>
                  <a:srgbClr val="006600"/>
                </a:solidFill>
              </a:rPr>
              <a:t>Using the CGRA as a co-processor (accelerator)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Power consuming processor execution time is saved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Better performance of thread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Overall system throughput is increased</a:t>
            </a:r>
            <a:endParaRPr lang="en-US" sz="2000" dirty="0">
              <a:solidFill>
                <a:srgbClr val="006600"/>
              </a:solidFill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291B-9A17-4146-A95D-45D341A57AB3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43600" y="1600200"/>
            <a:ext cx="3300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getMatrix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getMatrix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r>
              <a:rPr lang="en-US" dirty="0" smtClean="0"/>
              <a:t>    for (j = 0; j &lt; size; j ++)</a:t>
            </a:r>
          </a:p>
          <a:p>
            <a:r>
              <a:rPr lang="en-US" dirty="0" smtClean="0"/>
              <a:t>        for (k = 0; k &lt; size; k ++)</a:t>
            </a:r>
          </a:p>
          <a:p>
            <a:r>
              <a:rPr lang="en-US" dirty="0" smtClean="0"/>
              <a:t>            C[j][</a:t>
            </a:r>
            <a:r>
              <a:rPr lang="en-US" dirty="0" err="1" smtClean="0"/>
              <a:t>i</a:t>
            </a:r>
            <a:r>
              <a:rPr lang="en-US" dirty="0" smtClean="0"/>
              <a:t>] += A[k][</a:t>
            </a:r>
            <a:r>
              <a:rPr lang="en-US" dirty="0" err="1" smtClean="0"/>
              <a:t>i</a:t>
            </a:r>
            <a:r>
              <a:rPr lang="en-US" dirty="0" smtClean="0"/>
              <a:t>] * B[j][k];</a:t>
            </a:r>
          </a:p>
          <a:p>
            <a:r>
              <a:rPr lang="en-US" dirty="0" err="1" smtClean="0"/>
              <a:t>useMatrix</a:t>
            </a:r>
            <a:r>
              <a:rPr lang="en-US" dirty="0" smtClean="0"/>
              <a:t>(C);</a:t>
            </a:r>
          </a:p>
        </p:txBody>
      </p:sp>
      <p:grpSp>
        <p:nvGrpSpPr>
          <p:cNvPr id="77" name="Group 356"/>
          <p:cNvGrpSpPr/>
          <p:nvPr/>
        </p:nvGrpSpPr>
        <p:grpSpPr>
          <a:xfrm>
            <a:off x="3276600" y="1219200"/>
            <a:ext cx="2514600" cy="3048000"/>
            <a:chOff x="9144000" y="3234690"/>
            <a:chExt cx="2514600" cy="3048000"/>
          </a:xfrm>
        </p:grpSpPr>
        <p:grpSp>
          <p:nvGrpSpPr>
            <p:cNvPr id="78" name="Group 266"/>
            <p:cNvGrpSpPr/>
            <p:nvPr/>
          </p:nvGrpSpPr>
          <p:grpSpPr>
            <a:xfrm>
              <a:off x="9906000" y="4114800"/>
              <a:ext cx="1714500" cy="1741714"/>
              <a:chOff x="3943350" y="4463143"/>
              <a:chExt cx="1714500" cy="1741714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3943350" y="4463143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400550" y="4463143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4857750" y="4463143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5314950" y="4463143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943350" y="4927600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4400550" y="4927600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4857750" y="4927600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5314950" y="4927600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3943350" y="5392057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400550" y="5392057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4857750" y="5392057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5314950" y="5392057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3943350" y="5856514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4400550" y="5856514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4857750" y="5856514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314950" y="5856514"/>
                <a:ext cx="342900" cy="3483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050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</a:p>
            </p:txBody>
          </p:sp>
          <p:sp>
            <p:nvSpPr>
              <p:cNvPr id="102" name="Left-Right Arrow 101"/>
              <p:cNvSpPr/>
              <p:nvPr/>
            </p:nvSpPr>
            <p:spPr bwMode="auto">
              <a:xfrm>
                <a:off x="4743450" y="4579257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3" name="Left-Right Arrow 102"/>
              <p:cNvSpPr/>
              <p:nvPr/>
            </p:nvSpPr>
            <p:spPr bwMode="auto">
              <a:xfrm>
                <a:off x="5200650" y="4579257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4" name="Left-Right Arrow 103"/>
              <p:cNvSpPr/>
              <p:nvPr/>
            </p:nvSpPr>
            <p:spPr bwMode="auto">
              <a:xfrm>
                <a:off x="4286250" y="5504543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5" name="Left-Right Arrow 104"/>
              <p:cNvSpPr/>
              <p:nvPr/>
            </p:nvSpPr>
            <p:spPr bwMode="auto">
              <a:xfrm>
                <a:off x="4743450" y="5508171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6" name="Left-Right Arrow 105"/>
              <p:cNvSpPr/>
              <p:nvPr/>
            </p:nvSpPr>
            <p:spPr bwMode="auto">
              <a:xfrm>
                <a:off x="5200650" y="5508171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7" name="Left-Right Arrow 106"/>
              <p:cNvSpPr/>
              <p:nvPr/>
            </p:nvSpPr>
            <p:spPr bwMode="auto">
              <a:xfrm>
                <a:off x="4286250" y="5972629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8" name="Left-Right Arrow 107"/>
              <p:cNvSpPr/>
              <p:nvPr/>
            </p:nvSpPr>
            <p:spPr bwMode="auto">
              <a:xfrm>
                <a:off x="4743450" y="5972629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9" name="Left-Right Arrow 108"/>
              <p:cNvSpPr/>
              <p:nvPr/>
            </p:nvSpPr>
            <p:spPr bwMode="auto">
              <a:xfrm>
                <a:off x="5200650" y="5972629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0" name="Up-Down Arrow 109"/>
              <p:cNvSpPr/>
              <p:nvPr/>
            </p:nvSpPr>
            <p:spPr bwMode="auto">
              <a:xfrm>
                <a:off x="4514850" y="4811486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1" name="Up-Down Arrow 110"/>
              <p:cNvSpPr/>
              <p:nvPr/>
            </p:nvSpPr>
            <p:spPr bwMode="auto">
              <a:xfrm>
                <a:off x="4972050" y="4811486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2" name="Up-Down Arrow 111"/>
              <p:cNvSpPr/>
              <p:nvPr/>
            </p:nvSpPr>
            <p:spPr bwMode="auto">
              <a:xfrm>
                <a:off x="4057650" y="5275943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3" name="Up-Down Arrow 112"/>
              <p:cNvSpPr/>
              <p:nvPr/>
            </p:nvSpPr>
            <p:spPr bwMode="auto">
              <a:xfrm>
                <a:off x="4057650" y="5740400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4" name="Up-Down Arrow 113"/>
              <p:cNvSpPr/>
              <p:nvPr/>
            </p:nvSpPr>
            <p:spPr bwMode="auto">
              <a:xfrm>
                <a:off x="4514850" y="5275943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5" name="Up-Down Arrow 114"/>
              <p:cNvSpPr/>
              <p:nvPr/>
            </p:nvSpPr>
            <p:spPr bwMode="auto">
              <a:xfrm>
                <a:off x="4514850" y="5740400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6" name="Up-Down Arrow 115"/>
              <p:cNvSpPr/>
              <p:nvPr/>
            </p:nvSpPr>
            <p:spPr bwMode="auto">
              <a:xfrm>
                <a:off x="4972050" y="5275943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7" name="Up-Down Arrow 116"/>
              <p:cNvSpPr/>
              <p:nvPr/>
            </p:nvSpPr>
            <p:spPr bwMode="auto">
              <a:xfrm>
                <a:off x="4972050" y="5740400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8" name="Up-Down Arrow 117"/>
              <p:cNvSpPr/>
              <p:nvPr/>
            </p:nvSpPr>
            <p:spPr bwMode="auto">
              <a:xfrm>
                <a:off x="5429250" y="5275943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9" name="Up-Down Arrow 118"/>
              <p:cNvSpPr/>
              <p:nvPr/>
            </p:nvSpPr>
            <p:spPr bwMode="auto">
              <a:xfrm>
                <a:off x="5429250" y="5740400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0" name="Left-Right Arrow 119"/>
              <p:cNvSpPr/>
              <p:nvPr/>
            </p:nvSpPr>
            <p:spPr bwMode="auto">
              <a:xfrm>
                <a:off x="4276726" y="4572000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1" name="Left-Right Arrow 120"/>
              <p:cNvSpPr/>
              <p:nvPr/>
            </p:nvSpPr>
            <p:spPr bwMode="auto">
              <a:xfrm>
                <a:off x="4281489" y="5047343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2" name="Left-Right Arrow 121"/>
              <p:cNvSpPr/>
              <p:nvPr/>
            </p:nvSpPr>
            <p:spPr bwMode="auto">
              <a:xfrm>
                <a:off x="4733926" y="5047343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3" name="Left-Right Arrow 122"/>
              <p:cNvSpPr/>
              <p:nvPr/>
            </p:nvSpPr>
            <p:spPr bwMode="auto">
              <a:xfrm>
                <a:off x="5195889" y="5047343"/>
                <a:ext cx="114300" cy="58057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4" name="Up-Down Arrow 123"/>
              <p:cNvSpPr/>
              <p:nvPr/>
            </p:nvSpPr>
            <p:spPr bwMode="auto">
              <a:xfrm>
                <a:off x="4038600" y="4804229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5" name="Up-Down Arrow 124"/>
              <p:cNvSpPr/>
              <p:nvPr/>
            </p:nvSpPr>
            <p:spPr bwMode="auto">
              <a:xfrm>
                <a:off x="5429250" y="4804229"/>
                <a:ext cx="57150" cy="116114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5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  <p:sp>
          <p:nvSpPr>
            <p:cNvPr id="83" name="Frame 82"/>
            <p:cNvSpPr/>
            <p:nvPr/>
          </p:nvSpPr>
          <p:spPr>
            <a:xfrm>
              <a:off x="9959340" y="3234690"/>
              <a:ext cx="1600200" cy="457200"/>
            </a:xfrm>
            <a:prstGeom prst="fram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Processor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44000" y="3276600"/>
              <a:ext cx="457200" cy="2590800"/>
            </a:xfrm>
            <a:prstGeom prst="rect">
              <a:avLst/>
            </a:prstGeom>
            <a:solidFill>
              <a:srgbClr val="FF8989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System Memory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906000" y="5943600"/>
              <a:ext cx="1752600" cy="3390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Buffer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3276600" y="12954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276600" y="16002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76600" y="1905000"/>
            <a:ext cx="457200" cy="304800"/>
          </a:xfrm>
          <a:prstGeom prst="rect">
            <a:avLst/>
          </a:prstGeom>
          <a:solidFill>
            <a:srgbClr val="762034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038600" y="39624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495800" y="39624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4953000" y="3962400"/>
            <a:ext cx="457200" cy="304800"/>
          </a:xfrm>
          <a:prstGeom prst="rect">
            <a:avLst/>
          </a:prstGeom>
          <a:solidFill>
            <a:srgbClr val="762034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276600" y="12954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276600" y="1600200"/>
            <a:ext cx="457200" cy="304800"/>
          </a:xfrm>
          <a:prstGeom prst="rect">
            <a:avLst/>
          </a:prstGeom>
          <a:solidFill>
            <a:srgbClr val="DB3E2D"/>
          </a:solidFill>
          <a:ln>
            <a:solidFill>
              <a:srgbClr val="762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967968" y="198120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getMatrix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getMatrix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cgra_lib</a:t>
            </a:r>
            <a:r>
              <a:rPr lang="en-US" i="1" dirty="0" smtClean="0"/>
              <a:t>(schedule_1);</a:t>
            </a:r>
          </a:p>
          <a:p>
            <a:r>
              <a:rPr lang="en-US" dirty="0" err="1" smtClean="0"/>
              <a:t>useMatrix</a:t>
            </a:r>
            <a:r>
              <a:rPr lang="en-US" dirty="0" smtClean="0"/>
              <a:t>(C);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8100" y="1409700"/>
            <a:ext cx="2895600" cy="0"/>
            <a:chOff x="381000" y="1447800"/>
            <a:chExt cx="2895600" cy="0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381000" y="1447800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295400" y="1447800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ular Callout 137"/>
          <p:cNvSpPr/>
          <p:nvPr/>
        </p:nvSpPr>
        <p:spPr>
          <a:xfrm>
            <a:off x="38100" y="1940052"/>
            <a:ext cx="1371600" cy="612648"/>
          </a:xfrm>
          <a:prstGeom prst="wedgeRoundRectCallout">
            <a:avLst>
              <a:gd name="adj1" fmla="val -14583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Program thread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9" name="Rounded Rectangular Callout 138"/>
          <p:cNvSpPr/>
          <p:nvPr/>
        </p:nvSpPr>
        <p:spPr>
          <a:xfrm>
            <a:off x="2133600" y="1981200"/>
            <a:ext cx="1371600" cy="612648"/>
          </a:xfrm>
          <a:prstGeom prst="wedgeRoundRectCallout">
            <a:avLst>
              <a:gd name="adj1" fmla="val -83750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Kernel to accelerate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71500" y="2095500"/>
            <a:ext cx="1828800" cy="1828800"/>
            <a:chOff x="1447800" y="3048000"/>
            <a:chExt cx="1828800" cy="1828800"/>
          </a:xfrm>
        </p:grpSpPr>
        <p:sp>
          <p:nvSpPr>
            <p:cNvPr id="141" name="Rectangle 140"/>
            <p:cNvSpPr/>
            <p:nvPr/>
          </p:nvSpPr>
          <p:spPr>
            <a:xfrm>
              <a:off x="1447800" y="3048000"/>
              <a:ext cx="1828800" cy="1828800"/>
            </a:xfrm>
            <a:prstGeom prst="rect">
              <a:avLst/>
            </a:prstGeom>
            <a:solidFill>
              <a:srgbClr val="F1E6E3">
                <a:alpha val="34118"/>
              </a:srgb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1964266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9557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42146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878666" y="31242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870199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507066" y="3589867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4985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70202" y="40301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861735" y="44873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 rot="5400000">
            <a:off x="457200" y="1600200"/>
            <a:ext cx="609600" cy="3810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1866900" y="1562100"/>
            <a:ext cx="609600" cy="4572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8100" y="1409700"/>
            <a:ext cx="2895600" cy="0"/>
            <a:chOff x="381000" y="1447800"/>
            <a:chExt cx="2895600" cy="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381000" y="1447800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295400" y="1447800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8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8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8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 override="childStyle">
                                        <p:cTn id="36" dur="8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8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8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25 -1.11111E-6 " pathEditMode="relative" rAng="0" ptsTypes="AA">
                                      <p:cBhvr>
                                        <p:cTn id="46" dur="1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" dur="24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24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" dur="24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24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24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24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24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24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24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24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24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24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11111E-6 L 0.50833 -1.11111E-6 " pathEditMode="relative" rAng="0" ptsTypes="AA">
                                      <p:cBhvr>
                                        <p:cTn id="67" dur="2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8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8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8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33 -1.11111E-6 L 0.66667 -1.11111E-6 " pathEditMode="relative" ptsTypes="AA">
                                      <p:cBhvr>
                                        <p:cTn id="74" dur="8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8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8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8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8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" presetClass="emph" presetSubtype="1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 override="childStyle">
                                        <p:cTn id="132" dur="8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8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8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0" dur="16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"/>
                            </p:stCondLst>
                            <p:childTnLst>
                              <p:par>
                                <p:cTn id="142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21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21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21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375 -4.44444E-6 " pathEditMode="relative" rAng="0" ptsTypes="AA">
                                      <p:cBhvr>
                                        <p:cTn id="147" dur="2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9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1.11111E-6 L 0.075 0.37778 " pathEditMode="relative" rAng="0" ptsTypes="AA">
                                      <p:cBhvr>
                                        <p:cTn id="149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18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9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4.44444E-6 L 0.125 0.34444 " pathEditMode="relative" rAng="0" ptsTypes="AA">
                                      <p:cBhvr>
                                        <p:cTn id="155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7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 -1.11111E-6 L 0.50833 -1.11111E-6 " pathEditMode="relative" rAng="0" ptsTypes="AA">
                                      <p:cBhvr>
                                        <p:cTn id="161" dur="7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6" presetClass="path" presetSubtype="0" accel="50000" decel="5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33333E-6 1.11111E-6 L -0.175 -0.3 " pathEditMode="relative" rAng="0" ptsTypes="AA">
                                      <p:cBhvr>
                                        <p:cTn id="165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5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700"/>
                            </p:stCondLst>
                            <p:childTnLst>
                              <p:par>
                                <p:cTn id="171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8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8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8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33 -1.11111E-6 L 0.66667 -1.11111E-6 " pathEditMode="relative" ptsTypes="AA">
                                      <p:cBhvr>
                                        <p:cTn id="176" dur="8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allAtOnce"/>
      <p:bldP spid="76" grpId="1" uiExpand="1" build="p"/>
      <p:bldP spid="76" grpId="2" build="allAtOnce"/>
      <p:bldP spid="126" grpId="0" animBg="1"/>
      <p:bldP spid="127" grpId="0" animBg="1"/>
      <p:bldP spid="128" grpId="0" animBg="1"/>
      <p:bldP spid="128" grpId="1" animBg="1"/>
      <p:bldP spid="128" grpId="2" animBg="1"/>
      <p:bldP spid="129" grpId="0" animBg="1"/>
      <p:bldP spid="130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2" grpId="3" animBg="1"/>
      <p:bldP spid="132" grpId="4" animBg="1"/>
      <p:bldP spid="133" grpId="0" animBg="1"/>
      <p:bldP spid="133" grpId="1" animBg="1"/>
      <p:bldP spid="133" grpId="2" animBg="1"/>
      <p:bldP spid="133" grpId="3" animBg="1"/>
      <p:bldP spid="133" grpId="4" animBg="1"/>
      <p:bldP spid="134" grpId="0" build="allAtOnce"/>
      <p:bldP spid="134" grpId="1" uiExpand="1" build="p"/>
      <p:bldP spid="138" grpId="0" animBg="1"/>
      <p:bldP spid="138" grpId="1" animBg="1"/>
      <p:bldP spid="139" grpId="0" animBg="1"/>
      <p:bldP spid="1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3"/>
          <p:cNvGrpSpPr/>
          <p:nvPr/>
        </p:nvGrpSpPr>
        <p:grpSpPr>
          <a:xfrm>
            <a:off x="4191000" y="5257800"/>
            <a:ext cx="3733800" cy="914400"/>
            <a:chOff x="4038600" y="7239000"/>
            <a:chExt cx="3733800" cy="914400"/>
          </a:xfrm>
        </p:grpSpPr>
        <p:sp>
          <p:nvSpPr>
            <p:cNvPr id="28" name="Rectangle 27"/>
            <p:cNvSpPr/>
            <p:nvPr/>
          </p:nvSpPr>
          <p:spPr>
            <a:xfrm>
              <a:off x="4038600" y="7467600"/>
              <a:ext cx="37338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4800" y="7543800"/>
              <a:ext cx="3581400" cy="533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 Binary                             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77000" y="7620000"/>
              <a:ext cx="1143000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CGRA Binary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991100" y="7239000"/>
              <a:ext cx="9144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30" idx="0"/>
            </p:cNvCxnSpPr>
            <p:nvPr/>
          </p:nvCxnSpPr>
          <p:spPr>
            <a:xfrm flipH="1">
              <a:off x="7048500" y="7239000"/>
              <a:ext cx="38100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200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Compiler Stages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Communication</a:t>
            </a:r>
          </a:p>
          <a:p>
            <a:r>
              <a:rPr lang="en-US" dirty="0" smtClean="0"/>
              <a:t>Enable Run Time Execution</a:t>
            </a:r>
          </a:p>
          <a:p>
            <a:pPr lvl="1"/>
            <a:r>
              <a:rPr lang="en-US" dirty="0" smtClean="0"/>
              <a:t>CGRA Driver to copy data and instructions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2600" y="1066800"/>
            <a:ext cx="242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Code…code…code…</a:t>
            </a:r>
          </a:p>
          <a:p>
            <a:r>
              <a:rPr lang="en-US" dirty="0" smtClean="0"/>
              <a:t>Code…code…code…</a:t>
            </a:r>
          </a:p>
          <a:p>
            <a:r>
              <a:rPr lang="en-US" dirty="0" smtClean="0"/>
              <a:t>Code…code…code…</a:t>
            </a:r>
          </a:p>
          <a:p>
            <a:r>
              <a:rPr lang="en-US" dirty="0" smtClean="0"/>
              <a:t>Code…code…code…</a:t>
            </a:r>
          </a:p>
        </p:txBody>
      </p:sp>
      <p:grpSp>
        <p:nvGrpSpPr>
          <p:cNvPr id="6" name="Group 102"/>
          <p:cNvGrpSpPr/>
          <p:nvPr/>
        </p:nvGrpSpPr>
        <p:grpSpPr>
          <a:xfrm>
            <a:off x="4038600" y="4419600"/>
            <a:ext cx="4114800" cy="838200"/>
            <a:chOff x="4038600" y="4419600"/>
            <a:chExt cx="41148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038600" y="4724400"/>
              <a:ext cx="19050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GCC Assembler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58000" y="4419600"/>
              <a:ext cx="1295400" cy="838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CGRA </a:t>
              </a:r>
              <a:r>
                <a:rPr lang="en-US" dirty="0" err="1" smtClean="0">
                  <a:solidFill>
                    <a:schemeClr val="tx1"/>
                  </a:solidFill>
                </a:rPr>
                <a:t>Mapper</a:t>
              </a:r>
              <a:r>
                <a:rPr lang="en-US" dirty="0" smtClean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Compiler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05"/>
          <p:cNvGrpSpPr/>
          <p:nvPr/>
        </p:nvGrpSpPr>
        <p:grpSpPr>
          <a:xfrm>
            <a:off x="5486400" y="2247900"/>
            <a:ext cx="2428870" cy="1458604"/>
            <a:chOff x="5486400" y="2247900"/>
            <a:chExt cx="2428870" cy="1458604"/>
          </a:xfrm>
        </p:grpSpPr>
        <p:sp>
          <p:nvSpPr>
            <p:cNvPr id="38" name="Right Arrow 37"/>
            <p:cNvSpPr/>
            <p:nvPr/>
          </p:nvSpPr>
          <p:spPr>
            <a:xfrm rot="5400000">
              <a:off x="6572250" y="2152650"/>
              <a:ext cx="1905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400" y="2438400"/>
              <a:ext cx="2428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86400" y="3337172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3018724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Code…code…code…</a:t>
              </a:r>
            </a:p>
          </p:txBody>
        </p:sp>
      </p:grpSp>
      <p:grpSp>
        <p:nvGrpSpPr>
          <p:cNvPr id="8" name="Group 104"/>
          <p:cNvGrpSpPr/>
          <p:nvPr/>
        </p:nvGrpSpPr>
        <p:grpSpPr>
          <a:xfrm>
            <a:off x="4513174" y="2761565"/>
            <a:ext cx="4402226" cy="1886635"/>
            <a:chOff x="4513174" y="2761565"/>
            <a:chExt cx="4402226" cy="1886635"/>
          </a:xfrm>
        </p:grpSpPr>
        <p:sp>
          <p:nvSpPr>
            <p:cNvPr id="19" name="TextBox 18"/>
            <p:cNvSpPr txBox="1"/>
            <p:nvPr/>
          </p:nvSpPr>
          <p:spPr>
            <a:xfrm>
              <a:off x="4518210" y="3733800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</a:p>
            <a:p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48400" y="3733800"/>
              <a:ext cx="266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…code…code…code…</a:t>
              </a:r>
            </a:p>
            <a:p>
              <a:r>
                <a:rPr lang="en-US" dirty="0" smtClean="0"/>
                <a:t>…code…code…code…</a:t>
              </a:r>
            </a:p>
          </p:txBody>
        </p:sp>
        <p:cxnSp>
          <p:nvCxnSpPr>
            <p:cNvPr id="63" name="Shape 62"/>
            <p:cNvCxnSpPr>
              <a:stCxn id="61" idx="3"/>
              <a:endCxn id="20" idx="3"/>
            </p:cNvCxnSpPr>
            <p:nvPr/>
          </p:nvCxnSpPr>
          <p:spPr>
            <a:xfrm>
              <a:off x="7915270" y="3203390"/>
              <a:ext cx="1000130" cy="853576"/>
            </a:xfrm>
            <a:prstGeom prst="curvedConnector3">
              <a:avLst>
                <a:gd name="adj1" fmla="val 122857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513174" y="400334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cgra_lib</a:t>
              </a:r>
              <a:r>
                <a:rPr lang="en-US" dirty="0" smtClean="0"/>
                <a:t> ()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18210" y="4343400"/>
              <a:ext cx="1425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Code…code…code…</a:t>
              </a:r>
              <a:endParaRPr lang="en-US" sz="16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0" name="Curved Connector 69"/>
            <p:cNvCxnSpPr>
              <a:stCxn id="61" idx="1"/>
              <a:endCxn id="65" idx="1"/>
            </p:cNvCxnSpPr>
            <p:nvPr/>
          </p:nvCxnSpPr>
          <p:spPr>
            <a:xfrm rot="10800000" flipV="1">
              <a:off x="4513174" y="3203390"/>
              <a:ext cx="973226" cy="984620"/>
            </a:xfrm>
            <a:prstGeom prst="curvedConnector3">
              <a:avLst>
                <a:gd name="adj1" fmla="val 123489"/>
              </a:avLst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>
              <a:stCxn id="60" idx="1"/>
              <a:endCxn id="66" idx="1"/>
            </p:cNvCxnSpPr>
            <p:nvPr/>
          </p:nvCxnSpPr>
          <p:spPr>
            <a:xfrm rot="10800000" flipV="1">
              <a:off x="4518210" y="3521837"/>
              <a:ext cx="968190" cy="944673"/>
            </a:xfrm>
            <a:prstGeom prst="curvedConnector3">
              <a:avLst>
                <a:gd name="adj1" fmla="val 123611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>
              <a:stCxn id="32" idx="1"/>
              <a:endCxn id="19" idx="1"/>
            </p:cNvCxnSpPr>
            <p:nvPr/>
          </p:nvCxnSpPr>
          <p:spPr>
            <a:xfrm rot="10800000" flipV="1">
              <a:off x="4518210" y="2761565"/>
              <a:ext cx="968190" cy="1172289"/>
            </a:xfrm>
            <a:prstGeom prst="curvedConnector3">
              <a:avLst>
                <a:gd name="adj1" fmla="val 123611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019800" y="36576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Need of Multi-threading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Application:</a:t>
            </a:r>
            <a:r>
              <a:rPr lang="en-US" dirty="0" smtClean="0">
                <a:solidFill>
                  <a:srgbClr val="006600"/>
                </a:solidFill>
              </a:rPr>
              <a:t> Single thread</a:t>
            </a:r>
          </a:p>
          <a:p>
            <a:pPr lvl="1"/>
            <a:r>
              <a:rPr lang="en-US" dirty="0" smtClean="0"/>
              <a:t>Entire CGRA used to schedule each kernel of the thread</a:t>
            </a:r>
          </a:p>
          <a:p>
            <a:pPr lvl="1"/>
            <a:r>
              <a:rPr lang="en-US" dirty="0" smtClean="0"/>
              <a:t>Only a single thread is accelerated at a time.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Application: </a:t>
            </a:r>
            <a:r>
              <a:rPr lang="en-US" dirty="0" smtClean="0">
                <a:solidFill>
                  <a:srgbClr val="C00000"/>
                </a:solidFill>
              </a:rPr>
              <a:t>Multiple threads</a:t>
            </a:r>
          </a:p>
          <a:p>
            <a:pPr lvl="1"/>
            <a:r>
              <a:rPr lang="en-US" dirty="0" smtClean="0"/>
              <a:t>Entire CGRA is used to accelerate each individual kernel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multiple threads require simultaneous acceleration</a:t>
            </a:r>
          </a:p>
          <a:p>
            <a:pPr lvl="2"/>
            <a:r>
              <a:rPr lang="en-US" dirty="0" smtClean="0"/>
              <a:t>Threads must be stalled </a:t>
            </a:r>
          </a:p>
          <a:p>
            <a:pPr lvl="2"/>
            <a:r>
              <a:rPr lang="en-US" dirty="0" smtClean="0"/>
              <a:t>Kernels are queued to be run on the CGRA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943350" y="4463143"/>
            <a:ext cx="1714500" cy="1741714"/>
            <a:chOff x="3943350" y="4463143"/>
            <a:chExt cx="1714500" cy="1741714"/>
          </a:xfrm>
        </p:grpSpPr>
        <p:sp>
          <p:nvSpPr>
            <p:cNvPr id="5" name="Rectangle 4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22" name="Left-Right Arrow 21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Left-Right Arrow 22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Left-Right Arrow 29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Up-Down Arrow 40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Up-Down Arrow 41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Up-Down Arrow 42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Up-Down Arrow 43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2" name="Left-Right Arrow 101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3" name="Left-Right Arrow 102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4" name="Left-Right Arrow 103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5" name="Left-Right Arrow 104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6" name="Up-Down Arrow 105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7" name="Up-Down Arrow 106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2057400" y="4343400"/>
            <a:ext cx="1828800" cy="1828800"/>
            <a:chOff x="-1828800" y="609600"/>
            <a:chExt cx="1828800" cy="1828800"/>
          </a:xfrm>
        </p:grpSpPr>
        <p:sp>
          <p:nvSpPr>
            <p:cNvPr id="58" name="Rectangle 57"/>
            <p:cNvSpPr/>
            <p:nvPr/>
          </p:nvSpPr>
          <p:spPr>
            <a:xfrm>
              <a:off x="-1828800" y="609600"/>
              <a:ext cx="18288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69"/>
            <p:cNvGrpSpPr/>
            <p:nvPr/>
          </p:nvGrpSpPr>
          <p:grpSpPr>
            <a:xfrm>
              <a:off x="-1329265" y="1185332"/>
              <a:ext cx="770467" cy="762000"/>
              <a:chOff x="-1447800" y="2988734"/>
              <a:chExt cx="770467" cy="7620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-1447800" y="29887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-982133" y="29887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-982133" y="34459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-2286000" y="4343400"/>
            <a:ext cx="1828800" cy="1828800"/>
            <a:chOff x="-1828800" y="2667000"/>
            <a:chExt cx="1828800" cy="1828800"/>
          </a:xfrm>
        </p:grpSpPr>
        <p:sp>
          <p:nvSpPr>
            <p:cNvPr id="64" name="Rectangle 63"/>
            <p:cNvSpPr/>
            <p:nvPr/>
          </p:nvSpPr>
          <p:spPr>
            <a:xfrm>
              <a:off x="-1828800" y="2667000"/>
              <a:ext cx="1828800" cy="182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-1312334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-132080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-85513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-397934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-406401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-1769534" y="3208867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-177800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-406398" y="3649133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-414865" y="4106333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2590800" y="4343400"/>
            <a:ext cx="1828800" cy="1828800"/>
            <a:chOff x="-1828800" y="609600"/>
            <a:chExt cx="1828800" cy="1828800"/>
          </a:xfrm>
        </p:grpSpPr>
        <p:sp>
          <p:nvSpPr>
            <p:cNvPr id="75" name="Rectangle 74"/>
            <p:cNvSpPr/>
            <p:nvPr/>
          </p:nvSpPr>
          <p:spPr>
            <a:xfrm>
              <a:off x="-1828800" y="609600"/>
              <a:ext cx="1828800" cy="1828800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-1320798" y="11430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-132926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-86359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-1320801" y="6858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-1777998" y="1151467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-178646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-1337732" y="2048933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Vertical Scroll 107"/>
          <p:cNvSpPr/>
          <p:nvPr/>
        </p:nvSpPr>
        <p:spPr>
          <a:xfrm>
            <a:off x="50800" y="4191000"/>
            <a:ext cx="3886200" cy="19050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all PEs are used in each schedule.</a:t>
            </a:r>
          </a:p>
          <a:p>
            <a:endParaRPr 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Thread-stalls create a performance bottleneck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4840-3DB3-41B6-8EC7-3F0FB533A55C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4" name="Vertical Scroll 83"/>
          <p:cNvSpPr/>
          <p:nvPr/>
        </p:nvSpPr>
        <p:spPr>
          <a:xfrm>
            <a:off x="4724400" y="2514600"/>
            <a:ext cx="4191000" cy="12954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CGRA compilers can be used for efficient single-threaded use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65 0.011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-4.44444E-6 L 0.45833 0.0111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2 L 0.25833 4.44444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0.01112 L 1.275 0.0111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0.01112 L 0.675 0.0111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-4.44444E-6 L 0.49166 0.0111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5 0.01112 L 1.3 0.0111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66 0.01112 L 0.70833 0.01112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33 0.01112 L 1.325 0.0111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allAtOnce" animBg="1"/>
      <p:bldP spid="84" grpId="0" animBg="1"/>
      <p:bldP spid="8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3943350" y="4463143"/>
            <a:ext cx="1714500" cy="1741714"/>
            <a:chOff x="3943350" y="4463143"/>
            <a:chExt cx="1714500" cy="1741714"/>
          </a:xfrm>
        </p:grpSpPr>
        <p:sp>
          <p:nvSpPr>
            <p:cNvPr id="157" name="Rectangle 156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173" name="Left-Right Arrow 172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4" name="Left-Right Arrow 173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5" name="Left-Right Arrow 174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6" name="Left-Right Arrow 175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7" name="Left-Right Arrow 176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8" name="Left-Right Arrow 177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9" name="Left-Right Arrow 178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0" name="Left-Right Arrow 179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1" name="Up-Down Arrow 180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2" name="Up-Down Arrow 181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3" name="Up-Down Arrow 182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4" name="Up-Down Arrow 183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5" name="Up-Down Arrow 184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6" name="Up-Down Arrow 185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7" name="Up-Down Arrow 186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8" name="Up-Down Arrow 187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9" name="Up-Down Arrow 188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0" name="Up-Down Arrow 189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1" name="Left-Right Arrow 190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2" name="Left-Right Arrow 191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3" name="Left-Right Arrow 192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4" name="Left-Right Arrow 193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5" name="Up-Down Arrow 194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6" name="Up-Down Arrow 195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Proposed Multi-threading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Through program compilation and scheduling</a:t>
            </a:r>
          </a:p>
          <a:p>
            <a:pPr lvl="1"/>
            <a:r>
              <a:rPr lang="en-US" dirty="0" smtClean="0"/>
              <a:t>Map application onto groups of PEs (abstract software view)</a:t>
            </a:r>
          </a:p>
          <a:p>
            <a:pPr lvl="1"/>
            <a:r>
              <a:rPr lang="en-US" dirty="0" smtClean="0"/>
              <a:t>Facilitate multiple kernel schedules to execute simultaneously</a:t>
            </a:r>
          </a:p>
          <a:p>
            <a:r>
              <a:rPr lang="en-US" dirty="0" smtClean="0">
                <a:solidFill>
                  <a:srgbClr val="0808C0"/>
                </a:solidFill>
              </a:rPr>
              <a:t>Enable runtime multi-threading w/o re-compilation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Shrink and Expand multiple schedules at runtime</a:t>
            </a:r>
            <a:endParaRPr lang="en-US" sz="1200" b="1" dirty="0" smtClean="0">
              <a:solidFill>
                <a:srgbClr val="0808C0"/>
              </a:solidFill>
            </a:endParaRPr>
          </a:p>
          <a:p>
            <a:r>
              <a:rPr lang="en-US" b="1" u="sng" dirty="0" smtClean="0">
                <a:solidFill>
                  <a:srgbClr val="006600"/>
                </a:solidFill>
              </a:rPr>
              <a:t>Advantage:</a:t>
            </a:r>
          </a:p>
          <a:p>
            <a:pPr lvl="1"/>
            <a:r>
              <a:rPr lang="en-US" b="1" dirty="0" smtClean="0">
                <a:solidFill>
                  <a:srgbClr val="006600"/>
                </a:solidFill>
              </a:rPr>
              <a:t>Multi-threaded system throughput improved</a:t>
            </a:r>
          </a:p>
          <a:p>
            <a:pPr lvl="1"/>
            <a:r>
              <a:rPr lang="en-US" b="1" dirty="0" smtClean="0">
                <a:solidFill>
                  <a:srgbClr val="006600"/>
                </a:solidFill>
              </a:rPr>
              <a:t>Overall power consumption reduced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914400" y="49530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-1828800" y="4343400"/>
            <a:ext cx="1828800" cy="1828800"/>
            <a:chOff x="1219200" y="4953000"/>
            <a:chExt cx="1828800" cy="1828800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1219200" y="49530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36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90600" y="4343400"/>
            <a:ext cx="914400" cy="1828800"/>
            <a:chOff x="-914400" y="5029200"/>
            <a:chExt cx="914400" cy="1828800"/>
          </a:xfrm>
          <a:solidFill>
            <a:schemeClr val="bg1">
              <a:lumMod val="75000"/>
              <a:alpha val="78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-914400" y="50292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-914400" y="59436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16200000">
            <a:off x="4343400" y="4876800"/>
            <a:ext cx="914400" cy="1828800"/>
            <a:chOff x="1219200" y="4953000"/>
            <a:chExt cx="914400" cy="1828800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219200" y="49530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2’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92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2’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371600" y="45720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371600" y="43434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71600" y="52578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Vertical Scroll 142"/>
          <p:cNvSpPr/>
          <p:nvPr/>
        </p:nvSpPr>
        <p:spPr>
          <a:xfrm>
            <a:off x="6131256" y="3962400"/>
            <a:ext cx="2743200" cy="12192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1, 2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CGRA utilization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Vertical Scroll 143"/>
          <p:cNvSpPr/>
          <p:nvPr/>
        </p:nvSpPr>
        <p:spPr>
          <a:xfrm>
            <a:off x="5826456" y="3962400"/>
            <a:ext cx="3276600" cy="12192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1, 2, 3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Shrink-to-fit mapping maximizing performance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Vertical Scroll 144"/>
          <p:cNvSpPr/>
          <p:nvPr/>
        </p:nvSpPr>
        <p:spPr>
          <a:xfrm>
            <a:off x="5826456" y="3962400"/>
            <a:ext cx="3276600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2, 3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 to maximize CGRA utilization and performance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647-CA3A-4EE8-B95F-18B2E4CE40DD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5" name="Vertical Scroll 64"/>
          <p:cNvSpPr/>
          <p:nvPr/>
        </p:nvSpPr>
        <p:spPr>
          <a:xfrm>
            <a:off x="5826456" y="3962400"/>
            <a:ext cx="3276600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Thread: 3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Expanded to increase performance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886200" y="4419600"/>
            <a:ext cx="1828800" cy="914400"/>
            <a:chOff x="7772400" y="1600200"/>
            <a:chExt cx="1828800" cy="914400"/>
          </a:xfrm>
        </p:grpSpPr>
        <p:sp>
          <p:nvSpPr>
            <p:cNvPr id="66" name="Rectangle 65"/>
            <p:cNvSpPr/>
            <p:nvPr/>
          </p:nvSpPr>
          <p:spPr>
            <a:xfrm>
              <a:off x="8686800" y="1600200"/>
              <a:ext cx="914400" cy="914400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72400" y="1600200"/>
              <a:ext cx="914400" cy="914400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33333E-6 L 0.525 -0.077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0.625 0.0111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 " pathEditMode="relative" ptsTypes="AA">
                                      <p:cBhvr>
                                        <p:cTn id="4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0.02223 L 0.58333 -0.0555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333 L 0.375 -0.0222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07778 L 1.14167 -0.0777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61667 -2.22222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56" grpId="0" animBg="1"/>
      <p:bldP spid="56" grpId="1" animBg="1"/>
      <p:bldP spid="56" grpId="2" animBg="1"/>
      <p:bldP spid="141" grpId="0" animBg="1"/>
      <p:bldP spid="141" grpId="1" animBg="1"/>
      <p:bldP spid="142" grpId="0" animBg="1"/>
      <p:bldP spid="142" grpId="1" animBg="1"/>
      <p:bldP spid="142" grpId="2" animBg="1"/>
      <p:bldP spid="143" grpId="0" animBg="1"/>
      <p:bldP spid="143" grpId="1" animBg="1"/>
      <p:bldP spid="144" grpId="0" animBg="1"/>
      <p:bldP spid="144" grpId="1" animBg="1"/>
      <p:bldP spid="145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Our Multithreading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808C0"/>
                </a:solidFill>
              </a:rPr>
              <a:t>Static compile-time constraints</a:t>
            </a:r>
            <a:r>
              <a:rPr lang="en-US" dirty="0" smtClean="0"/>
              <a:t> to enable schedule transformations</a:t>
            </a:r>
          </a:p>
          <a:p>
            <a:pPr marL="788670" lvl="1" indent="-514350">
              <a:buFont typeface="Wingdings 3" pitchFamily="18" charset="2"/>
              <a:buChar char=""/>
            </a:pPr>
            <a:r>
              <a:rPr lang="en-US" dirty="0" smtClean="0"/>
              <a:t>Has minimal effect on overall performance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dirty="0" smtClean="0"/>
              <a:t>)</a:t>
            </a:r>
          </a:p>
          <a:p>
            <a:pPr marL="788670" lvl="1" indent="-514350">
              <a:buFont typeface="Wingdings 3" pitchFamily="18" charset="2"/>
              <a:buChar char=""/>
            </a:pPr>
            <a:r>
              <a:rPr lang="en-US" dirty="0" smtClean="0"/>
              <a:t>May increase compile-time</a:t>
            </a:r>
          </a:p>
          <a:p>
            <a:pPr marL="514350" indent="-514350">
              <a:buAutoNum type="arabicPeriod"/>
            </a:pPr>
            <a:endParaRPr lang="en-US" sz="900" dirty="0" smtClean="0">
              <a:solidFill>
                <a:srgbClr val="0808C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808C0"/>
                </a:solidFill>
              </a:rPr>
              <a:t>Fast runtime transformations</a:t>
            </a:r>
          </a:p>
          <a:p>
            <a:pPr marL="788670" lvl="1" indent="-514350"/>
            <a:r>
              <a:rPr lang="en-US" dirty="0" smtClean="0"/>
              <a:t>Linear time to complete</a:t>
            </a:r>
          </a:p>
          <a:p>
            <a:pPr marL="788670" lvl="1" indent="-514350"/>
            <a:r>
              <a:rPr lang="en-US" dirty="0" smtClean="0"/>
              <a:t>All schedules treated independently</a:t>
            </a:r>
          </a:p>
          <a:p>
            <a:pPr marL="514350" indent="-514350">
              <a:buNone/>
            </a:pPr>
            <a:endParaRPr lang="en-US" sz="17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Features:</a:t>
            </a:r>
          </a:p>
          <a:p>
            <a:pPr marL="514350" indent="-514350"/>
            <a:r>
              <a:rPr lang="en-US" dirty="0" smtClean="0"/>
              <a:t>Runtime Multithreading enabled in linear runtime</a:t>
            </a:r>
          </a:p>
          <a:p>
            <a:pPr marL="514350" indent="-514350"/>
            <a:r>
              <a:rPr lang="en-US" dirty="0" smtClean="0"/>
              <a:t>No additional hardware modifications</a:t>
            </a:r>
          </a:p>
          <a:p>
            <a:pPr marL="514350" indent="-514350"/>
            <a:r>
              <a:rPr lang="en-US" dirty="0" smtClean="0"/>
              <a:t>Works with current CGRA mapping algorithms </a:t>
            </a:r>
          </a:p>
          <a:p>
            <a:pPr marL="788670" lvl="1" indent="-514350"/>
            <a:r>
              <a:rPr lang="en-US" dirty="0" smtClean="0"/>
              <a:t>Algorithm must allow for custom PE interconnects</a:t>
            </a:r>
          </a:p>
          <a:p>
            <a:pPr marL="788670" lvl="1" indent="-514350"/>
            <a:r>
              <a:rPr lang="en-US" dirty="0" smtClean="0"/>
              <a:t>Experimentally demonstrated using 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4CB3-FFD0-4916-89DD-734E036FEC71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Step 1 Compiler Constraints: </a:t>
            </a:r>
            <a:br>
              <a:rPr lang="en-US" dirty="0" smtClean="0"/>
            </a:br>
            <a:r>
              <a:rPr lang="en-US" dirty="0" smtClean="0"/>
              <a:t>Hardware Abstraction CGRA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7244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Page:</a:t>
            </a:r>
            <a:r>
              <a:rPr lang="en-US" dirty="0" smtClean="0"/>
              <a:t> software perspective grouping of PEs </a:t>
            </a:r>
          </a:p>
          <a:p>
            <a:r>
              <a:rPr lang="en-US" dirty="0" smtClean="0"/>
              <a:t>A page has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symmetrical connections </a:t>
            </a:r>
            <a:r>
              <a:rPr lang="en-US" dirty="0" smtClean="0"/>
              <a:t>to each of the neighboring pages</a:t>
            </a:r>
          </a:p>
          <a:p>
            <a:endParaRPr lang="en-US" dirty="0" smtClean="0"/>
          </a:p>
          <a:p>
            <a:r>
              <a:rPr lang="en-US" dirty="0" smtClean="0"/>
              <a:t>No additional hardware ‘modification’ is required.</a:t>
            </a:r>
          </a:p>
          <a:p>
            <a:endParaRPr lang="en-US" dirty="0" smtClean="0"/>
          </a:p>
          <a:p>
            <a:r>
              <a:rPr lang="en-US" dirty="0" smtClean="0"/>
              <a:t>Page-level interconnects follow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topology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Clock-wise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(or) counter clock-wise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4800600" y="2209800"/>
            <a:ext cx="3124200" cy="3886200"/>
            <a:chOff x="5105400" y="2057400"/>
            <a:chExt cx="3124200" cy="3886200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105400" y="2057400"/>
              <a:ext cx="3124200" cy="312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Left-Right Arrow 130"/>
            <p:cNvSpPr/>
            <p:nvPr/>
          </p:nvSpPr>
          <p:spPr bwMode="auto">
            <a:xfrm rot="16200000">
              <a:off x="6819900" y="5143500"/>
              <a:ext cx="228600" cy="1524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 rot="16200000">
              <a:off x="4191000" y="3124200"/>
              <a:ext cx="2438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6600"/>
                  </a:solidFill>
                  <a:latin typeface="Arial" charset="0"/>
                  <a:ea typeface="ヒラギノ角ゴ Pro W3" pitchFamily="1" charset="-128"/>
                </a:rPr>
                <a:t>Local Instruction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8" name="Up-Down Arrow 157"/>
            <p:cNvSpPr/>
            <p:nvPr/>
          </p:nvSpPr>
          <p:spPr bwMode="auto">
            <a:xfrm>
              <a:off x="636664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9" name="Up-Down Arrow 158"/>
            <p:cNvSpPr/>
            <p:nvPr/>
          </p:nvSpPr>
          <p:spPr bwMode="auto">
            <a:xfrm>
              <a:off x="6996211" y="214411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0" name="Up-Down Arrow 159"/>
            <p:cNvSpPr/>
            <p:nvPr/>
          </p:nvSpPr>
          <p:spPr bwMode="auto">
            <a:xfrm>
              <a:off x="760949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1" name="Up-Down Arrow 160"/>
            <p:cNvSpPr/>
            <p:nvPr/>
          </p:nvSpPr>
          <p:spPr bwMode="auto">
            <a:xfrm>
              <a:off x="579120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2" name="Up-Down Arrow 161"/>
            <p:cNvSpPr/>
            <p:nvPr/>
          </p:nvSpPr>
          <p:spPr bwMode="auto">
            <a:xfrm rot="16200000">
              <a:off x="6858000" y="142678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3" name="Up-Down Arrow 162"/>
            <p:cNvSpPr/>
            <p:nvPr/>
          </p:nvSpPr>
          <p:spPr bwMode="auto">
            <a:xfrm rot="16200000">
              <a:off x="6858000" y="2036381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4" name="Up-Down Arrow 163"/>
            <p:cNvSpPr/>
            <p:nvPr/>
          </p:nvSpPr>
          <p:spPr bwMode="auto">
            <a:xfrm rot="16200000">
              <a:off x="6858000" y="26354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5" name="Up-Down Arrow 164"/>
            <p:cNvSpPr/>
            <p:nvPr/>
          </p:nvSpPr>
          <p:spPr bwMode="auto">
            <a:xfrm rot="16200000">
              <a:off x="6858000" y="32450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791200" y="5334000"/>
              <a:ext cx="22860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C00000"/>
                  </a:solidFill>
                  <a:latin typeface="Arial" charset="0"/>
                  <a:ea typeface="ヒラギノ角ゴ Pro W3" pitchFamily="1" charset="-128"/>
                </a:rPr>
                <a:t>Main System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715000" y="4648200"/>
              <a:ext cx="2438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6600"/>
                  </a:solidFill>
                  <a:latin typeface="Arial" charset="0"/>
                  <a:ea typeface="ヒラギノ角ゴ Pro W3" pitchFamily="1" charset="-128"/>
                </a:rPr>
                <a:t>Local Data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8" name="Left-Up Arrow 167"/>
            <p:cNvSpPr/>
            <p:nvPr/>
          </p:nvSpPr>
          <p:spPr>
            <a:xfrm rot="5400000">
              <a:off x="4936616" y="4953000"/>
              <a:ext cx="1219200" cy="457200"/>
            </a:xfrm>
            <a:prstGeom prst="leftUpArrow">
              <a:avLst>
                <a:gd name="adj1" fmla="val 12468"/>
                <a:gd name="adj2" fmla="val 25000"/>
                <a:gd name="adj3" fmla="val 25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548952" y="2286000"/>
            <a:ext cx="2286000" cy="2286000"/>
            <a:chOff x="5867400" y="2133600"/>
            <a:chExt cx="2286000" cy="2286000"/>
          </a:xfrm>
        </p:grpSpPr>
        <p:sp>
          <p:nvSpPr>
            <p:cNvPr id="134" name="Left-Right Arrow 133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Left-Right Arrow 137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Left-Right Arrow 138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0" name="Left-Right Arrow 139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Left-Right Arrow 140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Left-Right Arrow 141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Left-Right Arrow 142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Left-Right Arrow 143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Left-Right Arrow 144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Up-Down Arrow 145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Up-Down Arrow 146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Up-Down Arrow 147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Up-Down Arrow 148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Up-Down Arrow 149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Up-Down Arrow 150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2" name="Up-Down Arrow 151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3" name="Up-Down Arrow 152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4" name="Up-Down Arrow 153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5" name="Up-Down Arrow 154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6" name="Up-Down Arrow 155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7" name="Up-Down Arrow 156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5548952" y="2286000"/>
            <a:ext cx="2286000" cy="2286000"/>
            <a:chOff x="5867400" y="2133600"/>
            <a:chExt cx="2286000" cy="2286000"/>
          </a:xfrm>
        </p:grpSpPr>
        <p:sp>
          <p:nvSpPr>
            <p:cNvPr id="217" name="Left-Right Arrow 216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18" name="Left-Right Arrow 217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19" name="Left-Right Arrow 218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0" name="Left-Right Arrow 219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1" name="Left-Right Arrow 220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2" name="Left-Right Arrow 221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3" name="Left-Right Arrow 222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4" name="Left-Right Arrow 223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5" name="Left-Right Arrow 224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6" name="Left-Right Arrow 225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7" name="Left-Right Arrow 226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8" name="Left-Right Arrow 227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9" name="Up-Down Arrow 228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0" name="Up-Down Arrow 229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1" name="Up-Down Arrow 230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2" name="Up-Down Arrow 231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3" name="Up-Down Arrow 232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4" name="Up-Down Arrow 233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5" name="Up-Down Arrow 234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6" name="Up-Down Arrow 235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7" name="Up-Down Arrow 236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8" name="Up-Down Arrow 237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9" name="Up-Down Arrow 238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0" name="Up-Down Arrow 239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241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242" name="Rectangle 241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486400" y="1828800"/>
            <a:ext cx="2438400" cy="3200400"/>
            <a:chOff x="6096000" y="1905000"/>
            <a:chExt cx="2438400" cy="3200400"/>
          </a:xfrm>
          <a:solidFill>
            <a:srgbClr val="F6F8E4">
              <a:alpha val="1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Rectangle 62"/>
            <p:cNvSpPr/>
            <p:nvPr/>
          </p:nvSpPr>
          <p:spPr>
            <a:xfrm>
              <a:off x="6096000" y="19050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15200" y="19050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15200" y="35052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96000" y="35052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019800" y="2667000"/>
            <a:ext cx="1447800" cy="1455615"/>
            <a:chOff x="6477000" y="2385645"/>
            <a:chExt cx="1447800" cy="1455615"/>
          </a:xfrm>
          <a:solidFill>
            <a:srgbClr val="FEF8E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4" name="Up-Down Arrow 83"/>
            <p:cNvSpPr/>
            <p:nvPr/>
          </p:nvSpPr>
          <p:spPr>
            <a:xfrm>
              <a:off x="64770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76962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Up-Down Arrow 85"/>
            <p:cNvSpPr/>
            <p:nvPr/>
          </p:nvSpPr>
          <p:spPr>
            <a:xfrm rot="5400000">
              <a:off x="7065105" y="2309445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Up-Down Arrow 86"/>
            <p:cNvSpPr/>
            <p:nvPr/>
          </p:nvSpPr>
          <p:spPr>
            <a:xfrm rot="5400000">
              <a:off x="7047525" y="353646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86400" y="2209800"/>
            <a:ext cx="2819400" cy="2438400"/>
            <a:chOff x="6096000" y="2514600"/>
            <a:chExt cx="2895600" cy="2438400"/>
          </a:xfrm>
        </p:grpSpPr>
        <p:sp>
          <p:nvSpPr>
            <p:cNvPr id="90" name="Rectangle 89"/>
            <p:cNvSpPr/>
            <p:nvPr/>
          </p:nvSpPr>
          <p:spPr>
            <a:xfrm>
              <a:off x="6096000" y="2514600"/>
              <a:ext cx="2895600" cy="609600"/>
            </a:xfrm>
            <a:prstGeom prst="rect">
              <a:avLst/>
            </a:prstGeom>
            <a:solidFill>
              <a:srgbClr val="E9E3E1">
                <a:alpha val="23922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96000" y="4343400"/>
              <a:ext cx="2895600" cy="609600"/>
            </a:xfrm>
            <a:prstGeom prst="rect">
              <a:avLst/>
            </a:prstGeom>
            <a:solidFill>
              <a:srgbClr val="E9E3E1">
                <a:alpha val="23922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0" y="3733800"/>
              <a:ext cx="2895600" cy="609600"/>
            </a:xfrm>
            <a:prstGeom prst="rect">
              <a:avLst/>
            </a:prstGeom>
            <a:solidFill>
              <a:srgbClr val="E9E3E1">
                <a:alpha val="23922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96000" y="3124200"/>
              <a:ext cx="2895600" cy="609600"/>
            </a:xfrm>
            <a:prstGeom prst="rect">
              <a:avLst/>
            </a:prstGeom>
            <a:solidFill>
              <a:srgbClr val="E9E3E1">
                <a:alpha val="23922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629400" y="2667000"/>
            <a:ext cx="228600" cy="1600200"/>
            <a:chOff x="4419600" y="2362200"/>
            <a:chExt cx="228600" cy="1600200"/>
          </a:xfrm>
        </p:grpSpPr>
        <p:sp>
          <p:nvSpPr>
            <p:cNvPr id="94" name="Up-Down Arrow 93"/>
            <p:cNvSpPr/>
            <p:nvPr/>
          </p:nvSpPr>
          <p:spPr>
            <a:xfrm>
              <a:off x="4419600" y="23622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Up-Down Arrow 94"/>
            <p:cNvSpPr/>
            <p:nvPr/>
          </p:nvSpPr>
          <p:spPr>
            <a:xfrm>
              <a:off x="44196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4419600" y="35814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16200000">
            <a:off x="5295900" y="2019300"/>
            <a:ext cx="2819400" cy="2438400"/>
            <a:chOff x="6096000" y="2514600"/>
            <a:chExt cx="2895600" cy="2438400"/>
          </a:xfrm>
          <a:solidFill>
            <a:srgbClr val="E9E3E1">
              <a:alpha val="25098"/>
            </a:srgbClr>
          </a:solidFill>
        </p:grpSpPr>
        <p:sp>
          <p:nvSpPr>
            <p:cNvPr id="102" name="Rectangle 101"/>
            <p:cNvSpPr/>
            <p:nvPr/>
          </p:nvSpPr>
          <p:spPr>
            <a:xfrm>
              <a:off x="6096000" y="25146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6000" y="43434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96000" y="37338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96000" y="31242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6603812" y="2581132"/>
            <a:ext cx="228600" cy="1619536"/>
            <a:chOff x="4495800" y="2225720"/>
            <a:chExt cx="228600" cy="1619536"/>
          </a:xfrm>
          <a:solidFill>
            <a:srgbClr val="E9E3E1">
              <a:alpha val="25098"/>
            </a:srgbClr>
          </a:solidFill>
        </p:grpSpPr>
        <p:sp>
          <p:nvSpPr>
            <p:cNvPr id="108" name="Up-Down Arrow 107"/>
            <p:cNvSpPr/>
            <p:nvPr/>
          </p:nvSpPr>
          <p:spPr>
            <a:xfrm>
              <a:off x="4495800" y="222572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Up-Down Arrow 108"/>
            <p:cNvSpPr/>
            <p:nvPr/>
          </p:nvSpPr>
          <p:spPr>
            <a:xfrm>
              <a:off x="4495800" y="2854656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Up-Down Arrow 109"/>
            <p:cNvSpPr/>
            <p:nvPr/>
          </p:nvSpPr>
          <p:spPr>
            <a:xfrm>
              <a:off x="4495800" y="3464256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9619-FC96-4407-AD3C-6173D00D648A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70" name="Slide Number Placeholder 1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219200"/>
            <a:ext cx="1143000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Step 1 Compiler Constraints: 	Mapping Kernel onto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724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Compile-time Constraints</a:t>
            </a:r>
          </a:p>
          <a:p>
            <a:pPr lvl="1"/>
            <a:r>
              <a:rPr lang="en-US" dirty="0" smtClean="0"/>
              <a:t>CGRA is collection of pages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page can interact with only one topologically neighboring page.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Inter-PE connections within a page are unmodified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flow of kernel is maintained across pages through topological assignment of page schedules</a:t>
            </a:r>
          </a:p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410200" y="3352800"/>
            <a:ext cx="2286000" cy="2286000"/>
            <a:chOff x="5867400" y="2133600"/>
            <a:chExt cx="2286000" cy="2286000"/>
          </a:xfrm>
        </p:grpSpPr>
        <p:sp>
          <p:nvSpPr>
            <p:cNvPr id="72" name="Left-Right Arrow 71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3" name="Left-Right Arrow 72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4" name="Left-Right Arrow 73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5" name="Left-Right Arrow 74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6" name="Left-Right Arrow 75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7" name="Left-Right Arrow 76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8" name="Left-Right Arrow 77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9" name="Left-Right Arrow 78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0" name="Left-Right Arrow 79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1" name="Left-Right Arrow 80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2" name="Left-Right Arrow 81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3" name="Left-Right Arrow 82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4" name="Up-Down Arrow 83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5" name="Up-Down Arrow 84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6" name="Up-Down Arrow 85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7" name="Up-Down Arrow 86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8" name="Up-Down Arrow 87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9" name="Up-Down Arrow 88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0" name="Up-Down Arrow 89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1" name="Up-Down Arrow 90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2" name="Up-Down Arrow 91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3" name="Up-Down Arrow 92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4" name="Up-Down Arrow 93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5" name="Up-Down Arrow 94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96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5334000" y="4495800"/>
            <a:ext cx="1219200" cy="1641765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20352" y="2909248"/>
            <a:ext cx="1245704" cy="1585139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66452" y="4495800"/>
            <a:ext cx="1219200" cy="1641765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66452" y="2910661"/>
            <a:ext cx="1245704" cy="1585139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5383364" y="3299558"/>
            <a:ext cx="2351243" cy="1748692"/>
            <a:chOff x="1470660" y="2670908"/>
            <a:chExt cx="2351243" cy="1748692"/>
          </a:xfrm>
        </p:grpSpPr>
        <p:sp>
          <p:nvSpPr>
            <p:cNvPr id="131" name="Oval 130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1470660" y="330027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317847" y="329337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26" name="Down Arrow 125"/>
          <p:cNvSpPr/>
          <p:nvPr/>
        </p:nvSpPr>
        <p:spPr>
          <a:xfrm rot="5400000">
            <a:off x="6477000" y="3695699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own Arrow 124"/>
          <p:cNvSpPr/>
          <p:nvPr/>
        </p:nvSpPr>
        <p:spPr>
          <a:xfrm rot="10800000">
            <a:off x="7050156" y="4267200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wn Arrow 122"/>
          <p:cNvSpPr/>
          <p:nvPr/>
        </p:nvSpPr>
        <p:spPr>
          <a:xfrm>
            <a:off x="5829300" y="4343399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wn Arrow 123"/>
          <p:cNvSpPr/>
          <p:nvPr/>
        </p:nvSpPr>
        <p:spPr>
          <a:xfrm rot="16200000">
            <a:off x="6477000" y="4914900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5367726" y="3299460"/>
            <a:ext cx="2370384" cy="2360152"/>
            <a:chOff x="5140432" y="3077344"/>
            <a:chExt cx="2370384" cy="2360152"/>
          </a:xfrm>
        </p:grpSpPr>
        <p:sp>
          <p:nvSpPr>
            <p:cNvPr id="142" name="Oval 141"/>
            <p:cNvSpPr/>
            <p:nvPr/>
          </p:nvSpPr>
          <p:spPr>
            <a:xfrm>
              <a:off x="5140432" y="493344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766190" y="3077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5157604" y="3695281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774503" y="369216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5757877" y="430148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757992" y="493344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389200" y="4919792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6375552" y="432384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006760" y="4310192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4953000" y="1371600"/>
            <a:ext cx="2971800" cy="990600"/>
          </a:xfrm>
          <a:prstGeom prst="roundRect">
            <a:avLst/>
          </a:prstGeom>
          <a:solidFill>
            <a:srgbClr val="FEF8E4"/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Naïve mapping could result in under-used CGRA resources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876800" y="1371600"/>
            <a:ext cx="3124200" cy="1143000"/>
          </a:xfrm>
          <a:prstGeom prst="roundRect">
            <a:avLst/>
          </a:prstGeom>
          <a:solidFill>
            <a:srgbClr val="FEF8E4"/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Multiple solutions exist for each kernel that provide equal performance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7" name="Date Placeholder 1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3BD-17AF-4620-B1DE-CA3B7C7293AF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  <p:bldP spid="128" grpId="0" animBg="1"/>
      <p:bldP spid="129" grpId="0" animBg="1"/>
      <p:bldP spid="129" grpId="1" animBg="1"/>
      <p:bldP spid="126" grpId="0" animBg="1"/>
      <p:bldP spid="126" grpId="1" animBg="1"/>
      <p:bldP spid="125" grpId="0" animBg="1"/>
      <p:bldP spid="125" grpId="1" animBg="1"/>
      <p:bldP spid="123" grpId="0" animBg="1"/>
      <p:bldP spid="124" grpId="0" animBg="1"/>
      <p:bldP spid="140" grpId="0" animBg="1"/>
      <p:bldP spid="140" grpId="1" animBg="1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1155700"/>
            <a:ext cx="1143000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Step 2: Runtime Transformation</a:t>
            </a:r>
            <a:br>
              <a:rPr lang="en-US" dirty="0" smtClean="0"/>
            </a:br>
            <a:r>
              <a:rPr lang="en-US" dirty="0" smtClean="0"/>
              <a:t>enabling Multi-threading in CGRA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41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</a:p>
          <a:p>
            <a:pPr lvl="1"/>
            <a:r>
              <a:rPr lang="en-US" sz="2100" dirty="0" smtClean="0"/>
              <a:t>Application mapped to 3 pages</a:t>
            </a:r>
          </a:p>
          <a:p>
            <a:pPr lvl="1"/>
            <a:r>
              <a:rPr lang="en-US" sz="2100" dirty="0" smtClean="0"/>
              <a:t>Shrink to execute on 1 page</a:t>
            </a:r>
          </a:p>
          <a:p>
            <a:r>
              <a:rPr lang="en-US" sz="2400" dirty="0" smtClean="0"/>
              <a:t>Transformation </a:t>
            </a:r>
            <a:r>
              <a:rPr lang="en-US" sz="2400" dirty="0" smtClean="0">
                <a:solidFill>
                  <a:srgbClr val="002060"/>
                </a:solidFill>
              </a:rPr>
              <a:t>Procedure: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Isolate the mapped schedule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Split pages in topological order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Constraints </a:t>
            </a:r>
          </a:p>
          <a:p>
            <a:pPr lvl="1"/>
            <a:r>
              <a:rPr lang="en-US" sz="2000" dirty="0" smtClean="0"/>
              <a:t>inter-page dependencies should be maintained at all instances</a:t>
            </a:r>
          </a:p>
          <a:p>
            <a:pPr lvl="1"/>
            <a:endParaRPr lang="en-US" sz="2000" dirty="0" smtClean="0"/>
          </a:p>
        </p:txBody>
      </p:sp>
      <p:grpSp>
        <p:nvGrpSpPr>
          <p:cNvPr id="4" name="Group 126"/>
          <p:cNvGrpSpPr/>
          <p:nvPr/>
        </p:nvGrpSpPr>
        <p:grpSpPr>
          <a:xfrm>
            <a:off x="5486400" y="2738119"/>
            <a:ext cx="2286000" cy="2286000"/>
            <a:chOff x="5867400" y="2133600"/>
            <a:chExt cx="2286000" cy="2286000"/>
          </a:xfrm>
        </p:grpSpPr>
        <p:sp>
          <p:nvSpPr>
            <p:cNvPr id="128" name="Left-Right Arrow 127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Left-Right Arrow 128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Left-Right Arrow 129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Left-Right Arrow 130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Left-Right Arrow 131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Left-Right Arrow 132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Left-Right Arrow 133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Left-Right Arrow 137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Left-Right Arrow 138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0" name="Up-Down Arrow 139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Up-Down Arrow 140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Up-Down Arrow 141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Up-Down Arrow 142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Up-Down Arrow 143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Up-Down Arrow 144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Up-Down Arrow 145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Up-Down Arrow 146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Up-Down Arrow 147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Up-Down Arrow 148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Up-Down Arrow 149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Up-Down Arrow 150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5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172" name="Rectangle 171"/>
          <p:cNvSpPr/>
          <p:nvPr/>
        </p:nvSpPr>
        <p:spPr>
          <a:xfrm rot="16200000">
            <a:off x="6882848" y="2398312"/>
            <a:ext cx="1245704" cy="1752601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E9D3F-A3F5-48F6-A52A-2897693F49A6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4890448" y="2639059"/>
            <a:ext cx="1760401" cy="1323341"/>
            <a:chOff x="4876800" y="2639059"/>
            <a:chExt cx="1760401" cy="1323341"/>
          </a:xfrm>
        </p:grpSpPr>
        <p:grpSp>
          <p:nvGrpSpPr>
            <p:cNvPr id="6" name="Group 199"/>
            <p:cNvGrpSpPr/>
            <p:nvPr/>
          </p:nvGrpSpPr>
          <p:grpSpPr>
            <a:xfrm>
              <a:off x="4876800" y="2639059"/>
              <a:ext cx="1760401" cy="1245704"/>
              <a:chOff x="4800600" y="2567940"/>
              <a:chExt cx="1760401" cy="1245704"/>
            </a:xfrm>
          </p:grpSpPr>
          <p:sp>
            <p:nvSpPr>
              <p:cNvPr id="170" name="Rectangle 169"/>
              <p:cNvSpPr/>
              <p:nvPr/>
            </p:nvSpPr>
            <p:spPr>
              <a:xfrm rot="16200000">
                <a:off x="5057949" y="2310591"/>
                <a:ext cx="1245704" cy="17604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013098" y="262509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1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404512" y="3243027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2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021411" y="323991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3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  <p:sp>
          <p:nvSpPr>
            <p:cNvPr id="75" name="Right Arrow 74"/>
            <p:cNvSpPr/>
            <p:nvPr/>
          </p:nvSpPr>
          <p:spPr>
            <a:xfrm>
              <a:off x="5984544" y="3518847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6297168" y="3165144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9" name="Down Arrow 78"/>
            <p:cNvSpPr/>
            <p:nvPr/>
          </p:nvSpPr>
          <p:spPr>
            <a:xfrm>
              <a:off x="6283520" y="3810000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90448" y="3823648"/>
            <a:ext cx="1820840" cy="1289712"/>
            <a:chOff x="4648200" y="4196688"/>
            <a:chExt cx="1820840" cy="1289712"/>
          </a:xfrm>
        </p:grpSpPr>
        <p:grpSp>
          <p:nvGrpSpPr>
            <p:cNvPr id="85" name="Group 84"/>
            <p:cNvGrpSpPr/>
            <p:nvPr/>
          </p:nvGrpSpPr>
          <p:grpSpPr>
            <a:xfrm>
              <a:off x="4648200" y="4267200"/>
              <a:ext cx="1820840" cy="1219200"/>
              <a:chOff x="4876800" y="3886200"/>
              <a:chExt cx="1820840" cy="1219200"/>
            </a:xfrm>
          </p:grpSpPr>
          <p:grpSp>
            <p:nvGrpSpPr>
              <p:cNvPr id="7" name="Group 198"/>
              <p:cNvGrpSpPr/>
              <p:nvPr/>
            </p:nvGrpSpPr>
            <p:grpSpPr>
              <a:xfrm>
                <a:off x="4876800" y="3886200"/>
                <a:ext cx="1752601" cy="1219200"/>
                <a:chOff x="4800600" y="3815081"/>
                <a:chExt cx="1752601" cy="1219200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 rot="16200000">
                  <a:off x="5067301" y="3548380"/>
                  <a:ext cx="1219200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5387340" y="4481186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4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004785" y="384922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5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004900" y="448118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6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76" name="Right Arrow 75"/>
              <p:cNvSpPr/>
              <p:nvPr/>
            </p:nvSpPr>
            <p:spPr>
              <a:xfrm>
                <a:off x="5943600" y="4732360"/>
                <a:ext cx="152400" cy="76200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82" name="Down Arrow 81"/>
              <p:cNvSpPr/>
              <p:nvPr/>
            </p:nvSpPr>
            <p:spPr>
              <a:xfrm>
                <a:off x="6262048" y="4411640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84" name="Right Arrow 83"/>
              <p:cNvSpPr/>
              <p:nvPr/>
            </p:nvSpPr>
            <p:spPr>
              <a:xfrm>
                <a:off x="6545240" y="4751696"/>
                <a:ext cx="152400" cy="76200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  <p:sp>
          <p:nvSpPr>
            <p:cNvPr id="83" name="Down Arrow 82"/>
            <p:cNvSpPr/>
            <p:nvPr/>
          </p:nvSpPr>
          <p:spPr>
            <a:xfrm>
              <a:off x="6047096" y="4196688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607790" y="3899848"/>
            <a:ext cx="1787858" cy="1212849"/>
            <a:chOff x="6594144" y="3893820"/>
            <a:chExt cx="1787858" cy="1212849"/>
          </a:xfrm>
        </p:grpSpPr>
        <p:grpSp>
          <p:nvGrpSpPr>
            <p:cNvPr id="8" name="Group 197"/>
            <p:cNvGrpSpPr/>
            <p:nvPr/>
          </p:nvGrpSpPr>
          <p:grpSpPr>
            <a:xfrm>
              <a:off x="6629401" y="3893820"/>
              <a:ext cx="1752601" cy="1212849"/>
              <a:chOff x="6553201" y="3822701"/>
              <a:chExt cx="1752601" cy="121284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6624678" y="446753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7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622460" y="387158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8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7230808" y="3857938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9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6823077" y="3552825"/>
                <a:ext cx="1212849" cy="17526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7" name="Right Arrow 86"/>
            <p:cNvSpPr/>
            <p:nvPr/>
          </p:nvSpPr>
          <p:spPr>
            <a:xfrm>
              <a:off x="6594144" y="4738048"/>
              <a:ext cx="152400" cy="76200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2" name="Up Arrow 91"/>
            <p:cNvSpPr/>
            <p:nvPr/>
          </p:nvSpPr>
          <p:spPr>
            <a:xfrm>
              <a:off x="6898944" y="4419600"/>
              <a:ext cx="103632" cy="140208"/>
            </a:xfrm>
            <a:prstGeom prst="up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3" name="Right Arrow 92"/>
            <p:cNvSpPr/>
            <p:nvPr/>
          </p:nvSpPr>
          <p:spPr>
            <a:xfrm>
              <a:off x="7176448" y="4128448"/>
              <a:ext cx="152400" cy="76200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17761E-6 L -0.05 -0.0888 " pathEditMode="relative" ptsTypes="AA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1.54487E-6 L -0.04167 0.0666 " pathEditMode="relative" ptsTypes="AA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1351E-6 L 0.03802 0.0670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Step 2: Runtime Transformation</a:t>
            </a:r>
            <a:br>
              <a:rPr lang="en-US" dirty="0" smtClean="0"/>
            </a:br>
            <a:r>
              <a:rPr lang="en-US" dirty="0" smtClean="0"/>
              <a:t>enabling Multi-threading in CGRA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44958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Transformation </a:t>
            </a:r>
            <a:r>
              <a:rPr lang="en-US" sz="2400" dirty="0" smtClean="0">
                <a:solidFill>
                  <a:srgbClr val="002060"/>
                </a:solidFill>
              </a:rPr>
              <a:t>Procedure: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Isolate the mapped schedule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Split pages in topological order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Executed schedule on modified time-schedules (only 1 page)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Mirror pages to facilitate shrinking</a:t>
            </a:r>
          </a:p>
          <a:p>
            <a:pPr marL="1005840" lvl="2" indent="-457200">
              <a:buNone/>
            </a:pPr>
            <a:r>
              <a:rPr lang="en-US" sz="1500" b="1" dirty="0" smtClean="0">
                <a:solidFill>
                  <a:srgbClr val="006600"/>
                </a:solidFill>
              </a:rPr>
              <a:t>      (To ensure inter-node dependency)</a:t>
            </a:r>
          </a:p>
          <a:p>
            <a:pPr marL="731520" lvl="1" indent="-457200">
              <a:buFont typeface="+mj-lt"/>
              <a:buAutoNum type="arabicPeriod"/>
            </a:pPr>
            <a:endParaRPr lang="en-US" sz="1800" dirty="0" smtClean="0">
              <a:solidFill>
                <a:srgbClr val="0808C0"/>
              </a:solidFill>
            </a:endParaRPr>
          </a:p>
        </p:txBody>
      </p:sp>
      <p:sp>
        <p:nvSpPr>
          <p:cNvPr id="63" name="Date Placeholder 6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682-270E-4B0D-BA96-1075D268B3D2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grpSp>
        <p:nvGrpSpPr>
          <p:cNvPr id="65" name="Group 126"/>
          <p:cNvGrpSpPr/>
          <p:nvPr/>
        </p:nvGrpSpPr>
        <p:grpSpPr>
          <a:xfrm>
            <a:off x="802944" y="3837296"/>
            <a:ext cx="2286000" cy="2286000"/>
            <a:chOff x="5867400" y="2133600"/>
            <a:chExt cx="2286000" cy="2286000"/>
          </a:xfrm>
        </p:grpSpPr>
        <p:sp>
          <p:nvSpPr>
            <p:cNvPr id="66" name="Left-Right Arrow 65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7" name="Left-Right Arrow 66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8" name="Left-Right Arrow 67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9" name="Left-Right Arrow 68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0" name="Left-Right Arrow 69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1" name="Left-Right Arrow 70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2" name="Left-Right Arrow 71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3" name="Left-Right Arrow 72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4" name="Left-Right Arrow 73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5" name="Left-Right Arrow 74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6" name="Left-Right Arrow 75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7" name="Left-Right Arrow 76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8" name="Up-Down Arrow 77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9" name="Up-Down Arrow 78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0" name="Up-Down Arrow 79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1" name="Up-Down Arrow 80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2" name="Up-Down Arrow 81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3" name="Up-Down Arrow 82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4" name="Up-Down Arrow 83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5" name="Up-Down Arrow 84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6" name="Up-Down Arrow 85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7" name="Up-Down Arrow 86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8" name="Up-Down Arrow 87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9" name="Up-Down Arrow 88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90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6553200" y="1317800"/>
            <a:ext cx="1066800" cy="1066800"/>
            <a:chOff x="7543800" y="1828800"/>
            <a:chExt cx="1066800" cy="1066800"/>
          </a:xfrm>
        </p:grpSpPr>
        <p:sp>
          <p:nvSpPr>
            <p:cNvPr id="182" name="Rectangle 181"/>
            <p:cNvSpPr/>
            <p:nvPr/>
          </p:nvSpPr>
          <p:spPr bwMode="auto">
            <a:xfrm>
              <a:off x="75438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81534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75438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81534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553200" y="2635251"/>
            <a:ext cx="1066800" cy="1066800"/>
            <a:chOff x="7543800" y="3048000"/>
            <a:chExt cx="1066800" cy="1066800"/>
          </a:xfrm>
        </p:grpSpPr>
        <p:sp>
          <p:nvSpPr>
            <p:cNvPr id="187" name="Rectangle 186"/>
            <p:cNvSpPr/>
            <p:nvPr/>
          </p:nvSpPr>
          <p:spPr bwMode="auto">
            <a:xfrm>
              <a:off x="75438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81534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7543800" y="3657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8153400" y="3657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553200" y="4030640"/>
            <a:ext cx="1066800" cy="1066800"/>
            <a:chOff x="6019800" y="4191000"/>
            <a:chExt cx="1066800" cy="1066800"/>
          </a:xfrm>
        </p:grpSpPr>
        <p:sp>
          <p:nvSpPr>
            <p:cNvPr id="202" name="Rectangle 201"/>
            <p:cNvSpPr/>
            <p:nvPr/>
          </p:nvSpPr>
          <p:spPr bwMode="auto">
            <a:xfrm>
              <a:off x="60198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66294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60198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66294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cxnSp>
        <p:nvCxnSpPr>
          <p:cNvPr id="207" name="Straight Connector 206"/>
          <p:cNvCxnSpPr/>
          <p:nvPr/>
        </p:nvCxnSpPr>
        <p:spPr>
          <a:xfrm>
            <a:off x="5334000" y="2514600"/>
            <a:ext cx="3581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334000" y="3886200"/>
            <a:ext cx="3581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201304" y="3747448"/>
            <a:ext cx="3505200" cy="2474301"/>
            <a:chOff x="2209800" y="4038600"/>
            <a:chExt cx="3505200" cy="24743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2209800" y="4038600"/>
              <a:ext cx="3505200" cy="2474301"/>
              <a:chOff x="4890448" y="2639059"/>
              <a:chExt cx="3505200" cy="247430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890448" y="2639059"/>
                <a:ext cx="1760401" cy="1245704"/>
                <a:chOff x="4876800" y="2639059"/>
                <a:chExt cx="1760401" cy="1245704"/>
              </a:xfrm>
            </p:grpSpPr>
            <p:grpSp>
              <p:nvGrpSpPr>
                <p:cNvPr id="109" name="Group 199"/>
                <p:cNvGrpSpPr/>
                <p:nvPr/>
              </p:nvGrpSpPr>
              <p:grpSpPr>
                <a:xfrm>
                  <a:off x="4876800" y="2639059"/>
                  <a:ext cx="1760401" cy="1245704"/>
                  <a:chOff x="4800600" y="2567940"/>
                  <a:chExt cx="1760401" cy="1245704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 rot="16200000">
                    <a:off x="5057949" y="2310591"/>
                    <a:ext cx="1245704" cy="1760401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</a:t>
                    </a:r>
                    <a:r>
                      <a:rPr lang="en-US" sz="2400" b="1" baseline="-250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400" b="1" baseline="-250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6013098" y="2625090"/>
                    <a:ext cx="504056" cy="504056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1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404512" y="3243027"/>
                    <a:ext cx="504056" cy="504056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2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6021411" y="3239910"/>
                    <a:ext cx="504056" cy="504056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3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</p:grpSp>
            <p:sp>
              <p:nvSpPr>
                <p:cNvPr id="110" name="Right Arrow 109"/>
                <p:cNvSpPr/>
                <p:nvPr/>
              </p:nvSpPr>
              <p:spPr>
                <a:xfrm>
                  <a:off x="5984544" y="3518847"/>
                  <a:ext cx="111456" cy="110811"/>
                </a:xfrm>
                <a:prstGeom prst="rightArrow">
                  <a:avLst/>
                </a:prstGeom>
                <a:solidFill>
                  <a:srgbClr val="0808C0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smtClean="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111" name="Down Arrow 110"/>
                <p:cNvSpPr/>
                <p:nvPr/>
              </p:nvSpPr>
              <p:spPr>
                <a:xfrm>
                  <a:off x="6297168" y="3165144"/>
                  <a:ext cx="103632" cy="152400"/>
                </a:xfrm>
                <a:prstGeom prst="downArrow">
                  <a:avLst/>
                </a:prstGeom>
                <a:solidFill>
                  <a:srgbClr val="0808C0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smtClean="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4890448" y="3823648"/>
                <a:ext cx="1752601" cy="1289712"/>
                <a:chOff x="4648200" y="4196688"/>
                <a:chExt cx="1752601" cy="1289712"/>
              </a:xfrm>
            </p:grpSpPr>
            <p:grpSp>
              <p:nvGrpSpPr>
                <p:cNvPr id="118" name="Group 84"/>
                <p:cNvGrpSpPr/>
                <p:nvPr/>
              </p:nvGrpSpPr>
              <p:grpSpPr>
                <a:xfrm>
                  <a:off x="4648200" y="4267200"/>
                  <a:ext cx="1752601" cy="1219200"/>
                  <a:chOff x="4876800" y="3886200"/>
                  <a:chExt cx="1752601" cy="1219200"/>
                </a:xfrm>
              </p:grpSpPr>
              <p:grpSp>
                <p:nvGrpSpPr>
                  <p:cNvPr id="120" name="Group 198"/>
                  <p:cNvGrpSpPr/>
                  <p:nvPr/>
                </p:nvGrpSpPr>
                <p:grpSpPr>
                  <a:xfrm>
                    <a:off x="4876800" y="3886200"/>
                    <a:ext cx="1752601" cy="1219200"/>
                    <a:chOff x="4800600" y="3815081"/>
                    <a:chExt cx="1752601" cy="1219200"/>
                  </a:xfrm>
                </p:grpSpPr>
                <p:sp>
                  <p:nvSpPr>
                    <p:cNvPr id="124" name="Rectangle 123"/>
                    <p:cNvSpPr/>
                    <p:nvPr/>
                  </p:nvSpPr>
                  <p:spPr>
                    <a:xfrm rot="16200000">
                      <a:off x="5067301" y="3548380"/>
                      <a:ext cx="1219200" cy="1752601"/>
                    </a:xfrm>
                    <a:prstGeom prst="rect">
                      <a:avLst/>
                    </a:prstGeom>
                    <a:grpFill/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en-US" sz="2400" b="1" baseline="-250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400" b="1" baseline="-250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5387340" y="4481186"/>
                      <a:ext cx="504056" cy="50405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808C0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rgbClr val="0808C0"/>
                        </a:solidFill>
                      </a:endParaRPr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6004785" y="3849226"/>
                      <a:ext cx="504056" cy="504056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808C0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rgbClr val="0808C0"/>
                        </a:solidFill>
                      </a:endParaRPr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6004900" y="4481186"/>
                      <a:ext cx="504056" cy="504056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808C0"/>
                          </a:solidFill>
                        </a:rPr>
                        <a:t>6</a:t>
                      </a:r>
                      <a:endParaRPr lang="en-US" b="1" baseline="-25000" dirty="0">
                        <a:solidFill>
                          <a:srgbClr val="0808C0"/>
                        </a:solidFill>
                      </a:endParaRPr>
                    </a:p>
                  </p:txBody>
                </p:sp>
              </p:grpSp>
              <p:sp>
                <p:nvSpPr>
                  <p:cNvPr id="121" name="Right Arrow 120"/>
                  <p:cNvSpPr/>
                  <p:nvPr/>
                </p:nvSpPr>
                <p:spPr>
                  <a:xfrm>
                    <a:off x="5943600" y="4732360"/>
                    <a:ext cx="152400" cy="76200"/>
                  </a:xfrm>
                  <a:prstGeom prst="rightArrow">
                    <a:avLst/>
                  </a:prstGeom>
                  <a:solidFill>
                    <a:srgbClr val="0808C0"/>
                  </a:solidFill>
                  <a:ln w="9525" cap="flat" cmpd="sng" algn="ctr">
                    <a:solidFill>
                      <a:srgbClr val="00206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smtClean="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endParaRPr>
                  </a:p>
                </p:txBody>
              </p:sp>
              <p:sp>
                <p:nvSpPr>
                  <p:cNvPr id="122" name="Down Arrow 121"/>
                  <p:cNvSpPr/>
                  <p:nvPr/>
                </p:nvSpPr>
                <p:spPr>
                  <a:xfrm>
                    <a:off x="6262048" y="4411640"/>
                    <a:ext cx="103632" cy="152400"/>
                  </a:xfrm>
                  <a:prstGeom prst="downArrow">
                    <a:avLst/>
                  </a:prstGeom>
                  <a:solidFill>
                    <a:srgbClr val="0808C0"/>
                  </a:solidFill>
                  <a:ln w="9525" cap="flat" cmpd="sng" algn="ctr">
                    <a:solidFill>
                      <a:srgbClr val="00206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dirty="0" smtClean="0">
                      <a:solidFill>
                        <a:schemeClr val="tx1"/>
                      </a:solidFill>
                      <a:latin typeface="Arial" charset="0"/>
                      <a:ea typeface="ヒラギノ角ゴ Pro W3" pitchFamily="1" charset="-128"/>
                    </a:endParaRPr>
                  </a:p>
                </p:txBody>
              </p:sp>
            </p:grpSp>
            <p:sp>
              <p:nvSpPr>
                <p:cNvPr id="119" name="Down Arrow 118"/>
                <p:cNvSpPr/>
                <p:nvPr/>
              </p:nvSpPr>
              <p:spPr>
                <a:xfrm>
                  <a:off x="6068704" y="4196688"/>
                  <a:ext cx="103632" cy="152400"/>
                </a:xfrm>
                <a:prstGeom prst="downArrow">
                  <a:avLst/>
                </a:prstGeom>
                <a:solidFill>
                  <a:srgbClr val="0808C0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smtClean="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6643047" y="3899848"/>
                <a:ext cx="1752601" cy="1212849"/>
                <a:chOff x="6629401" y="3893820"/>
                <a:chExt cx="1752601" cy="1212849"/>
              </a:xfrm>
            </p:grpSpPr>
            <p:grpSp>
              <p:nvGrpSpPr>
                <p:cNvPr id="171" name="Group 197"/>
                <p:cNvGrpSpPr/>
                <p:nvPr/>
              </p:nvGrpSpPr>
              <p:grpSpPr>
                <a:xfrm>
                  <a:off x="6629401" y="3893820"/>
                  <a:ext cx="1752601" cy="1212849"/>
                  <a:chOff x="6553201" y="3822701"/>
                  <a:chExt cx="1752601" cy="1212849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624678" y="4467538"/>
                    <a:ext cx="504056" cy="504056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7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622460" y="3871586"/>
                    <a:ext cx="504056" cy="504056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8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7230808" y="3857938"/>
                    <a:ext cx="504056" cy="504056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808C0"/>
                        </a:solidFill>
                      </a:rPr>
                      <a:t>9</a:t>
                    </a:r>
                    <a:endParaRPr lang="en-US" b="1" baseline="-25000" dirty="0">
                      <a:solidFill>
                        <a:srgbClr val="0808C0"/>
                      </a:solidFill>
                    </a:endParaRPr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 rot="16200000">
                    <a:off x="6823077" y="3552825"/>
                    <a:ext cx="1212849" cy="1752601"/>
                  </a:xfrm>
                  <a:prstGeom prst="rect">
                    <a:avLst/>
                  </a:prstGeom>
                  <a:grpFill/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pPr algn="ctr"/>
                    <a:endPara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pPr algn="ctr"/>
                    <a:endParaRPr lang="en-US" sz="36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  <a:p>
                    <a:pPr algn="ctr"/>
                    <a:r>
                      <a:rPr lang="en-US" sz="24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</a:t>
                    </a:r>
                    <a:r>
                      <a:rPr lang="en-US" sz="2400" b="1" baseline="-250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  <a:endParaRPr lang="en-US" sz="2400" b="1" baseline="-250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74" name="Up Arrow 173"/>
                <p:cNvSpPr/>
                <p:nvPr/>
              </p:nvSpPr>
              <p:spPr>
                <a:xfrm>
                  <a:off x="6898944" y="4419600"/>
                  <a:ext cx="103632" cy="140208"/>
                </a:xfrm>
                <a:prstGeom prst="upArrow">
                  <a:avLst/>
                </a:prstGeom>
                <a:solidFill>
                  <a:srgbClr val="0808C0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smtClean="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175" name="Right Arrow 174"/>
                <p:cNvSpPr/>
                <p:nvPr/>
              </p:nvSpPr>
              <p:spPr>
                <a:xfrm>
                  <a:off x="7217392" y="4143383"/>
                  <a:ext cx="138754" cy="104783"/>
                </a:xfrm>
                <a:prstGeom prst="rightArrow">
                  <a:avLst/>
                </a:prstGeom>
                <a:solidFill>
                  <a:srgbClr val="0808C0"/>
                </a:solidFill>
                <a:ln w="9525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smtClean="0">
                    <a:solidFill>
                      <a:schemeClr val="tx1"/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sp>
          <p:nvSpPr>
            <p:cNvPr id="249" name="Right Arrow 248"/>
            <p:cNvSpPr/>
            <p:nvPr/>
          </p:nvSpPr>
          <p:spPr>
            <a:xfrm>
              <a:off x="3913496" y="6158552"/>
              <a:ext cx="138754" cy="104783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929952" y="1219200"/>
            <a:ext cx="1760401" cy="1344304"/>
            <a:chOff x="5548952" y="1551296"/>
            <a:chExt cx="1760401" cy="1344304"/>
          </a:xfrm>
        </p:grpSpPr>
        <p:grpSp>
          <p:nvGrpSpPr>
            <p:cNvPr id="211" name="Group 199"/>
            <p:cNvGrpSpPr/>
            <p:nvPr/>
          </p:nvGrpSpPr>
          <p:grpSpPr>
            <a:xfrm>
              <a:off x="5548952" y="1551296"/>
              <a:ext cx="1760401" cy="1245704"/>
              <a:chOff x="4800600" y="2567940"/>
              <a:chExt cx="1760401" cy="1245704"/>
            </a:xfrm>
          </p:grpSpPr>
          <p:sp>
            <p:nvSpPr>
              <p:cNvPr id="212" name="Rectangle 211"/>
              <p:cNvSpPr/>
              <p:nvPr/>
            </p:nvSpPr>
            <p:spPr>
              <a:xfrm rot="16200000">
                <a:off x="5057949" y="2310591"/>
                <a:ext cx="1245704" cy="17604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6013098" y="262509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1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04512" y="3243027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2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021411" y="323991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3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  <p:sp>
          <p:nvSpPr>
            <p:cNvPr id="251" name="Right Arrow 250"/>
            <p:cNvSpPr/>
            <p:nvPr/>
          </p:nvSpPr>
          <p:spPr>
            <a:xfrm>
              <a:off x="6648450" y="2420628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2" name="Down Arrow 251"/>
            <p:cNvSpPr/>
            <p:nvPr/>
          </p:nvSpPr>
          <p:spPr>
            <a:xfrm>
              <a:off x="6972300" y="2057400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3" name="Down Arrow 252"/>
            <p:cNvSpPr/>
            <p:nvPr/>
          </p:nvSpPr>
          <p:spPr>
            <a:xfrm>
              <a:off x="6982968" y="2743200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943600" y="2590800"/>
            <a:ext cx="1806906" cy="1219200"/>
            <a:chOff x="5562600" y="3124200"/>
            <a:chExt cx="1806906" cy="1219200"/>
          </a:xfrm>
        </p:grpSpPr>
        <p:grpSp>
          <p:nvGrpSpPr>
            <p:cNvPr id="259" name="Group 258"/>
            <p:cNvGrpSpPr/>
            <p:nvPr/>
          </p:nvGrpSpPr>
          <p:grpSpPr>
            <a:xfrm>
              <a:off x="5562600" y="3124200"/>
              <a:ext cx="1752601" cy="1219200"/>
              <a:chOff x="5562600" y="3124200"/>
              <a:chExt cx="1752601" cy="1219200"/>
            </a:xfrm>
          </p:grpSpPr>
          <p:grpSp>
            <p:nvGrpSpPr>
              <p:cNvPr id="216" name="Group 198"/>
              <p:cNvGrpSpPr/>
              <p:nvPr/>
            </p:nvGrpSpPr>
            <p:grpSpPr>
              <a:xfrm>
                <a:off x="5562600" y="3124200"/>
                <a:ext cx="1752601" cy="1219200"/>
                <a:chOff x="4800600" y="3815081"/>
                <a:chExt cx="1752601" cy="1219200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16200000">
                  <a:off x="5067301" y="3548380"/>
                  <a:ext cx="1219200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5387340" y="4481186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4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004785" y="384922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5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6004900" y="4481186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6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257" name="Down Arrow 256"/>
              <p:cNvSpPr/>
              <p:nvPr/>
            </p:nvSpPr>
            <p:spPr>
              <a:xfrm>
                <a:off x="6963918" y="36290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8" name="Right Arrow 257"/>
              <p:cNvSpPr/>
              <p:nvPr/>
            </p:nvSpPr>
            <p:spPr>
              <a:xfrm>
                <a:off x="6648450" y="3990975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  <p:sp>
          <p:nvSpPr>
            <p:cNvPr id="260" name="Right Arrow 259"/>
            <p:cNvSpPr/>
            <p:nvPr/>
          </p:nvSpPr>
          <p:spPr>
            <a:xfrm>
              <a:off x="7258050" y="3981450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6400800" y="3968751"/>
            <a:ext cx="1809751" cy="1212849"/>
            <a:chOff x="8858250" y="4648200"/>
            <a:chExt cx="1809751" cy="1212849"/>
          </a:xfrm>
        </p:grpSpPr>
        <p:grpSp>
          <p:nvGrpSpPr>
            <p:cNvPr id="221" name="Group 197"/>
            <p:cNvGrpSpPr/>
            <p:nvPr/>
          </p:nvGrpSpPr>
          <p:grpSpPr>
            <a:xfrm>
              <a:off x="8915400" y="4648200"/>
              <a:ext cx="1752601" cy="1212849"/>
              <a:chOff x="6553201" y="3822701"/>
              <a:chExt cx="1752601" cy="1212849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6624678" y="446753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7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6622460" y="387158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8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230808" y="3857938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9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 rot="16200000">
                <a:off x="6823077" y="3552825"/>
                <a:ext cx="1212849" cy="17526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3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4" name="Right Arrow 263"/>
            <p:cNvSpPr/>
            <p:nvPr/>
          </p:nvSpPr>
          <p:spPr>
            <a:xfrm>
              <a:off x="9439275" y="4886325"/>
              <a:ext cx="138754" cy="104783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5" name="Up Arrow 264"/>
            <p:cNvSpPr/>
            <p:nvPr/>
          </p:nvSpPr>
          <p:spPr>
            <a:xfrm>
              <a:off x="9164193" y="5200650"/>
              <a:ext cx="103632" cy="140208"/>
            </a:xfrm>
            <a:prstGeom prst="up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7" name="Right Arrow 266"/>
            <p:cNvSpPr/>
            <p:nvPr/>
          </p:nvSpPr>
          <p:spPr>
            <a:xfrm>
              <a:off x="8858250" y="5505450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943600" y="2590800"/>
            <a:ext cx="1797381" cy="1219200"/>
            <a:chOff x="8915400" y="3200400"/>
            <a:chExt cx="1797381" cy="1219200"/>
          </a:xfrm>
        </p:grpSpPr>
        <p:grpSp>
          <p:nvGrpSpPr>
            <p:cNvPr id="241" name="Group 198"/>
            <p:cNvGrpSpPr/>
            <p:nvPr/>
          </p:nvGrpSpPr>
          <p:grpSpPr>
            <a:xfrm>
              <a:off x="8915400" y="3200400"/>
              <a:ext cx="1752601" cy="1219200"/>
              <a:chOff x="4800600" y="3815081"/>
              <a:chExt cx="1752601" cy="1219200"/>
            </a:xfrm>
          </p:grpSpPr>
          <p:sp>
            <p:nvSpPr>
              <p:cNvPr id="242" name="Rectangle 241"/>
              <p:cNvSpPr/>
              <p:nvPr/>
            </p:nvSpPr>
            <p:spPr>
              <a:xfrm rot="16200000">
                <a:off x="5067301" y="3548380"/>
                <a:ext cx="1219200" cy="17526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0,1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5378781" y="3844425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4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6004785" y="4500881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5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04900" y="3844425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6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  <p:sp>
          <p:nvSpPr>
            <p:cNvPr id="272" name="Down Arrow 271"/>
            <p:cNvSpPr/>
            <p:nvPr/>
          </p:nvSpPr>
          <p:spPr>
            <a:xfrm rot="10800000">
              <a:off x="10307193" y="3705225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9991725" y="3429000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0601325" y="3429000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935799" y="1219200"/>
            <a:ext cx="1760401" cy="1343025"/>
            <a:chOff x="8915400" y="1447800"/>
            <a:chExt cx="1760401" cy="1343025"/>
          </a:xfrm>
        </p:grpSpPr>
        <p:grpSp>
          <p:nvGrpSpPr>
            <p:cNvPr id="236" name="Group 199"/>
            <p:cNvGrpSpPr/>
            <p:nvPr/>
          </p:nvGrpSpPr>
          <p:grpSpPr>
            <a:xfrm>
              <a:off x="8915400" y="1447800"/>
              <a:ext cx="1760401" cy="1245704"/>
              <a:chOff x="4800600" y="2567940"/>
              <a:chExt cx="1760401" cy="1245704"/>
            </a:xfrm>
          </p:grpSpPr>
          <p:sp>
            <p:nvSpPr>
              <p:cNvPr id="237" name="Rectangle 236"/>
              <p:cNvSpPr/>
              <p:nvPr/>
            </p:nvSpPr>
            <p:spPr>
              <a:xfrm rot="16200000">
                <a:off x="5057949" y="2310591"/>
                <a:ext cx="1245704" cy="17604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0,0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013098" y="262509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1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404512" y="3243027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2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21411" y="323991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3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  <p:sp>
          <p:nvSpPr>
            <p:cNvPr id="276" name="Right Arrow 275"/>
            <p:cNvSpPr/>
            <p:nvPr/>
          </p:nvSpPr>
          <p:spPr>
            <a:xfrm>
              <a:off x="10001250" y="2315853"/>
              <a:ext cx="111456" cy="110811"/>
            </a:xfrm>
            <a:prstGeom prst="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7" name="Down Arrow 276"/>
            <p:cNvSpPr/>
            <p:nvPr/>
          </p:nvSpPr>
          <p:spPr>
            <a:xfrm>
              <a:off x="10325100" y="1952625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8" name="Down Arrow 277"/>
            <p:cNvSpPr/>
            <p:nvPr/>
          </p:nvSpPr>
          <p:spPr>
            <a:xfrm>
              <a:off x="10335768" y="2638425"/>
              <a:ext cx="103632" cy="152400"/>
            </a:xfrm>
            <a:prstGeom prst="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11456" y="3657600"/>
            <a:ext cx="3657600" cy="2667000"/>
          </a:xfrm>
          <a:prstGeom prst="rect">
            <a:avLst/>
          </a:prstGeom>
          <a:solidFill>
            <a:srgbClr val="D9D9D9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5943599" y="3968751"/>
            <a:ext cx="1752601" cy="1212849"/>
            <a:chOff x="5562600" y="4800600"/>
            <a:chExt cx="1752601" cy="1212849"/>
          </a:xfrm>
        </p:grpSpPr>
        <p:grpSp>
          <p:nvGrpSpPr>
            <p:cNvPr id="193" name="Group 230"/>
            <p:cNvGrpSpPr/>
            <p:nvPr/>
          </p:nvGrpSpPr>
          <p:grpSpPr>
            <a:xfrm>
              <a:off x="5562600" y="4800600"/>
              <a:ext cx="1752601" cy="1212849"/>
              <a:chOff x="4495800" y="5645151"/>
              <a:chExt cx="1752601" cy="1212849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5715000" y="630903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7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707380" y="56681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8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090160" y="5675631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9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 rot="16200000">
                <a:off x="4765676" y="5375275"/>
                <a:ext cx="1212849" cy="17526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4" name="Up Arrow 193"/>
            <p:cNvSpPr/>
            <p:nvPr/>
          </p:nvSpPr>
          <p:spPr>
            <a:xfrm>
              <a:off x="6962775" y="5327649"/>
              <a:ext cx="103632" cy="140208"/>
            </a:xfrm>
            <a:prstGeom prst="up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5" name="Left Arrow 194"/>
            <p:cNvSpPr/>
            <p:nvPr/>
          </p:nvSpPr>
          <p:spPr>
            <a:xfrm>
              <a:off x="6648450" y="5029200"/>
              <a:ext cx="140208" cy="152400"/>
            </a:xfrm>
            <a:prstGeom prst="lef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5943599" y="3968751"/>
            <a:ext cx="1752601" cy="1212849"/>
            <a:chOff x="5562600" y="4800600"/>
            <a:chExt cx="1752601" cy="1212849"/>
          </a:xfrm>
        </p:grpSpPr>
        <p:grpSp>
          <p:nvGrpSpPr>
            <p:cNvPr id="256" name="Group 230"/>
            <p:cNvGrpSpPr/>
            <p:nvPr/>
          </p:nvGrpSpPr>
          <p:grpSpPr>
            <a:xfrm>
              <a:off x="5562600" y="4800600"/>
              <a:ext cx="1752601" cy="1212849"/>
              <a:chOff x="4495800" y="5645151"/>
              <a:chExt cx="1752601" cy="1212849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5715000" y="5674495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7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707380" y="6284095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8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5090160" y="6284095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b="1" dirty="0" smtClean="0">
                    <a:solidFill>
                      <a:srgbClr val="0808C0"/>
                    </a:solidFill>
                  </a:rPr>
                  <a:t>9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 rot="16200000">
                <a:off x="4765676" y="5375275"/>
                <a:ext cx="1212849" cy="1752601"/>
              </a:xfrm>
              <a:prstGeom prst="rect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:r>
                  <a:rPr lang="en-US" sz="2400" b="1" baseline="-25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0,2</a:t>
                </a:r>
                <a:endParaRPr lang="en-US" sz="24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2" name="Up Arrow 261"/>
            <p:cNvSpPr/>
            <p:nvPr/>
          </p:nvSpPr>
          <p:spPr>
            <a:xfrm rot="10800000">
              <a:off x="6962775" y="5327649"/>
              <a:ext cx="103632" cy="140208"/>
            </a:xfrm>
            <a:prstGeom prst="up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3" name="Left Arrow 262"/>
            <p:cNvSpPr/>
            <p:nvPr/>
          </p:nvSpPr>
          <p:spPr>
            <a:xfrm>
              <a:off x="6648450" y="5638800"/>
              <a:ext cx="140208" cy="152400"/>
            </a:xfrm>
            <a:prstGeom prst="lef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3657600" y="3810000"/>
            <a:ext cx="2903401" cy="2362200"/>
            <a:chOff x="9517199" y="609600"/>
            <a:chExt cx="2903401" cy="2362200"/>
          </a:xfrm>
          <a:scene3d>
            <a:camera prst="orthographicFront">
              <a:rot lat="0" lon="18299978" rev="0"/>
            </a:camera>
            <a:lightRig rig="threePt" dir="t"/>
          </a:scene3d>
        </p:grpSpPr>
        <p:grpSp>
          <p:nvGrpSpPr>
            <p:cNvPr id="441" name="Group 126"/>
            <p:cNvGrpSpPr/>
            <p:nvPr/>
          </p:nvGrpSpPr>
          <p:grpSpPr>
            <a:xfrm>
              <a:off x="10134600" y="685800"/>
              <a:ext cx="2286000" cy="2286000"/>
              <a:chOff x="5867400" y="2133600"/>
              <a:chExt cx="2286000" cy="2286000"/>
            </a:xfrm>
          </p:grpSpPr>
          <p:sp>
            <p:nvSpPr>
              <p:cNvPr id="451" name="Left-Right Arrow 450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2" name="Left-Right Arrow 451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3" name="Left-Right Arrow 452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4" name="Left-Right Arrow 453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5" name="Left-Right Arrow 454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6" name="Left-Right Arrow 455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7" name="Left-Right Arrow 456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8" name="Left-Right Arrow 457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59" name="Left-Right Arrow 458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0" name="Left-Right Arrow 459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1" name="Left-Right Arrow 460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2" name="Left-Right Arrow 461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3" name="Up-Down Arrow 462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4" name="Up-Down Arrow 463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5" name="Up-Down Arrow 464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6" name="Up-Down Arrow 465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7" name="Up-Down Arrow 466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8" name="Up-Down Arrow 467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69" name="Up-Down Arrow 468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70" name="Up-Down Arrow 469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71" name="Up-Down Arrow 470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72" name="Up-Down Arrow 471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73" name="Up-Down Arrow 472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74" name="Up-Down Arrow 473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475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77" name="Rectangle 476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78" name="Rectangle 477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0" name="Rectangle 479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1" name="Rectangle 480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3" name="Rectangle 482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4" name="Rectangle 483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5" name="Rectangle 484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6" name="Rectangle 485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7" name="Rectangle 486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442" name="Group 328"/>
            <p:cNvGrpSpPr/>
            <p:nvPr/>
          </p:nvGrpSpPr>
          <p:grpSpPr>
            <a:xfrm>
              <a:off x="9517199" y="609600"/>
              <a:ext cx="1760401" cy="1343025"/>
              <a:chOff x="8915400" y="1447800"/>
              <a:chExt cx="1760401" cy="1343025"/>
            </a:xfrm>
          </p:grpSpPr>
          <p:grpSp>
            <p:nvGrpSpPr>
              <p:cNvPr id="443" name="Group 199"/>
              <p:cNvGrpSpPr/>
              <p:nvPr/>
            </p:nvGrpSpPr>
            <p:grpSpPr>
              <a:xfrm>
                <a:off x="8915400" y="1447800"/>
                <a:ext cx="1760401" cy="1245704"/>
                <a:chOff x="4800600" y="2567940"/>
                <a:chExt cx="1760401" cy="1245704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5057949" y="2310591"/>
                  <a:ext cx="1245704" cy="17604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0,0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>
                <a:xfrm>
                  <a:off x="6013098" y="2625090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1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5404512" y="3243027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2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450" name="Oval 449"/>
                <p:cNvSpPr/>
                <p:nvPr/>
              </p:nvSpPr>
              <p:spPr>
                <a:xfrm>
                  <a:off x="6021411" y="3239910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3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444" name="Right Arrow 443"/>
              <p:cNvSpPr/>
              <p:nvPr/>
            </p:nvSpPr>
            <p:spPr>
              <a:xfrm>
                <a:off x="10001250" y="2315853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45" name="Down Arrow 444"/>
              <p:cNvSpPr/>
              <p:nvPr/>
            </p:nvSpPr>
            <p:spPr>
              <a:xfrm>
                <a:off x="10325100" y="19526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46" name="Down Arrow 445"/>
              <p:cNvSpPr/>
              <p:nvPr/>
            </p:nvSpPr>
            <p:spPr>
              <a:xfrm>
                <a:off x="10335768" y="26384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494" name="Group 493"/>
          <p:cNvGrpSpPr/>
          <p:nvPr/>
        </p:nvGrpSpPr>
        <p:grpSpPr>
          <a:xfrm>
            <a:off x="5105400" y="3810000"/>
            <a:ext cx="2895600" cy="2362200"/>
            <a:chOff x="9525000" y="3124200"/>
            <a:chExt cx="2895600" cy="2362200"/>
          </a:xfrm>
          <a:scene3d>
            <a:camera prst="orthographicFront">
              <a:rot lat="0" lon="18300000" rev="0"/>
            </a:camera>
            <a:lightRig rig="threePt" dir="t"/>
          </a:scene3d>
        </p:grpSpPr>
        <p:grpSp>
          <p:nvGrpSpPr>
            <p:cNvPr id="495" name="Group 126"/>
            <p:cNvGrpSpPr/>
            <p:nvPr/>
          </p:nvGrpSpPr>
          <p:grpSpPr>
            <a:xfrm>
              <a:off x="10134600" y="3200400"/>
              <a:ext cx="2286000" cy="2286000"/>
              <a:chOff x="5867400" y="2133600"/>
              <a:chExt cx="2286000" cy="2286000"/>
            </a:xfrm>
          </p:grpSpPr>
          <p:sp>
            <p:nvSpPr>
              <p:cNvPr id="505" name="Left-Right Arrow 504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06" name="Left-Right Arrow 505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07" name="Left-Right Arrow 506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08" name="Left-Right Arrow 507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09" name="Left-Right Arrow 508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0" name="Left-Right Arrow 509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1" name="Left-Right Arrow 510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2" name="Left-Right Arrow 511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3" name="Left-Right Arrow 512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4" name="Left-Right Arrow 513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5" name="Left-Right Arrow 514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6" name="Left-Right Arrow 515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7" name="Up-Down Arrow 516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8" name="Up-Down Arrow 517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19" name="Up-Down Arrow 518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0" name="Up-Down Arrow 519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1" name="Up-Down Arrow 520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2" name="Up-Down Arrow 521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3" name="Up-Down Arrow 522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4" name="Up-Down Arrow 523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5" name="Up-Down Arrow 524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6" name="Up-Down Arrow 525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7" name="Up-Down Arrow 526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28" name="Up-Down Arrow 527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529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530" name="Rectangle 529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1" name="Rectangle 530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2" name="Rectangle 531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3" name="Rectangle 532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6" name="Rectangle 535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7" name="Rectangle 536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8" name="Rectangle 537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39" name="Rectangle 538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0" name="Rectangle 539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3" name="Rectangle 542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496" name="Group 337"/>
            <p:cNvGrpSpPr/>
            <p:nvPr/>
          </p:nvGrpSpPr>
          <p:grpSpPr>
            <a:xfrm>
              <a:off x="9525000" y="3124200"/>
              <a:ext cx="1797381" cy="1219200"/>
              <a:chOff x="8915400" y="3200400"/>
              <a:chExt cx="1797381" cy="1219200"/>
            </a:xfrm>
          </p:grpSpPr>
          <p:grpSp>
            <p:nvGrpSpPr>
              <p:cNvPr id="497" name="Group 198"/>
              <p:cNvGrpSpPr/>
              <p:nvPr/>
            </p:nvGrpSpPr>
            <p:grpSpPr>
              <a:xfrm>
                <a:off x="8915400" y="3200400"/>
                <a:ext cx="1752601" cy="1219200"/>
                <a:chOff x="4800600" y="3815081"/>
                <a:chExt cx="1752601" cy="1219200"/>
              </a:xfrm>
            </p:grpSpPr>
            <p:sp>
              <p:nvSpPr>
                <p:cNvPr id="501" name="Rectangle 500"/>
                <p:cNvSpPr/>
                <p:nvPr/>
              </p:nvSpPr>
              <p:spPr>
                <a:xfrm rot="16200000">
                  <a:off x="5067301" y="3548380"/>
                  <a:ext cx="1219200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0,1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378781" y="3844425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4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6004785" y="4500881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5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6004900" y="384442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6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498" name="Down Arrow 497"/>
              <p:cNvSpPr/>
              <p:nvPr/>
            </p:nvSpPr>
            <p:spPr>
              <a:xfrm rot="10800000">
                <a:off x="10307193" y="37052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99" name="Right Arrow 498"/>
              <p:cNvSpPr/>
              <p:nvPr/>
            </p:nvSpPr>
            <p:spPr>
              <a:xfrm>
                <a:off x="9991725" y="3429000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00" name="Right Arrow 499"/>
              <p:cNvSpPr/>
              <p:nvPr/>
            </p:nvSpPr>
            <p:spPr>
              <a:xfrm>
                <a:off x="10601325" y="3429000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546" name="Group 545"/>
          <p:cNvGrpSpPr/>
          <p:nvPr/>
        </p:nvGrpSpPr>
        <p:grpSpPr>
          <a:xfrm>
            <a:off x="6553200" y="3810000"/>
            <a:ext cx="2895601" cy="2362200"/>
            <a:chOff x="9524999" y="5715000"/>
            <a:chExt cx="2895601" cy="2362200"/>
          </a:xfrm>
          <a:scene3d>
            <a:camera prst="orthographicFront">
              <a:rot lat="0" lon="18300000" rev="0"/>
            </a:camera>
            <a:lightRig rig="threePt" dir="t"/>
          </a:scene3d>
        </p:grpSpPr>
        <p:grpSp>
          <p:nvGrpSpPr>
            <p:cNvPr id="547" name="Group 126"/>
            <p:cNvGrpSpPr/>
            <p:nvPr/>
          </p:nvGrpSpPr>
          <p:grpSpPr>
            <a:xfrm>
              <a:off x="10134600" y="5791200"/>
              <a:ext cx="2286000" cy="2286000"/>
              <a:chOff x="5867400" y="2133600"/>
              <a:chExt cx="2286000" cy="2286000"/>
            </a:xfrm>
          </p:grpSpPr>
          <p:sp>
            <p:nvSpPr>
              <p:cNvPr id="556" name="Left-Right Arrow 555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57" name="Left-Right Arrow 556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58" name="Left-Right Arrow 557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59" name="Left-Right Arrow 558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0" name="Left-Right Arrow 559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1" name="Left-Right Arrow 560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2" name="Left-Right Arrow 561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3" name="Left-Right Arrow 562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4" name="Left-Right Arrow 563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5" name="Left-Right Arrow 564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6" name="Left-Right Arrow 565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7" name="Left-Right Arrow 566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8" name="Up-Down Arrow 567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69" name="Up-Down Arrow 568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0" name="Up-Down Arrow 569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1" name="Up-Down Arrow 570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2" name="Up-Down Arrow 571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3" name="Up-Down Arrow 572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4" name="Up-Down Arrow 573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5" name="Up-Down Arrow 574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6" name="Up-Down Arrow 575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7" name="Up-Down Arrow 576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8" name="Up-Down Arrow 577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9" name="Up-Down Arrow 578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580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581" name="Rectangle 580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3" name="Rectangle 582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4" name="Rectangle 583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7" name="Rectangle 586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8" name="Rectangle 587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0" name="Rectangle 589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1" name="Rectangle 590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2" name="Rectangle 591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3" name="Rectangle 592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5" name="Rectangle 594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548" name="Group 346"/>
            <p:cNvGrpSpPr/>
            <p:nvPr/>
          </p:nvGrpSpPr>
          <p:grpSpPr>
            <a:xfrm>
              <a:off x="9524999" y="5715000"/>
              <a:ext cx="1752601" cy="1212849"/>
              <a:chOff x="5562600" y="4800600"/>
              <a:chExt cx="1752601" cy="1212849"/>
            </a:xfrm>
          </p:grpSpPr>
          <p:grpSp>
            <p:nvGrpSpPr>
              <p:cNvPr id="549" name="Group 230"/>
              <p:cNvGrpSpPr/>
              <p:nvPr/>
            </p:nvGrpSpPr>
            <p:grpSpPr>
              <a:xfrm>
                <a:off x="5562600" y="4800600"/>
                <a:ext cx="1752601" cy="1212849"/>
                <a:chOff x="4495800" y="5645151"/>
                <a:chExt cx="1752601" cy="1212849"/>
              </a:xfrm>
            </p:grpSpPr>
            <p:sp>
              <p:nvSpPr>
                <p:cNvPr id="552" name="Oval 551"/>
                <p:cNvSpPr/>
                <p:nvPr/>
              </p:nvSpPr>
              <p:spPr>
                <a:xfrm>
                  <a:off x="5715000" y="567449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7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553" name="Oval 552"/>
                <p:cNvSpPr/>
                <p:nvPr/>
              </p:nvSpPr>
              <p:spPr>
                <a:xfrm>
                  <a:off x="5707380" y="628409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8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5090160" y="6284095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9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>
                <a:xfrm rot="16200000">
                  <a:off x="4765676" y="5375275"/>
                  <a:ext cx="1212849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0,2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0" name="Up Arrow 549"/>
              <p:cNvSpPr/>
              <p:nvPr/>
            </p:nvSpPr>
            <p:spPr>
              <a:xfrm rot="10800000">
                <a:off x="6962775" y="5327649"/>
                <a:ext cx="103632" cy="140208"/>
              </a:xfrm>
              <a:prstGeom prst="up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51" name="Left Arrow 550"/>
              <p:cNvSpPr/>
              <p:nvPr/>
            </p:nvSpPr>
            <p:spPr>
              <a:xfrm>
                <a:off x="6648450" y="5638800"/>
                <a:ext cx="140208" cy="152400"/>
              </a:xfrm>
              <a:prstGeom prst="lef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493" name="Group 492"/>
          <p:cNvGrpSpPr/>
          <p:nvPr/>
        </p:nvGrpSpPr>
        <p:grpSpPr>
          <a:xfrm>
            <a:off x="5334000" y="1371600"/>
            <a:ext cx="2895601" cy="2362200"/>
            <a:chOff x="9524999" y="5715000"/>
            <a:chExt cx="2895601" cy="2362200"/>
          </a:xfrm>
        </p:grpSpPr>
        <p:grpSp>
          <p:nvGrpSpPr>
            <p:cNvPr id="397" name="Group 126"/>
            <p:cNvGrpSpPr/>
            <p:nvPr/>
          </p:nvGrpSpPr>
          <p:grpSpPr>
            <a:xfrm>
              <a:off x="10134600" y="5791200"/>
              <a:ext cx="2286000" cy="2286000"/>
              <a:chOff x="5867400" y="2133600"/>
              <a:chExt cx="2286000" cy="2286000"/>
            </a:xfrm>
          </p:grpSpPr>
          <p:sp>
            <p:nvSpPr>
              <p:cNvPr id="398" name="Left-Right Arrow 397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99" name="Left-Right Arrow 398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0" name="Left-Right Arrow 399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1" name="Left-Right Arrow 400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2" name="Left-Right Arrow 401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3" name="Left-Right Arrow 402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4" name="Left-Right Arrow 403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5" name="Left-Right Arrow 404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6" name="Left-Right Arrow 405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7" name="Left-Right Arrow 406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8" name="Left-Right Arrow 407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9" name="Left-Right Arrow 408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0" name="Up-Down Arrow 409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1" name="Up-Down Arrow 410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2" name="Up-Down Arrow 411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3" name="Up-Down Arrow 412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4" name="Up-Down Arrow 413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5" name="Up-Down Arrow 414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6" name="Up-Down Arrow 415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7" name="Up-Down Arrow 416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8" name="Up-Down Arrow 417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9" name="Up-Down Arrow 418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20" name="Up-Down Arrow 419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21" name="Up-Down Arrow 420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422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423" name="Rectangle 422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4" name="Rectangle 423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6" name="Rectangle 425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0" name="Rectangle 429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1" name="Rectangle 430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2" name="Rectangle 431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3" name="Rectangle 432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4" name="Rectangle 433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5" name="Rectangle 434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6" name="Rectangle 435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7" name="Rectangle 436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438" name="Rectangle 437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347" name="Group 346"/>
            <p:cNvGrpSpPr/>
            <p:nvPr/>
          </p:nvGrpSpPr>
          <p:grpSpPr>
            <a:xfrm>
              <a:off x="9524999" y="5715000"/>
              <a:ext cx="1752601" cy="1212849"/>
              <a:chOff x="5562600" y="4800600"/>
              <a:chExt cx="1752601" cy="1212849"/>
            </a:xfrm>
          </p:grpSpPr>
          <p:grpSp>
            <p:nvGrpSpPr>
              <p:cNvPr id="348" name="Group 230"/>
              <p:cNvGrpSpPr/>
              <p:nvPr/>
            </p:nvGrpSpPr>
            <p:grpSpPr>
              <a:xfrm>
                <a:off x="5562600" y="4800600"/>
                <a:ext cx="1752601" cy="1212849"/>
                <a:chOff x="4495800" y="5645151"/>
                <a:chExt cx="1752601" cy="1212849"/>
              </a:xfrm>
            </p:grpSpPr>
            <p:sp>
              <p:nvSpPr>
                <p:cNvPr id="351" name="Oval 350"/>
                <p:cNvSpPr/>
                <p:nvPr/>
              </p:nvSpPr>
              <p:spPr>
                <a:xfrm>
                  <a:off x="5715000" y="567449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7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52" name="Oval 351"/>
                <p:cNvSpPr/>
                <p:nvPr/>
              </p:nvSpPr>
              <p:spPr>
                <a:xfrm>
                  <a:off x="5707380" y="628409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8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5090160" y="6284095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9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 rot="16200000">
                  <a:off x="4765676" y="5375275"/>
                  <a:ext cx="1212849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0,2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49" name="Up Arrow 348"/>
              <p:cNvSpPr/>
              <p:nvPr/>
            </p:nvSpPr>
            <p:spPr>
              <a:xfrm rot="10800000">
                <a:off x="6962775" y="5327649"/>
                <a:ext cx="103632" cy="140208"/>
              </a:xfrm>
              <a:prstGeom prst="up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0" name="Left Arrow 349"/>
              <p:cNvSpPr/>
              <p:nvPr/>
            </p:nvSpPr>
            <p:spPr>
              <a:xfrm>
                <a:off x="6648450" y="5638800"/>
                <a:ext cx="140208" cy="152400"/>
              </a:xfrm>
              <a:prstGeom prst="lef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492" name="Group 491"/>
          <p:cNvGrpSpPr/>
          <p:nvPr/>
        </p:nvGrpSpPr>
        <p:grpSpPr>
          <a:xfrm>
            <a:off x="5334000" y="1371600"/>
            <a:ext cx="2895600" cy="2362200"/>
            <a:chOff x="9525000" y="3124200"/>
            <a:chExt cx="2895600" cy="2362200"/>
          </a:xfrm>
        </p:grpSpPr>
        <p:grpSp>
          <p:nvGrpSpPr>
            <p:cNvPr id="355" name="Group 126"/>
            <p:cNvGrpSpPr/>
            <p:nvPr/>
          </p:nvGrpSpPr>
          <p:grpSpPr>
            <a:xfrm>
              <a:off x="10134600" y="3200400"/>
              <a:ext cx="2286000" cy="2286000"/>
              <a:chOff x="5867400" y="2133600"/>
              <a:chExt cx="2286000" cy="2286000"/>
            </a:xfrm>
          </p:grpSpPr>
          <p:sp>
            <p:nvSpPr>
              <p:cNvPr id="356" name="Left-Right Arrow 355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7" name="Left-Right Arrow 356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8" name="Left-Right Arrow 357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9" name="Left-Right Arrow 358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0" name="Left-Right Arrow 359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1" name="Left-Right Arrow 360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2" name="Left-Right Arrow 361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3" name="Left-Right Arrow 362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4" name="Left-Right Arrow 363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5" name="Left-Right Arrow 364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6" name="Left-Right Arrow 365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7" name="Left-Right Arrow 366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8" name="Up-Down Arrow 367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9" name="Up-Down Arrow 368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0" name="Up-Down Arrow 369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1" name="Up-Down Arrow 370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2" name="Up-Down Arrow 371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3" name="Up-Down Arrow 372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4" name="Up-Down Arrow 373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5" name="Up-Down Arrow 374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6" name="Up-Down Arrow 375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7" name="Up-Down Arrow 376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8" name="Up-Down Arrow 377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9" name="Up-Down Arrow 378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380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381" name="Rectangle 380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4" name="Rectangle 383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8" name="Rectangle 387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2" name="Rectangle 391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338" name="Group 337"/>
            <p:cNvGrpSpPr/>
            <p:nvPr/>
          </p:nvGrpSpPr>
          <p:grpSpPr>
            <a:xfrm>
              <a:off x="9525000" y="3124200"/>
              <a:ext cx="1797381" cy="1219200"/>
              <a:chOff x="8915400" y="3200400"/>
              <a:chExt cx="1797381" cy="1219200"/>
            </a:xfrm>
          </p:grpSpPr>
          <p:grpSp>
            <p:nvGrpSpPr>
              <p:cNvPr id="339" name="Group 198"/>
              <p:cNvGrpSpPr/>
              <p:nvPr/>
            </p:nvGrpSpPr>
            <p:grpSpPr>
              <a:xfrm>
                <a:off x="8915400" y="3200400"/>
                <a:ext cx="1752601" cy="1219200"/>
                <a:chOff x="4800600" y="3815081"/>
                <a:chExt cx="1752601" cy="1219200"/>
              </a:xfrm>
            </p:grpSpPr>
            <p:sp>
              <p:nvSpPr>
                <p:cNvPr id="343" name="Rectangle 342"/>
                <p:cNvSpPr/>
                <p:nvPr/>
              </p:nvSpPr>
              <p:spPr>
                <a:xfrm rot="16200000">
                  <a:off x="5067301" y="3548380"/>
                  <a:ext cx="1219200" cy="17526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0,1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4" name="Oval 343"/>
                <p:cNvSpPr/>
                <p:nvPr/>
              </p:nvSpPr>
              <p:spPr>
                <a:xfrm>
                  <a:off x="5378781" y="3844425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4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004785" y="4500881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5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6004900" y="3844425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6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340" name="Down Arrow 339"/>
              <p:cNvSpPr/>
              <p:nvPr/>
            </p:nvSpPr>
            <p:spPr>
              <a:xfrm rot="10800000">
                <a:off x="10307193" y="37052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41" name="Right Arrow 340"/>
              <p:cNvSpPr/>
              <p:nvPr/>
            </p:nvSpPr>
            <p:spPr>
              <a:xfrm>
                <a:off x="9991725" y="3429000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42" name="Right Arrow 341"/>
              <p:cNvSpPr/>
              <p:nvPr/>
            </p:nvSpPr>
            <p:spPr>
              <a:xfrm>
                <a:off x="10601325" y="3429000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439" name="Group 438"/>
          <p:cNvGrpSpPr/>
          <p:nvPr/>
        </p:nvGrpSpPr>
        <p:grpSpPr>
          <a:xfrm>
            <a:off x="5334000" y="1371600"/>
            <a:ext cx="2903401" cy="2362200"/>
            <a:chOff x="9517199" y="609600"/>
            <a:chExt cx="2903401" cy="2362200"/>
          </a:xfrm>
        </p:grpSpPr>
        <p:grpSp>
          <p:nvGrpSpPr>
            <p:cNvPr id="287" name="Group 126"/>
            <p:cNvGrpSpPr/>
            <p:nvPr/>
          </p:nvGrpSpPr>
          <p:grpSpPr>
            <a:xfrm>
              <a:off x="10134600" y="685800"/>
              <a:ext cx="2286000" cy="2286000"/>
              <a:chOff x="5867400" y="2133600"/>
              <a:chExt cx="2286000" cy="2286000"/>
            </a:xfrm>
          </p:grpSpPr>
          <p:sp>
            <p:nvSpPr>
              <p:cNvPr id="288" name="Left-Right Arrow 287"/>
              <p:cNvSpPr/>
              <p:nvPr/>
            </p:nvSpPr>
            <p:spPr bwMode="auto">
              <a:xfrm>
                <a:off x="63246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89" name="Left-Right Arrow 288"/>
              <p:cNvSpPr/>
              <p:nvPr/>
            </p:nvSpPr>
            <p:spPr bwMode="auto">
              <a:xfrm>
                <a:off x="69342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0" name="Left-Right Arrow 289"/>
              <p:cNvSpPr/>
              <p:nvPr/>
            </p:nvSpPr>
            <p:spPr bwMode="auto">
              <a:xfrm>
                <a:off x="7543800" y="2286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1" name="Left-Right Arrow 290"/>
              <p:cNvSpPr/>
              <p:nvPr/>
            </p:nvSpPr>
            <p:spPr bwMode="auto">
              <a:xfrm>
                <a:off x="63246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2" name="Left-Right Arrow 291"/>
              <p:cNvSpPr/>
              <p:nvPr/>
            </p:nvSpPr>
            <p:spPr bwMode="auto">
              <a:xfrm>
                <a:off x="69342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3" name="Left-Right Arrow 292"/>
              <p:cNvSpPr/>
              <p:nvPr/>
            </p:nvSpPr>
            <p:spPr bwMode="auto">
              <a:xfrm>
                <a:off x="7543800" y="2895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4" name="Left-Right Arrow 293"/>
              <p:cNvSpPr/>
              <p:nvPr/>
            </p:nvSpPr>
            <p:spPr bwMode="auto">
              <a:xfrm>
                <a:off x="63246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5" name="Left-Right Arrow 294"/>
              <p:cNvSpPr/>
              <p:nvPr/>
            </p:nvSpPr>
            <p:spPr bwMode="auto">
              <a:xfrm>
                <a:off x="69342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6" name="Left-Right Arrow 295"/>
              <p:cNvSpPr/>
              <p:nvPr/>
            </p:nvSpPr>
            <p:spPr bwMode="auto">
              <a:xfrm>
                <a:off x="7543800" y="3505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7" name="Left-Right Arrow 296"/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8" name="Left-Right Arrow 297"/>
              <p:cNvSpPr/>
              <p:nvPr/>
            </p:nvSpPr>
            <p:spPr bwMode="auto">
              <a:xfrm>
                <a:off x="69342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9" name="Left-Right Arrow 298"/>
              <p:cNvSpPr/>
              <p:nvPr/>
            </p:nvSpPr>
            <p:spPr bwMode="auto">
              <a:xfrm>
                <a:off x="7543800" y="41148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0" name="Up-Down Arrow 299"/>
              <p:cNvSpPr/>
              <p:nvPr/>
            </p:nvSpPr>
            <p:spPr bwMode="auto">
              <a:xfrm>
                <a:off x="60198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1" name="Up-Down Arrow 300"/>
              <p:cNvSpPr/>
              <p:nvPr/>
            </p:nvSpPr>
            <p:spPr bwMode="auto">
              <a:xfrm>
                <a:off x="66294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2" name="Up-Down Arrow 301"/>
              <p:cNvSpPr/>
              <p:nvPr/>
            </p:nvSpPr>
            <p:spPr bwMode="auto">
              <a:xfrm>
                <a:off x="72390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3" name="Up-Down Arrow 302"/>
              <p:cNvSpPr/>
              <p:nvPr/>
            </p:nvSpPr>
            <p:spPr bwMode="auto">
              <a:xfrm>
                <a:off x="7848600" y="2590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4" name="Up-Down Arrow 303"/>
              <p:cNvSpPr/>
              <p:nvPr/>
            </p:nvSpPr>
            <p:spPr bwMode="auto">
              <a:xfrm>
                <a:off x="60198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5" name="Up-Down Arrow 304"/>
              <p:cNvSpPr/>
              <p:nvPr/>
            </p:nvSpPr>
            <p:spPr bwMode="auto">
              <a:xfrm>
                <a:off x="60198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6" name="Up-Down Arrow 305"/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7" name="Up-Down Arrow 306"/>
              <p:cNvSpPr/>
              <p:nvPr/>
            </p:nvSpPr>
            <p:spPr bwMode="auto">
              <a:xfrm>
                <a:off x="66294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8" name="Up-Down Arrow 307"/>
              <p:cNvSpPr/>
              <p:nvPr/>
            </p:nvSpPr>
            <p:spPr bwMode="auto">
              <a:xfrm>
                <a:off x="72390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9" name="Up-Down Arrow 308"/>
              <p:cNvSpPr/>
              <p:nvPr/>
            </p:nvSpPr>
            <p:spPr bwMode="auto">
              <a:xfrm>
                <a:off x="72390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10" name="Up-Down Arrow 309"/>
              <p:cNvSpPr/>
              <p:nvPr/>
            </p:nvSpPr>
            <p:spPr bwMode="auto">
              <a:xfrm>
                <a:off x="7848600" y="3200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11" name="Up-Down Arrow 310"/>
              <p:cNvSpPr/>
              <p:nvPr/>
            </p:nvSpPr>
            <p:spPr bwMode="auto">
              <a:xfrm>
                <a:off x="7848600" y="38100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grpSp>
            <p:nvGrpSpPr>
              <p:cNvPr id="312" name="Group 170"/>
              <p:cNvGrpSpPr/>
              <p:nvPr/>
            </p:nvGrpSpPr>
            <p:grpSpPr>
              <a:xfrm>
                <a:off x="5867400" y="2133600"/>
                <a:ext cx="2286000" cy="2286000"/>
                <a:chOff x="5867400" y="2133600"/>
                <a:chExt cx="2286000" cy="2286000"/>
              </a:xfrm>
            </p:grpSpPr>
            <p:sp>
              <p:nvSpPr>
                <p:cNvPr id="313" name="Rectangle 312"/>
                <p:cNvSpPr/>
                <p:nvPr/>
              </p:nvSpPr>
              <p:spPr bwMode="auto">
                <a:xfrm>
                  <a:off x="58674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0</a:t>
                  </a:r>
                  <a:endParaRPr kumimoji="0" lang="en-US" sz="1600" b="1" i="0" u="none" strike="noStrike" cap="none" normalizeH="0" baseline="-2500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64770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5" name="Rectangle 314"/>
                <p:cNvSpPr/>
                <p:nvPr/>
              </p:nvSpPr>
              <p:spPr bwMode="auto">
                <a:xfrm>
                  <a:off x="70866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2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7696200" y="21336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3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58674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4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64770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5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19" name="Rectangle 318"/>
                <p:cNvSpPr/>
                <p:nvPr/>
              </p:nvSpPr>
              <p:spPr bwMode="auto">
                <a:xfrm>
                  <a:off x="70866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6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7696200" y="27432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7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58674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8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64770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9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 bwMode="auto">
                <a:xfrm>
                  <a:off x="70866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10</a:t>
                  </a:r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7696200" y="33528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11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58674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12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64770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13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 bwMode="auto">
                <a:xfrm>
                  <a:off x="70866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14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 bwMode="auto">
                <a:xfrm>
                  <a:off x="7696200" y="3962400"/>
                  <a:ext cx="457200" cy="4572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e</a:t>
                  </a:r>
                  <a:r>
                    <a:rPr lang="en-US" sz="1600" b="1" baseline="-25000" dirty="0" smtClean="0">
                      <a:solidFill>
                        <a:schemeClr val="accent5">
                          <a:lumMod val="50000"/>
                        </a:schemeClr>
                      </a:solidFill>
                      <a:latin typeface="Arial" charset="0"/>
                      <a:ea typeface="ヒラギノ角ゴ Pro W3" pitchFamily="1" charset="-128"/>
                    </a:rPr>
                    <a:t>15</a:t>
                  </a:r>
                  <a:endPara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endParaRPr>
                </a:p>
              </p:txBody>
            </p:sp>
          </p:grpSp>
        </p:grpSp>
        <p:grpSp>
          <p:nvGrpSpPr>
            <p:cNvPr id="329" name="Group 328"/>
            <p:cNvGrpSpPr/>
            <p:nvPr/>
          </p:nvGrpSpPr>
          <p:grpSpPr>
            <a:xfrm>
              <a:off x="9517199" y="609600"/>
              <a:ext cx="1760401" cy="1343025"/>
              <a:chOff x="8915400" y="1447800"/>
              <a:chExt cx="1760401" cy="1343025"/>
            </a:xfrm>
          </p:grpSpPr>
          <p:grpSp>
            <p:nvGrpSpPr>
              <p:cNvPr id="330" name="Group 199"/>
              <p:cNvGrpSpPr/>
              <p:nvPr/>
            </p:nvGrpSpPr>
            <p:grpSpPr>
              <a:xfrm>
                <a:off x="8915400" y="1447800"/>
                <a:ext cx="1760401" cy="1245704"/>
                <a:chOff x="4800600" y="2567940"/>
                <a:chExt cx="1760401" cy="1245704"/>
              </a:xfrm>
            </p:grpSpPr>
            <p:sp>
              <p:nvSpPr>
                <p:cNvPr id="334" name="Rectangle 333"/>
                <p:cNvSpPr/>
                <p:nvPr/>
              </p:nvSpPr>
              <p:spPr>
                <a:xfrm rot="16200000">
                  <a:off x="5057949" y="2310591"/>
                  <a:ext cx="1245704" cy="1760401"/>
                </a:xfrm>
                <a:prstGeom prst="rect">
                  <a:avLst/>
                </a:prstGeom>
                <a:grp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2400" b="1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</a:t>
                  </a:r>
                  <a:r>
                    <a:rPr lang="en-US" sz="2400" b="1" baseline="-25000" dirty="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0,0</a:t>
                  </a:r>
                  <a:endParaRPr lang="en-US" sz="24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6013098" y="2625090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1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5404512" y="3243027"/>
                  <a:ext cx="504056" cy="50405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2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021411" y="3239910"/>
                  <a:ext cx="504056" cy="50405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808C0"/>
                      </a:solidFill>
                    </a:rPr>
                    <a:t>3</a:t>
                  </a:r>
                  <a:endParaRPr lang="en-US" b="1" baseline="-25000" dirty="0">
                    <a:solidFill>
                      <a:srgbClr val="0808C0"/>
                    </a:solidFill>
                  </a:endParaRPr>
                </a:p>
              </p:txBody>
            </p:sp>
          </p:grpSp>
          <p:sp>
            <p:nvSpPr>
              <p:cNvPr id="331" name="Right Arrow 330"/>
              <p:cNvSpPr/>
              <p:nvPr/>
            </p:nvSpPr>
            <p:spPr>
              <a:xfrm>
                <a:off x="10001250" y="2315853"/>
                <a:ext cx="111456" cy="110811"/>
              </a:xfrm>
              <a:prstGeom prst="right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32" name="Down Arrow 331"/>
              <p:cNvSpPr/>
              <p:nvPr/>
            </p:nvSpPr>
            <p:spPr>
              <a:xfrm>
                <a:off x="10325100" y="19526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33" name="Down Arrow 332"/>
              <p:cNvSpPr/>
              <p:nvPr/>
            </p:nvSpPr>
            <p:spPr>
              <a:xfrm>
                <a:off x="10335768" y="2638425"/>
                <a:ext cx="103632" cy="152400"/>
              </a:xfrm>
              <a:prstGeom prst="downArrow">
                <a:avLst/>
              </a:prstGeom>
              <a:solidFill>
                <a:srgbClr val="0808C0"/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605" name="Group 604"/>
          <p:cNvGrpSpPr/>
          <p:nvPr/>
        </p:nvGrpSpPr>
        <p:grpSpPr>
          <a:xfrm>
            <a:off x="5080000" y="3429000"/>
            <a:ext cx="914400" cy="2819400"/>
            <a:chOff x="8077200" y="3429000"/>
            <a:chExt cx="914400" cy="2819400"/>
          </a:xfrm>
        </p:grpSpPr>
        <p:cxnSp>
          <p:nvCxnSpPr>
            <p:cNvPr id="598" name="Straight Connector 597"/>
            <p:cNvCxnSpPr/>
            <p:nvPr/>
          </p:nvCxnSpPr>
          <p:spPr>
            <a:xfrm flipV="1">
              <a:off x="8991600" y="3810000"/>
              <a:ext cx="0" cy="24384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/>
            <p:cNvSpPr txBox="1"/>
            <p:nvPr/>
          </p:nvSpPr>
          <p:spPr>
            <a:xfrm>
              <a:off x="8077200" y="3429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6527800" y="3429000"/>
            <a:ext cx="914400" cy="2819400"/>
            <a:chOff x="8077200" y="3429000"/>
            <a:chExt cx="914400" cy="2819400"/>
          </a:xfrm>
        </p:grpSpPr>
        <p:cxnSp>
          <p:nvCxnSpPr>
            <p:cNvPr id="607" name="Straight Connector 606"/>
            <p:cNvCxnSpPr/>
            <p:nvPr/>
          </p:nvCxnSpPr>
          <p:spPr>
            <a:xfrm flipV="1">
              <a:off x="8991600" y="3810000"/>
              <a:ext cx="0" cy="24384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TextBox 607"/>
            <p:cNvSpPr txBox="1"/>
            <p:nvPr/>
          </p:nvSpPr>
          <p:spPr>
            <a:xfrm>
              <a:off x="8077200" y="3429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7962900" y="3429000"/>
            <a:ext cx="914400" cy="2819400"/>
            <a:chOff x="8077200" y="3429000"/>
            <a:chExt cx="914400" cy="2819400"/>
          </a:xfrm>
        </p:grpSpPr>
        <p:cxnSp>
          <p:nvCxnSpPr>
            <p:cNvPr id="610" name="Straight Connector 609"/>
            <p:cNvCxnSpPr/>
            <p:nvPr/>
          </p:nvCxnSpPr>
          <p:spPr>
            <a:xfrm flipV="1">
              <a:off x="8991600" y="3810000"/>
              <a:ext cx="0" cy="24384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TextBox 610"/>
            <p:cNvSpPr txBox="1"/>
            <p:nvPr/>
          </p:nvSpPr>
          <p:spPr>
            <a:xfrm>
              <a:off x="8077200" y="3429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3581400" y="2286000"/>
            <a:ext cx="3810000" cy="2514600"/>
            <a:chOff x="3352800" y="3124200"/>
            <a:chExt cx="3810000" cy="2514600"/>
          </a:xfrm>
        </p:grpSpPr>
        <p:cxnSp>
          <p:nvCxnSpPr>
            <p:cNvPr id="281" name="Straight Arrow Connector 280"/>
            <p:cNvCxnSpPr/>
            <p:nvPr/>
          </p:nvCxnSpPr>
          <p:spPr>
            <a:xfrm flipH="1">
              <a:off x="6553200" y="3733800"/>
              <a:ext cx="609600" cy="19050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ounded Rectangular Callout 281"/>
            <p:cNvSpPr/>
            <p:nvPr/>
          </p:nvSpPr>
          <p:spPr>
            <a:xfrm>
              <a:off x="3352800" y="3124200"/>
              <a:ext cx="1600200" cy="1295400"/>
            </a:xfrm>
            <a:prstGeom prst="wedgeRoundRectCallout">
              <a:avLst>
                <a:gd name="adj1" fmla="val 172301"/>
                <a:gd name="adj2" fmla="val 3456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No CGRA interconnect to feed output to </a:t>
              </a:r>
              <a:r>
                <a:rPr lang="en-US" b="1" dirty="0" smtClean="0">
                  <a:solidFill>
                    <a:srgbClr val="C00000"/>
                  </a:solidFill>
                </a:rPr>
                <a:t>7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2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xit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70660"/>
            <a:ext cx="8473045" cy="48862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CGRA-side Analysis</a:t>
            </a:r>
          </a:p>
          <a:p>
            <a:pPr marL="788670" lvl="1" indent="-514350">
              <a:buAutoNum type="arabicParenR"/>
            </a:pPr>
            <a:r>
              <a:rPr lang="en-US" sz="31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constraints are non-restrictive</a:t>
            </a:r>
          </a:p>
          <a:p>
            <a:pPr marL="788670" lvl="1" indent="-514350">
              <a:buAutoNum type="arabicParenR"/>
            </a:pPr>
            <a:r>
              <a:rPr lang="en-US" sz="31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Performance by Multi-threading</a:t>
            </a:r>
            <a:endParaRPr lang="en-US" sz="2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Case Study</a:t>
            </a:r>
            <a:endParaRPr lang="en-US" sz="3500" b="1" dirty="0" smtClean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:\Work\Research Work\Presentations_Gen\Clipart\1292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667" y="0"/>
            <a:ext cx="1040333" cy="112266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DFC2-1F36-4AC5-B845-834F0127EF62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7391400" cy="990600"/>
          </a:xfrm>
        </p:spPr>
        <p:txBody>
          <a:bodyPr>
            <a:noAutofit/>
          </a:bodyPr>
          <a:lstStyle/>
          <a:p>
            <a:pPr algn="l"/>
            <a:r>
              <a:rPr lang="en-US" sz="2700" b="1" dirty="0" smtClean="0"/>
              <a:t>Increasing CGRA Utilization </a:t>
            </a:r>
            <a:br>
              <a:rPr lang="en-US" sz="2700" b="1" dirty="0" smtClean="0"/>
            </a:br>
            <a:r>
              <a:rPr lang="en-US" sz="2700" b="1" dirty="0" smtClean="0"/>
              <a:t>through Multi-threading </a:t>
            </a:r>
            <a:br>
              <a:rPr lang="en-US" sz="2700" b="1" dirty="0" smtClean="0"/>
            </a:br>
            <a:r>
              <a:rPr lang="en-US" sz="2700" b="1" dirty="0" smtClean="0"/>
              <a:t>for Power-efficient Embedded Systems</a:t>
            </a: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76600"/>
            <a:ext cx="7121613" cy="762000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/>
              <a:t>Jared Pager</a:t>
            </a:r>
            <a:endParaRPr lang="en-US" sz="3200" b="1" dirty="0" smtClean="0"/>
          </a:p>
          <a:p>
            <a:pPr algn="l"/>
            <a:endParaRPr lang="en-US" sz="2400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" y="5996997"/>
            <a:ext cx="3581401" cy="8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92271" y="4114800"/>
            <a:ext cx="52229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Supervisory Committee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Aviral Shrivastava (Chair)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Sandeep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Gupta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Gil Speyer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 Cost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467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CGRA Configurations used: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4x4, 6x6, 8x8</a:t>
            </a:r>
          </a:p>
          <a:p>
            <a:r>
              <a:rPr lang="en-US" dirty="0" smtClean="0"/>
              <a:t>Page configurations: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2, 4, 8 PEs per page</a:t>
            </a:r>
          </a:p>
          <a:p>
            <a:r>
              <a:rPr lang="en-US" dirty="0" smtClean="0"/>
              <a:t>20 Kernels</a:t>
            </a:r>
            <a:endParaRPr lang="en-US" dirty="0" smtClean="0">
              <a:solidFill>
                <a:srgbClr val="0808C0"/>
              </a:solidFill>
            </a:endParaRPr>
          </a:p>
          <a:p>
            <a:r>
              <a:rPr lang="en-US" dirty="0" smtClean="0"/>
              <a:t>Single Threading Only</a:t>
            </a:r>
          </a:p>
          <a:p>
            <a:pPr>
              <a:buNone/>
            </a:pPr>
            <a:endParaRPr lang="en-US" sz="1600" b="1" u="sng" dirty="0" smtClean="0"/>
          </a:p>
          <a:p>
            <a:pPr>
              <a:buNone/>
            </a:pPr>
            <a:r>
              <a:rPr lang="en-US" b="1" u="sng" dirty="0" smtClean="0"/>
              <a:t>Experiment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Compile kernels for the CGRA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EMS Without constraints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EMS + our compiler constraints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Compare kernel II’s (performance) to determine cost of enabling multi-threading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F4EF-7DB1-41F1-928E-2FB256A43A78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1219200" y="1219200"/>
          <a:ext cx="7391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Cost for Enabling Multi-threading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1676400"/>
            <a:ext cx="3352800" cy="2362200"/>
            <a:chOff x="0" y="1676400"/>
            <a:chExt cx="3352800" cy="2362200"/>
          </a:xfrm>
        </p:grpSpPr>
        <p:sp>
          <p:nvSpPr>
            <p:cNvPr id="10" name="Oval 9"/>
            <p:cNvSpPr/>
            <p:nvPr/>
          </p:nvSpPr>
          <p:spPr>
            <a:xfrm>
              <a:off x="2971800" y="1676400"/>
              <a:ext cx="381000" cy="23622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4" idx="3"/>
              <a:endCxn id="10" idx="2"/>
            </p:cNvCxnSpPr>
            <p:nvPr/>
          </p:nvCxnSpPr>
          <p:spPr>
            <a:xfrm>
              <a:off x="1676400" y="2747665"/>
              <a:ext cx="1295400" cy="109835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0" y="22860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 size greatly affects performance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2971800"/>
            <a:ext cx="4191000" cy="2286000"/>
            <a:chOff x="0" y="1143000"/>
            <a:chExt cx="4191000" cy="2286000"/>
          </a:xfrm>
        </p:grpSpPr>
        <p:sp>
          <p:nvSpPr>
            <p:cNvPr id="19" name="Oval 18"/>
            <p:cNvSpPr/>
            <p:nvPr/>
          </p:nvSpPr>
          <p:spPr>
            <a:xfrm>
              <a:off x="3810000" y="2895600"/>
              <a:ext cx="381000" cy="5334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21" idx="3"/>
              <a:endCxn id="19" idx="2"/>
            </p:cNvCxnSpPr>
            <p:nvPr/>
          </p:nvCxnSpPr>
          <p:spPr>
            <a:xfrm>
              <a:off x="1676400" y="2020163"/>
              <a:ext cx="2133600" cy="1142137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0" y="1143000"/>
              <a:ext cx="16764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poorly chosen page size can prevent successful mapping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1676400"/>
            <a:ext cx="8534400" cy="4622125"/>
            <a:chOff x="0" y="-1066800"/>
            <a:chExt cx="8534400" cy="4622125"/>
          </a:xfrm>
        </p:grpSpPr>
        <p:sp>
          <p:nvSpPr>
            <p:cNvPr id="27" name="Oval 26"/>
            <p:cNvSpPr/>
            <p:nvPr/>
          </p:nvSpPr>
          <p:spPr>
            <a:xfrm>
              <a:off x="8153400" y="-1066800"/>
              <a:ext cx="381000" cy="5334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9" idx="3"/>
              <a:endCxn id="27" idx="2"/>
            </p:cNvCxnSpPr>
            <p:nvPr/>
          </p:nvCxnSpPr>
          <p:spPr>
            <a:xfrm flipV="1">
              <a:off x="1676400" y="-800100"/>
              <a:ext cx="6477000" cy="333976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0" y="1524000"/>
              <a:ext cx="1676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correctly chosen page size shows minimal cost for enabling multi-threading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Multi-threading Benefit Analysis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766-949A-4703-8D2C-5E3545EF5392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467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CGRA Configurations used: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4x4, 6x6, 8x8</a:t>
            </a:r>
          </a:p>
          <a:p>
            <a:r>
              <a:rPr lang="en-US" dirty="0" smtClean="0"/>
              <a:t>Page configurations: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2, 4, 8 PEs per page</a:t>
            </a:r>
          </a:p>
          <a:p>
            <a:r>
              <a:rPr lang="en-US" dirty="0" smtClean="0"/>
              <a:t>20 Kernels</a:t>
            </a:r>
          </a:p>
          <a:p>
            <a:r>
              <a:rPr lang="en-US" dirty="0" smtClean="0"/>
              <a:t>Multi-threaded workload</a:t>
            </a:r>
          </a:p>
          <a:p>
            <a:pPr>
              <a:buNone/>
            </a:pPr>
            <a:endParaRPr lang="en-US" sz="1600" b="1" u="sng" dirty="0" smtClean="0"/>
          </a:p>
          <a:p>
            <a:pPr>
              <a:buNone/>
            </a:pPr>
            <a:r>
              <a:rPr lang="en-US" b="1" u="sng" dirty="0" smtClean="0"/>
              <a:t>Experiment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Compare throughput of CGRA only for multiple threads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Single-threaded CGRA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Paging CGRA enabling multi-threading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Compare to determine benefits of enabling multi-threading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Performance </a:t>
            </a:r>
            <a:r>
              <a:rPr lang="en-US" dirty="0" smtClean="0">
                <a:solidFill>
                  <a:srgbClr val="002060"/>
                </a:solidFill>
                <a:latin typeface="Constantia"/>
              </a:rPr>
              <a:t>≈ Performance</a:t>
            </a:r>
            <a:r>
              <a:rPr lang="en-US" baseline="30000" dirty="0" smtClean="0">
                <a:solidFill>
                  <a:srgbClr val="002060"/>
                </a:solidFill>
                <a:latin typeface="Constantia"/>
              </a:rPr>
              <a:t>*</a:t>
            </a:r>
            <a:r>
              <a:rPr lang="en-US" dirty="0" smtClean="0">
                <a:solidFill>
                  <a:srgbClr val="002060"/>
                </a:solidFill>
                <a:latin typeface="Constantia"/>
              </a:rPr>
              <a:t>/Page * Number of </a:t>
            </a:r>
            <a:r>
              <a:rPr lang="en-US" dirty="0" smtClean="0">
                <a:solidFill>
                  <a:srgbClr val="002060"/>
                </a:solidFill>
                <a:latin typeface="Constantia"/>
              </a:rPr>
              <a:t>Pages in CGRA Structure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CGRA Throughput Increase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766-949A-4703-8D2C-5E3545EF5392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1600200" y="1371600"/>
          <a:ext cx="7315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0" y="2057400"/>
            <a:ext cx="6705600" cy="2895600"/>
            <a:chOff x="0" y="2057400"/>
            <a:chExt cx="6705600" cy="289560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4191000" y="3124200"/>
              <a:ext cx="2514600" cy="182880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0" y="2057400"/>
              <a:ext cx="1600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 benefits of multi-threading increase with CGRA size,</a:t>
              </a:r>
            </a:p>
            <a:p>
              <a:r>
                <a:rPr lang="en-US" dirty="0" smtClean="0"/>
                <a:t>regardless of page size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0" y="1828800"/>
            <a:ext cx="7543800" cy="3839528"/>
            <a:chOff x="0" y="1828800"/>
            <a:chExt cx="7543800" cy="3839528"/>
          </a:xfrm>
        </p:grpSpPr>
        <p:grpSp>
          <p:nvGrpSpPr>
            <p:cNvPr id="32" name="Group 31"/>
            <p:cNvGrpSpPr/>
            <p:nvPr/>
          </p:nvGrpSpPr>
          <p:grpSpPr>
            <a:xfrm>
              <a:off x="7543800" y="1828800"/>
              <a:ext cx="0" cy="1371600"/>
              <a:chOff x="7543800" y="1828800"/>
              <a:chExt cx="0" cy="137160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543800" y="2743200"/>
                <a:ext cx="0" cy="45720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7543800" y="1828800"/>
                <a:ext cx="0" cy="45720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0" y="4191000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 size plays a crucial role in multi-threading performance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5678269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= Performance of Single-threaded CGRA</a:t>
            </a:r>
          </a:p>
          <a:p>
            <a:r>
              <a:rPr lang="en-US" dirty="0" smtClean="0"/>
              <a:t>New = Performance of Multi-threaded CGRA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Evaluation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70660"/>
            <a:ext cx="8473045" cy="48862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CGRA-side Analysis</a:t>
            </a:r>
          </a:p>
          <a:p>
            <a:pPr marL="788670" lvl="1" indent="-514350">
              <a:buAutoNum type="arabicParenR"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constraints are non-restrictive</a:t>
            </a:r>
          </a:p>
          <a:p>
            <a:pPr marL="788670" lvl="1" indent="-514350">
              <a:buAutoNum type="arabicParenR"/>
            </a:pPr>
            <a:r>
              <a:rPr 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Performance by Multi-threading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Case Study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CGRAs improve overall system performance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sz="2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Multi-threaded CGRAs improve multi-threaded workloads</a:t>
            </a:r>
          </a:p>
        </p:txBody>
      </p:sp>
      <p:pic>
        <p:nvPicPr>
          <p:cNvPr id="3074" name="Picture 2" descr="D:\Work\Research Work\Presentations_Gen\Clipart\1292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667" y="0"/>
            <a:ext cx="1040333" cy="112266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DFC2-1F36-4AC5-B845-834F0127EF62}" type="datetime1">
              <a:rPr lang="en-US" smtClean="0"/>
              <a:pPr/>
              <a:t>11/14/2011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/>
          <p:cNvSpPr/>
          <p:nvPr/>
        </p:nvSpPr>
        <p:spPr>
          <a:xfrm>
            <a:off x="76962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008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381752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4114800" cy="4937760"/>
          </a:xfrm>
        </p:spPr>
        <p:txBody>
          <a:bodyPr>
            <a:noAutofit/>
          </a:bodyPr>
          <a:lstStyle/>
          <a:p>
            <a:r>
              <a:rPr lang="en-US" sz="1800" dirty="0" smtClean="0"/>
              <a:t>CGRA Sizes</a:t>
            </a:r>
          </a:p>
          <a:p>
            <a:pPr lvl="1"/>
            <a:r>
              <a:rPr lang="en-US" sz="1600" dirty="0" smtClean="0"/>
              <a:t>4x4, 6x6, 8x8</a:t>
            </a:r>
          </a:p>
          <a:p>
            <a:r>
              <a:rPr lang="en-US" sz="1800" dirty="0" smtClean="0"/>
              <a:t>Page Size</a:t>
            </a:r>
          </a:p>
          <a:p>
            <a:pPr lvl="1"/>
            <a:r>
              <a:rPr lang="en-US" sz="1600" dirty="0" smtClean="0"/>
              <a:t>4 PEs</a:t>
            </a:r>
          </a:p>
          <a:p>
            <a:r>
              <a:rPr lang="en-US" sz="1800" dirty="0" smtClean="0"/>
              <a:t>Threads</a:t>
            </a:r>
          </a:p>
          <a:p>
            <a:pPr lvl="1"/>
            <a:r>
              <a:rPr lang="en-US" sz="1600" dirty="0" smtClean="0"/>
              <a:t>Composed of serial and CGRA-eligible code</a:t>
            </a:r>
          </a:p>
          <a:p>
            <a:r>
              <a:rPr lang="en-US" sz="1800" dirty="0" smtClean="0"/>
              <a:t>Number of Threads</a:t>
            </a:r>
          </a:p>
          <a:p>
            <a:pPr lvl="1"/>
            <a:r>
              <a:rPr lang="en-US" sz="1600" dirty="0" smtClean="0"/>
              <a:t>1, 2, 4, 8, or 16</a:t>
            </a:r>
          </a:p>
          <a:p>
            <a:r>
              <a:rPr lang="en-US" sz="1900" dirty="0" smtClean="0"/>
              <a:t>Data Buffer</a:t>
            </a:r>
          </a:p>
          <a:p>
            <a:pPr lvl="1"/>
            <a:r>
              <a:rPr lang="en-US" sz="1600" dirty="0" smtClean="0"/>
              <a:t>64 KB</a:t>
            </a:r>
          </a:p>
          <a:p>
            <a:r>
              <a:rPr lang="en-US" sz="1800" dirty="0" smtClean="0"/>
              <a:t>Systems</a:t>
            </a:r>
          </a:p>
          <a:p>
            <a:pPr lvl="1"/>
            <a:r>
              <a:rPr lang="en-US" sz="1600" dirty="0" smtClean="0"/>
              <a:t>DMA-constrained CGRA System</a:t>
            </a:r>
          </a:p>
          <a:p>
            <a:pPr lvl="1"/>
            <a:r>
              <a:rPr lang="en-US" sz="1600" dirty="0" smtClean="0"/>
              <a:t>Non-DMA-constrained CGRA System</a:t>
            </a:r>
          </a:p>
          <a:p>
            <a:pPr lvl="1"/>
            <a:r>
              <a:rPr lang="en-US" sz="1600" dirty="0" smtClean="0"/>
              <a:t>CPU-only System</a:t>
            </a:r>
          </a:p>
          <a:p>
            <a:endParaRPr lang="en-US" sz="1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0952" y="6355080"/>
            <a:ext cx="2286000" cy="365760"/>
          </a:xfrm>
        </p:spPr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4200" y="1143000"/>
            <a:ext cx="27432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Thread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388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10200" y="2057400"/>
            <a:ext cx="0" cy="609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81600" y="1905000"/>
            <a:ext cx="0" cy="762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53000" y="2133600"/>
            <a:ext cx="0" cy="5334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724400" y="1295400"/>
            <a:ext cx="0" cy="13716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95800" y="1524000"/>
            <a:ext cx="0" cy="1143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267200" y="2286000"/>
            <a:ext cx="0" cy="381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38600" y="1524000"/>
            <a:ext cx="0" cy="1143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100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581400" y="1905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528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24600" y="1143000"/>
            <a:ext cx="27432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Thread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839200" y="1447800"/>
            <a:ext cx="0" cy="12192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610600" y="1905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820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153400" y="1295400"/>
            <a:ext cx="0" cy="1371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696200" y="1295400"/>
            <a:ext cx="0" cy="1371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4676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239000" y="2209800"/>
            <a:ext cx="0" cy="4572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010400" y="1905000"/>
            <a:ext cx="0" cy="762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81800" y="1600200"/>
            <a:ext cx="0" cy="10668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92"/>
          <p:cNvGrpSpPr/>
          <p:nvPr/>
        </p:nvGrpSpPr>
        <p:grpSpPr>
          <a:xfrm>
            <a:off x="6858000" y="4953000"/>
            <a:ext cx="457200" cy="762000"/>
            <a:chOff x="6553200" y="4800600"/>
            <a:chExt cx="685800" cy="762000"/>
          </a:xfrm>
          <a:solidFill>
            <a:srgbClr val="FFFF00"/>
          </a:solidFill>
          <a:effectLst/>
        </p:grpSpPr>
        <p:sp>
          <p:nvSpPr>
            <p:cNvPr id="84" name="Oval 83"/>
            <p:cNvSpPr/>
            <p:nvPr/>
          </p:nvSpPr>
          <p:spPr>
            <a:xfrm>
              <a:off x="7010400" y="495300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0" y="4800600"/>
              <a:ext cx="685800" cy="76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/>
          <p:cNvSpPr/>
          <p:nvPr/>
        </p:nvSpPr>
        <p:spPr>
          <a:xfrm>
            <a:off x="6019800" y="4648200"/>
            <a:ext cx="685800" cy="381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0"/>
          <p:cNvGrpSpPr/>
          <p:nvPr/>
        </p:nvGrpSpPr>
        <p:grpSpPr>
          <a:xfrm>
            <a:off x="6858000" y="4953000"/>
            <a:ext cx="457200" cy="762000"/>
            <a:chOff x="7010400" y="4876800"/>
            <a:chExt cx="114300" cy="457200"/>
          </a:xfrm>
          <a:solidFill>
            <a:srgbClr val="FFFF00"/>
          </a:solidFill>
          <a:effectLst/>
        </p:grpSpPr>
        <p:sp>
          <p:nvSpPr>
            <p:cNvPr id="102" name="Oval 101"/>
            <p:cNvSpPr/>
            <p:nvPr/>
          </p:nvSpPr>
          <p:spPr>
            <a:xfrm>
              <a:off x="7048500" y="5013960"/>
              <a:ext cx="381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010400" y="4876800"/>
              <a:ext cx="1143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6019800" y="4648200"/>
            <a:ext cx="685800" cy="381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21"/>
          <p:cNvGrpSpPr/>
          <p:nvPr/>
        </p:nvGrpSpPr>
        <p:grpSpPr>
          <a:xfrm>
            <a:off x="6857999" y="4953000"/>
            <a:ext cx="457200" cy="762000"/>
            <a:chOff x="6900333" y="4876800"/>
            <a:chExt cx="254000" cy="457200"/>
          </a:xfrm>
          <a:solidFill>
            <a:srgbClr val="FFFF00"/>
          </a:solidFill>
          <a:effectLst/>
        </p:grpSpPr>
        <p:sp>
          <p:nvSpPr>
            <p:cNvPr id="123" name="Oval 122"/>
            <p:cNvSpPr/>
            <p:nvPr/>
          </p:nvSpPr>
          <p:spPr>
            <a:xfrm>
              <a:off x="6942661" y="5013960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900333" y="4876800"/>
              <a:ext cx="2540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6019800" y="4648200"/>
            <a:ext cx="685800" cy="381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Vertical Scroll 134"/>
          <p:cNvSpPr/>
          <p:nvPr/>
        </p:nvSpPr>
        <p:spPr>
          <a:xfrm>
            <a:off x="5334000" y="152400"/>
            <a:ext cx="2667000" cy="8382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Thread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Vertical Scroll 138"/>
          <p:cNvSpPr/>
          <p:nvPr/>
        </p:nvSpPr>
        <p:spPr>
          <a:xfrm>
            <a:off x="5334000" y="152400"/>
            <a:ext cx="2667000" cy="8382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Threads,</a:t>
            </a:r>
            <a:endParaRPr lang="en-US" sz="1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Single-threaded CGRA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Horizontal Scroll 139"/>
          <p:cNvSpPr/>
          <p:nvPr/>
        </p:nvSpPr>
        <p:spPr>
          <a:xfrm>
            <a:off x="7086600" y="1828800"/>
            <a:ext cx="1447800" cy="381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Stalled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1" name="Horizontal Scroll 140"/>
          <p:cNvSpPr/>
          <p:nvPr/>
        </p:nvSpPr>
        <p:spPr>
          <a:xfrm>
            <a:off x="3733800" y="1828800"/>
            <a:ext cx="1447800" cy="381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Stalled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8" name="Rectangular Callout 197"/>
          <p:cNvSpPr/>
          <p:nvPr/>
        </p:nvSpPr>
        <p:spPr>
          <a:xfrm>
            <a:off x="4419600" y="304800"/>
            <a:ext cx="2057400" cy="381000"/>
          </a:xfrm>
          <a:prstGeom prst="wedgeRectCallout">
            <a:avLst>
              <a:gd name="adj1" fmla="val -34746"/>
              <a:gd name="adj2" fmla="val 2106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CPU/Serial Code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9" name="Rectangular Callout 198"/>
          <p:cNvSpPr/>
          <p:nvPr/>
        </p:nvSpPr>
        <p:spPr>
          <a:xfrm>
            <a:off x="5257800" y="685800"/>
            <a:ext cx="2057400" cy="381000"/>
          </a:xfrm>
          <a:prstGeom prst="wedgeRectCallout">
            <a:avLst>
              <a:gd name="adj1" fmla="val -42089"/>
              <a:gd name="adj2" fmla="val 30458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CGRA Code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924800" y="2286000"/>
            <a:ext cx="0" cy="381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5532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71"/>
          <p:cNvGrpSpPr/>
          <p:nvPr/>
        </p:nvGrpSpPr>
        <p:grpSpPr>
          <a:xfrm>
            <a:off x="5029200" y="3048000"/>
            <a:ext cx="3886200" cy="3581400"/>
            <a:chOff x="5029200" y="3048000"/>
            <a:chExt cx="3886200" cy="3581400"/>
          </a:xfrm>
        </p:grpSpPr>
        <p:grpSp>
          <p:nvGrpSpPr>
            <p:cNvPr id="11" name="Group 144"/>
            <p:cNvGrpSpPr/>
            <p:nvPr/>
          </p:nvGrpSpPr>
          <p:grpSpPr>
            <a:xfrm>
              <a:off x="7267575" y="3048000"/>
              <a:ext cx="990600" cy="990600"/>
              <a:chOff x="6172200" y="3048000"/>
              <a:chExt cx="762000" cy="762000"/>
            </a:xfr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2" name="Rectangle 481"/>
              <p:cNvSpPr/>
              <p:nvPr/>
            </p:nvSpPr>
            <p:spPr>
              <a:xfrm>
                <a:off x="6172200" y="3124200"/>
                <a:ext cx="762000" cy="6858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483" name="Can 482"/>
              <p:cNvSpPr/>
              <p:nvPr/>
            </p:nvSpPr>
            <p:spPr>
              <a:xfrm>
                <a:off x="6400800" y="3048000"/>
                <a:ext cx="304800" cy="762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2" name="Group 147"/>
            <p:cNvGrpSpPr/>
            <p:nvPr/>
          </p:nvGrpSpPr>
          <p:grpSpPr>
            <a:xfrm>
              <a:off x="5953125" y="3048000"/>
              <a:ext cx="990600" cy="990600"/>
              <a:chOff x="6172200" y="3048000"/>
              <a:chExt cx="762000" cy="762000"/>
            </a:xfr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0" name="Rectangle 479"/>
              <p:cNvSpPr/>
              <p:nvPr/>
            </p:nvSpPr>
            <p:spPr>
              <a:xfrm>
                <a:off x="6172200" y="3124200"/>
                <a:ext cx="762000" cy="6858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481" name="Can 480"/>
              <p:cNvSpPr/>
              <p:nvPr/>
            </p:nvSpPr>
            <p:spPr>
              <a:xfrm>
                <a:off x="6400800" y="3048000"/>
                <a:ext cx="304800" cy="762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75" name="Rectangle 474"/>
            <p:cNvSpPr/>
            <p:nvPr/>
          </p:nvSpPr>
          <p:spPr>
            <a:xfrm>
              <a:off x="5029200" y="5715000"/>
              <a:ext cx="3886200" cy="914400"/>
            </a:xfrm>
            <a:prstGeom prst="rect">
              <a:avLst/>
            </a:prstGeom>
            <a:solidFill>
              <a:srgbClr val="FF8989"/>
            </a:solidFill>
            <a:ln>
              <a:solidFill>
                <a:srgbClr val="762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System Memory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3" name="Group 569"/>
            <p:cNvGrpSpPr/>
            <p:nvPr/>
          </p:nvGrpSpPr>
          <p:grpSpPr>
            <a:xfrm>
              <a:off x="5029200" y="4191000"/>
              <a:ext cx="990600" cy="990600"/>
              <a:chOff x="5029200" y="4191000"/>
              <a:chExt cx="990600" cy="99060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5029200" y="4191000"/>
                <a:ext cx="990600" cy="990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CGRA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5498592" y="4555617"/>
                <a:ext cx="813816" cy="228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Buffer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6705600" y="4724400"/>
              <a:ext cx="762000" cy="228600"/>
            </a:xfrm>
            <a:prstGeom prst="rect">
              <a:avLst/>
            </a:prstGeom>
            <a:solidFill>
              <a:srgbClr val="FF8989"/>
            </a:solidFill>
            <a:ln>
              <a:solidFill>
                <a:srgbClr val="762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DMA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019800" y="4038600"/>
            <a:ext cx="1905000" cy="1676400"/>
            <a:chOff x="6019800" y="4038600"/>
            <a:chExt cx="1905000" cy="16764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7086600" y="4038600"/>
              <a:ext cx="838200" cy="685800"/>
              <a:chOff x="7086600" y="4038600"/>
              <a:chExt cx="838200" cy="685800"/>
            </a:xfrm>
          </p:grpSpPr>
          <p:cxnSp>
            <p:nvCxnSpPr>
              <p:cNvPr id="467" name="Straight Connector 466"/>
              <p:cNvCxnSpPr/>
              <p:nvPr/>
            </p:nvCxnSpPr>
            <p:spPr>
              <a:xfrm flipV="1">
                <a:off x="7467600" y="4267200"/>
                <a:ext cx="457200" cy="4572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V="1">
                <a:off x="7924800" y="4038600"/>
                <a:ext cx="0" cy="2286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/>
              <p:cNvGrpSpPr/>
              <p:nvPr/>
            </p:nvGrpSpPr>
            <p:grpSpPr>
              <a:xfrm>
                <a:off x="7086600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462" name="Straight Connector 461"/>
                <p:cNvCxnSpPr>
                  <a:stCxn id="477" idx="0"/>
                </p:cNvCxnSpPr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7124696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Group 163"/>
            <p:cNvGrpSpPr/>
            <p:nvPr/>
          </p:nvGrpSpPr>
          <p:grpSpPr>
            <a:xfrm>
              <a:off x="6248400" y="4038600"/>
              <a:ext cx="838200" cy="685800"/>
              <a:chOff x="7086600" y="4038600"/>
              <a:chExt cx="838200" cy="685800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7467600" y="4267200"/>
                <a:ext cx="457200" cy="4572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7924800" y="4038600"/>
                <a:ext cx="0" cy="2286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50"/>
              <p:cNvGrpSpPr/>
              <p:nvPr/>
            </p:nvGrpSpPr>
            <p:grpSpPr>
              <a:xfrm>
                <a:off x="7086600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51"/>
              <p:cNvGrpSpPr/>
              <p:nvPr/>
            </p:nvGrpSpPr>
            <p:grpSpPr>
              <a:xfrm>
                <a:off x="7124696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611"/>
            <p:cNvGrpSpPr/>
            <p:nvPr/>
          </p:nvGrpSpPr>
          <p:grpSpPr>
            <a:xfrm>
              <a:off x="6896104" y="4953000"/>
              <a:ext cx="381000" cy="762000"/>
              <a:chOff x="6896104" y="4953000"/>
              <a:chExt cx="381000" cy="762000"/>
            </a:xfrm>
          </p:grpSpPr>
          <p:cxnSp>
            <p:nvCxnSpPr>
              <p:cNvPr id="440" name="Straight Connector 439"/>
              <p:cNvCxnSpPr/>
              <p:nvPr/>
            </p:nvCxnSpPr>
            <p:spPr>
              <a:xfrm>
                <a:off x="70485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71247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68961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69723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72009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72771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69365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70127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70889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71651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72413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624"/>
            <p:cNvGrpSpPr/>
            <p:nvPr/>
          </p:nvGrpSpPr>
          <p:grpSpPr>
            <a:xfrm>
              <a:off x="6019800" y="4724400"/>
              <a:ext cx="685800" cy="228600"/>
              <a:chOff x="6019800" y="4724400"/>
              <a:chExt cx="685800" cy="228600"/>
            </a:xfrm>
          </p:grpSpPr>
          <p:cxnSp>
            <p:nvCxnSpPr>
              <p:cNvPr id="433" name="Straight Connector 432"/>
              <p:cNvCxnSpPr/>
              <p:nvPr/>
            </p:nvCxnSpPr>
            <p:spPr>
              <a:xfrm rot="5400000">
                <a:off x="6362700" y="45339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rot="5400000">
                <a:off x="6362700" y="46101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rot="5400000">
                <a:off x="6362700" y="43815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rot="5400000">
                <a:off x="6362700" y="44577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 rot="5400000">
                <a:off x="6362700" y="44219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rot="5400000">
                <a:off x="6362700" y="44981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rot="5400000">
                <a:off x="6362700" y="45743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4876800" y="4355068"/>
            <a:ext cx="11079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911804" y="4724400"/>
            <a:ext cx="11079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76800" y="4355068"/>
            <a:ext cx="11079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772400" y="1828800"/>
            <a:ext cx="0" cy="12192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72400" y="2286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77000" y="2133600"/>
            <a:ext cx="0" cy="9144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477000" y="2438400"/>
            <a:ext cx="0" cy="609600"/>
          </a:xfrm>
          <a:prstGeom prst="line">
            <a:avLst/>
          </a:prstGeom>
          <a:ln w="1270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477000" y="2286000"/>
            <a:ext cx="0" cy="7620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477000" y="2133600"/>
            <a:ext cx="0" cy="9144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477000" y="2438400"/>
            <a:ext cx="0" cy="609600"/>
          </a:xfrm>
          <a:prstGeom prst="line">
            <a:avLst/>
          </a:prstGeom>
          <a:ln w="1270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477000" y="2286000"/>
            <a:ext cx="0" cy="7620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1666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02292 L 0.04983 0.08819 " pathEditMode="relative" ptsTypes="AAA">
                                      <p:cBhvr>
                                        <p:cTn id="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24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42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21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95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3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8" dur="1333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1222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2 " pathEditMode="relative" rAng="0" ptsTypes="AA">
                                      <p:cBhvr>
                                        <p:cTn id="162" dur="3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334 L 3.33333E-6 0.1888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35 1.11022E-16 L 0.00035 0.02199 L 0.05139 0.08935 " pathEditMode="relative" ptsTypes="AAA">
                                      <p:cBhvr>
                                        <p:cTn id="1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18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1389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35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500"/>
                            </p:stCondLst>
                            <p:childTnLst>
                              <p:par>
                                <p:cTn id="1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8" presetClass="emph" presetSubtype="0" repeatCount="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571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5" presetClass="emph" presetSubtype="0" repeatCount="14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1429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5" presetClass="emph" presetSubtype="0" repeatCount="9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166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2.77778E-6 0.02083 L -0.05052 0.08842 " pathEditMode="relative" ptsTypes="AAA">
                                      <p:cBhvr>
                                        <p:cTn id="22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12222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16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56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12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66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8" presetClass="emph" presetSubtype="0" repeatCount="45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43200000">
                                      <p:cBhvr>
                                        <p:cTn id="259" dur="888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13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153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emph" presetSubtype="0" repeatCount="8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1875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  <p:bldP spid="115" grpId="2" animBg="1"/>
      <p:bldP spid="79" grpId="0" animBg="1"/>
      <p:bldP spid="79" grpId="1" animBg="1"/>
      <p:bldP spid="79" grpId="2" animBg="1"/>
      <p:bldP spid="100" grpId="0" animBg="1"/>
      <p:bldP spid="100" grpId="1" animBg="1"/>
      <p:bldP spid="26" grpId="0" animBg="1"/>
      <p:bldP spid="54" grpId="0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111" grpId="0" animBg="1"/>
      <p:bldP spid="111" grpId="1" animBg="1"/>
      <p:bldP spid="111" grpId="2" animBg="1"/>
      <p:bldP spid="135" grpId="0" animBg="1"/>
      <p:bldP spid="140" grpId="0" animBg="1"/>
      <p:bldP spid="140" grpId="1" animBg="1"/>
      <p:bldP spid="141" grpId="0" animBg="1"/>
      <p:bldP spid="198" grpId="0" animBg="1"/>
      <p:bldP spid="198" grpId="1" animBg="1"/>
      <p:bldP spid="199" grpId="0" animBg="1"/>
      <p:bldP spid="199" grpId="1" animBg="1"/>
      <p:bldP spid="95" grpId="0"/>
      <p:bldP spid="95" grpId="1"/>
      <p:bldP spid="95" grpId="2"/>
      <p:bldP spid="112" grpId="0"/>
      <p:bldP spid="112" grpId="1"/>
      <p:bldP spid="112" grpId="2"/>
      <p:bldP spid="133" grpId="0"/>
      <p:bldP spid="133" grpId="1"/>
      <p:bldP spid="133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00"/>
          <p:cNvGrpSpPr/>
          <p:nvPr/>
        </p:nvGrpSpPr>
        <p:grpSpPr>
          <a:xfrm>
            <a:off x="6857992" y="4953000"/>
            <a:ext cx="457200" cy="762000"/>
            <a:chOff x="6968063" y="4810125"/>
            <a:chExt cx="203200" cy="533400"/>
          </a:xfrm>
          <a:solidFill>
            <a:srgbClr val="FF3737"/>
          </a:solidFill>
          <a:effectLst/>
        </p:grpSpPr>
        <p:sp>
          <p:nvSpPr>
            <p:cNvPr id="102" name="Oval 101"/>
            <p:cNvSpPr/>
            <p:nvPr/>
          </p:nvSpPr>
          <p:spPr>
            <a:xfrm>
              <a:off x="7010400" y="4953000"/>
              <a:ext cx="152400" cy="1524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68063" y="4810125"/>
              <a:ext cx="203200" cy="533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21"/>
          <p:cNvGrpSpPr/>
          <p:nvPr/>
        </p:nvGrpSpPr>
        <p:grpSpPr>
          <a:xfrm>
            <a:off x="6858000" y="4953000"/>
            <a:ext cx="457200" cy="762000"/>
            <a:chOff x="6858000" y="4800600"/>
            <a:chExt cx="457200" cy="762000"/>
          </a:xfrm>
          <a:solidFill>
            <a:srgbClr val="FF3737"/>
          </a:solidFill>
          <a:effectLst/>
        </p:grpSpPr>
        <p:sp>
          <p:nvSpPr>
            <p:cNvPr id="123" name="Oval 122"/>
            <p:cNvSpPr/>
            <p:nvPr/>
          </p:nvSpPr>
          <p:spPr>
            <a:xfrm>
              <a:off x="7010400" y="4953000"/>
              <a:ext cx="152400" cy="15240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858000" y="4800600"/>
              <a:ext cx="457200" cy="76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6019800" y="4648200"/>
            <a:ext cx="685800" cy="381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019800" y="4648200"/>
            <a:ext cx="685800" cy="381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4114800" cy="4937760"/>
          </a:xfrm>
        </p:spPr>
        <p:txBody>
          <a:bodyPr>
            <a:noAutofit/>
          </a:bodyPr>
          <a:lstStyle/>
          <a:p>
            <a:r>
              <a:rPr lang="en-US" sz="1800" dirty="0" smtClean="0"/>
              <a:t>CGRA Sizes</a:t>
            </a:r>
          </a:p>
          <a:p>
            <a:pPr lvl="1"/>
            <a:r>
              <a:rPr lang="en-US" sz="1600" dirty="0" smtClean="0"/>
              <a:t>4x4, 6x6, 8x8</a:t>
            </a:r>
          </a:p>
          <a:p>
            <a:r>
              <a:rPr lang="en-US" sz="1800" dirty="0" smtClean="0"/>
              <a:t>Page Size</a:t>
            </a:r>
          </a:p>
          <a:p>
            <a:pPr lvl="1"/>
            <a:r>
              <a:rPr lang="en-US" sz="1600" dirty="0" smtClean="0"/>
              <a:t>4 PEs</a:t>
            </a:r>
          </a:p>
          <a:p>
            <a:r>
              <a:rPr lang="en-US" sz="1800" dirty="0" smtClean="0"/>
              <a:t>Threads</a:t>
            </a:r>
          </a:p>
          <a:p>
            <a:pPr lvl="1"/>
            <a:r>
              <a:rPr lang="en-US" sz="1600" dirty="0" smtClean="0"/>
              <a:t>Composed of serial and CGRA-eligible code</a:t>
            </a:r>
          </a:p>
          <a:p>
            <a:r>
              <a:rPr lang="en-US" sz="1800" dirty="0" smtClean="0"/>
              <a:t>Number of Threads</a:t>
            </a:r>
          </a:p>
          <a:p>
            <a:pPr lvl="1"/>
            <a:r>
              <a:rPr lang="en-US" sz="1600" dirty="0" smtClean="0"/>
              <a:t>1, 2, 4, 8, or 16</a:t>
            </a:r>
          </a:p>
          <a:p>
            <a:r>
              <a:rPr lang="en-US" sz="1900" dirty="0" smtClean="0"/>
              <a:t>Data Buffer</a:t>
            </a:r>
          </a:p>
          <a:p>
            <a:pPr lvl="1"/>
            <a:r>
              <a:rPr lang="en-US" sz="1600" dirty="0" smtClean="0"/>
              <a:t>64 KB</a:t>
            </a:r>
          </a:p>
          <a:p>
            <a:r>
              <a:rPr lang="en-US" sz="1800" dirty="0" smtClean="0"/>
              <a:t>Systems</a:t>
            </a:r>
          </a:p>
          <a:p>
            <a:pPr lvl="1"/>
            <a:r>
              <a:rPr lang="en-US" sz="1600" dirty="0" smtClean="0"/>
              <a:t>DMA-constrained CGRA System</a:t>
            </a:r>
          </a:p>
          <a:p>
            <a:pPr lvl="1"/>
            <a:r>
              <a:rPr lang="en-US" sz="1600" dirty="0" smtClean="0"/>
              <a:t>Non-DMA-constrained CGRA System</a:t>
            </a:r>
          </a:p>
          <a:p>
            <a:pPr lvl="1"/>
            <a:r>
              <a:rPr lang="en-US" sz="1600" dirty="0" smtClean="0"/>
              <a:t>CPU-only System</a:t>
            </a:r>
          </a:p>
          <a:p>
            <a:endParaRPr lang="en-US" sz="18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3124200" y="1143000"/>
            <a:ext cx="27432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Thread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388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10200" y="2057400"/>
            <a:ext cx="0" cy="609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81600" y="1905000"/>
            <a:ext cx="0" cy="762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953000" y="2133600"/>
            <a:ext cx="0" cy="5334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724400" y="1295400"/>
            <a:ext cx="0" cy="13716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495800" y="1524000"/>
            <a:ext cx="0" cy="1143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267200" y="2286000"/>
            <a:ext cx="0" cy="381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38600" y="1524000"/>
            <a:ext cx="0" cy="1143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100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581400" y="1905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3528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24600" y="1143000"/>
            <a:ext cx="27432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Thread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839200" y="1447800"/>
            <a:ext cx="0" cy="12192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610600" y="1905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3820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153400" y="1295400"/>
            <a:ext cx="0" cy="1371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924800" y="2286000"/>
            <a:ext cx="0" cy="381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696200" y="1295400"/>
            <a:ext cx="0" cy="13716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467600" y="1752600"/>
            <a:ext cx="0" cy="9144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239000" y="2209800"/>
            <a:ext cx="0" cy="4572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010400" y="1905000"/>
            <a:ext cx="0" cy="7620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81800" y="1600200"/>
            <a:ext cx="0" cy="1066800"/>
          </a:xfrm>
          <a:prstGeom prst="line">
            <a:avLst/>
          </a:prstGeom>
          <a:ln w="1270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553200" y="1600200"/>
            <a:ext cx="0" cy="1066800"/>
          </a:xfrm>
          <a:prstGeom prst="line">
            <a:avLst/>
          </a:prstGeom>
          <a:ln w="1270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3246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696200" y="40386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Vertical Scroll 138"/>
          <p:cNvSpPr/>
          <p:nvPr/>
        </p:nvSpPr>
        <p:spPr>
          <a:xfrm>
            <a:off x="5334000" y="152400"/>
            <a:ext cx="2667000" cy="8382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Threads,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Multi-threading CGRA</a:t>
            </a:r>
            <a:endParaRPr lang="en-US" sz="1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Horizontal Scroll 139"/>
          <p:cNvSpPr/>
          <p:nvPr/>
        </p:nvSpPr>
        <p:spPr>
          <a:xfrm>
            <a:off x="7086600" y="1828800"/>
            <a:ext cx="1447800" cy="3810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Stalled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72" name="Group 571"/>
          <p:cNvGrpSpPr/>
          <p:nvPr/>
        </p:nvGrpSpPr>
        <p:grpSpPr>
          <a:xfrm>
            <a:off x="5029200" y="3048000"/>
            <a:ext cx="3886200" cy="3581400"/>
            <a:chOff x="5029200" y="3048000"/>
            <a:chExt cx="3886200" cy="3581400"/>
          </a:xfrm>
        </p:grpSpPr>
        <p:grpSp>
          <p:nvGrpSpPr>
            <p:cNvPr id="145" name="Group 144"/>
            <p:cNvGrpSpPr/>
            <p:nvPr/>
          </p:nvGrpSpPr>
          <p:grpSpPr>
            <a:xfrm>
              <a:off x="7267575" y="3048000"/>
              <a:ext cx="990600" cy="990600"/>
              <a:chOff x="6172200" y="3048000"/>
              <a:chExt cx="762000" cy="762000"/>
            </a:xfr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6" name="Rectangle 145"/>
              <p:cNvSpPr/>
              <p:nvPr/>
            </p:nvSpPr>
            <p:spPr>
              <a:xfrm>
                <a:off x="6172200" y="3124200"/>
                <a:ext cx="762000" cy="6858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47" name="Can 146"/>
              <p:cNvSpPr/>
              <p:nvPr/>
            </p:nvSpPr>
            <p:spPr>
              <a:xfrm>
                <a:off x="6400800" y="3048000"/>
                <a:ext cx="304800" cy="762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953125" y="3048000"/>
              <a:ext cx="990600" cy="990600"/>
              <a:chOff x="6172200" y="3048000"/>
              <a:chExt cx="762000" cy="762000"/>
            </a:xfrm>
            <a:solidFill>
              <a:schemeClr val="accent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9" name="Rectangle 148"/>
              <p:cNvSpPr/>
              <p:nvPr/>
            </p:nvSpPr>
            <p:spPr>
              <a:xfrm>
                <a:off x="6172200" y="3124200"/>
                <a:ext cx="762000" cy="6858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50" name="Can 149"/>
              <p:cNvSpPr/>
              <p:nvPr/>
            </p:nvSpPr>
            <p:spPr>
              <a:xfrm>
                <a:off x="6400800" y="3048000"/>
                <a:ext cx="304800" cy="762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5029200" y="5715000"/>
              <a:ext cx="3886200" cy="914400"/>
            </a:xfrm>
            <a:prstGeom prst="rect">
              <a:avLst/>
            </a:prstGeom>
            <a:solidFill>
              <a:srgbClr val="FF8989"/>
            </a:solidFill>
            <a:ln>
              <a:solidFill>
                <a:srgbClr val="762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System Memory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570" name="Group 569"/>
            <p:cNvGrpSpPr/>
            <p:nvPr/>
          </p:nvGrpSpPr>
          <p:grpSpPr>
            <a:xfrm>
              <a:off x="5029200" y="4191000"/>
              <a:ext cx="990600" cy="990600"/>
              <a:chOff x="5029200" y="4191000"/>
              <a:chExt cx="990600" cy="9906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5029200" y="4191000"/>
                <a:ext cx="990600" cy="990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CGRA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5498592" y="4555617"/>
                <a:ext cx="813816" cy="228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Buffer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6705600" y="4724400"/>
              <a:ext cx="762000" cy="228600"/>
            </a:xfrm>
            <a:prstGeom prst="rect">
              <a:avLst/>
            </a:prstGeom>
            <a:solidFill>
              <a:srgbClr val="FF8989"/>
            </a:solidFill>
            <a:ln>
              <a:solidFill>
                <a:srgbClr val="76203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DMA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876800" y="4191000"/>
            <a:ext cx="11079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876800" y="4724400"/>
            <a:ext cx="110799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772400" y="1828800"/>
            <a:ext cx="0" cy="12192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72400" y="2286000"/>
            <a:ext cx="0" cy="762000"/>
          </a:xfrm>
          <a:prstGeom prst="line">
            <a:avLst/>
          </a:prstGeom>
          <a:ln w="1270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448425" y="2133600"/>
            <a:ext cx="0" cy="9144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448425" y="2438400"/>
            <a:ext cx="0" cy="609600"/>
          </a:xfrm>
          <a:prstGeom prst="line">
            <a:avLst/>
          </a:prstGeom>
          <a:ln w="1270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6448425" y="2286000"/>
            <a:ext cx="0" cy="762000"/>
          </a:xfrm>
          <a:prstGeom prst="line">
            <a:avLst/>
          </a:prstGeom>
          <a:ln w="1270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3" name="Group 692"/>
          <p:cNvGrpSpPr/>
          <p:nvPr/>
        </p:nvGrpSpPr>
        <p:grpSpPr>
          <a:xfrm>
            <a:off x="6019800" y="4038600"/>
            <a:ext cx="1905000" cy="1676400"/>
            <a:chOff x="6019800" y="4038600"/>
            <a:chExt cx="1905000" cy="1676400"/>
          </a:xfrm>
        </p:grpSpPr>
        <p:grpSp>
          <p:nvGrpSpPr>
            <p:cNvPr id="694" name="Group 162"/>
            <p:cNvGrpSpPr/>
            <p:nvPr/>
          </p:nvGrpSpPr>
          <p:grpSpPr>
            <a:xfrm>
              <a:off x="7086600" y="4038600"/>
              <a:ext cx="838200" cy="685800"/>
              <a:chOff x="7086600" y="4038600"/>
              <a:chExt cx="838200" cy="685800"/>
            </a:xfrm>
          </p:grpSpPr>
          <p:cxnSp>
            <p:nvCxnSpPr>
              <p:cNvPr id="740" name="Straight Connector 739"/>
              <p:cNvCxnSpPr/>
              <p:nvPr/>
            </p:nvCxnSpPr>
            <p:spPr>
              <a:xfrm flipV="1">
                <a:off x="7467600" y="4267200"/>
                <a:ext cx="457200" cy="4572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V="1">
                <a:off x="7924800" y="4038600"/>
                <a:ext cx="0" cy="2286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2" name="Group 150"/>
              <p:cNvGrpSpPr/>
              <p:nvPr/>
            </p:nvGrpSpPr>
            <p:grpSpPr>
              <a:xfrm>
                <a:off x="7086600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9" name="Straight Connector 758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0" name="Straight Connector 759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1" name="Straight Connector 760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Straight Connector 761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Connector 762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3" name="Group 151"/>
              <p:cNvGrpSpPr/>
              <p:nvPr/>
            </p:nvGrpSpPr>
            <p:grpSpPr>
              <a:xfrm>
                <a:off x="7124696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5" name="Group 163"/>
            <p:cNvGrpSpPr/>
            <p:nvPr/>
          </p:nvGrpSpPr>
          <p:grpSpPr>
            <a:xfrm>
              <a:off x="6248400" y="4038600"/>
              <a:ext cx="838200" cy="685800"/>
              <a:chOff x="7086600" y="4038600"/>
              <a:chExt cx="838200" cy="685800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cxnSp>
            <p:nvCxnSpPr>
              <p:cNvPr id="716" name="Straight Connector 715"/>
              <p:cNvCxnSpPr/>
              <p:nvPr/>
            </p:nvCxnSpPr>
            <p:spPr>
              <a:xfrm flipV="1">
                <a:off x="7467600" y="4267200"/>
                <a:ext cx="457200" cy="4572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flipV="1">
                <a:off x="7924800" y="4038600"/>
                <a:ext cx="0" cy="2286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8" name="Group 150"/>
              <p:cNvGrpSpPr/>
              <p:nvPr/>
            </p:nvGrpSpPr>
            <p:grpSpPr>
              <a:xfrm>
                <a:off x="7086600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730" name="Straight Connector 729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3" name="Straight Connector 732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9" name="Group 151"/>
              <p:cNvGrpSpPr/>
              <p:nvPr/>
            </p:nvGrpSpPr>
            <p:grpSpPr>
              <a:xfrm>
                <a:off x="7124696" y="4038600"/>
                <a:ext cx="762000" cy="685800"/>
                <a:chOff x="7086600" y="4038600"/>
                <a:chExt cx="762000" cy="685800"/>
              </a:xfrm>
            </p:grpSpPr>
            <p:cxnSp>
              <p:nvCxnSpPr>
                <p:cNvPr id="720" name="Straight Connector 719"/>
                <p:cNvCxnSpPr/>
                <p:nvPr/>
              </p:nvCxnSpPr>
              <p:spPr>
                <a:xfrm flipV="1">
                  <a:off x="70866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/>
                <p:cNvCxnSpPr/>
                <p:nvPr/>
              </p:nvCxnSpPr>
              <p:spPr>
                <a:xfrm flipV="1">
                  <a:off x="71628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/>
                <p:cNvCxnSpPr/>
                <p:nvPr/>
              </p:nvCxnSpPr>
              <p:spPr>
                <a:xfrm flipV="1">
                  <a:off x="72390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/>
                <p:cNvCxnSpPr/>
                <p:nvPr/>
              </p:nvCxnSpPr>
              <p:spPr>
                <a:xfrm flipV="1">
                  <a:off x="73152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/>
                <p:cNvCxnSpPr/>
                <p:nvPr/>
              </p:nvCxnSpPr>
              <p:spPr>
                <a:xfrm flipV="1">
                  <a:off x="7391400" y="4267200"/>
                  <a:ext cx="457200" cy="4572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/>
                <p:cNvCxnSpPr/>
                <p:nvPr/>
              </p:nvCxnSpPr>
              <p:spPr>
                <a:xfrm flipV="1">
                  <a:off x="76962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 flipV="1">
                  <a:off x="76200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 flipV="1">
                  <a:off x="75438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/>
                <p:nvPr/>
              </p:nvCxnSpPr>
              <p:spPr>
                <a:xfrm flipV="1">
                  <a:off x="78486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Straight Connector 728"/>
                <p:cNvCxnSpPr/>
                <p:nvPr/>
              </p:nvCxnSpPr>
              <p:spPr>
                <a:xfrm flipV="1">
                  <a:off x="7772400" y="4038600"/>
                  <a:ext cx="0" cy="2286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6" name="Group 611"/>
            <p:cNvGrpSpPr/>
            <p:nvPr/>
          </p:nvGrpSpPr>
          <p:grpSpPr>
            <a:xfrm>
              <a:off x="6896104" y="4953000"/>
              <a:ext cx="381000" cy="762000"/>
              <a:chOff x="6896104" y="4953000"/>
              <a:chExt cx="381000" cy="762000"/>
            </a:xfrm>
          </p:grpSpPr>
          <p:cxnSp>
            <p:nvCxnSpPr>
              <p:cNvPr id="705" name="Straight Connector 704"/>
              <p:cNvCxnSpPr/>
              <p:nvPr/>
            </p:nvCxnSpPr>
            <p:spPr>
              <a:xfrm>
                <a:off x="70485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71247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961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9723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72009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7277104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9365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70127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70889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71651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7241389" y="4953000"/>
                <a:ext cx="0" cy="7620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7" name="Group 624"/>
            <p:cNvGrpSpPr/>
            <p:nvPr/>
          </p:nvGrpSpPr>
          <p:grpSpPr>
            <a:xfrm>
              <a:off x="6019800" y="4724400"/>
              <a:ext cx="685800" cy="228600"/>
              <a:chOff x="6019800" y="4724400"/>
              <a:chExt cx="685800" cy="228600"/>
            </a:xfrm>
          </p:grpSpPr>
          <p:cxnSp>
            <p:nvCxnSpPr>
              <p:cNvPr id="698" name="Straight Connector 697"/>
              <p:cNvCxnSpPr/>
              <p:nvPr/>
            </p:nvCxnSpPr>
            <p:spPr>
              <a:xfrm rot="5400000">
                <a:off x="6362700" y="45339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 rot="5400000">
                <a:off x="6362700" y="46101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/>
              <p:cNvCxnSpPr/>
              <p:nvPr/>
            </p:nvCxnSpPr>
            <p:spPr>
              <a:xfrm rot="5400000">
                <a:off x="6362700" y="43815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rot="5400000">
                <a:off x="6362700" y="4457700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 rot="5400000">
                <a:off x="6362700" y="44219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rot="5400000">
                <a:off x="6362700" y="44981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 rot="5400000">
                <a:off x="6362700" y="4574385"/>
                <a:ext cx="0" cy="68580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4.44444E-6 L -3.33333E-6 0.2 " pathEditMode="relative" rAng="0" ptsTypes="AA">
                                      <p:cBhvr>
                                        <p:cTn id="14" dur="3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334 L 3.33333E-6 0.1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52 1.11022E-16 L 0.00104 0.02083 L 0.05156 0.08866 " pathEditMode="relative" ptsTypes="AAA">
                                      <p:cBhvr>
                                        <p:cTn id="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16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563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12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66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7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71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59259E-6 L 0.00035 0.02037 L -0.04948 0.0875 " pathEditMode="relative" ptsTypes="AAA">
                                      <p:cBhvr>
                                        <p:cTn id="6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16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5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11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8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65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21600000">
                                      <p:cBhvr>
                                        <p:cTn id="87" dur="55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5" presetClass="emph" presetSubtype="0" repeatCount="17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17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17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88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33333E-6 -1.11111E-6 L 3.33333E-6 0.12222 " pathEditMode="relative" rAng="0" ptsTypes="AA">
                                      <p:cBhvr>
                                        <p:cTn id="107" dur="2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5" presetClass="emph" presetSubtype="0" repeatCount="150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33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15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933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54" grpId="1" animBg="1"/>
      <p:bldP spid="100" grpId="0" animBg="1"/>
      <p:bldP spid="100" grpId="1" animBg="1"/>
      <p:bldP spid="100" grpId="2" animBg="1"/>
      <p:bldP spid="139" grpId="0" animBg="1"/>
      <p:bldP spid="1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CGRAs are suitable as a co-processor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766-949A-4703-8D2C-5E3545EF5392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1600200" y="1371600"/>
          <a:ext cx="7315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0" y="1828800"/>
            <a:ext cx="3352800" cy="1676400"/>
            <a:chOff x="0" y="-914400"/>
            <a:chExt cx="3352800" cy="1676400"/>
          </a:xfrm>
        </p:grpSpPr>
        <p:sp>
          <p:nvSpPr>
            <p:cNvPr id="16" name="Oval 15"/>
            <p:cNvSpPr/>
            <p:nvPr/>
          </p:nvSpPr>
          <p:spPr>
            <a:xfrm>
              <a:off x="2895600" y="-381000"/>
              <a:ext cx="457200" cy="1143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3"/>
              <a:endCxn id="16" idx="2"/>
            </p:cNvCxnSpPr>
            <p:nvPr/>
          </p:nvCxnSpPr>
          <p:spPr>
            <a:xfrm>
              <a:off x="1676400" y="-175736"/>
              <a:ext cx="1219200" cy="36623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0" y="-914400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CGRAs provide significant performance improvement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5715000"/>
            <a:ext cx="559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= 1/Run Time of Single CPU System</a:t>
            </a:r>
          </a:p>
          <a:p>
            <a:r>
              <a:rPr lang="en-US" dirty="0" smtClean="0"/>
              <a:t>New = 1/Run Time of Single-threaded CGRA System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0" y="1600200"/>
            <a:ext cx="5867400" cy="4060924"/>
            <a:chOff x="0" y="1600200"/>
            <a:chExt cx="5867400" cy="4060924"/>
          </a:xfrm>
        </p:grpSpPr>
        <p:sp>
          <p:nvSpPr>
            <p:cNvPr id="32" name="TextBox 31"/>
            <p:cNvSpPr txBox="1"/>
            <p:nvPr/>
          </p:nvSpPr>
          <p:spPr>
            <a:xfrm>
              <a:off x="0" y="3352800"/>
              <a:ext cx="1676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 is lost as number of threads increase, especially as more CPU cores exist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34000" y="1600200"/>
              <a:ext cx="533400" cy="6858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32" idx="3"/>
              <a:endCxn id="25" idx="2"/>
            </p:cNvCxnSpPr>
            <p:nvPr/>
          </p:nvCxnSpPr>
          <p:spPr>
            <a:xfrm flipV="1">
              <a:off x="1676400" y="1943100"/>
              <a:ext cx="3657600" cy="256386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1828800"/>
            <a:ext cx="4572000" cy="2943999"/>
            <a:chOff x="0" y="2994124"/>
            <a:chExt cx="4572000" cy="2943999"/>
          </a:xfrm>
        </p:grpSpPr>
        <p:sp>
          <p:nvSpPr>
            <p:cNvPr id="17" name="TextBox 16"/>
            <p:cNvSpPr txBox="1"/>
            <p:nvPr/>
          </p:nvSpPr>
          <p:spPr>
            <a:xfrm>
              <a:off x="0" y="3352800"/>
              <a:ext cx="16764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Implicit resource parallelization between the CGRA and Processor provides improved performance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2994124"/>
              <a:ext cx="533400" cy="6858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7" idx="3"/>
              <a:endCxn id="20" idx="2"/>
            </p:cNvCxnSpPr>
            <p:nvPr/>
          </p:nvCxnSpPr>
          <p:spPr>
            <a:xfrm flipV="1">
              <a:off x="1676400" y="3337024"/>
              <a:ext cx="2362200" cy="130843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Multi-threading appropriate and beneficial for CGRAs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766-949A-4703-8D2C-5E3545EF5392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1600200" y="1371600"/>
          <a:ext cx="7315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1828800"/>
            <a:ext cx="3324225" cy="2286000"/>
            <a:chOff x="0" y="-914400"/>
            <a:chExt cx="3324225" cy="2286000"/>
          </a:xfrm>
        </p:grpSpPr>
        <p:sp>
          <p:nvSpPr>
            <p:cNvPr id="16" name="Oval 15"/>
            <p:cNvSpPr/>
            <p:nvPr/>
          </p:nvSpPr>
          <p:spPr>
            <a:xfrm>
              <a:off x="2943225" y="9906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3"/>
              <a:endCxn id="16" idx="1"/>
            </p:cNvCxnSpPr>
            <p:nvPr/>
          </p:nvCxnSpPr>
          <p:spPr>
            <a:xfrm>
              <a:off x="1676400" y="101263"/>
              <a:ext cx="1322621" cy="94513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0" y="-914400"/>
              <a:ext cx="1676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Simulation </a:t>
              </a:r>
              <a:r>
                <a:rPr lang="en-US" dirty="0" smtClean="0"/>
                <a:t>shows </a:t>
              </a:r>
              <a:r>
                <a:rPr lang="en-US" dirty="0" smtClean="0"/>
                <a:t>single-threaded performance unaffected for enabling </a:t>
              </a:r>
              <a:r>
                <a:rPr lang="en-US" dirty="0" err="1" smtClean="0"/>
                <a:t>mult</a:t>
              </a:r>
              <a:r>
                <a:rPr lang="en-US" dirty="0" smtClean="0"/>
                <a:t>-threading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39624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CGRA structures provide more benefit from enabling multi-threading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001000" y="2590800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001000" y="1752601"/>
            <a:ext cx="1" cy="60959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5715000"/>
            <a:ext cx="461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= 1/Run Time of Single CPU System</a:t>
            </a:r>
          </a:p>
          <a:p>
            <a:r>
              <a:rPr lang="en-US" dirty="0" smtClean="0"/>
              <a:t>New = 1/Run Time of Multi-threaded CGRA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Creating a Power-efficient System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1828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Original System:</a:t>
            </a:r>
          </a:p>
          <a:p>
            <a:pPr lvl="1"/>
            <a:r>
              <a:rPr lang="en-US" dirty="0" smtClean="0"/>
              <a:t>4 CPUs, 2.5 GHz</a:t>
            </a:r>
          </a:p>
          <a:p>
            <a:pPr lvl="1"/>
            <a:r>
              <a:rPr lang="en-US" dirty="0" smtClean="0"/>
              <a:t>500 MHz 8x8 CGRA</a:t>
            </a:r>
          </a:p>
          <a:p>
            <a:pPr lvl="1"/>
            <a:r>
              <a:rPr lang="en-US" dirty="0" smtClean="0"/>
              <a:t>8 GB/s DMA Bandwidth</a:t>
            </a:r>
          </a:p>
          <a:p>
            <a:r>
              <a:rPr lang="en-US" dirty="0" smtClean="0"/>
              <a:t>Optimized System</a:t>
            </a:r>
          </a:p>
          <a:p>
            <a:pPr lvl="1"/>
            <a:r>
              <a:rPr lang="en-US" dirty="0" smtClean="0"/>
              <a:t>2 CPUs, 800 MHz</a:t>
            </a:r>
          </a:p>
          <a:p>
            <a:pPr lvl="1"/>
            <a:r>
              <a:rPr lang="en-US" dirty="0" smtClean="0"/>
              <a:t>600 MHz 8x8 CGRA</a:t>
            </a:r>
          </a:p>
          <a:p>
            <a:pPr lvl="1"/>
            <a:r>
              <a:rPr lang="en-US" dirty="0" smtClean="0"/>
              <a:t>4 GB/s DMA Bandwidth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8766-949A-4703-8D2C-5E3545EF5392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1600200" y="1066800"/>
          <a:ext cx="7543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" name="Group 51"/>
          <p:cNvGrpSpPr/>
          <p:nvPr/>
        </p:nvGrpSpPr>
        <p:grpSpPr>
          <a:xfrm>
            <a:off x="0" y="2438400"/>
            <a:ext cx="5943600" cy="4012525"/>
            <a:chOff x="0" y="1981200"/>
            <a:chExt cx="5943600" cy="4012525"/>
          </a:xfrm>
        </p:grpSpPr>
        <p:sp>
          <p:nvSpPr>
            <p:cNvPr id="33" name="TextBox 32"/>
            <p:cNvSpPr txBox="1"/>
            <p:nvPr/>
          </p:nvSpPr>
          <p:spPr>
            <a:xfrm>
              <a:off x="0" y="3962400"/>
              <a:ext cx="1676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Multi-threaded CGRA maintains superior performance as threading increases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276600" y="1981200"/>
              <a:ext cx="2667000" cy="175260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683521" y="5906869"/>
            <a:ext cx="448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= 1/Run Time of Single 2.5 GHz CPU</a:t>
            </a:r>
          </a:p>
          <a:p>
            <a:r>
              <a:rPr lang="en-US" dirty="0" smtClean="0"/>
              <a:t>New = 1/Run Time of Described System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0" y="2971800"/>
            <a:ext cx="8686800" cy="1754326"/>
            <a:chOff x="0" y="2971800"/>
            <a:chExt cx="8686800" cy="1754326"/>
          </a:xfrm>
        </p:grpSpPr>
        <p:grpSp>
          <p:nvGrpSpPr>
            <p:cNvPr id="24" name="Group 51"/>
            <p:cNvGrpSpPr/>
            <p:nvPr/>
          </p:nvGrpSpPr>
          <p:grpSpPr>
            <a:xfrm>
              <a:off x="0" y="2971800"/>
              <a:ext cx="5257800" cy="1754326"/>
              <a:chOff x="0" y="3886200"/>
              <a:chExt cx="5257800" cy="175432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0" y="3886200"/>
                <a:ext cx="1676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Single-threaded CGRA does not scale in performance with threading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5" idx="3"/>
                <a:endCxn id="35" idx="2"/>
              </p:cNvCxnSpPr>
              <p:nvPr/>
            </p:nvCxnSpPr>
            <p:spPr>
              <a:xfrm flipV="1">
                <a:off x="1676400" y="4648200"/>
                <a:ext cx="3581400" cy="115163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5257800" y="3505200"/>
              <a:ext cx="3429000" cy="4572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0" name="Picture 12" descr="https://encrypted-tbn0.google.com/images?q=tbn:ANd9GcSILD1t9PPyYQXxr0GVEON1os62Pj93YFETaLayDeo7PK4s1kJ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066800"/>
            <a:ext cx="3810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270" name="Picture 22" descr="http://www.s3group.com/uploads/RTEmagicC_chip_lowres.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2369" y="3886200"/>
            <a:ext cx="2901631" cy="268884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Need for High Performance Embedded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3252" name="Picture 4" descr="https://encrypted-tbn0.google.com/images?q=tbn:ANd9GcRawVvg4kSotwhnYI4hB53UTQKu5o3Y-zztlxz6qLXkvmYgIM3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804160"/>
            <a:ext cx="4517571" cy="2529840"/>
          </a:xfrm>
          <a:prstGeom prst="foldedCorner">
            <a:avLst>
              <a:gd name="adj" fmla="val 2535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254" name="AutoShape 6" descr="data:image/jpg;base64,/9j/4AAQSkZJRgABAQAAAQABAAD/2wCEAAkGBhQSERUUEhQVFRQVFRcXFxcVGBgYGBcXGhcXGBwYFxoYHiYfFxwkGhgYHy8gJCcpLCwsFx4xNTAqNSYrLCkBCQoKDgwOGg8PGiwkHCQsLCwsLCwsLCksLCwsLCwsLCwsLCwpLCwsLCksLCwpLCksLCwsLCksLCkpLCwsKSwsLP/AABEIALcBEwMBIgACEQEDEQH/xAAcAAAABwEBAAAAAAAAAAAAAAAAAQIDBAUGBwj/xABJEAACAQIDBAcEBggEBAYDAAABAhEAAwQSIQUxQVEGEyJhcYGRBzKhsRRCUsHR8CMzYnKCksLhFaKy0hZD8fJzg5Ozw+IkU2T/xAAYAQEBAQEBAAAAAAAAAAAAAAAAAQIDBP/EACwRAQEAAgAGAAUCBwEAAAAAAAABAhEDEiExQVETUmGR8CMyFCJCcYGh8QT/2gAMAwEAAhEDEQA/AFbFuIbNoNigpyCZWQIV4AzKMvu2+0TBNwiBl1fweKLNeUXFPVh+rbsKLpUnKBmuA9qNMobfrGk5bBv2E/dX5CjmuvPXnuMt7N7hGukWSt5V6wgQzFCJyxlBf9Jq8QI3GpVvaGJVFfOYLFd+aId7fa00lkPPeOcDm4jkNd+n5mpezbkXU7mmN3Aia1OJWLwsfTotjbuJKBwVbdIOjalAOQ+uvHnypN3pg+HYrdRJY5t546aRMSVbf391Zbb2OdbNuHcAnWHYSertNJg6nSZPGqK7jmuTnZmOURmYtopJjX95j5k8a3llq6Yx4eNjpae0S3xWPB/xUVJT2gWeOcean+quR9eeZodf3/AVz556a+DPbsydPcOfrsPFZ+RNPDppYO66PNWH3VxlNouBAfTl+dKSdoNESI8Pv303j6a+HfmruFvpXZP/ADbf80fOn06RWjudD4OtcEbFMfrnyPyq6XpOmmbDoYIJ1t8Db7Am0QEIRhrmcdY0Pzm8fRy5/M7Ou2UPEeRBpR2qvImuEYDayow6xCwyMpAAJzHNlYZzplBXd9nvJp9tuJltqA4ZQ3WNCjMcvZjK8QCBvE6kzuUP5F1xPm/07edspxDeg/Gh/jNvv9K49hOkVgZM/wBI0Vg5Dt2nm3DaOugAu6ALvSZgmmMHt5YBu3r4MvITXTs5ImQD78iT9XXfV/TT9X3Ps7M22rf2o/haoq9JrWokggxqjcpkR3GuNDpHeyibhnjDH7zTY6T3Ne006d9X9NLOLfLtR6SW/tj+VqQeklvi6+YauLf8UXOLH0of8TP9o+n9qu+GxeHxb/U7Hc29ZP1rPmCPmtRbm1bB3nDeYH+yuSN0kb7R9KaPSJzzq8/Dnhm8Hi3+p1vrcM31sGPEL960m7g8Kfr4P+W3+FcjO3GP/d/akHbbd/8AMPwq/Fx/P+H8Nn83593T8TgcL9vBf5B/SaiNszDE/rcEPNf9lc5ba55H+YfhSDtU8j5t/anxsfRP/Pn83593QG2bhv8A92E9f/pUzZ3RqxcaBfw/gp18pArmX+KNy+P9qds7XZToPjT4uPpfgcT5nSukXRfDWhJvqoAmAAzk8lWeM8xXPsdi0zHqswThnILbt5ygDy+J30xitsO5g+GpJNV7kya555S9nXhcK496mHF03cxlRdaS6E1zdtGrjljJ/PhTJFSeppBs0VBxK9o+XyFChih2jpy+VCptpp8Kv6NP3V+QoyKlYbZ10WkPVvBRSDlO4gRTdyywOqkeRrenEzT+B/WJ+8KQVPI0qxo66fWHzpoW23FPUW+WYD/JH3fCqKz7wncdD4Hs/I1o9qmcKN2jKd/7Tjd5/mazBNdOJ3Y4fakGimnsV7xPBob+YBvvimkss24E+ANca6wQo5o2wzjerDxBpsg+FFAmkk0RpM0ALUWaiNAVFGWousNEaTNKJKv2R5/Omc9LRtB50wDQKFyh1lNk0U1FOdZQ6ymyKI6UQ51podbTRPePWj05igc600uy/aH576jg/kU5aeDr30Eq6dJ5U9ZvnQj5fjUUXweB/PnQsXMukHfpWg5euTcJPPw+VKca0mxh2uPCjUnwA8Twq3bZZyygzGYkjT+Eb28aWkipNogTun86c6Ze/Ex+NTtp2SqyecTyjw89KpLlys92tHvpjc6cXbLxlYK6iYDASJ36jWoBoooEYu8C5IEbtJngKFM3d9HVV6v2Go+jWNP+Tb/0LUp8Ih3op8QKjbCP/wCNY/8ABt/6FqdUTSI+yrJ32rZ/hX8Kp9q4rAYcgXVtAkSAFBMSROneD6VRbY9oF63ecLbtrbsvcUsS1wXMgzFUyZQtwKAchmS0SMprH+0Kxc+lM+ULGGs3ShmVDRbZZMF8rHfppwGWtzflmyeI6nbs4O+hyrbK8REbiDu9KwHtT2CmG6u7YRVV5DAbpGsjxB+FXuwtk5+pxFoOlu4SCmjQdSbkgQqEKwyniRzin/aPgRc2Y0b7TAid+hKn4Vv+1Yk9xyS7izkVtNxB8jPPkVrTbCKG3nJRACASxI1MAAQp4n4VibNzsZf2v9QI/pFLXd5f2rG2tNdtT6Zh1N67bNtC2XXSSJOWBrpB14yCJrS7Y6Dv9HFyEZjlkLJiR9o7wDHAb6w+yuk7IBbvIt+z1q3Cj5s2YKLcowYGerGUBiV3aV23ZO1RcjtqwuWhdQLbZZWdWJJIM5k04Gam6ajz/tnDtZaCsfhEiqz6b3Cuq+1XZS5QwiQp3cgxj/Kw9K5CRSqk/TjyH586Uu0mG4a+FRRVnNs2gygB17DjiJPZuLqJkSpHAgcGERR4raNxGy3CZA7SlYZG17LBgIO71HhR2sYSpYDQEBu6dx1O46juIHMVuujHQE7RVcZiD2CqIiL2TcFlVtTceSUk2yNATrOlUftF2I+EvKvU2bVp/wBWbOYdZAUHMGdiGGYgwADM68EppTtdBXdz+VQWFKRtPOkcaqCIpM0ZNAVkO4Zd9P28S9pxctmGWYMA7wRuYEcT60d7HBzOVE3DKi5V0AHfrpJJMk00bwOmvpWgtduXgSQwBbKDCJuVWRQOzoArEad3Kl2tv3lACsAAAAMiHcqIPeU7gixyI0iTVeRQAqCVi9q3Lgh2kTO4CNbjQAIAE3XPpwAAiGjK0MlQHaeGmrK2x4Eid+sT486rUt/d99TcNeiJBkcx861Bu+jnRC7cWRbAAA7R0J3k8ePON0eU3aNpbT5mQAKwY2yxEgyPPdE8Pn0Lo7ayYSzMT1SM0ACWKgkwO+uMdPNp9ZfaGJ1InwJ0+M+dZbiFtja1p8OFJM8o1zCZYnlrAHiTrBrKNvpd5pNNVZNIKgaOiqiLe94/nhQoXj2jQor1F0NvMcHYkaCxbAnf7o19Ipnph0qGEssVg3NInUb/AMKsejqxg8P/AOBa/wDbWuVe1LEN1kcKuMl6pldIuzPaPbsC4Thzduvc6ws7wGbMYLwNQo3dnfy4N9J+m1jaNgG9bFq/bP6MoWdjIJYEFVXJ7o97MCSYgENhWOtOWbij3lmm+qOudD+lItYDKCS3ZFsAA5WeBmY6AgMZiOPHhR4n2l9fh79q6uV7gA7PuSMwJ11E6aa7t9Umz8V+h3aBCRO6QRp3+6azu01i9cAEdttOWp0rdsk3HObt1SLbe8O6fQg/IGpkaeImq+x7wHOR6gr99TbLyi+lc2x12L2RbaN3DvYaZsHsnmjliB5MG8itcdroXsaxUYq9b+3ZzD+BwP8A5PhSrF37RxCkHdm0Pc6FT6FV9a4jeXWvQXtHwqthixO7drvjteeoUedcDx6jOY51b2RGNKU0vDLLqDxYfE09tK3luuBwYx4bxU102b66b/oF7VBhbSYa+g6tcwW4paVLMzdtdZWW3rqBwNZzbHTjFtibzG52XczaJW9YgdkAK+ZGEAdoDWJrMZqfx9pVuQplYUg+Kg/MmoqfexQcSLaIdScmYKePukkL/DA7qjk60LQ0MfnfQffVQU0KWLBo+oPdQMmhT30Y91JawQKmg3FGBQijoARUmyOz+edRafS+ABvqoK32XI5xHx/6VdbDwvX37Vkk5XuIpE6QWGbw0mqK5dB3TIqTZvGRlnNIiN8yN1Feh9u4/qbB6srmiFGnLlyArhPSbZFxSbu8E6908fga7Bs/oblW2zuVYKOsUHMobjBPLdPGJrO9O8RhhZZLZl/Gfz/eue3XW45HgsP1lxV3SYJ3wOJ79KsMfse2VNzDm4UBgi5lzePZECiwlvKSw0y6/wBq0V0dThhbZYJTMRGoNxswDd4WPXupcmscdsIRFFUzF4WNaiEVuOdRL28/nhR0V4do0dB6k2BtK2MHYJYD9Ba/9tawHtJe3cOm8TPAiOdYTDY1xbUZjGVfkKgbUvMx7RJ8a3LMXO9TN6zr593nx7xTb2CCQYBUwQSsggwRv3zTdFWVaXY9sG2oLL2g6gZl3nMASZ0gmdTVPtJZuFiR2oPGdVBndVhsU9kdz6+GlVu0Br4aenZ/prV7MydTQIBBBGhB3nx5VMRAJAYACeZ3Tpu38PzNVhFWV22VOu+AfOBPxmstF2wsiSYnUAax4nT5+FSlx4tuHwzXbLAR78trMnMoWBuER3zyr5oqCTitptDdtzmMnhmMgye0RPf3CoAuqRGvwGvx0o8RuqIKKm4BFLrodCCdRuBB+zT+3EC3FI3Pbt3Bu+soMaDnUTAND+RHqDTu1MUrizG9bCI37ys/3Zau/wCVi/uRM410+en40GuDfGsd/r71NUVZ20vTtEuoDAELoIVFHoo5QPId9RzeEjTd4fhTNg6UbVQ79J7vj/ai+k9wpCW5UnlH5+FNigf+k9woNiSeApkUYNEChQIoqijoGhR0Qgb61HQCzb+m23vEBbYNwA6ZmQSo/mhv4DWYWnVuEbqNR6Jxe1FexdFlgxTQld0kZtDx8a49tZGntHU762HsgdGsYhc83SwlCdyBdGA/eZgT3Duqn6WYAp2juYmPvrne7tvcUXRnE9TiAxjKQwJ4gEHUcj399NbX2q1+8TGg3R8zzPf41FW5TgGk8TV0zLozi8LmQxvFUFxYMGtXaaoG0cBnMjQ/A1qJWXve8aOncXhWVyDwj5ChVTS+se4v7q/IVD2hwqbYHYX91fkKjY9NPz31pyQKKlhKBWo0s9lLKH975ihjcExDMBIDtu3gTO7lqTS9h7m8p+NWtq4yMxXOCCHBUGfd1156H1rcm4xbqstYs5mVeZA/H4VfbdtjMjARnUnjvk/j8KWty1mzZSGO8lCvj9WKLalzOEC9WVUHUXFJkncRm0gR61dalN7sVEUUVJGG719fwmgcP+0v+b/bWG9oV8dmodWmJsDL73oD98VCyJ9pv5R/vqBGHPaB5GkEVItlAQe16L+JpLFOTfzL/toIxFCKfzL9k/zj/ZQLrHu/H+wqaEiwuh8Pvp02hG+N9O4fLr2Ru5tz8adbLGir6v8A76oi29ARzB/P550zFSSQeCeG/wC80mByHpQRyKNDrT5A5D0oeQ9BQNk0mns1DMaBmKOKeLGjzH8zQRlFLy0tbh13+tKNzmfjQa32a7baziTZCSMTFuQNVbtZW71BJnu14au9J9qMwNu57yufwPxFZjZ203sXkvW/etsGE7jHA9xBI86F/Gm47O29iSfMzWbGpl0ANrAqbftFQJ5VJ6J7P6/Eom+Z+AmnOljIrFEILAxpqPzNRrwqziQBvpsYteYqlvKw3gimK1pNn9p3QbrR3f6RR1XXt5oVkbHCovVp2fqrvLchyIqPtIwoyov+Y/M1Iwn6tP3F+Qo7g0rrtw8qMM/2VH/lp94pX6XvHhlX5VZinrdqQdQI58fCo1s50XZ5uBmb3VOpJiG+G+rPFoS43kFYMyZjx/eqFsT32j7BPoRVrbuSwza67jJ+8fkV2x/a5Zfu2wz7NYGDGmnpUnD2yog1a7WwZS6w4Sd358/OoRWuVmq6y7huKEUvLQiopq5akRTH+HDmfh+FTQtO28OW3AmBw4DvqG1YcAOZof4eOdTzbpGWghnAiknCLUwrSStXShh11juNP4e3LAZgskDM0wvCTAJgSDoCdONPbNwRd8oBJIO4Sd3Ib6stqWcLhbvV3lxZYe8P0NqNJ0/WZuHEb/W8t1tjmm9eT/SDCY1UE3nv2XVWm0XyayQGWFhtJgrpWVIrVYDpMmGIbA3biLDF1xIRgGykjq2RPePaGojv1qLjduJiFN3EFXZkytkUi4hAuQwzMc4LMpOoELAGlNRerPRRRVpidhXFAdQLlpj2biFSCDJEgElGKicraiDyqFdwrqJZSo3doRJ5Cd/lU1VllPWLYhRA14mB6k+W+nbuCEfVnhBWfQaxQtW9VBMQuuknhw0ndT7II0M+Uf1Gqis49/H3R6TRH7ua1LxFidRvHxqMVndJnTRV+GtRpH4/3H3VPwV2BCll5/prdsExvAZd24Rr41Y4boZeZczRb5Bhr5hRpUmxse3ZMybhMSGVQPI6n5fheWs80Zm7vPie+krWs/wHDOdHdTMwSunqNfWiOxsLZPbuyRwbX4KR8acpzK/ZYe0huq2UsCoMxoRDH5j1poYhLYJyNcY8ZCqPCdT6VYbS2/ZyBLTExu3KB4CKzmNxZf3oPfuqXUvRqI+0NoF9MuXuqCalJbB3MD3Np86bu4eN+nxFRpX3t5o6F4amhUVucBgXZLYCsSUWBBE6DdOlSrHR+9c0W2x3awSNcvFQftCRv36aRWi2X0avPaslWVQ1pIBuAEnIhkZZJ0j0HdT2N2fesuRduNdBRSCz3GWSTvzwCRHCd/lXbHGXo82Vs3WRxXR69a99GExAgzqJOm8R6ciambO6MvdMSBuzaSEB3SZ1Y6wo39wlhd3Fsgadax/gQfJ5H57qm9FcR1hxCKpGS4txQTMBl6tpPH9XaPma1cJExyuSHsnozbF5ktdfecKVfW3bQZlLAElWM6DcTVzg9jrh+1icISFM5hdN1QOZTKAe/Q84qy2LsY2bzurEdc4O4HK0GeJGsaHhqI3VfE8XYkAEGAQDqd4IjdFcreW68O0wl6+WK6ZbGsvhWe1bCOgFyVkllBhhJ3jKc/8AAK5owFdsTDISVGUrEFSwMqRBUgcxpu3Gubbf6K9ViblpGhTleysOxdW4AxEjtDtEbhzrdm+zG9d2ZoBe6rfDdHHLFWW4CDAhBlgmAWcuMvaK8DvFSMP0ddWBbNaZGTNLJmBJEFQBI4HXmDzrPLTcN2OhmMaIw9zXnlX1DsCPOrLZ9zaGziQlgA3CFytkLMdwCQ0tBJMCe+svh7Au32Xr3tzchTckkyYm4QQFPPfUzaW00tBFS911+0xAuFdFBknKzElhJIg8dfGaaabbePtCzOLwNtL5/wD6baOe9gkt5MKyb4MMhuWyGUasoktbEgS2gBWSBmGnhNWOw7Ni5ejF3LmWQCEYDM0SSxCjSeHDdJq92xY2Zh3VbWZGUFi/WXSSIM9gEyCCQZABBI1mtd2ezDGkskawd07uHd3VrMDsm1iP0lpXKa/rrkFt4kAAkCY95vq+dIu9ELjDs27Ykk5hc939ZCqWaGEFJJAPY7zLkpzQfQPaIsXLjMUQG04DlWZg0rAUKwPGSNN28VF2n0bW85uvdxVwudXGDYg8NGN8yBEbzuqwt9E7gct+gtgycoYkLyCyhIWOBJmmr/Rq5Mi7ZJnQLmWBBACwogfmeduOWtGNwl3pCwPQ0ZbqpnaCINy11RII4AkyZ5GsntbZL4e71dxYOhHJlO5h3H7iN4rWfR8QrZQxuAAiEZm37xOoGvnUba+LbFlbbqbjoMoFsFinCJUaeBNctXbtvGxmkxxdrSuf0aHRZ0AJGbTvjU8YHIVPwO2Sbty8x7QXKh0lBP1Rw7PKPjUzB9Cjc1a6qAGCIzGeWhjyBNW2G6HYRIJa7c1+0FB8lE/GtzG1zuUNDbJglwoUKIUgHiAMx3k92g376es7UzjsW0jcOwsnm27dy8qmjC4bP1a2FOUAk3MzDuADHXxpFzaNtLz9lRlyhQAAJgnNA3ncBO6NK1rXln/BVtbsM5XKBoo7KM0byJXTu8BRHbyD3c1thwcA6/vffUHGbfniao8dtTMddaly12WY+17ituGZLedVl/aGbjVG+P5VGfGMeNYtrfLIuDihOpnhVdir/a7XaHDn5GoJc0CaipJycCfz30MyxHDuqLQopTRwpJNChQRru80KF7fQqD0x0dzfQsMiqdbFrtLlTL+jXgd/pUXaGzHuAhEJE9rMxkmNNcsASBOpH3UOwunT28LaRbaAKiAFmY6BRHvlZ8QTAiixnTC+65swWOCEgEHn2deG5h6Ga6442OWec1pZ4booxEsqKdZVizQO9lcjdB3cae2eMPbCuXtgqGtuyqoZwwHZcRplaCJ3ERurBYzHudczEsCGMsZB4dvNu3eZEVEw+OuKeyxGswIj08/Kt83iuXL5jqp2wigC2ymXRQzFiJI4BQTuOk6Ty31HxHSzDICjGYmQLin1GYXPLKa58+0nZCGAOqzv4HNuLEDXlrT+09nsbrmVAzNEso0k8JmmWMvZcc7jerbYLpRaKu9oAABVbKrTAEDfbUnQ6QeHrmNv9PbjXB1RZAhiR2WYA6q3bKkSBwnyJBrcDZa00h15EDMZ48BHx41Fx9nPLBTmJggAb924DQnfvPHlTl6fVObd69kYbXcEkQJIMkLIjcAYJUaCQImIMjSknbN0MSHYZjmIDOFPiAQDAEajhQ/wy79h/Q0tdh323Wrh/hb8KxrJrmw9xF2hi2utneC+smJO+ZJOp1njVJdwjjWDpxAn5Vq7fRTEtus3P5G/CpFropjEPZsXBP7JPwjSpca1M8Z5ZHZ+IymSNBJjnGsVHuYkkMxMl21PcO0fUx6CtFtbYtwGbq9We8hT/KTPpVLewGSIIaDMDWPHh/0rNljcyl7LdNumxaRdC4AITgs6hn+03ELw48qP/ii4FlmJYz5bv71nXttMsDrzpJpuryxeX+k1yPeNRbW33G9vz+NVLUk1NrpcYvpHca2VDlVJjKugC8d287h601a20yWeqTsg+9GhjjJ5k/ARVXRU2jSYfbkBVmAFjTT0qbb28umvAc9Bu0rH5qPNV2mmtG21DltNR8qp8btIsc879G8RuNVRc0Yuc+NNro7cxZNMm4aRNHUAoqFCigKFChQChQoVFCiNHRUEe6NTQoXt9Cmh1nCdG1SxaZ79gE20MKWdvdB3Ipik4fZbM0IjPyIU/KugdHOjGHTD2WKSeqtklyT9RfKrR9sYa0I6y2scFIPwWu0znibebku+t0wWz+gmIcEMFRT9vU+QGvrVxgvZkg/WXCT+yAPiat8R00sL7guOf2Vgf5opg9I8Vc/U4UxwLkn5AD403l60sxwne7Q9o9DrFsWmVI/T21fMS4KloI14ExWqTZ9pdQiDvyj5xWUupjbjjr/1YIZrdoqHMbssEvObKZnTyrPbVAmHv3rhyroqkiYEy1xp9Upq2d2Zy43t93QsTtbC29HuWgeUgn0Ems5tHpbhAwa0pcqwkhQog6EdqDy4bwOdYW7a8Y/ab7lppVAP3f8AWkmvJdZeI3+L9pNpAMtljInUqonloD4VTYz2p3j+rt207zLn5gfCqO/hluDT+En5d3LyFU1y5GmVZGmok7++azcZG8crV5iPaDjG/wCdl/dVB/TPxqmxm1b139ZcuP8AvuzD0JgVHuXmPHQxoIA013CmT31loRXwHoKAilCyTuB9KUMI3L1IopqBzNMvh1O8H5VJFqdMyk8hJPypS4WftHwX8TQVzbPBIgkaxrrx8qZu7MIMSK1uz+jhdiGuWUgTLX7B3RAIRmYTPKnx0QuOSRlM69lcU/HnbsFT600c3hhn2a4E5ZHdBpoYViPdY+Rrp2F9n98jTNG/S0f/AJbls/CrbZ3s7uq4LgXE1zK5FmO+bT3C0csy8NaaXbjf0R/st6Gmip412rE+yt7jlhct2VP1E6xx4y5zEnxpQ9jqH37+af2DpqDp+k7o14E+NQ39HEqEV29vYphjJN26J4LlAHcAwbTzqFf9hlv6mJcfvWw3yYU6ezr6cdoV1h/YUeGLHnaP++mX9hdzhirfnbYf1U0bcsoU/i8NkuMkglWZZG4wYkTw0pkijQqFHQqKKhR0VAKKjoqCNd30dFdOtHTY9B7I6MvdsWTiMRP6K3pJMDIp0mAKt7WxsHaHaZWj7TD5Cuf7L6ZX0sW160wLaLBg7lA46/GmcR0guXPtN4FiPjpXedu7y3e+ze4zpZhrGlq2CRxAAH41m9p9PbtyQvZHcY+I1NZq5auv9WPGnbWwrrDcB3/iaf2i+OtWGyelb2nZxDMwgcQDMyeenfxqNirhdUYnes685aisdG50LFjoITXUmANAQCTumJrS7P2RaVApRmdBEO2UasTwGogzMAR9beas35ZuvDJdV31Js7Duv7ttyOZUgR4mAK2mFwV25AtAW0IHaRAhEjiWLFo4qGE8xup+50MNwqWaNO1mdrknms6id8ZtJgbpMvLO6zmvZhkwOTQ3ASSBkt5nJPinZnhGapWM6IsyhlDZjuDnJm7pIJBHfGgOsCa3+G6HWVAzdryAHw7XlMVYDYtriubuYkjTuJie+KnPi1MM3HB0eKuUutatkAGNbrEkAlCuYZWGogjeORBL2G6JYlzCrcInQpbKAjnL5fjXZrWGRPdVV8AB8qaxG1bSe9cQeYn0Gtc+b6OnL7rnOB9nWIYfpAq97OJ9EB+dXGH9mKx27g/hXd5sT8qtMd7QcJb+vmPJfzPwqgx3tcQe5aJ7zMfdV3U1j9Wq2X0XSwmRLl0qDIBYCDxjKoIB5TGp5ml2eimFXUWLZP7S5v8AVNc3xHtSxVyerUD90Zo79AfnVRjulmNf37jAHWJA08GJqapuenbM9q0I/R2xy7K1ExHSbDJ711PKT8q4V9JuPOe9lEbyX+VtT8qG1VHWHWd3COA3TrTXlebrp2HE+0fBp9Yt4AfeaqMR7X8OPdRm9R/TXK292NfzJppcEx+o/ofwpr6G/q6LifbMfqWR5/8Ad91V9/2x4g+6lsfnvFYoIqyGQE97RHoak2wn2cOIHF7pn+W4de4CrIlul9e9q+NP1lHgB+FQ7vtGxrf80+RI+RqpyJ9uzvnRbx/opDYkA6dX/wCkn9Smh38J79NsY2+7c/mP41HudJ8Sd9y560m9i1A0Kk8R9GsAepkn0FMHabZuzl/9Kyv+lNPWn+fz7p38fn2VV15cnv8AvpDj4UH97zpT7zWHY1QoUKgEUVA0IoBNEaOhQRbu+joru80dB1rZmEtLZtHIsm2mpEkkoKmlpt9YqdjNkzEgDMRMQNd3l30KFenenkvlKXBr1XWPfCAyFhG98TKtvO6NR38oMnZ/Q65eAZ+yDxZp57gJ+JFChWcsrIuM5stfRptl9E0swRccwZjshZiJggkSNNDu0q2GATMWyqWO8kSdPGhQrjba9MxkSBTOIxSoJYwPP7qOhVwm7pni5XDG2M5tT2g4eyY7TNyAP36VRYr2h37mlmyF72Ycp3AnhQoV1xxlunmvEys2ym0+lWIue9fBP2UDQP5wI8qqHxRYy5d+YLx8waFCueWTrjOhD3Q3ZS2ondq7H1Zsv+UUsu6gA5EjiEtg+bImY+tChWvG2b30au3gR+ta55MQPDOR8hTIy8FJ8wPkPvoUKxvbprXQZadyqP5j/qY1MxhYNIYiVTdp9ReVChWvBZ1QcQTGpJ8TPPmahtHEUKFZahPWiiDTQoUUrqzypNw8DRUKULLDu+P4Uyu/zoUKCLxon30KFSrCIoqFCoo6BoqFQA0UUdCqIt46mhQoUV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AutoShape 8" descr="data:image/jpg;base64,/9j/4AAQSkZJRgABAQAAAQABAAD/2wCEAAkGBhQSERUUEhQVFRQVFRcXFxcVGBgYGBcXGhcXGBwYFxoYHiYfFxwkGhgYHy8gJCcpLCwsFx4xNTAqNSYrLCkBCQoKDgwOGg8PGiwkHCQsLCwsLCwsLCksLCwsLCwsLCwsLCwpLCwsLCksLCwpLCksLCwsLCksLCkpLCwsKSwsLP/AABEIALcBEwMBIgACEQEDEQH/xAAcAAAABwEBAAAAAAAAAAAAAAAAAQIDBAUGBwj/xABJEAACAQIDBAcEBggEBAYDAAABAhEAAwQSIQUxQVEGEyJhcYGRBzKhsRRCUsHR8CMzYnKCksLhFaKy0hZD8fJzg5Ozw+IkU2T/xAAYAQEBAQEBAAAAAAAAAAAAAAAAAQIDBP/EACwRAQEAAgAGAAUCBwEAAAAAAAABAhEDEiExQVETUmGR8CMyFCJCcYGh8QT/2gAMAwEAAhEDEQA/AFbFuIbNoNigpyCZWQIV4AzKMvu2+0TBNwiBl1fweKLNeUXFPVh+rbsKLpUnKBmuA9qNMobfrGk5bBv2E/dX5CjmuvPXnuMt7N7hGukWSt5V6wgQzFCJyxlBf9Jq8QI3GpVvaGJVFfOYLFd+aId7fa00lkPPeOcDm4jkNd+n5mpezbkXU7mmN3Aia1OJWLwsfTotjbuJKBwVbdIOjalAOQ+uvHnypN3pg+HYrdRJY5t546aRMSVbf391Zbb2OdbNuHcAnWHYSertNJg6nSZPGqK7jmuTnZmOURmYtopJjX95j5k8a3llq6Yx4eNjpae0S3xWPB/xUVJT2gWeOcean+quR9eeZodf3/AVz556a+DPbsydPcOfrsPFZ+RNPDppYO66PNWH3VxlNouBAfTl+dKSdoNESI8Pv303j6a+HfmruFvpXZP/ADbf80fOn06RWjudD4OtcEbFMfrnyPyq6XpOmmbDoYIJ1t8Db7Am0QEIRhrmcdY0Pzm8fRy5/M7Ou2UPEeRBpR2qvImuEYDayow6xCwyMpAAJzHNlYZzplBXd9nvJp9tuJltqA4ZQ3WNCjMcvZjK8QCBvE6kzuUP5F1xPm/07edspxDeg/Gh/jNvv9K49hOkVgZM/wBI0Vg5Dt2nm3DaOugAu6ALvSZgmmMHt5YBu3r4MvITXTs5ImQD78iT9XXfV/TT9X3Ps7M22rf2o/haoq9JrWokggxqjcpkR3GuNDpHeyibhnjDH7zTY6T3Ne006d9X9NLOLfLtR6SW/tj+VqQeklvi6+YauLf8UXOLH0of8TP9o+n9qu+GxeHxb/U7Hc29ZP1rPmCPmtRbm1bB3nDeYH+yuSN0kb7R9KaPSJzzq8/Dnhm8Hi3+p1vrcM31sGPEL960m7g8Kfr4P+W3+FcjO3GP/d/akHbbd/8AMPwq/Fx/P+H8Nn83593T8TgcL9vBf5B/SaiNszDE/rcEPNf9lc5ba55H+YfhSDtU8j5t/anxsfRP/Pn83593QG2bhv8A92E9f/pUzZ3RqxcaBfw/gp18pArmX+KNy+P9qds7XZToPjT4uPpfgcT5nSukXRfDWhJvqoAmAAzk8lWeM8xXPsdi0zHqswThnILbt5ygDy+J30xitsO5g+GpJNV7kya555S9nXhcK496mHF03cxlRdaS6E1zdtGrjljJ/PhTJFSeppBs0VBxK9o+XyFChih2jpy+VCptpp8Kv6NP3V+QoyKlYbZ10WkPVvBRSDlO4gRTdyywOqkeRrenEzT+B/WJ+8KQVPI0qxo66fWHzpoW23FPUW+WYD/JH3fCqKz7wncdD4Hs/I1o9qmcKN2jKd/7Tjd5/mazBNdOJ3Y4fakGimnsV7xPBob+YBvvimkss24E+ANca6wQo5o2wzjerDxBpsg+FFAmkk0RpM0ALUWaiNAVFGWousNEaTNKJKv2R5/Omc9LRtB50wDQKFyh1lNk0U1FOdZQ6ymyKI6UQ51podbTRPePWj05igc600uy/aH576jg/kU5aeDr30Eq6dJ5U9ZvnQj5fjUUXweB/PnQsXMukHfpWg5euTcJPPw+VKca0mxh2uPCjUnwA8Twq3bZZyygzGYkjT+Eb28aWkipNogTun86c6Ze/Ex+NTtp2SqyecTyjw89KpLlys92tHvpjc6cXbLxlYK6iYDASJ36jWoBoooEYu8C5IEbtJngKFM3d9HVV6v2Go+jWNP+Tb/0LUp8Ih3op8QKjbCP/wCNY/8ABt/6FqdUTSI+yrJ32rZ/hX8Kp9q4rAYcgXVtAkSAFBMSROneD6VRbY9oF63ecLbtrbsvcUsS1wXMgzFUyZQtwKAchmS0SMprH+0Kxc+lM+ULGGs3ShmVDRbZZMF8rHfppwGWtzflmyeI6nbs4O+hyrbK8REbiDu9KwHtT2CmG6u7YRVV5DAbpGsjxB+FXuwtk5+pxFoOlu4SCmjQdSbkgQqEKwyniRzin/aPgRc2Y0b7TAid+hKn4Vv+1Yk9xyS7izkVtNxB8jPPkVrTbCKG3nJRACASxI1MAAQp4n4VibNzsZf2v9QI/pFLXd5f2rG2tNdtT6Zh1N67bNtC2XXSSJOWBrpB14yCJrS7Y6Dv9HFyEZjlkLJiR9o7wDHAb6w+yuk7IBbvIt+z1q3Cj5s2YKLcowYGerGUBiV3aV23ZO1RcjtqwuWhdQLbZZWdWJJIM5k04Gam6ajz/tnDtZaCsfhEiqz6b3Cuq+1XZS5QwiQp3cgxj/Kw9K5CRSqk/TjyH586Uu0mG4a+FRRVnNs2gygB17DjiJPZuLqJkSpHAgcGERR4raNxGy3CZA7SlYZG17LBgIO71HhR2sYSpYDQEBu6dx1O46juIHMVuujHQE7RVcZiD2CqIiL2TcFlVtTceSUk2yNATrOlUftF2I+EvKvU2bVp/wBWbOYdZAUHMGdiGGYgwADM68EppTtdBXdz+VQWFKRtPOkcaqCIpM0ZNAVkO4Zd9P28S9pxctmGWYMA7wRuYEcT60d7HBzOVE3DKi5V0AHfrpJJMk00bwOmvpWgtduXgSQwBbKDCJuVWRQOzoArEad3Kl2tv3lACsAAAAMiHcqIPeU7gixyI0iTVeRQAqCVi9q3Lgh2kTO4CNbjQAIAE3XPpwAAiGjK0MlQHaeGmrK2x4Eid+sT486rUt/d99TcNeiJBkcx861Bu+jnRC7cWRbAAA7R0J3k8ePON0eU3aNpbT5mQAKwY2yxEgyPPdE8Pn0Lo7ayYSzMT1SM0ACWKgkwO+uMdPNp9ZfaGJ1InwJ0+M+dZbiFtja1p8OFJM8o1zCZYnlrAHiTrBrKNvpd5pNNVZNIKgaOiqiLe94/nhQoXj2jQor1F0NvMcHYkaCxbAnf7o19Ipnph0qGEssVg3NInUb/AMKsejqxg8P/AOBa/wDbWuVe1LEN1kcKuMl6pldIuzPaPbsC4Thzduvc6ws7wGbMYLwNQo3dnfy4N9J+m1jaNgG9bFq/bP6MoWdjIJYEFVXJ7o97MCSYgENhWOtOWbij3lmm+qOudD+lItYDKCS3ZFsAA5WeBmY6AgMZiOPHhR4n2l9fh79q6uV7gA7PuSMwJ11E6aa7t9Umz8V+h3aBCRO6QRp3+6azu01i9cAEdttOWp0rdsk3HObt1SLbe8O6fQg/IGpkaeImq+x7wHOR6gr99TbLyi+lc2x12L2RbaN3DvYaZsHsnmjliB5MG8itcdroXsaxUYq9b+3ZzD+BwP8A5PhSrF37RxCkHdm0Pc6FT6FV9a4jeXWvQXtHwqthixO7drvjteeoUedcDx6jOY51b2RGNKU0vDLLqDxYfE09tK3luuBwYx4bxU102b66b/oF7VBhbSYa+g6tcwW4paVLMzdtdZWW3rqBwNZzbHTjFtibzG52XczaJW9YgdkAK+ZGEAdoDWJrMZqfx9pVuQplYUg+Kg/MmoqfexQcSLaIdScmYKePukkL/DA7qjk60LQ0MfnfQffVQU0KWLBo+oPdQMmhT30Y91JawQKmg3FGBQijoARUmyOz+edRafS+ABvqoK32XI5xHx/6VdbDwvX37Vkk5XuIpE6QWGbw0mqK5dB3TIqTZvGRlnNIiN8yN1Feh9u4/qbB6srmiFGnLlyArhPSbZFxSbu8E6908fga7Bs/oblW2zuVYKOsUHMobjBPLdPGJrO9O8RhhZZLZl/Gfz/eue3XW45HgsP1lxV3SYJ3wOJ79KsMfse2VNzDm4UBgi5lzePZECiwlvKSw0y6/wBq0V0dThhbZYJTMRGoNxswDd4WPXupcmscdsIRFFUzF4WNaiEVuOdRL28/nhR0V4do0dB6k2BtK2MHYJYD9Ba/9tawHtJe3cOm8TPAiOdYTDY1xbUZjGVfkKgbUvMx7RJ8a3LMXO9TN6zr593nx7xTb2CCQYBUwQSsggwRv3zTdFWVaXY9sG2oLL2g6gZl3nMASZ0gmdTVPtJZuFiR2oPGdVBndVhsU9kdz6+GlVu0Br4aenZ/prV7MydTQIBBBGhB3nx5VMRAJAYACeZ3Tpu38PzNVhFWV22VOu+AfOBPxmstF2wsiSYnUAax4nT5+FSlx4tuHwzXbLAR78trMnMoWBuER3zyr5oqCTitptDdtzmMnhmMgye0RPf3CoAuqRGvwGvx0o8RuqIKKm4BFLrodCCdRuBB+zT+3EC3FI3Pbt3Bu+soMaDnUTAND+RHqDTu1MUrizG9bCI37ys/3Zau/wCVi/uRM410+en40GuDfGsd/r71NUVZ20vTtEuoDAELoIVFHoo5QPId9RzeEjTd4fhTNg6UbVQ79J7vj/ai+k9wpCW5UnlH5+FNigf+k9woNiSeApkUYNEChQIoqijoGhR0Qgb61HQCzb+m23vEBbYNwA6ZmQSo/mhv4DWYWnVuEbqNR6Jxe1FexdFlgxTQld0kZtDx8a49tZGntHU762HsgdGsYhc83SwlCdyBdGA/eZgT3Duqn6WYAp2juYmPvrne7tvcUXRnE9TiAxjKQwJ4gEHUcj399NbX2q1+8TGg3R8zzPf41FW5TgGk8TV0zLozi8LmQxvFUFxYMGtXaaoG0cBnMjQ/A1qJWXve8aOncXhWVyDwj5ChVTS+se4v7q/IVD2hwqbYHYX91fkKjY9NPz31pyQKKlhKBWo0s9lLKH975ihjcExDMBIDtu3gTO7lqTS9h7m8p+NWtq4yMxXOCCHBUGfd1156H1rcm4xbqstYs5mVeZA/H4VfbdtjMjARnUnjvk/j8KWty1mzZSGO8lCvj9WKLalzOEC9WVUHUXFJkncRm0gR61dalN7sVEUUVJGG719fwmgcP+0v+b/bWG9oV8dmodWmJsDL73oD98VCyJ9pv5R/vqBGHPaB5GkEVItlAQe16L+JpLFOTfzL/toIxFCKfzL9k/zj/ZQLrHu/H+wqaEiwuh8Pvp02hG+N9O4fLr2Ru5tz8adbLGir6v8A76oi29ARzB/P550zFSSQeCeG/wC80mByHpQRyKNDrT5A5D0oeQ9BQNk0mns1DMaBmKOKeLGjzH8zQRlFLy0tbh13+tKNzmfjQa32a7baziTZCSMTFuQNVbtZW71BJnu14au9J9qMwNu57yufwPxFZjZ203sXkvW/etsGE7jHA9xBI86F/Gm47O29iSfMzWbGpl0ANrAqbftFQJ5VJ6J7P6/Eom+Z+AmnOljIrFEILAxpqPzNRrwqziQBvpsYteYqlvKw3gimK1pNn9p3QbrR3f6RR1XXt5oVkbHCovVp2fqrvLchyIqPtIwoyov+Y/M1Iwn6tP3F+Qo7g0rrtw8qMM/2VH/lp94pX6XvHhlX5VZinrdqQdQI58fCo1s50XZ5uBmb3VOpJiG+G+rPFoS43kFYMyZjx/eqFsT32j7BPoRVrbuSwza67jJ+8fkV2x/a5Zfu2wz7NYGDGmnpUnD2yog1a7WwZS6w4Sd358/OoRWuVmq6y7huKEUvLQiopq5akRTH+HDmfh+FTQtO28OW3AmBw4DvqG1YcAOZof4eOdTzbpGWghnAiknCLUwrSStXShh11juNP4e3LAZgskDM0wvCTAJgSDoCdONPbNwRd8oBJIO4Sd3Ib6stqWcLhbvV3lxZYe8P0NqNJ0/WZuHEb/W8t1tjmm9eT/SDCY1UE3nv2XVWm0XyayQGWFhtJgrpWVIrVYDpMmGIbA3biLDF1xIRgGykjq2RPePaGojv1qLjduJiFN3EFXZkytkUi4hAuQwzMc4LMpOoELAGlNRerPRRRVpidhXFAdQLlpj2biFSCDJEgElGKicraiDyqFdwrqJZSo3doRJ5Cd/lU1VllPWLYhRA14mB6k+W+nbuCEfVnhBWfQaxQtW9VBMQuuknhw0ndT7II0M+Uf1Gqis49/H3R6TRH7ua1LxFidRvHxqMVndJnTRV+GtRpH4/3H3VPwV2BCll5/prdsExvAZd24Rr41Y4boZeZczRb5Bhr5hRpUmxse3ZMybhMSGVQPI6n5fheWs80Zm7vPie+krWs/wHDOdHdTMwSunqNfWiOxsLZPbuyRwbX4KR8acpzK/ZYe0huq2UsCoMxoRDH5j1poYhLYJyNcY8ZCqPCdT6VYbS2/ZyBLTExu3KB4CKzmNxZf3oPfuqXUvRqI+0NoF9MuXuqCalJbB3MD3Np86bu4eN+nxFRpX3t5o6F4amhUVucBgXZLYCsSUWBBE6DdOlSrHR+9c0W2x3awSNcvFQftCRv36aRWi2X0avPaslWVQ1pIBuAEnIhkZZJ0j0HdT2N2fesuRduNdBRSCz3GWSTvzwCRHCd/lXbHGXo82Vs3WRxXR69a99GExAgzqJOm8R6ciambO6MvdMSBuzaSEB3SZ1Y6wo39wlhd3Fsgadax/gQfJ5H57qm9FcR1hxCKpGS4txQTMBl6tpPH9XaPma1cJExyuSHsnozbF5ktdfecKVfW3bQZlLAElWM6DcTVzg9jrh+1icISFM5hdN1QOZTKAe/Q84qy2LsY2bzurEdc4O4HK0GeJGsaHhqI3VfE8XYkAEGAQDqd4IjdFcreW68O0wl6+WK6ZbGsvhWe1bCOgFyVkllBhhJ3jKc/8AAK5owFdsTDISVGUrEFSwMqRBUgcxpu3Gubbf6K9ViblpGhTleysOxdW4AxEjtDtEbhzrdm+zG9d2ZoBe6rfDdHHLFWW4CDAhBlgmAWcuMvaK8DvFSMP0ddWBbNaZGTNLJmBJEFQBI4HXmDzrPLTcN2OhmMaIw9zXnlX1DsCPOrLZ9zaGziQlgA3CFytkLMdwCQ0tBJMCe+svh7Au32Xr3tzchTckkyYm4QQFPPfUzaW00tBFS911+0xAuFdFBknKzElhJIg8dfGaaabbePtCzOLwNtL5/wD6baOe9gkt5MKyb4MMhuWyGUasoktbEgS2gBWSBmGnhNWOw7Ni5ejF3LmWQCEYDM0SSxCjSeHDdJq92xY2Zh3VbWZGUFi/WXSSIM9gEyCCQZABBI1mtd2ezDGkskawd07uHd3VrMDsm1iP0lpXKa/rrkFt4kAAkCY95vq+dIu9ELjDs27Ykk5hc939ZCqWaGEFJJAPY7zLkpzQfQPaIsXLjMUQG04DlWZg0rAUKwPGSNN28VF2n0bW85uvdxVwudXGDYg8NGN8yBEbzuqwt9E7gct+gtgycoYkLyCyhIWOBJmmr/Rq5Mi7ZJnQLmWBBACwogfmeduOWtGNwl3pCwPQ0ZbqpnaCINy11RII4AkyZ5GsntbZL4e71dxYOhHJlO5h3H7iN4rWfR8QrZQxuAAiEZm37xOoGvnUba+LbFlbbqbjoMoFsFinCJUaeBNctXbtvGxmkxxdrSuf0aHRZ0AJGbTvjU8YHIVPwO2Sbty8x7QXKh0lBP1Rw7PKPjUzB9Cjc1a6qAGCIzGeWhjyBNW2G6HYRIJa7c1+0FB8lE/GtzG1zuUNDbJglwoUKIUgHiAMx3k92g376es7UzjsW0jcOwsnm27dy8qmjC4bP1a2FOUAk3MzDuADHXxpFzaNtLz9lRlyhQAAJgnNA3ncBO6NK1rXln/BVtbsM5XKBoo7KM0byJXTu8BRHbyD3c1thwcA6/vffUHGbfniao8dtTMddaly12WY+17ituGZLedVl/aGbjVG+P5VGfGMeNYtrfLIuDihOpnhVdir/a7XaHDn5GoJc0CaipJycCfz30MyxHDuqLQopTRwpJNChQRru80KF7fQqD0x0dzfQsMiqdbFrtLlTL+jXgd/pUXaGzHuAhEJE9rMxkmNNcsASBOpH3UOwunT28LaRbaAKiAFmY6BRHvlZ8QTAiixnTC+65swWOCEgEHn2deG5h6Ga6442OWec1pZ4booxEsqKdZVizQO9lcjdB3cae2eMPbCuXtgqGtuyqoZwwHZcRplaCJ3ERurBYzHudczEsCGMsZB4dvNu3eZEVEw+OuKeyxGswIj08/Kt83iuXL5jqp2wigC2ymXRQzFiJI4BQTuOk6Ty31HxHSzDICjGYmQLin1GYXPLKa58+0nZCGAOqzv4HNuLEDXlrT+09nsbrmVAzNEso0k8JmmWMvZcc7jerbYLpRaKu9oAABVbKrTAEDfbUnQ6QeHrmNv9PbjXB1RZAhiR2WYA6q3bKkSBwnyJBrcDZa00h15EDMZ48BHx41Fx9nPLBTmJggAb924DQnfvPHlTl6fVObd69kYbXcEkQJIMkLIjcAYJUaCQImIMjSknbN0MSHYZjmIDOFPiAQDAEajhQ/wy79h/Q0tdh323Wrh/hb8KxrJrmw9xF2hi2utneC+smJO+ZJOp1njVJdwjjWDpxAn5Vq7fRTEtus3P5G/CpFropjEPZsXBP7JPwjSpca1M8Z5ZHZ+IymSNBJjnGsVHuYkkMxMl21PcO0fUx6CtFtbYtwGbq9We8hT/KTPpVLewGSIIaDMDWPHh/0rNljcyl7LdNumxaRdC4AITgs6hn+03ELw48qP/ii4FlmJYz5bv71nXttMsDrzpJpuryxeX+k1yPeNRbW33G9vz+NVLUk1NrpcYvpHca2VDlVJjKugC8d287h601a20yWeqTsg+9GhjjJ5k/ARVXRU2jSYfbkBVmAFjTT0qbb28umvAc9Bu0rH5qPNV2mmtG21DltNR8qp8btIsc879G8RuNVRc0Yuc+NNro7cxZNMm4aRNHUAoqFCigKFChQChQoVFCiNHRUEe6NTQoXt9Cmh1nCdG1SxaZ79gE20MKWdvdB3Ipik4fZbM0IjPyIU/KugdHOjGHTD2WKSeqtklyT9RfKrR9sYa0I6y2scFIPwWu0znibebku+t0wWz+gmIcEMFRT9vU+QGvrVxgvZkg/WXCT+yAPiat8R00sL7guOf2Vgf5opg9I8Vc/U4UxwLkn5AD403l60sxwne7Q9o9DrFsWmVI/T21fMS4KloI14ExWqTZ9pdQiDvyj5xWUupjbjjr/1YIZrdoqHMbssEvObKZnTyrPbVAmHv3rhyroqkiYEy1xp9Upq2d2Zy43t93QsTtbC29HuWgeUgn0Ems5tHpbhAwa0pcqwkhQog6EdqDy4bwOdYW7a8Y/ab7lppVAP3f8AWkmvJdZeI3+L9pNpAMtljInUqonloD4VTYz2p3j+rt207zLn5gfCqO/hluDT+En5d3LyFU1y5GmVZGmok7++azcZG8crV5iPaDjG/wCdl/dVB/TPxqmxm1b139ZcuP8AvuzD0JgVHuXmPHQxoIA013CmT31loRXwHoKAilCyTuB9KUMI3L1IopqBzNMvh1O8H5VJFqdMyk8hJPypS4WftHwX8TQVzbPBIgkaxrrx8qZu7MIMSK1uz+jhdiGuWUgTLX7B3RAIRmYTPKnx0QuOSRlM69lcU/HnbsFT600c3hhn2a4E5ZHdBpoYViPdY+Rrp2F9n98jTNG/S0f/AJbls/CrbZ3s7uq4LgXE1zK5FmO+bT3C0csy8NaaXbjf0R/st6Gmip412rE+yt7jlhct2VP1E6xx4y5zEnxpQ9jqH37+af2DpqDp+k7o14E+NQ39HEqEV29vYphjJN26J4LlAHcAwbTzqFf9hlv6mJcfvWw3yYU6ezr6cdoV1h/YUeGLHnaP++mX9hdzhirfnbYf1U0bcsoU/i8NkuMkglWZZG4wYkTw0pkijQqFHQqKKhR0VAKKjoqCNd30dFdOtHTY9B7I6MvdsWTiMRP6K3pJMDIp0mAKt7WxsHaHaZWj7TD5Cuf7L6ZX0sW160wLaLBg7lA46/GmcR0guXPtN4FiPjpXedu7y3e+ze4zpZhrGlq2CRxAAH41m9p9PbtyQvZHcY+I1NZq5auv9WPGnbWwrrDcB3/iaf2i+OtWGyelb2nZxDMwgcQDMyeenfxqNirhdUYnes685aisdG50LFjoITXUmANAQCTumJrS7P2RaVApRmdBEO2UasTwGogzMAR9beas35ZuvDJdV31Js7Duv7ttyOZUgR4mAK2mFwV25AtAW0IHaRAhEjiWLFo4qGE8xup+50MNwqWaNO1mdrknms6id8ZtJgbpMvLO6zmvZhkwOTQ3ASSBkt5nJPinZnhGapWM6IsyhlDZjuDnJm7pIJBHfGgOsCa3+G6HWVAzdryAHw7XlMVYDYtriubuYkjTuJie+KnPi1MM3HB0eKuUutatkAGNbrEkAlCuYZWGogjeORBL2G6JYlzCrcInQpbKAjnL5fjXZrWGRPdVV8AB8qaxG1bSe9cQeYn0Gtc+b6OnL7rnOB9nWIYfpAq97OJ9EB+dXGH9mKx27g/hXd5sT8qtMd7QcJb+vmPJfzPwqgx3tcQe5aJ7zMfdV3U1j9Wq2X0XSwmRLl0qDIBYCDxjKoIB5TGp5ml2eimFXUWLZP7S5v8AVNc3xHtSxVyerUD90Zo79AfnVRjulmNf37jAHWJA08GJqapuenbM9q0I/R2xy7K1ExHSbDJ711PKT8q4V9JuPOe9lEbyX+VtT8qG1VHWHWd3COA3TrTXlebrp2HE+0fBp9Yt4AfeaqMR7X8OPdRm9R/TXK292NfzJppcEx+o/ofwpr6G/q6LifbMfqWR5/8Ad91V9/2x4g+6lsfnvFYoIqyGQE97RHoak2wn2cOIHF7pn+W4de4CrIlul9e9q+NP1lHgB+FQ7vtGxrf80+RI+RqpyJ9uzvnRbx/opDYkA6dX/wCkn9Smh38J79NsY2+7c/mP41HudJ8Sd9y560m9i1A0Kk8R9GsAepkn0FMHabZuzl/9Kyv+lNPWn+fz7p38fn2VV15cnv8AvpDj4UH97zpT7zWHY1QoUKgEUVA0IoBNEaOhQRbu+joru80dB1rZmEtLZtHIsm2mpEkkoKmlpt9YqdjNkzEgDMRMQNd3l30KFenenkvlKXBr1XWPfCAyFhG98TKtvO6NR38oMnZ/Q65eAZ+yDxZp57gJ+JFChWcsrIuM5stfRptl9E0swRccwZjshZiJggkSNNDu0q2GATMWyqWO8kSdPGhQrjba9MxkSBTOIxSoJYwPP7qOhVwm7pni5XDG2M5tT2g4eyY7TNyAP36VRYr2h37mlmyF72Ycp3AnhQoV1xxlunmvEys2ym0+lWIue9fBP2UDQP5wI8qqHxRYy5d+YLx8waFCueWTrjOhD3Q3ZS2ondq7H1Zsv+UUsu6gA5EjiEtg+bImY+tChWvG2b30au3gR+ta55MQPDOR8hTIy8FJ8wPkPvoUKxvbprXQZadyqP5j/qY1MxhYNIYiVTdp9ReVChWvBZ1QcQTGpJ8TPPmahtHEUKFZahPWiiDTQoUUrqzypNw8DRUKULLDu+P4Uyu/zoUKCLxon30KFSrCIoqFCoo6BoqFQA0UUdCqIt46mhQoUV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AutoShape 10" descr="data:image/jpg;base64,/9j/4AAQSkZJRgABAQAAAQABAAD/2wCEAAkGBhQSERUUEhQVFRQVFRcXFxcVGBgYGBcXGhcXGBwYFxoYHiYfFxwkGhgYHy8gJCcpLCwsFx4xNTAqNSYrLCkBCQoKDgwOGg8PGiwkHCQsLCwsLCwsLCksLCwsLCwsLCwsLCwpLCwsLCksLCwpLCksLCwsLCksLCkpLCwsKSwsLP/AABEIALcBEwMBIgACEQEDEQH/xAAcAAAABwEBAAAAAAAAAAAAAAAAAQIDBAUGBwj/xABJEAACAQIDBAcEBggEBAYDAAABAhEAAwQSIQUxQVEGEyJhcYGRBzKhsRRCUsHR8CMzYnKCksLhFaKy0hZD8fJzg5Ozw+IkU2T/xAAYAQEBAQEBAAAAAAAAAAAAAAAAAQIDBP/EACwRAQEAAgAGAAUCBwEAAAAAAAABAhEDEiExQVETUmGR8CMyFCJCcYGh8QT/2gAMAwEAAhEDEQA/AFbFuIbNoNigpyCZWQIV4AzKMvu2+0TBNwiBl1fweKLNeUXFPVh+rbsKLpUnKBmuA9qNMobfrGk5bBv2E/dX5CjmuvPXnuMt7N7hGukWSt5V6wgQzFCJyxlBf9Jq8QI3GpVvaGJVFfOYLFd+aId7fa00lkPPeOcDm4jkNd+n5mpezbkXU7mmN3Aia1OJWLwsfTotjbuJKBwVbdIOjalAOQ+uvHnypN3pg+HYrdRJY5t546aRMSVbf391Zbb2OdbNuHcAnWHYSertNJg6nSZPGqK7jmuTnZmOURmYtopJjX95j5k8a3llq6Yx4eNjpae0S3xWPB/xUVJT2gWeOcean+quR9eeZodf3/AVz556a+DPbsydPcOfrsPFZ+RNPDppYO66PNWH3VxlNouBAfTl+dKSdoNESI8Pv303j6a+HfmruFvpXZP/ADbf80fOn06RWjudD4OtcEbFMfrnyPyq6XpOmmbDoYIJ1t8Db7Am0QEIRhrmcdY0Pzm8fRy5/M7Ou2UPEeRBpR2qvImuEYDayow6xCwyMpAAJzHNlYZzplBXd9nvJp9tuJltqA4ZQ3WNCjMcvZjK8QCBvE6kzuUP5F1xPm/07edspxDeg/Gh/jNvv9K49hOkVgZM/wBI0Vg5Dt2nm3DaOugAu6ALvSZgmmMHt5YBu3r4MvITXTs5ImQD78iT9XXfV/TT9X3Ps7M22rf2o/haoq9JrWokggxqjcpkR3GuNDpHeyibhnjDH7zTY6T3Ne006d9X9NLOLfLtR6SW/tj+VqQeklvi6+YauLf8UXOLH0of8TP9o+n9qu+GxeHxb/U7Hc29ZP1rPmCPmtRbm1bB3nDeYH+yuSN0kb7R9KaPSJzzq8/Dnhm8Hi3+p1vrcM31sGPEL960m7g8Kfr4P+W3+FcjO3GP/d/akHbbd/8AMPwq/Fx/P+H8Nn83593T8TgcL9vBf5B/SaiNszDE/rcEPNf9lc5ba55H+YfhSDtU8j5t/anxsfRP/Pn83593QG2bhv8A92E9f/pUzZ3RqxcaBfw/gp18pArmX+KNy+P9qds7XZToPjT4uPpfgcT5nSukXRfDWhJvqoAmAAzk8lWeM8xXPsdi0zHqswThnILbt5ygDy+J30xitsO5g+GpJNV7kya555S9nXhcK496mHF03cxlRdaS6E1zdtGrjljJ/PhTJFSeppBs0VBxK9o+XyFChih2jpy+VCptpp8Kv6NP3V+QoyKlYbZ10WkPVvBRSDlO4gRTdyywOqkeRrenEzT+B/WJ+8KQVPI0qxo66fWHzpoW23FPUW+WYD/JH3fCqKz7wncdD4Hs/I1o9qmcKN2jKd/7Tjd5/mazBNdOJ3Y4fakGimnsV7xPBob+YBvvimkss24E+ANca6wQo5o2wzjerDxBpsg+FFAmkk0RpM0ALUWaiNAVFGWousNEaTNKJKv2R5/Omc9LRtB50wDQKFyh1lNk0U1FOdZQ6ymyKI6UQ51podbTRPePWj05igc600uy/aH576jg/kU5aeDr30Eq6dJ5U9ZvnQj5fjUUXweB/PnQsXMukHfpWg5euTcJPPw+VKca0mxh2uPCjUnwA8Twq3bZZyygzGYkjT+Eb28aWkipNogTun86c6Ze/Ex+NTtp2SqyecTyjw89KpLlys92tHvpjc6cXbLxlYK6iYDASJ36jWoBoooEYu8C5IEbtJngKFM3d9HVV6v2Go+jWNP+Tb/0LUp8Ih3op8QKjbCP/wCNY/8ABt/6FqdUTSI+yrJ32rZ/hX8Kp9q4rAYcgXVtAkSAFBMSROneD6VRbY9oF63ecLbtrbsvcUsS1wXMgzFUyZQtwKAchmS0SMprH+0Kxc+lM+ULGGs3ShmVDRbZZMF8rHfppwGWtzflmyeI6nbs4O+hyrbK8REbiDu9KwHtT2CmG6u7YRVV5DAbpGsjxB+FXuwtk5+pxFoOlu4SCmjQdSbkgQqEKwyniRzin/aPgRc2Y0b7TAid+hKn4Vv+1Yk9xyS7izkVtNxB8jPPkVrTbCKG3nJRACASxI1MAAQp4n4VibNzsZf2v9QI/pFLXd5f2rG2tNdtT6Zh1N67bNtC2XXSSJOWBrpB14yCJrS7Y6Dv9HFyEZjlkLJiR9o7wDHAb6w+yuk7IBbvIt+z1q3Cj5s2YKLcowYGerGUBiV3aV23ZO1RcjtqwuWhdQLbZZWdWJJIM5k04Gam6ajz/tnDtZaCsfhEiqz6b3Cuq+1XZS5QwiQp3cgxj/Kw9K5CRSqk/TjyH586Uu0mG4a+FRRVnNs2gygB17DjiJPZuLqJkSpHAgcGERR4raNxGy3CZA7SlYZG17LBgIO71HhR2sYSpYDQEBu6dx1O46juIHMVuujHQE7RVcZiD2CqIiL2TcFlVtTceSUk2yNATrOlUftF2I+EvKvU2bVp/wBWbOYdZAUHMGdiGGYgwADM68EppTtdBXdz+VQWFKRtPOkcaqCIpM0ZNAVkO4Zd9P28S9pxctmGWYMA7wRuYEcT60d7HBzOVE3DKi5V0AHfrpJJMk00bwOmvpWgtduXgSQwBbKDCJuVWRQOzoArEad3Kl2tv3lACsAAAAMiHcqIPeU7gixyI0iTVeRQAqCVi9q3Lgh2kTO4CNbjQAIAE3XPpwAAiGjK0MlQHaeGmrK2x4Eid+sT486rUt/d99TcNeiJBkcx861Bu+jnRC7cWRbAAA7R0J3k8ePON0eU3aNpbT5mQAKwY2yxEgyPPdE8Pn0Lo7ayYSzMT1SM0ACWKgkwO+uMdPNp9ZfaGJ1InwJ0+M+dZbiFtja1p8OFJM8o1zCZYnlrAHiTrBrKNvpd5pNNVZNIKgaOiqiLe94/nhQoXj2jQor1F0NvMcHYkaCxbAnf7o19Ipnph0qGEssVg3NInUb/AMKsejqxg8P/AOBa/wDbWuVe1LEN1kcKuMl6pldIuzPaPbsC4Thzduvc6ws7wGbMYLwNQo3dnfy4N9J+m1jaNgG9bFq/bP6MoWdjIJYEFVXJ7o97MCSYgENhWOtOWbij3lmm+qOudD+lItYDKCS3ZFsAA5WeBmY6AgMZiOPHhR4n2l9fh79q6uV7gA7PuSMwJ11E6aa7t9Umz8V+h3aBCRO6QRp3+6azu01i9cAEdttOWp0rdsk3HObt1SLbe8O6fQg/IGpkaeImq+x7wHOR6gr99TbLyi+lc2x12L2RbaN3DvYaZsHsnmjliB5MG8itcdroXsaxUYq9b+3ZzD+BwP8A5PhSrF37RxCkHdm0Pc6FT6FV9a4jeXWvQXtHwqthixO7drvjteeoUedcDx6jOY51b2RGNKU0vDLLqDxYfE09tK3luuBwYx4bxU102b66b/oF7VBhbSYa+g6tcwW4paVLMzdtdZWW3rqBwNZzbHTjFtibzG52XczaJW9YgdkAK+ZGEAdoDWJrMZqfx9pVuQplYUg+Kg/MmoqfexQcSLaIdScmYKePukkL/DA7qjk60LQ0MfnfQffVQU0KWLBo+oPdQMmhT30Y91JawQKmg3FGBQijoARUmyOz+edRafS+ABvqoK32XI5xHx/6VdbDwvX37Vkk5XuIpE6QWGbw0mqK5dB3TIqTZvGRlnNIiN8yN1Feh9u4/qbB6srmiFGnLlyArhPSbZFxSbu8E6908fga7Bs/oblW2zuVYKOsUHMobjBPLdPGJrO9O8RhhZZLZl/Gfz/eue3XW45HgsP1lxV3SYJ3wOJ79KsMfse2VNzDm4UBgi5lzePZECiwlvKSw0y6/wBq0V0dThhbZYJTMRGoNxswDd4WPXupcmscdsIRFFUzF4WNaiEVuOdRL28/nhR0V4do0dB6k2BtK2MHYJYD9Ba/9tawHtJe3cOm8TPAiOdYTDY1xbUZjGVfkKgbUvMx7RJ8a3LMXO9TN6zr593nx7xTb2CCQYBUwQSsggwRv3zTdFWVaXY9sG2oLL2g6gZl3nMASZ0gmdTVPtJZuFiR2oPGdVBndVhsU9kdz6+GlVu0Br4aenZ/prV7MydTQIBBBGhB3nx5VMRAJAYACeZ3Tpu38PzNVhFWV22VOu+AfOBPxmstF2wsiSYnUAax4nT5+FSlx4tuHwzXbLAR78trMnMoWBuER3zyr5oqCTitptDdtzmMnhmMgye0RPf3CoAuqRGvwGvx0o8RuqIKKm4BFLrodCCdRuBB+zT+3EC3FI3Pbt3Bu+soMaDnUTAND+RHqDTu1MUrizG9bCI37ys/3Zau/wCVi/uRM410+en40GuDfGsd/r71NUVZ20vTtEuoDAELoIVFHoo5QPId9RzeEjTd4fhTNg6UbVQ79J7vj/ai+k9wpCW5UnlH5+FNigf+k9woNiSeApkUYNEChQIoqijoGhR0Qgb61HQCzb+m23vEBbYNwA6ZmQSo/mhv4DWYWnVuEbqNR6Jxe1FexdFlgxTQld0kZtDx8a49tZGntHU762HsgdGsYhc83SwlCdyBdGA/eZgT3Duqn6WYAp2juYmPvrne7tvcUXRnE9TiAxjKQwJ4gEHUcj399NbX2q1+8TGg3R8zzPf41FW5TgGk8TV0zLozi8LmQxvFUFxYMGtXaaoG0cBnMjQ/A1qJWXve8aOncXhWVyDwj5ChVTS+se4v7q/IVD2hwqbYHYX91fkKjY9NPz31pyQKKlhKBWo0s9lLKH975ihjcExDMBIDtu3gTO7lqTS9h7m8p+NWtq4yMxXOCCHBUGfd1156H1rcm4xbqstYs5mVeZA/H4VfbdtjMjARnUnjvk/j8KWty1mzZSGO8lCvj9WKLalzOEC9WVUHUXFJkncRm0gR61dalN7sVEUUVJGG719fwmgcP+0v+b/bWG9oV8dmodWmJsDL73oD98VCyJ9pv5R/vqBGHPaB5GkEVItlAQe16L+JpLFOTfzL/toIxFCKfzL9k/zj/ZQLrHu/H+wqaEiwuh8Pvp02hG+N9O4fLr2Ru5tz8adbLGir6v8A76oi29ARzB/P550zFSSQeCeG/wC80mByHpQRyKNDrT5A5D0oeQ9BQNk0mns1DMaBmKOKeLGjzH8zQRlFLy0tbh13+tKNzmfjQa32a7baziTZCSMTFuQNVbtZW71BJnu14au9J9qMwNu57yufwPxFZjZ203sXkvW/etsGE7jHA9xBI86F/Gm47O29iSfMzWbGpl0ANrAqbftFQJ5VJ6J7P6/Eom+Z+AmnOljIrFEILAxpqPzNRrwqziQBvpsYteYqlvKw3gimK1pNn9p3QbrR3f6RR1XXt5oVkbHCovVp2fqrvLchyIqPtIwoyov+Y/M1Iwn6tP3F+Qo7g0rrtw8qMM/2VH/lp94pX6XvHhlX5VZinrdqQdQI58fCo1s50XZ5uBmb3VOpJiG+G+rPFoS43kFYMyZjx/eqFsT32j7BPoRVrbuSwza67jJ+8fkV2x/a5Zfu2wz7NYGDGmnpUnD2yog1a7WwZS6w4Sd358/OoRWuVmq6y7huKEUvLQiopq5akRTH+HDmfh+FTQtO28OW3AmBw4DvqG1YcAOZof4eOdTzbpGWghnAiknCLUwrSStXShh11juNP4e3LAZgskDM0wvCTAJgSDoCdONPbNwRd8oBJIO4Sd3Ib6stqWcLhbvV3lxZYe8P0NqNJ0/WZuHEb/W8t1tjmm9eT/SDCY1UE3nv2XVWm0XyayQGWFhtJgrpWVIrVYDpMmGIbA3biLDF1xIRgGykjq2RPePaGojv1qLjduJiFN3EFXZkytkUi4hAuQwzMc4LMpOoELAGlNRerPRRRVpidhXFAdQLlpj2biFSCDJEgElGKicraiDyqFdwrqJZSo3doRJ5Cd/lU1VllPWLYhRA14mB6k+W+nbuCEfVnhBWfQaxQtW9VBMQuuknhw0ndT7II0M+Uf1Gqis49/H3R6TRH7ua1LxFidRvHxqMVndJnTRV+GtRpH4/3H3VPwV2BCll5/prdsExvAZd24Rr41Y4boZeZczRb5Bhr5hRpUmxse3ZMybhMSGVQPI6n5fheWs80Zm7vPie+krWs/wHDOdHdTMwSunqNfWiOxsLZPbuyRwbX4KR8acpzK/ZYe0huq2UsCoMxoRDH5j1poYhLYJyNcY8ZCqPCdT6VYbS2/ZyBLTExu3KB4CKzmNxZf3oPfuqXUvRqI+0NoF9MuXuqCalJbB3MD3Np86bu4eN+nxFRpX3t5o6F4amhUVucBgXZLYCsSUWBBE6DdOlSrHR+9c0W2x3awSNcvFQftCRv36aRWi2X0avPaslWVQ1pIBuAEnIhkZZJ0j0HdT2N2fesuRduNdBRSCz3GWSTvzwCRHCd/lXbHGXo82Vs3WRxXR69a99GExAgzqJOm8R6ciambO6MvdMSBuzaSEB3SZ1Y6wo39wlhd3Fsgadax/gQfJ5H57qm9FcR1hxCKpGS4txQTMBl6tpPH9XaPma1cJExyuSHsnozbF5ktdfecKVfW3bQZlLAElWM6DcTVzg9jrh+1icISFM5hdN1QOZTKAe/Q84qy2LsY2bzurEdc4O4HK0GeJGsaHhqI3VfE8XYkAEGAQDqd4IjdFcreW68O0wl6+WK6ZbGsvhWe1bCOgFyVkllBhhJ3jKc/8AAK5owFdsTDISVGUrEFSwMqRBUgcxpu3Gubbf6K9ViblpGhTleysOxdW4AxEjtDtEbhzrdm+zG9d2ZoBe6rfDdHHLFWW4CDAhBlgmAWcuMvaK8DvFSMP0ddWBbNaZGTNLJmBJEFQBI4HXmDzrPLTcN2OhmMaIw9zXnlX1DsCPOrLZ9zaGziQlgA3CFytkLMdwCQ0tBJMCe+svh7Au32Xr3tzchTckkyYm4QQFPPfUzaW00tBFS911+0xAuFdFBknKzElhJIg8dfGaaabbePtCzOLwNtL5/wD6baOe9gkt5MKyb4MMhuWyGUasoktbEgS2gBWSBmGnhNWOw7Ni5ejF3LmWQCEYDM0SSxCjSeHDdJq92xY2Zh3VbWZGUFi/WXSSIM9gEyCCQZABBI1mtd2ezDGkskawd07uHd3VrMDsm1iP0lpXKa/rrkFt4kAAkCY95vq+dIu9ELjDs27Ykk5hc939ZCqWaGEFJJAPY7zLkpzQfQPaIsXLjMUQG04DlWZg0rAUKwPGSNN28VF2n0bW85uvdxVwudXGDYg8NGN8yBEbzuqwt9E7gct+gtgycoYkLyCyhIWOBJmmr/Rq5Mi7ZJnQLmWBBACwogfmeduOWtGNwl3pCwPQ0ZbqpnaCINy11RII4AkyZ5GsntbZL4e71dxYOhHJlO5h3H7iN4rWfR8QrZQxuAAiEZm37xOoGvnUba+LbFlbbqbjoMoFsFinCJUaeBNctXbtvGxmkxxdrSuf0aHRZ0AJGbTvjU8YHIVPwO2Sbty8x7QXKh0lBP1Rw7PKPjUzB9Cjc1a6qAGCIzGeWhjyBNW2G6HYRIJa7c1+0FB8lE/GtzG1zuUNDbJglwoUKIUgHiAMx3k92g376es7UzjsW0jcOwsnm27dy8qmjC4bP1a2FOUAk3MzDuADHXxpFzaNtLz9lRlyhQAAJgnNA3ncBO6NK1rXln/BVtbsM5XKBoo7KM0byJXTu8BRHbyD3c1thwcA6/vffUHGbfniao8dtTMddaly12WY+17ituGZLedVl/aGbjVG+P5VGfGMeNYtrfLIuDihOpnhVdir/a7XaHDn5GoJc0CaipJycCfz30MyxHDuqLQopTRwpJNChQRru80KF7fQqD0x0dzfQsMiqdbFrtLlTL+jXgd/pUXaGzHuAhEJE9rMxkmNNcsASBOpH3UOwunT28LaRbaAKiAFmY6BRHvlZ8QTAiixnTC+65swWOCEgEHn2deG5h6Ga6442OWec1pZ4booxEsqKdZVizQO9lcjdB3cae2eMPbCuXtgqGtuyqoZwwHZcRplaCJ3ERurBYzHudczEsCGMsZB4dvNu3eZEVEw+OuKeyxGswIj08/Kt83iuXL5jqp2wigC2ymXRQzFiJI4BQTuOk6Ty31HxHSzDICjGYmQLin1GYXPLKa58+0nZCGAOqzv4HNuLEDXlrT+09nsbrmVAzNEso0k8JmmWMvZcc7jerbYLpRaKu9oAABVbKrTAEDfbUnQ6QeHrmNv9PbjXB1RZAhiR2WYA6q3bKkSBwnyJBrcDZa00h15EDMZ48BHx41Fx9nPLBTmJggAb924DQnfvPHlTl6fVObd69kYbXcEkQJIMkLIjcAYJUaCQImIMjSknbN0MSHYZjmIDOFPiAQDAEajhQ/wy79h/Q0tdh323Wrh/hb8KxrJrmw9xF2hi2utneC+smJO+ZJOp1njVJdwjjWDpxAn5Vq7fRTEtus3P5G/CpFropjEPZsXBP7JPwjSpca1M8Z5ZHZ+IymSNBJjnGsVHuYkkMxMl21PcO0fUx6CtFtbYtwGbq9We8hT/KTPpVLewGSIIaDMDWPHh/0rNljcyl7LdNumxaRdC4AITgs6hn+03ELw48qP/ii4FlmJYz5bv71nXttMsDrzpJpuryxeX+k1yPeNRbW33G9vz+NVLUk1NrpcYvpHca2VDlVJjKugC8d287h601a20yWeqTsg+9GhjjJ5k/ARVXRU2jSYfbkBVmAFjTT0qbb28umvAc9Bu0rH5qPNV2mmtG21DltNR8qp8btIsc879G8RuNVRc0Yuc+NNro7cxZNMm4aRNHUAoqFCigKFChQChQoVFCiNHRUEe6NTQoXt9Cmh1nCdG1SxaZ79gE20MKWdvdB3Ipik4fZbM0IjPyIU/KugdHOjGHTD2WKSeqtklyT9RfKrR9sYa0I6y2scFIPwWu0znibebku+t0wWz+gmIcEMFRT9vU+QGvrVxgvZkg/WXCT+yAPiat8R00sL7guOf2Vgf5opg9I8Vc/U4UxwLkn5AD403l60sxwne7Q9o9DrFsWmVI/T21fMS4KloI14ExWqTZ9pdQiDvyj5xWUupjbjjr/1YIZrdoqHMbssEvObKZnTyrPbVAmHv3rhyroqkiYEy1xp9Upq2d2Zy43t93QsTtbC29HuWgeUgn0Ems5tHpbhAwa0pcqwkhQog6EdqDy4bwOdYW7a8Y/ab7lppVAP3f8AWkmvJdZeI3+L9pNpAMtljInUqonloD4VTYz2p3j+rt207zLn5gfCqO/hluDT+En5d3LyFU1y5GmVZGmok7++azcZG8crV5iPaDjG/wCdl/dVB/TPxqmxm1b139ZcuP8AvuzD0JgVHuXmPHQxoIA013CmT31loRXwHoKAilCyTuB9KUMI3L1IopqBzNMvh1O8H5VJFqdMyk8hJPypS4WftHwX8TQVzbPBIgkaxrrx8qZu7MIMSK1uz+jhdiGuWUgTLX7B3RAIRmYTPKnx0QuOSRlM69lcU/HnbsFT600c3hhn2a4E5ZHdBpoYViPdY+Rrp2F9n98jTNG/S0f/AJbls/CrbZ3s7uq4LgXE1zK5FmO+bT3C0csy8NaaXbjf0R/st6Gmip412rE+yt7jlhct2VP1E6xx4y5zEnxpQ9jqH37+af2DpqDp+k7o14E+NQ39HEqEV29vYphjJN26J4LlAHcAwbTzqFf9hlv6mJcfvWw3yYU6ezr6cdoV1h/YUeGLHnaP++mX9hdzhirfnbYf1U0bcsoU/i8NkuMkglWZZG4wYkTw0pkijQqFHQqKKhR0VAKKjoqCNd30dFdOtHTY9B7I6MvdsWTiMRP6K3pJMDIp0mAKt7WxsHaHaZWj7TD5Cuf7L6ZX0sW160wLaLBg7lA46/GmcR0guXPtN4FiPjpXedu7y3e+ze4zpZhrGlq2CRxAAH41m9p9PbtyQvZHcY+I1NZq5auv9WPGnbWwrrDcB3/iaf2i+OtWGyelb2nZxDMwgcQDMyeenfxqNirhdUYnes685aisdG50LFjoITXUmANAQCTumJrS7P2RaVApRmdBEO2UasTwGogzMAR9beas35ZuvDJdV31Js7Duv7ttyOZUgR4mAK2mFwV25AtAW0IHaRAhEjiWLFo4qGE8xup+50MNwqWaNO1mdrknms6id8ZtJgbpMvLO6zmvZhkwOTQ3ASSBkt5nJPinZnhGapWM6IsyhlDZjuDnJm7pIJBHfGgOsCa3+G6HWVAzdryAHw7XlMVYDYtriubuYkjTuJie+KnPi1MM3HB0eKuUutatkAGNbrEkAlCuYZWGogjeORBL2G6JYlzCrcInQpbKAjnL5fjXZrWGRPdVV8AB8qaxG1bSe9cQeYn0Gtc+b6OnL7rnOB9nWIYfpAq97OJ9EB+dXGH9mKx27g/hXd5sT8qtMd7QcJb+vmPJfzPwqgx3tcQe5aJ7zMfdV3U1j9Wq2X0XSwmRLl0qDIBYCDxjKoIB5TGp5ml2eimFXUWLZP7S5v8AVNc3xHtSxVyerUD90Zo79AfnVRjulmNf37jAHWJA08GJqapuenbM9q0I/R2xy7K1ExHSbDJ711PKT8q4V9JuPOe9lEbyX+VtT8qG1VHWHWd3COA3TrTXlebrp2HE+0fBp9Yt4AfeaqMR7X8OPdRm9R/TXK292NfzJppcEx+o/ofwpr6G/q6LifbMfqWR5/8Ad91V9/2x4g+6lsfnvFYoIqyGQE97RHoak2wn2cOIHF7pn+W4de4CrIlul9e9q+NP1lHgB+FQ7vtGxrf80+RI+RqpyJ9uzvnRbx/opDYkA6dX/wCkn9Smh38J79NsY2+7c/mP41HudJ8Sd9y560m9i1A0Kk8R9GsAepkn0FMHabZuzl/9Kyv+lNPWn+fz7p38fn2VV15cnv8AvpDj4UH97zpT7zWHY1QoUKgEUVA0IoBNEaOhQRbu+joru80dB1rZmEtLZtHIsm2mpEkkoKmlpt9YqdjNkzEgDMRMQNd3l30KFenenkvlKXBr1XWPfCAyFhG98TKtvO6NR38oMnZ/Q65eAZ+yDxZp57gJ+JFChWcsrIuM5stfRptl9E0swRccwZjshZiJggkSNNDu0q2GATMWyqWO8kSdPGhQrjba9MxkSBTOIxSoJYwPP7qOhVwm7pni5XDG2M5tT2g4eyY7TNyAP36VRYr2h37mlmyF72Ycp3AnhQoV1xxlunmvEys2ym0+lWIue9fBP2UDQP5wI8qqHxRYy5d+YLx8waFCueWTrjOhD3Q3ZS2ondq7H1Zsv+UUsu6gA5EjiEtg+bImY+tChWvG2b30au3gR+ta55MQPDOR8hTIy8FJ8wPkPvoUKxvbprXQZadyqP5j/qY1MxhYNIYiVTdp9ReVChWvBZ1QcQTGpJ8TPPmahtHEUKFZahPWiiDTQoUUrqzypNw8DRUKULLDu+P4Uyu/zoUKCLxon30KFSrCIoqFCoo6BoqFQA0UUdCqIt46mhQoUV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64" name="Picture 16" descr="https://encrypted-tbn2.google.com/images?q=tbn:ANd9GcQrMooNHrS700nPvAGNV-_sRG7QDCRm8YqGdlcVdvM7JiFaiyg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1631" y="5131333"/>
            <a:ext cx="2743200" cy="2130014"/>
          </a:xfrm>
          <a:prstGeom prst="round2DiagRect">
            <a:avLst>
              <a:gd name="adj1" fmla="val 31114"/>
              <a:gd name="adj2" fmla="val 0"/>
            </a:avLst>
          </a:prstGeom>
          <a:noFill/>
        </p:spPr>
      </p:pic>
      <p:sp>
        <p:nvSpPr>
          <p:cNvPr id="53268" name="AutoShape 20" descr="data:image/jpg;base64,/9j/4AAQSkZJRgABAQAAAQABAAD/2wCEAAkGBhQSEBUUEhQVFRUUFBUXGBgYFRgYFxkYFBYYFxkZGBgXHSYeFxojGRQUHy8gIygpLCwsGB8xNTAqNSYrLCkBCQoKDgwOGg8PGjIkHyQsKiwuLSk0MCwvLyoqLCoqKS0qNTQsNS8vLCotLC8sLCwsKiwsLDQpKiwsMjUxKi0qLP/AABEIANgA6QMBIgACEQEDEQH/xAAbAAABBQEBAAAAAAAAAAAAAAAAAQIDBAUGB//EAEAQAAIBAwIDBQUGBAUDBQEAAAECEQADIRIxBEFRBRMiYXEGMoGRoUJSYnKx0RQjwfAVkqLS4QczU4KywvHyFv/EABkBAQADAQEAAAAAAAAAAAAAAAABAwQCBf/EAC0RAAIBAwMBBgcBAQEAAAAAAAABAgMRIRIx8EEEIlFhcZETgaGxwdHhMvEj/9oADAMBAAIRAxEAPwD3GiiigCiiigCiiigCiiigCiiigCiiigCiiigCiimd6JiRPTnQD6KQtSK80A6iiigCiiigCiiigCiiigCiiigCiiigCiiigCiiigCiiigCiiigCiiigCiiigCmtTqaz0BGhDczUa2xqJgA9RSEkbRzz50pQESDHWOfWgG3MVGl7OJ5fWpkQDzx13H70+Om3L9qAktXJExFPqAH+/6VKrUA6iiigCio7l4KJYgDzNHe9JNAPomqXHd8QO50AznXJkfDarCW2wS3rG1ATUUlLQBRRRQBRRRQBRRRQBRRRQBRRRQBRRSUAtFNLgUnedJNAPpjjpvRJ8hUF1wpkuekDqfSgJXYEbxTLdkgzMyM0hEHC79etTW55x8KAiuWSTiIqPRGG+1t5GrZNQNc1AwpPrgUBA2JmR1/owpy3IO58/8AdUvdsd9IxGMmnJwwEc4n60AsYmT9KgDM20x54/SprdvTifTyqoQQ2d55Y1eY8/KgLDKBuV+U1IlzEtAqCzwo96f+KmfhVIhhqHnn6GgHG8PX0zVbj7t3QTZVSwiA5gHrtkVbCxtSxQFWwt0qNZVWIEhcgHmATuKtRRFLQBRRRQBRRNJQC0UxrgG5pO86A/p+tASUlMz5D602R1J/vyoCQuBuab3nQE/3501R0WPWnaDzPy/5oAk+QpuodZ9P+Kf3Q9fWnAUBGB0X506D1+Qp1RSSSJjpHSgAsvMz8f6VEeMA2H9BSLw2o6pjy/eke2q8ixnqKAUcYGJER0kjI6gbxSi60xn4D6yaaZEstsaogSQD5id4qV1bfAI+PwoCPuGO/wBTP0GKs21gQc/SoUdREuSYJyf6CplaRIoB1RvxCiZO29V/4thIgEjPqvl50l9A5BXcDflHQ9T5UBLfgxGTuI5efpQluZDe91/2+VJw8Ljkefn0NTXEnbcbf30oCIMQfPmOvmKnUyKiPiHQj6GmC7pknAHveXmPKgLVFNRwQCCCDsRtTqAKKKKAKKKKAhM8yB/fnTZHUt6T/TFP7tRv9f8AmpAKAiUHkoH9+VKEPX5CpIpaAYLI9fXNOApaKAKKKKAKKh4liBI5GT6c/SouA7St3gTacOAYJGcigLdRXhz6fpzrl/bT28XgQqonfXSQTbBjSk+83MbGBGYPSn9me3lu4P5lt7XwDrHqufmBQhtLc6PY+Tfr/wAii3iRzG3odqq8Hx9u6CLbq0ZEGT5SNxBqyXkBuYmR+v70JI7dgsMuf2IqS3wgBJJZpM+JiQPIDkPKlmDPJv15H41MKAgChW2wdvI9KmNJcSRBqEKxw2AOn2v2HlQFfus4Phkw33SRy8p51MLgQScAe9JwPxZ5VYe2CCOREVmr2aoPiBdhb0S51F7fMMNic9KAscbdCKXgsuJCgsc7MAu9O4XiixZSpGnYmIcR7wjPlmnWIEKNo8Pp0+A+lI9uCB/lPQ9PSgDibDEqytp0nxCAQ46GdvUUy9waXCHiWAIBM7NupGxB86s2bkjoeY6GoDci5EET/q6keYoBOHIQAABVGIAjT5Y5VbBrL4q0dYkxJ8Lf/Bo5dDVzgb0rH2lwR08qAs0UUlADNFUP8YX7r/IfvTO0bl51/khfeAbWYxMGMHPqKZ/g5+8PlQF/ulKmM753z8afYaVB8h+lMsfaHRj9QD/Wl4baOhI+RP8ASgJqKBRQBSGlpl22GEESKAaL6kwCCek0qXgZgzBg+tVeLXu0LqrHSJ0oBJjcAbGabxNlgNdoDVqVjqmI+1gc9JPxoCa8W1ABgAfwztvvisLt/tdOBtsLSDW8sqqvhB2Lvp2UY9TgeU3tJ2wOHti4506WlVDAFyJ8Jx7kZJ5QPSvP+zONucVfPEXCygHwmYDdPDyQcgTnfO5Y6lU6ii9JU4Thrl5zdu51MW1tBaTHiMjwkxsIgAD03eF4EnkymPeENjlBnPXetHUD7yIxHMeBh6Tj5GnWrqjDHT+YaSf/AFYU1Enq3OdCk1eWOn9M5uym1TKsOo1W2H7fCK0OF4+/bJ0XtQ+6/i288N8ZqwADsYPUGDH99QahZ9JgmB1KkSfhipsWOmo7bc5m5e4X2rIBW9aMAxNs6t/wmCIPrWz2f2/ZuYFwatoPhY+cNBzXKvwwfxErgQGUiPkTj51mcerAwALmcgxr2mArQZ8xNCJaob55zoenzSzXnPBcVeQfy2uW2AnQ8ldpzIZR9Kc//VD+HIHFBDPNTBxvgzOMzNFkRqxeD0WqfaDEAch94HKnkfSsjs32+4O82nvQjiJV/CRqEgHlMEYma3tauMQwPoRQsM5GfYzKnxKIJzs6/Q/Or/EWybbAGGKkAxsYwY8jmnd0JnnEfCpKA5DhezON7xHv8Wqsi5RFLa1BnxDwgnJEx8orq7ZVwG3G4qLjeF1CVwy5U+fQ+VScLOkSoU8wNpoCWilqvxHFhCJBzz8+lAWKSm23kSKfQFHjLpRgwGDhj+/707+OXz/0/vVplkQapf4Nb6H/ADGgLC++3mFP6j+gotHxMPMH5gD9Qaie0e+VtTRoZdONJMgycTO9JpQXi4A1MgUsBJhWkAx+Y0BdoqLvxp1EwImTjETUFvj1uJqtNqDCVZRqB3z0O1AXKKq/xRIBECQIkwTPlTf4/wAYQJcymrVphNwNJY8/KgH3uIgGFJgx842G53rN43tU2LJa54VUQv3mbMKB8vr0qftHtEWFa7dYIgGpiZOFkED8RlYA3rzPjO2/8Uu81tqY0sGEDkFdZBcxLSNsbRIrnPSsblU8Vc7Q4iWLm2pjGxA+yJ2UYk8966G32CQpAcgcpBOPuluXyo4bs1bWjSAAvuqZgcveUH5mtFeOYbjA57j/ADLP1AqMPcrpQi7/ABOepXPAMAIQSI91iAc9DOqp7TMBnb8gI88j+tStxilZVpjmskT5gb1E98ADXBnYjPxEZFTZLY06YRd4P9De5TGkaT+DC+sQVqYaxgFH8j4W+YkH5VALyiSCxno3iHwI1Uh7Shoy2OQE9f7xUXRCnCO7t6cz7Mfb4hVkENbzzA0z+ZfD86eeCRlkQ3ORET1xifOKrtxpDaoZhG8Z8xIEj0iorvaXD5b3CPtDHzKf1FTchVI7St88fz7FDtztA8OhfxkRAKnUv5R0PlFcFav3Hc37pAdsoo2VeTEbHmRPvEatgNXW8XxQunWxRhnu1DyW82gA6RzMZwu5rlO2Oz7rTpIMmWJwT/QDykAdKiTjB2e/MfsySq04Su3kxu0ePLNA2n4k5yepz61f7B7b4my/8q9cRUPjhiVmMIAZEjmR1A3rOTs65qCaWVjzyQqkxI/GdgOW/Suo7L4NbKrGlYjTqHh8iCec51AzOelTSUpu5ZSvJ62dp2L/ANQOJEW7ui5cjK6WUgAbFkBAeNxGNpmun4L28sNhw1tuYI1AfFcj4gV5gtgKJhhMZUh1MZ2ME56E+lTpxb4UMt2NlbJx+G5DDl7p5V1ODTxhGmKsu/uey8Lx6XBNt1cdVYH9KsCvB73arLcJUqhGIL6WBG+Swcb9TyrpeH9vL1iFdmLZJVwLgXOFLjS2obn3o865cZq2L+mf79CMZXgep027aDCDkVx/Zv8A1HtuAbilQTEqdQJgHYwwORy510fA9u2b3/buKT0mG+RzUXzYE7LoyNsSPTEj4RU6vIkZoiao8LwacONNtQtskmBMKWMnfYH5D0qQaFFQfxa8jP5c/pS/xP4W/wAtAV7lr+YoiVIMznPxo4rhjq1DYLsDGR59KenaKtOmSR5EAneJPPFRXWussBVEjmTz9KAS1An3QQx/E0T09COtQ9mlihU96xV3Wbii0CAcaQoErBgGOVM4VWJIZ5IgxbBgiI36ytO4bhT310920NobW93UC2xC286IABxEzQE0QNIK9OrZOJPkxWl47tBraB9KhQRrLuECpuzYmY6c6W+fDJgaSykjAHQ58wtee+2vtgtxYJK2jHdjPjIz3rFQdKiBowfvfdgiG0tzB9svaVu0L2gXUt2LR90kq0zGo6oXWcgDVjOJBNXezxasWhbRQsTEg8xMmRMnymucS4jCdCMszgBkBiJlZM7e8OVPt8MRBtXGgvLeLVrbHhMzAB3gHfPKplGfyMc4ybu17c/R2XDcRp+9P4CR9IJ+BArRs3lcSGBPkAD8SD+1cHZ7YvJHeIrDLMybKBsqoZBPKAAMj1rQ4D2ntXCO8JDkTDQrKsZJLYiPxj9JpT0kU5OO1mvPHPqdRfueEEpJnBOD8HXl5mo1ZTvqn8Q1f6khvmDVBu0AxAVUhoUHbVBOQ08vI7+laNrgHUAj6kt8tj9Wru1y3TKb255iBVnMwOYOsA+RGQPUGp2h0IgNnMQ3zUzkegqK/ryShPMld5HoAyj1BqsO1gzQUDEHdgQw9HWMY5iubpHOqMMPHy59hl/igJJB0rvGB5yGwvqDXN9tcR3vjOtbCwRse8YyQFbIIxvJjc5gGXtftW3xRZQ0W7Y/mMwLAiYKq4gtmBHMmJ3jMsLrbwzZtWwWJB91eckYLtHPy2Axopw056/b+89ZpUlUedinfD3Fa4FLKuIAkYErbWM6FG5HKebCsPh+3b6PAPiJhbed/INkDyzWp2r7SMXzwgeypi3qR0eTGVuoQULQD6ifKpLPafDscu9tul9e/QTyW6gW8o3zB3qKsIbMunThN2bVuiZetdqMuLlqT9rTnMb6Yk/IirPBcXafFto32J35yMjGTmIzVfuHZCbY1YMPZcX1WcklDFxfUgnesLg/Z8tejWuJJ0sVuY5aLkNJjeIxM1XKGl9y6Mz7LKnmF15o7c9nBbLXdYTIVYMMxP5eXqKpXHBOksj5iCNJM7RAj/RVEcSVYgBVgbeINHnO4IG7jbO+Kk78BiYZ20sFtyFXUwEl2kFQB0HlW1KpCN5GmjUbVpvbrznQs8U6IVVrlsXIDW0uMPCZw0t4REYEjOYxBzL/AAzrllOftTv5zJB+dUu1uGa85YENjZhGAMaSI0iBgRtG1Q8Nw120Jt3Llo81yVPlHP5R61VTqVabtpvfJin35YubHCcS5KqsHEKGUYEzgjbJYkg786pdvdtsjhLFz3N9Q1LqwTpnIyN5qN+1eJCPKINQgXFtkE/eJK4HTYHnUHYXZBcm5dB7tT5NrbkBPx3xg8gaorT+LL/Nvyy2l8Rd2LyzquwPbDjbdnXcuaR9kE6gVG7EPJUR0PMDc49X9nHuX+FW5fQI7asZYgTC6g8gNG4zFeYezfZZ4u+rEeBTKD7LFSYI/AhmJ3aWNeycDwot2wg5V01Y9CVkrdSLgnYEo4yMg8iPWrlFFclZS4URcaPdZVYZ8s4G3KrtZti541beUC+EcxvDbRj6Vc1OeQHqZ+g/egE0BXEYBUiPQg/1NTGohZMgs0kTyAG1cl7Y+0g0vaRoUStxwcs3/iQ9fvMNhImdlrkNmX7Ye1iMWtqQ1oEFlBg3mUwQI3shlEn7bCB4QSfPuMvm62u5J+0YjwjfKsYG/I/tTbis5JcQSd1207KAu6gCBAOBgdKfd4S4qyAHODIGoAT933hmOR5jzrXStF+fmR8Ko8yjdePTBSHAEmUgnfwkq4/Rv1qazduWz4gSZiGADTGSDAJ5ievOnGwDKrzPLJOYAIJkCcxPLNSWeIYNpFxWC4iQ2OcKwmMcvKrKjUtkvkUpSi7W9bFvhu1rfhW7bZTnYxM4mCIO/l6ir57Js30lLqsSIIcaGJDfeUmBj728dKyLsaA4TQ2dKkwBnLlTMDE5PwwRUFt+Z2GJyGJ2iOu2OsDdjGd00+peqOvmfxg0r3s5dsyUL2iygY8SBQdkAMHlmSd+dWOA7QvqdLCbYOyTqiI1OFEAlui4M560uB7Yu2vccxsVOQZMRjczj1nkJre7P7UF0nvLSqFXVcuIdGkdYGCxIgDmc7Cq5wUXj3RVKnodtn7r5+HsW+C7TZk8QGJ8BdVfERBkrnqGB6iqHtJedtKorgsWBa4NhzIMnGmTqBwM1j8Rx5Hj0kJJEkgkQcAwQxY4JiRmtGx2+Cmm4hhgDoHjlYkMbRBMHcQBtPnURco5cb2KnqcbSjt1WTFscJ3rCzZXSgMy2NsG42SQo+yMnxZkkk6tixbddKyLFsgggw11xjvDy0iCFGxILbLUtxLToyWWtpqYC4AxXUB9gkk6RJIIU9RGap8TwnEKCAhZYmF0yYAGMDc6RA2AAGATXSnF4k7euC6FWFtKducuVu20d8W3BQTg6lJzyZdxMmTuTJrAv8IFX+YjAnYgalHnqTB+M1qKCrBboIcLqYRIBmPeAzBYSRgnrFWL3BAgklgcGc9dpG/oedVaqdSVoPn3Ka8UpWs7vwMXhuztI1qxHUqZYL5FciRzIEA9TWmnEswwy3ABs0HGI3yOW0Vds8Fd95GUAx4WWDjY6lzM5zPPypi8AdRZkGrmZBBjOIEjPlO1aYSjG8VZ25zJwql+7GW3mMTjEgq6uueRFxRHRH2z0YVL3CFT3bW2J3GoqT6i5GNvCCZ6wKidpEOomASWBJ8RwJUyP7xVPi9GlWTJzIU6gIMAA76p5Zq96fT0z/fuWqrNtKSvz5Glb4Y2xrcZJOhTiSD7x6iTjr8qgZmnxsepkEwOgH1Py5VmcH2s8xbVmAPjEggfASZkYx8a1eA4i20hk945HIfOR8SAarU9EtUne/VYx4Z+pc5KK1Tx5Py56FBFa5cGlhtIafdUE+InoIbrJBOQsHb7N7Pa+wsoG7pMN15So56m8OoA4EDJMmG3wga53ViNTnUxj3QCApOSDpgBRME6eSiPWPZD2aXh7anTGMTv5knckyfrVVSprd2Xq0Y33bL3s32OtiysKoJA93YACBHlH94rXiqw8DR9lj8j09DVkVSVlN7d1m95VX8Ilj88U3/D2/8ANc+a/tV+KKAxX7WQCVDXNHFd0QiklWYwZ8hqya2JrH746zGzIrgfiENy54PyrQ48N3T6G0sFbSxEwYwYOD8aA5/2u9phaV0RtJUA3HG6A5VU63WG33R4j9kHy7iu1lukQdCqNKpyUdPM9TzOa1/aLsviBGlzAnEa1cn3nafEzMckwflXLcTbYghkg/ft5I9UNdQnZ5M8pSTu1j39/wDpd4dQ7QrKZMSCIBPMx/fzqp253lt1Gh0UY1HGoTJZmAjoQM9BWaeGJMrouH8JNu58QdzgbGlHaDiFLk/huiDM8j1zvmtSblmLVucsaKVRXT354P8A4X71tySykMAQIYQwJ6NJyYOxHxqEOmod4rD4Bs+R3HxNN/jgQBcRlEzK+JfpnYRkYE003SVLagy6Y0oZGnYDqPWjbg7JY8f2WaISTbdrL5st3beoAI6tsBDeLG0BsmMEb5BPICoe7IIEERICwZHn12n/APTY569c1EzHoRj4EVZsdqXEiGMCCA0OojoDleuI2FZPjWwjGu0uK0pehv20jceLkvTEGYwMAz0A09a2CVvW+5tEqba966ke+QQpdm2GcBTjEDY1gdiJe4hi7t/KEAyNQO3hQEagcdTynnXQX0tcPafSvhZwzkH/ALjDAtISZ0qIzt5b1ZCadmuhGqLXjffxb58lt0ZHxXan8NaGnQCwISZbcRqIGIGfU7jAFZNtDaPeXAW4h86kkm2GG5HJyNugp1p89/cYh2xatXB4RAw35RykZikVSDrZT3jEwVuSHJ8hJG+fUDnV8VZaps1xvSh3nnm3MkBdhADa3YeGVgqObMQZAGcYk1udk3bysEQgk5JOAq82bkNwcgwPMis/grBDSSHu3CN8En440iMDmR0WtO8ng7tCWQ5vXAZLGQe7HMKJnMdeUV4/a+0Oq3ju/c6iutuc5sTcf2yrhdCK6FiG1mCyiBrC6dIBOrHPERmITw3DlCJNsMdUMSATsCdRI8oJ9Kzu+1idIKiI6DOJ6if186c3FLccaiwAkkTk4znbOADyrf2bs2mKvv5dPTn4MtlUTlTTXN+K/UuN2Rct/wDafw5x1+BnG+3SmrxzoCLiZXcxAPn0AzS9i2DcZrhfu7Ke+UkCOSAAwzbDzq1xvarOx0217td2M6FGTCsMiMkuMkgwDAFWToJytJJ/RlLoRkrzV+vg/wC+/wAsFQvZdCGzqBnkT6R68vLNcz21cFgollSLtxcTOi3bj3pj3iAPRQOZFbXHFHbUQUBYQjANI5FgIyTmDMedQW+ED8TcUXC13Gs6icKAAGDYAGcTuNtq4nBU13m7eZZToaHebdvC97+nrtb8YMjs7s8IAB89iSeeNiY25CB67gvPKoBrdjpCnJzykZA5k+XylucMLTRcHL3lEZJ2jYsfKut9g/Y8s3e3Rk7z9lfu9JOJ+WQM8a9eVsVxjOtUdSp7Gx7B+yAtqHcSSZJ+8fj9kbAdPM13YFNt2woAAgCn1BsGXLciDtUdm4QdLbjY9R19ev8AzU9RXrGqORGQelASTRNQfwk+8zH46R/pik/gU6fU/vQHA9ojj7t50tKEtOvd22YqMRJKvvqIZgY6YrsvZ/hbqcMiX3FxwCCwMyJMCYEkLA+FI3CBLlofZ8QyeZmMeckVY7LbwlZnQzLtAgHEUAzi+xEcbVz3aXsUG5A/3y5iuypKA8q4n2OZTK49Rq+uGHzrl+NuWtbW7iiVJBOklZBHUT8x8a96uWA24muf4v2ZsC8WFsBrqlSYJB55Gw2Enc0WHcrlSjLLPHB2BbYA2rjIY5EOn+XdazeJ7MdSCQlyZhrT6XxvgxnPWvY29ldaeO2JU6RCxAG0RkD0Ncz257FzmCcYnJHow8X1q2NaSOYxqReJXXnz8HDWOC1D+ZkkCA4hx6kQTuN81PxfsgqNbBZ0ZgWYRIRRvNzZTE+95eldBwXYL2yG1OSskBodB0g6dSx5j5xVfieJ4hdRK+Fokr4hjzEgDyNdtfG2ST82Uyi0nOWXe1lf35czbd9brAqRb4ThzOrcOw5xuTOfl1FN4m4OIbvrig2UlbSBjqYjMEc85YxviaXjZuaQGCKuXQKBJOcxhSQdiMTPoy7428SaEUeE22GhFH9+s0o0HHMzV2eGmPxHu/XC51Gd73hNx2BHNWTIxACzgYBjpFSKI8TADy+yo3jqMH1jzmtDhuEZvG+ohfd2JH5vxEQfLboadxFlPeuRAGqIJOMyRhiJAGxkkdBWbtFWVZ2j/k6p2k/iS26efn+vfwE4d9Y1uoB+xgyBsGjkeQg4mN5rWTsI9yFb3yZmWBUfmmdfUzz6b0+wdWLrS5bKKUgrkDU+0b48POZzjaHFbZZT8x8xy9awyULaU9vuKlVOVrGFxHYjr4UJyZEgsgO0CIK+omqtvsy6zrb0qJYAtqJUA8yAAw67D411q3QRM74wef6UhsqQNs5PI+tXR7RWp435zodqMHFNbHP9pWyEFi0htonI+H87EjDMZA3wDAk1k3LqgBYi2hMhhHeuRGs9FXED+pNdm/DZIwVMYbI6YncnGZrD7Q4bQzABWOgkqchSQe7BU5Ooq0Cfsk4AmtNPt0Irvq3r150OIwlDvRynz2WDmuL451KqgLcRdEKJkKpiGOMMZx0Geaztdmdmjh7YRYNxsu/6k9FEHpEVB2N2WbIa7d8V+6c74k+6NjMnPy6RsdkdkHibmjdAYuHk7CP5Q/Av2up8OwMUNvtMrv8Ayvr5eiMyXxJWvjq+cS9Sz7Kezp4i6rgHu1MpP2iYJukHqPdHIZ3Nes8Hwi20CrsKg7J7NFlIjMZ/ar9XmnCwgooooAooooAooooClx7AFJAnWIP3f/uIpOCuk3LgMYIxERv51Y4jhg4APIg/L1p62gCTzO/woB9FFFAFJFLRQCRTLnDq24BqSigOd9orKcPw73ghfQAdIIGCQCZO0TPwrnez+CHF2O+s2yjatJkwZGDDD3h54rv+JsK6lXAZWBBByCDuD5Vm8B2vwuprFl7YNuQUWBEEyAIA3mYqU7A897V9jSxm5bRjnxiVubf+RIb5zWL/APzptSyd4Wn7ZUwOmoDxc/e8hyr2Icfacx5TJEf2d/kaz+J7Ja5sipPMmf7NRJyatcjTF4Z5Ybx3yAB1gkk7T8ckzVTi7wuIdrtuYKkSmpDnURIGmAFUx949K9I4j2MM6idR6gR+ma5jjvY4gkxBk5Eo2T963BaejTVa7u6uvYmcdct8GJw3tAB4bgnbxQADgwMEgACOcDNXk41LraNXLURBBiYAWd84xP61nXexLlsyufziDHTvLY/9yVW4i2oA7xTbWW6kBoCiWQEbYBMHOPPDWjBP/wA4tc6dfuI0Ve8sm4bTBtSu0baDBGOhEMAOuauWeLJ96D6/v+9cu3Hsh1owIYAAaiyx0BErsOXTc7m9Y7cJ0g22LFgoCxOTErJgnnuN8xVnw6rhrjt5dPX9kdonqn3cJbLn4Nu32guy4MkRMqIEksRMKOfqAMkUl20hEuAQDMtgluZMYBwu3ugKowKgsADJImBLKZAAyApOdI3G+ppc/ZitxXEksiWwNTnSik4LLMsce4uSdpPhxtWPvdomoxwjpJpaXl9efchZDcvaLZIZlksTJtqRuMYds6RGACa9T9lexFs2lhCsCACIgeU5+JzWH/077MTS5htdu4Q+sQzOYJf06QdgBtXdgV7KSilFEWUcRFoopKkC0UhNV/8AEE1RqG8eUwDE7cxQFmikBpaAKKKKAKKKKAKKKKAKKKKAKKKKAawrnuE9jraca/FaiWYllWBpVmEM3Unf5mujrk/b23xWi03CNdkOQy2+YIkE+hWOmaA6lFAEAADoMU6Kodl2bwRDeYF+7UOAABr3JAGPLFaFAJUdzhlbcCpaKAx+L9nUfbFc/wBoexnMLnqN67ikiuXFM6UmjyTtT2OEk6AGj30m209SU8LH8wNVbHZTWzJyYgsyhCR0LJ4JwBJAwAOZNewXOGVtwKoX+xk3EAb9PrVM6TcdMXY6133PKeP4nQAIJk7ru7HwhVjdicY2Geeej9k/ZCf511VNwQdhCgZFtJ2WMTzJnpWlxHs5ba8jKoYqTlVkiQQcjAMEj411FhGVQqIFA+8c/Jf3qez0lShZbnG2w4MAVYe6QAfL7p8s4+NWXuAZJA9cVlE++upmgE6VGkSfsg5YdcdascAttxqCiQSDPiOPNs/OryCb+PU+7L/lBI+fu/Wl7y4dlC/mMn5L+9WKbcuhdyB6mKAg/hmPvOx8lhR9M/Wq1vs9FeCDByuT5Ej6AifPpVq5xqgPGdAyB8cfQ1Sfju8YKMRPmykEAHGIBI+BPnQGqKJqlau3HH2UgkHdiCPkKzLnZ9vh3e9e4h9FwqCrtFsNy0xtzxtQG3d4pV95gPKc/Kov8RT8X+R/9tMt37S4QSfwLP1GKk/iz/47nyX/AHUBaooooAooooAooooAooooApIoooAiloooAooooApDRRQFNFZi0uVhiIUAY5ZMnaKkXgU3I1Hqx1H67fClooCbRSxRRQFDi+GbvFdBJmCCSB+bHkI5zincLwZS4xB8BGAckHy6AZx50UUBPc4pQJ3EgGM7mOXnWdf7RS4wWHGcNp2LLjwmSQQTyoooB9hLeoqpJYoDM6ZUYAlYkcvhUdvinMKi6c50jGxJEkQp3+NFFASC24ALMy+Iq2VkiSEbGxys1NxPYlq4hS6neBt9ZLfIk4+EUUUBas2FVQqiFUAAcgBtT9FF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62" name="Picture 14" descr="https://encrypted-tbn0.google.com/images?q=tbn:ANd9GcT1UVhjnmepwc8179oXYo395V3IV8kM780Kpo8TrvL8sXuSl1oVF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806964"/>
            <a:ext cx="3810000" cy="3051036"/>
          </a:xfrm>
          <a:prstGeom prst="snip1Rect">
            <a:avLst>
              <a:gd name="adj" fmla="val 50000"/>
            </a:avLst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r>
              <a:rPr lang="en-US" dirty="0" smtClean="0"/>
              <a:t>Advanced user-interface</a:t>
            </a:r>
          </a:p>
          <a:p>
            <a:r>
              <a:rPr lang="en-US" dirty="0" smtClean="0"/>
              <a:t>One-size-fits-all design</a:t>
            </a:r>
          </a:p>
          <a:p>
            <a:r>
              <a:rPr lang="en-US" dirty="0" smtClean="0"/>
              <a:t>Ubiquitous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7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2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Stall Percentages (DMA-constrained System)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286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286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2286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6482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6482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482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-379844" y="20681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4x4 CGRA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379844" y="38969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6x6 CGRA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379844" y="56495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8x8 CGRA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066800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Single-threaded CGRA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1066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Multi-threaded CGRA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Stall Percentages (Non-DMA-constrained System)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</p:spPr>
        <p:txBody>
          <a:bodyPr/>
          <a:lstStyle/>
          <a:p>
            <a:fld id="{DEF44CF0-85CE-42A4-AA82-F85AEEBDEB7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</p:spPr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2286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2286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hart 22"/>
          <p:cNvGraphicFramePr/>
          <p:nvPr/>
        </p:nvGraphicFramePr>
        <p:xfrm>
          <a:off x="2286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/>
          <p:nvPr/>
        </p:nvGraphicFramePr>
        <p:xfrm>
          <a:off x="46482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46482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46482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-379844" y="20681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4x4 CGRA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79844" y="38969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6x6 CGRA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79844" y="56495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8x8 CGRA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00200" y="1066800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Single-threaded CGRA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1066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Multi-threaded CGRA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Stall Percentages (Optimized System)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</p:spPr>
        <p:txBody>
          <a:bodyPr/>
          <a:lstStyle/>
          <a:p>
            <a:fld id="{DEF44CF0-85CE-42A4-AA82-F85AEEBDEB7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</p:spPr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2286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/>
          <p:cNvGraphicFramePr/>
          <p:nvPr/>
        </p:nvGraphicFramePr>
        <p:xfrm>
          <a:off x="2286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hart 22"/>
          <p:cNvGraphicFramePr/>
          <p:nvPr/>
        </p:nvGraphicFramePr>
        <p:xfrm>
          <a:off x="2286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/>
          <p:nvPr/>
        </p:nvGraphicFramePr>
        <p:xfrm>
          <a:off x="4648200" y="1295400"/>
          <a:ext cx="44958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4648200" y="32004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4648200" y="4953000"/>
          <a:ext cx="44958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-379844" y="20681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4x4 CGRA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79844" y="38969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6x6 CGRA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379844" y="564957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8x8 CGRA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00200" y="1066800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Single-threaded CGRA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1066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Multi-threaded CGRA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my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Power-efficient performance is the need of the future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CGRAs can be used as programmable accelerators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Power-efficient performance </a:t>
            </a:r>
            <a:r>
              <a:rPr lang="en-US" dirty="0" smtClean="0"/>
              <a:t>can be achieved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Has limitations on usability </a:t>
            </a:r>
            <a:r>
              <a:rPr lang="en-US" dirty="0" smtClean="0"/>
              <a:t>due to compiling difficulties</a:t>
            </a:r>
          </a:p>
          <a:p>
            <a:pPr lvl="1"/>
            <a:r>
              <a:rPr lang="en-US" dirty="0" smtClean="0"/>
              <a:t>For multi-threaded applications, </a:t>
            </a:r>
            <a:r>
              <a:rPr lang="en-US" dirty="0" smtClean="0">
                <a:solidFill>
                  <a:srgbClr val="00B050"/>
                </a:solidFill>
              </a:rPr>
              <a:t>need multi-threading capabilities </a:t>
            </a:r>
            <a:r>
              <a:rPr lang="en-US" dirty="0" smtClean="0"/>
              <a:t>in CGRA</a:t>
            </a:r>
          </a:p>
          <a:p>
            <a:endParaRPr lang="en-US" sz="100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Propose a two-step Runtime methodology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Non-restrictive compile-time constraints </a:t>
            </a:r>
            <a:r>
              <a:rPr lang="en-US" dirty="0" smtClean="0"/>
              <a:t>to schedule application into pages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Dynamic transformation procedure </a:t>
            </a:r>
            <a:r>
              <a:rPr lang="en-US" dirty="0" smtClean="0"/>
              <a:t>to shrink/expand the resources used by a schedule</a:t>
            </a:r>
          </a:p>
          <a:p>
            <a:endParaRPr lang="en-US" sz="100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Features: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No additional hardware required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Improved CGRA resource usage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Improved system performance</a:t>
            </a:r>
          </a:p>
          <a:p>
            <a:endParaRPr lang="en-US" sz="100" dirty="0" smtClean="0"/>
          </a:p>
          <a:p>
            <a:r>
              <a:rPr lang="en-US" dirty="0" smtClean="0"/>
              <a:t>Publications:</a:t>
            </a:r>
          </a:p>
          <a:p>
            <a:pPr lvl="1"/>
            <a:r>
              <a:rPr lang="en-US" i="1" dirty="0" smtClean="0"/>
              <a:t>Enabling Multi-threading on CGRAs, </a:t>
            </a:r>
            <a:r>
              <a:rPr lang="en-US" dirty="0" smtClean="0"/>
              <a:t>in </a:t>
            </a:r>
            <a:r>
              <a:rPr lang="en-US" i="1" dirty="0" smtClean="0"/>
              <a:t>ICPP’11</a:t>
            </a:r>
          </a:p>
          <a:p>
            <a:pPr lvl="1"/>
            <a:r>
              <a:rPr lang="en-US" i="1" dirty="0" smtClean="0"/>
              <a:t>Increasing CGRA Utilization through Multi-threading for Power-efficient Embedded Systems</a:t>
            </a:r>
            <a:r>
              <a:rPr lang="en-US" dirty="0" smtClean="0"/>
              <a:t>, Journal to be submitted to </a:t>
            </a:r>
            <a:r>
              <a:rPr lang="en-US" i="1" dirty="0" smtClean="0"/>
              <a:t>TECS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0A4B-9518-40D3-80CD-FE2624D0F758}" type="datetime1">
              <a:rPr lang="en-US" smtClean="0"/>
              <a:pPr/>
              <a:t>11/14/2011</a:t>
            </a:fld>
            <a:endParaRPr lang="en-US" dirty="0"/>
          </a:p>
        </p:txBody>
      </p:sp>
      <p:pic>
        <p:nvPicPr>
          <p:cNvPr id="7" name="Picture 1" descr="D:\Work\Research Work\Presentations_Gen\Clipart\1341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6720" y="0"/>
            <a:ext cx="1097280" cy="10972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</p:spPr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Enabling multi-threading capabilities for other kernel mapping algorithms and CGRA structures</a:t>
            </a:r>
          </a:p>
          <a:p>
            <a:endParaRPr lang="en-US" dirty="0" smtClean="0"/>
          </a:p>
          <a:p>
            <a:r>
              <a:rPr lang="en-US" dirty="0" smtClean="0"/>
              <a:t>Sophisticated runtime scheduling technique to maximize system throughput, which includes:</a:t>
            </a:r>
          </a:p>
          <a:p>
            <a:pPr lvl="1"/>
            <a:r>
              <a:rPr lang="en-US" dirty="0" smtClean="0"/>
              <a:t>Thread priority</a:t>
            </a:r>
          </a:p>
          <a:p>
            <a:pPr lvl="1"/>
            <a:r>
              <a:rPr lang="en-US" dirty="0" smtClean="0"/>
              <a:t>Work load</a:t>
            </a:r>
          </a:p>
          <a:p>
            <a:pPr lvl="1"/>
            <a:r>
              <a:rPr lang="en-US" dirty="0" smtClean="0"/>
              <a:t>Memory bandwidth considerations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61F2-4C8D-4706-8EEE-1B176FBE9880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  <p:pic>
        <p:nvPicPr>
          <p:cNvPr id="7" name="Picture 1" descr="D:\Work\Research Work\Presentations_Gen\Clipart\1341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6720" y="0"/>
            <a:ext cx="1097280" cy="109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472388" y="1776273"/>
            <a:ext cx="4734045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C:\Users\rjeyapau\AppData\Local\Microsoft\Windows\Temporary Internet Files\Content.IE5\GCQZ84TM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471" y="1238505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69FE-58F6-4C54-90FB-2D4A38218E81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290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 smtClean="0"/>
              <a:t>For more information:</a:t>
            </a:r>
          </a:p>
          <a:p>
            <a:endParaRPr lang="en-US" sz="1400" dirty="0" smtClean="0"/>
          </a:p>
          <a:p>
            <a:r>
              <a:rPr lang="en-US" sz="3000" dirty="0" smtClean="0"/>
              <a:t>       http://aviral.lab.asu.edu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3888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8" descr="https://encrypted-tbn0.google.com/images?q=tbn:ANd9GcR39xuXkTgz409Sz-0eET6Qowd5o6tOuZshiLbGlCuQuF6iYyiCb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95400"/>
            <a:ext cx="1981200" cy="141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Need for Power-efficient Embedded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29000" cy="4937760"/>
          </a:xfrm>
        </p:spPr>
        <p:txBody>
          <a:bodyPr/>
          <a:lstStyle/>
          <a:p>
            <a:r>
              <a:rPr lang="en-US" dirty="0" smtClean="0"/>
              <a:t>Battery Constraints</a:t>
            </a:r>
          </a:p>
          <a:p>
            <a:pPr lvl="1"/>
            <a:r>
              <a:rPr lang="en-US" dirty="0" smtClean="0"/>
              <a:t>Capacity is approaching a maximum value within a limited volume</a:t>
            </a:r>
          </a:p>
          <a:p>
            <a:r>
              <a:rPr lang="en-US" dirty="0" smtClean="0"/>
              <a:t>Cooling Constraints</a:t>
            </a:r>
          </a:p>
          <a:p>
            <a:pPr lvl="1"/>
            <a:r>
              <a:rPr lang="en-US" dirty="0" smtClean="0"/>
              <a:t>More cooling increases both volume and power consumption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A24-5DB1-48AA-A3BA-6EC9EEC398C3}" type="datetime1">
              <a:rPr lang="en-US" smtClean="0"/>
              <a:pPr/>
              <a:t>11/14/2011</a:t>
            </a:fld>
            <a:endParaRPr lang="en-US" dirty="0"/>
          </a:p>
        </p:txBody>
      </p:sp>
      <p:pic>
        <p:nvPicPr>
          <p:cNvPr id="52226" name="Picture 2" descr="https://encrypted-tbn3.google.com/images?q=tbn:ANd9GcSkB-P1INZTrEgQSb1ST6qRH1duMe87X-ebn3YQmixbav6mI5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191000"/>
            <a:ext cx="2143125" cy="2143125"/>
          </a:xfrm>
          <a:prstGeom prst="rect">
            <a:avLst/>
          </a:prstGeom>
          <a:noFill/>
        </p:spPr>
      </p:pic>
      <p:pic>
        <p:nvPicPr>
          <p:cNvPr id="52228" name="Picture 4" descr="https://encrypted-tbn3.google.com/images?q=tbn:ANd9GcQSC4vLDJpn9w01cGajxDZUtogoFBaBMw5Vi-4Tmo_ju-LTVLMVevJjccJ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667000"/>
            <a:ext cx="1171575" cy="1504951"/>
          </a:xfrm>
          <a:prstGeom prst="rect">
            <a:avLst/>
          </a:prstGeom>
          <a:noFill/>
        </p:spPr>
      </p:pic>
      <p:pic>
        <p:nvPicPr>
          <p:cNvPr id="52230" name="Picture 6" descr="https://encrypted-tbn0.google.com/images?q=tbn:ANd9GcRdf8iSQyx5jcfVoxCdK_4Q5XtqZXPtH7nyFqUxK24aYAouMCmH7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3325" y="2743200"/>
            <a:ext cx="1590675" cy="1828800"/>
          </a:xfrm>
          <a:prstGeom prst="rect">
            <a:avLst/>
          </a:prstGeom>
          <a:noFill/>
        </p:spPr>
      </p:pic>
      <p:graphicFrame>
        <p:nvGraphicFramePr>
          <p:cNvPr id="10" name="Chart 9"/>
          <p:cNvGraphicFramePr/>
          <p:nvPr/>
        </p:nvGraphicFramePr>
        <p:xfrm>
          <a:off x="3810000" y="1295400"/>
          <a:ext cx="5029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Accelerators : Can help achieve</a:t>
            </a:r>
            <a:br>
              <a:rPr lang="en-US" dirty="0" smtClean="0"/>
            </a:br>
            <a:r>
              <a:rPr lang="en-US" dirty="0" smtClean="0"/>
              <a:t>Power-efficient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Power critical computations can be off-loaded to accelerators</a:t>
            </a:r>
          </a:p>
          <a:p>
            <a:pPr lvl="1"/>
            <a:r>
              <a:rPr lang="en-US" dirty="0" smtClean="0"/>
              <a:t>Perform application specific operations</a:t>
            </a:r>
          </a:p>
          <a:p>
            <a:pPr lvl="1"/>
            <a:r>
              <a:rPr lang="en-US" dirty="0" smtClean="0"/>
              <a:t>Achieve high throughput without loss of CPU programmability</a:t>
            </a:r>
          </a:p>
          <a:p>
            <a:r>
              <a:rPr lang="en-US" dirty="0" smtClean="0"/>
              <a:t>Existing examples</a:t>
            </a:r>
          </a:p>
          <a:p>
            <a:pPr lvl="1"/>
            <a:r>
              <a:rPr lang="en-US" dirty="0" smtClean="0"/>
              <a:t>Hardware Accelerator</a:t>
            </a:r>
          </a:p>
          <a:p>
            <a:pPr lvl="2"/>
            <a:r>
              <a:rPr lang="en-US" dirty="0" smtClean="0"/>
              <a:t>Intel SSE</a:t>
            </a:r>
          </a:p>
          <a:p>
            <a:pPr lvl="1"/>
            <a:r>
              <a:rPr lang="en-US" dirty="0" smtClean="0"/>
              <a:t>Reconfigurable Accelerator</a:t>
            </a:r>
          </a:p>
          <a:p>
            <a:pPr lvl="2"/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Graphics Accelerator</a:t>
            </a:r>
          </a:p>
          <a:p>
            <a:pPr lvl="2"/>
            <a:r>
              <a:rPr lang="en-US" dirty="0" err="1" smtClean="0"/>
              <a:t>nVIDIA</a:t>
            </a:r>
            <a:r>
              <a:rPr lang="en-US" dirty="0" smtClean="0"/>
              <a:t> Tesla (Fermi GPU)</a:t>
            </a:r>
          </a:p>
        </p:txBody>
      </p:sp>
      <p:pic>
        <p:nvPicPr>
          <p:cNvPr id="3077" name="Picture 5" descr="D:\Work\Research Work\CGRA\ICPP CGRA\Presentation\Figures\Intel-Core-i7-860-Lynnfield-Re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895600"/>
            <a:ext cx="1453999" cy="1344612"/>
          </a:xfrm>
          <a:prstGeom prst="rect">
            <a:avLst/>
          </a:prstGeom>
          <a:noFill/>
        </p:spPr>
      </p:pic>
      <p:pic>
        <p:nvPicPr>
          <p:cNvPr id="2050" name="Picture 2" descr="D:\Work\Research Work\CGRA\ICPP CGRA\Presentation\Figures\fpg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352800"/>
            <a:ext cx="1867664" cy="1362028"/>
          </a:xfrm>
          <a:prstGeom prst="rect">
            <a:avLst/>
          </a:prstGeom>
          <a:noFill/>
        </p:spPr>
      </p:pic>
      <p:pic>
        <p:nvPicPr>
          <p:cNvPr id="2051" name="Picture 3" descr="D:\Work\Research Work\CGRA\ICPP CGRA\Presentation\Figures\nvidia_tesla_fermi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724400"/>
            <a:ext cx="2062087" cy="1417216"/>
          </a:xfrm>
          <a:prstGeom prst="parallelogram">
            <a:avLst>
              <a:gd name="adj" fmla="val 31049"/>
            </a:avLst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B0E0-D2FF-4E92-9DD0-CD56161AD624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Coarse Grained Reconfigurable Array (CGRA):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Power-efficient Accelerator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5105400" cy="4495800"/>
          </a:xfrm>
        </p:spPr>
        <p:txBody>
          <a:bodyPr>
            <a:normAutofit fontScale="70000" lnSpcReduction="20000"/>
          </a:bodyPr>
          <a:lstStyle/>
          <a:p>
            <a:endParaRPr lang="en-US" sz="1200" dirty="0" smtClean="0"/>
          </a:p>
          <a:p>
            <a:r>
              <a:rPr lang="en-US" dirty="0" smtClean="0"/>
              <a:t>Distinguishing Characteristics</a:t>
            </a:r>
          </a:p>
          <a:p>
            <a:pPr lvl="1"/>
            <a:r>
              <a:rPr lang="en-US" dirty="0" smtClean="0"/>
              <a:t>Flexible programming ( a.c.t SSE)</a:t>
            </a:r>
          </a:p>
          <a:p>
            <a:pPr lvl="1"/>
            <a:r>
              <a:rPr lang="en-US" dirty="0" smtClean="0"/>
              <a:t>Power-efficient </a:t>
            </a:r>
            <a:r>
              <a:rPr lang="en-US" dirty="0"/>
              <a:t>computing (a.c.t </a:t>
            </a:r>
            <a:r>
              <a:rPr lang="en-US" dirty="0" smtClean="0"/>
              <a:t>FPGAs)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general purpose (a.c.t </a:t>
            </a:r>
            <a:r>
              <a:rPr lang="en-US" dirty="0" smtClean="0"/>
              <a:t>GPUs)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performance </a:t>
            </a:r>
          </a:p>
          <a:p>
            <a:endParaRPr lang="en-US" sz="15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dirty="0" smtClean="0"/>
              <a:t>Compiling a program for CGRA difficult</a:t>
            </a:r>
          </a:p>
          <a:p>
            <a:pPr lvl="1"/>
            <a:r>
              <a:rPr lang="en-US" dirty="0" smtClean="0"/>
              <a:t>Not all applications are efficiently compiled</a:t>
            </a:r>
          </a:p>
          <a:p>
            <a:pPr lvl="1"/>
            <a:r>
              <a:rPr lang="en-US" dirty="0" smtClean="0"/>
              <a:t>No standard CGRA architecture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extensive compiler support for general purpose computing</a:t>
            </a:r>
          </a:p>
          <a:p>
            <a:pPr lvl="1">
              <a:buNone/>
            </a:pPr>
            <a:endParaRPr lang="en-US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CGRAs</a:t>
            </a:r>
            <a:endParaRPr lang="en-US" u="sng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808C0"/>
                </a:solidFill>
              </a:rPr>
              <a:t>ADRES, </a:t>
            </a:r>
            <a:r>
              <a:rPr lang="en-US" dirty="0" err="1" smtClean="0">
                <a:solidFill>
                  <a:srgbClr val="0808C0"/>
                </a:solidFill>
              </a:rPr>
              <a:t>MorphoSys</a:t>
            </a:r>
            <a:r>
              <a:rPr lang="en-US" dirty="0" smtClean="0">
                <a:solidFill>
                  <a:srgbClr val="0808C0"/>
                </a:solidFill>
              </a:rPr>
              <a:t>, </a:t>
            </a:r>
          </a:p>
          <a:p>
            <a:pPr lvl="1">
              <a:buNone/>
            </a:pPr>
            <a:r>
              <a:rPr lang="en-US" dirty="0" smtClean="0">
                <a:solidFill>
                  <a:srgbClr val="0808C0"/>
                </a:solidFill>
              </a:rPr>
              <a:t>   </a:t>
            </a:r>
            <a:r>
              <a:rPr lang="en-US" dirty="0" err="1" smtClean="0">
                <a:solidFill>
                  <a:srgbClr val="0808C0"/>
                </a:solidFill>
              </a:rPr>
              <a:t>KressArray</a:t>
            </a:r>
            <a:r>
              <a:rPr lang="en-US" dirty="0" smtClean="0">
                <a:solidFill>
                  <a:srgbClr val="0808C0"/>
                </a:solidFill>
              </a:rPr>
              <a:t>, RSPA, DART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86400" y="1828800"/>
            <a:ext cx="3124200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676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772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772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484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80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676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772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484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580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Left-Right Arrow 45"/>
          <p:cNvSpPr/>
          <p:nvPr/>
        </p:nvSpPr>
        <p:spPr bwMode="auto">
          <a:xfrm rot="16200000">
            <a:off x="7200900" y="4914900"/>
            <a:ext cx="228600" cy="152400"/>
          </a:xfrm>
          <a:prstGeom prst="left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6200000">
            <a:off x="4572000" y="2895600"/>
            <a:ext cx="243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6600"/>
                </a:solidFill>
                <a:latin typeface="Arial" charset="0"/>
                <a:ea typeface="ヒラギノ角ゴ Pro W3" pitchFamily="1" charset="-128"/>
              </a:rPr>
              <a:t>Local Instruction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019800" y="1905000"/>
            <a:ext cx="2514600" cy="2525110"/>
            <a:chOff x="6019800" y="1905000"/>
            <a:chExt cx="2514600" cy="2525110"/>
          </a:xfrm>
        </p:grpSpPr>
        <p:sp>
          <p:nvSpPr>
            <p:cNvPr id="22" name="Left-Right Arrow 21"/>
            <p:cNvSpPr/>
            <p:nvPr/>
          </p:nvSpPr>
          <p:spPr bwMode="auto">
            <a:xfrm>
              <a:off x="67056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Left-Right Arrow 22"/>
            <p:cNvSpPr/>
            <p:nvPr/>
          </p:nvSpPr>
          <p:spPr bwMode="auto">
            <a:xfrm>
              <a:off x="73152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" name="Left-Right Arrow 23"/>
            <p:cNvSpPr/>
            <p:nvPr/>
          </p:nvSpPr>
          <p:spPr bwMode="auto">
            <a:xfrm>
              <a:off x="79248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" name="Left-Right Arrow 24"/>
            <p:cNvSpPr/>
            <p:nvPr/>
          </p:nvSpPr>
          <p:spPr bwMode="auto">
            <a:xfrm>
              <a:off x="67056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" name="Left-Right Arrow 25"/>
            <p:cNvSpPr/>
            <p:nvPr/>
          </p:nvSpPr>
          <p:spPr bwMode="auto">
            <a:xfrm>
              <a:off x="73152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/>
            <p:cNvSpPr/>
            <p:nvPr/>
          </p:nvSpPr>
          <p:spPr bwMode="auto">
            <a:xfrm>
              <a:off x="79248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/>
            <p:cNvSpPr/>
            <p:nvPr/>
          </p:nvSpPr>
          <p:spPr bwMode="auto">
            <a:xfrm>
              <a:off x="67056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73152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Left-Right Arrow 29"/>
            <p:cNvSpPr/>
            <p:nvPr/>
          </p:nvSpPr>
          <p:spPr bwMode="auto">
            <a:xfrm>
              <a:off x="79248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67056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73152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3" name="Left-Right Arrow 32"/>
            <p:cNvSpPr/>
            <p:nvPr/>
          </p:nvSpPr>
          <p:spPr bwMode="auto">
            <a:xfrm>
              <a:off x="79248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64008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70104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6" name="Up-Down Arrow 35"/>
            <p:cNvSpPr/>
            <p:nvPr/>
          </p:nvSpPr>
          <p:spPr bwMode="auto">
            <a:xfrm>
              <a:off x="76200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/>
            <p:cNvSpPr/>
            <p:nvPr/>
          </p:nvSpPr>
          <p:spPr bwMode="auto">
            <a:xfrm>
              <a:off x="82296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/>
            <p:cNvSpPr/>
            <p:nvPr/>
          </p:nvSpPr>
          <p:spPr bwMode="auto">
            <a:xfrm>
              <a:off x="64008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/>
            <p:cNvSpPr/>
            <p:nvPr/>
          </p:nvSpPr>
          <p:spPr bwMode="auto">
            <a:xfrm>
              <a:off x="64008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70104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Up-Down Arrow 40"/>
            <p:cNvSpPr/>
            <p:nvPr/>
          </p:nvSpPr>
          <p:spPr bwMode="auto">
            <a:xfrm>
              <a:off x="70104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Up-Down Arrow 41"/>
            <p:cNvSpPr/>
            <p:nvPr/>
          </p:nvSpPr>
          <p:spPr bwMode="auto">
            <a:xfrm>
              <a:off x="76200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Up-Down Arrow 42"/>
            <p:cNvSpPr/>
            <p:nvPr/>
          </p:nvSpPr>
          <p:spPr bwMode="auto">
            <a:xfrm>
              <a:off x="76200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Up-Down Arrow 43"/>
            <p:cNvSpPr/>
            <p:nvPr/>
          </p:nvSpPr>
          <p:spPr bwMode="auto">
            <a:xfrm>
              <a:off x="82296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5" name="Up-Down Arrow 44"/>
            <p:cNvSpPr/>
            <p:nvPr/>
          </p:nvSpPr>
          <p:spPr bwMode="auto">
            <a:xfrm>
              <a:off x="82296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8" name="Up-Down Arrow 47"/>
            <p:cNvSpPr/>
            <p:nvPr/>
          </p:nvSpPr>
          <p:spPr bwMode="auto">
            <a:xfrm>
              <a:off x="674764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9" name="Up-Down Arrow 48"/>
            <p:cNvSpPr/>
            <p:nvPr/>
          </p:nvSpPr>
          <p:spPr bwMode="auto">
            <a:xfrm>
              <a:off x="7377211" y="191551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0" name="Up-Down Arrow 49"/>
            <p:cNvSpPr/>
            <p:nvPr/>
          </p:nvSpPr>
          <p:spPr bwMode="auto">
            <a:xfrm>
              <a:off x="799049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1" name="Up-Down Arrow 50"/>
            <p:cNvSpPr/>
            <p:nvPr/>
          </p:nvSpPr>
          <p:spPr bwMode="auto">
            <a:xfrm>
              <a:off x="617220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2" name="Up-Down Arrow 51"/>
            <p:cNvSpPr/>
            <p:nvPr/>
          </p:nvSpPr>
          <p:spPr bwMode="auto">
            <a:xfrm rot="16200000">
              <a:off x="7239000" y="119818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3" name="Up-Down Arrow 52"/>
            <p:cNvSpPr/>
            <p:nvPr/>
          </p:nvSpPr>
          <p:spPr bwMode="auto">
            <a:xfrm rot="16200000">
              <a:off x="7239000" y="1807781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4" name="Up-Down Arrow 53"/>
            <p:cNvSpPr/>
            <p:nvPr/>
          </p:nvSpPr>
          <p:spPr bwMode="auto">
            <a:xfrm rot="16200000">
              <a:off x="7239000" y="24068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5" name="Up-Down Arrow 54"/>
            <p:cNvSpPr/>
            <p:nvPr/>
          </p:nvSpPr>
          <p:spPr bwMode="auto">
            <a:xfrm rot="16200000">
              <a:off x="7239000" y="30164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800600" y="2971800"/>
            <a:ext cx="1981200" cy="1905000"/>
            <a:chOff x="4800600" y="2971800"/>
            <a:chExt cx="1981200" cy="1905000"/>
          </a:xfrm>
        </p:grpSpPr>
        <p:sp>
          <p:nvSpPr>
            <p:cNvPr id="80" name="Oval 79"/>
            <p:cNvSpPr/>
            <p:nvPr/>
          </p:nvSpPr>
          <p:spPr bwMode="auto">
            <a:xfrm>
              <a:off x="6172200" y="3657600"/>
              <a:ext cx="609600" cy="609600"/>
            </a:xfrm>
            <a:prstGeom prst="ellipse">
              <a:avLst/>
            </a:prstGeom>
            <a:noFill/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 bwMode="auto">
            <a:xfrm rot="16200000" flipV="1">
              <a:off x="5295900" y="2476500"/>
              <a:ext cx="685800" cy="1676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80" idx="4"/>
            </p:cNvCxnSpPr>
            <p:nvPr/>
          </p:nvCxnSpPr>
          <p:spPr bwMode="auto">
            <a:xfrm rot="5400000">
              <a:off x="5372100" y="3771900"/>
              <a:ext cx="609600" cy="160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Rectangle 82"/>
          <p:cNvSpPr/>
          <p:nvPr/>
        </p:nvSpPr>
        <p:spPr bwMode="auto">
          <a:xfrm>
            <a:off x="6172200" y="5105400"/>
            <a:ext cx="22860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C00000"/>
                </a:solidFill>
                <a:latin typeface="Arial" charset="0"/>
                <a:ea typeface="ヒラギノ角ゴ Pro W3" pitchFamily="1" charset="-128"/>
              </a:rPr>
              <a:t>Main System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96000" y="4419600"/>
            <a:ext cx="243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6600"/>
                </a:solidFill>
                <a:latin typeface="Arial" charset="0"/>
                <a:ea typeface="ヒラギノ角ゴ Pro W3" pitchFamily="1" charset="-128"/>
              </a:rPr>
              <a:t>Local Data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895600" y="2895268"/>
            <a:ext cx="2133601" cy="2057732"/>
            <a:chOff x="2895600" y="2895268"/>
            <a:chExt cx="2133601" cy="2057732"/>
          </a:xfrm>
        </p:grpSpPr>
        <p:sp>
          <p:nvSpPr>
            <p:cNvPr id="56" name="Rectangle 55"/>
            <p:cNvSpPr/>
            <p:nvPr/>
          </p:nvSpPr>
          <p:spPr bwMode="auto">
            <a:xfrm rot="5400000">
              <a:off x="2933699" y="2966380"/>
              <a:ext cx="1981200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7" name="Trapezoid 59"/>
            <p:cNvSpPr/>
            <p:nvPr/>
          </p:nvSpPr>
          <p:spPr bwMode="auto">
            <a:xfrm rot="10800000">
              <a:off x="3124199" y="3690280"/>
              <a:ext cx="1143000" cy="533400"/>
            </a:xfrm>
            <a:prstGeom prst="trapezoid">
              <a:avLst>
                <a:gd name="adj" fmla="val 544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 rot="10800000">
              <a:off x="3567468" y="3690280"/>
              <a:ext cx="240632" cy="21336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10800000">
              <a:off x="3733799" y="3309280"/>
              <a:ext cx="609600" cy="152400"/>
            </a:xfrm>
            <a:prstGeom prst="trapezoid">
              <a:avLst>
                <a:gd name="adj" fmla="val 5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0" name="Trapezoid 59"/>
            <p:cNvSpPr/>
            <p:nvPr/>
          </p:nvSpPr>
          <p:spPr bwMode="auto">
            <a:xfrm rot="10800000">
              <a:off x="3047999" y="3309280"/>
              <a:ext cx="609600" cy="152400"/>
            </a:xfrm>
            <a:prstGeom prst="trapezoid">
              <a:avLst>
                <a:gd name="adj" fmla="val 5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5400000">
              <a:off x="4343399" y="3766480"/>
              <a:ext cx="457200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5400000">
              <a:off x="3615559" y="4257840"/>
              <a:ext cx="152400" cy="5412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63" name="Straight Arrow Connector 62"/>
            <p:cNvCxnSpPr>
              <a:stCxn id="59" idx="0"/>
            </p:cNvCxnSpPr>
            <p:nvPr/>
          </p:nvCxnSpPr>
          <p:spPr bwMode="auto">
            <a:xfrm rot="5400000">
              <a:off x="3923505" y="3575186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>
              <a:stCxn id="60" idx="0"/>
            </p:cNvCxnSpPr>
            <p:nvPr/>
          </p:nvCxnSpPr>
          <p:spPr bwMode="auto">
            <a:xfrm rot="5400000">
              <a:off x="3237705" y="3575186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>
              <a:endCxn id="62" idx="1"/>
            </p:cNvCxnSpPr>
            <p:nvPr/>
          </p:nvCxnSpPr>
          <p:spPr bwMode="auto">
            <a:xfrm rot="5400000">
              <a:off x="3579429" y="4336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rot="5400000">
              <a:off x="38500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 rot="5400000">
              <a:off x="36976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rot="5400000">
              <a:off x="40024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5400000">
              <a:off x="31642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5400000">
              <a:off x="30118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33166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Elbow Connector 71"/>
            <p:cNvCxnSpPr/>
            <p:nvPr/>
          </p:nvCxnSpPr>
          <p:spPr bwMode="auto">
            <a:xfrm rot="16200000" flipV="1">
              <a:off x="4152899" y="3423580"/>
              <a:ext cx="457200" cy="228600"/>
            </a:xfrm>
            <a:prstGeom prst="bentConnector3">
              <a:avLst>
                <a:gd name="adj1" fmla="val 11896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16200000">
              <a:off x="4343399" y="346168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10800000" flipH="1" flipV="1">
              <a:off x="3581399" y="3154250"/>
              <a:ext cx="106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rot="5400000">
              <a:off x="3504405" y="3232286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hape 75"/>
            <p:cNvCxnSpPr/>
            <p:nvPr/>
          </p:nvCxnSpPr>
          <p:spPr bwMode="auto">
            <a:xfrm flipV="1">
              <a:off x="3703319" y="4223680"/>
              <a:ext cx="868680" cy="16459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rot="5400000">
              <a:off x="3615559" y="4680880"/>
              <a:ext cx="152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895600" y="2895268"/>
              <a:ext cx="2133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From Neighbors and Memory</a:t>
              </a:r>
              <a:endParaRPr lang="en-US" sz="11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71797" y="4691390"/>
              <a:ext cx="19812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To Neighbors and Memory</a:t>
              </a:r>
              <a:endParaRPr lang="en-US" sz="1100" b="1" dirty="0"/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10800000">
              <a:off x="3558857" y="3671360"/>
              <a:ext cx="240632" cy="21336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28999" y="385434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FU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43399" y="380967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RF</a:t>
              </a:r>
              <a:endParaRPr lang="en-US" b="1" dirty="0"/>
            </a:p>
          </p:txBody>
        </p:sp>
      </p:grpSp>
      <p:sp>
        <p:nvSpPr>
          <p:cNvPr id="88" name="Left-Up Arrow 87"/>
          <p:cNvSpPr/>
          <p:nvPr/>
        </p:nvSpPr>
        <p:spPr>
          <a:xfrm rot="5400000">
            <a:off x="5317616" y="4724400"/>
            <a:ext cx="1219200" cy="457200"/>
          </a:xfrm>
          <a:prstGeom prst="leftUpArrow">
            <a:avLst>
              <a:gd name="adj1" fmla="val 12468"/>
              <a:gd name="adj2" fmla="val 25000"/>
              <a:gd name="adj3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5486400" y="1143000"/>
            <a:ext cx="3276600" cy="533400"/>
          </a:xfrm>
          <a:prstGeom prst="wedgeRoundRectCallout">
            <a:avLst>
              <a:gd name="adj1" fmla="val -10589"/>
              <a:gd name="adj2" fmla="val 92880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PEs communicate through an inter-connect network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5" name="Date Placeholder 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5C3E-8B7A-4D56-827B-EFB2EBBA193F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Vertical Scroll 96"/>
          <p:cNvSpPr/>
          <p:nvPr/>
        </p:nvSpPr>
        <p:spPr>
          <a:xfrm>
            <a:off x="838200" y="5638800"/>
            <a:ext cx="3809999" cy="6858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CGRAs have been shown to operate at 100s of </a:t>
            </a:r>
            <a:r>
              <a:rPr lang="en-US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GOps</a:t>
            </a:r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/W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4" grpId="0" animBg="1"/>
      <p:bldP spid="9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1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E55B-28C0-417E-85D5-3098EAF67817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Mapping a Kernel onto a CGRA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5105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smtClean="0"/>
              <a:t>Given the kernel’s DDG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Unroll and </a:t>
            </a:r>
            <a:r>
              <a:rPr lang="en-US" b="1" dirty="0" smtClean="0"/>
              <a:t>Software Pipeline </a:t>
            </a:r>
            <a:r>
              <a:rPr lang="en-US" dirty="0" smtClean="0"/>
              <a:t>the loop for mapping on the given CGRA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Schedule</a:t>
            </a:r>
            <a:r>
              <a:rPr lang="en-US" dirty="0" smtClean="0"/>
              <a:t> the unrolled loop for minimum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(=1)</a:t>
            </a:r>
          </a:p>
          <a:p>
            <a:pPr marL="1005840" lvl="2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 nodes onto the PE array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Dependent nodes closer to their sources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Ensure dependent nodes have interconnects connecting sources</a:t>
            </a:r>
            <a:endParaRPr lang="en-US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257800" y="1172900"/>
            <a:ext cx="3048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Loop: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t1 = (a[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])*c[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d[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 = ~t1 &amp; 0xFFFF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7425" y="1985162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Arrow Connector 6"/>
            <p:cNvCxnSpPr>
              <a:stCxn id="11" idx="4"/>
              <a:endCxn id="1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0" idx="4"/>
                <a:endCxn id="1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9" idx="4"/>
                <a:endCxn id="2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2" idx="4"/>
                <a:endCxn id="1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6" idx="4"/>
                <a:endCxn id="1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4"/>
                <a:endCxn id="1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3" idx="4"/>
                <a:endCxn id="2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562600" y="1981200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Arrow Connector 26"/>
            <p:cNvCxnSpPr>
              <a:stCxn id="31" idx="4"/>
              <a:endCxn id="3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0" idx="4"/>
                <a:endCxn id="3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9" idx="4"/>
                <a:endCxn id="4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2" idx="4"/>
                <a:endCxn id="3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40" name="Straight Arrow Connector 39"/>
              <p:cNvCxnSpPr>
                <a:stCxn id="36" idx="4"/>
                <a:endCxn id="3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4"/>
                <a:endCxn id="3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43" idx="4"/>
                <a:endCxn id="4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54864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Mapping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5486400" y="3581400"/>
            <a:ext cx="2438400" cy="2438400"/>
            <a:chOff x="6172200" y="1143000"/>
            <a:chExt cx="2438400" cy="2438400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6172200" y="1143000"/>
              <a:ext cx="2438400" cy="243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2484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8580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4676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80772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2484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4676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80772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2484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8580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74676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80772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2484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68580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74676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0772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15000" y="3810000"/>
            <a:ext cx="1905000" cy="1905000"/>
            <a:chOff x="6400800" y="2057400"/>
            <a:chExt cx="1905000" cy="1905000"/>
          </a:xfrm>
        </p:grpSpPr>
        <p:sp>
          <p:nvSpPr>
            <p:cNvPr id="140" name="Left-Right Arrow 139"/>
            <p:cNvSpPr/>
            <p:nvPr/>
          </p:nvSpPr>
          <p:spPr bwMode="auto">
            <a:xfrm>
              <a:off x="67056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Left-Right Arrow 140"/>
            <p:cNvSpPr/>
            <p:nvPr/>
          </p:nvSpPr>
          <p:spPr bwMode="auto">
            <a:xfrm>
              <a:off x="73152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Left-Right Arrow 141"/>
            <p:cNvSpPr/>
            <p:nvPr/>
          </p:nvSpPr>
          <p:spPr bwMode="auto">
            <a:xfrm>
              <a:off x="79248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Left-Right Arrow 142"/>
            <p:cNvSpPr/>
            <p:nvPr/>
          </p:nvSpPr>
          <p:spPr bwMode="auto">
            <a:xfrm>
              <a:off x="67056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Left-Right Arrow 143"/>
            <p:cNvSpPr/>
            <p:nvPr/>
          </p:nvSpPr>
          <p:spPr bwMode="auto">
            <a:xfrm>
              <a:off x="73152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Left-Right Arrow 144"/>
            <p:cNvSpPr/>
            <p:nvPr/>
          </p:nvSpPr>
          <p:spPr bwMode="auto">
            <a:xfrm>
              <a:off x="79248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Left-Right Arrow 145"/>
            <p:cNvSpPr/>
            <p:nvPr/>
          </p:nvSpPr>
          <p:spPr bwMode="auto">
            <a:xfrm>
              <a:off x="67056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Left-Right Arrow 146"/>
            <p:cNvSpPr/>
            <p:nvPr/>
          </p:nvSpPr>
          <p:spPr bwMode="auto">
            <a:xfrm>
              <a:off x="73152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Left-Right Arrow 147"/>
            <p:cNvSpPr/>
            <p:nvPr/>
          </p:nvSpPr>
          <p:spPr bwMode="auto">
            <a:xfrm>
              <a:off x="79248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Left-Right Arrow 148"/>
            <p:cNvSpPr/>
            <p:nvPr/>
          </p:nvSpPr>
          <p:spPr bwMode="auto">
            <a:xfrm>
              <a:off x="67056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Left-Right Arrow 149"/>
            <p:cNvSpPr/>
            <p:nvPr/>
          </p:nvSpPr>
          <p:spPr bwMode="auto">
            <a:xfrm>
              <a:off x="73152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Left-Right Arrow 150"/>
            <p:cNvSpPr/>
            <p:nvPr/>
          </p:nvSpPr>
          <p:spPr bwMode="auto">
            <a:xfrm>
              <a:off x="79248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2" name="Up-Down Arrow 151"/>
            <p:cNvSpPr/>
            <p:nvPr/>
          </p:nvSpPr>
          <p:spPr bwMode="auto">
            <a:xfrm>
              <a:off x="64008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3" name="Up-Down Arrow 152"/>
            <p:cNvSpPr/>
            <p:nvPr/>
          </p:nvSpPr>
          <p:spPr bwMode="auto">
            <a:xfrm>
              <a:off x="70104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4" name="Up-Down Arrow 153"/>
            <p:cNvSpPr/>
            <p:nvPr/>
          </p:nvSpPr>
          <p:spPr bwMode="auto">
            <a:xfrm>
              <a:off x="76200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5" name="Up-Down Arrow 154"/>
            <p:cNvSpPr/>
            <p:nvPr/>
          </p:nvSpPr>
          <p:spPr bwMode="auto">
            <a:xfrm>
              <a:off x="82296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6" name="Up-Down Arrow 155"/>
            <p:cNvSpPr/>
            <p:nvPr/>
          </p:nvSpPr>
          <p:spPr bwMode="auto">
            <a:xfrm>
              <a:off x="64008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7" name="Up-Down Arrow 156"/>
            <p:cNvSpPr/>
            <p:nvPr/>
          </p:nvSpPr>
          <p:spPr bwMode="auto">
            <a:xfrm>
              <a:off x="64008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8" name="Up-Down Arrow 157"/>
            <p:cNvSpPr/>
            <p:nvPr/>
          </p:nvSpPr>
          <p:spPr bwMode="auto">
            <a:xfrm>
              <a:off x="70104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9" name="Up-Down Arrow 158"/>
            <p:cNvSpPr/>
            <p:nvPr/>
          </p:nvSpPr>
          <p:spPr bwMode="auto">
            <a:xfrm>
              <a:off x="70104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0" name="Up-Down Arrow 159"/>
            <p:cNvSpPr/>
            <p:nvPr/>
          </p:nvSpPr>
          <p:spPr bwMode="auto">
            <a:xfrm>
              <a:off x="76200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1" name="Up-Down Arrow 160"/>
            <p:cNvSpPr/>
            <p:nvPr/>
          </p:nvSpPr>
          <p:spPr bwMode="auto">
            <a:xfrm>
              <a:off x="76200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2" name="Up-Down Arrow 161"/>
            <p:cNvSpPr/>
            <p:nvPr/>
          </p:nvSpPr>
          <p:spPr bwMode="auto">
            <a:xfrm>
              <a:off x="82296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3" name="Up-Down Arrow 162"/>
            <p:cNvSpPr/>
            <p:nvPr/>
          </p:nvSpPr>
          <p:spPr bwMode="auto">
            <a:xfrm>
              <a:off x="82296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527547" y="3632164"/>
            <a:ext cx="2374103" cy="1748692"/>
            <a:chOff x="6283353" y="3632164"/>
            <a:chExt cx="2374103" cy="1748692"/>
          </a:xfrm>
        </p:grpSpPr>
        <p:sp>
          <p:nvSpPr>
            <p:cNvPr id="55" name="Oval 54"/>
            <p:cNvSpPr/>
            <p:nvPr/>
          </p:nvSpPr>
          <p:spPr>
            <a:xfrm>
              <a:off x="7543800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endParaRPr lang="en-US" dirty="0">
                <a:solidFill>
                  <a:srgbClr val="0808C0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283353" y="3632164"/>
              <a:ext cx="2374103" cy="1748692"/>
              <a:chOff x="6207153" y="1193764"/>
              <a:chExt cx="2374103" cy="174869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838599" y="119376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7153" y="1800271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846912" y="180858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830286" y="24179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676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0772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077200" y="17819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077200" y="12192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5521125" y="3634450"/>
            <a:ext cx="2374103" cy="1748692"/>
            <a:chOff x="6283353" y="3632164"/>
            <a:chExt cx="2374103" cy="1748692"/>
          </a:xfrm>
        </p:grpSpPr>
        <p:sp>
          <p:nvSpPr>
            <p:cNvPr id="186" name="Oval 185"/>
            <p:cNvSpPr/>
            <p:nvPr/>
          </p:nvSpPr>
          <p:spPr>
            <a:xfrm>
              <a:off x="7543800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i-2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grpSp>
          <p:nvGrpSpPr>
            <p:cNvPr id="187" name="Group 173"/>
            <p:cNvGrpSpPr/>
            <p:nvPr/>
          </p:nvGrpSpPr>
          <p:grpSpPr>
            <a:xfrm>
              <a:off x="6283353" y="3632164"/>
              <a:ext cx="2374103" cy="1748692"/>
              <a:chOff x="6207153" y="1193764"/>
              <a:chExt cx="2374103" cy="1748692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838599" y="119376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207153" y="1800271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846912" y="180858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i-1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830286" y="24179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i-2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4676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i-3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80772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i-4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8077200" y="17819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i-5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8077200" y="12192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i-6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5474825" y="31888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Scheduling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391400" y="28378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9" name="Straight Arrow Connector 198"/>
          <p:cNvCxnSpPr>
            <a:endCxn id="190" idx="1"/>
          </p:cNvCxnSpPr>
          <p:nvPr/>
        </p:nvCxnSpPr>
        <p:spPr>
          <a:xfrm flipV="1">
            <a:off x="4724400" y="4323087"/>
            <a:ext cx="1510301" cy="553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4800600" y="5029200"/>
            <a:ext cx="22098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52400" y="4953000"/>
            <a:ext cx="52886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1</a:t>
            </a:r>
            <a:r>
              <a:rPr lang="en-US" sz="2600" b="1" baseline="30000" dirty="0" smtClean="0"/>
              <a:t>i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i</a:t>
            </a:r>
            <a:r>
              <a:rPr lang="en-US" sz="2600" b="1" dirty="0" smtClean="0"/>
              <a:t>, 3</a:t>
            </a:r>
            <a:r>
              <a:rPr lang="en-US" sz="2600" b="1" baseline="30000" dirty="0" smtClean="0"/>
              <a:t>i-1</a:t>
            </a:r>
            <a:r>
              <a:rPr lang="en-US" sz="2600" b="1" dirty="0" smtClean="0"/>
              <a:t>, 4</a:t>
            </a:r>
            <a:r>
              <a:rPr lang="en-US" sz="2600" b="1" baseline="30000" dirty="0" smtClean="0"/>
              <a:t>i-2</a:t>
            </a:r>
            <a:r>
              <a:rPr lang="en-US" sz="2600" b="1" dirty="0" smtClean="0"/>
              <a:t>, 5</a:t>
            </a:r>
            <a:r>
              <a:rPr lang="en-US" sz="2600" b="1" baseline="30000" dirty="0" smtClean="0"/>
              <a:t>i-2</a:t>
            </a:r>
            <a:r>
              <a:rPr lang="en-US" sz="2600" b="1" dirty="0" smtClean="0"/>
              <a:t>, 6</a:t>
            </a:r>
            <a:r>
              <a:rPr lang="en-US" sz="2600" b="1" baseline="30000" dirty="0" smtClean="0"/>
              <a:t>i-3</a:t>
            </a:r>
            <a:r>
              <a:rPr lang="en-US" sz="2600" b="1" dirty="0" smtClean="0"/>
              <a:t>, 7</a:t>
            </a:r>
            <a:r>
              <a:rPr lang="en-US" sz="2600" b="1" baseline="30000" dirty="0" smtClean="0"/>
              <a:t>i-4</a:t>
            </a:r>
            <a:r>
              <a:rPr lang="en-US" sz="2600" b="1" dirty="0" smtClean="0"/>
              <a:t>, 8</a:t>
            </a:r>
            <a:r>
              <a:rPr lang="en-US" sz="2600" b="1" baseline="30000" dirty="0" smtClean="0"/>
              <a:t>i-5</a:t>
            </a:r>
            <a:r>
              <a:rPr lang="en-US" sz="2600" b="1" dirty="0" smtClean="0"/>
              <a:t>, 9</a:t>
            </a:r>
            <a:r>
              <a:rPr lang="en-US" sz="2600" b="1" baseline="30000" dirty="0" smtClean="0"/>
              <a:t>i-6</a:t>
            </a:r>
            <a:endParaRPr lang="en-US" sz="2600" b="1" baseline="30000" dirty="0"/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57200" y="609600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*Explained Later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7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0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96" grpId="0"/>
      <p:bldP spid="197" grpId="0"/>
      <p:bldP spid="115" grpId="0"/>
      <p:bldP spid="115" grpId="1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91440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Mapped Kernel Executed on the CGRA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96700"/>
            <a:ext cx="3048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Loop: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t1 = (a[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])*c[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d[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 = ~t1 &amp; 0xFFFF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0" y="1905000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Arrow Connector 6"/>
            <p:cNvCxnSpPr>
              <a:stCxn id="11" idx="4"/>
              <a:endCxn id="1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0" idx="4"/>
                <a:endCxn id="1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9" idx="4"/>
                <a:endCxn id="2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2" idx="4"/>
                <a:endCxn id="1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6" idx="4"/>
                <a:endCxn id="1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4"/>
                <a:endCxn id="1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3" idx="4"/>
                <a:endCxn id="2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5867400" y="3200400"/>
            <a:ext cx="2438400" cy="2438400"/>
            <a:chOff x="5791200" y="2133600"/>
            <a:chExt cx="2438400" cy="2438400"/>
          </a:xfrm>
        </p:grpSpPr>
        <p:grpSp>
          <p:nvGrpSpPr>
            <p:cNvPr id="26" name="Group 25"/>
            <p:cNvGrpSpPr/>
            <p:nvPr/>
          </p:nvGrpSpPr>
          <p:grpSpPr>
            <a:xfrm>
              <a:off x="5791200" y="2133600"/>
              <a:ext cx="2438400" cy="2438400"/>
              <a:chOff x="6172200" y="1143000"/>
              <a:chExt cx="2438400" cy="24384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6172200" y="1143000"/>
                <a:ext cx="2438400" cy="243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2484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8580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74676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772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2484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8580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4676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80772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62484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68580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676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80772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62484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68580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74676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0772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19800" y="2362200"/>
              <a:ext cx="1905000" cy="1905000"/>
              <a:chOff x="6400800" y="2057400"/>
              <a:chExt cx="1905000" cy="1905000"/>
            </a:xfrm>
          </p:grpSpPr>
          <p:sp>
            <p:nvSpPr>
              <p:cNvPr id="56" name="Left-Right Arrow 55"/>
              <p:cNvSpPr/>
              <p:nvPr/>
            </p:nvSpPr>
            <p:spPr bwMode="auto">
              <a:xfrm>
                <a:off x="67056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" name="Left-Right Arrow 56"/>
              <p:cNvSpPr/>
              <p:nvPr/>
            </p:nvSpPr>
            <p:spPr bwMode="auto">
              <a:xfrm>
                <a:off x="73152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8" name="Left-Right Arrow 57"/>
              <p:cNvSpPr/>
              <p:nvPr/>
            </p:nvSpPr>
            <p:spPr bwMode="auto">
              <a:xfrm>
                <a:off x="79248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9" name="Left-Right Arrow 58"/>
              <p:cNvSpPr/>
              <p:nvPr/>
            </p:nvSpPr>
            <p:spPr bwMode="auto">
              <a:xfrm>
                <a:off x="67056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0" name="Left-Right Arrow 59"/>
              <p:cNvSpPr/>
              <p:nvPr/>
            </p:nvSpPr>
            <p:spPr bwMode="auto">
              <a:xfrm>
                <a:off x="73152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1" name="Left-Right Arrow 60"/>
              <p:cNvSpPr/>
              <p:nvPr/>
            </p:nvSpPr>
            <p:spPr bwMode="auto">
              <a:xfrm>
                <a:off x="79248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2" name="Left-Right Arrow 61"/>
              <p:cNvSpPr/>
              <p:nvPr/>
            </p:nvSpPr>
            <p:spPr bwMode="auto">
              <a:xfrm>
                <a:off x="67056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3" name="Left-Right Arrow 62"/>
              <p:cNvSpPr/>
              <p:nvPr/>
            </p:nvSpPr>
            <p:spPr bwMode="auto">
              <a:xfrm>
                <a:off x="73152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4" name="Left-Right Arrow 63"/>
              <p:cNvSpPr/>
              <p:nvPr/>
            </p:nvSpPr>
            <p:spPr bwMode="auto">
              <a:xfrm>
                <a:off x="79248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5" name="Left-Right Arrow 64"/>
              <p:cNvSpPr/>
              <p:nvPr/>
            </p:nvSpPr>
            <p:spPr bwMode="auto">
              <a:xfrm>
                <a:off x="67056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6" name="Left-Right Arrow 65"/>
              <p:cNvSpPr/>
              <p:nvPr/>
            </p:nvSpPr>
            <p:spPr bwMode="auto">
              <a:xfrm>
                <a:off x="73152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7" name="Left-Right Arrow 66"/>
              <p:cNvSpPr/>
              <p:nvPr/>
            </p:nvSpPr>
            <p:spPr bwMode="auto">
              <a:xfrm>
                <a:off x="79248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8" name="Up-Down Arrow 67"/>
              <p:cNvSpPr/>
              <p:nvPr/>
            </p:nvSpPr>
            <p:spPr bwMode="auto">
              <a:xfrm>
                <a:off x="64008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9" name="Up-Down Arrow 68"/>
              <p:cNvSpPr/>
              <p:nvPr/>
            </p:nvSpPr>
            <p:spPr bwMode="auto">
              <a:xfrm>
                <a:off x="70104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0" name="Up-Down Arrow 69"/>
              <p:cNvSpPr/>
              <p:nvPr/>
            </p:nvSpPr>
            <p:spPr bwMode="auto">
              <a:xfrm>
                <a:off x="76200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1" name="Up-Down Arrow 70"/>
              <p:cNvSpPr/>
              <p:nvPr/>
            </p:nvSpPr>
            <p:spPr bwMode="auto">
              <a:xfrm>
                <a:off x="82296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2" name="Up-Down Arrow 71"/>
              <p:cNvSpPr/>
              <p:nvPr/>
            </p:nvSpPr>
            <p:spPr bwMode="auto">
              <a:xfrm>
                <a:off x="64008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3" name="Up-Down Arrow 72"/>
              <p:cNvSpPr/>
              <p:nvPr/>
            </p:nvSpPr>
            <p:spPr bwMode="auto">
              <a:xfrm>
                <a:off x="64008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4" name="Up-Down Arrow 73"/>
              <p:cNvSpPr/>
              <p:nvPr/>
            </p:nvSpPr>
            <p:spPr bwMode="auto">
              <a:xfrm>
                <a:off x="70104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5" name="Up-Down Arrow 74"/>
              <p:cNvSpPr/>
              <p:nvPr/>
            </p:nvSpPr>
            <p:spPr bwMode="auto">
              <a:xfrm>
                <a:off x="70104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6" name="Up-Down Arrow 75"/>
              <p:cNvSpPr/>
              <p:nvPr/>
            </p:nvSpPr>
            <p:spPr bwMode="auto">
              <a:xfrm>
                <a:off x="76200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 bwMode="auto">
              <a:xfrm>
                <a:off x="76200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8" name="Up-Down Arrow 77"/>
              <p:cNvSpPr/>
              <p:nvPr/>
            </p:nvSpPr>
            <p:spPr bwMode="auto">
              <a:xfrm>
                <a:off x="82296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9" name="Up-Down Arrow 78"/>
              <p:cNvSpPr/>
              <p:nvPr/>
            </p:nvSpPr>
            <p:spPr bwMode="auto">
              <a:xfrm>
                <a:off x="82296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5783094" y="1487269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time slot: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(or cycle)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14038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5902125" y="3253450"/>
            <a:ext cx="1135502" cy="1110563"/>
            <a:chOff x="609600" y="4267200"/>
            <a:chExt cx="1135502" cy="1110563"/>
          </a:xfrm>
        </p:grpSpPr>
        <p:sp>
          <p:nvSpPr>
            <p:cNvPr id="86" name="Oval 85"/>
            <p:cNvSpPr/>
            <p:nvPr/>
          </p:nvSpPr>
          <p:spPr>
            <a:xfrm>
              <a:off x="1241046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09600" y="4873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02125" y="3253450"/>
            <a:ext cx="1143815" cy="1118876"/>
            <a:chOff x="1905000" y="2819400"/>
            <a:chExt cx="1143815" cy="1118876"/>
          </a:xfrm>
        </p:grpSpPr>
        <p:sp>
          <p:nvSpPr>
            <p:cNvPr id="98" name="Oval 97"/>
            <p:cNvSpPr/>
            <p:nvPr/>
          </p:nvSpPr>
          <p:spPr>
            <a:xfrm>
              <a:off x="2536446" y="28194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905000" y="34259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544759" y="34342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115394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902125" y="3253450"/>
            <a:ext cx="1764503" cy="1728192"/>
            <a:chOff x="1447800" y="2743200"/>
            <a:chExt cx="1764503" cy="1728192"/>
          </a:xfrm>
        </p:grpSpPr>
        <p:sp>
          <p:nvSpPr>
            <p:cNvPr id="109" name="Oval 108"/>
            <p:cNvSpPr/>
            <p:nvPr/>
          </p:nvSpPr>
          <p:spPr>
            <a:xfrm>
              <a:off x="2708247" y="337823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2079246" y="2743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447800" y="3349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087559" y="33580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070933" y="39673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122144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5902125" y="3253450"/>
            <a:ext cx="1764503" cy="1748692"/>
            <a:chOff x="1512097" y="2747108"/>
            <a:chExt cx="1764503" cy="1748692"/>
          </a:xfrm>
        </p:grpSpPr>
        <p:sp>
          <p:nvSpPr>
            <p:cNvPr id="122" name="Oval 121"/>
            <p:cNvSpPr/>
            <p:nvPr/>
          </p:nvSpPr>
          <p:spPr>
            <a:xfrm>
              <a:off x="2772544" y="33821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143543" y="27471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512097" y="33536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151856" y="33619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35230" y="39712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7725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137188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5902125" y="3253450"/>
            <a:ext cx="2374103" cy="1748692"/>
            <a:chOff x="1447800" y="2743200"/>
            <a:chExt cx="2374103" cy="1748692"/>
          </a:xfrm>
        </p:grpSpPr>
        <p:sp>
          <p:nvSpPr>
            <p:cNvPr id="135" name="Oval 134"/>
            <p:cNvSpPr/>
            <p:nvPr/>
          </p:nvSpPr>
          <p:spPr>
            <a:xfrm>
              <a:off x="2708247" y="337823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079246" y="2743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1447800" y="3349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087559" y="33580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070933" y="39673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708247" y="39878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3317847" y="39878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145294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5902125" y="3253450"/>
            <a:ext cx="2374103" cy="1748692"/>
            <a:chOff x="1512097" y="2747108"/>
            <a:chExt cx="2374103" cy="1748692"/>
          </a:xfrm>
        </p:grpSpPr>
        <p:sp>
          <p:nvSpPr>
            <p:cNvPr id="148" name="Oval 147"/>
            <p:cNvSpPr/>
            <p:nvPr/>
          </p:nvSpPr>
          <p:spPr>
            <a:xfrm>
              <a:off x="2772544" y="33821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2143543" y="27471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1512097" y="33536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2151856" y="33619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2135230" y="39712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27725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33821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3382144" y="33352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3200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5902125" y="3253450"/>
            <a:ext cx="2374103" cy="1748692"/>
            <a:chOff x="1447800" y="2670908"/>
            <a:chExt cx="2374103" cy="1748692"/>
          </a:xfrm>
        </p:grpSpPr>
        <p:sp>
          <p:nvSpPr>
            <p:cNvPr id="161" name="Oval 160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447800" y="32774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3317847" y="32590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9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3200" b="1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5902125" y="3253450"/>
            <a:ext cx="2374103" cy="1748692"/>
            <a:chOff x="1447800" y="2670908"/>
            <a:chExt cx="2374103" cy="1748692"/>
          </a:xfrm>
        </p:grpSpPr>
        <p:sp>
          <p:nvSpPr>
            <p:cNvPr id="174" name="Oval 173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1447800" y="32774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317847" y="32590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9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dirty="0"/>
          </a:p>
        </p:txBody>
      </p:sp>
      <p:sp>
        <p:nvSpPr>
          <p:cNvPr id="185" name="Vertical Scroll 184"/>
          <p:cNvSpPr/>
          <p:nvPr/>
        </p:nvSpPr>
        <p:spPr>
          <a:xfrm>
            <a:off x="2057400" y="4724400"/>
            <a:ext cx="3539925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Interval (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is a measure of mapping quality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Rounded Rectangular Callout 185"/>
          <p:cNvSpPr/>
          <p:nvPr/>
        </p:nvSpPr>
        <p:spPr>
          <a:xfrm>
            <a:off x="2895600" y="3048000"/>
            <a:ext cx="2514600" cy="914400"/>
          </a:xfrm>
          <a:prstGeom prst="wedgeRoundRectCallout">
            <a:avLst>
              <a:gd name="adj1" fmla="val 67775"/>
              <a:gd name="adj2" fmla="val 4022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Entire kernel can be mapped onto CGRA by unrolling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dirty="0" smtClean="0">
                <a:solidFill>
                  <a:srgbClr val="0070C0"/>
                </a:solidFill>
              </a:rPr>
              <a:t> times</a:t>
            </a:r>
          </a:p>
        </p:txBody>
      </p:sp>
      <p:sp>
        <p:nvSpPr>
          <p:cNvPr id="187" name="Rounded Rectangular Callout 186"/>
          <p:cNvSpPr/>
          <p:nvPr/>
        </p:nvSpPr>
        <p:spPr>
          <a:xfrm>
            <a:off x="3581400" y="1828800"/>
            <a:ext cx="2514600" cy="1143000"/>
          </a:xfrm>
          <a:prstGeom prst="wedgeRoundRectCallout">
            <a:avLst>
              <a:gd name="adj1" fmla="val 123011"/>
              <a:gd name="adj2" fmla="val 7617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After cycle 6, one iteration of loop completes execution every cycle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5791200" y="5791200"/>
            <a:ext cx="2590800" cy="3810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Interval = 1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Date Placeholder 1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E3DC-9811-4513-88B3-96F474F38538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6400800" y="3733800"/>
            <a:ext cx="381000" cy="381000"/>
            <a:chOff x="6400800" y="3733800"/>
            <a:chExt cx="381000" cy="381000"/>
          </a:xfrm>
        </p:grpSpPr>
        <p:sp>
          <p:nvSpPr>
            <p:cNvPr id="157" name="Up-Down Arrow 156"/>
            <p:cNvSpPr/>
            <p:nvPr/>
          </p:nvSpPr>
          <p:spPr bwMode="auto">
            <a:xfrm>
              <a:off x="6705600" y="3733800"/>
              <a:ext cx="76200" cy="152400"/>
            </a:xfrm>
            <a:prstGeom prst="upDown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0" name="Left-Right Arrow 159"/>
            <p:cNvSpPr/>
            <p:nvPr/>
          </p:nvSpPr>
          <p:spPr bwMode="auto">
            <a:xfrm>
              <a:off x="6400800" y="4038600"/>
              <a:ext cx="152400" cy="76200"/>
            </a:xfrm>
            <a:prstGeom prst="leftRightArrow">
              <a:avLst/>
            </a:prstGeom>
            <a:solidFill>
              <a:srgbClr val="0808C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184" name="Up-Down Arrow 183"/>
          <p:cNvSpPr/>
          <p:nvPr/>
        </p:nvSpPr>
        <p:spPr bwMode="auto">
          <a:xfrm>
            <a:off x="6705600" y="4343400"/>
            <a:ext cx="76200" cy="152400"/>
          </a:xfrm>
          <a:prstGeom prst="upDown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Left-Right Arrow 188"/>
          <p:cNvSpPr/>
          <p:nvPr/>
        </p:nvSpPr>
        <p:spPr bwMode="auto">
          <a:xfrm>
            <a:off x="7010400" y="4648200"/>
            <a:ext cx="152400" cy="76200"/>
          </a:xfrm>
          <a:prstGeom prst="leftRight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Up-Down Arrow 189"/>
          <p:cNvSpPr/>
          <p:nvPr/>
        </p:nvSpPr>
        <p:spPr bwMode="auto">
          <a:xfrm>
            <a:off x="7315200" y="4343400"/>
            <a:ext cx="76200" cy="152400"/>
          </a:xfrm>
          <a:prstGeom prst="upDown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Left-Right Arrow 190"/>
          <p:cNvSpPr/>
          <p:nvPr/>
        </p:nvSpPr>
        <p:spPr bwMode="auto">
          <a:xfrm>
            <a:off x="7635766" y="4648200"/>
            <a:ext cx="152400" cy="76200"/>
          </a:xfrm>
          <a:prstGeom prst="leftRight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Up-Down Arrow 191"/>
          <p:cNvSpPr/>
          <p:nvPr/>
        </p:nvSpPr>
        <p:spPr bwMode="auto">
          <a:xfrm>
            <a:off x="7924800" y="4343400"/>
            <a:ext cx="76200" cy="152400"/>
          </a:xfrm>
          <a:prstGeom prst="upDown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Up-Down Arrow 192"/>
          <p:cNvSpPr/>
          <p:nvPr/>
        </p:nvSpPr>
        <p:spPr bwMode="auto">
          <a:xfrm>
            <a:off x="7924800" y="3733800"/>
            <a:ext cx="76200" cy="152400"/>
          </a:xfrm>
          <a:prstGeom prst="upDownArrow">
            <a:avLst/>
          </a:prstGeom>
          <a:solidFill>
            <a:srgbClr val="0808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107" grpId="0"/>
      <p:bldP spid="107" grpId="1"/>
      <p:bldP spid="120" grpId="0"/>
      <p:bldP spid="120" grpId="1"/>
      <p:bldP spid="133" grpId="0"/>
      <p:bldP spid="133" grpId="1"/>
      <p:bldP spid="146" grpId="0"/>
      <p:bldP spid="146" grpId="1"/>
      <p:bldP spid="159" grpId="0"/>
      <p:bldP spid="159" grpId="1"/>
      <p:bldP spid="172" grpId="0"/>
      <p:bldP spid="172" grpId="1"/>
      <p:bldP spid="183" grpId="0"/>
      <p:bldP spid="185" grpId="0" animBg="1"/>
      <p:bldP spid="186" grpId="0" animBg="1"/>
      <p:bldP spid="187" grpId="0" animBg="1"/>
      <p:bldP spid="188" grpId="0" animBg="1"/>
      <p:bldP spid="184" grpId="0" animBg="1"/>
      <p:bldP spid="189" grpId="0" animBg="1"/>
      <p:bldP spid="190" grpId="0" animBg="1"/>
      <p:bldP spid="191" grpId="0" animBg="1"/>
      <p:bldP spid="192" grpId="0" animBg="1"/>
      <p:bldP spid="1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Use of CGRAs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505200" y="1752600"/>
            <a:ext cx="1714500" cy="1741714"/>
            <a:chOff x="3943350" y="4463143"/>
            <a:chExt cx="1714500" cy="174171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48" name="Left-Right Arrow 47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9" name="Left-Right Arrow 48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0" name="Left-Right Arrow 49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1" name="Left-Right Arrow 50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2" name="Left-Right Arrow 51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3" name="Left-Right Arrow 52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4" name="Left-Right Arrow 53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5" name="Left-Right Arrow 54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6" name="Up-Down Arrow 55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7" name="Up-Down Arrow 56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8" name="Up-Down Arrow 57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9" name="Up-Down Arrow 58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2" name="Up-Down Arrow 61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3" name="Up-Down Arrow 62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4" name="Up-Down Arrow 63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5" name="Up-Down Arrow 64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6" name="Left-Right Arrow 65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7" name="Left-Right Arrow 66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8" name="Left-Right Arrow 67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9" name="Left-Right Arrow 68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0" name="Up-Down Arrow 69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1" name="Up-Down Arrow 70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91345" y="1717965"/>
            <a:ext cx="1828800" cy="1828800"/>
            <a:chOff x="1447800" y="3048000"/>
            <a:chExt cx="18288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1447800" y="3048000"/>
              <a:ext cx="1828800" cy="1828800"/>
            </a:xfrm>
            <a:prstGeom prst="rect">
              <a:avLst/>
            </a:prstGeom>
            <a:solidFill>
              <a:srgbClr val="F1E6E3">
                <a:alpha val="34118"/>
              </a:srgb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64266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557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2146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78666" y="31242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70199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07066" y="3589867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85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0202" y="40301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61735" y="44873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3733800"/>
            <a:ext cx="8305800" cy="2423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Traditionally used for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The application kernel is mapped onto the CGRA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System inputs are given to the application, one after the other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mapped kernel processes the inputs with improved power-efficiency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5334000" y="1828800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1068336" y="24368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Input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702968" y="243686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Output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ight Arrow 123"/>
          <p:cNvSpPr/>
          <p:nvPr/>
        </p:nvSpPr>
        <p:spPr>
          <a:xfrm>
            <a:off x="5334000" y="23347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334000" y="28681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C4FE-3B72-4D73-B5D4-DCD46ED532D8}" type="datetime1">
              <a:rPr lang="en-US" smtClean="0"/>
              <a:pPr/>
              <a:t>11/14/2011</a:t>
            </a:fld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76600" y="129540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</a:rPr>
              <a:t>Stream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 Application</a:t>
            </a:r>
            <a:endParaRPr 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5334000" y="1828800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5334000" y="23347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334000" y="28681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Vertical Scroll 82"/>
          <p:cNvSpPr/>
          <p:nvPr/>
        </p:nvSpPr>
        <p:spPr>
          <a:xfrm>
            <a:off x="914400" y="4419600"/>
            <a:ext cx="7315200" cy="12954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Power-efficiency achieved is dependent on the Spatial and Temporal mapping by “compiler”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2286000" y="1828800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286000" y="1836760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2286000" y="234272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2286000" y="287612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2286000" y="233476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2286000" y="286816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24" grpId="0" animBg="1"/>
      <p:bldP spid="124" grpId="1" animBg="1"/>
      <p:bldP spid="126" grpId="0" animBg="1"/>
      <p:bldP spid="126" grpId="1" animBg="1"/>
      <p:bldP spid="75" grpId="0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build="allAtOnce" animBg="1"/>
      <p:bldP spid="86" grpId="0" animBg="1"/>
      <p:bldP spid="86" grpId="1" animBg="1"/>
      <p:bldP spid="76" grpId="0" animBg="1"/>
      <p:bldP spid="76" grpId="1" animBg="1"/>
      <p:bldP spid="84" grpId="0" animBg="1"/>
      <p:bldP spid="84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0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4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15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4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5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6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7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8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ppt/theme/themeOverride9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 Presentation Template White</Template>
  <TotalTime>46204</TotalTime>
  <Words>2693</Words>
  <Application>Microsoft Office PowerPoint</Application>
  <PresentationFormat>On-screen Show (4:3)</PresentationFormat>
  <Paragraphs>1112</Paragraphs>
  <Slides>35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CML Presentation Template White</vt:lpstr>
      <vt:lpstr>Summary of my Thesis</vt:lpstr>
      <vt:lpstr>Increasing CGRA Utilization  through Multi-threading  for Power-efficient Embedded Systems</vt:lpstr>
      <vt:lpstr>Need for High Performance Embedded Systems</vt:lpstr>
      <vt:lpstr>Need for Power-efficient Embedded Systems</vt:lpstr>
      <vt:lpstr>Accelerators : Can help achieve Power-efficient Performance</vt:lpstr>
      <vt:lpstr>Coarse Grained Reconfigurable Array (CGRA):  Power-efficient Accelerator</vt:lpstr>
      <vt:lpstr>Mapping a Kernel onto a CGRA</vt:lpstr>
      <vt:lpstr>Mapped Kernel Executed on the CGRA</vt:lpstr>
      <vt:lpstr>Traditional Use of CGRAs</vt:lpstr>
      <vt:lpstr>Envisioned Use of CGRAs</vt:lpstr>
      <vt:lpstr>Compiler Flow</vt:lpstr>
      <vt:lpstr>Need of Multi-threading</vt:lpstr>
      <vt:lpstr>Proposed Multi-threading Solution</vt:lpstr>
      <vt:lpstr>Our Multithreading Technique</vt:lpstr>
      <vt:lpstr>Step 1 Compiler Constraints:  Hardware Abstraction CGRA Paging</vt:lpstr>
      <vt:lpstr>Step 1 Compiler Constraints:  Mapping Kernel onto Pages</vt:lpstr>
      <vt:lpstr>Step 2: Runtime Transformation enabling Multi-threading in CGRA</vt:lpstr>
      <vt:lpstr>Step 2: Runtime Transformation enabling Multi-threading in CGRA</vt:lpstr>
      <vt:lpstr>Experimental Evaluation</vt:lpstr>
      <vt:lpstr>Constraint Cost Analysis</vt:lpstr>
      <vt:lpstr>Low Cost for Enabling Multi-threading</vt:lpstr>
      <vt:lpstr>Multi-threading Benefit Analysis</vt:lpstr>
      <vt:lpstr>CGRA Throughput Increase</vt:lpstr>
      <vt:lpstr>Experimental Evaluation</vt:lpstr>
      <vt:lpstr>Experimental Setup</vt:lpstr>
      <vt:lpstr>Experimental Setup</vt:lpstr>
      <vt:lpstr>CGRAs are suitable as a co-processor</vt:lpstr>
      <vt:lpstr>Multi-threading appropriate and beneficial for CGRAs</vt:lpstr>
      <vt:lpstr>Creating a Power-efficient System</vt:lpstr>
      <vt:lpstr>Stall Percentages (DMA-constrained System)</vt:lpstr>
      <vt:lpstr>Stall Percentages (Non-DMA-constrained System)</vt:lpstr>
      <vt:lpstr>Stall Percentages (Optimized System)</vt:lpstr>
      <vt:lpstr>Summary of my Thesis</vt:lpstr>
      <vt:lpstr>Future Work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Multithreading on CGRAs</dc:title>
  <dc:creator>Jared</dc:creator>
  <cp:lastModifiedBy>Jared</cp:lastModifiedBy>
  <cp:revision>1045</cp:revision>
  <dcterms:created xsi:type="dcterms:W3CDTF">2011-07-25T16:23:23Z</dcterms:created>
  <dcterms:modified xsi:type="dcterms:W3CDTF">2011-11-14T21:54:03Z</dcterms:modified>
</cp:coreProperties>
</file>