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6"/>
  </p:notesMasterIdLst>
  <p:sldIdLst>
    <p:sldId id="256" r:id="rId2"/>
    <p:sldId id="283" r:id="rId3"/>
    <p:sldId id="286" r:id="rId4"/>
    <p:sldId id="287" r:id="rId5"/>
    <p:sldId id="294" r:id="rId6"/>
    <p:sldId id="339" r:id="rId7"/>
    <p:sldId id="266" r:id="rId8"/>
    <p:sldId id="289" r:id="rId9"/>
    <p:sldId id="342" r:id="rId10"/>
    <p:sldId id="291" r:id="rId11"/>
    <p:sldId id="296" r:id="rId12"/>
    <p:sldId id="335" r:id="rId13"/>
    <p:sldId id="336" r:id="rId14"/>
    <p:sldId id="337" r:id="rId15"/>
    <p:sldId id="269" r:id="rId16"/>
    <p:sldId id="300" r:id="rId17"/>
    <p:sldId id="345" r:id="rId18"/>
    <p:sldId id="346" r:id="rId19"/>
    <p:sldId id="272" r:id="rId20"/>
    <p:sldId id="314" r:id="rId21"/>
    <p:sldId id="341" r:id="rId22"/>
    <p:sldId id="316" r:id="rId23"/>
    <p:sldId id="317" r:id="rId24"/>
    <p:sldId id="348" r:id="rId25"/>
    <p:sldId id="347" r:id="rId26"/>
    <p:sldId id="349" r:id="rId27"/>
    <p:sldId id="338" r:id="rId28"/>
    <p:sldId id="343" r:id="rId29"/>
    <p:sldId id="329" r:id="rId30"/>
    <p:sldId id="332" r:id="rId31"/>
    <p:sldId id="331" r:id="rId32"/>
    <p:sldId id="330" r:id="rId33"/>
    <p:sldId id="333" r:id="rId34"/>
    <p:sldId id="340" r:id="rId3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p:normalViewPr>
  <p:slideViewPr>
    <p:cSldViewPr snapToGrid="0">
      <p:cViewPr varScale="1">
        <p:scale>
          <a:sx n="112" d="100"/>
          <a:sy n="112" d="100"/>
        </p:scale>
        <p:origin x="52" y="540"/>
      </p:cViewPr>
      <p:guideLst/>
    </p:cSldViewPr>
  </p:slideViewPr>
  <p:notesTextViewPr>
    <p:cViewPr>
      <p:scale>
        <a:sx n="3" d="2"/>
        <a:sy n="3" d="2"/>
      </p:scale>
      <p:origin x="0" y="0"/>
    </p:cViewPr>
  </p:notesTextViewPr>
  <p:notesViewPr>
    <p:cSldViewPr snapToGrid="0">
      <p:cViewPr varScale="1">
        <p:scale>
          <a:sx n="101" d="100"/>
          <a:sy n="101" d="100"/>
        </p:scale>
        <p:origin x="348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6C5BD1F-0763-4722-AC80-4D14F6FD0F76}" type="datetimeFigureOut">
              <a:rPr lang="en-US" smtClean="0"/>
              <a:t>10/27/2014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DEA9B6-53CF-440C-9F38-DF18A5FFFA63}" type="slidenum">
              <a:rPr lang="en-US" smtClean="0"/>
              <a:t>‹#›</a:t>
            </a:fld>
            <a:endParaRPr lang="en-US"/>
          </a:p>
        </p:txBody>
      </p:sp>
    </p:spTree>
    <p:extLst>
      <p:ext uri="{BB962C8B-B14F-4D97-AF65-F5344CB8AC3E}">
        <p14:creationId xmlns:p14="http://schemas.microsoft.com/office/powerpoint/2010/main" val="3332610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research topic is &lt;title&gt; What I mean by Hybrid Shared Memory </a:t>
            </a:r>
            <a:r>
              <a:rPr lang="en-US" dirty="0" err="1" smtClean="0"/>
              <a:t>Manycore</a:t>
            </a:r>
            <a:r>
              <a:rPr lang="en-US" dirty="0" smtClean="0"/>
              <a:t> Architectures are systems that have a combination of on-ship (SRAM or scratchpad-like memory) as well as the traditional off-chip DRAM. </a:t>
            </a:r>
          </a:p>
          <a:p>
            <a:endParaRPr lang="en-US" dirty="0"/>
          </a:p>
          <a:p>
            <a:r>
              <a:rPr lang="en-US" dirty="0" smtClean="0"/>
              <a:t>Let me first provide some background for this work. Bear with me and I’ll get to the main work quickly.</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a:t>
            </a:fld>
            <a:endParaRPr lang="en-US"/>
          </a:p>
        </p:txBody>
      </p:sp>
    </p:spTree>
    <p:extLst>
      <p:ext uri="{BB962C8B-B14F-4D97-AF65-F5344CB8AC3E}">
        <p14:creationId xmlns:p14="http://schemas.microsoft.com/office/powerpoint/2010/main" val="53817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go over the major components in each stage in detail.</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10</a:t>
            </a:fld>
            <a:endParaRPr lang="en-US"/>
          </a:p>
        </p:txBody>
      </p:sp>
    </p:spTree>
    <p:extLst>
      <p:ext uri="{BB962C8B-B14F-4D97-AF65-F5344CB8AC3E}">
        <p14:creationId xmlns:p14="http://schemas.microsoft.com/office/powerpoint/2010/main" val="3421821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starts by passing the multi-threaded program source code into the analysis pass. Here, basic properties of variables are determined and stored for future use.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11</a:t>
            </a:fld>
            <a:endParaRPr lang="en-US"/>
          </a:p>
        </p:txBody>
      </p:sp>
    </p:spTree>
    <p:extLst>
      <p:ext uri="{BB962C8B-B14F-4D97-AF65-F5344CB8AC3E}">
        <p14:creationId xmlns:p14="http://schemas.microsoft.com/office/powerpoint/2010/main" val="273653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starts by passing the multi-threaded program source code into the analysis pass. Here, basic properties of variables are determined and stored for future use.</a:t>
            </a:r>
          </a:p>
          <a:p>
            <a:r>
              <a:rPr lang="en-US" dirty="0" smtClean="0"/>
              <a:t>-----</a:t>
            </a:r>
          </a:p>
          <a:p>
            <a:r>
              <a:rPr lang="en-US" dirty="0" smtClean="0"/>
              <a:t>For example, from this variable declaration the type and size of the variable are extracted.</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12</a:t>
            </a:fld>
            <a:endParaRPr lang="en-US"/>
          </a:p>
        </p:txBody>
      </p:sp>
    </p:spTree>
    <p:extLst>
      <p:ext uri="{BB962C8B-B14F-4D97-AF65-F5344CB8AC3E}">
        <p14:creationId xmlns:p14="http://schemas.microsoft.com/office/powerpoint/2010/main" val="472252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starts by passing the multi-threaded program source code into the analysis pass. Here, basic properties of variables are determined and stored for future use</a:t>
            </a:r>
            <a:r>
              <a:rPr lang="en-US" dirty="0" smtClean="0"/>
              <a:t>.</a:t>
            </a:r>
            <a:endParaRPr lang="en-US" dirty="0"/>
          </a:p>
          <a:p>
            <a:r>
              <a:rPr lang="en-US" dirty="0"/>
              <a:t>For example, from this variable declaration the type and size of the variable are extracted</a:t>
            </a:r>
            <a:r>
              <a:rPr lang="en-US" dirty="0" smtClean="0"/>
              <a:t>.</a:t>
            </a:r>
          </a:p>
          <a:p>
            <a:r>
              <a:rPr lang="en-US" dirty="0" smtClean="0"/>
              <a:t>----</a:t>
            </a:r>
          </a:p>
          <a:p>
            <a:r>
              <a:rPr lang="en-US" dirty="0" smtClean="0"/>
              <a:t>The read and write counts for all variables are obtained from the source code as well. In situations where the read and write counts are dependent at runtime, an estimation is made based on the surrounding context (for example: loop iterations, </a:t>
            </a:r>
            <a:r>
              <a:rPr lang="en-US" dirty="0" err="1" smtClean="0"/>
              <a:t>etc</a:t>
            </a:r>
            <a:r>
              <a:rPr lang="en-US"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13</a:t>
            </a:fld>
            <a:endParaRPr lang="en-US"/>
          </a:p>
        </p:txBody>
      </p:sp>
    </p:spTree>
    <p:extLst>
      <p:ext uri="{BB962C8B-B14F-4D97-AF65-F5344CB8AC3E}">
        <p14:creationId xmlns:p14="http://schemas.microsoft.com/office/powerpoint/2010/main" val="75918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starts by passing the multi-threaded program source code into the analysis pass. Here, basic properties of variables are determined and stored for future use.</a:t>
            </a:r>
          </a:p>
          <a:p>
            <a:r>
              <a:rPr lang="en-US" dirty="0"/>
              <a:t>For example, from this variable declaration the type and size of the variable are extracted</a:t>
            </a:r>
            <a:r>
              <a:rPr lang="en-US" dirty="0" smtClean="0"/>
              <a:t>.</a:t>
            </a:r>
            <a:endParaRPr lang="en-US" dirty="0"/>
          </a:p>
          <a:p>
            <a:r>
              <a:rPr lang="en-US" dirty="0"/>
              <a:t>The read and write counts for all variables are obtained from the source code as well. In situations where the read and write counts are dependent at runtime, an estimation is made based on the surrounding context (for example: loop iterations, </a:t>
            </a:r>
            <a:r>
              <a:rPr lang="en-US" dirty="0" err="1"/>
              <a:t>etc</a:t>
            </a:r>
            <a:r>
              <a:rPr lang="en-US" dirty="0" smtClean="0"/>
              <a:t>)</a:t>
            </a:r>
          </a:p>
          <a:p>
            <a:r>
              <a:rPr lang="en-US" dirty="0" smtClean="0"/>
              <a:t>----</a:t>
            </a:r>
          </a:p>
          <a:p>
            <a:r>
              <a:rPr lang="en-US" dirty="0" smtClean="0"/>
              <a:t>As the properties for each variable are stored, the variables are given a “sharing state”. Initially, all variables defined as global are assigned a sharing state of True. </a:t>
            </a:r>
          </a:p>
          <a:p>
            <a:endParaRPr lang="en-US" dirty="0"/>
          </a:p>
          <a:p>
            <a:r>
              <a:rPr lang="en-US" dirty="0" smtClean="0"/>
              <a:t>This state can be changed once but once determined as accurate is not changed again. No pass can overrule the final state of a variable, unless a variable is set to NULL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14</a:t>
            </a:fld>
            <a:endParaRPr lang="en-US"/>
          </a:p>
        </p:txBody>
      </p:sp>
    </p:spTree>
    <p:extLst>
      <p:ext uri="{BB962C8B-B14F-4D97-AF65-F5344CB8AC3E}">
        <p14:creationId xmlns:p14="http://schemas.microsoft.com/office/powerpoint/2010/main" val="383733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data that is collected and stored within the first Stage, per variable. This particular table is a representation of the program which will be used </a:t>
            </a:r>
            <a:r>
              <a:rPr lang="en-US" dirty="0" smtClean="0"/>
              <a:t>in Stages 2 and 5 for demonstration.</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15</a:t>
            </a:fld>
            <a:endParaRPr lang="en-US"/>
          </a:p>
        </p:txBody>
      </p:sp>
    </p:spTree>
    <p:extLst>
      <p:ext uri="{BB962C8B-B14F-4D97-AF65-F5344CB8AC3E}">
        <p14:creationId xmlns:p14="http://schemas.microsoft.com/office/powerpoint/2010/main" val="888811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go through the analysis and transformation steps with an extremely simple, rather trivial program. This program is very simple, it simply creates 10 threads and prints “Hello from thread &lt;</a:t>
            </a:r>
            <a:r>
              <a:rPr lang="en-US" dirty="0" err="1" smtClean="0"/>
              <a:t>threadID</a:t>
            </a:r>
            <a:r>
              <a:rPr lang="en-US" dirty="0" smtClean="0"/>
              <a:t>&gt; of 10” </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16</a:t>
            </a:fld>
            <a:endParaRPr lang="en-US"/>
          </a:p>
        </p:txBody>
      </p:sp>
    </p:spTree>
    <p:extLst>
      <p:ext uri="{BB962C8B-B14F-4D97-AF65-F5344CB8AC3E}">
        <p14:creationId xmlns:p14="http://schemas.microsoft.com/office/powerpoint/2010/main" val="242520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Stage 2 is to identify which variables can be classified as shared True based on whether they are used in multiple threads.</a:t>
            </a:r>
          </a:p>
          <a:p>
            <a:endParaRPr lang="en-US" dirty="0"/>
          </a:p>
          <a:p>
            <a:r>
              <a:rPr lang="en-US" dirty="0" smtClean="0"/>
              <a:t>First, for a given variable, say ‘</a:t>
            </a:r>
            <a:r>
              <a:rPr lang="en-US" dirty="0" err="1" smtClean="0"/>
              <a:t>total_threads</a:t>
            </a:r>
            <a:r>
              <a:rPr lang="en-US" dirty="0" smtClean="0"/>
              <a:t>’ ^ check it against each variable within the program. ^ if there is a match and it is within a procedure. </a:t>
            </a:r>
            <a:r>
              <a:rPr lang="en-US" dirty="0" smtClean="0"/>
              <a:t>^ Get the name of the procedure that the variable is in.</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17</a:t>
            </a:fld>
            <a:endParaRPr lang="en-US"/>
          </a:p>
        </p:txBody>
      </p:sp>
    </p:spTree>
    <p:extLst>
      <p:ext uri="{BB962C8B-B14F-4D97-AF65-F5344CB8AC3E}">
        <p14:creationId xmlns:p14="http://schemas.microsoft.com/office/powerpoint/2010/main" val="908703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check if the name of the procedure matches any of the procedures which are called by </a:t>
            </a:r>
            <a:r>
              <a:rPr lang="en-US" dirty="0" err="1" smtClean="0"/>
              <a:t>pthread_create</a:t>
            </a:r>
            <a:r>
              <a:rPr lang="en-US" dirty="0" smtClean="0"/>
              <a:t>() library functions. ^ If there is a match, check if the procedure is being called more than once.</a:t>
            </a:r>
          </a:p>
          <a:p>
            <a:endParaRPr lang="en-US" dirty="0" smtClean="0"/>
          </a:p>
          <a:p>
            <a:r>
              <a:rPr lang="en-US" dirty="0"/>
              <a:t>^</a:t>
            </a:r>
          </a:p>
          <a:p>
            <a:endParaRPr lang="en-US" dirty="0"/>
          </a:p>
          <a:p>
            <a:r>
              <a:rPr lang="en-US" dirty="0" smtClean="0"/>
              <a:t>This can be if the </a:t>
            </a:r>
            <a:r>
              <a:rPr lang="en-US" dirty="0" err="1" smtClean="0"/>
              <a:t>pthread_create</a:t>
            </a:r>
            <a:r>
              <a:rPr lang="en-US" dirty="0" smtClean="0"/>
              <a:t>() function is being repeatedly called within a loop, or if multiple </a:t>
            </a:r>
            <a:r>
              <a:rPr lang="en-US" dirty="0" err="1" smtClean="0"/>
              <a:t>pthread_create</a:t>
            </a:r>
            <a:r>
              <a:rPr lang="en-US" dirty="0" smtClean="0"/>
              <a:t>() calls launch the same procedure. </a:t>
            </a:r>
            <a:endParaRPr lang="en-US" dirty="0" smtClean="0"/>
          </a:p>
          <a:p>
            <a:endParaRPr lang="en-US" dirty="0"/>
          </a:p>
          <a:p>
            <a:r>
              <a:rPr lang="en-US" dirty="0" smtClean="0"/>
              <a:t>If the procedure is called more than once, than the variable shared status is set to True. ^Every variable is checked in this way, and the status is set to True as a conservative process. (If a variable is mistakenly made private (not shared within a thread – erroneous behavior may result – OTOH if a private variable is shared – memory is wasted, but there should not be any harm on the program)</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18</a:t>
            </a:fld>
            <a:endParaRPr lang="en-US"/>
          </a:p>
        </p:txBody>
      </p:sp>
    </p:spTree>
    <p:extLst>
      <p:ext uri="{BB962C8B-B14F-4D97-AF65-F5344CB8AC3E}">
        <p14:creationId xmlns:p14="http://schemas.microsoft.com/office/powerpoint/2010/main" val="954662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Cetus has a points-to analysis built into it that I leverage for evaluating pointer relationships. A dataflow analysis progresses statement by statement, evaluating whether the relationship between pointer and pointed-to object is definite (Strong) or possibly (Weak).</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19</a:t>
            </a:fld>
            <a:endParaRPr lang="en-US"/>
          </a:p>
        </p:txBody>
      </p:sp>
    </p:spTree>
    <p:extLst>
      <p:ext uri="{BB962C8B-B14F-4D97-AF65-F5344CB8AC3E}">
        <p14:creationId xmlns:p14="http://schemas.microsoft.com/office/powerpoint/2010/main" val="97811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emergence of multicore processors has largely been a product of power and performance limitations on single-core platforms. Single-core chips are limited in improving performance through simply raising voltage due to a combination of current leakage and heat dissipation, which makes cooling the chips infeasible.</a:t>
            </a:r>
          </a:p>
          <a:p>
            <a:endParaRPr lang="en-US" dirty="0"/>
          </a:p>
          <a:p>
            <a:r>
              <a:rPr lang="en-US" dirty="0" smtClean="0"/>
              <a:t>As a result, multicore systems are composed of smaller, more power efficient cores. Programmers leverage thread-level parallelism to distribute concurrent tasks among cores.</a:t>
            </a:r>
          </a:p>
          <a:p>
            <a:endParaRPr lang="en-US" dirty="0"/>
          </a:p>
          <a:p>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a:t>
            </a:fld>
            <a:endParaRPr lang="en-US"/>
          </a:p>
        </p:txBody>
      </p:sp>
    </p:spTree>
    <p:extLst>
      <p:ext uri="{BB962C8B-B14F-4D97-AF65-F5344CB8AC3E}">
        <p14:creationId xmlns:p14="http://schemas.microsoft.com/office/powerpoint/2010/main" val="1538812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start of the analysis, the relationship map is empty. ^</a:t>
            </a:r>
          </a:p>
          <a:p>
            <a:endParaRPr lang="en-US" dirty="0"/>
          </a:p>
          <a:p>
            <a:r>
              <a:rPr lang="en-US" dirty="0" smtClean="0"/>
              <a:t>The first statement assigns the address of a to pointer p1, which is recognized as a definite relationship and stored in the map ^</a:t>
            </a:r>
          </a:p>
          <a:p>
            <a:endParaRPr lang="en-US" dirty="0"/>
          </a:p>
          <a:p>
            <a:r>
              <a:rPr lang="en-US" dirty="0" smtClean="0"/>
              <a:t>Next, the address of p1 is assigned to p3. So now p3 and p1 have a definite relationship as well. ^</a:t>
            </a:r>
          </a:p>
          <a:p>
            <a:endParaRPr lang="en-US" dirty="0"/>
          </a:p>
          <a:p>
            <a:r>
              <a:rPr lang="en-US" dirty="0" smtClean="0"/>
              <a:t>Finally, p2 is assigned the value of pointer p3, which is nothing more than the address of a. So now p2 and a have a definite relationship as well.</a:t>
            </a:r>
          </a:p>
          <a:p>
            <a:endParaRPr lang="en-US" dirty="0"/>
          </a:p>
          <a:p>
            <a:r>
              <a:rPr lang="en-US" dirty="0" smtClean="0"/>
              <a:t>This analysis is useful as it picks up on dynamically allocated data as well as data which is shared through shared pointers, but which may be allocated in a local rather than global context.</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20</a:t>
            </a:fld>
            <a:endParaRPr lang="en-US"/>
          </a:p>
        </p:txBody>
      </p:sp>
    </p:spTree>
    <p:extLst>
      <p:ext uri="{BB962C8B-B14F-4D97-AF65-F5344CB8AC3E}">
        <p14:creationId xmlns:p14="http://schemas.microsoft.com/office/powerpoint/2010/main" val="251302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often a relationship is more ambiguous. During static analysis, I can’t tell which branch will be taken. Therefore, Cetus will put both relationships as Possibly.</a:t>
            </a:r>
          </a:p>
          <a:p>
            <a:endParaRPr lang="en-US" dirty="0"/>
          </a:p>
          <a:p>
            <a:r>
              <a:rPr lang="en-US" dirty="0" smtClean="0"/>
              <a:t>Since my analysis is extremely conservative to preserve correct program execution. Any possibly relationships resulting in shared data are marked with shared status True.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21</a:t>
            </a:fld>
            <a:endParaRPr lang="en-US"/>
          </a:p>
        </p:txBody>
      </p:sp>
    </p:spTree>
    <p:extLst>
      <p:ext uri="{BB962C8B-B14F-4D97-AF65-F5344CB8AC3E}">
        <p14:creationId xmlns:p14="http://schemas.microsoft.com/office/powerpoint/2010/main" val="2332852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all the shared data has been identified, a qualification needs to be made whether or not all the shared data fits within the on-chip SRAM – that would be the scenario providing the best performance.</a:t>
            </a:r>
          </a:p>
          <a:p>
            <a:endParaRPr lang="en-US" dirty="0"/>
          </a:p>
          <a:p>
            <a:r>
              <a:rPr lang="en-US" dirty="0" smtClean="0"/>
              <a:t>Realistically, this is not going to be the case. The MPB provides only 384 KB of shared memory, so large data objects must be placed at least partially into the off-chip memory.</a:t>
            </a:r>
          </a:p>
          <a:p>
            <a:endParaRPr lang="en-US" dirty="0"/>
          </a:p>
          <a:p>
            <a:r>
              <a:rPr lang="en-US" dirty="0" smtClean="0"/>
              <a:t>Shared data is managed as a combination primarily of size and frequency of access, although type consideration is included as well (for example, arrays vs scalars)</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22</a:t>
            </a:fld>
            <a:endParaRPr lang="en-US"/>
          </a:p>
        </p:txBody>
      </p:sp>
    </p:spTree>
    <p:extLst>
      <p:ext uri="{BB962C8B-B14F-4D97-AF65-F5344CB8AC3E}">
        <p14:creationId xmlns:p14="http://schemas.microsoft.com/office/powerpoint/2010/main" val="2250227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Partitioning the shared data involves constructing the appropriate memory allocation API function. For off-chip shared memory, the allocation is very simple, not different at all from dynamically allocating memory in a generic C program. The specific function is different – </a:t>
            </a:r>
            <a:r>
              <a:rPr lang="en-US" dirty="0" err="1" smtClean="0"/>
              <a:t>RCCE_es-aechMALLOC</a:t>
            </a:r>
            <a:r>
              <a:rPr lang="en-US" dirty="0" smtClean="0"/>
              <a:t>, since I’m using the SCC built-in API called RCCE (Rocky)</a:t>
            </a:r>
          </a:p>
          <a:p>
            <a:endParaRPr lang="en-US" dirty="0"/>
          </a:p>
          <a:p>
            <a:r>
              <a:rPr lang="en-US" dirty="0" smtClean="0"/>
              <a:t>For on-chip (SRAM) MPB allocation, there is another </a:t>
            </a:r>
            <a:r>
              <a:rPr lang="en-US" dirty="0" err="1" smtClean="0"/>
              <a:t>malloc</a:t>
            </a:r>
            <a:r>
              <a:rPr lang="en-US" dirty="0" smtClean="0"/>
              <a:t> call </a:t>
            </a:r>
            <a:r>
              <a:rPr lang="en-US" dirty="0" err="1" smtClean="0"/>
              <a:t>RCCE_malloc</a:t>
            </a:r>
            <a:r>
              <a:rPr lang="en-US" dirty="0" smtClean="0"/>
              <a:t>. However, additional low-level </a:t>
            </a:r>
            <a:r>
              <a:rPr lang="en-US" dirty="0" err="1" smtClean="0"/>
              <a:t>memcpy</a:t>
            </a:r>
            <a:r>
              <a:rPr lang="en-US" dirty="0" smtClean="0"/>
              <a:t> primitives for put and get are required. These facilitate transfer from the private memory of the core into the MPB of the destination (or receiving core) based on </a:t>
            </a:r>
            <a:r>
              <a:rPr lang="en-US" dirty="0" err="1" smtClean="0"/>
              <a:t>coreID</a:t>
            </a:r>
            <a:r>
              <a:rPr lang="en-US" dirty="0" smtClean="0"/>
              <a:t>. The put and get primitives calculate the appropriate offset to place the data into the given core’s MPB</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23</a:t>
            </a:fld>
            <a:endParaRPr lang="en-US"/>
          </a:p>
        </p:txBody>
      </p:sp>
    </p:spTree>
    <p:extLst>
      <p:ext uri="{BB962C8B-B14F-4D97-AF65-F5344CB8AC3E}">
        <p14:creationId xmlns:p14="http://schemas.microsoft.com/office/powerpoint/2010/main" val="3118253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transformation is not complete with the data partitioning. The control flow of the program as given with the context of multi-threading in </a:t>
            </a:r>
            <a:r>
              <a:rPr lang="en-US" dirty="0" err="1" smtClean="0"/>
              <a:t>Pthreads</a:t>
            </a:r>
            <a:r>
              <a:rPr lang="en-US" dirty="0" smtClean="0"/>
              <a:t> must be converted (and in some cases, such as when the priority of the thread changes – removed as it is no longer applicable). </a:t>
            </a:r>
          </a:p>
          <a:p>
            <a:endParaRPr lang="en-US" dirty="0"/>
          </a:p>
          <a:p>
            <a:r>
              <a:rPr lang="en-US" dirty="0" smtClean="0"/>
              <a:t>Additionally, SCC-specific RCCE API code must be added. One, to convert some of the </a:t>
            </a:r>
            <a:r>
              <a:rPr lang="en-US" dirty="0" err="1" smtClean="0"/>
              <a:t>Pthread</a:t>
            </a:r>
            <a:r>
              <a:rPr lang="en-US" dirty="0" smtClean="0"/>
              <a:t> constructs (including </a:t>
            </a:r>
            <a:r>
              <a:rPr lang="en-US" dirty="0" err="1" smtClean="0"/>
              <a:t>mutex</a:t>
            </a:r>
            <a:r>
              <a:rPr lang="en-US" dirty="0" smtClean="0"/>
              <a:t> variables!) and two to ensure that the program is recognized as a RCCE application (</a:t>
            </a:r>
            <a:r>
              <a:rPr lang="en-US" dirty="0" err="1" smtClean="0"/>
              <a:t>init</a:t>
            </a:r>
            <a:r>
              <a:rPr lang="en-US" dirty="0" smtClean="0"/>
              <a:t>, finalize, </a:t>
            </a:r>
            <a:r>
              <a:rPr lang="en-US" dirty="0" err="1" smtClean="0"/>
              <a:t>etc</a:t>
            </a:r>
            <a:r>
              <a:rPr lang="en-US" dirty="0" smtClean="0"/>
              <a:t>)</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24</a:t>
            </a:fld>
            <a:endParaRPr lang="en-US"/>
          </a:p>
        </p:txBody>
      </p:sp>
    </p:spTree>
    <p:extLst>
      <p:ext uri="{BB962C8B-B14F-4D97-AF65-F5344CB8AC3E}">
        <p14:creationId xmlns:p14="http://schemas.microsoft.com/office/powerpoint/2010/main" val="2273809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starts with analyzing the </a:t>
            </a:r>
            <a:r>
              <a:rPr lang="en-US" dirty="0" err="1" smtClean="0"/>
              <a:t>pthread_create</a:t>
            </a:r>
            <a:r>
              <a:rPr lang="en-US" dirty="0" smtClean="0"/>
              <a:t>() calls. ^</a:t>
            </a:r>
          </a:p>
          <a:p>
            <a:endParaRPr lang="en-US" dirty="0"/>
          </a:p>
          <a:p>
            <a:r>
              <a:rPr lang="en-US" dirty="0" smtClean="0"/>
              <a:t>Both the third and fourth parameters to </a:t>
            </a:r>
            <a:r>
              <a:rPr lang="en-US" dirty="0" err="1" smtClean="0"/>
              <a:t>pthread_create</a:t>
            </a:r>
            <a:r>
              <a:rPr lang="en-US" dirty="0" smtClean="0"/>
              <a:t>, which are the name of the function and the argument given to that function, are noted.  ^</a:t>
            </a:r>
          </a:p>
          <a:p>
            <a:endParaRPr lang="en-US" dirty="0"/>
          </a:p>
          <a:p>
            <a:r>
              <a:rPr lang="en-US" dirty="0" smtClean="0"/>
              <a:t>Using those parameters, a new function statement is created ^ and then inserted into the program intermediate representation ^</a:t>
            </a:r>
          </a:p>
          <a:p>
            <a:endParaRPr lang="en-US" dirty="0"/>
          </a:p>
          <a:p>
            <a:r>
              <a:rPr lang="en-US" dirty="0" smtClean="0"/>
              <a:t>Sometimes the argument provided to the function is actually to be used as a thread ID. In such a case, by analyzing how the variable is used within the function, the translator determines whether or not to replace the ‘</a:t>
            </a:r>
            <a:r>
              <a:rPr lang="en-US" dirty="0" err="1" smtClean="0"/>
              <a:t>threadID</a:t>
            </a:r>
            <a:r>
              <a:rPr lang="en-US" dirty="0" smtClean="0"/>
              <a:t>’ with a </a:t>
            </a:r>
            <a:r>
              <a:rPr lang="en-US" dirty="0" err="1" smtClean="0"/>
              <a:t>coreID</a:t>
            </a:r>
            <a:r>
              <a:rPr lang="en-US" dirty="0" smtClean="0"/>
              <a:t>, which will perform the same function within the multi process application. If the argument is not a thread ID or it cannot be determined, it is left as is.</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25</a:t>
            </a:fld>
            <a:endParaRPr lang="en-US"/>
          </a:p>
        </p:txBody>
      </p:sp>
    </p:spTree>
    <p:extLst>
      <p:ext uri="{BB962C8B-B14F-4D97-AF65-F5344CB8AC3E}">
        <p14:creationId xmlns:p14="http://schemas.microsoft.com/office/powerpoint/2010/main" val="1027706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all of the </a:t>
            </a:r>
            <a:r>
              <a:rPr lang="en-US" dirty="0" err="1" smtClean="0"/>
              <a:t>pthread_create</a:t>
            </a:r>
            <a:r>
              <a:rPr lang="en-US" dirty="0" smtClean="0"/>
              <a:t>() calls have been processed, they can be removed. The delay of removing the </a:t>
            </a:r>
            <a:r>
              <a:rPr lang="en-US" dirty="0" err="1" smtClean="0"/>
              <a:t>pthread_create</a:t>
            </a:r>
            <a:r>
              <a:rPr lang="en-US" dirty="0" smtClean="0"/>
              <a:t>() calls is because if they are within a loop, and only one gets processed and the loop erased – the whole program has been broken.</a:t>
            </a:r>
          </a:p>
          <a:p>
            <a:endParaRPr lang="en-US" dirty="0"/>
          </a:p>
          <a:p>
            <a:r>
              <a:rPr lang="en-US" dirty="0" smtClean="0"/>
              <a:t>Any new code to support the transformation must also be added in the precise locations. Generally new variable assignments are done in main.</a:t>
            </a:r>
          </a:p>
          <a:p>
            <a:endParaRPr lang="en-US" dirty="0" smtClean="0"/>
          </a:p>
          <a:p>
            <a:r>
              <a:rPr lang="en-US" dirty="0"/>
              <a:t>^</a:t>
            </a:r>
          </a:p>
          <a:p>
            <a:r>
              <a:rPr lang="en-US" dirty="0" smtClean="0"/>
              <a:t>A note about threads run conditionally. If based on </a:t>
            </a:r>
            <a:r>
              <a:rPr lang="en-US" dirty="0" err="1" smtClean="0"/>
              <a:t>threadID</a:t>
            </a:r>
            <a:r>
              <a:rPr lang="en-US" dirty="0" smtClean="0"/>
              <a:t>, these get converted to </a:t>
            </a:r>
            <a:r>
              <a:rPr lang="en-US" dirty="0" err="1" smtClean="0"/>
              <a:t>coreID</a:t>
            </a:r>
            <a:r>
              <a:rPr lang="en-US" dirty="0" smtClean="0"/>
              <a:t> as shown here. ^ The </a:t>
            </a:r>
            <a:r>
              <a:rPr lang="en-US" dirty="0" err="1" smtClean="0"/>
              <a:t>threadIDs</a:t>
            </a:r>
            <a:r>
              <a:rPr lang="en-US" dirty="0" smtClean="0"/>
              <a:t> are actually mapped 1:1 with </a:t>
            </a:r>
            <a:r>
              <a:rPr lang="en-US" dirty="0" err="1" smtClean="0"/>
              <a:t>coreIDs</a:t>
            </a:r>
            <a:r>
              <a:rPr lang="en-US" dirty="0" smtClean="0"/>
              <a:t>. During program analysis, every </a:t>
            </a:r>
            <a:r>
              <a:rPr lang="en-US" dirty="0" err="1" smtClean="0"/>
              <a:t>pthread_create</a:t>
            </a:r>
            <a:r>
              <a:rPr lang="en-US" dirty="0" smtClean="0"/>
              <a:t> call, argument, and function name is logged to facilitate this mapping.</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26</a:t>
            </a:fld>
            <a:endParaRPr lang="en-US"/>
          </a:p>
        </p:txBody>
      </p:sp>
    </p:spTree>
    <p:extLst>
      <p:ext uri="{BB962C8B-B14F-4D97-AF65-F5344CB8AC3E}">
        <p14:creationId xmlns:p14="http://schemas.microsoft.com/office/powerpoint/2010/main" val="2911424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of the analysis and transformations, the target code is output. Here are the original and transformed sources (next slide)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27</a:t>
            </a:fld>
            <a:endParaRPr lang="en-US"/>
          </a:p>
        </p:txBody>
      </p:sp>
    </p:spTree>
    <p:extLst>
      <p:ext uri="{BB962C8B-B14F-4D97-AF65-F5344CB8AC3E}">
        <p14:creationId xmlns:p14="http://schemas.microsoft.com/office/powerpoint/2010/main" val="2312840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many ways they are similar, however, the point of control has moved to processes and all the </a:t>
            </a:r>
            <a:r>
              <a:rPr lang="en-US" dirty="0" err="1" smtClean="0"/>
              <a:t>pthread</a:t>
            </a:r>
            <a:r>
              <a:rPr lang="en-US" dirty="0" smtClean="0"/>
              <a:t>-specific code has been removed. Additionally, RCCE-specific code has been added to enable execution as a RCCE application on the SCC.</a:t>
            </a:r>
          </a:p>
          <a:p>
            <a:endParaRPr lang="en-US" dirty="0"/>
          </a:p>
          <a:p>
            <a:r>
              <a:rPr lang="en-US" dirty="0" smtClean="0"/>
              <a:t>This is a relatively simple program so the transformation is very clean. Sometimes minor tweaks are necessary (duplicate variables, </a:t>
            </a:r>
            <a:r>
              <a:rPr lang="en-US" dirty="0" err="1" smtClean="0"/>
              <a:t>etc</a:t>
            </a:r>
            <a:r>
              <a:rPr lang="en-US" dirty="0" smtClean="0"/>
              <a:t>)</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28</a:t>
            </a:fld>
            <a:endParaRPr lang="en-US"/>
          </a:p>
        </p:txBody>
      </p:sp>
    </p:spTree>
    <p:extLst>
      <p:ext uri="{BB962C8B-B14F-4D97-AF65-F5344CB8AC3E}">
        <p14:creationId xmlns:p14="http://schemas.microsoft.com/office/powerpoint/2010/main" val="3879930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very busy slide, so I’ll do my best to sort it out. On the top left are the details  of the framework. As mentioned before I’m using Cetus. Cetus itself depends on the Java 1.6 environment, as well as ANTLR (</a:t>
            </a:r>
            <a:r>
              <a:rPr lang="en-US" dirty="0" err="1" smtClean="0"/>
              <a:t>ANother</a:t>
            </a:r>
            <a:r>
              <a:rPr lang="en-US" dirty="0" smtClean="0"/>
              <a:t> Tool for Language Recognition), which is a powerful parsing backend for processing text files (Cetus relies on this). All of this is running on Linux Mint 12</a:t>
            </a:r>
          </a:p>
          <a:p>
            <a:endParaRPr lang="en-US" dirty="0"/>
          </a:p>
          <a:p>
            <a:r>
              <a:rPr lang="en-US" dirty="0" smtClean="0"/>
              <a:t>The target architecture as given before is the Intel SCC. For the RCCE applications I’m utilizing 32 of the 48 cores, all 384 KB of on-chip MPB, and a good amount, though usually not 64 GB of off-chip DRAM. Each core is running the same instance of Linux, and is running at a frequency of 800 </a:t>
            </a:r>
            <a:r>
              <a:rPr lang="en-US" dirty="0" err="1" smtClean="0"/>
              <a:t>MHz.</a:t>
            </a:r>
            <a:r>
              <a:rPr lang="en-US" dirty="0" smtClean="0"/>
              <a:t> The on-chip communications grid is at 1600 MHz and the DDR3 frequency is set to 1066 </a:t>
            </a:r>
            <a:r>
              <a:rPr lang="en-US" dirty="0" err="1" smtClean="0"/>
              <a:t>MHz.</a:t>
            </a:r>
            <a:r>
              <a:rPr lang="en-US" dirty="0" smtClean="0"/>
              <a:t> The SCC was originally being accessed remotely but there is now one on-site (originally in BYENG… now not sure)</a:t>
            </a:r>
          </a:p>
          <a:p>
            <a:endParaRPr lang="en-US" dirty="0"/>
          </a:p>
          <a:p>
            <a:r>
              <a:rPr lang="en-US" dirty="0" smtClean="0"/>
              <a:t>There are 9 benchmarks, originally multi-threaded built using </a:t>
            </a:r>
            <a:r>
              <a:rPr lang="en-US" dirty="0" err="1" smtClean="0"/>
              <a:t>Pthreads</a:t>
            </a:r>
            <a:r>
              <a:rPr lang="en-US" dirty="0" smtClean="0"/>
              <a:t>. Using the translator they were converted to RCCE applications. The </a:t>
            </a:r>
            <a:r>
              <a:rPr lang="en-US" dirty="0" err="1" smtClean="0"/>
              <a:t>Pthread</a:t>
            </a:r>
            <a:r>
              <a:rPr lang="en-US" dirty="0" smtClean="0"/>
              <a:t> applications do run stock on the SCC, however they only run on one core at a time… one of the primary reasons to pursue this work. RCCE applications utilize each available core, and the applications were again optimized to use the on-chip memory as well.</a:t>
            </a:r>
          </a:p>
          <a:p>
            <a:endParaRPr lang="en-US" dirty="0"/>
          </a:p>
          <a:p>
            <a:r>
              <a:rPr lang="en-US" dirty="0" smtClean="0"/>
              <a:t>27 applications… all run on SCC. Comparison of runtime (wall clock time)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29</a:t>
            </a:fld>
            <a:endParaRPr lang="en-US"/>
          </a:p>
        </p:txBody>
      </p:sp>
    </p:spTree>
    <p:extLst>
      <p:ext uri="{BB962C8B-B14F-4D97-AF65-F5344CB8AC3E}">
        <p14:creationId xmlns:p14="http://schemas.microsoft.com/office/powerpoint/2010/main" val="11447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target architecture, the 48-core Intel Single-chip Cloud Computer, or SCC for short. There are 24 Tiles in a 4x6 grid connected to a grid of routers which have their own TCP/IP stack. There are also four memory controllers which provide access to a total of up to 64 GB of DRAM.</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3</a:t>
            </a:fld>
            <a:endParaRPr lang="en-US"/>
          </a:p>
        </p:txBody>
      </p:sp>
    </p:spTree>
    <p:extLst>
      <p:ext uri="{BB962C8B-B14F-4D97-AF65-F5344CB8AC3E}">
        <p14:creationId xmlns:p14="http://schemas.microsoft.com/office/powerpoint/2010/main" val="1995669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performance improvement as core count increases of the RCCE application versus the </a:t>
            </a:r>
            <a:r>
              <a:rPr lang="en-US" dirty="0" err="1" smtClean="0"/>
              <a:t>Pthread</a:t>
            </a:r>
            <a:r>
              <a:rPr lang="en-US" dirty="0" smtClean="0"/>
              <a:t> application (which runs on only one core). While the speedup is obvious, this comparison would not have been so easy without the work given here.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30</a:t>
            </a:fld>
            <a:endParaRPr lang="en-US"/>
          </a:p>
        </p:txBody>
      </p:sp>
    </p:spTree>
    <p:extLst>
      <p:ext uri="{BB962C8B-B14F-4D97-AF65-F5344CB8AC3E}">
        <p14:creationId xmlns:p14="http://schemas.microsoft.com/office/powerpoint/2010/main" val="742971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the performance of RCCE applications using only off-chip shared  memory and 32 cores versus </a:t>
            </a:r>
            <a:r>
              <a:rPr lang="en-US" dirty="0" err="1" smtClean="0"/>
              <a:t>Pthread</a:t>
            </a:r>
            <a:r>
              <a:rPr lang="en-US" dirty="0" smtClean="0"/>
              <a:t> programs running on a single core. Programs which heavily rely on core computations show the best improvement (aside from Stream) whereas those with mixed operations – core and memory, do not show as much improvement as they have to divide time between computation and data transfer. They also have very large arrays in off-chip memory. Performance is very much application-dependent.</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31</a:t>
            </a:fld>
            <a:endParaRPr lang="en-US"/>
          </a:p>
        </p:txBody>
      </p:sp>
    </p:spTree>
    <p:extLst>
      <p:ext uri="{BB962C8B-B14F-4D97-AF65-F5344CB8AC3E}">
        <p14:creationId xmlns:p14="http://schemas.microsoft.com/office/powerpoint/2010/main" val="659708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applications which are memory-bound show the largest improvement. Pi-Approximation, which is an application that is almost all core computation, show basically no change.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32</a:t>
            </a:fld>
            <a:endParaRPr lang="en-US"/>
          </a:p>
        </p:txBody>
      </p:sp>
    </p:spTree>
    <p:extLst>
      <p:ext uri="{BB962C8B-B14F-4D97-AF65-F5344CB8AC3E}">
        <p14:creationId xmlns:p14="http://schemas.microsoft.com/office/powerpoint/2010/main" val="1462372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EA9B6-53CF-440C-9F38-DF18A5FFFA63}" type="slidenum">
              <a:rPr lang="en-US" smtClean="0"/>
              <a:t>33</a:t>
            </a:fld>
            <a:endParaRPr lang="en-US"/>
          </a:p>
        </p:txBody>
      </p:sp>
    </p:spTree>
    <p:extLst>
      <p:ext uri="{BB962C8B-B14F-4D97-AF65-F5344CB8AC3E}">
        <p14:creationId xmlns:p14="http://schemas.microsoft.com/office/powerpoint/2010/main" val="3227459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EA9B6-53CF-440C-9F38-DF18A5FFFA63}" type="slidenum">
              <a:rPr lang="en-US" smtClean="0"/>
              <a:t>34</a:t>
            </a:fld>
            <a:endParaRPr lang="en-US"/>
          </a:p>
        </p:txBody>
      </p:sp>
    </p:spTree>
    <p:extLst>
      <p:ext uri="{BB962C8B-B14F-4D97-AF65-F5344CB8AC3E}">
        <p14:creationId xmlns:p14="http://schemas.microsoft.com/office/powerpoint/2010/main" val="293317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L1$ - 16KB</a:t>
            </a:r>
          </a:p>
          <a:p>
            <a:r>
              <a:rPr lang="en-US" dirty="0" smtClean="0"/>
              <a:t>L2$ - 256KB (bypassed for MPB operation)</a:t>
            </a:r>
          </a:p>
          <a:p>
            <a:endParaRPr lang="en-US" dirty="0"/>
          </a:p>
          <a:p>
            <a:r>
              <a:rPr lang="en-US" dirty="0" smtClean="0"/>
              <a:t>I will focus mostly on this part. Unique to the SCC it is called a Message Passing Buffer, or MPB. It is addressable by Lookup table (LUT) and enables any given core to access the MPB of any other core. This type of shared memory communication bypasses both the L2$ and the main memory (DRAM). There is s total of 384 KB of storage space for MPB</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4</a:t>
            </a:fld>
            <a:endParaRPr lang="en-US"/>
          </a:p>
        </p:txBody>
      </p:sp>
    </p:spTree>
    <p:extLst>
      <p:ext uri="{BB962C8B-B14F-4D97-AF65-F5344CB8AC3E}">
        <p14:creationId xmlns:p14="http://schemas.microsoft.com/office/powerpoint/2010/main" val="156943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main motivators</a:t>
            </a:r>
          </a:p>
          <a:p>
            <a:pPr marL="232943" indent="-232943">
              <a:buAutoNum type="arabicPeriod"/>
            </a:pPr>
            <a:r>
              <a:rPr lang="en-US" dirty="0" smtClean="0"/>
              <a:t>Address the challenges of performance degradation which came with increasing number of </a:t>
            </a:r>
            <a:r>
              <a:rPr lang="en-US" dirty="0" smtClean="0"/>
              <a:t>cores. Specifically, the issues with maintaining cache coherency.</a:t>
            </a:r>
            <a:endParaRPr lang="en-US" dirty="0" smtClean="0"/>
          </a:p>
          <a:p>
            <a:pPr marL="232943" indent="-232943">
              <a:buAutoNum type="arabicPeriod"/>
            </a:pPr>
            <a:r>
              <a:rPr lang="en-US" dirty="0" smtClean="0"/>
              <a:t>There exists a large body of programs painstakingly written for multicores which need some work to run on many-core architectures</a:t>
            </a:r>
          </a:p>
          <a:p>
            <a:pPr marL="232943" indent="-232943">
              <a:buAutoNum type="arabicPeriod"/>
            </a:pPr>
            <a:r>
              <a:rPr lang="en-US" dirty="0" smtClean="0"/>
              <a:t>This conversion involves detection of shared data and management of new memory hierarchies that involve both on-chip and off-chip shared data</a:t>
            </a:r>
          </a:p>
          <a:p>
            <a:pPr marL="232943" indent="-232943">
              <a:buAutoNum type="arabicPeriod"/>
            </a:pPr>
            <a:r>
              <a:rPr lang="en-US" dirty="0" smtClean="0"/>
              <a:t>This requires automation as not every program can be converted by hand (really, only few can be)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5</a:t>
            </a:fld>
            <a:endParaRPr lang="en-US"/>
          </a:p>
        </p:txBody>
      </p:sp>
    </p:spTree>
    <p:extLst>
      <p:ext uri="{BB962C8B-B14F-4D97-AF65-F5344CB8AC3E}">
        <p14:creationId xmlns:p14="http://schemas.microsoft.com/office/powerpoint/2010/main" val="263878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included this slide to highlight, at a very broad level, the similarities and differences between shared memory in a multi-threaded environment and a multi-process environment. </a:t>
            </a:r>
          </a:p>
          <a:p>
            <a:endParaRPr lang="en-US" dirty="0"/>
          </a:p>
          <a:p>
            <a:r>
              <a:rPr lang="en-US" dirty="0" smtClean="0"/>
              <a:t>The picture on the left depicts threads interacting within the shared resource space of the parent process. Each thread retains it’s own private stack, yet implicitly can access the process address space. Additionally, writes made from one thread into a cache are propagated to other cores and other threads through cache coherency protocols. All of this maintains an illusion of shared memory (from the perspective of the programmer)</a:t>
            </a:r>
          </a:p>
          <a:p>
            <a:endParaRPr lang="en-US" dirty="0"/>
          </a:p>
          <a:p>
            <a:r>
              <a:rPr lang="en-US" dirty="0" smtClean="0"/>
              <a:t>On the right is a system where multiple processes are interacting with the shared memory on the system. Each process must explicitly allocate such data, and variables global to threads within one process are not readily available to other threads in other processes. </a:t>
            </a:r>
          </a:p>
          <a:p>
            <a:endParaRPr lang="en-US" dirty="0"/>
          </a:p>
          <a:p>
            <a:r>
              <a:rPr lang="en-US" dirty="0" smtClean="0"/>
              <a:t>A large portion of this work involves identifying shared data in the multi-threaded environment and mapping it to the shared memory space in the </a:t>
            </a:r>
            <a:r>
              <a:rPr lang="en-US" dirty="0" err="1" smtClean="0"/>
              <a:t>multiprocess</a:t>
            </a:r>
            <a:r>
              <a:rPr lang="en-US" dirty="0" smtClean="0"/>
              <a:t> environment.</a:t>
            </a:r>
            <a:endParaRPr lang="en-US" dirty="0"/>
          </a:p>
          <a:p>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6</a:t>
            </a:fld>
            <a:endParaRPr lang="en-US"/>
          </a:p>
        </p:txBody>
      </p:sp>
    </p:spTree>
    <p:extLst>
      <p:ext uri="{BB962C8B-B14F-4D97-AF65-F5344CB8AC3E}">
        <p14:creationId xmlns:p14="http://schemas.microsoft.com/office/powerpoint/2010/main" val="173780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 based on the existence of cache coherency – the SCC lacks hardware cache coherency</a:t>
            </a:r>
          </a:p>
          <a:p>
            <a:endParaRPr lang="en-US" dirty="0"/>
          </a:p>
          <a:p>
            <a:r>
              <a:rPr lang="en-US" dirty="0" smtClean="0"/>
              <a:t>Multi-threaded applications distribute tasks and work as threads, whereas the target architecture has processes as high level collaborators</a:t>
            </a:r>
          </a:p>
          <a:p>
            <a:endParaRPr lang="en-US" dirty="0"/>
          </a:p>
          <a:p>
            <a:r>
              <a:rPr lang="en-US" dirty="0" smtClean="0"/>
              <a:t>On the SCC each core may potentially run a full Linux OS. Programs which expect a single OS to manage the threads will not work across such an architecture</a:t>
            </a:r>
          </a:p>
          <a:p>
            <a:endParaRPr lang="en-US" dirty="0"/>
          </a:p>
          <a:p>
            <a:r>
              <a:rPr lang="en-US" dirty="0" smtClean="0"/>
              <a:t>Updates within one thread (one process) are not communicated as easily as within the shared space of a process on a multicore system utilizing multithreading</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7</a:t>
            </a:fld>
            <a:endParaRPr lang="en-US"/>
          </a:p>
        </p:txBody>
      </p:sp>
    </p:spTree>
    <p:extLst>
      <p:ext uri="{BB962C8B-B14F-4D97-AF65-F5344CB8AC3E}">
        <p14:creationId xmlns:p14="http://schemas.microsoft.com/office/powerpoint/2010/main" val="327075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major parts:</a:t>
            </a:r>
          </a:p>
          <a:p>
            <a:endParaRPr lang="en-US" dirty="0"/>
          </a:p>
          <a:p>
            <a:r>
              <a:rPr lang="en-US" dirty="0" smtClean="0"/>
              <a:t>Parser which identifies and manages the shared data information extracted from the </a:t>
            </a:r>
            <a:r>
              <a:rPr lang="en-US" dirty="0" err="1" smtClean="0"/>
              <a:t>Pthread</a:t>
            </a:r>
            <a:r>
              <a:rPr lang="en-US" dirty="0" smtClean="0"/>
              <a:t> programs.</a:t>
            </a:r>
          </a:p>
          <a:p>
            <a:endParaRPr lang="en-US" dirty="0"/>
          </a:p>
          <a:p>
            <a:r>
              <a:rPr lang="en-US" dirty="0" smtClean="0"/>
              <a:t>As well as a Translator, which converts the multithreaded application into a </a:t>
            </a:r>
            <a:r>
              <a:rPr lang="en-US" dirty="0" err="1" smtClean="0"/>
              <a:t>multiprocess</a:t>
            </a:r>
            <a:r>
              <a:rPr lang="en-US" dirty="0" smtClean="0"/>
              <a:t> one. </a:t>
            </a:r>
          </a:p>
          <a:p>
            <a:endParaRPr lang="en-US" dirty="0"/>
          </a:p>
          <a:p>
            <a:r>
              <a:rPr lang="en-US" dirty="0" smtClean="0"/>
              <a:t>Initially the shared data is mapped to off-chip shared memory. But the translator also allows for mapping to the on-chip shared memory, based on either frequency of use or locality of data (storage).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8</a:t>
            </a:fld>
            <a:endParaRPr lang="en-US"/>
          </a:p>
        </p:txBody>
      </p:sp>
    </p:spTree>
    <p:extLst>
      <p:ext uri="{BB962C8B-B14F-4D97-AF65-F5344CB8AC3E}">
        <p14:creationId xmlns:p14="http://schemas.microsoft.com/office/powerpoint/2010/main" val="136990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built the parsing analytics and translation capability on top of CETUS</a:t>
            </a:r>
          </a:p>
          <a:p>
            <a:endParaRPr lang="en-US" dirty="0"/>
          </a:p>
          <a:p>
            <a:r>
              <a:rPr lang="en-US" dirty="0" smtClean="0"/>
              <a:t>CETUS is a framework for source-to-source transformation of C programs. It is written in Java and is extremely modular. Each analytic step within an algorithm is written into a rule. Each rule constitutes either an inter-procedure analysis or transformation which is called a </a:t>
            </a:r>
            <a:r>
              <a:rPr lang="en-US" i="1" dirty="0" smtClean="0"/>
              <a:t>pass</a:t>
            </a:r>
            <a:r>
              <a:rPr lang="en-US" dirty="0" smtClean="0"/>
              <a:t>.</a:t>
            </a:r>
          </a:p>
          <a:p>
            <a:endParaRPr lang="en-US" dirty="0"/>
          </a:p>
          <a:p>
            <a:r>
              <a:rPr lang="en-US" dirty="0" smtClean="0"/>
              <a:t>Each pass is executed one by one, serially, by a wrapper program to coordinate data between the passes as well as ensure the integrity of the code being transformed.</a:t>
            </a:r>
          </a:p>
          <a:p>
            <a:endParaRPr lang="en-US" dirty="0"/>
          </a:p>
          <a:p>
            <a:r>
              <a:rPr lang="en-US" dirty="0" smtClean="0"/>
              <a:t>Overall, this work enables efficiently running multi-threaded programs on HSM many-core architecture. This programs do not natively run, or if they do, they exhibit very bad performance on the HSM architecture.</a:t>
            </a:r>
            <a:endParaRPr lang="en-US" dirty="0"/>
          </a:p>
        </p:txBody>
      </p:sp>
      <p:sp>
        <p:nvSpPr>
          <p:cNvPr id="4" name="Slide Number Placeholder 3"/>
          <p:cNvSpPr>
            <a:spLocks noGrp="1"/>
          </p:cNvSpPr>
          <p:nvPr>
            <p:ph type="sldNum" sz="quarter" idx="10"/>
          </p:nvPr>
        </p:nvSpPr>
        <p:spPr/>
        <p:txBody>
          <a:bodyPr/>
          <a:lstStyle/>
          <a:p>
            <a:fld id="{BDDEA9B6-53CF-440C-9F38-DF18A5FFFA63}" type="slidenum">
              <a:rPr lang="en-US" smtClean="0"/>
              <a:t>9</a:t>
            </a:fld>
            <a:endParaRPr lang="en-US"/>
          </a:p>
        </p:txBody>
      </p:sp>
    </p:spTree>
    <p:extLst>
      <p:ext uri="{BB962C8B-B14F-4D97-AF65-F5344CB8AC3E}">
        <p14:creationId xmlns:p14="http://schemas.microsoft.com/office/powerpoint/2010/main" val="2021427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lvl1pPr>
              <a:defRPr cap="none"/>
            </a:lvl1pPr>
          </a:lstStyle>
          <a:p>
            <a:r>
              <a:rPr lang="en-US" dirty="0" smtClean="0"/>
              <a:t>aviral.lab.asu.edu</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13"/>
          <p:cNvGrpSpPr>
            <a:grpSpLocks/>
          </p:cNvGrpSpPr>
          <p:nvPr userDrawn="1"/>
        </p:nvGrpSpPr>
        <p:grpSpPr bwMode="auto">
          <a:xfrm>
            <a:off x="10828612" y="5506433"/>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pic>
        <p:nvPicPr>
          <p:cNvPr id="16" name="Picture 3"/>
          <p:cNvPicPr>
            <a:picLocks noChangeAspect="1" noChangeArrowheads="1"/>
          </p:cNvPicPr>
          <p:nvPr userDrawn="1"/>
        </p:nvPicPr>
        <p:blipFill>
          <a:blip r:embed="rId2" cstate="print"/>
          <a:srcRect/>
          <a:stretch>
            <a:fillRect/>
          </a:stretch>
        </p:blipFill>
        <p:spPr bwMode="auto">
          <a:xfrm>
            <a:off x="53229" y="5598621"/>
            <a:ext cx="3081742" cy="72192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lvl1pPr>
              <a:defRPr cap="none"/>
            </a:lvl1pPr>
          </a:lstStyle>
          <a:p>
            <a:r>
              <a:rPr lang="en-US" dirty="0" smtClean="0"/>
              <a:t>aviral.lab.asu.edu</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grpSp>
        <p:nvGrpSpPr>
          <p:cNvPr id="7" name="Group 13"/>
          <p:cNvGrpSpPr>
            <a:grpSpLocks/>
          </p:cNvGrpSpPr>
          <p:nvPr userDrawn="1"/>
        </p:nvGrpSpPr>
        <p:grpSpPr bwMode="auto">
          <a:xfrm>
            <a:off x="10841084" y="5550686"/>
            <a:ext cx="1443037" cy="1001712"/>
            <a:chOff x="4755" y="3497"/>
            <a:chExt cx="909" cy="631"/>
          </a:xfrm>
        </p:grpSpPr>
        <p:sp>
          <p:nvSpPr>
            <p:cNvPr id="8"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9"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0"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lvl1pPr>
              <a:defRPr cap="none"/>
            </a:lvl1pPr>
          </a:lstStyle>
          <a:p>
            <a:r>
              <a:rPr lang="en-US" dirty="0" smtClean="0"/>
              <a:t>aviral.lab.asu.edu</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grpSp>
        <p:nvGrpSpPr>
          <p:cNvPr id="9" name="Group 13"/>
          <p:cNvGrpSpPr>
            <a:grpSpLocks/>
          </p:cNvGrpSpPr>
          <p:nvPr userDrawn="1"/>
        </p:nvGrpSpPr>
        <p:grpSpPr bwMode="auto">
          <a:xfrm>
            <a:off x="10841084" y="5550686"/>
            <a:ext cx="1443037" cy="1001712"/>
            <a:chOff x="4755" y="3497"/>
            <a:chExt cx="909" cy="631"/>
          </a:xfrm>
        </p:grpSpPr>
        <p:sp>
          <p:nvSpPr>
            <p:cNvPr id="10"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1"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2"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lvl1pPr>
              <a:defRPr cap="none"/>
            </a:lvl1pPr>
          </a:lstStyle>
          <a:p>
            <a:r>
              <a:rPr lang="en-US" dirty="0" smtClean="0"/>
              <a:t>aviral.lab.asu.edu</a:t>
            </a:r>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grpSp>
        <p:nvGrpSpPr>
          <p:cNvPr id="7" name="Group 13"/>
          <p:cNvGrpSpPr>
            <a:grpSpLocks/>
          </p:cNvGrpSpPr>
          <p:nvPr userDrawn="1"/>
        </p:nvGrpSpPr>
        <p:grpSpPr bwMode="auto">
          <a:xfrm>
            <a:off x="10841084" y="5550686"/>
            <a:ext cx="1443037" cy="1001712"/>
            <a:chOff x="4755" y="3497"/>
            <a:chExt cx="909" cy="631"/>
          </a:xfrm>
        </p:grpSpPr>
        <p:sp>
          <p:nvSpPr>
            <p:cNvPr id="8"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9"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0"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lvl1pPr>
              <a:defRPr cap="none"/>
            </a:lvl1pPr>
          </a:lstStyle>
          <a:p>
            <a:r>
              <a:rPr lang="en-US" dirty="0" smtClean="0"/>
              <a:t>aviral.lab.asu.edu</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13"/>
          <p:cNvGrpSpPr>
            <a:grpSpLocks/>
          </p:cNvGrpSpPr>
          <p:nvPr userDrawn="1"/>
        </p:nvGrpSpPr>
        <p:grpSpPr bwMode="auto">
          <a:xfrm>
            <a:off x="10841084" y="5550686"/>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10/28/2014</a:t>
            </a:r>
            <a:endParaRPr lang="en-US" dirty="0"/>
          </a:p>
        </p:txBody>
      </p:sp>
      <p:sp>
        <p:nvSpPr>
          <p:cNvPr id="6" name="Footer Placeholder 5"/>
          <p:cNvSpPr>
            <a:spLocks noGrp="1"/>
          </p:cNvSpPr>
          <p:nvPr>
            <p:ph type="ftr" sz="quarter" idx="11"/>
          </p:nvPr>
        </p:nvSpPr>
        <p:spPr/>
        <p:txBody>
          <a:bodyPr/>
          <a:lstStyle>
            <a:lvl1pPr>
              <a:defRPr cap="none"/>
            </a:lvl1pPr>
          </a:lstStyle>
          <a:p>
            <a:r>
              <a:rPr lang="en-US" dirty="0" smtClean="0"/>
              <a:t>aviral.lab.asu.edu</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grpSp>
        <p:nvGrpSpPr>
          <p:cNvPr id="9" name="Group 13"/>
          <p:cNvGrpSpPr>
            <a:grpSpLocks/>
          </p:cNvGrpSpPr>
          <p:nvPr userDrawn="1"/>
        </p:nvGrpSpPr>
        <p:grpSpPr bwMode="auto">
          <a:xfrm>
            <a:off x="10841084" y="5550686"/>
            <a:ext cx="1443037" cy="1001712"/>
            <a:chOff x="4755" y="3497"/>
            <a:chExt cx="909" cy="631"/>
          </a:xfrm>
        </p:grpSpPr>
        <p:sp>
          <p:nvSpPr>
            <p:cNvPr id="10"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1"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2"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10/28/2014</a:t>
            </a:r>
            <a:endParaRPr lang="en-US" dirty="0"/>
          </a:p>
        </p:txBody>
      </p:sp>
      <p:sp>
        <p:nvSpPr>
          <p:cNvPr id="8" name="Footer Placeholder 7"/>
          <p:cNvSpPr>
            <a:spLocks noGrp="1"/>
          </p:cNvSpPr>
          <p:nvPr>
            <p:ph type="ftr" sz="quarter" idx="11"/>
          </p:nvPr>
        </p:nvSpPr>
        <p:spPr/>
        <p:txBody>
          <a:bodyPr/>
          <a:lstStyle>
            <a:lvl1pPr>
              <a:defRPr cap="none"/>
            </a:lvl1pPr>
          </a:lstStyle>
          <a:p>
            <a:r>
              <a:rPr lang="en-US" dirty="0" smtClean="0"/>
              <a:t>aviral.lab.asu.edu</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grpSp>
        <p:nvGrpSpPr>
          <p:cNvPr id="11" name="Group 13"/>
          <p:cNvGrpSpPr>
            <a:grpSpLocks/>
          </p:cNvGrpSpPr>
          <p:nvPr userDrawn="1"/>
        </p:nvGrpSpPr>
        <p:grpSpPr bwMode="auto">
          <a:xfrm>
            <a:off x="10841084" y="5550686"/>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10/28/2014</a:t>
            </a:r>
            <a:endParaRPr lang="en-US" dirty="0"/>
          </a:p>
        </p:txBody>
      </p:sp>
      <p:sp>
        <p:nvSpPr>
          <p:cNvPr id="4" name="Footer Placeholder 3"/>
          <p:cNvSpPr>
            <a:spLocks noGrp="1"/>
          </p:cNvSpPr>
          <p:nvPr>
            <p:ph type="ftr" sz="quarter" idx="11"/>
          </p:nvPr>
        </p:nvSpPr>
        <p:spPr/>
        <p:txBody>
          <a:bodyPr/>
          <a:lstStyle>
            <a:lvl1pPr>
              <a:defRPr cap="none"/>
            </a:lvl1pPr>
          </a:lstStyle>
          <a:p>
            <a:r>
              <a:rPr lang="en-US" dirty="0" smtClean="0"/>
              <a:t>aviral.lab.asu.edu</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grpSp>
        <p:nvGrpSpPr>
          <p:cNvPr id="6" name="Group 13"/>
          <p:cNvGrpSpPr>
            <a:grpSpLocks/>
          </p:cNvGrpSpPr>
          <p:nvPr userDrawn="1"/>
        </p:nvGrpSpPr>
        <p:grpSpPr bwMode="auto">
          <a:xfrm>
            <a:off x="10841084" y="5550686"/>
            <a:ext cx="1443037" cy="1001712"/>
            <a:chOff x="4755" y="3497"/>
            <a:chExt cx="909" cy="631"/>
          </a:xfrm>
        </p:grpSpPr>
        <p:sp>
          <p:nvSpPr>
            <p:cNvPr id="7"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8"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9"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10/28/2014</a:t>
            </a:r>
            <a:endParaRPr lang="en-US" dirty="0"/>
          </a:p>
        </p:txBody>
      </p:sp>
      <p:sp>
        <p:nvSpPr>
          <p:cNvPr id="8" name="Footer Placeholder 7"/>
          <p:cNvSpPr>
            <a:spLocks noGrp="1"/>
          </p:cNvSpPr>
          <p:nvPr>
            <p:ph type="ftr" sz="quarter" idx="11"/>
          </p:nvPr>
        </p:nvSpPr>
        <p:spPr/>
        <p:txBody>
          <a:bodyPr/>
          <a:lstStyle>
            <a:lvl1pPr>
              <a:defRPr cap="none">
                <a:solidFill>
                  <a:srgbClr val="FFFFFF"/>
                </a:solidFill>
              </a:defRPr>
            </a:lvl1pPr>
          </a:lstStyle>
          <a:p>
            <a:r>
              <a:rPr lang="en-US" dirty="0" smtClean="0"/>
              <a:t>aviral.lab.asu.edu</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grpSp>
        <p:nvGrpSpPr>
          <p:cNvPr id="10" name="Group 13"/>
          <p:cNvGrpSpPr>
            <a:grpSpLocks/>
          </p:cNvGrpSpPr>
          <p:nvPr userDrawn="1"/>
        </p:nvGrpSpPr>
        <p:grpSpPr bwMode="auto">
          <a:xfrm>
            <a:off x="10841084" y="5550686"/>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10/28/2014</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cap="none">
                <a:solidFill>
                  <a:schemeClr val="tx2"/>
                </a:solidFill>
              </a:defRPr>
            </a:lvl1pPr>
          </a:lstStyle>
          <a:p>
            <a:r>
              <a:rPr lang="en-US" dirty="0" smtClean="0"/>
              <a:t>aviral.lab.asu.edu</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grpSp>
        <p:nvGrpSpPr>
          <p:cNvPr id="10" name="Group 13"/>
          <p:cNvGrpSpPr>
            <a:grpSpLocks/>
          </p:cNvGrpSpPr>
          <p:nvPr userDrawn="1"/>
        </p:nvGrpSpPr>
        <p:grpSpPr bwMode="auto">
          <a:xfrm>
            <a:off x="10841084" y="5550686"/>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10/28/2014</a:t>
            </a:r>
            <a:endParaRPr lang="en-US" dirty="0"/>
          </a:p>
        </p:txBody>
      </p:sp>
      <p:sp>
        <p:nvSpPr>
          <p:cNvPr id="6" name="Footer Placeholder 5"/>
          <p:cNvSpPr>
            <a:spLocks noGrp="1"/>
          </p:cNvSpPr>
          <p:nvPr>
            <p:ph type="ftr" sz="quarter" idx="11"/>
          </p:nvPr>
        </p:nvSpPr>
        <p:spPr/>
        <p:txBody>
          <a:bodyPr/>
          <a:lstStyle>
            <a:lvl1pPr>
              <a:defRPr cap="none"/>
            </a:lvl1pPr>
          </a:lstStyle>
          <a:p>
            <a:r>
              <a:rPr lang="en-US" dirty="0" smtClean="0"/>
              <a:t>aviral.lab.asu.edu</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grpSp>
        <p:nvGrpSpPr>
          <p:cNvPr id="10" name="Group 13"/>
          <p:cNvGrpSpPr>
            <a:grpSpLocks/>
          </p:cNvGrpSpPr>
          <p:nvPr userDrawn="1"/>
        </p:nvGrpSpPr>
        <p:grpSpPr bwMode="auto">
          <a:xfrm>
            <a:off x="10841084" y="5550686"/>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10/28/2014</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aviral.lab.asu.edu</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273955"/>
          </a:xfrm>
        </p:spPr>
        <p:txBody>
          <a:bodyPr anchor="t">
            <a:normAutofit/>
          </a:bodyPr>
          <a:lstStyle/>
          <a:p>
            <a:pPr algn="ctr"/>
            <a:r>
              <a:rPr lang="en-US" sz="4000" dirty="0" smtClean="0"/>
              <a:t>Enabling Multi-threaded Applications on </a:t>
            </a:r>
            <a:br>
              <a:rPr lang="en-US" sz="4000" dirty="0" smtClean="0"/>
            </a:br>
            <a:r>
              <a:rPr lang="en-US" sz="4000" dirty="0" smtClean="0"/>
              <a:t>Hybrid Shared Memory </a:t>
            </a:r>
            <a:r>
              <a:rPr lang="en-US" sz="4000" dirty="0" err="1" smtClean="0"/>
              <a:t>Manycore</a:t>
            </a:r>
            <a:r>
              <a:rPr lang="en-US" sz="4000" dirty="0" smtClean="0"/>
              <a:t> Architectures</a:t>
            </a:r>
            <a:endParaRPr lang="en-US" sz="4000" dirty="0"/>
          </a:p>
        </p:txBody>
      </p:sp>
      <p:sp>
        <p:nvSpPr>
          <p:cNvPr id="3" name="Subtitle 2"/>
          <p:cNvSpPr>
            <a:spLocks noGrp="1"/>
          </p:cNvSpPr>
          <p:nvPr>
            <p:ph type="subTitle" idx="1"/>
          </p:nvPr>
        </p:nvSpPr>
        <p:spPr>
          <a:xfrm>
            <a:off x="1100051" y="4455620"/>
            <a:ext cx="10058400" cy="1765565"/>
          </a:xfrm>
        </p:spPr>
        <p:txBody>
          <a:bodyPr/>
          <a:lstStyle/>
          <a:p>
            <a:pPr algn="ctr"/>
            <a:r>
              <a:rPr lang="en-US" cap="none" dirty="0" smtClean="0"/>
              <a:t>Dr. </a:t>
            </a:r>
            <a:r>
              <a:rPr lang="en-US" cap="none" dirty="0" err="1" smtClean="0"/>
              <a:t>Aviral</a:t>
            </a:r>
            <a:r>
              <a:rPr lang="en-US" cap="none" dirty="0" smtClean="0"/>
              <a:t> </a:t>
            </a:r>
            <a:r>
              <a:rPr lang="en-US" cap="none" dirty="0" err="1" smtClean="0"/>
              <a:t>Shrivastava</a:t>
            </a:r>
            <a:endParaRPr lang="en-US" cap="none" dirty="0" smtClean="0"/>
          </a:p>
          <a:p>
            <a:pPr algn="ctr"/>
            <a:r>
              <a:rPr lang="en-US" cap="none" dirty="0" smtClean="0"/>
              <a:t>Dr. </a:t>
            </a:r>
            <a:r>
              <a:rPr lang="en-US" cap="none" dirty="0" err="1" smtClean="0"/>
              <a:t>Partha</a:t>
            </a:r>
            <a:r>
              <a:rPr lang="en-US" cap="none" dirty="0" smtClean="0"/>
              <a:t> </a:t>
            </a:r>
            <a:r>
              <a:rPr lang="en-US" cap="none" dirty="0" err="1" smtClean="0"/>
              <a:t>Dasgupta</a:t>
            </a:r>
            <a:endParaRPr lang="en-US" cap="none" dirty="0" smtClean="0"/>
          </a:p>
          <a:p>
            <a:pPr algn="ctr"/>
            <a:r>
              <a:rPr lang="en-US" cap="none" dirty="0" smtClean="0"/>
              <a:t>Dr. Georgios </a:t>
            </a:r>
            <a:r>
              <a:rPr lang="en-US" cap="none" dirty="0" err="1" smtClean="0"/>
              <a:t>Fainekos</a:t>
            </a:r>
            <a:endParaRPr lang="en-US" cap="none" dirty="0" smtClean="0"/>
          </a:p>
          <a:p>
            <a:endParaRPr lang="en-US" cap="none" dirty="0" smtClean="0"/>
          </a:p>
          <a:p>
            <a:endParaRPr lang="en-US" cap="none" dirty="0"/>
          </a:p>
        </p:txBody>
      </p:sp>
      <p:sp>
        <p:nvSpPr>
          <p:cNvPr id="4" name="Title 1"/>
          <p:cNvSpPr txBox="1">
            <a:spLocks/>
          </p:cNvSpPr>
          <p:nvPr/>
        </p:nvSpPr>
        <p:spPr>
          <a:xfrm>
            <a:off x="1097280" y="1711452"/>
            <a:ext cx="10058400" cy="22318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smtClean="0"/>
              <a:t>Masters Thesis Presentation</a:t>
            </a:r>
          </a:p>
          <a:p>
            <a:pPr algn="ctr"/>
            <a:r>
              <a:rPr lang="en-US" sz="2800" dirty="0" err="1" smtClean="0"/>
              <a:t>Tushar</a:t>
            </a:r>
            <a:r>
              <a:rPr lang="en-US" sz="2800" dirty="0" smtClean="0"/>
              <a:t> </a:t>
            </a:r>
            <a:r>
              <a:rPr lang="en-US" sz="2800" dirty="0" err="1" smtClean="0"/>
              <a:t>Rawat</a:t>
            </a:r>
            <a:endParaRPr lang="en-US" sz="2800" dirty="0"/>
          </a:p>
        </p:txBody>
      </p:sp>
      <p:sp>
        <p:nvSpPr>
          <p:cNvPr id="5" name="Title 1"/>
          <p:cNvSpPr txBox="1">
            <a:spLocks/>
          </p:cNvSpPr>
          <p:nvPr/>
        </p:nvSpPr>
        <p:spPr>
          <a:xfrm>
            <a:off x="1097280" y="3279960"/>
            <a:ext cx="10058400" cy="10607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smtClean="0"/>
              <a:t>Supervisory Committee</a:t>
            </a:r>
            <a:endParaRPr lang="en-US" sz="2800" dirty="0"/>
          </a:p>
        </p:txBody>
      </p:sp>
    </p:spTree>
    <p:extLst>
      <p:ext uri="{BB962C8B-B14F-4D97-AF65-F5344CB8AC3E}">
        <p14:creationId xmlns:p14="http://schemas.microsoft.com/office/powerpoint/2010/main" val="311151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translation</a:t>
            </a:r>
            <a:endParaRPr lang="en-US" dirty="0"/>
          </a:p>
        </p:txBody>
      </p:sp>
      <p:sp>
        <p:nvSpPr>
          <p:cNvPr id="3" name="Content Placeholder 2"/>
          <p:cNvSpPr>
            <a:spLocks noGrp="1"/>
          </p:cNvSpPr>
          <p:nvPr>
            <p:ph idx="1"/>
          </p:nvPr>
        </p:nvSpPr>
        <p:spPr/>
        <p:txBody>
          <a:bodyPr>
            <a:normAutofit/>
          </a:bodyPr>
          <a:lstStyle/>
          <a:p>
            <a:r>
              <a:rPr lang="en-US" sz="2400" dirty="0" smtClean="0"/>
              <a:t>Five-stage approach:</a:t>
            </a:r>
          </a:p>
          <a:p>
            <a:pPr marL="457200" indent="-457200">
              <a:buFont typeface="+mj-lt"/>
              <a:buAutoNum type="arabicPeriod"/>
            </a:pPr>
            <a:r>
              <a:rPr lang="en-US" sz="2400" dirty="0"/>
              <a:t>Determine access frequency and scope of program variables</a:t>
            </a:r>
          </a:p>
          <a:p>
            <a:pPr marL="457200" indent="-457200">
              <a:buFont typeface="+mj-lt"/>
              <a:buAutoNum type="arabicPeriod"/>
            </a:pPr>
            <a:r>
              <a:rPr lang="en-US" sz="2400" dirty="0"/>
              <a:t>Classify variables within threads through an inter-thread analysis</a:t>
            </a:r>
          </a:p>
          <a:p>
            <a:pPr marL="457200" indent="-457200">
              <a:buFont typeface="+mj-lt"/>
              <a:buAutoNum type="arabicPeriod"/>
            </a:pPr>
            <a:r>
              <a:rPr lang="en-US" sz="2400" dirty="0"/>
              <a:t>Identify shared and non-shared data via alias and pointer analysis</a:t>
            </a:r>
          </a:p>
          <a:p>
            <a:pPr marL="457200" indent="-457200">
              <a:buFont typeface="+mj-lt"/>
              <a:buAutoNum type="arabicPeriod"/>
            </a:pPr>
            <a:r>
              <a:rPr lang="en-US" sz="2400" dirty="0"/>
              <a:t>Partition data</a:t>
            </a:r>
          </a:p>
          <a:p>
            <a:pPr marL="457200" indent="-457200">
              <a:buFont typeface="+mj-lt"/>
              <a:buAutoNum type="arabicPeriod"/>
            </a:pPr>
            <a:r>
              <a:rPr lang="en-US" sz="2400" dirty="0"/>
              <a:t>Translate multi-threaded constructs to </a:t>
            </a:r>
            <a:r>
              <a:rPr lang="en-US" sz="2400" dirty="0" err="1"/>
              <a:t>multiprocess</a:t>
            </a:r>
            <a:r>
              <a:rPr lang="en-US" sz="2400" dirty="0"/>
              <a:t> instances</a:t>
            </a:r>
          </a:p>
          <a:p>
            <a:endParaRPr lang="en-US" sz="2400"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10</a:t>
            </a:fld>
            <a:endParaRPr lang="en-US" dirty="0"/>
          </a:p>
        </p:txBody>
      </p:sp>
    </p:spTree>
    <p:extLst>
      <p:ext uri="{BB962C8B-B14F-4D97-AF65-F5344CB8AC3E}">
        <p14:creationId xmlns:p14="http://schemas.microsoft.com/office/powerpoint/2010/main" val="2844363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 Variable Scope Analysis</a:t>
            </a:r>
            <a:endParaRPr lang="en-US" dirty="0"/>
          </a:p>
        </p:txBody>
      </p:sp>
      <p:sp>
        <p:nvSpPr>
          <p:cNvPr id="8" name="Content Placeholder 7"/>
          <p:cNvSpPr>
            <a:spLocks noGrp="1"/>
          </p:cNvSpPr>
          <p:nvPr>
            <p:ph sz="half" idx="2"/>
          </p:nvPr>
        </p:nvSpPr>
        <p:spPr>
          <a:xfrm>
            <a:off x="4860557" y="1828642"/>
            <a:ext cx="6351926" cy="4023360"/>
          </a:xfrm>
        </p:spPr>
        <p:txBody>
          <a:bodyPr>
            <a:noAutofit/>
          </a:bodyPr>
          <a:lstStyle/>
          <a:p>
            <a:endParaRPr lang="en-US" sz="2400" dirty="0" smtClean="0"/>
          </a:p>
          <a:p>
            <a:r>
              <a:rPr lang="en-US" sz="2400" dirty="0" smtClean="0"/>
              <a:t>The </a:t>
            </a:r>
            <a:r>
              <a:rPr lang="en-US" sz="2400" dirty="0"/>
              <a:t>first stage takes as input the multi-threaded program source code and performs a rudimentary analysis of local and global </a:t>
            </a:r>
            <a:r>
              <a:rPr lang="en-US" sz="2400" dirty="0" smtClean="0"/>
              <a:t>variables</a:t>
            </a:r>
          </a:p>
          <a:p>
            <a:endParaRPr lang="en-US" sz="2400" dirty="0" smtClean="0"/>
          </a:p>
          <a:p>
            <a:r>
              <a:rPr lang="en-US" sz="2400" dirty="0" smtClean="0">
                <a:solidFill>
                  <a:schemeClr val="bg1"/>
                </a:solidFill>
              </a:rPr>
              <a:t>Extract approximate read and write count for each variable, as well as size and type.</a:t>
            </a:r>
          </a:p>
          <a:p>
            <a:endParaRPr lang="en-US" sz="2400" dirty="0" smtClean="0">
              <a:solidFill>
                <a:schemeClr val="bg1"/>
              </a:solidFill>
            </a:endParaRPr>
          </a:p>
          <a:p>
            <a:r>
              <a:rPr lang="en-US" sz="2400" dirty="0" smtClean="0">
                <a:solidFill>
                  <a:schemeClr val="bg1"/>
                </a:solidFill>
              </a:rPr>
              <a:t>Each variable is given a “sharing state” with global variables initially all being assigned a value of True for their sharing state.</a:t>
            </a:r>
            <a:endParaRPr lang="en-US" sz="2400" dirty="0">
              <a:solidFill>
                <a:schemeClr val="bg1"/>
              </a:solidFill>
            </a:endParaRP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11</a:t>
            </a:fld>
            <a:endParaRPr lang="en-US" dirty="0"/>
          </a:p>
        </p:txBody>
      </p:sp>
      <p:sp>
        <p:nvSpPr>
          <p:cNvPr id="10" name="Content Placeholder 6"/>
          <p:cNvSpPr>
            <a:spLocks noGrp="1"/>
          </p:cNvSpPr>
          <p:nvPr>
            <p:ph sz="half" idx="1"/>
          </p:nvPr>
        </p:nvSpPr>
        <p:spPr>
          <a:xfrm>
            <a:off x="2005639" y="2917713"/>
            <a:ext cx="1919387" cy="1944846"/>
          </a:xfrm>
        </p:spPr>
        <p:txBody>
          <a:bodyPr anchor="t">
            <a:noAutofit/>
          </a:bodyPr>
          <a:lstStyle/>
          <a:p>
            <a:pPr marL="0" indent="0">
              <a:lnSpc>
                <a:spcPct val="170000"/>
              </a:lnSpc>
              <a:spcBef>
                <a:spcPts val="0"/>
              </a:spcBef>
              <a:spcAft>
                <a:spcPts val="0"/>
              </a:spcAft>
            </a:pPr>
            <a:r>
              <a:rPr lang="en-US" dirty="0" err="1"/>
              <a:t>i</a:t>
            </a:r>
            <a:r>
              <a:rPr lang="en-US" dirty="0" err="1" smtClean="0"/>
              <a:t>nt</a:t>
            </a:r>
            <a:r>
              <a:rPr lang="en-US" dirty="0" smtClean="0"/>
              <a:t> array[10];</a:t>
            </a:r>
          </a:p>
          <a:p>
            <a:pPr marL="0" indent="0">
              <a:lnSpc>
                <a:spcPct val="170000"/>
              </a:lnSpc>
              <a:spcBef>
                <a:spcPts val="0"/>
              </a:spcBef>
              <a:spcAft>
                <a:spcPts val="0"/>
              </a:spcAft>
            </a:pPr>
            <a:r>
              <a:rPr lang="en-US" dirty="0"/>
              <a:t>array[0] = 6;</a:t>
            </a:r>
          </a:p>
          <a:p>
            <a:pPr marL="0" indent="0">
              <a:lnSpc>
                <a:spcPct val="170000"/>
              </a:lnSpc>
              <a:spcBef>
                <a:spcPts val="0"/>
              </a:spcBef>
              <a:spcAft>
                <a:spcPts val="0"/>
              </a:spcAft>
            </a:pPr>
            <a:r>
              <a:rPr lang="en-US" dirty="0" err="1" smtClean="0"/>
              <a:t>int</a:t>
            </a:r>
            <a:r>
              <a:rPr lang="en-US" dirty="0" smtClean="0"/>
              <a:t> </a:t>
            </a:r>
            <a:r>
              <a:rPr lang="en-US" dirty="0"/>
              <a:t>foo = array[0]</a:t>
            </a:r>
          </a:p>
          <a:p>
            <a:pPr marL="0" indent="0">
              <a:lnSpc>
                <a:spcPct val="170000"/>
              </a:lnSpc>
              <a:spcBef>
                <a:spcPts val="0"/>
              </a:spcBef>
              <a:spcAft>
                <a:spcPts val="0"/>
              </a:spcAft>
            </a:pPr>
            <a:endParaRPr lang="en-US" dirty="0" smtClean="0"/>
          </a:p>
        </p:txBody>
      </p:sp>
    </p:spTree>
    <p:extLst>
      <p:ext uri="{BB962C8B-B14F-4D97-AF65-F5344CB8AC3E}">
        <p14:creationId xmlns:p14="http://schemas.microsoft.com/office/powerpoint/2010/main" val="462162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9390" y="2917713"/>
            <a:ext cx="348563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accent2"/>
                </a:solidFill>
              </a:rPr>
              <a:t>Variable</a:t>
            </a:r>
          </a:p>
          <a:p>
            <a:r>
              <a:rPr lang="en-US" dirty="0" smtClean="0">
                <a:solidFill>
                  <a:schemeClr val="accent2"/>
                </a:solidFill>
              </a:rPr>
              <a:t>Declaration</a:t>
            </a:r>
            <a:endParaRPr lang="en-US" dirty="0">
              <a:solidFill>
                <a:schemeClr val="accent2"/>
              </a:solidFill>
            </a:endParaRPr>
          </a:p>
        </p:txBody>
      </p:sp>
      <p:sp>
        <p:nvSpPr>
          <p:cNvPr id="2" name="Title 1"/>
          <p:cNvSpPr>
            <a:spLocks noGrp="1"/>
          </p:cNvSpPr>
          <p:nvPr>
            <p:ph type="title"/>
          </p:nvPr>
        </p:nvSpPr>
        <p:spPr/>
        <p:txBody>
          <a:bodyPr/>
          <a:lstStyle/>
          <a:p>
            <a:r>
              <a:rPr lang="en-US" dirty="0" smtClean="0"/>
              <a:t>Stage 1 – Variable Scope Analysis</a:t>
            </a:r>
            <a:endParaRPr lang="en-US" dirty="0"/>
          </a:p>
        </p:txBody>
      </p:sp>
      <p:sp>
        <p:nvSpPr>
          <p:cNvPr id="7" name="Content Placeholder 6"/>
          <p:cNvSpPr>
            <a:spLocks noGrp="1"/>
          </p:cNvSpPr>
          <p:nvPr>
            <p:ph sz="half" idx="1"/>
          </p:nvPr>
        </p:nvSpPr>
        <p:spPr>
          <a:xfrm>
            <a:off x="2005639" y="2917713"/>
            <a:ext cx="1919387" cy="1944846"/>
          </a:xfrm>
        </p:spPr>
        <p:txBody>
          <a:bodyPr anchor="t">
            <a:noAutofit/>
          </a:bodyPr>
          <a:lstStyle/>
          <a:p>
            <a:pPr marL="0" indent="0">
              <a:lnSpc>
                <a:spcPct val="170000"/>
              </a:lnSpc>
              <a:spcBef>
                <a:spcPts val="0"/>
              </a:spcBef>
              <a:spcAft>
                <a:spcPts val="0"/>
              </a:spcAft>
            </a:pPr>
            <a:r>
              <a:rPr lang="en-US" dirty="0" err="1"/>
              <a:t>i</a:t>
            </a:r>
            <a:r>
              <a:rPr lang="en-US" dirty="0" err="1" smtClean="0"/>
              <a:t>nt</a:t>
            </a:r>
            <a:r>
              <a:rPr lang="en-US" dirty="0" smtClean="0"/>
              <a:t> array[10];</a:t>
            </a:r>
          </a:p>
          <a:p>
            <a:pPr marL="0" indent="0">
              <a:lnSpc>
                <a:spcPct val="170000"/>
              </a:lnSpc>
              <a:spcBef>
                <a:spcPts val="0"/>
              </a:spcBef>
              <a:spcAft>
                <a:spcPts val="0"/>
              </a:spcAft>
            </a:pPr>
            <a:r>
              <a:rPr lang="en-US" dirty="0"/>
              <a:t>array[0] = 6;</a:t>
            </a:r>
          </a:p>
          <a:p>
            <a:pPr marL="0" indent="0">
              <a:lnSpc>
                <a:spcPct val="170000"/>
              </a:lnSpc>
              <a:spcBef>
                <a:spcPts val="0"/>
              </a:spcBef>
              <a:spcAft>
                <a:spcPts val="0"/>
              </a:spcAft>
            </a:pPr>
            <a:r>
              <a:rPr lang="en-US" dirty="0" err="1" smtClean="0"/>
              <a:t>int</a:t>
            </a:r>
            <a:r>
              <a:rPr lang="en-US" dirty="0" smtClean="0"/>
              <a:t> </a:t>
            </a:r>
            <a:r>
              <a:rPr lang="en-US" dirty="0"/>
              <a:t>foo = array[0]</a:t>
            </a:r>
          </a:p>
          <a:p>
            <a:pPr marL="0" indent="0">
              <a:lnSpc>
                <a:spcPct val="170000"/>
              </a:lnSpc>
              <a:spcBef>
                <a:spcPts val="0"/>
              </a:spcBef>
              <a:spcAft>
                <a:spcPts val="0"/>
              </a:spcAft>
            </a:pPr>
            <a:endParaRPr lang="en-US" dirty="0" smtClean="0"/>
          </a:p>
        </p:txBody>
      </p:sp>
      <p:sp>
        <p:nvSpPr>
          <p:cNvPr id="8" name="Content Placeholder 7"/>
          <p:cNvSpPr>
            <a:spLocks noGrp="1"/>
          </p:cNvSpPr>
          <p:nvPr>
            <p:ph sz="half" idx="2"/>
          </p:nvPr>
        </p:nvSpPr>
        <p:spPr>
          <a:xfrm>
            <a:off x="4860557" y="1828642"/>
            <a:ext cx="6351926" cy="4023360"/>
          </a:xfrm>
        </p:spPr>
        <p:txBody>
          <a:bodyPr>
            <a:noAutofit/>
          </a:bodyPr>
          <a:lstStyle/>
          <a:p>
            <a:endParaRPr lang="en-US" sz="2400" dirty="0" smtClean="0"/>
          </a:p>
          <a:p>
            <a:r>
              <a:rPr lang="en-US" sz="2400" dirty="0" smtClean="0"/>
              <a:t>The </a:t>
            </a:r>
            <a:r>
              <a:rPr lang="en-US" sz="2400" dirty="0"/>
              <a:t>first stage takes as input the multi-threaded program source code and performs a rudimentary analysis of local and global </a:t>
            </a:r>
            <a:r>
              <a:rPr lang="en-US" sz="2400" dirty="0" smtClean="0"/>
              <a:t>variables. </a:t>
            </a:r>
          </a:p>
          <a:p>
            <a:r>
              <a:rPr lang="en-US" sz="2400" dirty="0" smtClean="0"/>
              <a:t>Size and type are noted.</a:t>
            </a:r>
            <a:endParaRPr lang="en-US" sz="2400" dirty="0"/>
          </a:p>
          <a:p>
            <a:r>
              <a:rPr lang="en-US" sz="2400" dirty="0" smtClean="0">
                <a:solidFill>
                  <a:schemeClr val="bg1"/>
                </a:solidFill>
              </a:rPr>
              <a:t>Extract approximate read and write count for each variable, as well as size and type.</a:t>
            </a:r>
          </a:p>
          <a:p>
            <a:endParaRPr lang="en-US" sz="2400" dirty="0" smtClean="0">
              <a:solidFill>
                <a:schemeClr val="bg1"/>
              </a:solidFill>
            </a:endParaRPr>
          </a:p>
          <a:p>
            <a:r>
              <a:rPr lang="en-US" sz="2400" dirty="0" smtClean="0">
                <a:solidFill>
                  <a:schemeClr val="bg1"/>
                </a:solidFill>
              </a:rPr>
              <a:t>Each variable is given a “sharing state” with global variables initially all being assigned a value of True for their sharing state.</a:t>
            </a:r>
            <a:endParaRPr lang="en-US" sz="2400" dirty="0">
              <a:solidFill>
                <a:schemeClr val="bg1"/>
              </a:solidFill>
            </a:endParaRP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12</a:t>
            </a:fld>
            <a:endParaRPr lang="en-US" dirty="0"/>
          </a:p>
        </p:txBody>
      </p:sp>
      <p:sp>
        <p:nvSpPr>
          <p:cNvPr id="9" name="TextBox 8"/>
          <p:cNvSpPr txBox="1"/>
          <p:nvPr/>
        </p:nvSpPr>
        <p:spPr>
          <a:xfrm>
            <a:off x="1717705" y="2358639"/>
            <a:ext cx="627864" cy="369332"/>
          </a:xfrm>
          <a:prstGeom prst="rect">
            <a:avLst/>
          </a:prstGeom>
          <a:noFill/>
        </p:spPr>
        <p:txBody>
          <a:bodyPr wrap="none" rtlCol="0">
            <a:spAutoFit/>
          </a:bodyPr>
          <a:lstStyle/>
          <a:p>
            <a:r>
              <a:rPr lang="en-US" dirty="0" smtClean="0">
                <a:solidFill>
                  <a:schemeClr val="accent2"/>
                </a:solidFill>
              </a:rPr>
              <a:t>Type</a:t>
            </a:r>
            <a:endParaRPr lang="en-US" dirty="0">
              <a:solidFill>
                <a:schemeClr val="accent2"/>
              </a:solidFill>
            </a:endParaRPr>
          </a:p>
        </p:txBody>
      </p:sp>
      <p:sp>
        <p:nvSpPr>
          <p:cNvPr id="10" name="TextBox 9"/>
          <p:cNvSpPr txBox="1"/>
          <p:nvPr/>
        </p:nvSpPr>
        <p:spPr>
          <a:xfrm>
            <a:off x="3169066" y="2358639"/>
            <a:ext cx="544957" cy="369332"/>
          </a:xfrm>
          <a:prstGeom prst="rect">
            <a:avLst/>
          </a:prstGeom>
          <a:noFill/>
        </p:spPr>
        <p:txBody>
          <a:bodyPr wrap="none" rtlCol="0">
            <a:spAutoFit/>
          </a:bodyPr>
          <a:lstStyle/>
          <a:p>
            <a:r>
              <a:rPr lang="en-US" dirty="0" smtClean="0">
                <a:solidFill>
                  <a:schemeClr val="accent2"/>
                </a:solidFill>
              </a:rPr>
              <a:t>Size</a:t>
            </a:r>
            <a:endParaRPr lang="en-US" dirty="0">
              <a:solidFill>
                <a:schemeClr val="accent2"/>
              </a:solidFill>
            </a:endParaRPr>
          </a:p>
        </p:txBody>
      </p:sp>
      <p:cxnSp>
        <p:nvCxnSpPr>
          <p:cNvPr id="12" name="Straight Arrow Connector 11"/>
          <p:cNvCxnSpPr>
            <a:stCxn id="9" idx="2"/>
          </p:cNvCxnSpPr>
          <p:nvPr/>
        </p:nvCxnSpPr>
        <p:spPr>
          <a:xfrm>
            <a:off x="2031637" y="2727971"/>
            <a:ext cx="150571" cy="433973"/>
          </a:xfrm>
          <a:prstGeom prst="straightConnector1">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10" idx="2"/>
          </p:cNvCxnSpPr>
          <p:nvPr/>
        </p:nvCxnSpPr>
        <p:spPr>
          <a:xfrm flipH="1">
            <a:off x="3169066" y="2727971"/>
            <a:ext cx="272479" cy="4322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91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39390" y="4116254"/>
            <a:ext cx="3485636" cy="64633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accent2"/>
                </a:solidFill>
              </a:rPr>
              <a:t>Variable read</a:t>
            </a:r>
          </a:p>
          <a:p>
            <a:r>
              <a:rPr lang="en-US" dirty="0" smtClean="0">
                <a:solidFill>
                  <a:schemeClr val="accent2"/>
                </a:solidFill>
              </a:rPr>
              <a:t>and write</a:t>
            </a:r>
          </a:p>
        </p:txBody>
      </p:sp>
      <p:sp>
        <p:nvSpPr>
          <p:cNvPr id="3" name="TextBox 2"/>
          <p:cNvSpPr txBox="1"/>
          <p:nvPr/>
        </p:nvSpPr>
        <p:spPr>
          <a:xfrm>
            <a:off x="439390" y="2917713"/>
            <a:ext cx="3485636" cy="646331"/>
          </a:xfrm>
          <a:prstGeom prst="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bg1">
                    <a:lumMod val="65000"/>
                  </a:schemeClr>
                </a:solidFill>
              </a:rPr>
              <a:t>Variable</a:t>
            </a:r>
          </a:p>
          <a:p>
            <a:r>
              <a:rPr lang="en-US" dirty="0" smtClean="0">
                <a:solidFill>
                  <a:schemeClr val="bg1">
                    <a:lumMod val="65000"/>
                  </a:schemeClr>
                </a:solidFill>
              </a:rPr>
              <a:t>Declaration</a:t>
            </a:r>
            <a:endParaRPr lang="en-US" dirty="0">
              <a:solidFill>
                <a:schemeClr val="bg1">
                  <a:lumMod val="65000"/>
                </a:schemeClr>
              </a:solidFill>
            </a:endParaRPr>
          </a:p>
        </p:txBody>
      </p:sp>
      <p:sp>
        <p:nvSpPr>
          <p:cNvPr id="13" name="TextBox 12"/>
          <p:cNvSpPr txBox="1"/>
          <p:nvPr/>
        </p:nvSpPr>
        <p:spPr>
          <a:xfrm>
            <a:off x="439390" y="3624833"/>
            <a:ext cx="3485636"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accent2"/>
                </a:solidFill>
              </a:rPr>
              <a:t>Variable write</a:t>
            </a:r>
            <a:endParaRPr lang="en-US" dirty="0">
              <a:solidFill>
                <a:schemeClr val="accent2"/>
              </a:solidFill>
            </a:endParaRPr>
          </a:p>
        </p:txBody>
      </p:sp>
      <p:sp>
        <p:nvSpPr>
          <p:cNvPr id="2" name="Title 1"/>
          <p:cNvSpPr>
            <a:spLocks noGrp="1"/>
          </p:cNvSpPr>
          <p:nvPr>
            <p:ph type="title"/>
          </p:nvPr>
        </p:nvSpPr>
        <p:spPr/>
        <p:txBody>
          <a:bodyPr/>
          <a:lstStyle/>
          <a:p>
            <a:r>
              <a:rPr lang="en-US" dirty="0" smtClean="0"/>
              <a:t>Stage 1 – Variable Scope Analysis</a:t>
            </a:r>
            <a:endParaRPr lang="en-US" dirty="0"/>
          </a:p>
        </p:txBody>
      </p:sp>
      <p:sp>
        <p:nvSpPr>
          <p:cNvPr id="7" name="Content Placeholder 6"/>
          <p:cNvSpPr>
            <a:spLocks noGrp="1"/>
          </p:cNvSpPr>
          <p:nvPr>
            <p:ph sz="half" idx="1"/>
          </p:nvPr>
        </p:nvSpPr>
        <p:spPr>
          <a:xfrm>
            <a:off x="2005639" y="2917713"/>
            <a:ext cx="1919387" cy="1944846"/>
          </a:xfrm>
        </p:spPr>
        <p:txBody>
          <a:bodyPr anchor="t">
            <a:noAutofit/>
          </a:bodyPr>
          <a:lstStyle/>
          <a:p>
            <a:pPr marL="0" indent="0">
              <a:lnSpc>
                <a:spcPct val="170000"/>
              </a:lnSpc>
              <a:spcBef>
                <a:spcPts val="0"/>
              </a:spcBef>
              <a:spcAft>
                <a:spcPts val="0"/>
              </a:spcAft>
            </a:pPr>
            <a:r>
              <a:rPr lang="en-US" dirty="0" err="1"/>
              <a:t>i</a:t>
            </a:r>
            <a:r>
              <a:rPr lang="en-US" dirty="0" err="1" smtClean="0"/>
              <a:t>nt</a:t>
            </a:r>
            <a:r>
              <a:rPr lang="en-US" dirty="0" smtClean="0"/>
              <a:t> array[10];</a:t>
            </a:r>
          </a:p>
          <a:p>
            <a:pPr marL="0" indent="0">
              <a:lnSpc>
                <a:spcPct val="170000"/>
              </a:lnSpc>
              <a:spcBef>
                <a:spcPts val="0"/>
              </a:spcBef>
              <a:spcAft>
                <a:spcPts val="0"/>
              </a:spcAft>
            </a:pPr>
            <a:r>
              <a:rPr lang="en-US" dirty="0"/>
              <a:t>array[0] = 6;</a:t>
            </a:r>
          </a:p>
          <a:p>
            <a:pPr marL="0" indent="0">
              <a:lnSpc>
                <a:spcPct val="170000"/>
              </a:lnSpc>
              <a:spcBef>
                <a:spcPts val="0"/>
              </a:spcBef>
              <a:spcAft>
                <a:spcPts val="0"/>
              </a:spcAft>
            </a:pPr>
            <a:r>
              <a:rPr lang="en-US" dirty="0" err="1" smtClean="0"/>
              <a:t>int</a:t>
            </a:r>
            <a:r>
              <a:rPr lang="en-US" dirty="0" smtClean="0"/>
              <a:t> </a:t>
            </a:r>
            <a:r>
              <a:rPr lang="en-US" dirty="0"/>
              <a:t>foo = array[0]</a:t>
            </a:r>
          </a:p>
          <a:p>
            <a:pPr marL="0" indent="0">
              <a:lnSpc>
                <a:spcPct val="170000"/>
              </a:lnSpc>
              <a:spcBef>
                <a:spcPts val="0"/>
              </a:spcBef>
              <a:spcAft>
                <a:spcPts val="0"/>
              </a:spcAft>
            </a:pPr>
            <a:endParaRPr lang="en-US" dirty="0" smtClean="0"/>
          </a:p>
        </p:txBody>
      </p:sp>
      <p:sp>
        <p:nvSpPr>
          <p:cNvPr id="8" name="Content Placeholder 7"/>
          <p:cNvSpPr>
            <a:spLocks noGrp="1"/>
          </p:cNvSpPr>
          <p:nvPr>
            <p:ph sz="half" idx="2"/>
          </p:nvPr>
        </p:nvSpPr>
        <p:spPr>
          <a:xfrm>
            <a:off x="4860557" y="1828642"/>
            <a:ext cx="6351926" cy="4023360"/>
          </a:xfrm>
        </p:spPr>
        <p:txBody>
          <a:bodyPr>
            <a:noAutofit/>
          </a:bodyPr>
          <a:lstStyle/>
          <a:p>
            <a:endParaRPr lang="en-US" sz="2400" dirty="0" smtClean="0"/>
          </a:p>
          <a:p>
            <a:r>
              <a:rPr lang="en-US" sz="2400" dirty="0" smtClean="0"/>
              <a:t>The </a:t>
            </a:r>
            <a:r>
              <a:rPr lang="en-US" sz="2400" dirty="0"/>
              <a:t>first stage takes as input the multi-threaded program source code and performs a rudimentary analysis of local and global </a:t>
            </a:r>
            <a:r>
              <a:rPr lang="en-US" sz="2400" dirty="0" smtClean="0"/>
              <a:t>variables. </a:t>
            </a:r>
          </a:p>
          <a:p>
            <a:r>
              <a:rPr lang="en-US" sz="2400" dirty="0" smtClean="0"/>
              <a:t>Size and type are noted.</a:t>
            </a:r>
            <a:endParaRPr lang="en-US" sz="2400" dirty="0"/>
          </a:p>
          <a:p>
            <a:r>
              <a:rPr lang="en-US" sz="2400" dirty="0" smtClean="0"/>
              <a:t>Extract approximate read and write count for each variable</a:t>
            </a:r>
          </a:p>
          <a:p>
            <a:r>
              <a:rPr lang="en-US" sz="2400" dirty="0" smtClean="0">
                <a:solidFill>
                  <a:schemeClr val="bg1"/>
                </a:solidFill>
              </a:rPr>
              <a:t>Each variable is given a “sharing state” with global variables initially all being assigned a value of True for their sharing state.</a:t>
            </a:r>
            <a:endParaRPr lang="en-US" sz="2400" dirty="0">
              <a:solidFill>
                <a:schemeClr val="bg1"/>
              </a:solidFill>
            </a:endParaRP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13</a:t>
            </a:fld>
            <a:endParaRPr lang="en-US" dirty="0"/>
          </a:p>
        </p:txBody>
      </p:sp>
      <p:sp>
        <p:nvSpPr>
          <p:cNvPr id="9" name="TextBox 8"/>
          <p:cNvSpPr txBox="1"/>
          <p:nvPr/>
        </p:nvSpPr>
        <p:spPr>
          <a:xfrm>
            <a:off x="1717705" y="2358639"/>
            <a:ext cx="627864" cy="369332"/>
          </a:xfrm>
          <a:prstGeom prst="rect">
            <a:avLst/>
          </a:prstGeom>
          <a:noFill/>
          <a:ln>
            <a:noFill/>
          </a:ln>
        </p:spPr>
        <p:txBody>
          <a:bodyPr wrap="none" rtlCol="0">
            <a:spAutoFit/>
          </a:bodyPr>
          <a:lstStyle/>
          <a:p>
            <a:r>
              <a:rPr lang="en-US" dirty="0" smtClean="0">
                <a:solidFill>
                  <a:schemeClr val="bg1">
                    <a:lumMod val="65000"/>
                  </a:schemeClr>
                </a:solidFill>
              </a:rPr>
              <a:t>Type</a:t>
            </a:r>
            <a:endParaRPr lang="en-US" dirty="0">
              <a:solidFill>
                <a:schemeClr val="bg1">
                  <a:lumMod val="65000"/>
                </a:schemeClr>
              </a:solidFill>
            </a:endParaRPr>
          </a:p>
        </p:txBody>
      </p:sp>
      <p:sp>
        <p:nvSpPr>
          <p:cNvPr id="10" name="TextBox 9"/>
          <p:cNvSpPr txBox="1"/>
          <p:nvPr/>
        </p:nvSpPr>
        <p:spPr>
          <a:xfrm>
            <a:off x="3169066" y="2358639"/>
            <a:ext cx="544957" cy="369332"/>
          </a:xfrm>
          <a:prstGeom prst="rect">
            <a:avLst/>
          </a:prstGeom>
          <a:noFill/>
          <a:ln>
            <a:noFill/>
          </a:ln>
        </p:spPr>
        <p:txBody>
          <a:bodyPr wrap="none" rtlCol="0">
            <a:spAutoFit/>
          </a:bodyPr>
          <a:lstStyle/>
          <a:p>
            <a:r>
              <a:rPr lang="en-US" dirty="0" smtClean="0">
                <a:solidFill>
                  <a:schemeClr val="bg1">
                    <a:lumMod val="65000"/>
                  </a:schemeClr>
                </a:solidFill>
              </a:rPr>
              <a:t>Size</a:t>
            </a:r>
            <a:endParaRPr lang="en-US" dirty="0">
              <a:solidFill>
                <a:schemeClr val="bg1">
                  <a:lumMod val="65000"/>
                </a:schemeClr>
              </a:solidFill>
            </a:endParaRPr>
          </a:p>
        </p:txBody>
      </p:sp>
      <p:cxnSp>
        <p:nvCxnSpPr>
          <p:cNvPr id="12" name="Straight Arrow Connector 11"/>
          <p:cNvCxnSpPr>
            <a:stCxn id="9" idx="2"/>
          </p:cNvCxnSpPr>
          <p:nvPr/>
        </p:nvCxnSpPr>
        <p:spPr>
          <a:xfrm>
            <a:off x="2031637" y="2727971"/>
            <a:ext cx="150571" cy="433973"/>
          </a:xfrm>
          <a:prstGeom prst="straightConnector1">
            <a:avLst/>
          </a:prstGeom>
          <a:ln w="38100">
            <a:solidFill>
              <a:schemeClr val="bg1">
                <a:lumMod val="6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10" idx="2"/>
          </p:cNvCxnSpPr>
          <p:nvPr/>
        </p:nvCxnSpPr>
        <p:spPr>
          <a:xfrm flipH="1">
            <a:off x="3169066" y="2727971"/>
            <a:ext cx="272479" cy="43227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716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39390" y="4116254"/>
            <a:ext cx="3485636" cy="646331"/>
          </a:xfrm>
          <a:prstGeom prst="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bg1">
                    <a:lumMod val="65000"/>
                  </a:schemeClr>
                </a:solidFill>
              </a:rPr>
              <a:t>Variable read</a:t>
            </a:r>
          </a:p>
          <a:p>
            <a:r>
              <a:rPr lang="en-US" dirty="0" smtClean="0">
                <a:solidFill>
                  <a:schemeClr val="bg1">
                    <a:lumMod val="65000"/>
                  </a:schemeClr>
                </a:solidFill>
              </a:rPr>
              <a:t>and write</a:t>
            </a:r>
          </a:p>
        </p:txBody>
      </p:sp>
      <p:sp>
        <p:nvSpPr>
          <p:cNvPr id="3" name="TextBox 2"/>
          <p:cNvSpPr txBox="1"/>
          <p:nvPr/>
        </p:nvSpPr>
        <p:spPr>
          <a:xfrm>
            <a:off x="439390" y="2917713"/>
            <a:ext cx="3485636" cy="646331"/>
          </a:xfrm>
          <a:prstGeom prst="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bg1">
                    <a:lumMod val="65000"/>
                  </a:schemeClr>
                </a:solidFill>
              </a:rPr>
              <a:t>Variable</a:t>
            </a:r>
          </a:p>
          <a:p>
            <a:r>
              <a:rPr lang="en-US" dirty="0" smtClean="0">
                <a:solidFill>
                  <a:schemeClr val="bg1">
                    <a:lumMod val="65000"/>
                  </a:schemeClr>
                </a:solidFill>
              </a:rPr>
              <a:t>Declaration</a:t>
            </a:r>
            <a:endParaRPr lang="en-US" dirty="0">
              <a:solidFill>
                <a:schemeClr val="bg1">
                  <a:lumMod val="65000"/>
                </a:schemeClr>
              </a:solidFill>
            </a:endParaRPr>
          </a:p>
        </p:txBody>
      </p:sp>
      <p:sp>
        <p:nvSpPr>
          <p:cNvPr id="13" name="TextBox 12"/>
          <p:cNvSpPr txBox="1"/>
          <p:nvPr/>
        </p:nvSpPr>
        <p:spPr>
          <a:xfrm>
            <a:off x="439390" y="3624833"/>
            <a:ext cx="3485636" cy="369332"/>
          </a:xfrm>
          <a:prstGeom prst="rect">
            <a:avLst/>
          </a:prstGeom>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bg1">
                    <a:lumMod val="65000"/>
                  </a:schemeClr>
                </a:solidFill>
              </a:rPr>
              <a:t>Variable write</a:t>
            </a: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smtClean="0"/>
              <a:t>Stage 1 – Variable Scope Analysis</a:t>
            </a:r>
            <a:endParaRPr lang="en-US" dirty="0"/>
          </a:p>
        </p:txBody>
      </p:sp>
      <p:sp>
        <p:nvSpPr>
          <p:cNvPr id="7" name="Content Placeholder 6"/>
          <p:cNvSpPr>
            <a:spLocks noGrp="1"/>
          </p:cNvSpPr>
          <p:nvPr>
            <p:ph sz="half" idx="1"/>
          </p:nvPr>
        </p:nvSpPr>
        <p:spPr>
          <a:xfrm>
            <a:off x="2005639" y="2917713"/>
            <a:ext cx="1919387" cy="1944846"/>
          </a:xfrm>
        </p:spPr>
        <p:txBody>
          <a:bodyPr anchor="t">
            <a:noAutofit/>
          </a:bodyPr>
          <a:lstStyle/>
          <a:p>
            <a:pPr marL="0" indent="0">
              <a:lnSpc>
                <a:spcPct val="170000"/>
              </a:lnSpc>
              <a:spcBef>
                <a:spcPts val="0"/>
              </a:spcBef>
              <a:spcAft>
                <a:spcPts val="0"/>
              </a:spcAft>
            </a:pPr>
            <a:r>
              <a:rPr lang="en-US" dirty="0" err="1"/>
              <a:t>i</a:t>
            </a:r>
            <a:r>
              <a:rPr lang="en-US" dirty="0" err="1" smtClean="0"/>
              <a:t>nt</a:t>
            </a:r>
            <a:r>
              <a:rPr lang="en-US" dirty="0" smtClean="0"/>
              <a:t> array[10];</a:t>
            </a:r>
          </a:p>
          <a:p>
            <a:pPr marL="0" indent="0">
              <a:lnSpc>
                <a:spcPct val="170000"/>
              </a:lnSpc>
              <a:spcBef>
                <a:spcPts val="0"/>
              </a:spcBef>
              <a:spcAft>
                <a:spcPts val="0"/>
              </a:spcAft>
            </a:pPr>
            <a:r>
              <a:rPr lang="en-US" dirty="0"/>
              <a:t>array[0] = 6;</a:t>
            </a:r>
          </a:p>
          <a:p>
            <a:pPr marL="0" indent="0">
              <a:lnSpc>
                <a:spcPct val="170000"/>
              </a:lnSpc>
              <a:spcBef>
                <a:spcPts val="0"/>
              </a:spcBef>
              <a:spcAft>
                <a:spcPts val="0"/>
              </a:spcAft>
            </a:pPr>
            <a:r>
              <a:rPr lang="en-US" dirty="0" err="1" smtClean="0"/>
              <a:t>int</a:t>
            </a:r>
            <a:r>
              <a:rPr lang="en-US" dirty="0" smtClean="0"/>
              <a:t> </a:t>
            </a:r>
            <a:r>
              <a:rPr lang="en-US" dirty="0"/>
              <a:t>foo = array[0]</a:t>
            </a:r>
          </a:p>
          <a:p>
            <a:pPr marL="0" indent="0">
              <a:lnSpc>
                <a:spcPct val="170000"/>
              </a:lnSpc>
              <a:spcBef>
                <a:spcPts val="0"/>
              </a:spcBef>
              <a:spcAft>
                <a:spcPts val="0"/>
              </a:spcAft>
            </a:pPr>
            <a:endParaRPr lang="en-US" dirty="0" smtClean="0"/>
          </a:p>
        </p:txBody>
      </p:sp>
      <p:sp>
        <p:nvSpPr>
          <p:cNvPr id="8" name="Content Placeholder 7"/>
          <p:cNvSpPr>
            <a:spLocks noGrp="1"/>
          </p:cNvSpPr>
          <p:nvPr>
            <p:ph sz="half" idx="2"/>
          </p:nvPr>
        </p:nvSpPr>
        <p:spPr>
          <a:xfrm>
            <a:off x="4860557" y="1828642"/>
            <a:ext cx="6351926" cy="4023360"/>
          </a:xfrm>
        </p:spPr>
        <p:txBody>
          <a:bodyPr>
            <a:noAutofit/>
          </a:bodyPr>
          <a:lstStyle/>
          <a:p>
            <a:endParaRPr lang="en-US" sz="2400" dirty="0" smtClean="0"/>
          </a:p>
          <a:p>
            <a:r>
              <a:rPr lang="en-US" sz="2400" dirty="0" smtClean="0"/>
              <a:t>The </a:t>
            </a:r>
            <a:r>
              <a:rPr lang="en-US" sz="2400" dirty="0"/>
              <a:t>first stage takes as input the multi-threaded program source code and performs a rudimentary analysis of local and global </a:t>
            </a:r>
            <a:r>
              <a:rPr lang="en-US" sz="2400" dirty="0" smtClean="0"/>
              <a:t>variables. </a:t>
            </a:r>
          </a:p>
          <a:p>
            <a:r>
              <a:rPr lang="en-US" sz="2400" dirty="0" smtClean="0"/>
              <a:t>Size and type are noted.</a:t>
            </a:r>
            <a:endParaRPr lang="en-US" sz="2400" dirty="0"/>
          </a:p>
          <a:p>
            <a:r>
              <a:rPr lang="en-US" sz="2400" dirty="0" smtClean="0"/>
              <a:t>Extract approximate read and write count for each variable</a:t>
            </a:r>
          </a:p>
          <a:p>
            <a:r>
              <a:rPr lang="en-US" sz="2400" dirty="0" smtClean="0"/>
              <a:t>Each variable is given a “sharing state” </a:t>
            </a:r>
            <a:br>
              <a:rPr lang="en-US" sz="2400" dirty="0" smtClean="0"/>
            </a:br>
            <a:r>
              <a:rPr lang="en-US" sz="2400" dirty="0" smtClean="0"/>
              <a:t>Variables </a:t>
            </a:r>
            <a:r>
              <a:rPr lang="en-US" sz="2400" dirty="0"/>
              <a:t>defined in global scope initially are </a:t>
            </a:r>
            <a:r>
              <a:rPr lang="en-US" sz="2400" dirty="0" smtClean="0"/>
              <a:t>assigned a </a:t>
            </a:r>
            <a:r>
              <a:rPr lang="en-US" sz="2400" dirty="0"/>
              <a:t>sharing status of </a:t>
            </a:r>
            <a:r>
              <a:rPr lang="en-US" sz="2400" dirty="0" smtClean="0"/>
              <a:t>True</a:t>
            </a:r>
            <a:endParaRPr lang="en-US" sz="2400"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14</a:t>
            </a:fld>
            <a:endParaRPr lang="en-US" dirty="0"/>
          </a:p>
        </p:txBody>
      </p:sp>
      <p:sp>
        <p:nvSpPr>
          <p:cNvPr id="9" name="TextBox 8"/>
          <p:cNvSpPr txBox="1"/>
          <p:nvPr/>
        </p:nvSpPr>
        <p:spPr>
          <a:xfrm>
            <a:off x="1717705" y="2358639"/>
            <a:ext cx="627864" cy="369332"/>
          </a:xfrm>
          <a:prstGeom prst="rect">
            <a:avLst/>
          </a:prstGeom>
          <a:noFill/>
          <a:ln>
            <a:noFill/>
          </a:ln>
        </p:spPr>
        <p:txBody>
          <a:bodyPr wrap="none" rtlCol="0">
            <a:spAutoFit/>
          </a:bodyPr>
          <a:lstStyle/>
          <a:p>
            <a:r>
              <a:rPr lang="en-US" dirty="0" smtClean="0">
                <a:solidFill>
                  <a:schemeClr val="bg1">
                    <a:lumMod val="65000"/>
                  </a:schemeClr>
                </a:solidFill>
              </a:rPr>
              <a:t>Type</a:t>
            </a:r>
            <a:endParaRPr lang="en-US" dirty="0">
              <a:solidFill>
                <a:schemeClr val="bg1">
                  <a:lumMod val="65000"/>
                </a:schemeClr>
              </a:solidFill>
            </a:endParaRPr>
          </a:p>
        </p:txBody>
      </p:sp>
      <p:sp>
        <p:nvSpPr>
          <p:cNvPr id="10" name="TextBox 9"/>
          <p:cNvSpPr txBox="1"/>
          <p:nvPr/>
        </p:nvSpPr>
        <p:spPr>
          <a:xfrm>
            <a:off x="3169066" y="2358639"/>
            <a:ext cx="544957" cy="369332"/>
          </a:xfrm>
          <a:prstGeom prst="rect">
            <a:avLst/>
          </a:prstGeom>
          <a:noFill/>
          <a:ln>
            <a:noFill/>
          </a:ln>
        </p:spPr>
        <p:txBody>
          <a:bodyPr wrap="none" rtlCol="0">
            <a:spAutoFit/>
          </a:bodyPr>
          <a:lstStyle/>
          <a:p>
            <a:r>
              <a:rPr lang="en-US" dirty="0" smtClean="0">
                <a:solidFill>
                  <a:schemeClr val="bg1">
                    <a:lumMod val="65000"/>
                  </a:schemeClr>
                </a:solidFill>
              </a:rPr>
              <a:t>Size</a:t>
            </a:r>
            <a:endParaRPr lang="en-US" dirty="0">
              <a:solidFill>
                <a:schemeClr val="bg1">
                  <a:lumMod val="65000"/>
                </a:schemeClr>
              </a:solidFill>
            </a:endParaRPr>
          </a:p>
        </p:txBody>
      </p:sp>
      <p:cxnSp>
        <p:nvCxnSpPr>
          <p:cNvPr id="12" name="Straight Arrow Connector 11"/>
          <p:cNvCxnSpPr>
            <a:stCxn id="9" idx="2"/>
          </p:cNvCxnSpPr>
          <p:nvPr/>
        </p:nvCxnSpPr>
        <p:spPr>
          <a:xfrm>
            <a:off x="2031637" y="2727971"/>
            <a:ext cx="150571" cy="433973"/>
          </a:xfrm>
          <a:prstGeom prst="straightConnector1">
            <a:avLst/>
          </a:prstGeom>
          <a:ln w="38100">
            <a:solidFill>
              <a:schemeClr val="bg1">
                <a:lumMod val="6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10" idx="2"/>
          </p:cNvCxnSpPr>
          <p:nvPr/>
        </p:nvCxnSpPr>
        <p:spPr>
          <a:xfrm flipH="1">
            <a:off x="3169066" y="2727971"/>
            <a:ext cx="272479" cy="43227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94476" y="3426865"/>
            <a:ext cx="2066081" cy="13175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614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 Variable Scope Analysis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8773528"/>
              </p:ext>
            </p:extLst>
          </p:nvPr>
        </p:nvGraphicFramePr>
        <p:xfrm>
          <a:off x="1841681" y="2291645"/>
          <a:ext cx="8568967" cy="3131961"/>
        </p:xfrm>
        <a:graphic>
          <a:graphicData uri="http://schemas.openxmlformats.org/drawingml/2006/table">
            <a:tbl>
              <a:tblPr>
                <a:tableStyleId>{5C22544A-7EE6-4342-B048-85BDC9FD1C3A}</a:tableStyleId>
              </a:tblPr>
              <a:tblGrid>
                <a:gridCol w="1866508"/>
                <a:gridCol w="1583704"/>
                <a:gridCol w="622169"/>
                <a:gridCol w="791851"/>
                <a:gridCol w="1131217"/>
                <a:gridCol w="1102936"/>
                <a:gridCol w="1470582"/>
              </a:tblGrid>
              <a:tr h="447423">
                <a:tc>
                  <a:txBody>
                    <a:bodyPr/>
                    <a:lstStyle/>
                    <a:p>
                      <a:pPr algn="ctr" fontAlgn="b"/>
                      <a:r>
                        <a:rPr lang="en-US" sz="2400" b="1" u="none" strike="noStrike" dirty="0">
                          <a:solidFill>
                            <a:schemeClr val="accent2"/>
                          </a:solidFill>
                          <a:effectLst/>
                        </a:rPr>
                        <a:t>Name</a:t>
                      </a:r>
                      <a:endParaRPr lang="en-US" sz="2400" b="1" i="0" u="none" strike="noStrike" dirty="0">
                        <a:solidFill>
                          <a:schemeClr val="accent2"/>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solidFill>
                            <a:schemeClr val="accent2"/>
                          </a:solidFill>
                          <a:effectLst/>
                        </a:rPr>
                        <a:t>Type</a:t>
                      </a:r>
                      <a:endParaRPr lang="en-US" sz="2400" b="1" i="0" u="none" strike="noStrike" dirty="0">
                        <a:solidFill>
                          <a:schemeClr val="accent2"/>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solidFill>
                            <a:schemeClr val="accent2"/>
                          </a:solidFill>
                          <a:effectLst/>
                        </a:rPr>
                        <a:t>Size</a:t>
                      </a:r>
                      <a:endParaRPr lang="en-US" sz="2400" b="1" i="0" u="none" strike="noStrike" dirty="0">
                        <a:solidFill>
                          <a:schemeClr val="accent2"/>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solidFill>
                            <a:schemeClr val="accent2"/>
                          </a:solidFill>
                          <a:effectLst/>
                        </a:rPr>
                        <a:t>Read</a:t>
                      </a:r>
                      <a:endParaRPr lang="en-US" sz="2400" b="1" i="0" u="none" strike="noStrike" dirty="0">
                        <a:solidFill>
                          <a:schemeClr val="accent2"/>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solidFill>
                            <a:schemeClr val="accent2"/>
                          </a:solidFill>
                          <a:effectLst/>
                        </a:rPr>
                        <a:t>Written</a:t>
                      </a:r>
                      <a:endParaRPr lang="en-US" sz="2400" b="1" i="0" u="none" strike="noStrike" dirty="0">
                        <a:solidFill>
                          <a:schemeClr val="accent2"/>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solidFill>
                            <a:schemeClr val="accent2"/>
                          </a:solidFill>
                          <a:effectLst/>
                        </a:rPr>
                        <a:t>Used In</a:t>
                      </a:r>
                      <a:endParaRPr lang="en-US" sz="2400" b="1" i="0" u="none" strike="noStrike" dirty="0">
                        <a:solidFill>
                          <a:schemeClr val="accent2"/>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solidFill>
                            <a:schemeClr val="accent2"/>
                          </a:solidFill>
                          <a:effectLst/>
                        </a:rPr>
                        <a:t>Defined In</a:t>
                      </a:r>
                      <a:endParaRPr lang="en-US" sz="2400" b="1" i="0" u="none" strike="noStrike" dirty="0">
                        <a:solidFill>
                          <a:schemeClr val="accent2"/>
                        </a:solidFill>
                        <a:effectLst/>
                        <a:latin typeface="Calibri" panose="020F0502020204030204" pitchFamily="34" charset="0"/>
                      </a:endParaRPr>
                    </a:p>
                  </a:txBody>
                  <a:tcPr marL="6350" marR="6350" marT="6350" marB="0" anchor="b"/>
                </a:tc>
              </a:tr>
              <a:tr h="447423">
                <a:tc>
                  <a:txBody>
                    <a:bodyPr/>
                    <a:lstStyle/>
                    <a:p>
                      <a:pPr algn="ctr" fontAlgn="b"/>
                      <a:r>
                        <a:rPr lang="en-US" sz="2400" u="none" strike="noStrike" dirty="0">
                          <a:effectLst/>
                        </a:rPr>
                        <a:t>id</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int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thread</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null</a:t>
                      </a:r>
                      <a:endParaRPr lang="en-US" sz="2400" b="0" i="0" u="none" strike="noStrike">
                        <a:solidFill>
                          <a:srgbClr val="000000"/>
                        </a:solidFill>
                        <a:effectLst/>
                        <a:latin typeface="Calibri" panose="020F0502020204030204" pitchFamily="34" charset="0"/>
                      </a:endParaRPr>
                    </a:p>
                  </a:txBody>
                  <a:tcPr marL="6350" marR="6350" marT="6350" marB="0" anchor="b"/>
                </a:tc>
              </a:tr>
              <a:tr h="447423">
                <a:tc>
                  <a:txBody>
                    <a:bodyPr/>
                    <a:lstStyle/>
                    <a:p>
                      <a:pPr algn="ctr" fontAlgn="b"/>
                      <a:r>
                        <a:rPr lang="en-US" sz="2400" u="none" strike="noStrike">
                          <a:effectLst/>
                        </a:rPr>
                        <a:t>local</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int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0" i="0" u="none" strike="noStrike" dirty="0" smtClean="0">
                          <a:solidFill>
                            <a:schemeClr val="tx1"/>
                          </a:solidFill>
                          <a:effectLst/>
                          <a:latin typeface="+mn-lt"/>
                        </a:rPr>
                        <a:t>23</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2400" b="0" i="0" u="none" strike="noStrike" dirty="0" smtClean="0">
                          <a:solidFill>
                            <a:schemeClr val="tx1"/>
                          </a:solidFill>
                          <a:effectLst/>
                          <a:latin typeface="+mn-lt"/>
                        </a:rPr>
                        <a:t>23</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main</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main</a:t>
                      </a:r>
                      <a:endParaRPr lang="en-US" sz="2400" b="0" i="0" u="none" strike="noStrike">
                        <a:solidFill>
                          <a:srgbClr val="000000"/>
                        </a:solidFill>
                        <a:effectLst/>
                        <a:latin typeface="Calibri" panose="020F0502020204030204" pitchFamily="34" charset="0"/>
                      </a:endParaRPr>
                    </a:p>
                  </a:txBody>
                  <a:tcPr marL="6350" marR="6350" marT="6350" marB="0" anchor="b"/>
                </a:tc>
              </a:tr>
              <a:tr h="447423">
                <a:tc>
                  <a:txBody>
                    <a:bodyPr/>
                    <a:lstStyle/>
                    <a:p>
                      <a:pPr algn="ctr" fontAlgn="b"/>
                      <a:r>
                        <a:rPr lang="en-US" sz="2400" u="none" strike="noStrike">
                          <a:effectLst/>
                        </a:rPr>
                        <a:t>rc</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int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null</a:t>
                      </a:r>
                      <a:endParaRPr lang="en-US"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main</a:t>
                      </a:r>
                      <a:endParaRPr lang="en-US" sz="2400" b="0" i="0" u="none" strike="noStrike">
                        <a:solidFill>
                          <a:srgbClr val="000000"/>
                        </a:solidFill>
                        <a:effectLst/>
                        <a:latin typeface="Calibri" panose="020F0502020204030204" pitchFamily="34" charset="0"/>
                      </a:endParaRPr>
                    </a:p>
                  </a:txBody>
                  <a:tcPr marL="6350" marR="6350" marT="6350" marB="0" anchor="b"/>
                </a:tc>
              </a:tr>
              <a:tr h="447423">
                <a:tc>
                  <a:txBody>
                    <a:bodyPr/>
                    <a:lstStyle/>
                    <a:p>
                      <a:pPr algn="ctr" fontAlgn="b"/>
                      <a:r>
                        <a:rPr lang="en-US" sz="2400" u="none" strike="noStrike">
                          <a:effectLst/>
                        </a:rPr>
                        <a:t>threads</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pthread_t*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main</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main</a:t>
                      </a:r>
                      <a:endParaRPr lang="en-US" sz="2400" b="0" i="0" u="none" strike="noStrike">
                        <a:solidFill>
                          <a:srgbClr val="000000"/>
                        </a:solidFill>
                        <a:effectLst/>
                        <a:latin typeface="Calibri" panose="020F0502020204030204" pitchFamily="34" charset="0"/>
                      </a:endParaRPr>
                    </a:p>
                  </a:txBody>
                  <a:tcPr marL="6350" marR="6350" marT="6350" marB="0" anchor="b"/>
                </a:tc>
              </a:tr>
              <a:tr h="447423">
                <a:tc>
                  <a:txBody>
                    <a:bodyPr/>
                    <a:lstStyle/>
                    <a:p>
                      <a:pPr algn="ctr" fontAlgn="b"/>
                      <a:r>
                        <a:rPr lang="en-US" sz="2400" u="none" strike="noStrike">
                          <a:effectLst/>
                        </a:rPr>
                        <a:t>tid</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N/A</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N/A</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thread</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null</a:t>
                      </a:r>
                      <a:endParaRPr lang="en-US" sz="2400" b="0" i="0" u="none" strike="noStrike">
                        <a:solidFill>
                          <a:srgbClr val="000000"/>
                        </a:solidFill>
                        <a:effectLst/>
                        <a:latin typeface="Calibri" panose="020F0502020204030204" pitchFamily="34" charset="0"/>
                      </a:endParaRPr>
                    </a:p>
                  </a:txBody>
                  <a:tcPr marL="6350" marR="6350" marT="6350" marB="0" anchor="b"/>
                </a:tc>
              </a:tr>
              <a:tr h="447423">
                <a:tc>
                  <a:txBody>
                    <a:bodyPr/>
                    <a:lstStyle/>
                    <a:p>
                      <a:pPr algn="ctr" fontAlgn="b"/>
                      <a:r>
                        <a:rPr lang="en-US" sz="2400" u="none" strike="noStrike">
                          <a:effectLst/>
                        </a:rPr>
                        <a:t>total_threads</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int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thread</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null</a:t>
                      </a:r>
                      <a:endParaRPr lang="en-US" sz="24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15</a:t>
            </a:fld>
            <a:endParaRPr lang="en-US" dirty="0"/>
          </a:p>
        </p:txBody>
      </p:sp>
    </p:spTree>
    <p:extLst>
      <p:ext uri="{BB962C8B-B14F-4D97-AF65-F5344CB8AC3E}">
        <p14:creationId xmlns:p14="http://schemas.microsoft.com/office/powerpoint/2010/main" val="3738685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 Inter-thread Analysis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16</a:t>
            </a:fld>
            <a:endParaRPr lang="en-US" dirty="0"/>
          </a:p>
        </p:txBody>
      </p:sp>
      <p:pic>
        <p:nvPicPr>
          <p:cNvPr id="7" name="Picture 6"/>
          <p:cNvPicPr>
            <a:picLocks noChangeAspect="1"/>
          </p:cNvPicPr>
          <p:nvPr/>
        </p:nvPicPr>
        <p:blipFill>
          <a:blip r:embed="rId3"/>
          <a:stretch>
            <a:fillRect/>
          </a:stretch>
        </p:blipFill>
        <p:spPr>
          <a:xfrm>
            <a:off x="3502037" y="1968623"/>
            <a:ext cx="5187927" cy="4124827"/>
          </a:xfrm>
          <a:prstGeom prst="rect">
            <a:avLst/>
          </a:prstGeom>
        </p:spPr>
      </p:pic>
    </p:spTree>
    <p:extLst>
      <p:ext uri="{BB962C8B-B14F-4D97-AF65-F5344CB8AC3E}">
        <p14:creationId xmlns:p14="http://schemas.microsoft.com/office/powerpoint/2010/main" val="608000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 Inter-thread Analysis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17</a:t>
            </a:fld>
            <a:endParaRPr lang="en-US" dirty="0"/>
          </a:p>
        </p:txBody>
      </p:sp>
      <p:sp>
        <p:nvSpPr>
          <p:cNvPr id="7" name="Content Placeholder 2"/>
          <p:cNvSpPr>
            <a:spLocks noGrp="1"/>
          </p:cNvSpPr>
          <p:nvPr>
            <p:ph idx="1"/>
          </p:nvPr>
        </p:nvSpPr>
        <p:spPr>
          <a:xfrm>
            <a:off x="1097280" y="1845733"/>
            <a:ext cx="6990652" cy="4284611"/>
          </a:xfrm>
        </p:spPr>
        <p:txBody>
          <a:bodyPr>
            <a:normAutofit/>
          </a:bodyPr>
          <a:lstStyle/>
          <a:p>
            <a:pPr marL="0" indent="0">
              <a:lnSpc>
                <a:spcPct val="120000"/>
              </a:lnSpc>
              <a:spcBef>
                <a:spcPts val="0"/>
              </a:spcBef>
              <a:spcAft>
                <a:spcPts val="0"/>
              </a:spcAft>
            </a:pPr>
            <a:r>
              <a:rPr lang="en-US" dirty="0">
                <a:solidFill>
                  <a:schemeClr val="bg1">
                    <a:lumMod val="75000"/>
                  </a:schemeClr>
                </a:solidFill>
              </a:rPr>
              <a:t>1</a:t>
            </a:r>
            <a:r>
              <a:rPr lang="en-US" dirty="0"/>
              <a:t>    #include &lt;</a:t>
            </a:r>
            <a:r>
              <a:rPr lang="en-US" dirty="0" err="1"/>
              <a:t>stdio.h</a:t>
            </a:r>
            <a:r>
              <a:rPr lang="en-US" dirty="0"/>
              <a:t>&gt;</a:t>
            </a:r>
          </a:p>
          <a:p>
            <a:pPr marL="0" indent="0">
              <a:lnSpc>
                <a:spcPct val="120000"/>
              </a:lnSpc>
              <a:spcBef>
                <a:spcPts val="0"/>
              </a:spcBef>
              <a:spcAft>
                <a:spcPts val="0"/>
              </a:spcAft>
            </a:pPr>
            <a:r>
              <a:rPr lang="en-US" dirty="0">
                <a:solidFill>
                  <a:schemeClr val="bg1">
                    <a:lumMod val="75000"/>
                  </a:schemeClr>
                </a:solidFill>
              </a:rPr>
              <a:t>2 </a:t>
            </a:r>
            <a:r>
              <a:rPr lang="en-US" dirty="0"/>
              <a:t>   #include &lt;</a:t>
            </a:r>
            <a:r>
              <a:rPr lang="en-US" dirty="0" err="1"/>
              <a:t>pthread.h</a:t>
            </a:r>
            <a:r>
              <a:rPr lang="en-US" dirty="0"/>
              <a:t>&gt;</a:t>
            </a:r>
          </a:p>
          <a:p>
            <a:pPr marL="0" indent="0">
              <a:lnSpc>
                <a:spcPct val="120000"/>
              </a:lnSpc>
              <a:spcBef>
                <a:spcPts val="0"/>
              </a:spcBef>
              <a:spcAft>
                <a:spcPts val="0"/>
              </a:spcAft>
            </a:pPr>
            <a:r>
              <a:rPr lang="en-US" dirty="0">
                <a:solidFill>
                  <a:schemeClr val="bg1">
                    <a:lumMod val="75000"/>
                  </a:schemeClr>
                </a:solidFill>
              </a:rPr>
              <a:t>3</a:t>
            </a:r>
          </a:p>
          <a:p>
            <a:pPr marL="0" indent="0">
              <a:lnSpc>
                <a:spcPct val="120000"/>
              </a:lnSpc>
              <a:spcBef>
                <a:spcPts val="0"/>
              </a:spcBef>
              <a:spcAft>
                <a:spcPts val="0"/>
              </a:spcAft>
            </a:pPr>
            <a:r>
              <a:rPr lang="en-US" dirty="0">
                <a:solidFill>
                  <a:schemeClr val="bg1">
                    <a:lumMod val="75000"/>
                  </a:schemeClr>
                </a:solidFill>
              </a:rPr>
              <a:t>4 </a:t>
            </a:r>
            <a:r>
              <a:rPr lang="en-US" dirty="0"/>
              <a:t>   </a:t>
            </a:r>
            <a:r>
              <a:rPr lang="en-US" dirty="0" err="1"/>
              <a:t>int</a:t>
            </a:r>
            <a:r>
              <a:rPr lang="en-US" dirty="0"/>
              <a:t> </a:t>
            </a:r>
            <a:r>
              <a:rPr lang="en-US" dirty="0" err="1"/>
              <a:t>total_threads</a:t>
            </a:r>
            <a:r>
              <a:rPr lang="en-US" dirty="0"/>
              <a:t> = 10;</a:t>
            </a:r>
          </a:p>
          <a:p>
            <a:pPr marL="0" indent="0">
              <a:lnSpc>
                <a:spcPct val="120000"/>
              </a:lnSpc>
              <a:spcBef>
                <a:spcPts val="0"/>
              </a:spcBef>
              <a:spcAft>
                <a:spcPts val="0"/>
              </a:spcAft>
            </a:pPr>
            <a:r>
              <a:rPr lang="en-US" dirty="0">
                <a:solidFill>
                  <a:schemeClr val="bg1">
                    <a:lumMod val="75000"/>
                  </a:schemeClr>
                </a:solidFill>
              </a:rPr>
              <a:t>5</a:t>
            </a:r>
          </a:p>
          <a:p>
            <a:pPr marL="0" indent="0">
              <a:lnSpc>
                <a:spcPct val="120000"/>
              </a:lnSpc>
              <a:spcBef>
                <a:spcPts val="0"/>
              </a:spcBef>
              <a:spcAft>
                <a:spcPts val="0"/>
              </a:spcAft>
            </a:pPr>
            <a:r>
              <a:rPr lang="en-US" dirty="0">
                <a:solidFill>
                  <a:schemeClr val="bg1">
                    <a:lumMod val="75000"/>
                  </a:schemeClr>
                </a:solidFill>
              </a:rPr>
              <a:t>6  </a:t>
            </a:r>
            <a:r>
              <a:rPr lang="en-US" dirty="0"/>
              <a:t>  void *thread(void * </a:t>
            </a:r>
            <a:r>
              <a:rPr lang="en-US" dirty="0" err="1"/>
              <a:t>tid</a:t>
            </a:r>
            <a:r>
              <a:rPr lang="en-US" dirty="0"/>
              <a:t>) {</a:t>
            </a:r>
          </a:p>
          <a:p>
            <a:pPr marL="0" indent="0">
              <a:lnSpc>
                <a:spcPct val="120000"/>
              </a:lnSpc>
              <a:spcBef>
                <a:spcPts val="0"/>
              </a:spcBef>
              <a:spcAft>
                <a:spcPts val="0"/>
              </a:spcAft>
            </a:pPr>
            <a:r>
              <a:rPr lang="en-US" dirty="0">
                <a:solidFill>
                  <a:schemeClr val="bg1">
                    <a:lumMod val="75000"/>
                  </a:schemeClr>
                </a:solidFill>
              </a:rPr>
              <a:t>7</a:t>
            </a:r>
            <a:r>
              <a:rPr lang="en-US" dirty="0"/>
              <a:t>        </a:t>
            </a:r>
            <a:r>
              <a:rPr lang="en-US" dirty="0" err="1"/>
              <a:t>int</a:t>
            </a:r>
            <a:r>
              <a:rPr lang="en-US" dirty="0"/>
              <a:t> id = (</a:t>
            </a:r>
            <a:r>
              <a:rPr lang="en-US" dirty="0" err="1"/>
              <a:t>int</a:t>
            </a:r>
            <a:r>
              <a:rPr lang="en-US" dirty="0"/>
              <a:t>)</a:t>
            </a:r>
            <a:r>
              <a:rPr lang="en-US" dirty="0" err="1"/>
              <a:t>tid</a:t>
            </a:r>
            <a:r>
              <a:rPr lang="en-US" dirty="0"/>
              <a:t>;</a:t>
            </a:r>
          </a:p>
          <a:p>
            <a:pPr marL="0" indent="0">
              <a:lnSpc>
                <a:spcPct val="120000"/>
              </a:lnSpc>
              <a:spcBef>
                <a:spcPts val="0"/>
              </a:spcBef>
              <a:spcAft>
                <a:spcPts val="0"/>
              </a:spcAft>
            </a:pPr>
            <a:r>
              <a:rPr lang="en-US" dirty="0">
                <a:solidFill>
                  <a:schemeClr val="bg1">
                    <a:lumMod val="75000"/>
                  </a:schemeClr>
                </a:solidFill>
              </a:rPr>
              <a:t>8</a:t>
            </a:r>
            <a:r>
              <a:rPr lang="en-US" dirty="0"/>
              <a:t>        </a:t>
            </a:r>
            <a:r>
              <a:rPr lang="en-US" dirty="0" err="1"/>
              <a:t>printf</a:t>
            </a:r>
            <a:r>
              <a:rPr lang="en-US" dirty="0"/>
              <a:t>("Hello from thread %d of %d\n", </a:t>
            </a:r>
            <a:r>
              <a:rPr lang="en-US" dirty="0" smtClean="0"/>
              <a:t>id+1,total_threads</a:t>
            </a:r>
            <a:r>
              <a:rPr lang="en-US" dirty="0"/>
              <a:t>);</a:t>
            </a:r>
          </a:p>
          <a:p>
            <a:pPr marL="0" indent="0">
              <a:lnSpc>
                <a:spcPct val="120000"/>
              </a:lnSpc>
              <a:spcBef>
                <a:spcPts val="0"/>
              </a:spcBef>
              <a:spcAft>
                <a:spcPts val="0"/>
              </a:spcAft>
            </a:pPr>
            <a:r>
              <a:rPr lang="en-US" dirty="0">
                <a:solidFill>
                  <a:schemeClr val="bg1">
                    <a:lumMod val="75000"/>
                  </a:schemeClr>
                </a:solidFill>
              </a:rPr>
              <a:t>9</a:t>
            </a:r>
            <a:r>
              <a:rPr lang="en-US" dirty="0"/>
              <a:t>        </a:t>
            </a:r>
            <a:r>
              <a:rPr lang="en-US" dirty="0" err="1"/>
              <a:t>pthread_exit</a:t>
            </a:r>
            <a:r>
              <a:rPr lang="en-US" dirty="0"/>
              <a:t>(NULL);</a:t>
            </a:r>
          </a:p>
          <a:p>
            <a:pPr marL="0" indent="0">
              <a:lnSpc>
                <a:spcPct val="120000"/>
              </a:lnSpc>
              <a:spcBef>
                <a:spcPts val="0"/>
              </a:spcBef>
              <a:spcAft>
                <a:spcPts val="0"/>
              </a:spcAft>
            </a:pPr>
            <a:r>
              <a:rPr lang="en-US" dirty="0">
                <a:solidFill>
                  <a:schemeClr val="bg1">
                    <a:lumMod val="75000"/>
                  </a:schemeClr>
                </a:solidFill>
              </a:rPr>
              <a:t>10</a:t>
            </a:r>
            <a:r>
              <a:rPr lang="en-US" dirty="0"/>
              <a:t>  }</a:t>
            </a:r>
          </a:p>
          <a:p>
            <a:pPr marL="0" indent="0">
              <a:lnSpc>
                <a:spcPct val="120000"/>
              </a:lnSpc>
              <a:spcBef>
                <a:spcPts val="0"/>
              </a:spcBef>
              <a:spcAft>
                <a:spcPts val="0"/>
              </a:spcAft>
            </a:pPr>
            <a:r>
              <a:rPr lang="en-US" dirty="0">
                <a:solidFill>
                  <a:schemeClr val="bg1">
                    <a:lumMod val="75000"/>
                  </a:schemeClr>
                </a:solidFill>
              </a:rPr>
              <a:t>11</a:t>
            </a:r>
          </a:p>
          <a:p>
            <a:endParaRPr lang="en-US" dirty="0"/>
          </a:p>
        </p:txBody>
      </p:sp>
      <p:sp>
        <p:nvSpPr>
          <p:cNvPr id="8" name="TextBox 7"/>
          <p:cNvSpPr txBox="1"/>
          <p:nvPr/>
        </p:nvSpPr>
        <p:spPr>
          <a:xfrm>
            <a:off x="7072401" y="1845734"/>
            <a:ext cx="4267771" cy="400110"/>
          </a:xfrm>
          <a:prstGeom prst="rect">
            <a:avLst/>
          </a:prstGeom>
          <a:noFill/>
        </p:spPr>
        <p:txBody>
          <a:bodyPr wrap="none" rtlCol="0">
            <a:spAutoFit/>
          </a:bodyPr>
          <a:lstStyle/>
          <a:p>
            <a:r>
              <a:rPr lang="en-US" sz="2000" dirty="0" smtClean="0">
                <a:solidFill>
                  <a:schemeClr val="accent2"/>
                </a:solidFill>
              </a:rPr>
              <a:t>1. given a variable… e.g. ‘</a:t>
            </a:r>
            <a:r>
              <a:rPr lang="en-US" sz="2000" dirty="0" err="1" smtClean="0">
                <a:solidFill>
                  <a:schemeClr val="accent2"/>
                </a:solidFill>
              </a:rPr>
              <a:t>total_threads</a:t>
            </a:r>
            <a:r>
              <a:rPr lang="en-US" sz="2000" dirty="0" smtClean="0">
                <a:solidFill>
                  <a:schemeClr val="accent2"/>
                </a:solidFill>
              </a:rPr>
              <a:t>’</a:t>
            </a:r>
            <a:endParaRPr lang="en-US" sz="2000" dirty="0">
              <a:solidFill>
                <a:schemeClr val="accent2"/>
              </a:solidFill>
            </a:endParaRPr>
          </a:p>
        </p:txBody>
      </p:sp>
      <p:sp>
        <p:nvSpPr>
          <p:cNvPr id="3" name="Rectangle 2"/>
          <p:cNvSpPr/>
          <p:nvPr/>
        </p:nvSpPr>
        <p:spPr>
          <a:xfrm>
            <a:off x="1809482" y="2968580"/>
            <a:ext cx="1461752"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p:cNvSpPr txBox="1"/>
          <p:nvPr/>
        </p:nvSpPr>
        <p:spPr>
          <a:xfrm>
            <a:off x="7072401" y="2245844"/>
            <a:ext cx="4542910" cy="400110"/>
          </a:xfrm>
          <a:prstGeom prst="rect">
            <a:avLst/>
          </a:prstGeom>
          <a:noFill/>
        </p:spPr>
        <p:txBody>
          <a:bodyPr wrap="none" rtlCol="0">
            <a:spAutoFit/>
          </a:bodyPr>
          <a:lstStyle/>
          <a:p>
            <a:r>
              <a:rPr lang="en-US" sz="2000" dirty="0">
                <a:solidFill>
                  <a:schemeClr val="accent2"/>
                </a:solidFill>
              </a:rPr>
              <a:t>2</a:t>
            </a:r>
            <a:r>
              <a:rPr lang="en-US" sz="2000" dirty="0" smtClean="0">
                <a:solidFill>
                  <a:schemeClr val="accent2"/>
                </a:solidFill>
              </a:rPr>
              <a:t>. check each variable within the program</a:t>
            </a:r>
            <a:endParaRPr lang="en-US" sz="2000" dirty="0">
              <a:solidFill>
                <a:schemeClr val="accent2"/>
              </a:solidFill>
            </a:endParaRPr>
          </a:p>
        </p:txBody>
      </p:sp>
      <p:sp>
        <p:nvSpPr>
          <p:cNvPr id="11" name="Rectangle 10"/>
          <p:cNvSpPr/>
          <p:nvPr/>
        </p:nvSpPr>
        <p:spPr>
          <a:xfrm>
            <a:off x="2034862" y="4053169"/>
            <a:ext cx="283335"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921358" y="4053169"/>
            <a:ext cx="334421"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5748271" y="4405192"/>
            <a:ext cx="283335"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6226935" y="4405191"/>
            <a:ext cx="1564783"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7072401" y="2636480"/>
            <a:ext cx="2529154" cy="400110"/>
          </a:xfrm>
          <a:prstGeom prst="rect">
            <a:avLst/>
          </a:prstGeom>
          <a:noFill/>
        </p:spPr>
        <p:txBody>
          <a:bodyPr wrap="none" rtlCol="0">
            <a:spAutoFit/>
          </a:bodyPr>
          <a:lstStyle/>
          <a:p>
            <a:r>
              <a:rPr lang="en-US" sz="2000" dirty="0" smtClean="0">
                <a:solidFill>
                  <a:schemeClr val="accent2"/>
                </a:solidFill>
              </a:rPr>
              <a:t>3. upon finding match,</a:t>
            </a:r>
            <a:endParaRPr lang="en-US" sz="2000" dirty="0">
              <a:solidFill>
                <a:schemeClr val="accent2"/>
              </a:solidFill>
            </a:endParaRPr>
          </a:p>
        </p:txBody>
      </p:sp>
      <p:sp>
        <p:nvSpPr>
          <p:cNvPr id="16" name="TextBox 15"/>
          <p:cNvSpPr txBox="1"/>
          <p:nvPr/>
        </p:nvSpPr>
        <p:spPr>
          <a:xfrm>
            <a:off x="7072401" y="3027116"/>
            <a:ext cx="4179029" cy="400110"/>
          </a:xfrm>
          <a:prstGeom prst="rect">
            <a:avLst/>
          </a:prstGeom>
          <a:noFill/>
        </p:spPr>
        <p:txBody>
          <a:bodyPr wrap="none" rtlCol="0">
            <a:spAutoFit/>
          </a:bodyPr>
          <a:lstStyle/>
          <a:p>
            <a:r>
              <a:rPr lang="en-US" sz="2000" dirty="0">
                <a:solidFill>
                  <a:schemeClr val="accent2"/>
                </a:solidFill>
              </a:rPr>
              <a:t>4</a:t>
            </a:r>
            <a:r>
              <a:rPr lang="en-US" sz="2000" dirty="0" smtClean="0">
                <a:solidFill>
                  <a:schemeClr val="accent2"/>
                </a:solidFill>
              </a:rPr>
              <a:t>. get name of procedure variable is in</a:t>
            </a:r>
            <a:endParaRPr lang="en-US" sz="2000" dirty="0">
              <a:solidFill>
                <a:schemeClr val="accent2"/>
              </a:solidFill>
            </a:endParaRPr>
          </a:p>
        </p:txBody>
      </p:sp>
      <p:sp>
        <p:nvSpPr>
          <p:cNvPr id="17" name="Rectangle 16"/>
          <p:cNvSpPr/>
          <p:nvPr/>
        </p:nvSpPr>
        <p:spPr>
          <a:xfrm>
            <a:off x="2105695" y="3694092"/>
            <a:ext cx="759853"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6226934" y="4405190"/>
            <a:ext cx="1564783"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384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3" grpId="1" animBg="1"/>
      <p:bldP spid="10" grpId="0"/>
      <p:bldP spid="11" grpId="0" animBg="1"/>
      <p:bldP spid="11" grpId="1" animBg="1"/>
      <p:bldP spid="12" grpId="0" animBg="1"/>
      <p:bldP spid="12" grpId="1" animBg="1"/>
      <p:bldP spid="13" grpId="0" animBg="1"/>
      <p:bldP spid="13" grpId="1" animBg="1"/>
      <p:bldP spid="14" grpId="0" animBg="1"/>
      <p:bldP spid="14" grpId="1" animBg="1"/>
      <p:bldP spid="15" grpId="0"/>
      <p:bldP spid="16" grpId="0"/>
      <p:bldP spid="17" grpId="0" animBg="1"/>
      <p:bldP spid="18" grpId="0" animBg="1"/>
      <p:bldP spid="1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 Inter-thread Analysis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18</a:t>
            </a:fld>
            <a:endParaRPr lang="en-US" dirty="0"/>
          </a:p>
        </p:txBody>
      </p:sp>
      <p:sp>
        <p:nvSpPr>
          <p:cNvPr id="7" name="Content Placeholder 2"/>
          <p:cNvSpPr>
            <a:spLocks noGrp="1"/>
          </p:cNvSpPr>
          <p:nvPr>
            <p:ph idx="1"/>
          </p:nvPr>
        </p:nvSpPr>
        <p:spPr>
          <a:xfrm>
            <a:off x="1097280" y="1845733"/>
            <a:ext cx="6990652" cy="4284611"/>
          </a:xfrm>
        </p:spPr>
        <p:txBody>
          <a:bodyPr>
            <a:normAutofit fontScale="92500" lnSpcReduction="10000"/>
          </a:bodyPr>
          <a:lstStyle/>
          <a:p>
            <a:pPr marL="0" indent="0">
              <a:lnSpc>
                <a:spcPct val="120000"/>
              </a:lnSpc>
              <a:spcBef>
                <a:spcPts val="0"/>
              </a:spcBef>
              <a:spcAft>
                <a:spcPts val="0"/>
              </a:spcAft>
            </a:pPr>
            <a:r>
              <a:rPr lang="en-US" dirty="0">
                <a:solidFill>
                  <a:schemeClr val="bg1">
                    <a:lumMod val="75000"/>
                  </a:schemeClr>
                </a:solidFill>
              </a:rPr>
              <a:t>12</a:t>
            </a:r>
            <a:r>
              <a:rPr lang="en-US" dirty="0"/>
              <a:t>  </a:t>
            </a:r>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 {</a:t>
            </a:r>
          </a:p>
          <a:p>
            <a:pPr marL="0" indent="0">
              <a:lnSpc>
                <a:spcPct val="120000"/>
              </a:lnSpc>
              <a:spcBef>
                <a:spcPts val="0"/>
              </a:spcBef>
              <a:spcAft>
                <a:spcPts val="0"/>
              </a:spcAft>
            </a:pPr>
            <a:r>
              <a:rPr lang="en-US" dirty="0">
                <a:solidFill>
                  <a:schemeClr val="bg1">
                    <a:lumMod val="75000"/>
                  </a:schemeClr>
                </a:solidFill>
              </a:rPr>
              <a:t>13</a:t>
            </a:r>
            <a:r>
              <a:rPr lang="en-US" dirty="0"/>
              <a:t>      </a:t>
            </a:r>
            <a:r>
              <a:rPr lang="en-US" dirty="0" err="1"/>
              <a:t>int</a:t>
            </a:r>
            <a:r>
              <a:rPr lang="en-US" dirty="0"/>
              <a:t> local = 0;</a:t>
            </a:r>
          </a:p>
          <a:p>
            <a:pPr marL="0" indent="0">
              <a:lnSpc>
                <a:spcPct val="120000"/>
              </a:lnSpc>
              <a:spcBef>
                <a:spcPts val="0"/>
              </a:spcBef>
              <a:spcAft>
                <a:spcPts val="0"/>
              </a:spcAft>
            </a:pPr>
            <a:r>
              <a:rPr lang="en-US" dirty="0">
                <a:solidFill>
                  <a:schemeClr val="bg1">
                    <a:lumMod val="75000"/>
                  </a:schemeClr>
                </a:solidFill>
              </a:rPr>
              <a:t>14</a:t>
            </a:r>
            <a:r>
              <a:rPr lang="en-US" dirty="0"/>
              <a:t>      </a:t>
            </a:r>
            <a:r>
              <a:rPr lang="en-US" dirty="0" err="1"/>
              <a:t>pthread_t</a:t>
            </a:r>
            <a:r>
              <a:rPr lang="en-US" dirty="0"/>
              <a:t> threads[</a:t>
            </a:r>
            <a:r>
              <a:rPr lang="en-US" dirty="0" err="1"/>
              <a:t>total_threads</a:t>
            </a:r>
            <a:r>
              <a:rPr lang="en-US" dirty="0"/>
              <a:t>];</a:t>
            </a:r>
          </a:p>
          <a:p>
            <a:pPr marL="0" indent="0">
              <a:lnSpc>
                <a:spcPct val="120000"/>
              </a:lnSpc>
              <a:spcBef>
                <a:spcPts val="0"/>
              </a:spcBef>
              <a:spcAft>
                <a:spcPts val="0"/>
              </a:spcAft>
            </a:pPr>
            <a:r>
              <a:rPr lang="en-US" dirty="0">
                <a:solidFill>
                  <a:schemeClr val="bg1">
                    <a:lumMod val="75000"/>
                  </a:schemeClr>
                </a:solidFill>
              </a:rPr>
              <a:t>15</a:t>
            </a:r>
            <a:r>
              <a:rPr lang="en-US" dirty="0"/>
              <a:t>      </a:t>
            </a:r>
            <a:r>
              <a:rPr lang="en-US" dirty="0" err="1"/>
              <a:t>int</a:t>
            </a:r>
            <a:r>
              <a:rPr lang="en-US" dirty="0"/>
              <a:t> </a:t>
            </a:r>
            <a:r>
              <a:rPr lang="en-US" dirty="0" err="1"/>
              <a:t>rc</a:t>
            </a:r>
            <a:r>
              <a:rPr lang="en-US" dirty="0"/>
              <a:t>;</a:t>
            </a:r>
          </a:p>
          <a:p>
            <a:pPr marL="0" indent="0">
              <a:lnSpc>
                <a:spcPct val="120000"/>
              </a:lnSpc>
              <a:spcBef>
                <a:spcPts val="0"/>
              </a:spcBef>
              <a:spcAft>
                <a:spcPts val="0"/>
              </a:spcAft>
            </a:pPr>
            <a:r>
              <a:rPr lang="en-US" dirty="0">
                <a:solidFill>
                  <a:schemeClr val="bg1">
                    <a:lumMod val="75000"/>
                  </a:schemeClr>
                </a:solidFill>
              </a:rPr>
              <a:t>16</a:t>
            </a:r>
            <a:r>
              <a:rPr lang="en-US" dirty="0"/>
              <a:t>      for(local = 0; local &lt; </a:t>
            </a:r>
            <a:r>
              <a:rPr lang="en-US" dirty="0" err="1"/>
              <a:t>total_threads</a:t>
            </a:r>
            <a:r>
              <a:rPr lang="en-US" dirty="0"/>
              <a:t>; local++) {</a:t>
            </a:r>
          </a:p>
          <a:p>
            <a:pPr marL="0" indent="0">
              <a:lnSpc>
                <a:spcPct val="120000"/>
              </a:lnSpc>
              <a:spcBef>
                <a:spcPts val="0"/>
              </a:spcBef>
              <a:spcAft>
                <a:spcPts val="0"/>
              </a:spcAft>
            </a:pPr>
            <a:r>
              <a:rPr lang="en-US" dirty="0">
                <a:solidFill>
                  <a:schemeClr val="bg1">
                    <a:lumMod val="75000"/>
                  </a:schemeClr>
                </a:solidFill>
              </a:rPr>
              <a:t>17</a:t>
            </a:r>
            <a:r>
              <a:rPr lang="en-US" dirty="0"/>
              <a:t>          </a:t>
            </a:r>
            <a:r>
              <a:rPr lang="en-US" dirty="0" err="1"/>
              <a:t>rc</a:t>
            </a:r>
            <a:r>
              <a:rPr lang="en-US" dirty="0"/>
              <a:t> = </a:t>
            </a:r>
            <a:r>
              <a:rPr lang="en-US" dirty="0" err="1"/>
              <a:t>pthread_create</a:t>
            </a:r>
            <a:r>
              <a:rPr lang="en-US" dirty="0"/>
              <a:t>(&amp;threads[local], NULL, thread, (void *)local);</a:t>
            </a:r>
          </a:p>
          <a:p>
            <a:pPr marL="0" indent="0">
              <a:lnSpc>
                <a:spcPct val="120000"/>
              </a:lnSpc>
              <a:spcBef>
                <a:spcPts val="0"/>
              </a:spcBef>
              <a:spcAft>
                <a:spcPts val="0"/>
              </a:spcAft>
            </a:pPr>
            <a:r>
              <a:rPr lang="en-US" dirty="0">
                <a:solidFill>
                  <a:schemeClr val="bg1">
                    <a:lumMod val="75000"/>
                  </a:schemeClr>
                </a:solidFill>
              </a:rPr>
              <a:t>18</a:t>
            </a:r>
            <a:r>
              <a:rPr lang="en-US" dirty="0"/>
              <a:t>      }</a:t>
            </a:r>
          </a:p>
          <a:p>
            <a:pPr marL="0" indent="0">
              <a:lnSpc>
                <a:spcPct val="120000"/>
              </a:lnSpc>
              <a:spcBef>
                <a:spcPts val="0"/>
              </a:spcBef>
              <a:spcAft>
                <a:spcPts val="0"/>
              </a:spcAft>
            </a:pPr>
            <a:r>
              <a:rPr lang="en-US" dirty="0">
                <a:solidFill>
                  <a:schemeClr val="bg1">
                    <a:lumMod val="75000"/>
                  </a:schemeClr>
                </a:solidFill>
              </a:rPr>
              <a:t>19</a:t>
            </a:r>
            <a:r>
              <a:rPr lang="en-US" dirty="0"/>
              <a:t>      for(local = 0; local &lt; </a:t>
            </a:r>
            <a:r>
              <a:rPr lang="en-US" dirty="0" err="1"/>
              <a:t>total_threads</a:t>
            </a:r>
            <a:r>
              <a:rPr lang="en-US" dirty="0"/>
              <a:t>; local++) {</a:t>
            </a:r>
          </a:p>
          <a:p>
            <a:pPr marL="0" indent="0">
              <a:lnSpc>
                <a:spcPct val="120000"/>
              </a:lnSpc>
              <a:spcBef>
                <a:spcPts val="0"/>
              </a:spcBef>
              <a:spcAft>
                <a:spcPts val="0"/>
              </a:spcAft>
            </a:pPr>
            <a:r>
              <a:rPr lang="en-US" dirty="0">
                <a:solidFill>
                  <a:schemeClr val="bg1">
                    <a:lumMod val="75000"/>
                  </a:schemeClr>
                </a:solidFill>
              </a:rPr>
              <a:t>20</a:t>
            </a:r>
            <a:r>
              <a:rPr lang="en-US" dirty="0"/>
              <a:t>          </a:t>
            </a:r>
            <a:r>
              <a:rPr lang="en-US" dirty="0" err="1"/>
              <a:t>pthread_join</a:t>
            </a:r>
            <a:r>
              <a:rPr lang="en-US" dirty="0"/>
              <a:t>(threads[local], NULL);</a:t>
            </a:r>
          </a:p>
          <a:p>
            <a:pPr marL="0" indent="0">
              <a:lnSpc>
                <a:spcPct val="120000"/>
              </a:lnSpc>
              <a:spcBef>
                <a:spcPts val="0"/>
              </a:spcBef>
              <a:spcAft>
                <a:spcPts val="0"/>
              </a:spcAft>
            </a:pPr>
            <a:r>
              <a:rPr lang="en-US" dirty="0">
                <a:solidFill>
                  <a:schemeClr val="bg1">
                    <a:lumMod val="75000"/>
                  </a:schemeClr>
                </a:solidFill>
              </a:rPr>
              <a:t>21</a:t>
            </a:r>
            <a:r>
              <a:rPr lang="en-US" dirty="0"/>
              <a:t>      }</a:t>
            </a:r>
          </a:p>
          <a:p>
            <a:pPr marL="0" indent="0">
              <a:lnSpc>
                <a:spcPct val="120000"/>
              </a:lnSpc>
              <a:spcBef>
                <a:spcPts val="0"/>
              </a:spcBef>
              <a:spcAft>
                <a:spcPts val="0"/>
              </a:spcAft>
            </a:pPr>
            <a:r>
              <a:rPr lang="en-US" dirty="0">
                <a:solidFill>
                  <a:schemeClr val="bg1">
                    <a:lumMod val="75000"/>
                  </a:schemeClr>
                </a:solidFill>
              </a:rPr>
              <a:t>22</a:t>
            </a:r>
            <a:r>
              <a:rPr lang="en-US" dirty="0"/>
              <a:t>      return 0;</a:t>
            </a:r>
          </a:p>
          <a:p>
            <a:pPr marL="0" indent="0">
              <a:lnSpc>
                <a:spcPct val="120000"/>
              </a:lnSpc>
              <a:spcBef>
                <a:spcPts val="0"/>
              </a:spcBef>
              <a:spcAft>
                <a:spcPts val="0"/>
              </a:spcAft>
            </a:pPr>
            <a:r>
              <a:rPr lang="en-US" dirty="0">
                <a:solidFill>
                  <a:schemeClr val="bg1">
                    <a:lumMod val="75000"/>
                  </a:schemeClr>
                </a:solidFill>
              </a:rPr>
              <a:t>23</a:t>
            </a:r>
            <a:r>
              <a:rPr lang="en-US" dirty="0"/>
              <a:t>  }</a:t>
            </a:r>
          </a:p>
        </p:txBody>
      </p:sp>
      <p:sp>
        <p:nvSpPr>
          <p:cNvPr id="8" name="TextBox 7"/>
          <p:cNvSpPr txBox="1"/>
          <p:nvPr/>
        </p:nvSpPr>
        <p:spPr>
          <a:xfrm>
            <a:off x="7072401" y="1845734"/>
            <a:ext cx="3997954" cy="707886"/>
          </a:xfrm>
          <a:prstGeom prst="rect">
            <a:avLst/>
          </a:prstGeom>
          <a:noFill/>
        </p:spPr>
        <p:txBody>
          <a:bodyPr wrap="none" rtlCol="0">
            <a:spAutoFit/>
          </a:bodyPr>
          <a:lstStyle/>
          <a:p>
            <a:r>
              <a:rPr lang="en-US" sz="2000" dirty="0">
                <a:solidFill>
                  <a:schemeClr val="accent2"/>
                </a:solidFill>
              </a:rPr>
              <a:t>5</a:t>
            </a:r>
            <a:r>
              <a:rPr lang="en-US" sz="2000" dirty="0" smtClean="0">
                <a:solidFill>
                  <a:schemeClr val="accent2"/>
                </a:solidFill>
              </a:rPr>
              <a:t>. consult </a:t>
            </a:r>
            <a:r>
              <a:rPr lang="en-US" sz="2000" dirty="0" err="1" smtClean="0">
                <a:solidFill>
                  <a:schemeClr val="accent2"/>
                </a:solidFill>
              </a:rPr>
              <a:t>pthread_create</a:t>
            </a:r>
            <a:r>
              <a:rPr lang="en-US" sz="2000" dirty="0" smtClean="0">
                <a:solidFill>
                  <a:schemeClr val="accent2"/>
                </a:solidFill>
              </a:rPr>
              <a:t> procedure</a:t>
            </a:r>
            <a:br>
              <a:rPr lang="en-US" sz="2000" dirty="0" smtClean="0">
                <a:solidFill>
                  <a:schemeClr val="accent2"/>
                </a:solidFill>
              </a:rPr>
            </a:br>
            <a:r>
              <a:rPr lang="en-US" sz="2000" dirty="0" smtClean="0">
                <a:solidFill>
                  <a:schemeClr val="accent2"/>
                </a:solidFill>
              </a:rPr>
              <a:t>     launch map for entry</a:t>
            </a:r>
            <a:endParaRPr lang="en-US" sz="2000" dirty="0">
              <a:solidFill>
                <a:schemeClr val="accent2"/>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2909218629"/>
              </p:ext>
            </p:extLst>
          </p:nvPr>
        </p:nvGraphicFramePr>
        <p:xfrm>
          <a:off x="7630831" y="2617635"/>
          <a:ext cx="3524849" cy="1010920"/>
        </p:xfrm>
        <a:graphic>
          <a:graphicData uri="http://schemas.openxmlformats.org/drawingml/2006/table">
            <a:tbl>
              <a:tblPr firstRow="1" bandRow="1">
                <a:tableStyleId>{5C22544A-7EE6-4342-B048-85BDC9FD1C3A}</a:tableStyleId>
              </a:tblPr>
              <a:tblGrid>
                <a:gridCol w="3524849"/>
              </a:tblGrid>
              <a:tr h="346491">
                <a:tc>
                  <a:txBody>
                    <a:bodyPr/>
                    <a:lstStyle/>
                    <a:p>
                      <a:r>
                        <a:rPr lang="en-US" dirty="0" smtClean="0"/>
                        <a:t>Procedures launched by </a:t>
                      </a:r>
                      <a:r>
                        <a:rPr lang="en-US" dirty="0" err="1" smtClean="0"/>
                        <a:t>pthread_create</a:t>
                      </a:r>
                      <a:r>
                        <a:rPr lang="en-US" dirty="0" smtClean="0"/>
                        <a:t>()</a:t>
                      </a:r>
                      <a:endParaRPr lang="en-US" dirty="0"/>
                    </a:p>
                  </a:txBody>
                  <a:tcPr/>
                </a:tc>
              </a:tr>
              <a:tr h="370840">
                <a:tc>
                  <a:txBody>
                    <a:bodyPr/>
                    <a:lstStyle/>
                    <a:p>
                      <a:r>
                        <a:rPr lang="en-US" dirty="0" smtClean="0"/>
                        <a:t>thread</a:t>
                      </a:r>
                      <a:endParaRPr lang="en-US" dirty="0"/>
                    </a:p>
                  </a:txBody>
                  <a:tcPr/>
                </a:tc>
              </a:tr>
            </a:tbl>
          </a:graphicData>
        </a:graphic>
      </p:graphicFrame>
      <p:sp>
        <p:nvSpPr>
          <p:cNvPr id="20" name="Rectangle 19"/>
          <p:cNvSpPr/>
          <p:nvPr/>
        </p:nvSpPr>
        <p:spPr>
          <a:xfrm>
            <a:off x="6126481" y="3413517"/>
            <a:ext cx="757278"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TextBox 20"/>
          <p:cNvSpPr txBox="1"/>
          <p:nvPr/>
        </p:nvSpPr>
        <p:spPr>
          <a:xfrm>
            <a:off x="7072401" y="3838520"/>
            <a:ext cx="4292329" cy="1015663"/>
          </a:xfrm>
          <a:prstGeom prst="rect">
            <a:avLst/>
          </a:prstGeom>
          <a:noFill/>
        </p:spPr>
        <p:txBody>
          <a:bodyPr wrap="none" rtlCol="0">
            <a:spAutoFit/>
          </a:bodyPr>
          <a:lstStyle/>
          <a:p>
            <a:r>
              <a:rPr lang="en-US" sz="2000" dirty="0" smtClean="0">
                <a:solidFill>
                  <a:schemeClr val="accent2"/>
                </a:solidFill>
              </a:rPr>
              <a:t>6. if the procedure is being launched </a:t>
            </a:r>
          </a:p>
          <a:p>
            <a:r>
              <a:rPr lang="en-US" sz="2000" dirty="0">
                <a:solidFill>
                  <a:schemeClr val="accent2"/>
                </a:solidFill>
              </a:rPr>
              <a:t> </a:t>
            </a:r>
            <a:r>
              <a:rPr lang="en-US" sz="2000" dirty="0" smtClean="0">
                <a:solidFill>
                  <a:schemeClr val="accent2"/>
                </a:solidFill>
              </a:rPr>
              <a:t>   via </a:t>
            </a:r>
            <a:r>
              <a:rPr lang="en-US" sz="2000" dirty="0" err="1" smtClean="0">
                <a:solidFill>
                  <a:schemeClr val="accent2"/>
                </a:solidFill>
              </a:rPr>
              <a:t>pthread_create</a:t>
            </a:r>
            <a:r>
              <a:rPr lang="en-US" sz="2000" dirty="0" smtClean="0">
                <a:solidFill>
                  <a:schemeClr val="accent2"/>
                </a:solidFill>
              </a:rPr>
              <a:t>(), does it execute </a:t>
            </a:r>
          </a:p>
          <a:p>
            <a:r>
              <a:rPr lang="en-US" sz="2000" dirty="0">
                <a:solidFill>
                  <a:schemeClr val="accent2"/>
                </a:solidFill>
              </a:rPr>
              <a:t> </a:t>
            </a:r>
            <a:r>
              <a:rPr lang="en-US" sz="2000" dirty="0" smtClean="0">
                <a:solidFill>
                  <a:schemeClr val="accent2"/>
                </a:solidFill>
              </a:rPr>
              <a:t>   more than once?</a:t>
            </a:r>
            <a:endParaRPr lang="en-US" sz="2000" dirty="0">
              <a:solidFill>
                <a:schemeClr val="accent2"/>
              </a:solidFill>
            </a:endParaRPr>
          </a:p>
        </p:txBody>
      </p:sp>
      <p:sp>
        <p:nvSpPr>
          <p:cNvPr id="22" name="TextBox 21"/>
          <p:cNvSpPr txBox="1"/>
          <p:nvPr/>
        </p:nvSpPr>
        <p:spPr>
          <a:xfrm>
            <a:off x="7072400" y="4809415"/>
            <a:ext cx="4527521" cy="1015663"/>
          </a:xfrm>
          <a:prstGeom prst="rect">
            <a:avLst/>
          </a:prstGeom>
          <a:noFill/>
        </p:spPr>
        <p:txBody>
          <a:bodyPr wrap="none" rtlCol="0">
            <a:spAutoFit/>
          </a:bodyPr>
          <a:lstStyle/>
          <a:p>
            <a:r>
              <a:rPr lang="en-US" sz="2000" dirty="0">
                <a:solidFill>
                  <a:schemeClr val="accent2"/>
                </a:solidFill>
              </a:rPr>
              <a:t>7</a:t>
            </a:r>
            <a:r>
              <a:rPr lang="en-US" sz="2000" dirty="0" smtClean="0">
                <a:solidFill>
                  <a:schemeClr val="accent2"/>
                </a:solidFill>
              </a:rPr>
              <a:t>. multiple iterations are viewed as being </a:t>
            </a:r>
          </a:p>
          <a:p>
            <a:r>
              <a:rPr lang="en-US" sz="2000" dirty="0">
                <a:solidFill>
                  <a:schemeClr val="accent2"/>
                </a:solidFill>
              </a:rPr>
              <a:t> </a:t>
            </a:r>
            <a:r>
              <a:rPr lang="en-US" sz="2000" dirty="0" smtClean="0">
                <a:solidFill>
                  <a:schemeClr val="accent2"/>
                </a:solidFill>
              </a:rPr>
              <a:t>   within for loops as well as repeated </a:t>
            </a:r>
          </a:p>
          <a:p>
            <a:r>
              <a:rPr lang="en-US" sz="2000" dirty="0">
                <a:solidFill>
                  <a:schemeClr val="accent2"/>
                </a:solidFill>
              </a:rPr>
              <a:t> </a:t>
            </a:r>
            <a:r>
              <a:rPr lang="en-US" sz="2000" dirty="0" smtClean="0">
                <a:solidFill>
                  <a:schemeClr val="accent2"/>
                </a:solidFill>
              </a:rPr>
              <a:t>   </a:t>
            </a:r>
            <a:r>
              <a:rPr lang="en-US" sz="2000" dirty="0" err="1" smtClean="0">
                <a:solidFill>
                  <a:schemeClr val="accent2"/>
                </a:solidFill>
              </a:rPr>
              <a:t>pthread_create</a:t>
            </a:r>
            <a:r>
              <a:rPr lang="en-US" sz="2000" dirty="0" smtClean="0">
                <a:solidFill>
                  <a:schemeClr val="accent2"/>
                </a:solidFill>
              </a:rPr>
              <a:t>() calls</a:t>
            </a:r>
            <a:endParaRPr lang="en-US" sz="2000" dirty="0">
              <a:solidFill>
                <a:schemeClr val="accent2"/>
              </a:solidFill>
            </a:endParaRPr>
          </a:p>
        </p:txBody>
      </p:sp>
      <p:sp>
        <p:nvSpPr>
          <p:cNvPr id="23" name="Rectangle 22"/>
          <p:cNvSpPr/>
          <p:nvPr/>
        </p:nvSpPr>
        <p:spPr>
          <a:xfrm>
            <a:off x="1152659" y="3108717"/>
            <a:ext cx="6297769" cy="1065991"/>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Content Placeholder 2"/>
          <p:cNvSpPr txBox="1">
            <a:spLocks/>
          </p:cNvSpPr>
          <p:nvPr/>
        </p:nvSpPr>
        <p:spPr>
          <a:xfrm>
            <a:off x="1152659" y="5954747"/>
            <a:ext cx="10058400" cy="4531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i="1" dirty="0" smtClean="0">
                <a:solidFill>
                  <a:srgbClr val="00B050"/>
                </a:solidFill>
              </a:rPr>
              <a:t>Every variable is checked for existence within multiple threads via this process</a:t>
            </a:r>
            <a:endParaRPr lang="en-US" sz="2400" i="1" dirty="0">
              <a:solidFill>
                <a:srgbClr val="00B050"/>
              </a:solidFill>
            </a:endParaRPr>
          </a:p>
        </p:txBody>
      </p:sp>
    </p:spTree>
    <p:extLst>
      <p:ext uri="{BB962C8B-B14F-4D97-AF65-F5344CB8AC3E}">
        <p14:creationId xmlns:p14="http://schemas.microsoft.com/office/powerpoint/2010/main" val="424574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animBg="1"/>
      <p:bldP spid="20" grpId="1" animBg="1"/>
      <p:bldP spid="21" grpId="0"/>
      <p:bldP spid="22" grpId="0"/>
      <p:bldP spid="23" grpId="0" animBg="1"/>
      <p:bldP spid="23" grpId="1"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 Alias and Pointer Analysis</a:t>
            </a:r>
            <a:endParaRPr lang="en-US" dirty="0"/>
          </a:p>
        </p:txBody>
      </p:sp>
      <p:sp>
        <p:nvSpPr>
          <p:cNvPr id="3" name="Content Placeholder 2"/>
          <p:cNvSpPr>
            <a:spLocks noGrp="1"/>
          </p:cNvSpPr>
          <p:nvPr>
            <p:ph idx="1"/>
          </p:nvPr>
        </p:nvSpPr>
        <p:spPr/>
        <p:txBody>
          <a:bodyPr/>
          <a:lstStyle/>
          <a:p>
            <a:r>
              <a:rPr lang="en-US" sz="2400" dirty="0" smtClean="0"/>
              <a:t>Points-to analysis built into Cetus is used to uniquely identify program memory spaces</a:t>
            </a:r>
          </a:p>
          <a:p>
            <a:r>
              <a:rPr lang="en-US" sz="2400" dirty="0" smtClean="0"/>
              <a:t>Uses a dataflow analysis to establish a relationship between pointer and pointed-to variables</a:t>
            </a:r>
          </a:p>
          <a:p>
            <a:r>
              <a:rPr lang="en-US" sz="2400" dirty="0" smtClean="0"/>
              <a:t>Establishes definite (D) and possibly (P) point-to relationships</a:t>
            </a:r>
          </a:p>
          <a:p>
            <a:r>
              <a:rPr lang="en-US" sz="2400" dirty="0" smtClean="0"/>
              <a:t>Re-evaluated at every program statement</a:t>
            </a:r>
          </a:p>
          <a:p>
            <a:pPr lvl="1"/>
            <a:r>
              <a:rPr lang="en-US" sz="2000" dirty="0" smtClean="0"/>
              <a:t>Control Flow-based analysis</a:t>
            </a:r>
          </a:p>
          <a:p>
            <a:pPr lvl="1"/>
            <a:r>
              <a:rPr lang="en-US" sz="2000" dirty="0" err="1" smtClean="0"/>
              <a:t>Interprocedural</a:t>
            </a:r>
            <a:r>
              <a:rPr lang="en-US" sz="2000" dirty="0" smtClean="0"/>
              <a:t> analysis</a:t>
            </a:r>
            <a:endParaRPr lang="en-US" sz="2000"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2012404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Rise of the multicore</a:t>
            </a:r>
            <a:endParaRPr lang="en-US" dirty="0"/>
          </a:p>
        </p:txBody>
      </p:sp>
      <p:sp>
        <p:nvSpPr>
          <p:cNvPr id="3" name="Content Placeholder 2"/>
          <p:cNvSpPr>
            <a:spLocks noGrp="1"/>
          </p:cNvSpPr>
          <p:nvPr>
            <p:ph idx="1"/>
          </p:nvPr>
        </p:nvSpPr>
        <p:spPr/>
        <p:txBody>
          <a:bodyPr/>
          <a:lstStyle/>
          <a:p>
            <a:r>
              <a:rPr lang="en-US" sz="2400" dirty="0" smtClean="0"/>
              <a:t>High power requirements for a fast, single core</a:t>
            </a:r>
          </a:p>
          <a:p>
            <a:pPr lvl="1"/>
            <a:r>
              <a:rPr lang="en-US" sz="2000" dirty="0" smtClean="0"/>
              <a:t>Limits on increasing voltage due to current leakage and heat dissipation</a:t>
            </a:r>
            <a:endParaRPr lang="en-US" sz="2000" dirty="0"/>
          </a:p>
          <a:p>
            <a:r>
              <a:rPr lang="en-US" sz="2400" dirty="0" smtClean="0"/>
              <a:t>Promise of parallelism for increased performance</a:t>
            </a:r>
          </a:p>
          <a:p>
            <a:pPr lvl="1"/>
            <a:r>
              <a:rPr lang="en-US" sz="2000" dirty="0" smtClean="0"/>
              <a:t>Multiple smaller, more power-efficient cores</a:t>
            </a:r>
          </a:p>
          <a:p>
            <a:pPr lvl="1"/>
            <a:r>
              <a:rPr lang="en-US" sz="2000" dirty="0" smtClean="0"/>
              <a:t>Distribution of tasks across multiple cores</a:t>
            </a:r>
          </a:p>
          <a:p>
            <a:pPr lvl="1"/>
            <a:r>
              <a:rPr lang="en-US" sz="2000" dirty="0" smtClean="0"/>
              <a:t>Leverage thread-level parallelism during software development</a:t>
            </a:r>
          </a:p>
          <a:p>
            <a:r>
              <a:rPr lang="en-US" sz="2400" dirty="0" smtClean="0"/>
              <a:t>High-count multicore processors are ‘</a:t>
            </a:r>
            <a:r>
              <a:rPr lang="en-US" sz="2400" dirty="0" err="1" smtClean="0"/>
              <a:t>manycore</a:t>
            </a:r>
            <a:r>
              <a:rPr lang="en-US" sz="2400" dirty="0" smtClean="0"/>
              <a:t>’</a:t>
            </a:r>
          </a:p>
          <a:p>
            <a:pPr lvl="1"/>
            <a:r>
              <a:rPr lang="en-US" sz="2000" dirty="0" smtClean="0"/>
              <a:t>Usually &gt; 16 cores. Up to thousands of cores.</a:t>
            </a:r>
          </a:p>
          <a:p>
            <a:pPr lvl="1"/>
            <a:r>
              <a:rPr lang="en-US" sz="2000" dirty="0" smtClean="0"/>
              <a:t>Often paired with Network-on-chip (</a:t>
            </a:r>
            <a:r>
              <a:rPr lang="en-US" sz="2000" dirty="0" err="1" smtClean="0"/>
              <a:t>NoC</a:t>
            </a:r>
            <a:r>
              <a:rPr lang="en-US" sz="2000" dirty="0" smtClean="0"/>
              <a:t>) architecture to facilitate data and communication traffic b/w cores</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574977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 Alias and Pointer Analysis</a:t>
            </a:r>
            <a:endParaRPr lang="en-US" dirty="0"/>
          </a:p>
        </p:txBody>
      </p:sp>
      <p:sp>
        <p:nvSpPr>
          <p:cNvPr id="3" name="Content Placeholder 2"/>
          <p:cNvSpPr>
            <a:spLocks noGrp="1"/>
          </p:cNvSpPr>
          <p:nvPr>
            <p:ph idx="1"/>
          </p:nvPr>
        </p:nvSpPr>
        <p:spPr>
          <a:xfrm>
            <a:off x="1200573" y="1871134"/>
            <a:ext cx="4614237" cy="4484590"/>
          </a:xfrm>
        </p:spPr>
        <p:txBody>
          <a:bodyPr>
            <a:normAutofit/>
          </a:bodyPr>
          <a:lstStyle/>
          <a:p>
            <a:pPr marL="0">
              <a:lnSpc>
                <a:spcPct val="120000"/>
              </a:lnSpc>
              <a:spcBef>
                <a:spcPts val="0"/>
              </a:spcBef>
              <a:spcAft>
                <a:spcPts val="0"/>
              </a:spcAft>
            </a:pPr>
            <a:r>
              <a:rPr lang="en-US" dirty="0">
                <a:solidFill>
                  <a:schemeClr val="bg1">
                    <a:lumMod val="75000"/>
                  </a:schemeClr>
                </a:solidFill>
              </a:rPr>
              <a:t>1</a:t>
            </a:r>
            <a:r>
              <a:rPr lang="en-US" dirty="0"/>
              <a:t>    </a:t>
            </a:r>
            <a:r>
              <a:rPr lang="en-US" dirty="0" err="1"/>
              <a:t>int</a:t>
            </a:r>
            <a:r>
              <a:rPr lang="en-US" dirty="0"/>
              <a:t> main(void)</a:t>
            </a:r>
          </a:p>
          <a:p>
            <a:pPr marL="0">
              <a:lnSpc>
                <a:spcPct val="120000"/>
              </a:lnSpc>
              <a:spcBef>
                <a:spcPts val="0"/>
              </a:spcBef>
              <a:spcAft>
                <a:spcPts val="0"/>
              </a:spcAft>
            </a:pPr>
            <a:r>
              <a:rPr lang="en-US" dirty="0">
                <a:solidFill>
                  <a:schemeClr val="bg1">
                    <a:lumMod val="75000"/>
                  </a:schemeClr>
                </a:solidFill>
              </a:rPr>
              <a:t>2</a:t>
            </a:r>
            <a:r>
              <a:rPr lang="en-US" dirty="0"/>
              <a:t>    {</a:t>
            </a:r>
          </a:p>
          <a:p>
            <a:pPr marL="0">
              <a:lnSpc>
                <a:spcPct val="120000"/>
              </a:lnSpc>
              <a:spcBef>
                <a:spcPts val="0"/>
              </a:spcBef>
              <a:spcAft>
                <a:spcPts val="0"/>
              </a:spcAft>
            </a:pPr>
            <a:r>
              <a:rPr lang="en-US" dirty="0">
                <a:solidFill>
                  <a:schemeClr val="bg1">
                    <a:lumMod val="75000"/>
                  </a:schemeClr>
                </a:solidFill>
              </a:rPr>
              <a:t>3</a:t>
            </a:r>
            <a:r>
              <a:rPr lang="en-US" dirty="0"/>
              <a:t>        </a:t>
            </a:r>
            <a:r>
              <a:rPr lang="en-US" dirty="0" err="1"/>
              <a:t>int</a:t>
            </a:r>
            <a:r>
              <a:rPr lang="en-US" dirty="0"/>
              <a:t> a, b, c, </a:t>
            </a:r>
            <a:r>
              <a:rPr lang="en-US" dirty="0" err="1"/>
              <a:t>i</a:t>
            </a:r>
            <a:r>
              <a:rPr lang="en-US" dirty="0"/>
              <a:t>;</a:t>
            </a:r>
          </a:p>
          <a:p>
            <a:pPr marL="0">
              <a:lnSpc>
                <a:spcPct val="120000"/>
              </a:lnSpc>
              <a:spcBef>
                <a:spcPts val="0"/>
              </a:spcBef>
              <a:spcAft>
                <a:spcPts val="0"/>
              </a:spcAft>
            </a:pPr>
            <a:r>
              <a:rPr lang="en-US" dirty="0">
                <a:solidFill>
                  <a:schemeClr val="bg1">
                    <a:lumMod val="75000"/>
                  </a:schemeClr>
                </a:solidFill>
              </a:rPr>
              <a:t>4</a:t>
            </a:r>
            <a:r>
              <a:rPr lang="en-US" dirty="0"/>
              <a:t>        </a:t>
            </a:r>
            <a:r>
              <a:rPr lang="en-US" dirty="0" err="1"/>
              <a:t>int</a:t>
            </a:r>
            <a:r>
              <a:rPr lang="en-US" dirty="0"/>
              <a:t> *p1, *</a:t>
            </a:r>
            <a:r>
              <a:rPr lang="en-US" dirty="0" smtClean="0"/>
              <a:t>p2, **p3;</a:t>
            </a:r>
            <a:endParaRPr lang="en-US" dirty="0"/>
          </a:p>
          <a:p>
            <a:pPr marL="0">
              <a:lnSpc>
                <a:spcPct val="120000"/>
              </a:lnSpc>
              <a:spcBef>
                <a:spcPts val="0"/>
              </a:spcBef>
              <a:spcAft>
                <a:spcPts val="0"/>
              </a:spcAft>
            </a:pPr>
            <a:r>
              <a:rPr lang="en-US" dirty="0">
                <a:solidFill>
                  <a:schemeClr val="bg1">
                    <a:lumMod val="75000"/>
                  </a:schemeClr>
                </a:solidFill>
              </a:rPr>
              <a:t>5</a:t>
            </a:r>
            <a:r>
              <a:rPr lang="en-US" dirty="0"/>
              <a:t>    </a:t>
            </a:r>
          </a:p>
          <a:p>
            <a:pPr marL="0">
              <a:lnSpc>
                <a:spcPct val="120000"/>
              </a:lnSpc>
              <a:spcBef>
                <a:spcPts val="0"/>
              </a:spcBef>
              <a:spcAft>
                <a:spcPts val="0"/>
              </a:spcAft>
            </a:pPr>
            <a:r>
              <a:rPr lang="en-US" dirty="0">
                <a:solidFill>
                  <a:schemeClr val="bg1">
                    <a:lumMod val="75000"/>
                  </a:schemeClr>
                </a:solidFill>
              </a:rPr>
              <a:t>6</a:t>
            </a:r>
            <a:r>
              <a:rPr lang="en-US" dirty="0"/>
              <a:t>        /* [] */</a:t>
            </a:r>
          </a:p>
          <a:p>
            <a:pPr marL="0">
              <a:lnSpc>
                <a:spcPct val="120000"/>
              </a:lnSpc>
              <a:spcBef>
                <a:spcPts val="0"/>
              </a:spcBef>
              <a:spcAft>
                <a:spcPts val="0"/>
              </a:spcAft>
            </a:pPr>
            <a:r>
              <a:rPr lang="en-US" dirty="0">
                <a:solidFill>
                  <a:schemeClr val="bg1">
                    <a:lumMod val="75000"/>
                  </a:schemeClr>
                </a:solidFill>
              </a:rPr>
              <a:t>7</a:t>
            </a:r>
            <a:r>
              <a:rPr lang="en-US" dirty="0"/>
              <a:t>        p1 = &amp;a;</a:t>
            </a:r>
          </a:p>
          <a:p>
            <a:pPr marL="0">
              <a:lnSpc>
                <a:spcPct val="120000"/>
              </a:lnSpc>
              <a:spcBef>
                <a:spcPts val="0"/>
              </a:spcBef>
              <a:spcAft>
                <a:spcPts val="0"/>
              </a:spcAft>
            </a:pPr>
            <a:r>
              <a:rPr lang="en-US" dirty="0">
                <a:solidFill>
                  <a:schemeClr val="bg1">
                    <a:lumMod val="75000"/>
                  </a:schemeClr>
                </a:solidFill>
              </a:rPr>
              <a:t>8</a:t>
            </a:r>
            <a:r>
              <a:rPr lang="en-US" dirty="0"/>
              <a:t>        /* [(p1,a,D)] */</a:t>
            </a:r>
          </a:p>
          <a:p>
            <a:pPr marL="0">
              <a:lnSpc>
                <a:spcPct val="120000"/>
              </a:lnSpc>
              <a:spcBef>
                <a:spcPts val="0"/>
              </a:spcBef>
              <a:spcAft>
                <a:spcPts val="0"/>
              </a:spcAft>
            </a:pPr>
            <a:r>
              <a:rPr lang="en-US" dirty="0">
                <a:solidFill>
                  <a:schemeClr val="bg1">
                    <a:lumMod val="75000"/>
                  </a:schemeClr>
                </a:solidFill>
              </a:rPr>
              <a:t>9</a:t>
            </a:r>
            <a:r>
              <a:rPr lang="en-US" dirty="0"/>
              <a:t>        </a:t>
            </a:r>
            <a:r>
              <a:rPr lang="en-US" dirty="0" smtClean="0"/>
              <a:t>p3 </a:t>
            </a:r>
            <a:r>
              <a:rPr lang="en-US" dirty="0"/>
              <a:t>= &amp;p1;</a:t>
            </a:r>
          </a:p>
          <a:p>
            <a:pPr marL="0">
              <a:lnSpc>
                <a:spcPct val="120000"/>
              </a:lnSpc>
              <a:spcBef>
                <a:spcPts val="0"/>
              </a:spcBef>
              <a:spcAft>
                <a:spcPts val="0"/>
              </a:spcAft>
            </a:pPr>
            <a:r>
              <a:rPr lang="en-US" dirty="0">
                <a:solidFill>
                  <a:schemeClr val="bg1">
                    <a:lumMod val="75000"/>
                  </a:schemeClr>
                </a:solidFill>
              </a:rPr>
              <a:t>10</a:t>
            </a:r>
            <a:r>
              <a:rPr lang="en-US" dirty="0"/>
              <a:t>      </a:t>
            </a:r>
            <a:r>
              <a:rPr lang="en-US" dirty="0" smtClean="0"/>
              <a:t>/* </a:t>
            </a:r>
            <a:r>
              <a:rPr lang="en-US" dirty="0"/>
              <a:t>[(p1,a,D), (</a:t>
            </a:r>
            <a:r>
              <a:rPr lang="en-US" dirty="0" smtClean="0"/>
              <a:t>p3,p1,D</a:t>
            </a:r>
            <a:r>
              <a:rPr lang="en-US" dirty="0"/>
              <a:t>)] */</a:t>
            </a:r>
          </a:p>
          <a:p>
            <a:pPr marL="0">
              <a:lnSpc>
                <a:spcPct val="120000"/>
              </a:lnSpc>
              <a:spcBef>
                <a:spcPts val="0"/>
              </a:spcBef>
              <a:spcAft>
                <a:spcPts val="0"/>
              </a:spcAft>
            </a:pPr>
            <a:r>
              <a:rPr lang="en-US" dirty="0" smtClean="0">
                <a:solidFill>
                  <a:schemeClr val="bg1">
                    <a:lumMod val="75000"/>
                  </a:schemeClr>
                </a:solidFill>
              </a:rPr>
              <a:t>11</a:t>
            </a:r>
            <a:r>
              <a:rPr lang="en-US" dirty="0" smtClean="0"/>
              <a:t>      p2 = *p3;</a:t>
            </a:r>
          </a:p>
          <a:p>
            <a:pPr marL="0">
              <a:lnSpc>
                <a:spcPct val="120000"/>
              </a:lnSpc>
              <a:spcBef>
                <a:spcPts val="0"/>
              </a:spcBef>
              <a:spcAft>
                <a:spcPts val="0"/>
              </a:spcAft>
            </a:pPr>
            <a:r>
              <a:rPr lang="en-US" dirty="0" smtClean="0">
                <a:solidFill>
                  <a:schemeClr val="bg1">
                    <a:lumMod val="75000"/>
                  </a:schemeClr>
                </a:solidFill>
              </a:rPr>
              <a:t>12</a:t>
            </a:r>
            <a:r>
              <a:rPr lang="en-US" dirty="0" smtClean="0"/>
              <a:t>      /* [(p1,a,D), (p2,a,D), (p3,p1,D)] */</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20</a:t>
            </a:fld>
            <a:endParaRPr lang="en-US" dirty="0"/>
          </a:p>
        </p:txBody>
      </p:sp>
      <p:sp>
        <p:nvSpPr>
          <p:cNvPr id="7" name="TextBox 6"/>
          <p:cNvSpPr txBox="1"/>
          <p:nvPr/>
        </p:nvSpPr>
        <p:spPr>
          <a:xfrm>
            <a:off x="6420836" y="3783220"/>
            <a:ext cx="3158493" cy="369332"/>
          </a:xfrm>
          <a:prstGeom prst="rect">
            <a:avLst/>
          </a:prstGeom>
          <a:noFill/>
        </p:spPr>
        <p:txBody>
          <a:bodyPr wrap="none" rtlCol="0">
            <a:spAutoFit/>
          </a:bodyPr>
          <a:lstStyle/>
          <a:p>
            <a:r>
              <a:rPr lang="en-US" dirty="0" smtClean="0"/>
              <a:t>Initially empty relationship map</a:t>
            </a:r>
            <a:endParaRPr lang="en-US" dirty="0"/>
          </a:p>
        </p:txBody>
      </p:sp>
      <p:cxnSp>
        <p:nvCxnSpPr>
          <p:cNvPr id="9" name="Straight Arrow Connector 8"/>
          <p:cNvCxnSpPr>
            <a:stCxn id="7" idx="1"/>
          </p:cNvCxnSpPr>
          <p:nvPr/>
        </p:nvCxnSpPr>
        <p:spPr>
          <a:xfrm flipH="1">
            <a:off x="2736761" y="3967886"/>
            <a:ext cx="3684075" cy="4417"/>
          </a:xfrm>
          <a:prstGeom prst="straightConnector1">
            <a:avLst/>
          </a:prstGeom>
          <a:ln w="38100">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10" name="TextBox 9"/>
          <p:cNvSpPr txBox="1"/>
          <p:nvPr/>
        </p:nvSpPr>
        <p:spPr>
          <a:xfrm>
            <a:off x="6420835" y="4112908"/>
            <a:ext cx="4115935" cy="369332"/>
          </a:xfrm>
          <a:prstGeom prst="rect">
            <a:avLst/>
          </a:prstGeom>
          <a:noFill/>
        </p:spPr>
        <p:txBody>
          <a:bodyPr wrap="none" rtlCol="0">
            <a:spAutoFit/>
          </a:bodyPr>
          <a:lstStyle/>
          <a:p>
            <a:r>
              <a:rPr lang="en-US" dirty="0" smtClean="0"/>
              <a:t>p1 has a definite relationship to variable a</a:t>
            </a:r>
            <a:endParaRPr lang="en-US" dirty="0"/>
          </a:p>
        </p:txBody>
      </p:sp>
      <p:cxnSp>
        <p:nvCxnSpPr>
          <p:cNvPr id="11" name="Straight Arrow Connector 10"/>
          <p:cNvCxnSpPr>
            <a:stCxn id="10" idx="1"/>
          </p:cNvCxnSpPr>
          <p:nvPr/>
        </p:nvCxnSpPr>
        <p:spPr>
          <a:xfrm flipH="1">
            <a:off x="2736760" y="4297574"/>
            <a:ext cx="3684075" cy="4417"/>
          </a:xfrm>
          <a:prstGeom prst="straightConnector1">
            <a:avLst/>
          </a:prstGeom>
          <a:ln w="38100">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12" name="TextBox 11"/>
          <p:cNvSpPr txBox="1"/>
          <p:nvPr/>
        </p:nvSpPr>
        <p:spPr>
          <a:xfrm>
            <a:off x="6420836" y="4813392"/>
            <a:ext cx="3446072" cy="369332"/>
          </a:xfrm>
          <a:prstGeom prst="rect">
            <a:avLst/>
          </a:prstGeom>
          <a:noFill/>
        </p:spPr>
        <p:txBody>
          <a:bodyPr wrap="square" rtlCol="0">
            <a:spAutoFit/>
          </a:bodyPr>
          <a:lstStyle/>
          <a:p>
            <a:r>
              <a:rPr lang="en-US" dirty="0" smtClean="0"/>
              <a:t>p3 has a definite relationship to p1</a:t>
            </a:r>
            <a:endParaRPr lang="en-US" dirty="0"/>
          </a:p>
        </p:txBody>
      </p:sp>
      <p:cxnSp>
        <p:nvCxnSpPr>
          <p:cNvPr id="13" name="Straight Arrow Connector 12"/>
          <p:cNvCxnSpPr>
            <a:stCxn id="12" idx="1"/>
          </p:cNvCxnSpPr>
          <p:nvPr/>
        </p:nvCxnSpPr>
        <p:spPr>
          <a:xfrm flipH="1" flipV="1">
            <a:off x="2987900" y="4989900"/>
            <a:ext cx="3432936" cy="8158"/>
          </a:xfrm>
          <a:prstGeom prst="straightConnector1">
            <a:avLst/>
          </a:prstGeom>
          <a:ln w="38100">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14" name="TextBox 13"/>
          <p:cNvSpPr txBox="1"/>
          <p:nvPr/>
        </p:nvSpPr>
        <p:spPr>
          <a:xfrm>
            <a:off x="6420836" y="5230237"/>
            <a:ext cx="5596660" cy="369332"/>
          </a:xfrm>
          <a:prstGeom prst="rect">
            <a:avLst/>
          </a:prstGeom>
          <a:noFill/>
        </p:spPr>
        <p:txBody>
          <a:bodyPr wrap="none" rtlCol="0">
            <a:spAutoFit/>
          </a:bodyPr>
          <a:lstStyle/>
          <a:p>
            <a:r>
              <a:rPr lang="en-US" dirty="0" smtClean="0"/>
              <a:t>by way of p3 and p1, p2 and a have a definite relationship</a:t>
            </a:r>
            <a:endParaRPr lang="en-US" dirty="0"/>
          </a:p>
        </p:txBody>
      </p:sp>
      <p:cxnSp>
        <p:nvCxnSpPr>
          <p:cNvPr id="15" name="Straight Arrow Connector 14"/>
          <p:cNvCxnSpPr>
            <a:stCxn id="14" idx="1"/>
          </p:cNvCxnSpPr>
          <p:nvPr/>
        </p:nvCxnSpPr>
        <p:spPr>
          <a:xfrm flipH="1">
            <a:off x="5248141" y="5414903"/>
            <a:ext cx="1172695" cy="515818"/>
          </a:xfrm>
          <a:prstGeom prst="straightConnector1">
            <a:avLst/>
          </a:prstGeom>
          <a:ln w="38100">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p:cNvCxnSpPr/>
          <p:nvPr/>
        </p:nvCxnSpPr>
        <p:spPr>
          <a:xfrm flipH="1">
            <a:off x="2730321" y="3967949"/>
            <a:ext cx="3690516" cy="7108"/>
          </a:xfrm>
          <a:prstGeom prst="straightConnector1">
            <a:avLst/>
          </a:prstGeom>
          <a:ln w="38100">
            <a:solidFill>
              <a:schemeClr val="tx1">
                <a:lumMod val="50000"/>
                <a:lumOff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p:cNvCxnSpPr/>
          <p:nvPr/>
        </p:nvCxnSpPr>
        <p:spPr>
          <a:xfrm flipH="1" flipV="1">
            <a:off x="2736761" y="4293157"/>
            <a:ext cx="3684073" cy="4417"/>
          </a:xfrm>
          <a:prstGeom prst="straightConnector1">
            <a:avLst/>
          </a:prstGeom>
          <a:ln w="38100">
            <a:solidFill>
              <a:schemeClr val="tx1">
                <a:lumMod val="50000"/>
                <a:lumOff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4" name="Straight Arrow Connector 23"/>
          <p:cNvCxnSpPr/>
          <p:nvPr/>
        </p:nvCxnSpPr>
        <p:spPr>
          <a:xfrm flipH="1" flipV="1">
            <a:off x="2981459" y="4989900"/>
            <a:ext cx="3439376" cy="7514"/>
          </a:xfrm>
          <a:prstGeom prst="straightConnector1">
            <a:avLst/>
          </a:prstGeom>
          <a:ln w="38100">
            <a:solidFill>
              <a:schemeClr val="tx1">
                <a:lumMod val="50000"/>
                <a:lumOff val="50000"/>
              </a:schemeClr>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557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 – Alias and Pointer Analysis</a:t>
            </a:r>
            <a:endParaRPr lang="en-US" dirty="0"/>
          </a:p>
        </p:txBody>
      </p:sp>
      <p:sp>
        <p:nvSpPr>
          <p:cNvPr id="3" name="Content Placeholder 2"/>
          <p:cNvSpPr>
            <a:spLocks noGrp="1"/>
          </p:cNvSpPr>
          <p:nvPr>
            <p:ph idx="1"/>
          </p:nvPr>
        </p:nvSpPr>
        <p:spPr>
          <a:xfrm>
            <a:off x="1200574" y="1871134"/>
            <a:ext cx="5477122" cy="4484590"/>
          </a:xfrm>
        </p:spPr>
        <p:txBody>
          <a:bodyPr>
            <a:normAutofit/>
          </a:bodyPr>
          <a:lstStyle/>
          <a:p>
            <a:pPr marL="0">
              <a:lnSpc>
                <a:spcPct val="120000"/>
              </a:lnSpc>
              <a:spcBef>
                <a:spcPts val="0"/>
              </a:spcBef>
              <a:spcAft>
                <a:spcPts val="0"/>
              </a:spcAft>
            </a:pPr>
            <a:r>
              <a:rPr lang="en-US" dirty="0" smtClean="0">
                <a:solidFill>
                  <a:schemeClr val="bg1">
                    <a:lumMod val="75000"/>
                  </a:schemeClr>
                </a:solidFill>
              </a:rPr>
              <a:t>13</a:t>
            </a:r>
            <a:r>
              <a:rPr lang="en-US" dirty="0" smtClean="0"/>
              <a:t>      if </a:t>
            </a:r>
            <a:r>
              <a:rPr lang="en-US" dirty="0"/>
              <a:t>(</a:t>
            </a:r>
            <a:r>
              <a:rPr lang="en-US" dirty="0" err="1"/>
              <a:t>i</a:t>
            </a:r>
            <a:r>
              <a:rPr lang="en-US" dirty="0"/>
              <a:t> &gt; 0)</a:t>
            </a:r>
          </a:p>
          <a:p>
            <a:pPr marL="0">
              <a:lnSpc>
                <a:spcPct val="120000"/>
              </a:lnSpc>
              <a:spcBef>
                <a:spcPts val="0"/>
              </a:spcBef>
              <a:spcAft>
                <a:spcPts val="0"/>
              </a:spcAft>
            </a:pPr>
            <a:r>
              <a:rPr lang="en-US" dirty="0">
                <a:solidFill>
                  <a:schemeClr val="bg1">
                    <a:lumMod val="75000"/>
                  </a:schemeClr>
                </a:solidFill>
              </a:rPr>
              <a:t>14</a:t>
            </a:r>
            <a:r>
              <a:rPr lang="en-US" dirty="0"/>
              <a:t>          </a:t>
            </a:r>
            <a:r>
              <a:rPr lang="en-US" dirty="0" smtClean="0"/>
              <a:t>/* </a:t>
            </a:r>
            <a:r>
              <a:rPr lang="en-US" dirty="0"/>
              <a:t>[(p1,a,D), (p2,a,D), (p3,p1,D)] */</a:t>
            </a:r>
          </a:p>
          <a:p>
            <a:pPr marL="0">
              <a:lnSpc>
                <a:spcPct val="120000"/>
              </a:lnSpc>
              <a:spcBef>
                <a:spcPts val="0"/>
              </a:spcBef>
              <a:spcAft>
                <a:spcPts val="0"/>
              </a:spcAft>
            </a:pPr>
            <a:r>
              <a:rPr lang="en-US" dirty="0">
                <a:solidFill>
                  <a:schemeClr val="bg1">
                    <a:lumMod val="75000"/>
                  </a:schemeClr>
                </a:solidFill>
              </a:rPr>
              <a:t>15</a:t>
            </a:r>
            <a:r>
              <a:rPr lang="en-US" dirty="0"/>
              <a:t>          </a:t>
            </a:r>
            <a:r>
              <a:rPr lang="en-US" dirty="0" smtClean="0"/>
              <a:t>p1 </a:t>
            </a:r>
            <a:r>
              <a:rPr lang="en-US" dirty="0"/>
              <a:t>= &amp;b;</a:t>
            </a:r>
          </a:p>
          <a:p>
            <a:pPr marL="0">
              <a:lnSpc>
                <a:spcPct val="120000"/>
              </a:lnSpc>
              <a:spcBef>
                <a:spcPts val="0"/>
              </a:spcBef>
              <a:spcAft>
                <a:spcPts val="0"/>
              </a:spcAft>
            </a:pPr>
            <a:r>
              <a:rPr lang="en-US" dirty="0">
                <a:solidFill>
                  <a:schemeClr val="bg1">
                    <a:lumMod val="75000"/>
                  </a:schemeClr>
                </a:solidFill>
              </a:rPr>
              <a:t>16</a:t>
            </a:r>
            <a:r>
              <a:rPr lang="en-US" dirty="0"/>
              <a:t>      </a:t>
            </a:r>
            <a:r>
              <a:rPr lang="en-US" dirty="0" smtClean="0"/>
              <a:t>else</a:t>
            </a:r>
            <a:endParaRPr lang="en-US" dirty="0"/>
          </a:p>
          <a:p>
            <a:pPr marL="0">
              <a:lnSpc>
                <a:spcPct val="120000"/>
              </a:lnSpc>
              <a:spcBef>
                <a:spcPts val="0"/>
              </a:spcBef>
              <a:spcAft>
                <a:spcPts val="0"/>
              </a:spcAft>
            </a:pPr>
            <a:r>
              <a:rPr lang="en-US" dirty="0">
                <a:solidFill>
                  <a:schemeClr val="bg1">
                    <a:lumMod val="75000"/>
                  </a:schemeClr>
                </a:solidFill>
              </a:rPr>
              <a:t>17</a:t>
            </a:r>
            <a:r>
              <a:rPr lang="en-US" dirty="0"/>
              <a:t>          </a:t>
            </a:r>
            <a:r>
              <a:rPr lang="en-US" dirty="0" smtClean="0"/>
              <a:t>/* </a:t>
            </a:r>
            <a:r>
              <a:rPr lang="en-US" dirty="0"/>
              <a:t>[(p1,a,D), (p2,a,D), (p3,p1,D)] */</a:t>
            </a:r>
          </a:p>
          <a:p>
            <a:pPr marL="0">
              <a:lnSpc>
                <a:spcPct val="120000"/>
              </a:lnSpc>
              <a:spcBef>
                <a:spcPts val="0"/>
              </a:spcBef>
              <a:spcAft>
                <a:spcPts val="0"/>
              </a:spcAft>
            </a:pPr>
            <a:r>
              <a:rPr lang="en-US" dirty="0">
                <a:solidFill>
                  <a:schemeClr val="bg1">
                    <a:lumMod val="75000"/>
                  </a:schemeClr>
                </a:solidFill>
              </a:rPr>
              <a:t>18</a:t>
            </a:r>
            <a:r>
              <a:rPr lang="en-US" dirty="0"/>
              <a:t>          </a:t>
            </a:r>
            <a:r>
              <a:rPr lang="en-US" dirty="0" smtClean="0"/>
              <a:t>p1 </a:t>
            </a:r>
            <a:r>
              <a:rPr lang="en-US" dirty="0"/>
              <a:t>= &amp;c;</a:t>
            </a:r>
          </a:p>
          <a:p>
            <a:pPr marL="0">
              <a:lnSpc>
                <a:spcPct val="120000"/>
              </a:lnSpc>
              <a:spcBef>
                <a:spcPts val="0"/>
              </a:spcBef>
              <a:spcAft>
                <a:spcPts val="0"/>
              </a:spcAft>
            </a:pPr>
            <a:r>
              <a:rPr lang="en-US" dirty="0">
                <a:solidFill>
                  <a:schemeClr val="bg1">
                    <a:lumMod val="75000"/>
                  </a:schemeClr>
                </a:solidFill>
              </a:rPr>
              <a:t>19</a:t>
            </a:r>
            <a:r>
              <a:rPr lang="en-US" dirty="0"/>
              <a:t>     </a:t>
            </a:r>
            <a:r>
              <a:rPr lang="en-US" dirty="0" smtClean="0"/>
              <a:t> </a:t>
            </a:r>
            <a:r>
              <a:rPr lang="en-US" dirty="0"/>
              <a:t>/* [(p1,b,P), (p1,c,P), (p2,a,D), (p3,p1,D)] */</a:t>
            </a:r>
          </a:p>
          <a:p>
            <a:pPr marL="0">
              <a:lnSpc>
                <a:spcPct val="120000"/>
              </a:lnSpc>
              <a:spcBef>
                <a:spcPts val="0"/>
              </a:spcBef>
              <a:spcAft>
                <a:spcPts val="0"/>
              </a:spcAft>
            </a:pPr>
            <a:r>
              <a:rPr lang="en-US" dirty="0">
                <a:solidFill>
                  <a:schemeClr val="bg1">
                    <a:lumMod val="75000"/>
                  </a:schemeClr>
                </a:solidFill>
              </a:rPr>
              <a:t>20</a:t>
            </a:r>
            <a:r>
              <a:rPr lang="en-US" dirty="0"/>
              <a:t>      </a:t>
            </a:r>
            <a:r>
              <a:rPr lang="en-US" dirty="0" smtClean="0"/>
              <a:t>return</a:t>
            </a:r>
            <a:r>
              <a:rPr lang="en-US" dirty="0"/>
              <a:t>;</a:t>
            </a:r>
          </a:p>
          <a:p>
            <a:pPr marL="0">
              <a:lnSpc>
                <a:spcPct val="120000"/>
              </a:lnSpc>
              <a:spcBef>
                <a:spcPts val="0"/>
              </a:spcBef>
              <a:spcAft>
                <a:spcPts val="0"/>
              </a:spcAft>
            </a:pPr>
            <a:r>
              <a:rPr lang="en-US" dirty="0">
                <a:solidFill>
                  <a:schemeClr val="bg1">
                    <a:lumMod val="75000"/>
                  </a:schemeClr>
                </a:solidFill>
              </a:rPr>
              <a:t>21</a:t>
            </a:r>
            <a:r>
              <a:rPr lang="en-US" dirty="0"/>
              <a:t>   }</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21</a:t>
            </a:fld>
            <a:endParaRPr lang="en-US" dirty="0"/>
          </a:p>
        </p:txBody>
      </p:sp>
      <p:sp>
        <p:nvSpPr>
          <p:cNvPr id="16" name="TextBox 15"/>
          <p:cNvSpPr txBox="1"/>
          <p:nvPr/>
        </p:nvSpPr>
        <p:spPr>
          <a:xfrm>
            <a:off x="6757790" y="2676209"/>
            <a:ext cx="3229602" cy="369332"/>
          </a:xfrm>
          <a:prstGeom prst="rect">
            <a:avLst/>
          </a:prstGeom>
          <a:noFill/>
        </p:spPr>
        <p:txBody>
          <a:bodyPr wrap="none" rtlCol="0">
            <a:spAutoFit/>
          </a:bodyPr>
          <a:lstStyle/>
          <a:p>
            <a:r>
              <a:rPr lang="en-US" dirty="0" smtClean="0"/>
              <a:t>two potential paths of execution</a:t>
            </a:r>
            <a:endParaRPr lang="en-US" dirty="0"/>
          </a:p>
        </p:txBody>
      </p:sp>
      <p:cxnSp>
        <p:nvCxnSpPr>
          <p:cNvPr id="17" name="Straight Arrow Connector 16"/>
          <p:cNvCxnSpPr>
            <a:stCxn id="16" idx="1"/>
          </p:cNvCxnSpPr>
          <p:nvPr/>
        </p:nvCxnSpPr>
        <p:spPr>
          <a:xfrm flipH="1">
            <a:off x="3123127" y="2860875"/>
            <a:ext cx="3634663" cy="0"/>
          </a:xfrm>
          <a:prstGeom prst="straightConnector1">
            <a:avLst/>
          </a:prstGeom>
          <a:ln w="38100">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p:cNvCxnSpPr>
            <a:stCxn id="16" idx="1"/>
          </p:cNvCxnSpPr>
          <p:nvPr/>
        </p:nvCxnSpPr>
        <p:spPr>
          <a:xfrm flipH="1">
            <a:off x="3123127" y="2860875"/>
            <a:ext cx="3634663" cy="1108086"/>
          </a:xfrm>
          <a:prstGeom prst="straightConnector1">
            <a:avLst/>
          </a:prstGeom>
          <a:ln w="38100">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6755687" y="4134373"/>
            <a:ext cx="4982261" cy="369332"/>
          </a:xfrm>
          <a:prstGeom prst="rect">
            <a:avLst/>
          </a:prstGeom>
          <a:noFill/>
        </p:spPr>
        <p:txBody>
          <a:bodyPr wrap="none" rtlCol="0">
            <a:spAutoFit/>
          </a:bodyPr>
          <a:lstStyle/>
          <a:p>
            <a:r>
              <a:rPr lang="en-US" dirty="0" smtClean="0"/>
              <a:t>two potential relationships classified as possibly (P)</a:t>
            </a:r>
            <a:endParaRPr lang="en-US" dirty="0"/>
          </a:p>
        </p:txBody>
      </p:sp>
      <p:cxnSp>
        <p:nvCxnSpPr>
          <p:cNvPr id="20" name="Straight Arrow Connector 19"/>
          <p:cNvCxnSpPr>
            <a:stCxn id="18" idx="1"/>
          </p:cNvCxnSpPr>
          <p:nvPr/>
        </p:nvCxnSpPr>
        <p:spPr>
          <a:xfrm flipH="1">
            <a:off x="6387921" y="4319039"/>
            <a:ext cx="367766" cy="182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23127" y="2860874"/>
            <a:ext cx="3591445" cy="0"/>
          </a:xfrm>
          <a:prstGeom prst="straightConnector1">
            <a:avLst/>
          </a:prstGeom>
          <a:ln w="38100">
            <a:solidFill>
              <a:schemeClr val="tx1">
                <a:lumMod val="50000"/>
                <a:lumOff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a:stCxn id="16" idx="1"/>
          </p:cNvCxnSpPr>
          <p:nvPr/>
        </p:nvCxnSpPr>
        <p:spPr>
          <a:xfrm flipH="1">
            <a:off x="3123128" y="2860875"/>
            <a:ext cx="3634662" cy="1108086"/>
          </a:xfrm>
          <a:prstGeom prst="straightConnector1">
            <a:avLst/>
          </a:prstGeom>
          <a:ln w="38100">
            <a:solidFill>
              <a:schemeClr val="tx1">
                <a:lumMod val="50000"/>
                <a:lumOff val="50000"/>
              </a:schemeClr>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9977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 – Data Partitioning</a:t>
            </a:r>
            <a:endParaRPr lang="en-US" dirty="0"/>
          </a:p>
        </p:txBody>
      </p:sp>
      <p:sp>
        <p:nvSpPr>
          <p:cNvPr id="3" name="Content Placeholder 2"/>
          <p:cNvSpPr>
            <a:spLocks noGrp="1"/>
          </p:cNvSpPr>
          <p:nvPr>
            <p:ph idx="1"/>
          </p:nvPr>
        </p:nvSpPr>
        <p:spPr/>
        <p:txBody>
          <a:bodyPr/>
          <a:lstStyle/>
          <a:p>
            <a:r>
              <a:rPr lang="en-US" sz="2400" dirty="0" smtClean="0"/>
              <a:t>If all shared data fits within on-chip memory, all the shared variables are allocated to on-chip SRAM. However, shared data may often exceed the size of the on-chip memory.</a:t>
            </a:r>
          </a:p>
          <a:p>
            <a:r>
              <a:rPr lang="en-US" sz="2400" dirty="0" smtClean="0"/>
              <a:t>Shared data can be managed in several ways</a:t>
            </a:r>
          </a:p>
          <a:p>
            <a:pPr lvl="1"/>
            <a:r>
              <a:rPr lang="en-US" sz="2000" dirty="0" smtClean="0"/>
              <a:t>size</a:t>
            </a:r>
          </a:p>
          <a:p>
            <a:pPr lvl="1"/>
            <a:r>
              <a:rPr lang="en-US" sz="2000" dirty="0" smtClean="0"/>
              <a:t>type</a:t>
            </a:r>
          </a:p>
          <a:p>
            <a:pPr lvl="1"/>
            <a:r>
              <a:rPr lang="en-US" sz="2000" dirty="0" smtClean="0"/>
              <a:t>frequency of access</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22</a:t>
            </a:fld>
            <a:endParaRPr lang="en-US" dirty="0"/>
          </a:p>
        </p:txBody>
      </p:sp>
    </p:spTree>
    <p:extLst>
      <p:ext uri="{BB962C8B-B14F-4D97-AF65-F5344CB8AC3E}">
        <p14:creationId xmlns:p14="http://schemas.microsoft.com/office/powerpoint/2010/main" val="3963775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 – Data Partitioning</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Sample conversion process…</a:t>
            </a:r>
          </a:p>
          <a:p>
            <a:r>
              <a:rPr lang="en-US" dirty="0"/>
              <a:t>double </a:t>
            </a:r>
            <a:r>
              <a:rPr lang="en-US" dirty="0" smtClean="0"/>
              <a:t>array[size]</a:t>
            </a:r>
          </a:p>
          <a:p>
            <a:r>
              <a:rPr lang="en-US" dirty="0" smtClean="0">
                <a:solidFill>
                  <a:schemeClr val="accent2"/>
                </a:solidFill>
              </a:rPr>
              <a:t>If on-chip shared memory still has space…</a:t>
            </a:r>
          </a:p>
          <a:p>
            <a:r>
              <a:rPr lang="en-US" dirty="0" smtClean="0">
                <a:solidFill>
                  <a:schemeClr val="accent2"/>
                </a:solidFill>
              </a:rPr>
              <a:t>Create MPB </a:t>
            </a:r>
            <a:r>
              <a:rPr lang="en-US" dirty="0" err="1" smtClean="0">
                <a:solidFill>
                  <a:schemeClr val="accent2"/>
                </a:solidFill>
              </a:rPr>
              <a:t>malloc</a:t>
            </a:r>
            <a:r>
              <a:rPr lang="en-US" dirty="0" smtClean="0">
                <a:solidFill>
                  <a:schemeClr val="accent2"/>
                </a:solidFill>
              </a:rPr>
              <a:t> call: </a:t>
            </a:r>
            <a:r>
              <a:rPr lang="en-US" dirty="0" smtClean="0"/>
              <a:t>array = (double *)</a:t>
            </a:r>
            <a:r>
              <a:rPr lang="en-US" dirty="0" err="1" smtClean="0"/>
              <a:t>RCCE_malloc</a:t>
            </a:r>
            <a:r>
              <a:rPr lang="en-US" dirty="0" smtClean="0"/>
              <a:t>(size); </a:t>
            </a:r>
            <a:r>
              <a:rPr lang="en-US" dirty="0" smtClean="0">
                <a:solidFill>
                  <a:schemeClr val="accent2"/>
                </a:solidFill>
              </a:rPr>
              <a:t>and, </a:t>
            </a:r>
            <a:r>
              <a:rPr lang="en-US" i="1" dirty="0" smtClean="0">
                <a:solidFill>
                  <a:schemeClr val="accent2"/>
                </a:solidFill>
              </a:rPr>
              <a:t>put </a:t>
            </a:r>
            <a:r>
              <a:rPr lang="en-US" dirty="0" smtClean="0">
                <a:solidFill>
                  <a:schemeClr val="accent2"/>
                </a:solidFill>
              </a:rPr>
              <a:t> and </a:t>
            </a:r>
            <a:r>
              <a:rPr lang="en-US" i="1" dirty="0" smtClean="0">
                <a:solidFill>
                  <a:schemeClr val="accent2"/>
                </a:solidFill>
              </a:rPr>
              <a:t>get</a:t>
            </a:r>
            <a:r>
              <a:rPr lang="en-US" dirty="0" smtClean="0">
                <a:solidFill>
                  <a:schemeClr val="accent2"/>
                </a:solidFill>
              </a:rPr>
              <a:t> primitives for data movement in and out of MPB</a:t>
            </a:r>
          </a:p>
          <a:p>
            <a:r>
              <a:rPr lang="en-US" dirty="0" err="1" smtClean="0"/>
              <a:t>RCCE_put</a:t>
            </a:r>
            <a:r>
              <a:rPr lang="en-US" dirty="0" smtClean="0"/>
              <a:t>((</a:t>
            </a:r>
            <a:r>
              <a:rPr lang="en-US" dirty="0" err="1" smtClean="0"/>
              <a:t>t_vcharp</a:t>
            </a:r>
            <a:r>
              <a:rPr lang="en-US" dirty="0" smtClean="0"/>
              <a:t>)array, (</a:t>
            </a:r>
            <a:r>
              <a:rPr lang="en-US" dirty="0" err="1" smtClean="0"/>
              <a:t>t_vcharp</a:t>
            </a:r>
            <a:r>
              <a:rPr lang="en-US" dirty="0" smtClean="0"/>
              <a:t>)buffer, size, </a:t>
            </a:r>
            <a:r>
              <a:rPr lang="en-US" dirty="0" err="1" smtClean="0"/>
              <a:t>coreID</a:t>
            </a:r>
            <a:r>
              <a:rPr lang="en-US" dirty="0" smtClean="0"/>
              <a:t>)</a:t>
            </a:r>
            <a:br>
              <a:rPr lang="en-US" dirty="0" smtClean="0"/>
            </a:br>
            <a:r>
              <a:rPr lang="en-US" dirty="0" err="1" smtClean="0"/>
              <a:t>RCCE_get</a:t>
            </a:r>
            <a:r>
              <a:rPr lang="en-US" dirty="0" smtClean="0"/>
              <a:t>((</a:t>
            </a:r>
            <a:r>
              <a:rPr lang="en-US" dirty="0" err="1" smtClean="0"/>
              <a:t>t_vcharp</a:t>
            </a:r>
            <a:r>
              <a:rPr lang="en-US" dirty="0" smtClean="0"/>
              <a:t>)buffer, (</a:t>
            </a:r>
            <a:r>
              <a:rPr lang="en-US" dirty="0" err="1" smtClean="0"/>
              <a:t>t_vcharp</a:t>
            </a:r>
            <a:r>
              <a:rPr lang="en-US" dirty="0" smtClean="0"/>
              <a:t>)array, size, </a:t>
            </a:r>
            <a:r>
              <a:rPr lang="en-US" dirty="0" err="1" smtClean="0"/>
              <a:t>coreID</a:t>
            </a:r>
            <a:r>
              <a:rPr lang="en-US" dirty="0" smtClean="0"/>
              <a:t>)</a:t>
            </a:r>
          </a:p>
          <a:p>
            <a:r>
              <a:rPr lang="en-US" dirty="0" smtClean="0">
                <a:solidFill>
                  <a:schemeClr val="accent2"/>
                </a:solidFill>
              </a:rPr>
              <a:t>If on-chip shared memory is all occupied</a:t>
            </a:r>
          </a:p>
          <a:p>
            <a:r>
              <a:rPr lang="en-US" dirty="0" smtClean="0"/>
              <a:t>Create DRAM </a:t>
            </a:r>
            <a:r>
              <a:rPr lang="en-US" dirty="0" err="1" smtClean="0"/>
              <a:t>malloc</a:t>
            </a:r>
            <a:r>
              <a:rPr lang="en-US" dirty="0" smtClean="0"/>
              <a:t> call: array = (double *)</a:t>
            </a:r>
            <a:r>
              <a:rPr lang="en-US" dirty="0" err="1" smtClean="0"/>
              <a:t>RCCE_shmalloc</a:t>
            </a:r>
            <a:r>
              <a:rPr lang="en-US" dirty="0" smtClean="0"/>
              <a:t>(size * </a:t>
            </a:r>
            <a:r>
              <a:rPr lang="en-US" dirty="0" err="1" smtClean="0"/>
              <a:t>sizeof</a:t>
            </a:r>
            <a:r>
              <a:rPr lang="en-US" dirty="0" smtClean="0"/>
              <a:t>(double))</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23</a:t>
            </a:fld>
            <a:endParaRPr lang="en-US" dirty="0"/>
          </a:p>
        </p:txBody>
      </p:sp>
    </p:spTree>
    <p:extLst>
      <p:ext uri="{BB962C8B-B14F-4D97-AF65-F5344CB8AC3E}">
        <p14:creationId xmlns:p14="http://schemas.microsoft.com/office/powerpoint/2010/main" val="229372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5 – Program Translation</a:t>
            </a:r>
            <a:endParaRPr lang="en-US" dirty="0"/>
          </a:p>
        </p:txBody>
      </p:sp>
      <p:sp>
        <p:nvSpPr>
          <p:cNvPr id="3" name="Content Placeholder 2"/>
          <p:cNvSpPr>
            <a:spLocks noGrp="1"/>
          </p:cNvSpPr>
          <p:nvPr>
            <p:ph idx="1"/>
          </p:nvPr>
        </p:nvSpPr>
        <p:spPr/>
        <p:txBody>
          <a:bodyPr>
            <a:normAutofit/>
          </a:bodyPr>
          <a:lstStyle/>
          <a:p>
            <a:r>
              <a:rPr lang="en-US" sz="2400" dirty="0" smtClean="0"/>
              <a:t>The transformation itself has two main components aside from data partitioning:</a:t>
            </a:r>
          </a:p>
          <a:p>
            <a:pPr marL="457200" indent="-457200">
              <a:buFont typeface="+mj-lt"/>
              <a:buAutoNum type="arabicPeriod"/>
            </a:pPr>
            <a:r>
              <a:rPr lang="en-US" sz="2400" dirty="0" smtClean="0"/>
              <a:t>Transforming and/or removing the </a:t>
            </a:r>
            <a:r>
              <a:rPr lang="en-US" sz="2400" dirty="0" err="1" smtClean="0"/>
              <a:t>Pthread</a:t>
            </a:r>
            <a:r>
              <a:rPr lang="en-US" sz="2400" dirty="0" smtClean="0"/>
              <a:t>-specific source code</a:t>
            </a:r>
          </a:p>
          <a:p>
            <a:pPr marL="457200" indent="-457200">
              <a:buFont typeface="+mj-lt"/>
              <a:buAutoNum type="arabicPeriod"/>
            </a:pPr>
            <a:r>
              <a:rPr lang="en-US" sz="2400" dirty="0" smtClean="0"/>
              <a:t>Adding SCC-specific API calls for </a:t>
            </a:r>
            <a:r>
              <a:rPr lang="en-US" sz="2400" dirty="0" err="1" smtClean="0"/>
              <a:t>multiprocess</a:t>
            </a:r>
            <a:r>
              <a:rPr lang="en-US" sz="2400" dirty="0" smtClean="0"/>
              <a:t> execution (RCCE code)</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24</a:t>
            </a:fld>
            <a:endParaRPr lang="en-US" dirty="0"/>
          </a:p>
        </p:txBody>
      </p:sp>
    </p:spTree>
    <p:extLst>
      <p:ext uri="{BB962C8B-B14F-4D97-AF65-F5344CB8AC3E}">
        <p14:creationId xmlns:p14="http://schemas.microsoft.com/office/powerpoint/2010/main" val="3889991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5 – Program Translation</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25</a:t>
            </a:fld>
            <a:endParaRPr lang="en-US" dirty="0"/>
          </a:p>
        </p:txBody>
      </p:sp>
      <p:sp>
        <p:nvSpPr>
          <p:cNvPr id="13" name="Content Placeholder 2"/>
          <p:cNvSpPr txBox="1">
            <a:spLocks/>
          </p:cNvSpPr>
          <p:nvPr/>
        </p:nvSpPr>
        <p:spPr>
          <a:xfrm>
            <a:off x="1097280" y="1737360"/>
            <a:ext cx="6878464"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20000"/>
              </a:lnSpc>
              <a:spcBef>
                <a:spcPts val="0"/>
              </a:spcBef>
              <a:spcAft>
                <a:spcPts val="0"/>
              </a:spcAft>
            </a:pP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pPr marL="0" indent="0">
              <a:lnSpc>
                <a:spcPct val="120000"/>
              </a:lnSpc>
              <a:spcBef>
                <a:spcPts val="0"/>
              </a:spcBef>
              <a:spcAft>
                <a:spcPts val="0"/>
              </a:spcAft>
            </a:pPr>
            <a:r>
              <a:rPr lang="en-US" dirty="0"/>
              <a:t> </a:t>
            </a:r>
            <a:r>
              <a:rPr lang="en-US" dirty="0" smtClean="0"/>
              <a:t>   </a:t>
            </a:r>
            <a:r>
              <a:rPr lang="en-US" dirty="0" err="1" smtClean="0"/>
              <a:t>int</a:t>
            </a:r>
            <a:r>
              <a:rPr lang="en-US" dirty="0" smtClean="0"/>
              <a:t> local = 0;</a:t>
            </a:r>
          </a:p>
          <a:p>
            <a:pPr marL="0" indent="0">
              <a:lnSpc>
                <a:spcPct val="120000"/>
              </a:lnSpc>
              <a:spcBef>
                <a:spcPts val="0"/>
              </a:spcBef>
              <a:spcAft>
                <a:spcPts val="0"/>
              </a:spcAft>
            </a:pPr>
            <a:r>
              <a:rPr lang="en-US" dirty="0" smtClean="0"/>
              <a:t>    </a:t>
            </a:r>
            <a:r>
              <a:rPr lang="en-US" dirty="0" err="1" smtClean="0"/>
              <a:t>pthread_t</a:t>
            </a:r>
            <a:r>
              <a:rPr lang="en-US" dirty="0" smtClean="0"/>
              <a:t> threads[</a:t>
            </a:r>
            <a:r>
              <a:rPr lang="en-US" dirty="0" err="1" smtClean="0"/>
              <a:t>total_threads</a:t>
            </a:r>
            <a:r>
              <a:rPr lang="en-US" dirty="0" smtClean="0"/>
              <a:t>];</a:t>
            </a:r>
          </a:p>
          <a:p>
            <a:pPr marL="0" indent="0">
              <a:lnSpc>
                <a:spcPct val="120000"/>
              </a:lnSpc>
              <a:spcBef>
                <a:spcPts val="0"/>
              </a:spcBef>
              <a:spcAft>
                <a:spcPts val="0"/>
              </a:spcAft>
            </a:pPr>
            <a:r>
              <a:rPr lang="en-US" dirty="0" smtClean="0"/>
              <a:t>    </a:t>
            </a:r>
            <a:r>
              <a:rPr lang="en-US" dirty="0" err="1" smtClean="0"/>
              <a:t>int</a:t>
            </a:r>
            <a:r>
              <a:rPr lang="en-US" dirty="0" smtClean="0"/>
              <a:t> </a:t>
            </a:r>
            <a:r>
              <a:rPr lang="en-US" dirty="0" err="1" smtClean="0"/>
              <a:t>rc</a:t>
            </a:r>
            <a:r>
              <a:rPr lang="en-US" dirty="0" smtClean="0"/>
              <a:t>;</a:t>
            </a:r>
          </a:p>
          <a:p>
            <a:pPr marL="0" indent="0">
              <a:lnSpc>
                <a:spcPct val="120000"/>
              </a:lnSpc>
              <a:spcBef>
                <a:spcPts val="0"/>
              </a:spcBef>
              <a:spcAft>
                <a:spcPts val="0"/>
              </a:spcAft>
            </a:pPr>
            <a:r>
              <a:rPr lang="en-US" dirty="0" smtClean="0"/>
              <a:t>    for(local = 0; local &lt; </a:t>
            </a:r>
            <a:r>
              <a:rPr lang="en-US" dirty="0" err="1" smtClean="0"/>
              <a:t>total_threads</a:t>
            </a:r>
            <a:r>
              <a:rPr lang="en-US" dirty="0" smtClean="0"/>
              <a:t>; local++) {</a:t>
            </a:r>
          </a:p>
          <a:p>
            <a:pPr marL="0" indent="0">
              <a:lnSpc>
                <a:spcPct val="120000"/>
              </a:lnSpc>
              <a:spcBef>
                <a:spcPts val="0"/>
              </a:spcBef>
              <a:spcAft>
                <a:spcPts val="0"/>
              </a:spcAft>
            </a:pPr>
            <a:r>
              <a:rPr lang="en-US" dirty="0" smtClean="0"/>
              <a:t>        </a:t>
            </a:r>
            <a:r>
              <a:rPr lang="en-US" dirty="0" err="1" smtClean="0"/>
              <a:t>rc</a:t>
            </a:r>
            <a:r>
              <a:rPr lang="en-US" dirty="0" smtClean="0"/>
              <a:t> = </a:t>
            </a:r>
            <a:r>
              <a:rPr lang="en-US" dirty="0" err="1" smtClean="0"/>
              <a:t>pthread_create</a:t>
            </a:r>
            <a:r>
              <a:rPr lang="en-US" dirty="0" smtClean="0"/>
              <a:t>(&amp;threads[local], NULL, thread, (void *)local);</a:t>
            </a:r>
          </a:p>
          <a:p>
            <a:pPr marL="0" indent="0">
              <a:lnSpc>
                <a:spcPct val="120000"/>
              </a:lnSpc>
              <a:spcBef>
                <a:spcPts val="0"/>
              </a:spcBef>
              <a:spcAft>
                <a:spcPts val="0"/>
              </a:spcAft>
            </a:pPr>
            <a:r>
              <a:rPr lang="en-US" dirty="0" smtClean="0"/>
              <a:t>    }</a:t>
            </a:r>
          </a:p>
          <a:p>
            <a:pPr marL="0" indent="0">
              <a:lnSpc>
                <a:spcPct val="120000"/>
              </a:lnSpc>
              <a:spcBef>
                <a:spcPts val="0"/>
              </a:spcBef>
              <a:spcAft>
                <a:spcPts val="0"/>
              </a:spcAft>
            </a:pPr>
            <a:r>
              <a:rPr lang="en-US" dirty="0" smtClean="0"/>
              <a:t>    for(local = 0; local &lt; </a:t>
            </a:r>
            <a:r>
              <a:rPr lang="en-US" dirty="0" err="1" smtClean="0"/>
              <a:t>total_threads</a:t>
            </a:r>
            <a:r>
              <a:rPr lang="en-US" dirty="0" smtClean="0"/>
              <a:t>; local++) {</a:t>
            </a:r>
          </a:p>
          <a:p>
            <a:pPr marL="0" indent="0">
              <a:lnSpc>
                <a:spcPct val="120000"/>
              </a:lnSpc>
              <a:spcBef>
                <a:spcPts val="0"/>
              </a:spcBef>
              <a:spcAft>
                <a:spcPts val="0"/>
              </a:spcAft>
            </a:pPr>
            <a:r>
              <a:rPr lang="en-US" dirty="0" smtClean="0"/>
              <a:t>        </a:t>
            </a:r>
            <a:r>
              <a:rPr lang="en-US" dirty="0" err="1" smtClean="0"/>
              <a:t>pthread_join</a:t>
            </a:r>
            <a:r>
              <a:rPr lang="en-US" dirty="0" smtClean="0"/>
              <a:t>(threads[local], NULL);</a:t>
            </a:r>
          </a:p>
          <a:p>
            <a:pPr marL="0" indent="0">
              <a:lnSpc>
                <a:spcPct val="120000"/>
              </a:lnSpc>
              <a:spcBef>
                <a:spcPts val="0"/>
              </a:spcBef>
              <a:spcAft>
                <a:spcPts val="0"/>
              </a:spcAft>
            </a:pPr>
            <a:r>
              <a:rPr lang="en-US" dirty="0" smtClean="0"/>
              <a:t>    }</a:t>
            </a:r>
          </a:p>
          <a:p>
            <a:pPr marL="0" indent="0">
              <a:lnSpc>
                <a:spcPct val="120000"/>
              </a:lnSpc>
              <a:spcBef>
                <a:spcPts val="0"/>
              </a:spcBef>
              <a:spcAft>
                <a:spcPts val="0"/>
              </a:spcAft>
            </a:pPr>
            <a:r>
              <a:rPr lang="en-US" dirty="0" smtClean="0"/>
              <a:t>    return 0;</a:t>
            </a:r>
          </a:p>
          <a:p>
            <a:pPr marL="0" indent="0">
              <a:lnSpc>
                <a:spcPct val="120000"/>
              </a:lnSpc>
              <a:spcBef>
                <a:spcPts val="0"/>
              </a:spcBef>
              <a:spcAft>
                <a:spcPts val="0"/>
              </a:spcAft>
            </a:pPr>
            <a:r>
              <a:rPr lang="en-US" dirty="0" smtClean="0"/>
              <a:t>}</a:t>
            </a:r>
          </a:p>
          <a:p>
            <a:endParaRPr lang="en-US" dirty="0"/>
          </a:p>
        </p:txBody>
      </p:sp>
      <p:sp>
        <p:nvSpPr>
          <p:cNvPr id="9" name="TextBox 8"/>
          <p:cNvSpPr txBox="1"/>
          <p:nvPr/>
        </p:nvSpPr>
        <p:spPr>
          <a:xfrm>
            <a:off x="7428152" y="1741757"/>
            <a:ext cx="3417282" cy="400110"/>
          </a:xfrm>
          <a:prstGeom prst="rect">
            <a:avLst/>
          </a:prstGeom>
          <a:noFill/>
        </p:spPr>
        <p:txBody>
          <a:bodyPr wrap="none" rtlCol="0">
            <a:spAutoFit/>
          </a:bodyPr>
          <a:lstStyle/>
          <a:p>
            <a:r>
              <a:rPr lang="en-US" sz="2000" dirty="0" smtClean="0">
                <a:solidFill>
                  <a:schemeClr val="accent2"/>
                </a:solidFill>
              </a:rPr>
              <a:t>1. Analyze </a:t>
            </a:r>
            <a:r>
              <a:rPr lang="en-US" sz="2000" dirty="0" err="1" smtClean="0">
                <a:solidFill>
                  <a:schemeClr val="accent2"/>
                </a:solidFill>
              </a:rPr>
              <a:t>pthread_create</a:t>
            </a:r>
            <a:r>
              <a:rPr lang="en-US" sz="2000" dirty="0" smtClean="0">
                <a:solidFill>
                  <a:schemeClr val="accent2"/>
                </a:solidFill>
              </a:rPr>
              <a:t> calls</a:t>
            </a:r>
            <a:endParaRPr lang="en-US" sz="2000" dirty="0">
              <a:solidFill>
                <a:schemeClr val="accent2"/>
              </a:solidFill>
            </a:endParaRPr>
          </a:p>
        </p:txBody>
      </p:sp>
      <p:cxnSp>
        <p:nvCxnSpPr>
          <p:cNvPr id="7" name="Straight Connector 6"/>
          <p:cNvCxnSpPr/>
          <p:nvPr/>
        </p:nvCxnSpPr>
        <p:spPr>
          <a:xfrm>
            <a:off x="5859887" y="3676918"/>
            <a:ext cx="62462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22901" y="3676918"/>
            <a:ext cx="6246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28160" y="2141867"/>
            <a:ext cx="5240915" cy="1015663"/>
          </a:xfrm>
          <a:prstGeom prst="rect">
            <a:avLst/>
          </a:prstGeom>
          <a:noFill/>
        </p:spPr>
        <p:txBody>
          <a:bodyPr wrap="square" rtlCol="0">
            <a:spAutoFit/>
          </a:bodyPr>
          <a:lstStyle/>
          <a:p>
            <a:r>
              <a:rPr lang="en-US" sz="2000" dirty="0" smtClean="0">
                <a:solidFill>
                  <a:schemeClr val="accent2"/>
                </a:solidFill>
              </a:rPr>
              <a:t>2. Extract and save the third and fourth </a:t>
            </a:r>
          </a:p>
          <a:p>
            <a:r>
              <a:rPr lang="en-US" sz="2000" dirty="0">
                <a:solidFill>
                  <a:schemeClr val="accent2"/>
                </a:solidFill>
              </a:rPr>
              <a:t> </a:t>
            </a:r>
            <a:r>
              <a:rPr lang="en-US" sz="2000" dirty="0" smtClean="0">
                <a:solidFill>
                  <a:schemeClr val="accent2"/>
                </a:solidFill>
              </a:rPr>
              <a:t>   parameters… the name of the function </a:t>
            </a:r>
          </a:p>
          <a:p>
            <a:r>
              <a:rPr lang="en-US" sz="2000" dirty="0">
                <a:solidFill>
                  <a:schemeClr val="accent2"/>
                </a:solidFill>
              </a:rPr>
              <a:t> </a:t>
            </a:r>
            <a:r>
              <a:rPr lang="en-US" sz="2000" dirty="0" smtClean="0">
                <a:solidFill>
                  <a:schemeClr val="accent2"/>
                </a:solidFill>
              </a:rPr>
              <a:t>   and argument it takes, respectively</a:t>
            </a:r>
            <a:endParaRPr lang="en-US" sz="2000" dirty="0">
              <a:solidFill>
                <a:schemeClr val="accent2"/>
              </a:solidFill>
            </a:endParaRPr>
          </a:p>
        </p:txBody>
      </p:sp>
      <p:sp>
        <p:nvSpPr>
          <p:cNvPr id="15" name="TextBox 14"/>
          <p:cNvSpPr txBox="1"/>
          <p:nvPr/>
        </p:nvSpPr>
        <p:spPr>
          <a:xfrm>
            <a:off x="7424206" y="3743649"/>
            <a:ext cx="5240915" cy="707886"/>
          </a:xfrm>
          <a:prstGeom prst="rect">
            <a:avLst/>
          </a:prstGeom>
          <a:noFill/>
        </p:spPr>
        <p:txBody>
          <a:bodyPr wrap="square" rtlCol="0">
            <a:spAutoFit/>
          </a:bodyPr>
          <a:lstStyle/>
          <a:p>
            <a:r>
              <a:rPr lang="en-US" sz="2000" dirty="0">
                <a:solidFill>
                  <a:schemeClr val="accent2"/>
                </a:solidFill>
              </a:rPr>
              <a:t>3</a:t>
            </a:r>
            <a:r>
              <a:rPr lang="en-US" sz="2000" dirty="0" smtClean="0">
                <a:solidFill>
                  <a:schemeClr val="accent2"/>
                </a:solidFill>
              </a:rPr>
              <a:t>. Using the parameters, create a new </a:t>
            </a:r>
          </a:p>
          <a:p>
            <a:r>
              <a:rPr lang="en-US" sz="2000" dirty="0">
                <a:solidFill>
                  <a:schemeClr val="accent2"/>
                </a:solidFill>
              </a:rPr>
              <a:t> </a:t>
            </a:r>
            <a:r>
              <a:rPr lang="en-US" sz="2000" dirty="0" smtClean="0">
                <a:solidFill>
                  <a:schemeClr val="accent2"/>
                </a:solidFill>
              </a:rPr>
              <a:t>   function statement</a:t>
            </a:r>
            <a:endParaRPr lang="en-US" sz="2000" dirty="0">
              <a:solidFill>
                <a:schemeClr val="accent2"/>
              </a:solidFill>
            </a:endParaRPr>
          </a:p>
        </p:txBody>
      </p:sp>
      <p:sp>
        <p:nvSpPr>
          <p:cNvPr id="16" name="TextBox 15"/>
          <p:cNvSpPr txBox="1"/>
          <p:nvPr/>
        </p:nvSpPr>
        <p:spPr>
          <a:xfrm>
            <a:off x="4807699" y="2379150"/>
            <a:ext cx="5240915" cy="400110"/>
          </a:xfrm>
          <a:prstGeom prst="rect">
            <a:avLst/>
          </a:prstGeom>
          <a:noFill/>
        </p:spPr>
        <p:txBody>
          <a:bodyPr wrap="square" rtlCol="0">
            <a:spAutoFit/>
          </a:bodyPr>
          <a:lstStyle/>
          <a:p>
            <a:r>
              <a:rPr lang="en-US" sz="2000" dirty="0" smtClean="0">
                <a:solidFill>
                  <a:schemeClr val="accent2"/>
                </a:solidFill>
              </a:rPr>
              <a:t>thread((void *)local);</a:t>
            </a:r>
            <a:endParaRPr lang="en-US" sz="2000" dirty="0">
              <a:solidFill>
                <a:schemeClr val="accent2"/>
              </a:solidFill>
            </a:endParaRPr>
          </a:p>
        </p:txBody>
      </p:sp>
      <p:cxnSp>
        <p:nvCxnSpPr>
          <p:cNvPr id="17" name="Straight Arrow Connector 16"/>
          <p:cNvCxnSpPr/>
          <p:nvPr/>
        </p:nvCxnSpPr>
        <p:spPr>
          <a:xfrm flipH="1" flipV="1">
            <a:off x="6819363" y="2711003"/>
            <a:ext cx="604843" cy="701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445616" y="2708479"/>
            <a:ext cx="604843" cy="701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24205" y="4837599"/>
            <a:ext cx="5240915" cy="707886"/>
          </a:xfrm>
          <a:prstGeom prst="rect">
            <a:avLst/>
          </a:prstGeom>
          <a:noFill/>
        </p:spPr>
        <p:txBody>
          <a:bodyPr wrap="square" rtlCol="0">
            <a:spAutoFit/>
          </a:bodyPr>
          <a:lstStyle/>
          <a:p>
            <a:r>
              <a:rPr lang="en-US" sz="2000" dirty="0">
                <a:solidFill>
                  <a:schemeClr val="accent2"/>
                </a:solidFill>
              </a:rPr>
              <a:t>5</a:t>
            </a:r>
            <a:r>
              <a:rPr lang="en-US" sz="2000" dirty="0" smtClean="0">
                <a:solidFill>
                  <a:schemeClr val="accent2"/>
                </a:solidFill>
              </a:rPr>
              <a:t>. If function argument is a thread ID, </a:t>
            </a:r>
          </a:p>
          <a:p>
            <a:r>
              <a:rPr lang="en-US" sz="2000" dirty="0">
                <a:solidFill>
                  <a:schemeClr val="accent2"/>
                </a:solidFill>
              </a:rPr>
              <a:t> </a:t>
            </a:r>
            <a:r>
              <a:rPr lang="en-US" sz="2000" dirty="0" smtClean="0">
                <a:solidFill>
                  <a:schemeClr val="accent2"/>
                </a:solidFill>
              </a:rPr>
              <a:t>   create a </a:t>
            </a:r>
            <a:r>
              <a:rPr lang="en-US" sz="2000" dirty="0" err="1" smtClean="0">
                <a:solidFill>
                  <a:schemeClr val="accent2"/>
                </a:solidFill>
              </a:rPr>
              <a:t>coreID</a:t>
            </a:r>
            <a:r>
              <a:rPr lang="en-US" sz="2000" dirty="0" smtClean="0">
                <a:solidFill>
                  <a:schemeClr val="accent2"/>
                </a:solidFill>
              </a:rPr>
              <a:t> call to replace it.</a:t>
            </a:r>
            <a:endParaRPr lang="en-US" sz="2000" dirty="0">
              <a:solidFill>
                <a:schemeClr val="accent2"/>
              </a:solidFill>
            </a:endParaRPr>
          </a:p>
        </p:txBody>
      </p:sp>
      <p:sp>
        <p:nvSpPr>
          <p:cNvPr id="20" name="TextBox 19"/>
          <p:cNvSpPr txBox="1"/>
          <p:nvPr/>
        </p:nvSpPr>
        <p:spPr>
          <a:xfrm>
            <a:off x="7424205" y="4368893"/>
            <a:ext cx="5240915" cy="400110"/>
          </a:xfrm>
          <a:prstGeom prst="rect">
            <a:avLst/>
          </a:prstGeom>
          <a:noFill/>
        </p:spPr>
        <p:txBody>
          <a:bodyPr wrap="square" rtlCol="0">
            <a:spAutoFit/>
          </a:bodyPr>
          <a:lstStyle/>
          <a:p>
            <a:r>
              <a:rPr lang="en-US" sz="2000" dirty="0" smtClean="0">
                <a:solidFill>
                  <a:schemeClr val="accent2"/>
                </a:solidFill>
              </a:rPr>
              <a:t>4. Insert it into the program IR</a:t>
            </a:r>
            <a:endParaRPr lang="en-US" sz="2000" dirty="0">
              <a:solidFill>
                <a:schemeClr val="accent2"/>
              </a:solidFill>
            </a:endParaRPr>
          </a:p>
        </p:txBody>
      </p:sp>
      <p:sp>
        <p:nvSpPr>
          <p:cNvPr id="21" name="TextBox 20"/>
          <p:cNvSpPr txBox="1"/>
          <p:nvPr/>
        </p:nvSpPr>
        <p:spPr>
          <a:xfrm>
            <a:off x="4700804" y="4907689"/>
            <a:ext cx="2637582" cy="1772793"/>
          </a:xfrm>
          <a:prstGeom prst="rect">
            <a:avLst/>
          </a:prstGeom>
          <a:noFill/>
          <a:ln w="28575">
            <a:solidFill>
              <a:schemeClr val="tx1"/>
            </a:solidFill>
          </a:ln>
        </p:spPr>
        <p:txBody>
          <a:bodyPr wrap="none" rtlCol="0">
            <a:spAutoFit/>
          </a:bodyPr>
          <a:lstStyle/>
          <a:p>
            <a:pPr>
              <a:lnSpc>
                <a:spcPct val="120000"/>
              </a:lnSpc>
            </a:pPr>
            <a:r>
              <a:rPr lang="en-US" sz="1900" dirty="0"/>
              <a:t>void *thread(void * </a:t>
            </a:r>
            <a:r>
              <a:rPr lang="en-US" sz="1900" dirty="0" err="1"/>
              <a:t>tid</a:t>
            </a:r>
            <a:r>
              <a:rPr lang="en-US" sz="1900" dirty="0"/>
              <a:t>) {</a:t>
            </a:r>
          </a:p>
          <a:p>
            <a:pPr>
              <a:lnSpc>
                <a:spcPct val="120000"/>
              </a:lnSpc>
            </a:pPr>
            <a:r>
              <a:rPr lang="en-US" sz="1900" dirty="0"/>
              <a:t>    </a:t>
            </a:r>
            <a:r>
              <a:rPr lang="en-US" sz="1900" dirty="0" err="1"/>
              <a:t>int</a:t>
            </a:r>
            <a:r>
              <a:rPr lang="en-US" sz="1900" dirty="0"/>
              <a:t> id = (</a:t>
            </a:r>
            <a:r>
              <a:rPr lang="en-US" sz="1900" dirty="0" err="1"/>
              <a:t>int</a:t>
            </a:r>
            <a:r>
              <a:rPr lang="en-US" sz="1900" dirty="0"/>
              <a:t>)</a:t>
            </a:r>
            <a:r>
              <a:rPr lang="en-US" sz="1900" dirty="0" err="1"/>
              <a:t>tid</a:t>
            </a:r>
            <a:r>
              <a:rPr lang="en-US" sz="1900" dirty="0" smtClean="0"/>
              <a:t>;</a:t>
            </a:r>
          </a:p>
          <a:p>
            <a:pPr>
              <a:lnSpc>
                <a:spcPct val="120000"/>
              </a:lnSpc>
            </a:pPr>
            <a:r>
              <a:rPr lang="en-US" sz="1900" dirty="0"/>
              <a:t> </a:t>
            </a:r>
            <a:r>
              <a:rPr lang="en-US" sz="1900" dirty="0" smtClean="0"/>
              <a:t>   …</a:t>
            </a:r>
          </a:p>
          <a:p>
            <a:pPr>
              <a:lnSpc>
                <a:spcPct val="120000"/>
              </a:lnSpc>
            </a:pPr>
            <a:r>
              <a:rPr lang="en-US" sz="1900" dirty="0"/>
              <a:t>}</a:t>
            </a:r>
          </a:p>
          <a:p>
            <a:endParaRPr lang="en-US" dirty="0"/>
          </a:p>
        </p:txBody>
      </p:sp>
      <p:sp>
        <p:nvSpPr>
          <p:cNvPr id="22" name="TextBox 21"/>
          <p:cNvSpPr txBox="1"/>
          <p:nvPr/>
        </p:nvSpPr>
        <p:spPr>
          <a:xfrm>
            <a:off x="7661341" y="5668283"/>
            <a:ext cx="5240915" cy="400110"/>
          </a:xfrm>
          <a:prstGeom prst="rect">
            <a:avLst/>
          </a:prstGeom>
          <a:noFill/>
        </p:spPr>
        <p:txBody>
          <a:bodyPr wrap="square" rtlCol="0">
            <a:spAutoFit/>
          </a:bodyPr>
          <a:lstStyle/>
          <a:p>
            <a:r>
              <a:rPr lang="en-US" sz="2000" dirty="0" err="1" smtClean="0">
                <a:solidFill>
                  <a:schemeClr val="accent2"/>
                </a:solidFill>
              </a:rPr>
              <a:t>int</a:t>
            </a:r>
            <a:r>
              <a:rPr lang="en-US" sz="2000" dirty="0" smtClean="0">
                <a:solidFill>
                  <a:schemeClr val="accent2"/>
                </a:solidFill>
              </a:rPr>
              <a:t> </a:t>
            </a:r>
            <a:r>
              <a:rPr lang="en-US" sz="2000" dirty="0" err="1" smtClean="0">
                <a:solidFill>
                  <a:schemeClr val="accent2"/>
                </a:solidFill>
              </a:rPr>
              <a:t>coreID</a:t>
            </a:r>
            <a:r>
              <a:rPr lang="en-US" sz="2000" dirty="0" smtClean="0">
                <a:solidFill>
                  <a:schemeClr val="accent2"/>
                </a:solidFill>
              </a:rPr>
              <a:t> = </a:t>
            </a:r>
            <a:r>
              <a:rPr lang="en-US" sz="2000" dirty="0" err="1" smtClean="0">
                <a:solidFill>
                  <a:schemeClr val="accent2"/>
                </a:solidFill>
              </a:rPr>
              <a:t>RCCE_ue</a:t>
            </a:r>
            <a:r>
              <a:rPr lang="en-US" sz="2000" dirty="0" smtClean="0">
                <a:solidFill>
                  <a:schemeClr val="accent2"/>
                </a:solidFill>
              </a:rPr>
              <a:t>()</a:t>
            </a:r>
            <a:endParaRPr lang="en-US" sz="2000" dirty="0">
              <a:solidFill>
                <a:schemeClr val="accent2"/>
              </a:solidFill>
            </a:endParaRPr>
          </a:p>
        </p:txBody>
      </p:sp>
      <p:sp>
        <p:nvSpPr>
          <p:cNvPr id="23" name="Rectangle 22"/>
          <p:cNvSpPr/>
          <p:nvPr/>
        </p:nvSpPr>
        <p:spPr>
          <a:xfrm>
            <a:off x="1973596" y="3318646"/>
            <a:ext cx="6002147" cy="425003"/>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Arrow Connector 24"/>
          <p:cNvCxnSpPr/>
          <p:nvPr/>
        </p:nvCxnSpPr>
        <p:spPr>
          <a:xfrm flipH="1">
            <a:off x="1973596" y="2779260"/>
            <a:ext cx="3126438" cy="2859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5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19" grpId="0"/>
      <p:bldP spid="20" grpId="0"/>
      <p:bldP spid="21" grpId="0" animBg="1"/>
      <p:bldP spid="22" grpId="0"/>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5 – Program Translation</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26</a:t>
            </a:fld>
            <a:endParaRPr lang="en-US" dirty="0"/>
          </a:p>
        </p:txBody>
      </p:sp>
      <p:sp>
        <p:nvSpPr>
          <p:cNvPr id="13" name="Content Placeholder 2"/>
          <p:cNvSpPr txBox="1">
            <a:spLocks/>
          </p:cNvSpPr>
          <p:nvPr/>
        </p:nvSpPr>
        <p:spPr>
          <a:xfrm>
            <a:off x="1097280" y="1737360"/>
            <a:ext cx="6878464"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20000"/>
              </a:lnSpc>
              <a:spcBef>
                <a:spcPts val="0"/>
              </a:spcBef>
              <a:spcAft>
                <a:spcPts val="0"/>
              </a:spcAft>
            </a:pP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pPr marL="0" indent="0">
              <a:lnSpc>
                <a:spcPct val="120000"/>
              </a:lnSpc>
              <a:spcBef>
                <a:spcPts val="0"/>
              </a:spcBef>
              <a:spcAft>
                <a:spcPts val="0"/>
              </a:spcAft>
            </a:pPr>
            <a:r>
              <a:rPr lang="en-US" dirty="0"/>
              <a:t> </a:t>
            </a:r>
            <a:r>
              <a:rPr lang="en-US" dirty="0" smtClean="0"/>
              <a:t>   </a:t>
            </a:r>
            <a:r>
              <a:rPr lang="en-US" dirty="0" err="1" smtClean="0"/>
              <a:t>int</a:t>
            </a:r>
            <a:r>
              <a:rPr lang="en-US" dirty="0" smtClean="0"/>
              <a:t> local = 0;</a:t>
            </a:r>
          </a:p>
          <a:p>
            <a:pPr marL="0" indent="0">
              <a:lnSpc>
                <a:spcPct val="120000"/>
              </a:lnSpc>
              <a:spcBef>
                <a:spcPts val="0"/>
              </a:spcBef>
              <a:spcAft>
                <a:spcPts val="0"/>
              </a:spcAft>
            </a:pPr>
            <a:r>
              <a:rPr lang="en-US" dirty="0" smtClean="0"/>
              <a:t>    </a:t>
            </a:r>
            <a:r>
              <a:rPr lang="en-US" dirty="0" err="1" smtClean="0"/>
              <a:t>pthread_t</a:t>
            </a:r>
            <a:r>
              <a:rPr lang="en-US" dirty="0" smtClean="0"/>
              <a:t> threads[</a:t>
            </a:r>
            <a:r>
              <a:rPr lang="en-US" dirty="0" err="1" smtClean="0"/>
              <a:t>total_threads</a:t>
            </a:r>
            <a:r>
              <a:rPr lang="en-US" dirty="0" smtClean="0"/>
              <a:t>];</a:t>
            </a:r>
          </a:p>
          <a:p>
            <a:pPr marL="0" indent="0">
              <a:lnSpc>
                <a:spcPct val="120000"/>
              </a:lnSpc>
              <a:spcBef>
                <a:spcPts val="0"/>
              </a:spcBef>
              <a:spcAft>
                <a:spcPts val="0"/>
              </a:spcAft>
            </a:pPr>
            <a:r>
              <a:rPr lang="en-US" dirty="0" smtClean="0"/>
              <a:t>    </a:t>
            </a:r>
            <a:r>
              <a:rPr lang="en-US" dirty="0" err="1" smtClean="0"/>
              <a:t>int</a:t>
            </a:r>
            <a:r>
              <a:rPr lang="en-US" dirty="0" smtClean="0"/>
              <a:t> </a:t>
            </a:r>
            <a:r>
              <a:rPr lang="en-US" dirty="0" err="1" smtClean="0"/>
              <a:t>rc</a:t>
            </a:r>
            <a:r>
              <a:rPr lang="en-US" dirty="0" smtClean="0"/>
              <a:t>;</a:t>
            </a:r>
          </a:p>
          <a:p>
            <a:pPr marL="0" indent="0">
              <a:lnSpc>
                <a:spcPct val="120000"/>
              </a:lnSpc>
              <a:spcBef>
                <a:spcPts val="0"/>
              </a:spcBef>
              <a:spcAft>
                <a:spcPts val="0"/>
              </a:spcAft>
            </a:pPr>
            <a:r>
              <a:rPr lang="en-US" dirty="0" smtClean="0"/>
              <a:t>    </a:t>
            </a:r>
            <a:r>
              <a:rPr lang="en-US" dirty="0" err="1" smtClean="0"/>
              <a:t>int</a:t>
            </a:r>
            <a:r>
              <a:rPr lang="en-US" dirty="0" smtClean="0"/>
              <a:t> </a:t>
            </a:r>
            <a:r>
              <a:rPr lang="en-US" dirty="0" err="1" smtClean="0"/>
              <a:t>coreID</a:t>
            </a:r>
            <a:r>
              <a:rPr lang="en-US" dirty="0" smtClean="0"/>
              <a:t> = </a:t>
            </a:r>
            <a:r>
              <a:rPr lang="en-US" dirty="0" err="1" smtClean="0"/>
              <a:t>RCCE_ue</a:t>
            </a:r>
            <a:r>
              <a:rPr lang="en-US" dirty="0" smtClean="0"/>
              <a:t>();</a:t>
            </a:r>
          </a:p>
          <a:p>
            <a:pPr marL="0" indent="0">
              <a:lnSpc>
                <a:spcPct val="120000"/>
              </a:lnSpc>
              <a:spcBef>
                <a:spcPts val="0"/>
              </a:spcBef>
              <a:spcAft>
                <a:spcPts val="0"/>
              </a:spcAft>
            </a:pPr>
            <a:r>
              <a:rPr lang="en-US" dirty="0"/>
              <a:t> </a:t>
            </a:r>
            <a:r>
              <a:rPr lang="en-US" dirty="0" smtClean="0"/>
              <a:t>   thread(</a:t>
            </a:r>
            <a:r>
              <a:rPr lang="en-US" dirty="0" err="1" smtClean="0"/>
              <a:t>coreID</a:t>
            </a:r>
            <a:r>
              <a:rPr lang="en-US" dirty="0" smtClean="0"/>
              <a:t>);</a:t>
            </a:r>
          </a:p>
          <a:p>
            <a:pPr marL="0" indent="0">
              <a:lnSpc>
                <a:spcPct val="120000"/>
              </a:lnSpc>
              <a:spcBef>
                <a:spcPts val="0"/>
              </a:spcBef>
              <a:spcAft>
                <a:spcPts val="0"/>
              </a:spcAft>
            </a:pPr>
            <a:r>
              <a:rPr lang="en-US" dirty="0" smtClean="0"/>
              <a:t>    for(local = 0; local &lt; </a:t>
            </a:r>
            <a:r>
              <a:rPr lang="en-US" dirty="0" err="1" smtClean="0"/>
              <a:t>total_threads</a:t>
            </a:r>
            <a:r>
              <a:rPr lang="en-US" dirty="0" smtClean="0"/>
              <a:t>; local++) {</a:t>
            </a:r>
          </a:p>
          <a:p>
            <a:pPr marL="0" indent="0">
              <a:lnSpc>
                <a:spcPct val="120000"/>
              </a:lnSpc>
              <a:spcBef>
                <a:spcPts val="0"/>
              </a:spcBef>
              <a:spcAft>
                <a:spcPts val="0"/>
              </a:spcAft>
            </a:pPr>
            <a:r>
              <a:rPr lang="en-US" dirty="0" smtClean="0"/>
              <a:t>        </a:t>
            </a:r>
            <a:r>
              <a:rPr lang="en-US" dirty="0" err="1" smtClean="0"/>
              <a:t>pthread_join</a:t>
            </a:r>
            <a:r>
              <a:rPr lang="en-US" dirty="0" smtClean="0"/>
              <a:t>(threads[local], NULL);</a:t>
            </a:r>
          </a:p>
          <a:p>
            <a:pPr marL="0" indent="0">
              <a:lnSpc>
                <a:spcPct val="120000"/>
              </a:lnSpc>
              <a:spcBef>
                <a:spcPts val="0"/>
              </a:spcBef>
              <a:spcAft>
                <a:spcPts val="0"/>
              </a:spcAft>
            </a:pPr>
            <a:r>
              <a:rPr lang="en-US" dirty="0" smtClean="0"/>
              <a:t>    }</a:t>
            </a:r>
          </a:p>
          <a:p>
            <a:pPr marL="0" indent="0">
              <a:lnSpc>
                <a:spcPct val="120000"/>
              </a:lnSpc>
              <a:spcBef>
                <a:spcPts val="0"/>
              </a:spcBef>
              <a:spcAft>
                <a:spcPts val="0"/>
              </a:spcAft>
            </a:pPr>
            <a:r>
              <a:rPr lang="en-US" dirty="0" smtClean="0"/>
              <a:t>    return 0;</a:t>
            </a:r>
          </a:p>
          <a:p>
            <a:pPr marL="0" indent="0">
              <a:lnSpc>
                <a:spcPct val="120000"/>
              </a:lnSpc>
              <a:spcBef>
                <a:spcPts val="0"/>
              </a:spcBef>
              <a:spcAft>
                <a:spcPts val="0"/>
              </a:spcAft>
            </a:pPr>
            <a:r>
              <a:rPr lang="en-US" dirty="0" smtClean="0"/>
              <a:t>}</a:t>
            </a:r>
          </a:p>
          <a:p>
            <a:endParaRPr lang="en-US" dirty="0"/>
          </a:p>
        </p:txBody>
      </p:sp>
      <p:sp>
        <p:nvSpPr>
          <p:cNvPr id="24" name="TextBox 23"/>
          <p:cNvSpPr txBox="1"/>
          <p:nvPr/>
        </p:nvSpPr>
        <p:spPr>
          <a:xfrm>
            <a:off x="7428152" y="1741757"/>
            <a:ext cx="3895234" cy="1631216"/>
          </a:xfrm>
          <a:prstGeom prst="rect">
            <a:avLst/>
          </a:prstGeom>
          <a:noFill/>
        </p:spPr>
        <p:txBody>
          <a:bodyPr wrap="none" rtlCol="0">
            <a:spAutoFit/>
          </a:bodyPr>
          <a:lstStyle/>
          <a:p>
            <a:r>
              <a:rPr lang="en-US" sz="2000" dirty="0">
                <a:solidFill>
                  <a:schemeClr val="accent2"/>
                </a:solidFill>
              </a:rPr>
              <a:t>6</a:t>
            </a:r>
            <a:r>
              <a:rPr lang="en-US" sz="2000" dirty="0" smtClean="0">
                <a:solidFill>
                  <a:schemeClr val="accent2"/>
                </a:solidFill>
              </a:rPr>
              <a:t>. Process all </a:t>
            </a:r>
            <a:r>
              <a:rPr lang="en-US" sz="2000" dirty="0" err="1" smtClean="0">
                <a:solidFill>
                  <a:schemeClr val="accent2"/>
                </a:solidFill>
              </a:rPr>
              <a:t>pthread_create</a:t>
            </a:r>
            <a:r>
              <a:rPr lang="en-US" sz="2000" dirty="0" smtClean="0">
                <a:solidFill>
                  <a:schemeClr val="accent2"/>
                </a:solidFill>
              </a:rPr>
              <a:t> calls </a:t>
            </a:r>
          </a:p>
          <a:p>
            <a:r>
              <a:rPr lang="en-US" sz="2000" dirty="0">
                <a:solidFill>
                  <a:schemeClr val="accent2"/>
                </a:solidFill>
              </a:rPr>
              <a:t> </a:t>
            </a:r>
            <a:r>
              <a:rPr lang="en-US" sz="2000" dirty="0" smtClean="0">
                <a:solidFill>
                  <a:schemeClr val="accent2"/>
                </a:solidFill>
              </a:rPr>
              <a:t>   before removing loops etc.</a:t>
            </a:r>
            <a:br>
              <a:rPr lang="en-US" sz="2000" dirty="0" smtClean="0">
                <a:solidFill>
                  <a:schemeClr val="accent2"/>
                </a:solidFill>
              </a:rPr>
            </a:br>
            <a:r>
              <a:rPr lang="en-US" sz="2000" dirty="0" smtClean="0">
                <a:solidFill>
                  <a:schemeClr val="accent2"/>
                </a:solidFill>
              </a:rPr>
              <a:t/>
            </a:r>
            <a:br>
              <a:rPr lang="en-US" sz="2000" dirty="0" smtClean="0">
                <a:solidFill>
                  <a:schemeClr val="accent2"/>
                </a:solidFill>
              </a:rPr>
            </a:br>
            <a:r>
              <a:rPr lang="en-US" sz="2000" dirty="0" smtClean="0">
                <a:solidFill>
                  <a:schemeClr val="accent2"/>
                </a:solidFill>
              </a:rPr>
              <a:t>    Ensure all new supporting code is</a:t>
            </a:r>
          </a:p>
          <a:p>
            <a:r>
              <a:rPr lang="en-US" sz="2000" dirty="0">
                <a:solidFill>
                  <a:schemeClr val="accent2"/>
                </a:solidFill>
              </a:rPr>
              <a:t> </a:t>
            </a:r>
            <a:r>
              <a:rPr lang="en-US" sz="2000" dirty="0" smtClean="0">
                <a:solidFill>
                  <a:schemeClr val="accent2"/>
                </a:solidFill>
              </a:rPr>
              <a:t>   placed in correct spots in IR</a:t>
            </a:r>
            <a:endParaRPr lang="en-US" sz="2000" dirty="0">
              <a:solidFill>
                <a:schemeClr val="accent2"/>
              </a:solidFill>
            </a:endParaRPr>
          </a:p>
        </p:txBody>
      </p:sp>
      <p:sp>
        <p:nvSpPr>
          <p:cNvPr id="26" name="Rectangle 25"/>
          <p:cNvSpPr/>
          <p:nvPr/>
        </p:nvSpPr>
        <p:spPr>
          <a:xfrm>
            <a:off x="1097280" y="3111535"/>
            <a:ext cx="5123217" cy="694172"/>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Content Placeholder 2"/>
          <p:cNvSpPr txBox="1">
            <a:spLocks/>
          </p:cNvSpPr>
          <p:nvPr/>
        </p:nvSpPr>
        <p:spPr>
          <a:xfrm>
            <a:off x="4609335" y="4570240"/>
            <a:ext cx="7348699" cy="1746847"/>
          </a:xfrm>
          <a:prstGeom prst="rect">
            <a:avLst/>
          </a:prstGeom>
          <a:ln w="28575">
            <a:solidFill>
              <a:schemeClr val="tx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20000"/>
              </a:lnSpc>
              <a:spcBef>
                <a:spcPts val="0"/>
              </a:spcBef>
              <a:spcAft>
                <a:spcPts val="0"/>
              </a:spcAft>
            </a:pPr>
            <a:r>
              <a:rPr lang="en-US" dirty="0" smtClean="0"/>
              <a:t>for(local = 0; local &lt; </a:t>
            </a:r>
            <a:r>
              <a:rPr lang="en-US" dirty="0" err="1" smtClean="0"/>
              <a:t>total_threads</a:t>
            </a:r>
            <a:r>
              <a:rPr lang="en-US" dirty="0" smtClean="0"/>
              <a:t>; local++) {</a:t>
            </a:r>
          </a:p>
          <a:p>
            <a:pPr marL="0" indent="0">
              <a:lnSpc>
                <a:spcPct val="120000"/>
              </a:lnSpc>
              <a:spcBef>
                <a:spcPts val="0"/>
              </a:spcBef>
              <a:spcAft>
                <a:spcPts val="0"/>
              </a:spcAft>
            </a:pPr>
            <a:r>
              <a:rPr lang="en-US" dirty="0"/>
              <a:t> </a:t>
            </a:r>
            <a:r>
              <a:rPr lang="en-US" dirty="0" smtClean="0"/>
              <a:t>   if(local == 1)</a:t>
            </a:r>
          </a:p>
          <a:p>
            <a:pPr marL="0" indent="0">
              <a:lnSpc>
                <a:spcPct val="120000"/>
              </a:lnSpc>
              <a:spcBef>
                <a:spcPts val="0"/>
              </a:spcBef>
              <a:spcAft>
                <a:spcPts val="0"/>
              </a:spcAft>
            </a:pPr>
            <a:r>
              <a:rPr lang="en-US" dirty="0" smtClean="0"/>
              <a:t>        </a:t>
            </a:r>
            <a:r>
              <a:rPr lang="en-US" dirty="0" err="1" smtClean="0"/>
              <a:t>rc</a:t>
            </a:r>
            <a:r>
              <a:rPr lang="en-US" dirty="0" smtClean="0"/>
              <a:t> = </a:t>
            </a:r>
            <a:r>
              <a:rPr lang="en-US" dirty="0" err="1" smtClean="0"/>
              <a:t>pthread_create</a:t>
            </a:r>
            <a:r>
              <a:rPr lang="en-US" dirty="0" smtClean="0"/>
              <a:t>(&amp;threads[local], NULL, thread, (void *)local);</a:t>
            </a:r>
          </a:p>
          <a:p>
            <a:pPr marL="0" indent="0">
              <a:lnSpc>
                <a:spcPct val="120000"/>
              </a:lnSpc>
              <a:spcBef>
                <a:spcPts val="0"/>
              </a:spcBef>
              <a:spcAft>
                <a:spcPts val="0"/>
              </a:spcAft>
              <a:buNone/>
            </a:pPr>
            <a:r>
              <a:rPr lang="en-US" dirty="0" smtClean="0"/>
              <a:t>}</a:t>
            </a:r>
          </a:p>
          <a:p>
            <a:endParaRPr lang="en-US" dirty="0"/>
          </a:p>
        </p:txBody>
      </p:sp>
      <p:sp>
        <p:nvSpPr>
          <p:cNvPr id="28" name="TextBox 27"/>
          <p:cNvSpPr txBox="1"/>
          <p:nvPr/>
        </p:nvSpPr>
        <p:spPr>
          <a:xfrm>
            <a:off x="7428152" y="3430596"/>
            <a:ext cx="4091569" cy="707886"/>
          </a:xfrm>
          <a:prstGeom prst="rect">
            <a:avLst/>
          </a:prstGeom>
          <a:noFill/>
        </p:spPr>
        <p:txBody>
          <a:bodyPr wrap="none" rtlCol="0">
            <a:spAutoFit/>
          </a:bodyPr>
          <a:lstStyle/>
          <a:p>
            <a:r>
              <a:rPr lang="en-US" sz="2000" dirty="0" smtClean="0">
                <a:solidFill>
                  <a:schemeClr val="accent2"/>
                </a:solidFill>
              </a:rPr>
              <a:t>7. Conditional thread events must be </a:t>
            </a:r>
          </a:p>
          <a:p>
            <a:r>
              <a:rPr lang="en-US" sz="2000" dirty="0">
                <a:solidFill>
                  <a:schemeClr val="accent2"/>
                </a:solidFill>
              </a:rPr>
              <a:t> </a:t>
            </a:r>
            <a:r>
              <a:rPr lang="en-US" sz="2000" dirty="0" smtClean="0">
                <a:solidFill>
                  <a:schemeClr val="accent2"/>
                </a:solidFill>
              </a:rPr>
              <a:t>   converted to occur based on </a:t>
            </a:r>
            <a:r>
              <a:rPr lang="en-US" sz="2000" dirty="0" err="1" smtClean="0">
                <a:solidFill>
                  <a:schemeClr val="accent2"/>
                </a:solidFill>
              </a:rPr>
              <a:t>coreID</a:t>
            </a:r>
            <a:endParaRPr lang="en-US" sz="2000" dirty="0">
              <a:solidFill>
                <a:schemeClr val="accent2"/>
              </a:solidFill>
            </a:endParaRPr>
          </a:p>
        </p:txBody>
      </p:sp>
      <p:sp>
        <p:nvSpPr>
          <p:cNvPr id="29" name="TextBox 28"/>
          <p:cNvSpPr txBox="1"/>
          <p:nvPr/>
        </p:nvSpPr>
        <p:spPr>
          <a:xfrm>
            <a:off x="6220497" y="4977075"/>
            <a:ext cx="2724207" cy="400110"/>
          </a:xfrm>
          <a:prstGeom prst="rect">
            <a:avLst/>
          </a:prstGeom>
          <a:noFill/>
        </p:spPr>
        <p:txBody>
          <a:bodyPr wrap="none" rtlCol="0">
            <a:spAutoFit/>
          </a:bodyPr>
          <a:lstStyle/>
          <a:p>
            <a:r>
              <a:rPr lang="en-US" sz="2000" dirty="0" smtClean="0">
                <a:solidFill>
                  <a:schemeClr val="accent2"/>
                </a:solidFill>
              </a:rPr>
              <a:t>becomes: if(</a:t>
            </a:r>
            <a:r>
              <a:rPr lang="en-US" sz="2000" dirty="0" err="1" smtClean="0">
                <a:solidFill>
                  <a:schemeClr val="accent2"/>
                </a:solidFill>
              </a:rPr>
              <a:t>coreID</a:t>
            </a:r>
            <a:r>
              <a:rPr lang="en-US" sz="2000" dirty="0" smtClean="0">
                <a:solidFill>
                  <a:schemeClr val="accent2"/>
                </a:solidFill>
              </a:rPr>
              <a:t> == 1)</a:t>
            </a:r>
            <a:endParaRPr lang="en-US" sz="2000" dirty="0">
              <a:solidFill>
                <a:schemeClr val="accent2"/>
              </a:solidFill>
            </a:endParaRPr>
          </a:p>
        </p:txBody>
      </p:sp>
      <p:sp>
        <p:nvSpPr>
          <p:cNvPr id="30" name="TextBox 29"/>
          <p:cNvSpPr txBox="1"/>
          <p:nvPr/>
        </p:nvSpPr>
        <p:spPr>
          <a:xfrm>
            <a:off x="5014176" y="5661246"/>
            <a:ext cx="2847446" cy="400110"/>
          </a:xfrm>
          <a:prstGeom prst="rect">
            <a:avLst/>
          </a:prstGeom>
          <a:noFill/>
        </p:spPr>
        <p:txBody>
          <a:bodyPr wrap="none" rtlCol="0">
            <a:spAutoFit/>
          </a:bodyPr>
          <a:lstStyle/>
          <a:p>
            <a:r>
              <a:rPr lang="en-US" sz="2000" dirty="0" smtClean="0">
                <a:solidFill>
                  <a:schemeClr val="accent2"/>
                </a:solidFill>
              </a:rPr>
              <a:t>becomes: thread(</a:t>
            </a:r>
            <a:r>
              <a:rPr lang="en-US" sz="2000" dirty="0" err="1" smtClean="0">
                <a:solidFill>
                  <a:schemeClr val="accent2"/>
                </a:solidFill>
              </a:rPr>
              <a:t>coreID</a:t>
            </a:r>
            <a:r>
              <a:rPr lang="en-US" sz="2000" dirty="0" smtClean="0">
                <a:solidFill>
                  <a:schemeClr val="accent2"/>
                </a:solidFill>
              </a:rPr>
              <a:t>);</a:t>
            </a:r>
            <a:endParaRPr lang="en-US" sz="2000" dirty="0">
              <a:solidFill>
                <a:schemeClr val="accent2"/>
              </a:solidFill>
            </a:endParaRPr>
          </a:p>
        </p:txBody>
      </p:sp>
      <p:grpSp>
        <p:nvGrpSpPr>
          <p:cNvPr id="44" name="Group 43"/>
          <p:cNvGrpSpPr/>
          <p:nvPr/>
        </p:nvGrpSpPr>
        <p:grpSpPr>
          <a:xfrm>
            <a:off x="6525118" y="143905"/>
            <a:ext cx="5529684" cy="775334"/>
            <a:chOff x="3809099" y="4548748"/>
            <a:chExt cx="5529684" cy="775334"/>
          </a:xfrm>
        </p:grpSpPr>
        <p:sp>
          <p:nvSpPr>
            <p:cNvPr id="45" name="Rectangle 44"/>
            <p:cNvSpPr/>
            <p:nvPr/>
          </p:nvSpPr>
          <p:spPr>
            <a:xfrm>
              <a:off x="4578931" y="4554631"/>
              <a:ext cx="4759852" cy="76945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thread IDs (if present) correspond 1:1 with core IDs, and is a value associated with the function name of the thread which launches it</a:t>
              </a:r>
              <a:endParaRPr lang="en-US" dirty="0"/>
            </a:p>
          </p:txBody>
        </p:sp>
        <p:grpSp>
          <p:nvGrpSpPr>
            <p:cNvPr id="46" name="Group 45"/>
            <p:cNvGrpSpPr/>
            <p:nvPr/>
          </p:nvGrpSpPr>
          <p:grpSpPr>
            <a:xfrm>
              <a:off x="3809099" y="4548748"/>
              <a:ext cx="775334" cy="775334"/>
              <a:chOff x="4274413" y="2077689"/>
              <a:chExt cx="3646779" cy="3646779"/>
            </a:xfrm>
          </p:grpSpPr>
          <p:sp>
            <p:nvSpPr>
              <p:cNvPr id="47" name="Rectangle 46"/>
              <p:cNvSpPr/>
              <p:nvPr/>
            </p:nvSpPr>
            <p:spPr>
              <a:xfrm>
                <a:off x="4274413" y="2077689"/>
                <a:ext cx="3646779" cy="36467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Rectangle 47"/>
              <p:cNvSpPr/>
              <p:nvPr/>
            </p:nvSpPr>
            <p:spPr>
              <a:xfrm>
                <a:off x="4369165" y="2176780"/>
                <a:ext cx="1652530" cy="16525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6170305" y="2176780"/>
                <a:ext cx="1652530" cy="16525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49"/>
              <p:cNvSpPr/>
              <p:nvPr/>
            </p:nvSpPr>
            <p:spPr>
              <a:xfrm>
                <a:off x="4369165" y="3937684"/>
                <a:ext cx="1652530" cy="16525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p:cNvSpPr/>
              <p:nvPr/>
            </p:nvSpPr>
            <p:spPr>
              <a:xfrm>
                <a:off x="6170305" y="3937684"/>
                <a:ext cx="1652530" cy="16525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p:cNvSpPr/>
              <p:nvPr/>
            </p:nvSpPr>
            <p:spPr>
              <a:xfrm>
                <a:off x="4423275" y="2230890"/>
                <a:ext cx="411210" cy="4112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ectangle 52"/>
              <p:cNvSpPr/>
              <p:nvPr/>
            </p:nvSpPr>
            <p:spPr>
              <a:xfrm>
                <a:off x="7356750" y="2230890"/>
                <a:ext cx="411210" cy="4112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4" name="Rectangle 53"/>
              <p:cNvSpPr/>
              <p:nvPr/>
            </p:nvSpPr>
            <p:spPr>
              <a:xfrm>
                <a:off x="4423275" y="5095315"/>
                <a:ext cx="411210" cy="4112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ectangle 54"/>
              <p:cNvSpPr/>
              <p:nvPr/>
            </p:nvSpPr>
            <p:spPr>
              <a:xfrm>
                <a:off x="7356750" y="5109841"/>
                <a:ext cx="411210" cy="4112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Rectangle 55"/>
              <p:cNvSpPr/>
              <p:nvPr/>
            </p:nvSpPr>
            <p:spPr>
              <a:xfrm>
                <a:off x="5271322" y="3057232"/>
                <a:ext cx="1652530" cy="1652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1660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6" grpId="1" animBg="1"/>
      <p:bldP spid="27" grpId="0" animBg="1"/>
      <p:bldP spid="28"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and Transformed Applications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27</a:t>
            </a:fld>
            <a:endParaRPr lang="en-US" dirty="0"/>
          </a:p>
        </p:txBody>
      </p:sp>
    </p:spTree>
    <p:extLst>
      <p:ext uri="{BB962C8B-B14F-4D97-AF65-F5344CB8AC3E}">
        <p14:creationId xmlns:p14="http://schemas.microsoft.com/office/powerpoint/2010/main" val="3506253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675940" y="4000849"/>
            <a:ext cx="4207883" cy="1015663"/>
          </a:xfrm>
          <a:prstGeom prst="rect">
            <a:avLst/>
          </a:prstGeom>
          <a:noFill/>
        </p:spPr>
        <p:txBody>
          <a:bodyPr wrap="none" rtlCol="0">
            <a:spAutoFit/>
          </a:bodyPr>
          <a:lstStyle/>
          <a:p>
            <a:r>
              <a:rPr lang="en-US" sz="6000" dirty="0" smtClean="0">
                <a:solidFill>
                  <a:schemeClr val="bg1">
                    <a:lumMod val="85000"/>
                  </a:schemeClr>
                </a:solidFill>
              </a:rPr>
              <a:t>TRANSFORM</a:t>
            </a:r>
            <a:endParaRPr lang="en-US" sz="6000" dirty="0">
              <a:solidFill>
                <a:schemeClr val="bg1">
                  <a:lumMod val="85000"/>
                </a:schemeClr>
              </a:solidFill>
            </a:endParaRP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28</a:t>
            </a:fld>
            <a:endParaRPr lang="en-US" dirty="0"/>
          </a:p>
        </p:txBody>
      </p:sp>
      <p:sp>
        <p:nvSpPr>
          <p:cNvPr id="7" name="Content Placeholder 2"/>
          <p:cNvSpPr txBox="1">
            <a:spLocks/>
          </p:cNvSpPr>
          <p:nvPr/>
        </p:nvSpPr>
        <p:spPr>
          <a:xfrm>
            <a:off x="6241774" y="218941"/>
            <a:ext cx="5761336" cy="6046631"/>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dirty="0" smtClean="0"/>
              <a:t>#include &lt;</a:t>
            </a:r>
            <a:r>
              <a:rPr lang="en-US" dirty="0" err="1" smtClean="0"/>
              <a:t>stdio.h</a:t>
            </a:r>
            <a:r>
              <a:rPr lang="en-US" dirty="0" smtClean="0"/>
              <a:t>&gt;</a:t>
            </a:r>
          </a:p>
          <a:p>
            <a:pPr>
              <a:lnSpc>
                <a:spcPct val="120000"/>
              </a:lnSpc>
              <a:spcBef>
                <a:spcPts val="0"/>
              </a:spcBef>
              <a:spcAft>
                <a:spcPts val="0"/>
              </a:spcAft>
            </a:pPr>
            <a:r>
              <a:rPr lang="en-US" dirty="0" smtClean="0"/>
              <a:t>#include "</a:t>
            </a:r>
            <a:r>
              <a:rPr lang="en-US" dirty="0" err="1" smtClean="0"/>
              <a:t>RCCE.h</a:t>
            </a:r>
            <a:r>
              <a:rPr lang="en-US" dirty="0" smtClean="0"/>
              <a:t>"</a:t>
            </a:r>
          </a:p>
          <a:p>
            <a:pPr>
              <a:lnSpc>
                <a:spcPct val="120000"/>
              </a:lnSpc>
              <a:spcBef>
                <a:spcPts val="0"/>
              </a:spcBef>
              <a:spcAft>
                <a:spcPts val="0"/>
              </a:spcAft>
            </a:pPr>
            <a:r>
              <a:rPr lang="en-US" dirty="0" err="1" smtClean="0"/>
              <a:t>int</a:t>
            </a:r>
            <a:r>
              <a:rPr lang="en-US" dirty="0" smtClean="0"/>
              <a:t> * </a:t>
            </a:r>
            <a:r>
              <a:rPr lang="en-US" dirty="0" err="1" smtClean="0"/>
              <a:t>total_threads</a:t>
            </a:r>
            <a:r>
              <a:rPr lang="en-US" dirty="0" smtClean="0"/>
              <a:t>;</a:t>
            </a:r>
          </a:p>
          <a:p>
            <a:pPr>
              <a:lnSpc>
                <a:spcPct val="120000"/>
              </a:lnSpc>
              <a:spcBef>
                <a:spcPts val="0"/>
              </a:spcBef>
              <a:spcAft>
                <a:spcPts val="0"/>
              </a:spcAft>
            </a:pPr>
            <a:r>
              <a:rPr lang="en-US" dirty="0" smtClean="0"/>
              <a:t>void * thread(void * </a:t>
            </a:r>
            <a:r>
              <a:rPr lang="en-US" dirty="0" err="1" smtClean="0"/>
              <a:t>tid</a:t>
            </a:r>
            <a:r>
              <a:rPr lang="en-US" dirty="0" smtClean="0"/>
              <a:t>)</a:t>
            </a:r>
          </a:p>
          <a:p>
            <a:pPr>
              <a:lnSpc>
                <a:spcPct val="120000"/>
              </a:lnSpc>
              <a:spcBef>
                <a:spcPts val="0"/>
              </a:spcBef>
              <a:spcAft>
                <a:spcPts val="0"/>
              </a:spcAft>
            </a:pPr>
            <a:r>
              <a:rPr lang="en-US" dirty="0" smtClean="0"/>
              <a:t>{</a:t>
            </a:r>
          </a:p>
          <a:p>
            <a:pPr>
              <a:lnSpc>
                <a:spcPct val="120000"/>
              </a:lnSpc>
              <a:spcBef>
                <a:spcPts val="0"/>
              </a:spcBef>
              <a:spcAft>
                <a:spcPts val="0"/>
              </a:spcAft>
            </a:pPr>
            <a:r>
              <a:rPr lang="en-US" dirty="0" smtClean="0"/>
              <a:t>        </a:t>
            </a:r>
            <a:r>
              <a:rPr lang="en-US" dirty="0" err="1" smtClean="0"/>
              <a:t>int</a:t>
            </a:r>
            <a:r>
              <a:rPr lang="en-US" dirty="0" smtClean="0"/>
              <a:t> id = ((</a:t>
            </a:r>
            <a:r>
              <a:rPr lang="en-US" dirty="0" err="1" smtClean="0"/>
              <a:t>int</a:t>
            </a:r>
            <a:r>
              <a:rPr lang="en-US" dirty="0" smtClean="0"/>
              <a:t>)</a:t>
            </a:r>
            <a:r>
              <a:rPr lang="en-US" dirty="0" err="1" smtClean="0"/>
              <a:t>tid</a:t>
            </a:r>
            <a:r>
              <a:rPr lang="en-US" dirty="0" smtClean="0"/>
              <a:t>);</a:t>
            </a:r>
          </a:p>
          <a:p>
            <a:pPr>
              <a:lnSpc>
                <a:spcPct val="120000"/>
              </a:lnSpc>
              <a:spcBef>
                <a:spcPts val="0"/>
              </a:spcBef>
              <a:spcAft>
                <a:spcPts val="0"/>
              </a:spcAft>
            </a:pPr>
            <a:r>
              <a:rPr lang="en-US" dirty="0" smtClean="0"/>
              <a:t>        </a:t>
            </a:r>
            <a:r>
              <a:rPr lang="en-US" dirty="0" err="1" smtClean="0"/>
              <a:t>printf</a:t>
            </a:r>
            <a:r>
              <a:rPr lang="en-US" dirty="0" smtClean="0"/>
              <a:t>("Hello from thread %d of %d\n", (id+1), </a:t>
            </a:r>
            <a:r>
              <a:rPr lang="en-US" dirty="0" err="1" smtClean="0"/>
              <a:t>total_threads</a:t>
            </a:r>
            <a:r>
              <a:rPr lang="en-US" dirty="0" smtClean="0"/>
              <a:t>);</a:t>
            </a:r>
          </a:p>
          <a:p>
            <a:pPr>
              <a:lnSpc>
                <a:spcPct val="120000"/>
              </a:lnSpc>
              <a:spcBef>
                <a:spcPts val="0"/>
              </a:spcBef>
              <a:spcAft>
                <a:spcPts val="0"/>
              </a:spcAft>
            </a:pPr>
            <a:r>
              <a:rPr lang="en-US" dirty="0" smtClean="0"/>
              <a:t>}</a:t>
            </a:r>
          </a:p>
          <a:p>
            <a:pPr>
              <a:lnSpc>
                <a:spcPct val="120000"/>
              </a:lnSpc>
              <a:spcBef>
                <a:spcPts val="0"/>
              </a:spcBef>
              <a:spcAft>
                <a:spcPts val="0"/>
              </a:spcAft>
            </a:pPr>
            <a:endParaRPr lang="en-US" dirty="0" smtClean="0"/>
          </a:p>
          <a:p>
            <a:pPr>
              <a:lnSpc>
                <a:spcPct val="120000"/>
              </a:lnSpc>
              <a:spcBef>
                <a:spcPts val="0"/>
              </a:spcBef>
              <a:spcAft>
                <a:spcPts val="0"/>
              </a:spcAft>
            </a:pPr>
            <a:r>
              <a:rPr lang="en-US" dirty="0" err="1" smtClean="0"/>
              <a:t>Int</a:t>
            </a:r>
            <a:r>
              <a:rPr lang="en-US" dirty="0" smtClean="0"/>
              <a:t> RCCE_APP</a:t>
            </a:r>
            <a:r>
              <a:rPr lang="en-US" dirty="0" smtClean="0"/>
              <a:t>(</a:t>
            </a:r>
            <a:r>
              <a:rPr lang="en-US" dirty="0" err="1" smtClean="0"/>
              <a:t>int</a:t>
            </a:r>
            <a:r>
              <a:rPr lang="en-US" dirty="0" smtClean="0"/>
              <a:t> </a:t>
            </a:r>
            <a:r>
              <a:rPr lang="en-US" dirty="0" smtClean="0"/>
              <a:t>* </a:t>
            </a:r>
            <a:r>
              <a:rPr lang="en-US" dirty="0" err="1" smtClean="0"/>
              <a:t>argc</a:t>
            </a:r>
            <a:r>
              <a:rPr lang="en-US" dirty="0" smtClean="0"/>
              <a:t>, char * </a:t>
            </a:r>
            <a:r>
              <a:rPr lang="en-US" dirty="0" err="1" smtClean="0"/>
              <a:t>argv</a:t>
            </a:r>
            <a:r>
              <a:rPr lang="en-US" dirty="0" smtClean="0"/>
              <a:t>[])</a:t>
            </a:r>
          </a:p>
          <a:p>
            <a:pPr>
              <a:lnSpc>
                <a:spcPct val="120000"/>
              </a:lnSpc>
              <a:spcBef>
                <a:spcPts val="0"/>
              </a:spcBef>
              <a:spcAft>
                <a:spcPts val="0"/>
              </a:spcAft>
            </a:pPr>
            <a:r>
              <a:rPr lang="en-US" dirty="0" smtClean="0"/>
              <a:t>{</a:t>
            </a:r>
          </a:p>
          <a:p>
            <a:pPr>
              <a:lnSpc>
                <a:spcPct val="120000"/>
              </a:lnSpc>
              <a:spcBef>
                <a:spcPts val="0"/>
              </a:spcBef>
              <a:spcAft>
                <a:spcPts val="0"/>
              </a:spcAft>
            </a:pPr>
            <a:r>
              <a:rPr lang="en-US" dirty="0" smtClean="0"/>
              <a:t>        </a:t>
            </a:r>
            <a:r>
              <a:rPr lang="en-US" dirty="0" err="1" smtClean="0"/>
              <a:t>total_threads</a:t>
            </a:r>
            <a:r>
              <a:rPr lang="en-US" dirty="0" smtClean="0"/>
              <a:t>=(</a:t>
            </a:r>
            <a:r>
              <a:rPr lang="en-US" dirty="0" err="1" smtClean="0"/>
              <a:t>int</a:t>
            </a:r>
            <a:r>
              <a:rPr lang="en-US" dirty="0" smtClean="0"/>
              <a:t> * )</a:t>
            </a:r>
            <a:r>
              <a:rPr lang="en-US" dirty="0" err="1" smtClean="0"/>
              <a:t>RCCE_shmalloc</a:t>
            </a:r>
            <a:r>
              <a:rPr lang="en-US" dirty="0" smtClean="0"/>
              <a:t>((</a:t>
            </a:r>
            <a:r>
              <a:rPr lang="en-US" dirty="0" err="1" smtClean="0"/>
              <a:t>sizeof</a:t>
            </a:r>
            <a:r>
              <a:rPr lang="en-US" dirty="0" smtClean="0"/>
              <a:t>(</a:t>
            </a:r>
            <a:r>
              <a:rPr lang="en-US" dirty="0" err="1" smtClean="0"/>
              <a:t>int</a:t>
            </a:r>
            <a:r>
              <a:rPr lang="en-US" dirty="0" smtClean="0"/>
              <a:t>)*1));</a:t>
            </a:r>
          </a:p>
          <a:p>
            <a:pPr>
              <a:lnSpc>
                <a:spcPct val="120000"/>
              </a:lnSpc>
              <a:spcBef>
                <a:spcPts val="0"/>
              </a:spcBef>
              <a:spcAft>
                <a:spcPts val="0"/>
              </a:spcAft>
            </a:pPr>
            <a:r>
              <a:rPr lang="en-US" dirty="0" smtClean="0"/>
              <a:t>        </a:t>
            </a:r>
            <a:r>
              <a:rPr lang="en-US" dirty="0" err="1" smtClean="0"/>
              <a:t>total_threads</a:t>
            </a:r>
            <a:r>
              <a:rPr lang="en-US" dirty="0" smtClean="0"/>
              <a:t> = 10;</a:t>
            </a:r>
          </a:p>
          <a:p>
            <a:pPr>
              <a:lnSpc>
                <a:spcPct val="120000"/>
              </a:lnSpc>
              <a:spcBef>
                <a:spcPts val="0"/>
              </a:spcBef>
              <a:spcAft>
                <a:spcPts val="0"/>
              </a:spcAft>
            </a:pPr>
            <a:r>
              <a:rPr lang="en-US" dirty="0" smtClean="0"/>
              <a:t>        </a:t>
            </a:r>
            <a:r>
              <a:rPr lang="en-US" dirty="0" err="1" smtClean="0"/>
              <a:t>RCCE_init</a:t>
            </a:r>
            <a:r>
              <a:rPr lang="en-US" dirty="0" smtClean="0"/>
              <a:t>(&amp;</a:t>
            </a:r>
            <a:r>
              <a:rPr lang="en-US" dirty="0" err="1" smtClean="0"/>
              <a:t>argc</a:t>
            </a:r>
            <a:r>
              <a:rPr lang="en-US" dirty="0" smtClean="0"/>
              <a:t>, &amp;</a:t>
            </a:r>
            <a:r>
              <a:rPr lang="en-US" dirty="0" err="1" smtClean="0"/>
              <a:t>argv</a:t>
            </a:r>
            <a:r>
              <a:rPr lang="en-US" dirty="0" smtClean="0"/>
              <a:t>);</a:t>
            </a:r>
          </a:p>
          <a:p>
            <a:pPr>
              <a:lnSpc>
                <a:spcPct val="120000"/>
              </a:lnSpc>
              <a:spcBef>
                <a:spcPts val="0"/>
              </a:spcBef>
              <a:spcAft>
                <a:spcPts val="0"/>
              </a:spcAft>
            </a:pPr>
            <a:r>
              <a:rPr lang="en-US" dirty="0" smtClean="0"/>
              <a:t>        </a:t>
            </a:r>
            <a:r>
              <a:rPr lang="en-US" dirty="0" err="1" smtClean="0"/>
              <a:t>int</a:t>
            </a:r>
            <a:r>
              <a:rPr lang="en-US" dirty="0" smtClean="0"/>
              <a:t> </a:t>
            </a:r>
            <a:r>
              <a:rPr lang="en-US" dirty="0" err="1" smtClean="0"/>
              <a:t>myID</a:t>
            </a:r>
            <a:r>
              <a:rPr lang="en-US" dirty="0" smtClean="0"/>
              <a:t>;</a:t>
            </a:r>
          </a:p>
          <a:p>
            <a:pPr>
              <a:lnSpc>
                <a:spcPct val="120000"/>
              </a:lnSpc>
              <a:spcBef>
                <a:spcPts val="0"/>
              </a:spcBef>
              <a:spcAft>
                <a:spcPts val="0"/>
              </a:spcAft>
            </a:pPr>
            <a:r>
              <a:rPr lang="en-US" dirty="0" smtClean="0"/>
              <a:t>        </a:t>
            </a:r>
            <a:r>
              <a:rPr lang="en-US" dirty="0" err="1" smtClean="0"/>
              <a:t>myID</a:t>
            </a:r>
            <a:r>
              <a:rPr lang="en-US" dirty="0" smtClean="0"/>
              <a:t>=</a:t>
            </a:r>
            <a:r>
              <a:rPr lang="en-US" dirty="0" err="1" smtClean="0"/>
              <a:t>RCCE_ue</a:t>
            </a:r>
            <a:r>
              <a:rPr lang="en-US" dirty="0" smtClean="0"/>
              <a:t>();</a:t>
            </a:r>
          </a:p>
          <a:p>
            <a:pPr>
              <a:lnSpc>
                <a:spcPct val="120000"/>
              </a:lnSpc>
              <a:spcBef>
                <a:spcPts val="0"/>
              </a:spcBef>
              <a:spcAft>
                <a:spcPts val="0"/>
              </a:spcAft>
            </a:pPr>
            <a:r>
              <a:rPr lang="en-US" dirty="0" smtClean="0"/>
              <a:t>        </a:t>
            </a:r>
            <a:r>
              <a:rPr lang="en-US" dirty="0" err="1" smtClean="0"/>
              <a:t>int</a:t>
            </a:r>
            <a:r>
              <a:rPr lang="en-US" dirty="0" smtClean="0"/>
              <a:t> </a:t>
            </a:r>
            <a:r>
              <a:rPr lang="en-US" dirty="0" err="1" smtClean="0"/>
              <a:t>rc</a:t>
            </a:r>
            <a:r>
              <a:rPr lang="en-US" dirty="0" smtClean="0"/>
              <a:t>;</a:t>
            </a:r>
          </a:p>
          <a:p>
            <a:pPr>
              <a:lnSpc>
                <a:spcPct val="120000"/>
              </a:lnSpc>
              <a:spcBef>
                <a:spcPts val="0"/>
              </a:spcBef>
              <a:spcAft>
                <a:spcPts val="0"/>
              </a:spcAft>
            </a:pPr>
            <a:r>
              <a:rPr lang="en-US" dirty="0" smtClean="0"/>
              <a:t>        thread(((void * )</a:t>
            </a:r>
            <a:r>
              <a:rPr lang="en-US" dirty="0" err="1" smtClean="0"/>
              <a:t>myID</a:t>
            </a:r>
            <a:r>
              <a:rPr lang="en-US" dirty="0" smtClean="0"/>
              <a:t>));</a:t>
            </a:r>
          </a:p>
          <a:p>
            <a:pPr>
              <a:lnSpc>
                <a:spcPct val="120000"/>
              </a:lnSpc>
              <a:spcBef>
                <a:spcPts val="0"/>
              </a:spcBef>
              <a:spcAft>
                <a:spcPts val="0"/>
              </a:spcAft>
            </a:pPr>
            <a:r>
              <a:rPr lang="en-US" dirty="0" smtClean="0"/>
              <a:t>        </a:t>
            </a:r>
            <a:r>
              <a:rPr lang="en-US" dirty="0" err="1" smtClean="0"/>
              <a:t>RCCE_finalize</a:t>
            </a:r>
            <a:r>
              <a:rPr lang="en-US" dirty="0" smtClean="0"/>
              <a:t>();</a:t>
            </a:r>
          </a:p>
          <a:p>
            <a:pPr>
              <a:lnSpc>
                <a:spcPct val="120000"/>
              </a:lnSpc>
              <a:spcBef>
                <a:spcPts val="0"/>
              </a:spcBef>
              <a:spcAft>
                <a:spcPts val="0"/>
              </a:spcAft>
            </a:pPr>
            <a:r>
              <a:rPr lang="en-US" dirty="0" smtClean="0"/>
              <a:t>        return(0);</a:t>
            </a:r>
          </a:p>
          <a:p>
            <a:pPr>
              <a:lnSpc>
                <a:spcPct val="120000"/>
              </a:lnSpc>
              <a:spcBef>
                <a:spcPts val="0"/>
              </a:spcBef>
              <a:spcAft>
                <a:spcPts val="0"/>
              </a:spcAft>
            </a:pPr>
            <a:r>
              <a:rPr lang="en-US" dirty="0" smtClean="0"/>
              <a:t>}</a:t>
            </a:r>
            <a:endParaRPr lang="en-US" dirty="0"/>
          </a:p>
        </p:txBody>
      </p:sp>
      <p:sp>
        <p:nvSpPr>
          <p:cNvPr id="8" name="Content Placeholder 2"/>
          <p:cNvSpPr txBox="1">
            <a:spLocks/>
          </p:cNvSpPr>
          <p:nvPr/>
        </p:nvSpPr>
        <p:spPr>
          <a:xfrm>
            <a:off x="173865" y="218941"/>
            <a:ext cx="5923722" cy="612390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20000"/>
              </a:lnSpc>
              <a:spcBef>
                <a:spcPts val="0"/>
              </a:spcBef>
              <a:spcAft>
                <a:spcPts val="0"/>
              </a:spcAft>
            </a:pPr>
            <a:r>
              <a:rPr lang="en-US" dirty="0"/>
              <a:t>#include &lt;</a:t>
            </a:r>
            <a:r>
              <a:rPr lang="en-US" dirty="0" err="1"/>
              <a:t>stdio.h</a:t>
            </a:r>
            <a:r>
              <a:rPr lang="en-US" dirty="0"/>
              <a:t>&gt;</a:t>
            </a:r>
          </a:p>
          <a:p>
            <a:pPr marL="0" indent="0">
              <a:lnSpc>
                <a:spcPct val="120000"/>
              </a:lnSpc>
              <a:spcBef>
                <a:spcPts val="0"/>
              </a:spcBef>
              <a:spcAft>
                <a:spcPts val="0"/>
              </a:spcAft>
            </a:pPr>
            <a:r>
              <a:rPr lang="en-US" dirty="0"/>
              <a:t>#include &lt;</a:t>
            </a:r>
            <a:r>
              <a:rPr lang="en-US" dirty="0" err="1"/>
              <a:t>pthread.h</a:t>
            </a:r>
            <a:r>
              <a:rPr lang="en-US" dirty="0"/>
              <a:t>&gt;</a:t>
            </a:r>
          </a:p>
          <a:p>
            <a:pPr marL="0" indent="0">
              <a:lnSpc>
                <a:spcPct val="120000"/>
              </a:lnSpc>
              <a:spcBef>
                <a:spcPts val="0"/>
              </a:spcBef>
              <a:spcAft>
                <a:spcPts val="0"/>
              </a:spcAft>
            </a:pPr>
            <a:endParaRPr lang="en-US" dirty="0"/>
          </a:p>
          <a:p>
            <a:pPr marL="0" indent="0">
              <a:lnSpc>
                <a:spcPct val="120000"/>
              </a:lnSpc>
              <a:spcBef>
                <a:spcPts val="0"/>
              </a:spcBef>
              <a:spcAft>
                <a:spcPts val="0"/>
              </a:spcAft>
            </a:pPr>
            <a:r>
              <a:rPr lang="en-US" dirty="0" err="1"/>
              <a:t>int</a:t>
            </a:r>
            <a:r>
              <a:rPr lang="en-US" dirty="0"/>
              <a:t> </a:t>
            </a:r>
            <a:r>
              <a:rPr lang="en-US" dirty="0" err="1"/>
              <a:t>total_threads</a:t>
            </a:r>
            <a:r>
              <a:rPr lang="en-US" dirty="0"/>
              <a:t> = 10;</a:t>
            </a:r>
          </a:p>
          <a:p>
            <a:pPr marL="0" indent="0">
              <a:lnSpc>
                <a:spcPct val="120000"/>
              </a:lnSpc>
              <a:spcBef>
                <a:spcPts val="0"/>
              </a:spcBef>
              <a:spcAft>
                <a:spcPts val="0"/>
              </a:spcAft>
            </a:pPr>
            <a:endParaRPr lang="en-US" dirty="0"/>
          </a:p>
          <a:p>
            <a:pPr marL="0" indent="0">
              <a:lnSpc>
                <a:spcPct val="120000"/>
              </a:lnSpc>
              <a:spcBef>
                <a:spcPts val="0"/>
              </a:spcBef>
              <a:spcAft>
                <a:spcPts val="0"/>
              </a:spcAft>
            </a:pPr>
            <a:r>
              <a:rPr lang="en-US" dirty="0"/>
              <a:t>void *thread(void * </a:t>
            </a:r>
            <a:r>
              <a:rPr lang="en-US" dirty="0" err="1"/>
              <a:t>tid</a:t>
            </a:r>
            <a:r>
              <a:rPr lang="en-US" dirty="0"/>
              <a:t>) {</a:t>
            </a:r>
          </a:p>
          <a:p>
            <a:pPr marL="0" indent="0">
              <a:lnSpc>
                <a:spcPct val="120000"/>
              </a:lnSpc>
              <a:spcBef>
                <a:spcPts val="0"/>
              </a:spcBef>
              <a:spcAft>
                <a:spcPts val="0"/>
              </a:spcAft>
            </a:pPr>
            <a:r>
              <a:rPr lang="en-US" dirty="0"/>
              <a:t>    </a:t>
            </a:r>
            <a:r>
              <a:rPr lang="en-US" dirty="0" err="1"/>
              <a:t>int</a:t>
            </a:r>
            <a:r>
              <a:rPr lang="en-US" dirty="0"/>
              <a:t> id = (</a:t>
            </a:r>
            <a:r>
              <a:rPr lang="en-US" dirty="0" err="1"/>
              <a:t>int</a:t>
            </a:r>
            <a:r>
              <a:rPr lang="en-US" dirty="0"/>
              <a:t>)</a:t>
            </a:r>
            <a:r>
              <a:rPr lang="en-US" dirty="0" err="1"/>
              <a:t>tid</a:t>
            </a:r>
            <a:r>
              <a:rPr lang="en-US" dirty="0"/>
              <a:t>;</a:t>
            </a:r>
          </a:p>
          <a:p>
            <a:pPr marL="0" indent="0">
              <a:lnSpc>
                <a:spcPct val="120000"/>
              </a:lnSpc>
              <a:spcBef>
                <a:spcPts val="0"/>
              </a:spcBef>
              <a:spcAft>
                <a:spcPts val="0"/>
              </a:spcAft>
            </a:pPr>
            <a:r>
              <a:rPr lang="en-US" dirty="0"/>
              <a:t>    </a:t>
            </a:r>
            <a:r>
              <a:rPr lang="en-US" dirty="0" err="1"/>
              <a:t>printf</a:t>
            </a:r>
            <a:r>
              <a:rPr lang="en-US" dirty="0"/>
              <a:t>("Hello from thread %d of %d\n", id+1,total_threads);</a:t>
            </a:r>
          </a:p>
          <a:p>
            <a:pPr marL="0" indent="0">
              <a:lnSpc>
                <a:spcPct val="120000"/>
              </a:lnSpc>
              <a:spcBef>
                <a:spcPts val="0"/>
              </a:spcBef>
              <a:spcAft>
                <a:spcPts val="0"/>
              </a:spcAft>
            </a:pPr>
            <a:r>
              <a:rPr lang="en-US" dirty="0"/>
              <a:t>    </a:t>
            </a:r>
            <a:r>
              <a:rPr lang="en-US" dirty="0" err="1"/>
              <a:t>pthread_exit</a:t>
            </a:r>
            <a:r>
              <a:rPr lang="en-US" dirty="0"/>
              <a:t>(NULL);</a:t>
            </a:r>
          </a:p>
          <a:p>
            <a:pPr marL="0" indent="0">
              <a:lnSpc>
                <a:spcPct val="120000"/>
              </a:lnSpc>
              <a:spcBef>
                <a:spcPts val="0"/>
              </a:spcBef>
              <a:spcAft>
                <a:spcPts val="0"/>
              </a:spcAft>
            </a:pPr>
            <a:r>
              <a:rPr lang="en-US" dirty="0"/>
              <a:t>}</a:t>
            </a:r>
          </a:p>
          <a:p>
            <a:pPr marL="0" indent="0">
              <a:lnSpc>
                <a:spcPct val="120000"/>
              </a:lnSpc>
              <a:spcBef>
                <a:spcPts val="0"/>
              </a:spcBef>
              <a:spcAft>
                <a:spcPts val="0"/>
              </a:spcAft>
            </a:pPr>
            <a:endParaRPr lang="en-US" dirty="0"/>
          </a:p>
          <a:p>
            <a:pPr marL="0" indent="0">
              <a:lnSpc>
                <a:spcPct val="120000"/>
              </a:lnSpc>
              <a:spcBef>
                <a:spcPts val="0"/>
              </a:spcBef>
              <a:spcAft>
                <a:spcPts val="0"/>
              </a:spcAft>
            </a:pPr>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 {</a:t>
            </a:r>
          </a:p>
          <a:p>
            <a:pPr marL="0" indent="0">
              <a:lnSpc>
                <a:spcPct val="120000"/>
              </a:lnSpc>
              <a:spcBef>
                <a:spcPts val="0"/>
              </a:spcBef>
              <a:spcAft>
                <a:spcPts val="0"/>
              </a:spcAft>
            </a:pPr>
            <a:r>
              <a:rPr lang="en-US" dirty="0"/>
              <a:t>    </a:t>
            </a:r>
            <a:r>
              <a:rPr lang="en-US" dirty="0" err="1"/>
              <a:t>int</a:t>
            </a:r>
            <a:r>
              <a:rPr lang="en-US" dirty="0"/>
              <a:t> local = 0;</a:t>
            </a:r>
          </a:p>
          <a:p>
            <a:pPr marL="0" indent="0">
              <a:lnSpc>
                <a:spcPct val="120000"/>
              </a:lnSpc>
              <a:spcBef>
                <a:spcPts val="0"/>
              </a:spcBef>
              <a:spcAft>
                <a:spcPts val="0"/>
              </a:spcAft>
            </a:pPr>
            <a:r>
              <a:rPr lang="en-US" dirty="0"/>
              <a:t>    </a:t>
            </a:r>
            <a:r>
              <a:rPr lang="en-US" dirty="0" err="1"/>
              <a:t>pthread_t</a:t>
            </a:r>
            <a:r>
              <a:rPr lang="en-US" dirty="0"/>
              <a:t> threads[</a:t>
            </a:r>
            <a:r>
              <a:rPr lang="en-US" dirty="0" err="1"/>
              <a:t>total_threads</a:t>
            </a:r>
            <a:r>
              <a:rPr lang="en-US" dirty="0"/>
              <a:t>];</a:t>
            </a:r>
          </a:p>
          <a:p>
            <a:pPr marL="0" indent="0">
              <a:lnSpc>
                <a:spcPct val="120000"/>
              </a:lnSpc>
              <a:spcBef>
                <a:spcPts val="0"/>
              </a:spcBef>
              <a:spcAft>
                <a:spcPts val="0"/>
              </a:spcAft>
            </a:pPr>
            <a:r>
              <a:rPr lang="en-US" dirty="0"/>
              <a:t>    </a:t>
            </a:r>
            <a:r>
              <a:rPr lang="en-US" dirty="0" err="1"/>
              <a:t>int</a:t>
            </a:r>
            <a:r>
              <a:rPr lang="en-US" dirty="0"/>
              <a:t> </a:t>
            </a:r>
            <a:r>
              <a:rPr lang="en-US" dirty="0" err="1"/>
              <a:t>rc</a:t>
            </a:r>
            <a:r>
              <a:rPr lang="en-US" dirty="0"/>
              <a:t>;</a:t>
            </a:r>
          </a:p>
          <a:p>
            <a:pPr marL="0" indent="0">
              <a:lnSpc>
                <a:spcPct val="120000"/>
              </a:lnSpc>
              <a:spcBef>
                <a:spcPts val="0"/>
              </a:spcBef>
              <a:spcAft>
                <a:spcPts val="0"/>
              </a:spcAft>
            </a:pPr>
            <a:r>
              <a:rPr lang="en-US" dirty="0"/>
              <a:t>    for(local = 0; local &lt; </a:t>
            </a:r>
            <a:r>
              <a:rPr lang="en-US" dirty="0" err="1"/>
              <a:t>total_threads</a:t>
            </a:r>
            <a:r>
              <a:rPr lang="en-US" dirty="0"/>
              <a:t>; local++) {</a:t>
            </a:r>
          </a:p>
          <a:p>
            <a:pPr marL="0" indent="0">
              <a:lnSpc>
                <a:spcPct val="120000"/>
              </a:lnSpc>
              <a:spcBef>
                <a:spcPts val="0"/>
              </a:spcBef>
              <a:spcAft>
                <a:spcPts val="0"/>
              </a:spcAft>
            </a:pPr>
            <a:r>
              <a:rPr lang="en-US" dirty="0"/>
              <a:t>        </a:t>
            </a:r>
            <a:r>
              <a:rPr lang="en-US" dirty="0" err="1"/>
              <a:t>rc</a:t>
            </a:r>
            <a:r>
              <a:rPr lang="en-US" dirty="0"/>
              <a:t> = </a:t>
            </a:r>
            <a:r>
              <a:rPr lang="en-US" dirty="0" err="1"/>
              <a:t>pthread_create</a:t>
            </a:r>
            <a:r>
              <a:rPr lang="en-US" dirty="0"/>
              <a:t>(&amp;threads[local], NULL, thread, (void *)local);</a:t>
            </a:r>
          </a:p>
          <a:p>
            <a:pPr marL="0" indent="0">
              <a:lnSpc>
                <a:spcPct val="120000"/>
              </a:lnSpc>
              <a:spcBef>
                <a:spcPts val="0"/>
              </a:spcBef>
              <a:spcAft>
                <a:spcPts val="0"/>
              </a:spcAft>
            </a:pPr>
            <a:r>
              <a:rPr lang="en-US" dirty="0"/>
              <a:t>    }</a:t>
            </a:r>
          </a:p>
          <a:p>
            <a:pPr marL="0" indent="0">
              <a:lnSpc>
                <a:spcPct val="120000"/>
              </a:lnSpc>
              <a:spcBef>
                <a:spcPts val="0"/>
              </a:spcBef>
              <a:spcAft>
                <a:spcPts val="0"/>
              </a:spcAft>
            </a:pPr>
            <a:r>
              <a:rPr lang="en-US" dirty="0"/>
              <a:t>    for(local = 0; local &lt; </a:t>
            </a:r>
            <a:r>
              <a:rPr lang="en-US" dirty="0" err="1"/>
              <a:t>total_threads</a:t>
            </a:r>
            <a:r>
              <a:rPr lang="en-US" dirty="0"/>
              <a:t>; local++) {</a:t>
            </a:r>
          </a:p>
          <a:p>
            <a:pPr marL="0" indent="0">
              <a:lnSpc>
                <a:spcPct val="120000"/>
              </a:lnSpc>
              <a:spcBef>
                <a:spcPts val="0"/>
              </a:spcBef>
              <a:spcAft>
                <a:spcPts val="0"/>
              </a:spcAft>
            </a:pPr>
            <a:r>
              <a:rPr lang="en-US" dirty="0"/>
              <a:t>        </a:t>
            </a:r>
            <a:r>
              <a:rPr lang="en-US" dirty="0" err="1"/>
              <a:t>pthread_join</a:t>
            </a:r>
            <a:r>
              <a:rPr lang="en-US" dirty="0"/>
              <a:t>(threads[local], NULL);</a:t>
            </a:r>
          </a:p>
          <a:p>
            <a:pPr marL="0" indent="0">
              <a:lnSpc>
                <a:spcPct val="120000"/>
              </a:lnSpc>
              <a:spcBef>
                <a:spcPts val="0"/>
              </a:spcBef>
              <a:spcAft>
                <a:spcPts val="0"/>
              </a:spcAft>
            </a:pPr>
            <a:r>
              <a:rPr lang="en-US" dirty="0"/>
              <a:t>    }</a:t>
            </a:r>
          </a:p>
          <a:p>
            <a:pPr marL="0" indent="0">
              <a:lnSpc>
                <a:spcPct val="120000"/>
              </a:lnSpc>
              <a:spcBef>
                <a:spcPts val="0"/>
              </a:spcBef>
              <a:spcAft>
                <a:spcPts val="0"/>
              </a:spcAft>
            </a:pPr>
            <a:r>
              <a:rPr lang="en-US" dirty="0"/>
              <a:t>    return 0;</a:t>
            </a:r>
          </a:p>
          <a:p>
            <a:pPr marL="0" indent="0">
              <a:lnSpc>
                <a:spcPct val="120000"/>
              </a:lnSpc>
              <a:spcBef>
                <a:spcPts val="0"/>
              </a:spcBef>
              <a:spcAft>
                <a:spcPts val="0"/>
              </a:spcAft>
            </a:pPr>
            <a:r>
              <a:rPr lang="en-US" dirty="0"/>
              <a:t>}</a:t>
            </a:r>
          </a:p>
          <a:p>
            <a:endParaRPr lang="en-US" dirty="0"/>
          </a:p>
        </p:txBody>
      </p:sp>
      <p:sp>
        <p:nvSpPr>
          <p:cNvPr id="10" name="TextBox 9"/>
          <p:cNvSpPr txBox="1"/>
          <p:nvPr/>
        </p:nvSpPr>
        <p:spPr>
          <a:xfrm>
            <a:off x="2346045" y="478478"/>
            <a:ext cx="3252814" cy="1015663"/>
          </a:xfrm>
          <a:prstGeom prst="rect">
            <a:avLst/>
          </a:prstGeom>
          <a:noFill/>
        </p:spPr>
        <p:txBody>
          <a:bodyPr wrap="none" rtlCol="0">
            <a:spAutoFit/>
          </a:bodyPr>
          <a:lstStyle/>
          <a:p>
            <a:r>
              <a:rPr lang="en-US" sz="6000" dirty="0" smtClean="0">
                <a:solidFill>
                  <a:schemeClr val="bg1">
                    <a:lumMod val="85000"/>
                  </a:schemeClr>
                </a:solidFill>
              </a:rPr>
              <a:t>ORIGINAL</a:t>
            </a:r>
            <a:endParaRPr lang="en-US" sz="6000" dirty="0">
              <a:solidFill>
                <a:schemeClr val="bg1">
                  <a:lumMod val="85000"/>
                </a:schemeClr>
              </a:solidFill>
            </a:endParaRPr>
          </a:p>
        </p:txBody>
      </p:sp>
    </p:spTree>
    <p:extLst>
      <p:ext uri="{BB962C8B-B14F-4D97-AF65-F5344CB8AC3E}">
        <p14:creationId xmlns:p14="http://schemas.microsoft.com/office/powerpoint/2010/main" val="26395084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Execution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Parser Development</a:t>
            </a:r>
          </a:p>
          <a:p>
            <a:pPr lvl="1"/>
            <a:r>
              <a:rPr lang="en-US" sz="2000" dirty="0" smtClean="0"/>
              <a:t>Linux Mint 12 with</a:t>
            </a:r>
          </a:p>
          <a:p>
            <a:pPr lvl="1"/>
            <a:r>
              <a:rPr lang="en-US" sz="2000" dirty="0" smtClean="0"/>
              <a:t>Java 1.6</a:t>
            </a:r>
          </a:p>
          <a:p>
            <a:pPr lvl="1"/>
            <a:r>
              <a:rPr lang="en-US" sz="2000" dirty="0" smtClean="0"/>
              <a:t>ANTLR 2.7.5</a:t>
            </a:r>
          </a:p>
          <a:p>
            <a:pPr lvl="1"/>
            <a:r>
              <a:rPr lang="en-US" sz="2000" dirty="0" smtClean="0"/>
              <a:t>Cetus 1.3</a:t>
            </a:r>
            <a:endParaRPr lang="en-US" sz="2000" dirty="0"/>
          </a:p>
          <a:p>
            <a:r>
              <a:rPr lang="en-US" sz="2400" dirty="0" smtClean="0"/>
              <a:t>Target Architecture</a:t>
            </a:r>
          </a:p>
          <a:p>
            <a:pPr lvl="1"/>
            <a:r>
              <a:rPr lang="en-US" sz="2200" dirty="0" smtClean="0"/>
              <a:t>Intel SCC, using 32 of 48 cores</a:t>
            </a:r>
          </a:p>
          <a:p>
            <a:pPr lvl="1"/>
            <a:r>
              <a:rPr lang="en-US" sz="2200" dirty="0" smtClean="0"/>
              <a:t>384 KB on-chip SRAM, up to 64 GB off-chip DRAM</a:t>
            </a:r>
          </a:p>
          <a:p>
            <a:pPr lvl="1"/>
            <a:r>
              <a:rPr lang="en-US" sz="2200" dirty="0" smtClean="0"/>
              <a:t>One Linux OS </a:t>
            </a:r>
            <a:r>
              <a:rPr lang="en-US" sz="2200" i="1" dirty="0" smtClean="0"/>
              <a:t>per core</a:t>
            </a:r>
            <a:endParaRPr lang="en-US" sz="2200" dirty="0" smtClean="0"/>
          </a:p>
          <a:p>
            <a:pPr lvl="1"/>
            <a:r>
              <a:rPr lang="en-US" sz="2200" dirty="0" smtClean="0"/>
              <a:t>800 MHz core frequency</a:t>
            </a:r>
          </a:p>
          <a:p>
            <a:pPr lvl="1"/>
            <a:r>
              <a:rPr lang="en-US" sz="2200" dirty="0" smtClean="0"/>
              <a:t>1600 MHz network mesh frequency</a:t>
            </a:r>
          </a:p>
          <a:p>
            <a:pPr lvl="1"/>
            <a:r>
              <a:rPr lang="en-US" sz="2200" dirty="0" smtClean="0"/>
              <a:t>1066 MHz off-chip DDR3 frequency</a:t>
            </a:r>
          </a:p>
          <a:p>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dirty="0" smtClean="0"/>
              <a:t>aviral.lab.asu.edu</a:t>
            </a:r>
          </a:p>
        </p:txBody>
      </p:sp>
      <p:sp>
        <p:nvSpPr>
          <p:cNvPr id="6" name="Slide Number Placeholder 5"/>
          <p:cNvSpPr>
            <a:spLocks noGrp="1"/>
          </p:cNvSpPr>
          <p:nvPr>
            <p:ph type="sldNum" sz="quarter" idx="12"/>
          </p:nvPr>
        </p:nvSpPr>
        <p:spPr/>
        <p:txBody>
          <a:bodyPr/>
          <a:lstStyle/>
          <a:p>
            <a:fld id="{629637A9-119A-49DA-BD12-AAC58B377D80}" type="slidenum">
              <a:rPr lang="en-US" smtClean="0"/>
              <a:t>29</a:t>
            </a:fld>
            <a:endParaRPr lang="en-US" dirty="0"/>
          </a:p>
        </p:txBody>
      </p:sp>
      <p:sp>
        <p:nvSpPr>
          <p:cNvPr id="7" name="Content Placeholder 2"/>
          <p:cNvSpPr txBox="1">
            <a:spLocks/>
          </p:cNvSpPr>
          <p:nvPr/>
        </p:nvSpPr>
        <p:spPr>
          <a:xfrm>
            <a:off x="6658374" y="1845734"/>
            <a:ext cx="5182208"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t>Benchmarks</a:t>
            </a:r>
          </a:p>
          <a:p>
            <a:pPr lvl="1"/>
            <a:r>
              <a:rPr lang="en-US" sz="2000" dirty="0" smtClean="0"/>
              <a:t>9 multithreaded applications</a:t>
            </a:r>
          </a:p>
          <a:p>
            <a:pPr lvl="2"/>
            <a:r>
              <a:rPr lang="en-US" sz="1800" dirty="0" smtClean="0"/>
              <a:t>Built using </a:t>
            </a:r>
            <a:r>
              <a:rPr lang="en-US" sz="1800" dirty="0" err="1" smtClean="0"/>
              <a:t>Pthreads</a:t>
            </a:r>
            <a:endParaRPr lang="en-US" sz="1800" dirty="0" smtClean="0"/>
          </a:p>
          <a:p>
            <a:pPr lvl="1"/>
            <a:r>
              <a:rPr lang="en-US" sz="2000" dirty="0" smtClean="0"/>
              <a:t>9 </a:t>
            </a:r>
            <a:r>
              <a:rPr lang="en-US" sz="2000" dirty="0" err="1" smtClean="0"/>
              <a:t>multiprocess</a:t>
            </a:r>
            <a:r>
              <a:rPr lang="en-US" sz="2000" dirty="0" smtClean="0"/>
              <a:t> RCCE applications</a:t>
            </a:r>
          </a:p>
          <a:p>
            <a:pPr lvl="2"/>
            <a:r>
              <a:rPr lang="en-US" sz="1800" dirty="0" smtClean="0"/>
              <a:t>Converted for SCC using parser/translator</a:t>
            </a:r>
            <a:endParaRPr lang="en-US" sz="1800" dirty="0"/>
          </a:p>
          <a:p>
            <a:pPr lvl="1"/>
            <a:r>
              <a:rPr lang="en-US" sz="2000" dirty="0" err="1" smtClean="0"/>
              <a:t>Pthread</a:t>
            </a:r>
            <a:r>
              <a:rPr lang="en-US" sz="2000" dirty="0" smtClean="0"/>
              <a:t> programs may utilize single core only</a:t>
            </a:r>
          </a:p>
          <a:p>
            <a:pPr lvl="1"/>
            <a:r>
              <a:rPr lang="en-US" sz="2000" dirty="0" smtClean="0"/>
              <a:t>RCCE applications use 32 cores</a:t>
            </a:r>
          </a:p>
          <a:p>
            <a:pPr lvl="2"/>
            <a:r>
              <a:rPr lang="en-US" sz="1800" dirty="0" smtClean="0"/>
              <a:t>Each application also has one optimization where the on-chip memory is utilized.</a:t>
            </a:r>
          </a:p>
          <a:p>
            <a:r>
              <a:rPr lang="en-US" i="1" dirty="0" smtClean="0"/>
              <a:t>Total of 27 test programs, all run on SCC</a:t>
            </a:r>
          </a:p>
          <a:p>
            <a:r>
              <a:rPr lang="en-US" dirty="0" smtClean="0"/>
              <a:t>Compiled using Intel C++ Compiler version 8.1 (</a:t>
            </a:r>
            <a:r>
              <a:rPr lang="en-US" dirty="0" err="1" smtClean="0"/>
              <a:t>gcc</a:t>
            </a:r>
            <a:r>
              <a:rPr lang="en-US" dirty="0" smtClean="0"/>
              <a:t> 3.4.5) with RCCE API version 2.0</a:t>
            </a:r>
          </a:p>
        </p:txBody>
      </p:sp>
    </p:spTree>
    <p:extLst>
      <p:ext uri="{BB962C8B-B14F-4D97-AF65-F5344CB8AC3E}">
        <p14:creationId xmlns:p14="http://schemas.microsoft.com/office/powerpoint/2010/main" val="296251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HSM Architecture: The 48-core Intel SCC</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3</a:t>
            </a:fld>
            <a:endParaRPr lang="en-US" dirty="0"/>
          </a:p>
        </p:txBody>
      </p:sp>
      <p:grpSp>
        <p:nvGrpSpPr>
          <p:cNvPr id="8" name="Group 101"/>
          <p:cNvGrpSpPr/>
          <p:nvPr/>
        </p:nvGrpSpPr>
        <p:grpSpPr>
          <a:xfrm>
            <a:off x="2713665" y="1896196"/>
            <a:ext cx="6764670" cy="4160520"/>
            <a:chOff x="484654" y="1347154"/>
            <a:chExt cx="6764670" cy="4160520"/>
          </a:xfrm>
        </p:grpSpPr>
        <p:sp>
          <p:nvSpPr>
            <p:cNvPr id="9" name="Rectangle 8"/>
            <p:cNvSpPr/>
            <p:nvPr/>
          </p:nvSpPr>
          <p:spPr>
            <a:xfrm>
              <a:off x="3249158" y="134715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138340" y="1356071"/>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025819" y="136283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915085" y="136283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385992" y="134715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465395" y="1354751"/>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672011" y="146518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16" name="Rectangle 15"/>
            <p:cNvSpPr/>
            <p:nvPr/>
          </p:nvSpPr>
          <p:spPr>
            <a:xfrm>
              <a:off x="2570186" y="146518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17" name="Rectangle 16"/>
            <p:cNvSpPr/>
            <p:nvPr/>
          </p:nvSpPr>
          <p:spPr>
            <a:xfrm>
              <a:off x="3453370" y="146518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18" name="Rectangle 17"/>
            <p:cNvSpPr/>
            <p:nvPr/>
          </p:nvSpPr>
          <p:spPr>
            <a:xfrm>
              <a:off x="4336425" y="145660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19" name="Rectangle 18"/>
            <p:cNvSpPr/>
            <p:nvPr/>
          </p:nvSpPr>
          <p:spPr>
            <a:xfrm>
              <a:off x="1667631" y="237022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0" name="Rectangle 19"/>
            <p:cNvSpPr/>
            <p:nvPr/>
          </p:nvSpPr>
          <p:spPr>
            <a:xfrm>
              <a:off x="2565806" y="237022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1" name="Rectangle 20"/>
            <p:cNvSpPr/>
            <p:nvPr/>
          </p:nvSpPr>
          <p:spPr>
            <a:xfrm>
              <a:off x="3448990" y="237022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2" name="Rectangle 21"/>
            <p:cNvSpPr/>
            <p:nvPr/>
          </p:nvSpPr>
          <p:spPr>
            <a:xfrm>
              <a:off x="4332045" y="236164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3" name="Rectangle 22"/>
            <p:cNvSpPr/>
            <p:nvPr/>
          </p:nvSpPr>
          <p:spPr>
            <a:xfrm>
              <a:off x="1660713" y="327933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4" name="Rectangle 23"/>
            <p:cNvSpPr/>
            <p:nvPr/>
          </p:nvSpPr>
          <p:spPr>
            <a:xfrm>
              <a:off x="2558888" y="327933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5" name="Rectangle 24"/>
            <p:cNvSpPr/>
            <p:nvPr/>
          </p:nvSpPr>
          <p:spPr>
            <a:xfrm>
              <a:off x="3442072" y="327933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6" name="Rectangle 25"/>
            <p:cNvSpPr/>
            <p:nvPr/>
          </p:nvSpPr>
          <p:spPr>
            <a:xfrm>
              <a:off x="4325127" y="327075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7" name="Rectangle 26"/>
            <p:cNvSpPr/>
            <p:nvPr/>
          </p:nvSpPr>
          <p:spPr>
            <a:xfrm>
              <a:off x="1656333" y="418437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8" name="Rectangle 27"/>
            <p:cNvSpPr/>
            <p:nvPr/>
          </p:nvSpPr>
          <p:spPr>
            <a:xfrm>
              <a:off x="2554508" y="418437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29" name="Rectangle 28"/>
            <p:cNvSpPr/>
            <p:nvPr/>
          </p:nvSpPr>
          <p:spPr>
            <a:xfrm>
              <a:off x="3437692" y="418437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0" name="Rectangle 29"/>
            <p:cNvSpPr/>
            <p:nvPr/>
          </p:nvSpPr>
          <p:spPr>
            <a:xfrm>
              <a:off x="4320747" y="417579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1" name="Rectangle 30"/>
            <p:cNvSpPr/>
            <p:nvPr/>
          </p:nvSpPr>
          <p:spPr>
            <a:xfrm>
              <a:off x="2297180" y="161915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32" name="Rectangle 31"/>
            <p:cNvSpPr/>
            <p:nvPr/>
          </p:nvSpPr>
          <p:spPr>
            <a:xfrm>
              <a:off x="3155090" y="161475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33" name="Rectangle 32"/>
            <p:cNvSpPr/>
            <p:nvPr/>
          </p:nvSpPr>
          <p:spPr>
            <a:xfrm>
              <a:off x="4036443" y="160713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34" name="Rectangle 33"/>
            <p:cNvSpPr/>
            <p:nvPr/>
          </p:nvSpPr>
          <p:spPr>
            <a:xfrm>
              <a:off x="5210013" y="145220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5" name="Rectangle 34"/>
            <p:cNvSpPr/>
            <p:nvPr/>
          </p:nvSpPr>
          <p:spPr>
            <a:xfrm>
              <a:off x="5205633" y="235724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6" name="Rectangle 35"/>
            <p:cNvSpPr/>
            <p:nvPr/>
          </p:nvSpPr>
          <p:spPr>
            <a:xfrm>
              <a:off x="5198715" y="326635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7" name="Rectangle 36"/>
            <p:cNvSpPr/>
            <p:nvPr/>
          </p:nvSpPr>
          <p:spPr>
            <a:xfrm>
              <a:off x="5194335" y="417139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8" name="Rectangle 37"/>
            <p:cNvSpPr/>
            <p:nvPr/>
          </p:nvSpPr>
          <p:spPr>
            <a:xfrm>
              <a:off x="6099279" y="144780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39" name="Rectangle 38"/>
            <p:cNvSpPr/>
            <p:nvPr/>
          </p:nvSpPr>
          <p:spPr>
            <a:xfrm>
              <a:off x="6094899" y="235284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40" name="Rectangle 39"/>
            <p:cNvSpPr/>
            <p:nvPr/>
          </p:nvSpPr>
          <p:spPr>
            <a:xfrm>
              <a:off x="6087981" y="326195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41" name="Rectangle 40"/>
            <p:cNvSpPr/>
            <p:nvPr/>
          </p:nvSpPr>
          <p:spPr>
            <a:xfrm>
              <a:off x="6083601" y="416699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Tile</a:t>
              </a:r>
              <a:endParaRPr lang="en-US" sz="1600" dirty="0"/>
            </a:p>
          </p:txBody>
        </p:sp>
        <p:sp>
          <p:nvSpPr>
            <p:cNvPr id="42" name="Rectangle 41"/>
            <p:cNvSpPr/>
            <p:nvPr/>
          </p:nvSpPr>
          <p:spPr>
            <a:xfrm>
              <a:off x="4937007" y="160713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3" name="Rectangle 42"/>
            <p:cNvSpPr/>
            <p:nvPr/>
          </p:nvSpPr>
          <p:spPr>
            <a:xfrm>
              <a:off x="5826273" y="160713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4" name="Rectangle 43"/>
            <p:cNvSpPr/>
            <p:nvPr/>
          </p:nvSpPr>
          <p:spPr>
            <a:xfrm>
              <a:off x="1367649" y="161915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5" name="Rectangle 44"/>
            <p:cNvSpPr/>
            <p:nvPr/>
          </p:nvSpPr>
          <p:spPr>
            <a:xfrm>
              <a:off x="2289560" y="252336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6" name="Rectangle 45"/>
            <p:cNvSpPr/>
            <p:nvPr/>
          </p:nvSpPr>
          <p:spPr>
            <a:xfrm>
              <a:off x="3163148" y="251896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7" name="Rectangle 46"/>
            <p:cNvSpPr/>
            <p:nvPr/>
          </p:nvSpPr>
          <p:spPr>
            <a:xfrm>
              <a:off x="4044501" y="251134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8" name="Rectangle 47"/>
            <p:cNvSpPr/>
            <p:nvPr/>
          </p:nvSpPr>
          <p:spPr>
            <a:xfrm>
              <a:off x="4929387" y="251134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49" name="Rectangle 48"/>
            <p:cNvSpPr/>
            <p:nvPr/>
          </p:nvSpPr>
          <p:spPr>
            <a:xfrm>
              <a:off x="5818653" y="251134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0" name="Rectangle 49"/>
            <p:cNvSpPr/>
            <p:nvPr/>
          </p:nvSpPr>
          <p:spPr>
            <a:xfrm>
              <a:off x="1375707" y="252336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1" name="Rectangle 50"/>
            <p:cNvSpPr/>
            <p:nvPr/>
          </p:nvSpPr>
          <p:spPr>
            <a:xfrm>
              <a:off x="2289122" y="345115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2" name="Rectangle 51"/>
            <p:cNvSpPr/>
            <p:nvPr/>
          </p:nvSpPr>
          <p:spPr>
            <a:xfrm>
              <a:off x="3162710" y="344675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3" name="Rectangle 52"/>
            <p:cNvSpPr/>
            <p:nvPr/>
          </p:nvSpPr>
          <p:spPr>
            <a:xfrm>
              <a:off x="4044063" y="343913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4" name="Rectangle 53"/>
            <p:cNvSpPr/>
            <p:nvPr/>
          </p:nvSpPr>
          <p:spPr>
            <a:xfrm>
              <a:off x="4928949" y="343913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5" name="Rectangle 54"/>
            <p:cNvSpPr/>
            <p:nvPr/>
          </p:nvSpPr>
          <p:spPr>
            <a:xfrm>
              <a:off x="5818215" y="343913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6" name="Rectangle 55"/>
            <p:cNvSpPr/>
            <p:nvPr/>
          </p:nvSpPr>
          <p:spPr>
            <a:xfrm>
              <a:off x="1375269" y="345115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7" name="Rectangle 56"/>
            <p:cNvSpPr/>
            <p:nvPr/>
          </p:nvSpPr>
          <p:spPr>
            <a:xfrm>
              <a:off x="2281502" y="435535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8" name="Rectangle 57"/>
            <p:cNvSpPr/>
            <p:nvPr/>
          </p:nvSpPr>
          <p:spPr>
            <a:xfrm>
              <a:off x="3155090" y="435095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59" name="Rectangle 58"/>
            <p:cNvSpPr/>
            <p:nvPr/>
          </p:nvSpPr>
          <p:spPr>
            <a:xfrm>
              <a:off x="4036443" y="434333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60" name="Rectangle 59"/>
            <p:cNvSpPr/>
            <p:nvPr/>
          </p:nvSpPr>
          <p:spPr>
            <a:xfrm>
              <a:off x="4921329" y="434333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61" name="Rectangle 60"/>
            <p:cNvSpPr/>
            <p:nvPr/>
          </p:nvSpPr>
          <p:spPr>
            <a:xfrm>
              <a:off x="5810595" y="434333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62" name="Rectangle 61"/>
            <p:cNvSpPr/>
            <p:nvPr/>
          </p:nvSpPr>
          <p:spPr>
            <a:xfrm>
              <a:off x="1367649" y="435535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63" name="Rectangle 62"/>
            <p:cNvSpPr/>
            <p:nvPr/>
          </p:nvSpPr>
          <p:spPr>
            <a:xfrm>
              <a:off x="1049044" y="2118074"/>
              <a:ext cx="594360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1049044" y="3038794"/>
              <a:ext cx="566928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048965" y="3932225"/>
              <a:ext cx="566928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044585" y="4837265"/>
              <a:ext cx="594360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3574454" y="5096194"/>
              <a:ext cx="1280160" cy="41148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Bus to PCI</a:t>
              </a:r>
              <a:endParaRPr lang="en-US" dirty="0"/>
            </a:p>
          </p:txBody>
        </p:sp>
        <p:sp>
          <p:nvSpPr>
            <p:cNvPr id="68" name="Rectangle 67"/>
            <p:cNvSpPr/>
            <p:nvPr/>
          </p:nvSpPr>
          <p:spPr>
            <a:xfrm>
              <a:off x="484654" y="1981838"/>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MC</a:t>
              </a:r>
              <a:endParaRPr lang="en-US" dirty="0"/>
            </a:p>
          </p:txBody>
        </p:sp>
        <p:sp>
          <p:nvSpPr>
            <p:cNvPr id="69" name="Rectangle 68"/>
            <p:cNvSpPr/>
            <p:nvPr/>
          </p:nvSpPr>
          <p:spPr>
            <a:xfrm>
              <a:off x="500332" y="4706757"/>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MC</a:t>
              </a:r>
              <a:endParaRPr lang="en-US" dirty="0"/>
            </a:p>
          </p:txBody>
        </p:sp>
        <p:sp>
          <p:nvSpPr>
            <p:cNvPr id="70" name="Rectangle 69"/>
            <p:cNvSpPr/>
            <p:nvPr/>
          </p:nvSpPr>
          <p:spPr>
            <a:xfrm>
              <a:off x="6673252" y="1995880"/>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MC</a:t>
              </a:r>
              <a:endParaRPr lang="en-US" dirty="0"/>
            </a:p>
          </p:txBody>
        </p:sp>
        <p:sp>
          <p:nvSpPr>
            <p:cNvPr id="71" name="Rectangle 70"/>
            <p:cNvSpPr/>
            <p:nvPr/>
          </p:nvSpPr>
          <p:spPr>
            <a:xfrm>
              <a:off x="6657574" y="4720799"/>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MC</a:t>
              </a:r>
              <a:endParaRPr lang="en-US" dirty="0"/>
            </a:p>
          </p:txBody>
        </p:sp>
      </p:grpSp>
      <p:sp>
        <p:nvSpPr>
          <p:cNvPr id="72" name="Rectangle 71"/>
          <p:cNvSpPr/>
          <p:nvPr/>
        </p:nvSpPr>
        <p:spPr>
          <a:xfrm>
            <a:off x="7456851" y="5934180"/>
            <a:ext cx="576072" cy="365760"/>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MC</a:t>
            </a:r>
            <a:endParaRPr lang="en-US" dirty="0"/>
          </a:p>
        </p:txBody>
      </p:sp>
      <p:sp>
        <p:nvSpPr>
          <p:cNvPr id="73" name="Rectangle 72"/>
          <p:cNvSpPr/>
          <p:nvPr/>
        </p:nvSpPr>
        <p:spPr>
          <a:xfrm>
            <a:off x="8030499" y="5934180"/>
            <a:ext cx="2622142" cy="36576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Memory Controller</a:t>
            </a:r>
            <a:endParaRPr lang="en-US" dirty="0">
              <a:solidFill>
                <a:schemeClr val="accent5"/>
              </a:solidFill>
            </a:endParaRPr>
          </a:p>
        </p:txBody>
      </p:sp>
      <p:sp>
        <p:nvSpPr>
          <p:cNvPr id="74" name="Rectangle 73"/>
          <p:cNvSpPr/>
          <p:nvPr/>
        </p:nvSpPr>
        <p:spPr>
          <a:xfrm>
            <a:off x="1929843" y="5971756"/>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t>
            </a:r>
            <a:endParaRPr lang="en-US" dirty="0"/>
          </a:p>
        </p:txBody>
      </p:sp>
      <p:sp>
        <p:nvSpPr>
          <p:cNvPr id="75" name="Rectangle 74"/>
          <p:cNvSpPr/>
          <p:nvPr/>
        </p:nvSpPr>
        <p:spPr>
          <a:xfrm>
            <a:off x="2234205" y="5971756"/>
            <a:ext cx="2891428" cy="320040"/>
          </a:xfrm>
          <a:prstGeom prst="rect">
            <a:avLst/>
          </a:prstGeom>
          <a:no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1B4430"/>
                </a:solidFill>
              </a:rPr>
              <a:t>Router</a:t>
            </a:r>
            <a:endParaRPr lang="en-US" dirty="0">
              <a:solidFill>
                <a:srgbClr val="1B4430"/>
              </a:solidFill>
            </a:endParaRPr>
          </a:p>
        </p:txBody>
      </p:sp>
      <p:pic>
        <p:nvPicPr>
          <p:cNvPr id="76" name="Picture 75" descr="Screen shot 2011-02-12 at 11.34.26 PM.png"/>
          <p:cNvPicPr>
            <a:picLocks noChangeAspect="1"/>
          </p:cNvPicPr>
          <p:nvPr/>
        </p:nvPicPr>
        <p:blipFill>
          <a:blip r:embed="rId3"/>
          <a:stretch>
            <a:fillRect/>
          </a:stretch>
        </p:blipFill>
        <p:spPr>
          <a:xfrm>
            <a:off x="16303" y="5307907"/>
            <a:ext cx="1229954" cy="1014367"/>
          </a:xfrm>
          <a:prstGeom prst="rect">
            <a:avLst/>
          </a:prstGeom>
        </p:spPr>
      </p:pic>
    </p:spTree>
    <p:extLst>
      <p:ext uri="{BB962C8B-B14F-4D97-AF65-F5344CB8AC3E}">
        <p14:creationId xmlns:p14="http://schemas.microsoft.com/office/powerpoint/2010/main" val="2926938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30</a:t>
            </a:fld>
            <a:endParaRPr lang="en-US" dirty="0"/>
          </a:p>
        </p:txBody>
      </p:sp>
      <p:sp>
        <p:nvSpPr>
          <p:cNvPr id="3" name="TextBox 2"/>
          <p:cNvSpPr txBox="1"/>
          <p:nvPr/>
        </p:nvSpPr>
        <p:spPr>
          <a:xfrm>
            <a:off x="1250838" y="1736993"/>
            <a:ext cx="9693498" cy="830997"/>
          </a:xfrm>
          <a:prstGeom prst="rect">
            <a:avLst/>
          </a:prstGeom>
          <a:noFill/>
        </p:spPr>
        <p:txBody>
          <a:bodyPr wrap="square" rtlCol="0">
            <a:spAutoFit/>
          </a:bodyPr>
          <a:lstStyle/>
          <a:p>
            <a:pPr algn="ctr"/>
            <a:r>
              <a:rPr lang="en-US" sz="2400" dirty="0"/>
              <a:t>Relative performance improvement over single-core </a:t>
            </a:r>
            <a:r>
              <a:rPr lang="en-US" sz="2400" dirty="0" err="1"/>
              <a:t>Pthread</a:t>
            </a:r>
            <a:r>
              <a:rPr lang="en-US" sz="2400" dirty="0"/>
              <a:t> application of multiprocessor RCCE program with varying core count on SCC.</a:t>
            </a: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3001" y="2591215"/>
            <a:ext cx="5906324" cy="3543795"/>
          </a:xfrm>
        </p:spPr>
      </p:pic>
    </p:spTree>
    <p:extLst>
      <p:ext uri="{BB962C8B-B14F-4D97-AF65-F5344CB8AC3E}">
        <p14:creationId xmlns:p14="http://schemas.microsoft.com/office/powerpoint/2010/main" val="203331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31</a:t>
            </a:fld>
            <a:endParaRPr lang="en-US" dirty="0"/>
          </a:p>
        </p:txBody>
      </p:sp>
      <p:sp>
        <p:nvSpPr>
          <p:cNvPr id="8" name="TextBox 7"/>
          <p:cNvSpPr txBox="1"/>
          <p:nvPr/>
        </p:nvSpPr>
        <p:spPr>
          <a:xfrm>
            <a:off x="1039841" y="1737360"/>
            <a:ext cx="10172642" cy="707886"/>
          </a:xfrm>
          <a:prstGeom prst="rect">
            <a:avLst/>
          </a:prstGeom>
          <a:noFill/>
        </p:spPr>
        <p:txBody>
          <a:bodyPr wrap="square" rtlCol="0">
            <a:spAutoFit/>
          </a:bodyPr>
          <a:lstStyle/>
          <a:p>
            <a:pPr algn="ctr"/>
            <a:r>
              <a:rPr lang="en-US" sz="2000" dirty="0"/>
              <a:t>Performance of RCCE applications utilizing off-chip shared memory and 32 cores normalized to the performance of the 32-thread </a:t>
            </a:r>
            <a:r>
              <a:rPr lang="en-US" sz="2000" dirty="0" err="1"/>
              <a:t>Pthread</a:t>
            </a:r>
            <a:r>
              <a:rPr lang="en-US" sz="2000" dirty="0"/>
              <a:t> programs running on a single core.</a:t>
            </a: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8237" y="2546689"/>
            <a:ext cx="5915851" cy="3553321"/>
          </a:xfrm>
        </p:spPr>
      </p:pic>
    </p:spTree>
    <p:extLst>
      <p:ext uri="{BB962C8B-B14F-4D97-AF65-F5344CB8AC3E}">
        <p14:creationId xmlns:p14="http://schemas.microsoft.com/office/powerpoint/2010/main" val="3839737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32</a:t>
            </a:fld>
            <a:endParaRPr lang="en-US" dirty="0"/>
          </a:p>
        </p:txBody>
      </p:sp>
      <p:sp>
        <p:nvSpPr>
          <p:cNvPr id="8" name="TextBox 7"/>
          <p:cNvSpPr txBox="1"/>
          <p:nvPr/>
        </p:nvSpPr>
        <p:spPr>
          <a:xfrm>
            <a:off x="1097280" y="1734611"/>
            <a:ext cx="9997440" cy="830997"/>
          </a:xfrm>
          <a:prstGeom prst="rect">
            <a:avLst/>
          </a:prstGeom>
          <a:noFill/>
        </p:spPr>
        <p:txBody>
          <a:bodyPr wrap="square" rtlCol="0">
            <a:spAutoFit/>
          </a:bodyPr>
          <a:lstStyle/>
          <a:p>
            <a:pPr algn="ctr"/>
            <a:r>
              <a:rPr lang="en-US" sz="2400" dirty="0"/>
              <a:t>Run time performance comparison of RCCE programs utilizing shared off-chip memory against the on-chip shared memory provided by the MPB.</a:t>
            </a: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8237" y="2609165"/>
            <a:ext cx="5915851" cy="3553321"/>
          </a:xfrm>
        </p:spPr>
      </p:pic>
    </p:spTree>
    <p:extLst>
      <p:ext uri="{BB962C8B-B14F-4D97-AF65-F5344CB8AC3E}">
        <p14:creationId xmlns:p14="http://schemas.microsoft.com/office/powerpoint/2010/main" val="4266606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400" dirty="0" smtClean="0"/>
              <a:t>This work directly enables HSM architectures (e.g. SCC) to run multi-threaded (MT) applications originally written for multicore systems, the non-transformed programs either do not natively run, or run very poorly, on the architecture.</a:t>
            </a:r>
          </a:p>
          <a:p>
            <a:pPr lvl="1"/>
            <a:r>
              <a:rPr lang="en-US" sz="2000" dirty="0" smtClean="0"/>
              <a:t>Implemented an </a:t>
            </a:r>
            <a:r>
              <a:rPr lang="en-US" sz="2000" dirty="0" err="1" smtClean="0"/>
              <a:t>analyzer+translator</a:t>
            </a:r>
            <a:r>
              <a:rPr lang="en-US" sz="2000" dirty="0" smtClean="0"/>
              <a:t> to convert </a:t>
            </a:r>
            <a:r>
              <a:rPr lang="en-US" sz="2000" dirty="0" err="1" smtClean="0"/>
              <a:t>Pthread</a:t>
            </a:r>
            <a:r>
              <a:rPr lang="en-US" sz="2000" dirty="0" smtClean="0"/>
              <a:t> programs to Intel SCC RCCE applications</a:t>
            </a:r>
          </a:p>
          <a:p>
            <a:pPr lvl="1"/>
            <a:r>
              <a:rPr lang="en-US" sz="2000" dirty="0" smtClean="0"/>
              <a:t>Identified all shared data within multi-threaded program, extracted &amp; mapped it within converted program to off-chip shared DRAM</a:t>
            </a:r>
          </a:p>
          <a:p>
            <a:pPr lvl="1"/>
            <a:r>
              <a:rPr lang="en-US" sz="2000" dirty="0" smtClean="0"/>
              <a:t>Identified and mapped more frequently used, or spatially convenient, data to on-chip shared SRAM for improved performance</a:t>
            </a:r>
          </a:p>
          <a:p>
            <a:pPr lvl="1"/>
            <a:r>
              <a:rPr lang="en-US" sz="2000" dirty="0" smtClean="0"/>
              <a:t>Up to linear improvement when going from </a:t>
            </a:r>
            <a:r>
              <a:rPr lang="en-US" sz="2000" dirty="0" err="1" smtClean="0"/>
              <a:t>Pthread</a:t>
            </a:r>
            <a:r>
              <a:rPr lang="en-US" sz="2000" dirty="0" smtClean="0"/>
              <a:t> to RCCE on SCC</a:t>
            </a:r>
          </a:p>
          <a:p>
            <a:pPr lvl="1"/>
            <a:r>
              <a:rPr lang="en-US" sz="2000" dirty="0" smtClean="0"/>
              <a:t>On average 8x improvement over linear improvement with using on-chip SRAM vs only off-chip DRAM</a:t>
            </a:r>
            <a:endParaRPr lang="en-US" sz="2000"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33</a:t>
            </a:fld>
            <a:endParaRPr lang="en-US" dirty="0"/>
          </a:p>
        </p:txBody>
      </p:sp>
    </p:spTree>
    <p:extLst>
      <p:ext uri="{BB962C8B-B14F-4D97-AF65-F5344CB8AC3E}">
        <p14:creationId xmlns:p14="http://schemas.microsoft.com/office/powerpoint/2010/main" val="2280674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34</a:t>
            </a:fld>
            <a:endParaRPr lang="en-US" dirty="0"/>
          </a:p>
        </p:txBody>
      </p:sp>
      <p:sp>
        <p:nvSpPr>
          <p:cNvPr id="7" name="TextBox 6"/>
          <p:cNvSpPr txBox="1"/>
          <p:nvPr/>
        </p:nvSpPr>
        <p:spPr>
          <a:xfrm>
            <a:off x="4551411" y="2136339"/>
            <a:ext cx="3089179" cy="2585323"/>
          </a:xfrm>
          <a:prstGeom prst="rect">
            <a:avLst/>
          </a:prstGeom>
          <a:noFill/>
        </p:spPr>
        <p:txBody>
          <a:bodyPr wrap="none" rtlCol="0">
            <a:spAutoFit/>
          </a:bodyPr>
          <a:lstStyle/>
          <a:p>
            <a:pPr algn="ctr"/>
            <a:r>
              <a:rPr lang="en-US" sz="5400" dirty="0" smtClean="0"/>
              <a:t>Thank you</a:t>
            </a:r>
          </a:p>
          <a:p>
            <a:pPr algn="ctr"/>
            <a:endParaRPr lang="en-US" sz="5400" dirty="0"/>
          </a:p>
          <a:p>
            <a:pPr algn="ctr"/>
            <a:r>
              <a:rPr lang="en-US" sz="5400" dirty="0" smtClean="0"/>
              <a:t>Questions</a:t>
            </a:r>
          </a:p>
        </p:txBody>
      </p:sp>
      <p:cxnSp>
        <p:nvCxnSpPr>
          <p:cNvPr id="9" name="Straight Connector 8"/>
          <p:cNvCxnSpPr>
            <a:stCxn id="7" idx="1"/>
            <a:endCxn id="7" idx="3"/>
          </p:cNvCxnSpPr>
          <p:nvPr/>
        </p:nvCxnSpPr>
        <p:spPr>
          <a:xfrm>
            <a:off x="4551411" y="3429001"/>
            <a:ext cx="30891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745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HSM Architecture: The 48-core Intel SCC</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4</a:t>
            </a:fld>
            <a:endParaRPr lang="en-US" dirty="0"/>
          </a:p>
        </p:txBody>
      </p:sp>
      <p:grpSp>
        <p:nvGrpSpPr>
          <p:cNvPr id="7" name="Group 6"/>
          <p:cNvGrpSpPr/>
          <p:nvPr/>
        </p:nvGrpSpPr>
        <p:grpSpPr>
          <a:xfrm>
            <a:off x="60086" y="5104871"/>
            <a:ext cx="1862028" cy="1145215"/>
            <a:chOff x="484654" y="1347154"/>
            <a:chExt cx="6764670" cy="4160520"/>
          </a:xfrm>
        </p:grpSpPr>
        <p:sp>
          <p:nvSpPr>
            <p:cNvPr id="8" name="Rectangle 7"/>
            <p:cNvSpPr/>
            <p:nvPr/>
          </p:nvSpPr>
          <p:spPr>
            <a:xfrm>
              <a:off x="3249158" y="134715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38340" y="1356071"/>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025819" y="136283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15085" y="136283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385992" y="1347154"/>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465395" y="1354751"/>
              <a:ext cx="137160" cy="374904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672011" y="146518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570186" y="146518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3453370" y="146518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4336425" y="145660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667631" y="237022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2565806" y="237022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3448990" y="2370222"/>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332045" y="236164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660713" y="327933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2558888" y="327933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3442072" y="327933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4325127" y="327075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1656333" y="418437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2554508" y="418437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3437692" y="4184373"/>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4320747" y="417579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2297180" y="161915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3155090" y="161475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4036443" y="160713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5210013" y="145220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5205633" y="235724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5198715" y="326635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5194335" y="417139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099279" y="144780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094899" y="2352840"/>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38"/>
            <p:cNvSpPr/>
            <p:nvPr/>
          </p:nvSpPr>
          <p:spPr>
            <a:xfrm>
              <a:off x="6087981" y="326195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6083601" y="4166991"/>
              <a:ext cx="498969" cy="5744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4937007" y="160713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5826273" y="160713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1367649" y="1619158"/>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2289560" y="252336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44"/>
            <p:cNvSpPr/>
            <p:nvPr/>
          </p:nvSpPr>
          <p:spPr>
            <a:xfrm>
              <a:off x="3163148" y="251896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ectangle 45"/>
            <p:cNvSpPr/>
            <p:nvPr/>
          </p:nvSpPr>
          <p:spPr>
            <a:xfrm>
              <a:off x="4044501" y="251134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p:cNvSpPr/>
            <p:nvPr/>
          </p:nvSpPr>
          <p:spPr>
            <a:xfrm>
              <a:off x="4929387" y="251134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ectangle 47"/>
            <p:cNvSpPr/>
            <p:nvPr/>
          </p:nvSpPr>
          <p:spPr>
            <a:xfrm>
              <a:off x="5818653" y="251134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Rectangle 48"/>
            <p:cNvSpPr/>
            <p:nvPr/>
          </p:nvSpPr>
          <p:spPr>
            <a:xfrm>
              <a:off x="1375707" y="2523362"/>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Rectangle 49"/>
            <p:cNvSpPr/>
            <p:nvPr/>
          </p:nvSpPr>
          <p:spPr>
            <a:xfrm>
              <a:off x="2289122" y="345115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Rectangle 50"/>
            <p:cNvSpPr/>
            <p:nvPr/>
          </p:nvSpPr>
          <p:spPr>
            <a:xfrm>
              <a:off x="3162710" y="344675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Rectangle 51"/>
            <p:cNvSpPr/>
            <p:nvPr/>
          </p:nvSpPr>
          <p:spPr>
            <a:xfrm>
              <a:off x="4044063" y="343913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p:cNvSpPr/>
            <p:nvPr/>
          </p:nvSpPr>
          <p:spPr>
            <a:xfrm>
              <a:off x="4928949" y="343913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p:cNvSpPr/>
            <p:nvPr/>
          </p:nvSpPr>
          <p:spPr>
            <a:xfrm>
              <a:off x="5818215" y="343913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1375269" y="3451153"/>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2281502" y="435535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3155090" y="435095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4036443" y="434333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4921329" y="434333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ectangle 59"/>
            <p:cNvSpPr/>
            <p:nvPr/>
          </p:nvSpPr>
          <p:spPr>
            <a:xfrm>
              <a:off x="5810595" y="434333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ectangle 60"/>
            <p:cNvSpPr/>
            <p:nvPr/>
          </p:nvSpPr>
          <p:spPr>
            <a:xfrm>
              <a:off x="1367649" y="4355357"/>
              <a:ext cx="320040" cy="320040"/>
            </a:xfrm>
            <a:prstGeom prst="rect">
              <a:avLst/>
            </a:prstGeom>
            <a:solidFill>
              <a:srgbClr val="FF6600"/>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Rectangle 61"/>
            <p:cNvSpPr/>
            <p:nvPr/>
          </p:nvSpPr>
          <p:spPr>
            <a:xfrm>
              <a:off x="1049044" y="2118074"/>
              <a:ext cx="594360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1049044" y="3038794"/>
              <a:ext cx="566928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1048965" y="3932225"/>
              <a:ext cx="566928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1044585" y="4837265"/>
              <a:ext cx="5943600" cy="13716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3574454" y="5096194"/>
              <a:ext cx="1280160" cy="411480"/>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p:cNvSpPr/>
            <p:nvPr/>
          </p:nvSpPr>
          <p:spPr>
            <a:xfrm>
              <a:off x="484654" y="1981838"/>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500332" y="4706757"/>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Rectangle 68"/>
            <p:cNvSpPr/>
            <p:nvPr/>
          </p:nvSpPr>
          <p:spPr>
            <a:xfrm>
              <a:off x="6673252" y="1995880"/>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657574" y="4720799"/>
              <a:ext cx="576072" cy="36576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2" name="Rectangle 71"/>
          <p:cNvSpPr/>
          <p:nvPr/>
        </p:nvSpPr>
        <p:spPr>
          <a:xfrm>
            <a:off x="2141589" y="3214226"/>
            <a:ext cx="914400" cy="640080"/>
          </a:xfrm>
          <a:prstGeom prst="rect">
            <a:avLst/>
          </a:prstGeom>
          <a:solidFill>
            <a:schemeClr val="tx1">
              <a:lumMod val="65000"/>
              <a:lumOff val="3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MPB</a:t>
            </a:r>
            <a:endParaRPr lang="en-US" dirty="0"/>
          </a:p>
        </p:txBody>
      </p:sp>
      <p:sp>
        <p:nvSpPr>
          <p:cNvPr id="73" name="Rectangle 72"/>
          <p:cNvSpPr/>
          <p:nvPr/>
        </p:nvSpPr>
        <p:spPr>
          <a:xfrm>
            <a:off x="2141589" y="2180346"/>
            <a:ext cx="505803" cy="64008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rgbClr val="000000"/>
                </a:solidFill>
              </a:rPr>
              <a:t>CC</a:t>
            </a:r>
            <a:endParaRPr lang="en-US" sz="1600" dirty="0">
              <a:solidFill>
                <a:srgbClr val="000000"/>
              </a:solidFill>
            </a:endParaRPr>
          </a:p>
        </p:txBody>
      </p:sp>
      <p:sp>
        <p:nvSpPr>
          <p:cNvPr id="74" name="Rectangle 73"/>
          <p:cNvSpPr/>
          <p:nvPr/>
        </p:nvSpPr>
        <p:spPr>
          <a:xfrm>
            <a:off x="2141589" y="4252874"/>
            <a:ext cx="914400" cy="640080"/>
          </a:xfrm>
          <a:prstGeom prst="rect">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MIU</a:t>
            </a:r>
            <a:endParaRPr lang="en-US" dirty="0">
              <a:solidFill>
                <a:srgbClr val="000000"/>
              </a:solidFill>
            </a:endParaRPr>
          </a:p>
        </p:txBody>
      </p:sp>
      <p:sp>
        <p:nvSpPr>
          <p:cNvPr id="75" name="Rectangle 74"/>
          <p:cNvSpPr/>
          <p:nvPr/>
        </p:nvSpPr>
        <p:spPr>
          <a:xfrm>
            <a:off x="3057332" y="3214226"/>
            <a:ext cx="2072880" cy="640080"/>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solidFill>
              </a:rPr>
              <a:t>Message Passing Buffer</a:t>
            </a:r>
            <a:endParaRPr lang="en-US" dirty="0">
              <a:solidFill>
                <a:schemeClr val="accent2"/>
              </a:solidFill>
            </a:endParaRPr>
          </a:p>
        </p:txBody>
      </p:sp>
      <p:sp>
        <p:nvSpPr>
          <p:cNvPr id="76" name="Rectangle 75"/>
          <p:cNvSpPr/>
          <p:nvPr/>
        </p:nvSpPr>
        <p:spPr>
          <a:xfrm>
            <a:off x="2645620" y="2180346"/>
            <a:ext cx="2484592" cy="64008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accent2"/>
                </a:solidFill>
              </a:rPr>
              <a:t>Cache Controller</a:t>
            </a:r>
            <a:endParaRPr lang="en-US" dirty="0">
              <a:solidFill>
                <a:schemeClr val="accent2"/>
              </a:solidFill>
            </a:endParaRPr>
          </a:p>
        </p:txBody>
      </p:sp>
      <p:sp>
        <p:nvSpPr>
          <p:cNvPr id="77" name="Rectangle 76"/>
          <p:cNvSpPr/>
          <p:nvPr/>
        </p:nvSpPr>
        <p:spPr>
          <a:xfrm>
            <a:off x="3045538" y="4252874"/>
            <a:ext cx="2084673" cy="640080"/>
          </a:xfrm>
          <a:prstGeom prst="rect">
            <a:avLst/>
          </a:prstGeom>
          <a:no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solidFill>
              </a:rPr>
              <a:t>Mesh Interface Unit</a:t>
            </a:r>
            <a:endParaRPr lang="en-US" dirty="0">
              <a:solidFill>
                <a:schemeClr val="accent2"/>
              </a:solidFill>
            </a:endParaRPr>
          </a:p>
        </p:txBody>
      </p:sp>
      <p:sp>
        <p:nvSpPr>
          <p:cNvPr id="78" name="Rectangle 77"/>
          <p:cNvSpPr/>
          <p:nvPr/>
        </p:nvSpPr>
        <p:spPr>
          <a:xfrm>
            <a:off x="2142932" y="5241940"/>
            <a:ext cx="914400" cy="640080"/>
          </a:xfrm>
          <a:prstGeom prst="rect">
            <a:avLst/>
          </a:prstGeom>
          <a:solidFill>
            <a:schemeClr val="tx2">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P54C</a:t>
            </a:r>
            <a:endParaRPr lang="en-US" dirty="0">
              <a:solidFill>
                <a:schemeClr val="tx1"/>
              </a:solidFill>
            </a:endParaRPr>
          </a:p>
        </p:txBody>
      </p:sp>
      <p:sp>
        <p:nvSpPr>
          <p:cNvPr id="79" name="Rectangle 78"/>
          <p:cNvSpPr/>
          <p:nvPr/>
        </p:nvSpPr>
        <p:spPr>
          <a:xfrm>
            <a:off x="3055989" y="5241940"/>
            <a:ext cx="2074222" cy="640080"/>
          </a:xfrm>
          <a:prstGeom prst="rect">
            <a:avLst/>
          </a:prstGeom>
          <a:no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solidFill>
              </a:rPr>
              <a:t>Pentium® processor core</a:t>
            </a:r>
            <a:endParaRPr lang="en-US" dirty="0">
              <a:solidFill>
                <a:schemeClr val="accent2"/>
              </a:solidFill>
            </a:endParaRPr>
          </a:p>
        </p:txBody>
      </p:sp>
      <p:sp>
        <p:nvSpPr>
          <p:cNvPr id="81" name="Rectangle 80"/>
          <p:cNvSpPr/>
          <p:nvPr/>
        </p:nvSpPr>
        <p:spPr>
          <a:xfrm>
            <a:off x="6504891" y="1777483"/>
            <a:ext cx="3884632" cy="4472603"/>
          </a:xfrm>
          <a:prstGeom prst="rect">
            <a:avLst/>
          </a:prstGeom>
          <a:solidFill>
            <a:schemeClr val="accent1">
              <a:alpha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Rectangle 81"/>
          <p:cNvSpPr/>
          <p:nvPr/>
        </p:nvSpPr>
        <p:spPr>
          <a:xfrm>
            <a:off x="8558062" y="3432875"/>
            <a:ext cx="692415" cy="45719"/>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8558062" y="4694957"/>
            <a:ext cx="692415" cy="45719"/>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9073413" y="2269926"/>
            <a:ext cx="1061224" cy="1216152"/>
          </a:xfrm>
          <a:prstGeom prst="rect">
            <a:avLst/>
          </a:prstGeom>
          <a:solidFill>
            <a:schemeClr val="tx2">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P54C</a:t>
            </a:r>
          </a:p>
          <a:p>
            <a:pPr algn="ctr"/>
            <a:r>
              <a:rPr lang="en-US" dirty="0" smtClean="0">
                <a:solidFill>
                  <a:schemeClr val="tx1"/>
                </a:solidFill>
              </a:rPr>
              <a:t>Core</a:t>
            </a:r>
          </a:p>
          <a:p>
            <a:pPr algn="ctr"/>
            <a:r>
              <a:rPr lang="en-US" dirty="0" smtClean="0">
                <a:solidFill>
                  <a:schemeClr val="tx1"/>
                </a:solidFill>
              </a:rPr>
              <a:t>L1 cache</a:t>
            </a:r>
            <a:endParaRPr lang="en-US" dirty="0">
              <a:solidFill>
                <a:schemeClr val="tx1"/>
              </a:solidFill>
            </a:endParaRPr>
          </a:p>
        </p:txBody>
      </p:sp>
      <p:sp>
        <p:nvSpPr>
          <p:cNvPr id="85" name="Rectangle 84"/>
          <p:cNvSpPr/>
          <p:nvPr/>
        </p:nvSpPr>
        <p:spPr>
          <a:xfrm>
            <a:off x="9073413" y="4665085"/>
            <a:ext cx="1061224" cy="1216152"/>
          </a:xfrm>
          <a:prstGeom prst="rect">
            <a:avLst/>
          </a:prstGeom>
          <a:solidFill>
            <a:schemeClr val="tx2">
              <a:lumMod val="20000"/>
              <a:lumOff val="80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P54C</a:t>
            </a:r>
          </a:p>
          <a:p>
            <a:pPr algn="ctr"/>
            <a:r>
              <a:rPr lang="en-US" dirty="0" smtClean="0">
                <a:solidFill>
                  <a:schemeClr val="tx1"/>
                </a:solidFill>
              </a:rPr>
              <a:t>Core</a:t>
            </a:r>
          </a:p>
          <a:p>
            <a:pPr algn="ctr"/>
            <a:r>
              <a:rPr lang="en-US" dirty="0" smtClean="0">
                <a:solidFill>
                  <a:schemeClr val="tx1"/>
                </a:solidFill>
              </a:rPr>
              <a:t>L1 cache</a:t>
            </a:r>
            <a:endParaRPr lang="en-US" dirty="0">
              <a:solidFill>
                <a:schemeClr val="tx1"/>
              </a:solidFill>
            </a:endParaRPr>
          </a:p>
        </p:txBody>
      </p:sp>
      <p:sp>
        <p:nvSpPr>
          <p:cNvPr id="86" name="Rectangle 85"/>
          <p:cNvSpPr/>
          <p:nvPr/>
        </p:nvSpPr>
        <p:spPr>
          <a:xfrm>
            <a:off x="7666100" y="3733347"/>
            <a:ext cx="692415" cy="45719"/>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7666100" y="4415973"/>
            <a:ext cx="692415" cy="45719"/>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8403875" y="4537282"/>
            <a:ext cx="45720" cy="69494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flipV="1">
            <a:off x="6504891" y="4083011"/>
            <a:ext cx="2921752" cy="45719"/>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7191004" y="2269926"/>
            <a:ext cx="1520166" cy="914400"/>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256 KB</a:t>
            </a:r>
          </a:p>
          <a:p>
            <a:pPr algn="ctr"/>
            <a:r>
              <a:rPr lang="en-US" dirty="0" smtClean="0"/>
              <a:t>L2 cache</a:t>
            </a:r>
            <a:endParaRPr lang="en-US" dirty="0"/>
          </a:p>
        </p:txBody>
      </p:sp>
      <p:sp>
        <p:nvSpPr>
          <p:cNvPr id="91" name="Rectangle 90"/>
          <p:cNvSpPr/>
          <p:nvPr/>
        </p:nvSpPr>
        <p:spPr>
          <a:xfrm>
            <a:off x="7191004" y="4974932"/>
            <a:ext cx="1520166" cy="910678"/>
          </a:xfrm>
          <a:prstGeom prst="rect">
            <a:avLst/>
          </a:prstGeom>
          <a:solidFill>
            <a:srgbClr val="00009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256 KB</a:t>
            </a:r>
          </a:p>
          <a:p>
            <a:pPr algn="ctr"/>
            <a:r>
              <a:rPr lang="en-US" dirty="0" smtClean="0"/>
              <a:t>L2 cache</a:t>
            </a:r>
            <a:endParaRPr lang="en-US" dirty="0"/>
          </a:p>
        </p:txBody>
      </p:sp>
      <p:sp>
        <p:nvSpPr>
          <p:cNvPr id="92" name="Rectangle 91"/>
          <p:cNvSpPr/>
          <p:nvPr/>
        </p:nvSpPr>
        <p:spPr>
          <a:xfrm>
            <a:off x="6728034" y="3577528"/>
            <a:ext cx="1161288" cy="1014984"/>
          </a:xfrm>
          <a:prstGeom prst="rect">
            <a:avLst/>
          </a:prstGeom>
          <a:solidFill>
            <a:srgbClr val="FFFF00"/>
          </a:solidFill>
          <a:ln>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MIU</a:t>
            </a:r>
          </a:p>
          <a:p>
            <a:pPr algn="ctr"/>
            <a:r>
              <a:rPr lang="en-US" dirty="0" smtClean="0">
                <a:solidFill>
                  <a:srgbClr val="000000"/>
                </a:solidFill>
              </a:rPr>
              <a:t>[to router]</a:t>
            </a:r>
            <a:endParaRPr lang="en-US" dirty="0">
              <a:solidFill>
                <a:srgbClr val="000000"/>
              </a:solidFill>
            </a:endParaRPr>
          </a:p>
        </p:txBody>
      </p:sp>
      <p:sp>
        <p:nvSpPr>
          <p:cNvPr id="93" name="Rectangle 92"/>
          <p:cNvSpPr/>
          <p:nvPr/>
        </p:nvSpPr>
        <p:spPr>
          <a:xfrm>
            <a:off x="9144637" y="3622882"/>
            <a:ext cx="914400" cy="914400"/>
          </a:xfrm>
          <a:prstGeom prst="rect">
            <a:avLst/>
          </a:prstGeom>
          <a:solidFill>
            <a:schemeClr val="tx1">
              <a:lumMod val="65000"/>
              <a:lumOff val="3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16 KB</a:t>
            </a:r>
          </a:p>
          <a:p>
            <a:pPr algn="ctr"/>
            <a:r>
              <a:rPr lang="en-US" dirty="0" smtClean="0"/>
              <a:t>MPB</a:t>
            </a:r>
            <a:endParaRPr lang="en-US" dirty="0"/>
          </a:p>
        </p:txBody>
      </p:sp>
      <p:sp>
        <p:nvSpPr>
          <p:cNvPr id="94" name="Rectangle 93"/>
          <p:cNvSpPr/>
          <p:nvPr/>
        </p:nvSpPr>
        <p:spPr>
          <a:xfrm>
            <a:off x="8163508" y="3427326"/>
            <a:ext cx="505803" cy="502920"/>
          </a:xfrm>
          <a:prstGeom prst="rect">
            <a:avLst/>
          </a:prstGeom>
          <a:solidFill>
            <a:schemeClr val="bg1"/>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CC</a:t>
            </a:r>
            <a:endParaRPr lang="en-US" sz="1600" dirty="0">
              <a:solidFill>
                <a:srgbClr val="000000"/>
              </a:solidFill>
            </a:endParaRPr>
          </a:p>
        </p:txBody>
      </p:sp>
      <p:sp>
        <p:nvSpPr>
          <p:cNvPr id="95" name="Rectangle 94"/>
          <p:cNvSpPr/>
          <p:nvPr/>
        </p:nvSpPr>
        <p:spPr>
          <a:xfrm>
            <a:off x="8163508" y="4252874"/>
            <a:ext cx="505803" cy="502920"/>
          </a:xfrm>
          <a:prstGeom prst="rect">
            <a:avLst/>
          </a:prstGeom>
          <a:solidFill>
            <a:schemeClr val="bg1"/>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CC</a:t>
            </a:r>
            <a:endParaRPr lang="en-US" sz="1600" dirty="0">
              <a:solidFill>
                <a:srgbClr val="000000"/>
              </a:solidFill>
            </a:endParaRPr>
          </a:p>
        </p:txBody>
      </p:sp>
      <p:sp>
        <p:nvSpPr>
          <p:cNvPr id="96" name="TextBox 95"/>
          <p:cNvSpPr txBox="1"/>
          <p:nvPr/>
        </p:nvSpPr>
        <p:spPr>
          <a:xfrm>
            <a:off x="9717305" y="1777483"/>
            <a:ext cx="649311" cy="492443"/>
          </a:xfrm>
          <a:prstGeom prst="rect">
            <a:avLst/>
          </a:prstGeom>
          <a:noFill/>
        </p:spPr>
        <p:txBody>
          <a:bodyPr wrap="none" rtlCol="0">
            <a:spAutoFit/>
          </a:bodyPr>
          <a:lstStyle/>
          <a:p>
            <a:r>
              <a:rPr lang="en-US" sz="2600" dirty="0" smtClean="0">
                <a:solidFill>
                  <a:schemeClr val="bg1"/>
                </a:solidFill>
              </a:rPr>
              <a:t>Tile</a:t>
            </a:r>
            <a:endParaRPr lang="en-US" sz="2600" dirty="0">
              <a:solidFill>
                <a:schemeClr val="bg1"/>
              </a:solidFill>
            </a:endParaRPr>
          </a:p>
        </p:txBody>
      </p:sp>
      <p:sp>
        <p:nvSpPr>
          <p:cNvPr id="3" name="Oval 2"/>
          <p:cNvSpPr/>
          <p:nvPr/>
        </p:nvSpPr>
        <p:spPr>
          <a:xfrm>
            <a:off x="8997351" y="3478594"/>
            <a:ext cx="1216324" cy="1186491"/>
          </a:xfrm>
          <a:prstGeom prst="ellipse">
            <a:avLst/>
          </a:prstGeom>
          <a:noFill/>
          <a:ln w="76200">
            <a:solidFill>
              <a:srgbClr val="009E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568295" y="3706285"/>
            <a:ext cx="1516733" cy="830997"/>
          </a:xfrm>
          <a:prstGeom prst="rect">
            <a:avLst/>
          </a:prstGeom>
          <a:noFill/>
        </p:spPr>
        <p:txBody>
          <a:bodyPr wrap="square" rtlCol="0">
            <a:spAutoFit/>
          </a:bodyPr>
          <a:lstStyle/>
          <a:p>
            <a:pPr algn="ctr"/>
            <a:r>
              <a:rPr lang="en-US" sz="2400" dirty="0" smtClean="0">
                <a:solidFill>
                  <a:srgbClr val="009E47"/>
                </a:solidFill>
              </a:rPr>
              <a:t>“on-chip”</a:t>
            </a:r>
            <a:br>
              <a:rPr lang="en-US" sz="2400" dirty="0" smtClean="0">
                <a:solidFill>
                  <a:srgbClr val="009E47"/>
                </a:solidFill>
              </a:rPr>
            </a:br>
            <a:r>
              <a:rPr lang="en-US" sz="2400" dirty="0" smtClean="0">
                <a:solidFill>
                  <a:srgbClr val="009E47"/>
                </a:solidFill>
              </a:rPr>
              <a:t>SRAM</a:t>
            </a:r>
            <a:endParaRPr lang="en-US" sz="2400" dirty="0">
              <a:solidFill>
                <a:srgbClr val="009E47"/>
              </a:solidFill>
            </a:endParaRPr>
          </a:p>
        </p:txBody>
      </p:sp>
      <p:cxnSp>
        <p:nvCxnSpPr>
          <p:cNvPr id="97" name="Straight Connector 96"/>
          <p:cNvCxnSpPr>
            <a:endCxn id="71" idx="1"/>
          </p:cNvCxnSpPr>
          <p:nvPr/>
        </p:nvCxnSpPr>
        <p:spPr>
          <a:xfrm>
            <a:off x="10171525" y="3913531"/>
            <a:ext cx="396770" cy="208253"/>
          </a:xfrm>
          <a:prstGeom prst="line">
            <a:avLst/>
          </a:prstGeom>
          <a:ln w="76200">
            <a:solidFill>
              <a:srgbClr val="009E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57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Scaling memory architecture for increasing core count is a difficult challenge</a:t>
            </a:r>
          </a:p>
          <a:p>
            <a:endParaRPr lang="en-US" sz="2400" dirty="0" smtClean="0"/>
          </a:p>
          <a:p>
            <a:r>
              <a:rPr lang="en-US" sz="2400" dirty="0" smtClean="0"/>
              <a:t>Enable existing multithreaded programs for novel many-core architectures</a:t>
            </a:r>
          </a:p>
          <a:p>
            <a:endParaRPr lang="en-US" sz="2400" dirty="0" smtClean="0"/>
          </a:p>
          <a:p>
            <a:r>
              <a:rPr lang="en-US" sz="2400" dirty="0"/>
              <a:t>Manage and optimize for both on-chip and off-chip shared </a:t>
            </a:r>
            <a:r>
              <a:rPr lang="en-US" sz="2400" dirty="0" smtClean="0"/>
              <a:t>memory within parallel programs</a:t>
            </a:r>
          </a:p>
          <a:p>
            <a:endParaRPr lang="en-US" sz="2400" dirty="0" smtClean="0"/>
          </a:p>
          <a:p>
            <a:r>
              <a:rPr lang="en-US" sz="2400" dirty="0" smtClean="0"/>
              <a:t>Implement automated translation tools to convert existing multi-threaded programs</a:t>
            </a:r>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373030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HSM </a:t>
            </a:r>
            <a:r>
              <a:rPr lang="en-US" dirty="0" err="1" smtClean="0"/>
              <a:t>manycores</a:t>
            </a:r>
            <a:r>
              <a:rPr lang="en-US" dirty="0" smtClean="0"/>
              <a:t> and multi-threading</a:t>
            </a:r>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6</a:t>
            </a:fld>
            <a:endParaRPr lang="en-US" dirty="0"/>
          </a:p>
        </p:txBody>
      </p:sp>
      <p:sp>
        <p:nvSpPr>
          <p:cNvPr id="8" name="Content Placeholder 7"/>
          <p:cNvSpPr>
            <a:spLocks noGrp="1"/>
          </p:cNvSpPr>
          <p:nvPr>
            <p:ph idx="1"/>
          </p:nvPr>
        </p:nvSpPr>
        <p:spPr/>
        <p:txBody>
          <a:bodyPr/>
          <a:lstStyle/>
          <a:p>
            <a:r>
              <a:rPr lang="en-US" dirty="0" smtClean="0"/>
              <a:t>          Shared spaces with Multithreading                                Shared spaces with </a:t>
            </a:r>
            <a:r>
              <a:rPr lang="en-US" dirty="0" err="1" smtClean="0"/>
              <a:t>multiprocesses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300880"/>
            <a:ext cx="10058400" cy="3823031"/>
          </a:xfrm>
          <a:prstGeom prst="rect">
            <a:avLst/>
          </a:prstGeom>
        </p:spPr>
      </p:pic>
    </p:spTree>
    <p:extLst>
      <p:ext uri="{BB962C8B-B14F-4D97-AF65-F5344CB8AC3E}">
        <p14:creationId xmlns:p14="http://schemas.microsoft.com/office/powerpoint/2010/main" val="3297525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Many-core Programming Tools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 Existing multi-thread programs do not run properly on many-core systems</a:t>
            </a:r>
          </a:p>
          <a:p>
            <a:pPr lvl="1">
              <a:buFont typeface="Arial" panose="020B0604020202020204" pitchFamily="34" charset="0"/>
              <a:buChar char="•"/>
            </a:pPr>
            <a:r>
              <a:rPr lang="en-US" sz="2000" dirty="0" smtClean="0"/>
              <a:t>Expect threads to access data easily within shared space of parent process</a:t>
            </a:r>
          </a:p>
          <a:p>
            <a:pPr lvl="1">
              <a:buFont typeface="Arial" panose="020B0604020202020204" pitchFamily="34" charset="0"/>
              <a:buChar char="•"/>
            </a:pPr>
            <a:r>
              <a:rPr lang="en-US" sz="2000" dirty="0" smtClean="0"/>
              <a:t>Compute tasks are distributed - based on threads as unit of control</a:t>
            </a:r>
          </a:p>
          <a:p>
            <a:pPr lvl="1">
              <a:buFont typeface="Arial" panose="020B0604020202020204" pitchFamily="34" charset="0"/>
              <a:buChar char="•"/>
            </a:pPr>
            <a:r>
              <a:rPr lang="en-US" sz="2000" dirty="0" smtClean="0"/>
              <a:t>In Many-core systems, each core may run its own OS. In Multicore, only one OS manages resources</a:t>
            </a:r>
          </a:p>
          <a:p>
            <a:pPr lvl="1">
              <a:buFont typeface="Arial" panose="020B0604020202020204" pitchFamily="34" charset="0"/>
              <a:buChar char="•"/>
            </a:pPr>
            <a:r>
              <a:rPr lang="en-US" sz="2000" dirty="0" smtClean="0"/>
              <a:t>Updates within one thread not propagated to threads in other processes</a:t>
            </a:r>
            <a:endParaRPr lang="en-US" sz="2000"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smtClean="0"/>
              <a:t>aviral.lab.asu.edu</a:t>
            </a:r>
            <a:endParaRPr lang="en-US" dirty="0" smtClean="0"/>
          </a:p>
        </p:txBody>
      </p:sp>
      <p:sp>
        <p:nvSpPr>
          <p:cNvPr id="6" name="Slide Number Placeholder 5"/>
          <p:cNvSpPr>
            <a:spLocks noGrp="1"/>
          </p:cNvSpPr>
          <p:nvPr>
            <p:ph type="sldNum" sz="quarter" idx="12"/>
          </p:nvPr>
        </p:nvSpPr>
        <p:spPr/>
        <p:txBody>
          <a:bodyPr/>
          <a:lstStyle/>
          <a:p>
            <a:fld id="{629637A9-119A-49DA-BD12-AAC58B377D80}" type="slidenum">
              <a:rPr lang="en-US" smtClean="0"/>
              <a:t>7</a:t>
            </a:fld>
            <a:endParaRPr lang="en-US" dirty="0"/>
          </a:p>
        </p:txBody>
      </p:sp>
    </p:spTree>
    <p:extLst>
      <p:ext uri="{BB962C8B-B14F-4D97-AF65-F5344CB8AC3E}">
        <p14:creationId xmlns:p14="http://schemas.microsoft.com/office/powerpoint/2010/main" val="394816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a:bodyPr>
          <a:lstStyle/>
          <a:p>
            <a:r>
              <a:rPr lang="en-US" sz="2400" dirty="0" smtClean="0"/>
              <a:t>Parser: Identifies and catalogs shared data within multithreaded (</a:t>
            </a:r>
            <a:r>
              <a:rPr lang="en-US" sz="2400" dirty="0" err="1" smtClean="0"/>
              <a:t>Pthread</a:t>
            </a:r>
            <a:r>
              <a:rPr lang="en-US" sz="2400" dirty="0" smtClean="0"/>
              <a:t>) programs</a:t>
            </a:r>
          </a:p>
          <a:p>
            <a:r>
              <a:rPr lang="en-US" sz="2400" dirty="0" smtClean="0"/>
              <a:t>Translator: Converts multithreaded programs to many-core applications</a:t>
            </a:r>
          </a:p>
          <a:p>
            <a:pPr lvl="1"/>
            <a:r>
              <a:rPr lang="en-US" sz="2000" dirty="0"/>
              <a:t>Initially map all shared data to off-chip shared memory (DRAM</a:t>
            </a:r>
            <a:r>
              <a:rPr lang="en-US" sz="2000" dirty="0" smtClean="0"/>
              <a:t>)</a:t>
            </a:r>
          </a:p>
          <a:p>
            <a:pPr lvl="1"/>
            <a:r>
              <a:rPr lang="en-US" sz="2000" dirty="0" smtClean="0"/>
              <a:t>Mapping more-frequently used shared data to on-chip shared memory (SRAM)</a:t>
            </a:r>
          </a:p>
          <a:p>
            <a:endParaRPr lang="en-US"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dirty="0" smtClean="0"/>
              <a:t>aviral.lab.asu.edu</a:t>
            </a:r>
          </a:p>
        </p:txBody>
      </p:sp>
      <p:sp>
        <p:nvSpPr>
          <p:cNvPr id="6" name="Slide Number Placeholder 5"/>
          <p:cNvSpPr>
            <a:spLocks noGrp="1"/>
          </p:cNvSpPr>
          <p:nvPr>
            <p:ph type="sldNum" sz="quarter" idx="12"/>
          </p:nvPr>
        </p:nvSpPr>
        <p:spPr/>
        <p:txBody>
          <a:bodyPr/>
          <a:lstStyle/>
          <a:p>
            <a:fld id="{629637A9-119A-49DA-BD12-AAC58B377D80}" type="slidenum">
              <a:rPr lang="en-US" smtClean="0"/>
              <a:t>8</a:t>
            </a:fld>
            <a:endParaRPr lang="en-US" dirty="0"/>
          </a:p>
        </p:txBody>
      </p:sp>
    </p:spTree>
    <p:extLst>
      <p:ext uri="{BB962C8B-B14F-4D97-AF65-F5344CB8AC3E}">
        <p14:creationId xmlns:p14="http://schemas.microsoft.com/office/powerpoint/2010/main" val="1215978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a:bodyPr>
          <a:lstStyle/>
          <a:p>
            <a:r>
              <a:rPr lang="en-US" sz="2400" dirty="0" smtClean="0"/>
              <a:t>Framework </a:t>
            </a:r>
            <a:r>
              <a:rPr lang="en-US" sz="2400" dirty="0"/>
              <a:t>is built on top of </a:t>
            </a:r>
            <a:r>
              <a:rPr lang="en-US" sz="2400" dirty="0" smtClean="0"/>
              <a:t>CETUS </a:t>
            </a:r>
            <a:r>
              <a:rPr lang="en-US" sz="2400" dirty="0"/>
              <a:t>infrastructure</a:t>
            </a:r>
          </a:p>
          <a:p>
            <a:pPr lvl="1"/>
            <a:r>
              <a:rPr lang="en-US" sz="2000" dirty="0"/>
              <a:t>Purpose is to facilitate source-to-source transformation of C-based programs</a:t>
            </a:r>
          </a:p>
          <a:p>
            <a:pPr lvl="1"/>
            <a:r>
              <a:rPr lang="en-US" sz="2000" dirty="0"/>
              <a:t>Written and extensible in Java programming language</a:t>
            </a:r>
          </a:p>
          <a:p>
            <a:pPr lvl="1"/>
            <a:r>
              <a:rPr lang="en-US" sz="2000" dirty="0"/>
              <a:t>Features inter-procedural analysis where analysis and transformation are done in </a:t>
            </a:r>
            <a:r>
              <a:rPr lang="en-US" sz="2000" i="1" dirty="0" smtClean="0"/>
              <a:t>passes</a:t>
            </a:r>
          </a:p>
          <a:p>
            <a:pPr lvl="1"/>
            <a:r>
              <a:rPr lang="en-US" sz="2000" dirty="0" smtClean="0"/>
              <a:t>Each pass is executed in series by a “Driver” program. In this manner the entire source program is transformed according to each rule the passes represent. </a:t>
            </a:r>
          </a:p>
          <a:p>
            <a:pPr lvl="1"/>
            <a:r>
              <a:rPr lang="en-US" sz="2000" dirty="0" smtClean="0"/>
              <a:t>After each pass the program is checked for correctness, ensuring that the intermediate presentation (IR) [essentially an abstract syntax tree] remains a legal form of C program.</a:t>
            </a:r>
            <a:endParaRPr lang="en-US" sz="2000" dirty="0"/>
          </a:p>
        </p:txBody>
      </p:sp>
      <p:sp>
        <p:nvSpPr>
          <p:cNvPr id="4" name="Date Placeholder 3"/>
          <p:cNvSpPr>
            <a:spLocks noGrp="1"/>
          </p:cNvSpPr>
          <p:nvPr>
            <p:ph type="dt" sz="half" idx="10"/>
          </p:nvPr>
        </p:nvSpPr>
        <p:spPr/>
        <p:txBody>
          <a:bodyPr/>
          <a:lstStyle/>
          <a:p>
            <a:r>
              <a:rPr lang="en-US" smtClean="0"/>
              <a:t>10/28/2014</a:t>
            </a:r>
            <a:endParaRPr lang="en-US" dirty="0"/>
          </a:p>
        </p:txBody>
      </p:sp>
      <p:sp>
        <p:nvSpPr>
          <p:cNvPr id="5" name="Footer Placeholder 4"/>
          <p:cNvSpPr>
            <a:spLocks noGrp="1"/>
          </p:cNvSpPr>
          <p:nvPr>
            <p:ph type="ftr" sz="quarter" idx="11"/>
          </p:nvPr>
        </p:nvSpPr>
        <p:spPr/>
        <p:txBody>
          <a:bodyPr/>
          <a:lstStyle/>
          <a:p>
            <a:r>
              <a:rPr lang="en-US" dirty="0" smtClean="0"/>
              <a:t>aviral.lab.asu.edu</a:t>
            </a:r>
          </a:p>
        </p:txBody>
      </p:sp>
      <p:sp>
        <p:nvSpPr>
          <p:cNvPr id="6" name="Slide Number Placeholder 5"/>
          <p:cNvSpPr>
            <a:spLocks noGrp="1"/>
          </p:cNvSpPr>
          <p:nvPr>
            <p:ph type="sldNum" sz="quarter" idx="12"/>
          </p:nvPr>
        </p:nvSpPr>
        <p:spPr/>
        <p:txBody>
          <a:bodyPr/>
          <a:lstStyle/>
          <a:p>
            <a:fld id="{629637A9-119A-49DA-BD12-AAC58B377D80}" type="slidenum">
              <a:rPr lang="en-US" smtClean="0"/>
              <a:t>9</a:t>
            </a:fld>
            <a:endParaRPr lang="en-US" dirty="0"/>
          </a:p>
        </p:txBody>
      </p:sp>
      <p:sp>
        <p:nvSpPr>
          <p:cNvPr id="7" name="TextBox 6"/>
          <p:cNvSpPr txBox="1"/>
          <p:nvPr/>
        </p:nvSpPr>
        <p:spPr>
          <a:xfrm>
            <a:off x="1970229" y="4747250"/>
            <a:ext cx="8254715" cy="1569660"/>
          </a:xfrm>
          <a:prstGeom prst="rect">
            <a:avLst/>
          </a:prstGeom>
          <a:noFill/>
        </p:spPr>
        <p:txBody>
          <a:bodyPr wrap="square" rtlCol="0">
            <a:spAutoFit/>
          </a:bodyPr>
          <a:lstStyle/>
          <a:p>
            <a:pPr algn="ctr"/>
            <a:r>
              <a:rPr lang="en-US" sz="2400" dirty="0">
                <a:solidFill>
                  <a:schemeClr val="accent2"/>
                </a:solidFill>
              </a:rPr>
              <a:t>Enable </a:t>
            </a:r>
            <a:r>
              <a:rPr lang="en-US" sz="2400" dirty="0" smtClean="0">
                <a:solidFill>
                  <a:schemeClr val="accent2"/>
                </a:solidFill>
              </a:rPr>
              <a:t>efficient execution of MT programs on many-core architectures. Programs which do not natively run or which would execute very poorly on the HSM architectures. </a:t>
            </a:r>
            <a:endParaRPr lang="en-US" sz="2400" dirty="0">
              <a:solidFill>
                <a:schemeClr val="accent2"/>
              </a:solidFill>
            </a:endParaRPr>
          </a:p>
          <a:p>
            <a:pPr algn="ctr"/>
            <a:endParaRPr lang="en-US" sz="2400" dirty="0">
              <a:solidFill>
                <a:schemeClr val="accent2"/>
              </a:solidFill>
            </a:endParaRPr>
          </a:p>
        </p:txBody>
      </p:sp>
    </p:spTree>
    <p:extLst>
      <p:ext uri="{BB962C8B-B14F-4D97-AF65-F5344CB8AC3E}">
        <p14:creationId xmlns:p14="http://schemas.microsoft.com/office/powerpoint/2010/main" val="31628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Retrospect_CML">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5909</TotalTime>
  <Words>5478</Words>
  <Application>Microsoft Office PowerPoint</Application>
  <PresentationFormat>Widescreen</PresentationFormat>
  <Paragraphs>732</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Retrospect_CML</vt:lpstr>
      <vt:lpstr>Enabling Multi-threaded Applications on  Hybrid Shared Memory Manycore Architectures</vt:lpstr>
      <vt:lpstr>Rise of the multicore</vt:lpstr>
      <vt:lpstr>HSM Architecture: The 48-core Intel SCC</vt:lpstr>
      <vt:lpstr>HSM Architecture: The 48-core Intel SCC</vt:lpstr>
      <vt:lpstr>Motivation</vt:lpstr>
      <vt:lpstr>HSM manycores and multi-threading</vt:lpstr>
      <vt:lpstr>Need for Many-core Programming Tools</vt:lpstr>
      <vt:lpstr>Contribution</vt:lpstr>
      <vt:lpstr>Contribution</vt:lpstr>
      <vt:lpstr>Analysis and translation</vt:lpstr>
      <vt:lpstr>Stage 1 – Variable Scope Analysis</vt:lpstr>
      <vt:lpstr>Stage 1 – Variable Scope Analysis</vt:lpstr>
      <vt:lpstr>Stage 1 – Variable Scope Analysis</vt:lpstr>
      <vt:lpstr>Stage 1 – Variable Scope Analysis</vt:lpstr>
      <vt:lpstr>Stage 1 – Variable Scope Analysis</vt:lpstr>
      <vt:lpstr>Stage 2 – Inter-thread Analysis</vt:lpstr>
      <vt:lpstr>Stage 2 – Inter-thread Analysis</vt:lpstr>
      <vt:lpstr>Stage 2 – Inter-thread Analysis</vt:lpstr>
      <vt:lpstr>Stage 3 – Alias and Pointer Analysis</vt:lpstr>
      <vt:lpstr>Stage 3 – Alias and Pointer Analysis</vt:lpstr>
      <vt:lpstr>Stage 3 – Alias and Pointer Analysis</vt:lpstr>
      <vt:lpstr>Stage 4 – Data Partitioning</vt:lpstr>
      <vt:lpstr>Stage 4 – Data Partitioning</vt:lpstr>
      <vt:lpstr>Stage 5 – Program Translation</vt:lpstr>
      <vt:lpstr>Stage 5 – Program Translation</vt:lpstr>
      <vt:lpstr>Stage 5 – Program Translation</vt:lpstr>
      <vt:lpstr>Source and Transformed Applications</vt:lpstr>
      <vt:lpstr>PowerPoint Presentation</vt:lpstr>
      <vt:lpstr>Experimental Execution</vt:lpstr>
      <vt:lpstr>Results</vt:lpstr>
      <vt:lpstr>Results</vt:lpstr>
      <vt:lpstr>Results</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Multi-threaded Applications on  Hybrid Shared Memory Manycore Architectures</dc:title>
  <dc:creator>Microsoft account</dc:creator>
  <cp:lastModifiedBy>Tushar</cp:lastModifiedBy>
  <cp:revision>191</cp:revision>
  <cp:lastPrinted>2014-10-27T22:19:34Z</cp:lastPrinted>
  <dcterms:created xsi:type="dcterms:W3CDTF">2014-09-24T04:57:43Z</dcterms:created>
  <dcterms:modified xsi:type="dcterms:W3CDTF">2014-10-28T18:11:17Z</dcterms:modified>
</cp:coreProperties>
</file>