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0" r:id="rId2"/>
    <p:sldId id="288" r:id="rId3"/>
    <p:sldId id="292" r:id="rId4"/>
    <p:sldId id="293" r:id="rId5"/>
    <p:sldId id="289" r:id="rId6"/>
    <p:sldId id="290" r:id="rId7"/>
    <p:sldId id="291" r:id="rId8"/>
    <p:sldId id="294" r:id="rId9"/>
    <p:sldId id="264" r:id="rId10"/>
    <p:sldId id="265" r:id="rId11"/>
    <p:sldId id="274" r:id="rId12"/>
    <p:sldId id="272" r:id="rId13"/>
    <p:sldId id="273" r:id="rId14"/>
    <p:sldId id="275" r:id="rId15"/>
    <p:sldId id="260" r:id="rId16"/>
    <p:sldId id="271" r:id="rId17"/>
    <p:sldId id="283" r:id="rId18"/>
    <p:sldId id="295" r:id="rId19"/>
    <p:sldId id="285" r:id="rId20"/>
    <p:sldId id="286" r:id="rId21"/>
    <p:sldId id="284" r:id="rId22"/>
    <p:sldId id="296" r:id="rId23"/>
    <p:sldId id="282" r:id="rId24"/>
    <p:sldId id="29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825"/>
    <a:srgbClr val="AA4340"/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1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10.03.2015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4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84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0" y="-27384"/>
            <a:ext cx="8388419" cy="1726713"/>
          </a:xfrm>
          <a:prstGeom prst="rect">
            <a:avLst/>
          </a:prstGeom>
        </p:spPr>
      </p:pic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248232"/>
            <a:ext cx="9144000" cy="1468800"/>
          </a:xfrm>
        </p:spPr>
        <p:txBody>
          <a:bodyPr anchor="b"/>
          <a:lstStyle>
            <a:lvl1pPr marL="0" indent="0" algn="ctr">
              <a:buNone/>
              <a:def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Audio Visual Template</a:t>
            </a:r>
            <a:br>
              <a:rPr lang="en-US" dirty="0" smtClean="0"/>
            </a:br>
            <a:r>
              <a:rPr lang="en-US" dirty="0" smtClean="0"/>
              <a:t>prepared by Jano Gebelein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888000"/>
            <a:ext cx="9144000" cy="1053168"/>
          </a:xfrm>
        </p:spPr>
        <p:txBody>
          <a:bodyPr anchor="t"/>
          <a:lstStyle>
            <a:lvl1pPr marL="0" indent="0" algn="ctr">
              <a:buNone/>
              <a:defRPr lang="en-US" sz="2400" b="1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your name here</a:t>
            </a:r>
            <a:br>
              <a:rPr lang="en-US" dirty="0" smtClean="0"/>
            </a:br>
            <a:r>
              <a:rPr lang="en-US" dirty="0" smtClean="0"/>
              <a:t>your affiliation here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14400"/>
            <a:ext cx="9144000" cy="460800"/>
          </a:xfrm>
        </p:spPr>
        <p:txBody>
          <a:bodyPr anchor="ctr"/>
          <a:lstStyle>
            <a:lvl1pPr marL="0" indent="0" algn="ctr">
              <a:buNone/>
              <a:defRPr lang="en-US" sz="2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Logos are allowed on this page only!</a:t>
            </a:r>
          </a:p>
        </p:txBody>
      </p:sp>
    </p:spTree>
    <p:extLst>
      <p:ext uri="{BB962C8B-B14F-4D97-AF65-F5344CB8AC3E}">
        <p14:creationId xmlns:p14="http://schemas.microsoft.com/office/powerpoint/2010/main" val="31866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1pPr>
            <a:lvl2pPr marL="742950" indent="-28575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2pPr>
            <a:lvl3pPr marL="11430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3pPr>
            <a:lvl4pPr marL="16002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4pPr>
            <a:lvl5pPr marL="2057400" indent="-228600">
              <a:buFont typeface="Calibri" panose="020F0502020204030204" pitchFamily="34" charset="0"/>
              <a:buChar char="•"/>
              <a:defRPr sz="2800" b="1" u="none">
                <a:latin typeface="+mn-lt"/>
              </a:defRPr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1628BF6-67F0-405E-B297-68D77A67C46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4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+mn-lt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Enabling Multi-threaded Applications</a:t>
            </a:r>
            <a:r>
              <a:rPr lang="en-US" dirty="0"/>
              <a:t> </a:t>
            </a:r>
            <a:r>
              <a:rPr lang="en-US" dirty="0" smtClean="0"/>
              <a:t>on</a:t>
            </a:r>
          </a:p>
          <a:p>
            <a:pPr lvl="0"/>
            <a:r>
              <a:rPr lang="en-US" dirty="0" smtClean="0"/>
              <a:t>Hybrid Shared Memory </a:t>
            </a:r>
            <a:r>
              <a:rPr lang="en-US" dirty="0" err="1" smtClean="0"/>
              <a:t>Manycore</a:t>
            </a:r>
            <a:r>
              <a:rPr lang="en-US" dirty="0" smtClean="0"/>
              <a:t> Architectures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>
          <a:xfrm>
            <a:off x="0" y="3888000"/>
            <a:ext cx="9144000" cy="1917264"/>
          </a:xfrm>
        </p:spPr>
        <p:txBody>
          <a:bodyPr/>
          <a:lstStyle/>
          <a:p>
            <a:pPr lvl="0"/>
            <a:r>
              <a:rPr lang="en-US" dirty="0" smtClean="0"/>
              <a:t>Tushar </a:t>
            </a:r>
            <a:r>
              <a:rPr lang="en-US" dirty="0" err="1" smtClean="0"/>
              <a:t>Rawat</a:t>
            </a:r>
            <a:r>
              <a:rPr lang="en-US" dirty="0" smtClean="0"/>
              <a:t> and </a:t>
            </a:r>
            <a:r>
              <a:rPr lang="en-US" dirty="0" err="1" smtClean="0"/>
              <a:t>Aviral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Arizona State University, USA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670051" y="5651500"/>
            <a:ext cx="1443037" cy="1001712"/>
            <a:chOff x="4755" y="3497"/>
            <a:chExt cx="909" cy="631"/>
          </a:xfrm>
        </p:grpSpPr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6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958011"/>
          </a:xfrm>
        </p:spPr>
        <p:txBody>
          <a:bodyPr/>
          <a:lstStyle/>
          <a:p>
            <a:r>
              <a:rPr lang="en-GB" u="sng" dirty="0" smtClean="0"/>
              <a:t>Input</a:t>
            </a:r>
            <a:r>
              <a:rPr lang="en-GB" dirty="0" smtClean="0"/>
              <a:t>: A given variable (name) e.g. “</a:t>
            </a:r>
            <a:r>
              <a:rPr lang="en-GB" dirty="0" err="1" smtClean="0"/>
              <a:t>total_threads</a:t>
            </a:r>
            <a:r>
              <a:rPr lang="en-GB" dirty="0" smtClean="0"/>
              <a:t>”</a:t>
            </a:r>
          </a:p>
          <a:p>
            <a:r>
              <a:rPr lang="en-GB" u="sng" dirty="0" smtClean="0"/>
              <a:t>Output</a:t>
            </a:r>
            <a:r>
              <a:rPr lang="en-GB" dirty="0" smtClean="0"/>
              <a:t>: </a:t>
            </a:r>
            <a:r>
              <a:rPr lang="en-GB" dirty="0" smtClean="0"/>
              <a:t>Result </a:t>
            </a:r>
            <a:r>
              <a:rPr lang="en-GB" dirty="0" smtClean="0"/>
              <a:t>stating whether the given variable exists within 1 thread, 2+ threads or none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 2 – Inter-thread Analysis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869674" y="3356659"/>
            <a:ext cx="2121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void thread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endParaRPr lang="en-US" b="1" dirty="0"/>
          </a:p>
          <a:p>
            <a:r>
              <a:rPr lang="en-US" b="1" dirty="0" err="1"/>
              <a:t>p</a:t>
            </a:r>
            <a:r>
              <a:rPr lang="en-US" b="1" dirty="0" err="1" smtClean="0"/>
              <a:t>rintf</a:t>
            </a:r>
            <a:r>
              <a:rPr lang="en-US" b="1" dirty="0" smtClean="0"/>
              <a:t>(“%d”,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b="1" dirty="0" err="1" smtClean="0"/>
              <a:t>total_threads</a:t>
            </a:r>
            <a:r>
              <a:rPr lang="en-US" b="1" dirty="0" smtClean="0"/>
              <a:t>);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thread_exit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(NULL);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3848" y="2744541"/>
            <a:ext cx="5482952" cy="360040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Loop (or multiple threads launching same function)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455800" y="3501008"/>
            <a:ext cx="1008112" cy="2509739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Thread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01408" y="3383706"/>
            <a:ext cx="1008112" cy="2509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53808" y="3536106"/>
            <a:ext cx="1008112" cy="2509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06208" y="3688506"/>
            <a:ext cx="1008112" cy="25097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32412" y="4077072"/>
            <a:ext cx="648072" cy="4320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627573" y="3212976"/>
            <a:ext cx="2623580" cy="874636"/>
          </a:xfrm>
          <a:prstGeom prst="line">
            <a:avLst/>
          </a:prstGeom>
          <a:ln w="31750">
            <a:solidFill>
              <a:srgbClr val="9E2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61526" y="4473115"/>
            <a:ext cx="2606603" cy="1260140"/>
          </a:xfrm>
          <a:prstGeom prst="line">
            <a:avLst/>
          </a:prstGeom>
          <a:ln w="31750">
            <a:solidFill>
              <a:srgbClr val="9E2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416" y="3212976"/>
            <a:ext cx="2057400" cy="2520279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58011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Variable w has a </a:t>
            </a:r>
            <a:r>
              <a:rPr lang="en-GB" i="1" dirty="0" smtClean="0">
                <a:solidFill>
                  <a:schemeClr val="tx2"/>
                </a:solidFill>
              </a:rPr>
              <a:t>Definite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relationship with ptr1</a:t>
            </a:r>
            <a:br>
              <a:rPr lang="en-GB" dirty="0" smtClean="0"/>
            </a:b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Variables x and y</a:t>
            </a:r>
            <a:br>
              <a:rPr lang="en-GB" dirty="0" smtClean="0"/>
            </a:br>
            <a:r>
              <a:rPr lang="en-GB" dirty="0" smtClean="0"/>
              <a:t>have </a:t>
            </a:r>
            <a:r>
              <a:rPr lang="en-GB" i="1" dirty="0" smtClean="0">
                <a:solidFill>
                  <a:schemeClr val="accent2"/>
                </a:solidFill>
              </a:rPr>
              <a:t>Possibly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a relationship </a:t>
            </a:r>
            <a:br>
              <a:rPr lang="en-GB" dirty="0" smtClean="0"/>
            </a:br>
            <a:r>
              <a:rPr lang="en-GB" dirty="0" smtClean="0"/>
              <a:t>with ptr2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 3 – Alias and Pointer Analysis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431328" y="1772816"/>
            <a:ext cx="5255472" cy="3348075"/>
            <a:chOff x="2033193" y="1628800"/>
            <a:chExt cx="5255472" cy="3348075"/>
          </a:xfrm>
        </p:grpSpPr>
        <p:sp>
          <p:nvSpPr>
            <p:cNvPr id="4" name="Oval 3"/>
            <p:cNvSpPr/>
            <p:nvPr/>
          </p:nvSpPr>
          <p:spPr>
            <a:xfrm>
              <a:off x="3779912" y="1628800"/>
              <a:ext cx="1780561" cy="122413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tr1 = &amp;w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033193" y="3752739"/>
              <a:ext cx="1780561" cy="12241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ptr2 = &amp;x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508104" y="3752739"/>
              <a:ext cx="1780561" cy="122413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ptr2 = &amp;y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4" idx="3"/>
              <a:endCxn id="11" idx="0"/>
            </p:cNvCxnSpPr>
            <p:nvPr/>
          </p:nvCxnSpPr>
          <p:spPr>
            <a:xfrm flipH="1">
              <a:off x="2923474" y="2673665"/>
              <a:ext cx="1117195" cy="10790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4" idx="5"/>
              <a:endCxn id="13" idx="0"/>
            </p:cNvCxnSpPr>
            <p:nvPr/>
          </p:nvCxnSpPr>
          <p:spPr>
            <a:xfrm>
              <a:off x="5299716" y="2673665"/>
              <a:ext cx="1098669" cy="10790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5684" y="3023433"/>
              <a:ext cx="895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</a:t>
              </a:r>
              <a:r>
                <a:rPr lang="en-US" sz="2000" b="1" dirty="0" smtClean="0"/>
                <a:t>f-path</a:t>
              </a:r>
              <a:endParaRPr lang="en-US" sz="20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10169" y="3021572"/>
              <a:ext cx="1176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else-path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6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 4 – Data Partitioning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007604" y="5229200"/>
            <a:ext cx="7128792" cy="7920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Off-chip shared memory (DRAM)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0192" y="1898003"/>
            <a:ext cx="1836204" cy="17228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On-chip shared memory (SRAM)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2432" y="1898004"/>
            <a:ext cx="1836204" cy="13448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Processing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Core(s)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87824" y="2074328"/>
            <a:ext cx="3096344" cy="1063504"/>
            <a:chOff x="2987824" y="2074328"/>
            <a:chExt cx="3096344" cy="106350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034276" y="2907001"/>
              <a:ext cx="302433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987824" y="2305161"/>
              <a:ext cx="309634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79912" y="2074328"/>
              <a:ext cx="1390445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RCCE_get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54355" y="2676167"/>
              <a:ext cx="1424749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RCCE_put</a:t>
              </a:r>
              <a:endParaRPr lang="en-US" sz="2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2432" y="3356992"/>
            <a:ext cx="7133964" cy="1800200"/>
            <a:chOff x="1002432" y="3356992"/>
            <a:chExt cx="7133964" cy="18002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907704" y="3356992"/>
              <a:ext cx="0" cy="18002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02432" y="4189346"/>
              <a:ext cx="7133964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array = (double *)</a:t>
              </a:r>
              <a:r>
                <a:rPr lang="en-US" sz="2400" b="1" dirty="0" err="1" smtClean="0"/>
                <a:t>RCCE_shmalloc</a:t>
              </a:r>
              <a:r>
                <a:rPr lang="en-US" sz="2400" b="1" dirty="0" smtClean="0"/>
                <a:t>(size * </a:t>
              </a:r>
              <a:r>
                <a:rPr lang="en-US" sz="2400" b="1" dirty="0" err="1" smtClean="0"/>
                <a:t>sizeof</a:t>
              </a:r>
              <a:r>
                <a:rPr lang="en-US" sz="2400" b="1" dirty="0" smtClean="0"/>
                <a:t>(double))</a:t>
              </a:r>
              <a:endParaRPr lang="en-US" sz="24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02432" y="970828"/>
            <a:ext cx="5297760" cy="873996"/>
            <a:chOff x="1002432" y="970828"/>
            <a:chExt cx="5297760" cy="873996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1907704" y="1133566"/>
              <a:ext cx="0" cy="711258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131840" y="1133566"/>
              <a:ext cx="2664296" cy="318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652120" y="1052736"/>
              <a:ext cx="648072" cy="792088"/>
            </a:xfrm>
            <a:prstGeom prst="straightConnector1">
              <a:avLst/>
            </a:prstGeom>
            <a:ln w="38100" cap="rnd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002432" y="970828"/>
              <a:ext cx="4793704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array = (double *)</a:t>
              </a:r>
              <a:r>
                <a:rPr lang="en-US" sz="2400" b="1" dirty="0" err="1" smtClean="0"/>
                <a:t>RCCE_malloc</a:t>
              </a:r>
              <a:r>
                <a:rPr lang="en-US" sz="2400" b="1" dirty="0" smtClean="0"/>
                <a:t>(size)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9953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Convert </a:t>
            </a:r>
            <a:r>
              <a:rPr lang="en-GB" dirty="0" err="1" smtClean="0"/>
              <a:t>Pthread</a:t>
            </a:r>
            <a:r>
              <a:rPr lang="en-GB" dirty="0" smtClean="0"/>
              <a:t> source to RCCE application code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 RCCE-specific instructions and libraries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Stage 5 – Program Translation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95211"/>
              </p:ext>
            </p:extLst>
          </p:nvPr>
        </p:nvGraphicFramePr>
        <p:xfrm>
          <a:off x="899592" y="1844824"/>
          <a:ext cx="724812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64"/>
                <a:gridCol w="3624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RCCE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pthread_self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RCCE_ue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pthread_mutex_lock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RCCE_acquire_lock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pthread_mutex_unlock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RCCE_release_lock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pthread_create</a:t>
                      </a:r>
                      <a:r>
                        <a:rPr lang="en-US" dirty="0" smtClean="0"/>
                        <a:t>(&amp;thread,</a:t>
                      </a:r>
                      <a:r>
                        <a:rPr lang="en-US" baseline="0" dirty="0" smtClean="0"/>
                        <a:t> NULL,  </a:t>
                      </a:r>
                      <a:r>
                        <a:rPr lang="en-US" baseline="0" dirty="0" err="1" smtClean="0"/>
                        <a:t>funcName</a:t>
                      </a:r>
                      <a:r>
                        <a:rPr lang="en-US" baseline="0" dirty="0" smtClean="0"/>
                        <a:t>, (void *)</a:t>
                      </a:r>
                      <a:r>
                        <a:rPr lang="en-US" baseline="0" dirty="0" err="1" smtClean="0"/>
                        <a:t>arg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funcName</a:t>
                      </a:r>
                      <a:r>
                        <a:rPr lang="en-US" dirty="0" smtClean="0"/>
                        <a:t>((void</a:t>
                      </a:r>
                      <a:r>
                        <a:rPr lang="en-US" baseline="0" dirty="0" smtClean="0"/>
                        <a:t> *) </a:t>
                      </a:r>
                      <a:r>
                        <a:rPr lang="en-US" baseline="0" dirty="0" err="1" smtClean="0"/>
                        <a:t>arg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9161"/>
              </p:ext>
            </p:extLst>
          </p:nvPr>
        </p:nvGraphicFramePr>
        <p:xfrm>
          <a:off x="899592" y="4869160"/>
          <a:ext cx="724812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24064"/>
                <a:gridCol w="36240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RCCE_init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argv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RCCE_finalize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RCCE_lib.h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SCC_API.h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7524" y="2960948"/>
            <a:ext cx="8568952" cy="936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Any remaining </a:t>
            </a:r>
            <a:r>
              <a:rPr lang="en-US" sz="2800" b="1" dirty="0" err="1" smtClean="0"/>
              <a:t>pthread</a:t>
            </a:r>
            <a:r>
              <a:rPr lang="en-US" sz="2800" b="1" dirty="0" smtClean="0"/>
              <a:t> code is removed from the source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951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Translator Development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23728" y="1196752"/>
            <a:ext cx="4896544" cy="4896544"/>
            <a:chOff x="3131840" y="1340768"/>
            <a:chExt cx="4896544" cy="4896544"/>
          </a:xfrm>
        </p:grpSpPr>
        <p:sp>
          <p:nvSpPr>
            <p:cNvPr id="4" name="Rounded Rectangle 3"/>
            <p:cNvSpPr/>
            <p:nvPr/>
          </p:nvSpPr>
          <p:spPr>
            <a:xfrm>
              <a:off x="3131840" y="1340768"/>
              <a:ext cx="4896544" cy="489654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 smtClean="0"/>
                <a:t>Linux Mint 12</a:t>
              </a:r>
              <a:endParaRPr lang="en-US" sz="28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5916" y="2276872"/>
              <a:ext cx="3528392" cy="352839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 smtClean="0"/>
                <a:t>Java </a:t>
              </a:r>
              <a:r>
                <a:rPr lang="en-US" sz="2800" b="1" dirty="0" err="1" smtClean="0"/>
                <a:t>OpenJDK</a:t>
              </a:r>
              <a:r>
                <a:rPr lang="en-US" sz="2800" b="1" dirty="0" smtClean="0"/>
                <a:t> 1.6</a:t>
              </a:r>
              <a:endParaRPr lang="en-US" sz="28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3077220"/>
              <a:ext cx="2376264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CETUS 1.3</a:t>
              </a:r>
              <a:endParaRPr lang="en-US" sz="2800" b="1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27984" y="4437112"/>
              <a:ext cx="2376264" cy="115212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ANTLR 2.7.5</a:t>
              </a:r>
              <a:endParaRPr lang="en-US" sz="2800" b="1" dirty="0"/>
            </a:p>
          </p:txBody>
        </p:sp>
        <p:cxnSp>
          <p:nvCxnSpPr>
            <p:cNvPr id="11" name="Straight Connector 10"/>
            <p:cNvCxnSpPr>
              <a:stCxn id="6" idx="2"/>
              <a:endCxn id="10" idx="0"/>
            </p:cNvCxnSpPr>
            <p:nvPr/>
          </p:nvCxnSpPr>
          <p:spPr>
            <a:xfrm>
              <a:off x="5616116" y="4229348"/>
              <a:ext cx="0" cy="207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21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HSM Architecture – 48-core Intel SCC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grpSp>
        <p:nvGrpSpPr>
          <p:cNvPr id="9" name="Group 101"/>
          <p:cNvGrpSpPr/>
          <p:nvPr/>
        </p:nvGrpSpPr>
        <p:grpSpPr>
          <a:xfrm>
            <a:off x="1152476" y="1286444"/>
            <a:ext cx="6764670" cy="3764720"/>
            <a:chOff x="484654" y="1347154"/>
            <a:chExt cx="6764670" cy="3764720"/>
          </a:xfrm>
        </p:grpSpPr>
        <p:sp>
          <p:nvSpPr>
            <p:cNvPr id="10" name="Rectangle 9"/>
            <p:cNvSpPr/>
            <p:nvPr/>
          </p:nvSpPr>
          <p:spPr>
            <a:xfrm>
              <a:off x="3249158" y="1347154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38340" y="1356071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5819" y="1362834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15085" y="1362834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85992" y="1347154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65395" y="1354751"/>
              <a:ext cx="137160" cy="3749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72011" y="146518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0186" y="146518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53370" y="146518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36425" y="145660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67631" y="237022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65806" y="237022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48990" y="2370222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32045" y="236164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660713" y="327933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58888" y="327933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42072" y="327933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25127" y="327075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56333" y="418437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54508" y="418437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37692" y="4184373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20747" y="417579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97180" y="161915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55090" y="161475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36443" y="160713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210013" y="145220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05633" y="235724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98715" y="326635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94335" y="417139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9279" y="144780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94899" y="2352840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87981" y="326195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83601" y="4166991"/>
              <a:ext cx="498969" cy="57449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Tile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37007" y="160713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826273" y="160713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67649" y="1619158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89560" y="252336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63148" y="251896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44501" y="251134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29387" y="251134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818653" y="251134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375707" y="2523362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289122" y="345115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162710" y="344675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44063" y="343913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28949" y="343913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18215" y="343913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75269" y="3451153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1502" y="435535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155090" y="435095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36443" y="434333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921329" y="434333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10595" y="434333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367649" y="4355357"/>
              <a:ext cx="320040" cy="32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049044" y="2118074"/>
              <a:ext cx="594360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49044" y="3038794"/>
              <a:ext cx="5669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48965" y="3932225"/>
              <a:ext cx="566928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44585" y="4837265"/>
              <a:ext cx="594360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84654" y="1981838"/>
              <a:ext cx="576072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0332" y="4706757"/>
              <a:ext cx="576072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673252" y="1995880"/>
              <a:ext cx="576072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657574" y="4720799"/>
              <a:ext cx="576072" cy="3657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MC</a:t>
              </a:r>
              <a:endParaRPr lang="en-US" dirty="0"/>
            </a:p>
          </p:txBody>
        </p:sp>
      </p:grpSp>
      <p:sp>
        <p:nvSpPr>
          <p:cNvPr id="74" name="Rectangle 73"/>
          <p:cNvSpPr/>
          <p:nvPr/>
        </p:nvSpPr>
        <p:spPr>
          <a:xfrm>
            <a:off x="4932040" y="5525836"/>
            <a:ext cx="576072" cy="3657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505688" y="5525836"/>
            <a:ext cx="2622142" cy="36576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87624" y="5548696"/>
            <a:ext cx="320040" cy="3200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05467" y="5548696"/>
            <a:ext cx="2891428" cy="320040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On-chip shared memory - MPB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58647" y="2629442"/>
            <a:ext cx="914400" cy="64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647" y="1595562"/>
            <a:ext cx="914400" cy="64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647" y="3668090"/>
            <a:ext cx="914400" cy="64008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74390" y="2629442"/>
            <a:ext cx="2072880" cy="6400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Message Passing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3046" y="1595562"/>
            <a:ext cx="2074223" cy="64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62596" y="3668090"/>
            <a:ext cx="2084673" cy="640080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Mesh Interface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990" y="4657156"/>
            <a:ext cx="914400" cy="640080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P54C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73047" y="4657156"/>
            <a:ext cx="2074222" cy="64008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Pentium® processor 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1949" y="1192699"/>
            <a:ext cx="3884632" cy="4472603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75120" y="2848091"/>
            <a:ext cx="69241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75120" y="4110173"/>
            <a:ext cx="69241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290471" y="1685142"/>
            <a:ext cx="1061224" cy="1216152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P54C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90471" y="4080301"/>
            <a:ext cx="1061224" cy="1216152"/>
          </a:xfrm>
          <a:prstGeom prst="rect">
            <a:avLst/>
          </a:prstGeom>
          <a:solidFill>
            <a:schemeClr val="accent3"/>
          </a:solidFill>
          <a:ln>
            <a:solidFill>
              <a:schemeClr val="bg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P54C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L1 cache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83158" y="3148563"/>
            <a:ext cx="69241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83158" y="3831189"/>
            <a:ext cx="69241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20933" y="3952498"/>
            <a:ext cx="45720" cy="694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4721949" y="3498227"/>
            <a:ext cx="292175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08062" y="1685142"/>
            <a:ext cx="1520166" cy="914400"/>
          </a:xfrm>
          <a:prstGeom prst="rect">
            <a:avLst/>
          </a:prstGeom>
          <a:solidFill>
            <a:srgbClr val="000090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 KB</a:t>
            </a:r>
          </a:p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408062" y="4390148"/>
            <a:ext cx="1520166" cy="910678"/>
          </a:xfrm>
          <a:prstGeom prst="rect">
            <a:avLst/>
          </a:prstGeom>
          <a:solidFill>
            <a:srgbClr val="000090"/>
          </a:solidFill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256 KB</a:t>
            </a:r>
          </a:p>
          <a:p>
            <a:pPr algn="ctr"/>
            <a:r>
              <a:rPr lang="en-US" dirty="0" smtClean="0"/>
              <a:t>L2 cache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945092" y="2992744"/>
            <a:ext cx="1161288" cy="10149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[to router]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61695" y="3038098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 KB</a:t>
            </a:r>
          </a:p>
          <a:p>
            <a:pPr algn="ctr"/>
            <a:r>
              <a:rPr lang="en-US" dirty="0" smtClean="0"/>
              <a:t>MPB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80566" y="2842542"/>
            <a:ext cx="505803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0566" y="3668090"/>
            <a:ext cx="505803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4363" y="1192699"/>
            <a:ext cx="6493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</a:rPr>
              <a:t>Tile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214409" y="2893810"/>
            <a:ext cx="1216324" cy="118649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8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32 of 48 available cores</a:t>
            </a:r>
          </a:p>
          <a:p>
            <a:r>
              <a:rPr lang="en-US" dirty="0" smtClean="0"/>
              <a:t>384 KB on-chip SRAM, up to 64 GB off-chip DRAM</a:t>
            </a:r>
          </a:p>
          <a:p>
            <a:r>
              <a:rPr lang="en-US" dirty="0" smtClean="0"/>
              <a:t>One Linux operating system </a:t>
            </a:r>
            <a:r>
              <a:rPr lang="en-US" i="1" dirty="0" smtClean="0"/>
              <a:t>per core</a:t>
            </a:r>
            <a:endParaRPr lang="en-US" dirty="0" smtClean="0"/>
          </a:p>
          <a:p>
            <a:r>
              <a:rPr lang="en-US" dirty="0" smtClean="0"/>
              <a:t>800 MHz core frequency</a:t>
            </a:r>
          </a:p>
          <a:p>
            <a:r>
              <a:rPr lang="en-US" dirty="0" smtClean="0"/>
              <a:t>1600 MHz network mesh frequency</a:t>
            </a:r>
          </a:p>
          <a:p>
            <a:r>
              <a:rPr lang="en-US" dirty="0" smtClean="0"/>
              <a:t>1066 MHz off-chip DDR3 frequency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SCC Experiment Configuration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Core and Memory intensive programs</a:t>
            </a:r>
            <a:endParaRPr lang="en-US" dirty="0"/>
          </a:p>
          <a:p>
            <a:r>
              <a:rPr lang="en-US" dirty="0" smtClean="0"/>
              <a:t>Originals developed for </a:t>
            </a:r>
            <a:r>
              <a:rPr lang="en-US" dirty="0" err="1" smtClean="0"/>
              <a:t>Pthread</a:t>
            </a:r>
            <a:r>
              <a:rPr lang="en-US" dirty="0" smtClean="0"/>
              <a:t> Multicore systems</a:t>
            </a:r>
          </a:p>
          <a:p>
            <a:r>
              <a:rPr lang="en-US" dirty="0" smtClean="0"/>
              <a:t>Compiled </a:t>
            </a:r>
            <a:r>
              <a:rPr lang="en-US" dirty="0"/>
              <a:t>using Intel C++ Compiler 8.1 (</a:t>
            </a:r>
            <a:r>
              <a:rPr lang="en-US" dirty="0" err="1"/>
              <a:t>gcc</a:t>
            </a:r>
            <a:r>
              <a:rPr lang="en-US" dirty="0"/>
              <a:t> 3.4.5), RCCE API version </a:t>
            </a:r>
            <a:r>
              <a:rPr lang="en-US" dirty="0" smtClean="0"/>
              <a:t>2.0</a:t>
            </a:r>
            <a:endParaRPr lang="en-US" dirty="0"/>
          </a:p>
          <a:p>
            <a:r>
              <a:rPr lang="en-US" dirty="0" smtClean="0"/>
              <a:t>Originals run on SCC for baseline</a:t>
            </a:r>
            <a:endParaRPr lang="en-US" dirty="0"/>
          </a:p>
          <a:p>
            <a:r>
              <a:rPr lang="en-US" dirty="0" smtClean="0"/>
              <a:t>Translated into SCC RCCE applications</a:t>
            </a:r>
          </a:p>
          <a:p>
            <a:pPr lvl="1"/>
            <a:r>
              <a:rPr lang="en-US" dirty="0" smtClean="0"/>
              <a:t>Run with only off-chip shared memory</a:t>
            </a:r>
          </a:p>
          <a:p>
            <a:pPr lvl="1"/>
            <a:r>
              <a:rPr lang="en-US" dirty="0" smtClean="0"/>
              <a:t>Run with mix of on-chip and off-chip shared memory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9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RCCE vs </a:t>
            </a:r>
            <a:r>
              <a:rPr lang="en-US" dirty="0" err="1" smtClean="0"/>
              <a:t>Pthread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9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5" y="1652340"/>
            <a:ext cx="5915851" cy="3553321"/>
          </a:xfrm>
        </p:spPr>
      </p:pic>
    </p:spTree>
    <p:extLst>
      <p:ext uri="{BB962C8B-B14F-4D97-AF65-F5344CB8AC3E}">
        <p14:creationId xmlns:p14="http://schemas.microsoft.com/office/powerpoint/2010/main" val="18112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Multi-threaded Applications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1152913" y="220486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Multicore</a:t>
            </a:r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26791" y="220486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HSM</a:t>
            </a:r>
          </a:p>
          <a:p>
            <a:pPr algn="ctr"/>
            <a:r>
              <a:rPr lang="en-US" sz="2800" b="1" dirty="0" err="1" smtClean="0"/>
              <a:t>Manycore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933115" y="3176972"/>
            <a:ext cx="1296144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1"/>
          <p:cNvSpPr>
            <a:spLocks noGrp="1"/>
          </p:cNvSpPr>
          <p:nvPr>
            <p:ph idx="1"/>
          </p:nvPr>
        </p:nvSpPr>
        <p:spPr>
          <a:xfrm>
            <a:off x="3931822" y="2348880"/>
            <a:ext cx="1334734" cy="23762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30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Off-chip vs On-chip Mem.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075" y="1652340"/>
            <a:ext cx="5915851" cy="3553321"/>
          </a:xfrm>
        </p:spPr>
      </p:pic>
    </p:spTree>
    <p:extLst>
      <p:ext uri="{BB962C8B-B14F-4D97-AF65-F5344CB8AC3E}">
        <p14:creationId xmlns:p14="http://schemas.microsoft.com/office/powerpoint/2010/main" val="697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Manycores</a:t>
            </a:r>
            <a:r>
              <a:rPr lang="en-US" dirty="0" smtClean="0"/>
              <a:t> –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0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38" y="1657103"/>
            <a:ext cx="5906324" cy="3543795"/>
          </a:xfrm>
        </p:spPr>
      </p:pic>
    </p:spTree>
    <p:extLst>
      <p:ext uri="{BB962C8B-B14F-4D97-AF65-F5344CB8AC3E}">
        <p14:creationId xmlns:p14="http://schemas.microsoft.com/office/powerpoint/2010/main" val="10243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Analyzer identifies all shared data within </a:t>
            </a:r>
            <a:r>
              <a:rPr lang="en-US" sz="2400" dirty="0" err="1" smtClean="0"/>
              <a:t>Pthread</a:t>
            </a:r>
            <a:r>
              <a:rPr lang="en-US" sz="2400" dirty="0" smtClean="0"/>
              <a:t> program</a:t>
            </a:r>
          </a:p>
          <a:p>
            <a:r>
              <a:rPr lang="en-US" sz="2400" dirty="0" smtClean="0"/>
              <a:t>Translator maps data to both on-chip and off-chip memory</a:t>
            </a:r>
          </a:p>
          <a:p>
            <a:r>
              <a:rPr lang="en-US" sz="2400" dirty="0" smtClean="0"/>
              <a:t>Enables execution of multi-threaded programs for HSM architecture after conversion to many-core applications</a:t>
            </a:r>
          </a:p>
          <a:p>
            <a:pPr marL="342900" lvl="1" indent="-342900"/>
            <a:r>
              <a:rPr lang="en-US" sz="2400" dirty="0" smtClean="0"/>
              <a:t>Important to use fast on-chip memory when possible: 8x improvement on average for benchmarks when using on-chip SRAM (MPB) vs only off-chip DRAM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Tushar </a:t>
            </a:r>
            <a:r>
              <a:rPr lang="en-US" dirty="0" err="1" smtClean="0"/>
              <a:t>Rawat</a:t>
            </a:r>
            <a:r>
              <a:rPr lang="en-US" dirty="0" smtClean="0"/>
              <a:t>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1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Thank you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22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3419872" y="3645024"/>
            <a:ext cx="230425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SCC and MCPC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52" y="1102432"/>
            <a:ext cx="6750496" cy="50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 and Shared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323528" y="1328564"/>
            <a:ext cx="4752528" cy="4752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/>
              <a:t>Multicore</a:t>
            </a:r>
          </a:p>
          <a:p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1560" y="2708920"/>
            <a:ext cx="4176464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 smtClean="0"/>
              <a:t>Process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051720" y="2924944"/>
            <a:ext cx="2520280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Global Space</a:t>
            </a:r>
            <a:endParaRPr lang="en-US" sz="2800" b="1" dirty="0"/>
          </a:p>
        </p:txBody>
      </p:sp>
      <p:sp>
        <p:nvSpPr>
          <p:cNvPr id="11" name="Freeform 10"/>
          <p:cNvSpPr/>
          <p:nvPr/>
        </p:nvSpPr>
        <p:spPr>
          <a:xfrm>
            <a:off x="1078508" y="3505200"/>
            <a:ext cx="1168400" cy="1765300"/>
          </a:xfrm>
          <a:custGeom>
            <a:avLst/>
            <a:gdLst>
              <a:gd name="connsiteX0" fmla="*/ 1168400 w 1168400"/>
              <a:gd name="connsiteY0" fmla="*/ 0 h 1765300"/>
              <a:gd name="connsiteX1" fmla="*/ 457200 w 1168400"/>
              <a:gd name="connsiteY1" fmla="*/ 444500 h 1765300"/>
              <a:gd name="connsiteX2" fmla="*/ 558800 w 1168400"/>
              <a:gd name="connsiteY2" fmla="*/ 1231900 h 1765300"/>
              <a:gd name="connsiteX3" fmla="*/ 0 w 1168400"/>
              <a:gd name="connsiteY3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1765300">
                <a:moveTo>
                  <a:pt x="1168400" y="0"/>
                </a:moveTo>
                <a:cubicBezTo>
                  <a:pt x="863600" y="119591"/>
                  <a:pt x="558800" y="239183"/>
                  <a:pt x="457200" y="444500"/>
                </a:cubicBezTo>
                <a:cubicBezTo>
                  <a:pt x="355600" y="649817"/>
                  <a:pt x="635000" y="1011767"/>
                  <a:pt x="558800" y="1231900"/>
                </a:cubicBezTo>
                <a:cubicBezTo>
                  <a:pt x="482600" y="1452033"/>
                  <a:pt x="99483" y="1686983"/>
                  <a:pt x="0" y="17653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63440" y="3501008"/>
            <a:ext cx="1168400" cy="1765300"/>
          </a:xfrm>
          <a:custGeom>
            <a:avLst/>
            <a:gdLst>
              <a:gd name="connsiteX0" fmla="*/ 1168400 w 1168400"/>
              <a:gd name="connsiteY0" fmla="*/ 0 h 1765300"/>
              <a:gd name="connsiteX1" fmla="*/ 457200 w 1168400"/>
              <a:gd name="connsiteY1" fmla="*/ 444500 h 1765300"/>
              <a:gd name="connsiteX2" fmla="*/ 558800 w 1168400"/>
              <a:gd name="connsiteY2" fmla="*/ 1231900 h 1765300"/>
              <a:gd name="connsiteX3" fmla="*/ 0 w 1168400"/>
              <a:gd name="connsiteY3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1765300">
                <a:moveTo>
                  <a:pt x="1168400" y="0"/>
                </a:moveTo>
                <a:cubicBezTo>
                  <a:pt x="863600" y="119591"/>
                  <a:pt x="558800" y="239183"/>
                  <a:pt x="457200" y="444500"/>
                </a:cubicBezTo>
                <a:cubicBezTo>
                  <a:pt x="355600" y="649817"/>
                  <a:pt x="635000" y="1011767"/>
                  <a:pt x="558800" y="1231900"/>
                </a:cubicBezTo>
                <a:cubicBezTo>
                  <a:pt x="482600" y="1452033"/>
                  <a:pt x="99483" y="1686983"/>
                  <a:pt x="0" y="17653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915816" y="3501008"/>
            <a:ext cx="1168400" cy="1765300"/>
          </a:xfrm>
          <a:custGeom>
            <a:avLst/>
            <a:gdLst>
              <a:gd name="connsiteX0" fmla="*/ 1168400 w 1168400"/>
              <a:gd name="connsiteY0" fmla="*/ 0 h 1765300"/>
              <a:gd name="connsiteX1" fmla="*/ 457200 w 1168400"/>
              <a:gd name="connsiteY1" fmla="*/ 444500 h 1765300"/>
              <a:gd name="connsiteX2" fmla="*/ 558800 w 1168400"/>
              <a:gd name="connsiteY2" fmla="*/ 1231900 h 1765300"/>
              <a:gd name="connsiteX3" fmla="*/ 0 w 1168400"/>
              <a:gd name="connsiteY3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1765300">
                <a:moveTo>
                  <a:pt x="1168400" y="0"/>
                </a:moveTo>
                <a:cubicBezTo>
                  <a:pt x="863600" y="119591"/>
                  <a:pt x="558800" y="239183"/>
                  <a:pt x="457200" y="444500"/>
                </a:cubicBezTo>
                <a:cubicBezTo>
                  <a:pt x="355600" y="649817"/>
                  <a:pt x="635000" y="1011767"/>
                  <a:pt x="558800" y="1231900"/>
                </a:cubicBezTo>
                <a:cubicBezTo>
                  <a:pt x="482600" y="1452033"/>
                  <a:pt x="99483" y="1686983"/>
                  <a:pt x="0" y="17653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31840" y="5039380"/>
            <a:ext cx="123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Thread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48274" y="2708920"/>
            <a:ext cx="315099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Threads have</a:t>
            </a:r>
          </a:p>
          <a:p>
            <a:pPr algn="ctr"/>
            <a:r>
              <a:rPr lang="en-US" sz="2800" b="1" dirty="0" smtClean="0"/>
              <a:t>Shared and Implicit </a:t>
            </a:r>
          </a:p>
          <a:p>
            <a:pPr algn="ctr"/>
            <a:r>
              <a:rPr lang="en-US" sz="2800" b="1" dirty="0" smtClean="0"/>
              <a:t>Access to Program</a:t>
            </a:r>
          </a:p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31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Shared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3932312" y="1328562"/>
            <a:ext cx="4752528" cy="47525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800" b="1" dirty="0" smtClean="0"/>
              <a:t>HSM </a:t>
            </a:r>
            <a:r>
              <a:rPr lang="en-US" sz="2800" b="1" dirty="0" err="1" smtClean="0"/>
              <a:t>Manycore</a:t>
            </a:r>
            <a:endParaRPr lang="en-US" sz="2800" b="1" dirty="0" smtClean="0"/>
          </a:p>
          <a:p>
            <a:pPr algn="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220344" y="2708918"/>
            <a:ext cx="1584176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Process</a:t>
            </a:r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64360" y="4530136"/>
            <a:ext cx="12961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Global 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3270" y="2836091"/>
            <a:ext cx="3322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Data is not implicitly </a:t>
            </a:r>
          </a:p>
          <a:p>
            <a:pPr algn="ctr"/>
            <a:r>
              <a:rPr lang="en-US" sz="2800" b="1" dirty="0"/>
              <a:t>s</a:t>
            </a:r>
            <a:r>
              <a:rPr lang="en-US" sz="2800" b="1" dirty="0" smtClean="0"/>
              <a:t>hared among</a:t>
            </a:r>
          </a:p>
          <a:p>
            <a:pPr algn="ctr"/>
            <a:r>
              <a:rPr lang="en-US" sz="2800" b="1" dirty="0" smtClean="0"/>
              <a:t>processes</a:t>
            </a:r>
            <a:endParaRPr lang="en-US" sz="28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516216" y="2708920"/>
            <a:ext cx="1584176" cy="3024336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6660232" y="4530138"/>
            <a:ext cx="1296144" cy="720080"/>
          </a:xfrm>
          <a:prstGeom prst="roundRect">
            <a:avLst/>
          </a:prstGeom>
          <a:solidFill>
            <a:schemeClr val="accent3">
              <a:alpha val="29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28184" y="2717674"/>
            <a:ext cx="1584176" cy="3024336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6372200" y="4538892"/>
            <a:ext cx="1296144" cy="720080"/>
          </a:xfrm>
          <a:prstGeom prst="roundRect">
            <a:avLst/>
          </a:prstGeom>
          <a:solidFill>
            <a:schemeClr val="accent3">
              <a:alpha val="29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956920" y="2717674"/>
            <a:ext cx="1584176" cy="30243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/>
              <a:t>Process</a:t>
            </a:r>
            <a:endParaRPr lang="en-US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6100936" y="4538892"/>
            <a:ext cx="1296144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Global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56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1152913" y="112474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Multicore</a:t>
            </a:r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26791" y="112474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HSM</a:t>
            </a:r>
          </a:p>
          <a:p>
            <a:pPr algn="ctr"/>
            <a:r>
              <a:rPr lang="en-US" sz="2800" b="1" dirty="0" err="1" smtClean="0"/>
              <a:t>Manycore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933115" y="2096852"/>
            <a:ext cx="1296144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2804" y="4437112"/>
            <a:ext cx="4123987" cy="2077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Hardware-based </a:t>
            </a:r>
            <a:br>
              <a:rPr lang="en-US" dirty="0" smtClean="0"/>
            </a:br>
            <a:r>
              <a:rPr lang="en-US" dirty="0" smtClean="0"/>
              <a:t>cache coherence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47664" y="3501008"/>
            <a:ext cx="0" cy="9361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9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Convenience Hardware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ounded Rectangle 6"/>
          <p:cNvSpPr/>
          <p:nvPr/>
        </p:nvSpPr>
        <p:spPr>
          <a:xfrm>
            <a:off x="1152913" y="112474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Multicore</a:t>
            </a:r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326791" y="1124744"/>
            <a:ext cx="2664296" cy="2664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HSM</a:t>
            </a:r>
          </a:p>
          <a:p>
            <a:pPr algn="ctr"/>
            <a:r>
              <a:rPr lang="en-US" sz="2800" b="1" dirty="0" err="1" smtClean="0"/>
              <a:t>Manycore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System</a:t>
            </a:r>
            <a:endParaRPr lang="en-US" sz="2800" b="1" dirty="0"/>
          </a:p>
        </p:txBody>
      </p:sp>
      <p:sp>
        <p:nvSpPr>
          <p:cNvPr id="15" name="Right Arrow 14"/>
          <p:cNvSpPr/>
          <p:nvPr/>
        </p:nvSpPr>
        <p:spPr>
          <a:xfrm>
            <a:off x="3933115" y="2096852"/>
            <a:ext cx="1296144" cy="7200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2804" y="4437112"/>
            <a:ext cx="4123987" cy="20776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Hardware-based </a:t>
            </a:r>
            <a:br>
              <a:rPr lang="en-US" dirty="0" smtClean="0"/>
            </a:br>
            <a:r>
              <a:rPr lang="en-US" dirty="0" smtClean="0"/>
              <a:t>cache coherence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47664" y="3501008"/>
            <a:ext cx="0" cy="9361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1"/>
          <p:cNvSpPr txBox="1">
            <a:spLocks/>
          </p:cNvSpPr>
          <p:nvPr/>
        </p:nvSpPr>
        <p:spPr>
          <a:xfrm>
            <a:off x="5436096" y="4437112"/>
            <a:ext cx="4123987" cy="207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Small scratchpad-like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on-chip memory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Lacks hardware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</a:t>
            </a:r>
            <a:r>
              <a:rPr lang="en-US" dirty="0" smtClean="0"/>
              <a:t>ache coherence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80956" y="3501008"/>
            <a:ext cx="0" cy="9361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Identify shared data in multi-threaded program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Map identified shared data to shared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9" name="Group 8"/>
          <p:cNvGrpSpPr/>
          <p:nvPr/>
        </p:nvGrpSpPr>
        <p:grpSpPr>
          <a:xfrm>
            <a:off x="1511660" y="4005064"/>
            <a:ext cx="6142384" cy="2088232"/>
            <a:chOff x="1511660" y="3861048"/>
            <a:chExt cx="6142384" cy="2088232"/>
          </a:xfrm>
        </p:grpSpPr>
        <p:sp>
          <p:nvSpPr>
            <p:cNvPr id="7" name="Rectangle 6"/>
            <p:cNvSpPr/>
            <p:nvPr/>
          </p:nvSpPr>
          <p:spPr>
            <a:xfrm>
              <a:off x="1511660" y="3861048"/>
              <a:ext cx="3060340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On-chip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861048"/>
              <a:ext cx="3082044" cy="20882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Off-chip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Stage Approach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Rectangle 7"/>
          <p:cNvSpPr/>
          <p:nvPr/>
        </p:nvSpPr>
        <p:spPr>
          <a:xfrm>
            <a:off x="333822" y="2794248"/>
            <a:ext cx="1584176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Variable</a:t>
            </a:r>
          </a:p>
          <a:p>
            <a:pPr algn="ctr"/>
            <a:r>
              <a:rPr lang="en-US" sz="2800" b="1" dirty="0" smtClean="0"/>
              <a:t>Scope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2062014" y="2803004"/>
            <a:ext cx="1584176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Within</a:t>
            </a:r>
          </a:p>
          <a:p>
            <a:pPr algn="ctr"/>
            <a:r>
              <a:rPr lang="en-US" sz="2800" b="1" dirty="0" smtClean="0"/>
              <a:t>Threads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3790206" y="2803004"/>
            <a:ext cx="1584176" cy="158417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Pointers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5497810" y="2794248"/>
            <a:ext cx="1584176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Partition</a:t>
            </a:r>
          </a:p>
          <a:p>
            <a:pPr algn="ctr"/>
            <a:r>
              <a:rPr lang="en-US" sz="2800" b="1" dirty="0" smtClean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6002" y="2794248"/>
            <a:ext cx="1584176" cy="1584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Thread</a:t>
            </a:r>
          </a:p>
          <a:p>
            <a:pPr algn="ctr"/>
            <a:r>
              <a:rPr lang="en-US" sz="2800" b="1" dirty="0" smtClean="0"/>
              <a:t>To</a:t>
            </a:r>
          </a:p>
          <a:p>
            <a:pPr algn="ctr"/>
            <a:r>
              <a:rPr lang="en-US" sz="2800" b="1" dirty="0" smtClean="0"/>
              <a:t>Process</a:t>
            </a:r>
            <a:endParaRPr lang="en-US" sz="28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7500" y="1268760"/>
            <a:ext cx="5056882" cy="1440160"/>
            <a:chOff x="317500" y="1268760"/>
            <a:chExt cx="5056882" cy="1440160"/>
          </a:xfrm>
        </p:grpSpPr>
        <p:sp>
          <p:nvSpPr>
            <p:cNvPr id="14" name="TextBox 13"/>
            <p:cNvSpPr txBox="1"/>
            <p:nvPr/>
          </p:nvSpPr>
          <p:spPr>
            <a:xfrm>
              <a:off x="2060849" y="1268760"/>
              <a:ext cx="15750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4"/>
                  </a:solidFill>
                </a:rPr>
                <a:t>Analysis</a:t>
              </a:r>
              <a:endParaRPr lang="en-US" sz="3200" b="1" dirty="0">
                <a:solidFill>
                  <a:schemeClr val="accent4"/>
                </a:solidFill>
              </a:endParaRPr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449897" y="-215565"/>
              <a:ext cx="792088" cy="50568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9650" y="4473115"/>
            <a:ext cx="3320530" cy="1412868"/>
            <a:chOff x="5489650" y="4473115"/>
            <a:chExt cx="3320530" cy="1412868"/>
          </a:xfrm>
        </p:grpSpPr>
        <p:sp>
          <p:nvSpPr>
            <p:cNvPr id="16" name="TextBox 15"/>
            <p:cNvSpPr txBox="1"/>
            <p:nvPr/>
          </p:nvSpPr>
          <p:spPr>
            <a:xfrm>
              <a:off x="6113509" y="5301208"/>
              <a:ext cx="20728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</a:rPr>
                <a:t>Translation</a:t>
              </a:r>
              <a:endParaRPr lang="en-US" sz="32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Left Brace 16"/>
            <p:cNvSpPr/>
            <p:nvPr/>
          </p:nvSpPr>
          <p:spPr>
            <a:xfrm rot="16200000">
              <a:off x="6753871" y="3208894"/>
              <a:ext cx="792088" cy="332053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"/>
          <p:cNvSpPr txBox="1">
            <a:spLocks/>
          </p:cNvSpPr>
          <p:nvPr/>
        </p:nvSpPr>
        <p:spPr>
          <a:xfrm>
            <a:off x="457200" y="1268760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•"/>
              <a:defRPr sz="2800" b="1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 smtClean="0"/>
              <a:t>Input</a:t>
            </a:r>
            <a:r>
              <a:rPr lang="en-GB" dirty="0" smtClean="0"/>
              <a:t>: Multi-threaded program source code</a:t>
            </a:r>
          </a:p>
          <a:p>
            <a:r>
              <a:rPr lang="en-GB" u="sng" dirty="0" smtClean="0"/>
              <a:t>Output</a:t>
            </a:r>
            <a:r>
              <a:rPr lang="en-GB" dirty="0" smtClean="0"/>
              <a:t>: Name, size, type, read count and write count for each variable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u="sng" dirty="0" smtClean="0"/>
          </a:p>
          <a:p>
            <a:pPr marL="0" indent="0">
              <a:buFont typeface="Calibri" panose="020F0502020204030204" pitchFamily="34" charset="0"/>
              <a:buNone/>
            </a:pPr>
            <a:endParaRPr lang="en-GB" u="sng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GB" dirty="0" smtClean="0"/>
              <a:t>[10];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GB" dirty="0" smtClean="0"/>
              <a:t>    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GB" dirty="0" smtClean="0"/>
              <a:t>[0] = 6;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foo</a:t>
            </a:r>
            <a:r>
              <a:rPr lang="en-GB" dirty="0" smtClean="0"/>
              <a:t> =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en-GB" dirty="0" smtClean="0"/>
              <a:t>[0];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+mn-lt"/>
              </a:rPr>
              <a:t>Stage 1 – Variable Scope Analysis</a:t>
            </a:r>
            <a:endParaRPr lang="de-DE" dirty="0">
              <a:latin typeface="+mn-lt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Tushar Rawat / Arizona State University</a:t>
            </a:r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8</a:t>
            </a:fld>
            <a:endParaRPr lang="de-DE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11-Mar-15</a:t>
            </a:r>
            <a:endParaRPr lang="de-DE" dirty="0"/>
          </a:p>
        </p:txBody>
      </p:sp>
      <p:grpSp>
        <p:nvGrpSpPr>
          <p:cNvPr id="6" name="Group 5"/>
          <p:cNvGrpSpPr/>
          <p:nvPr/>
        </p:nvGrpSpPr>
        <p:grpSpPr>
          <a:xfrm>
            <a:off x="3995936" y="3390893"/>
            <a:ext cx="1963774" cy="1899002"/>
            <a:chOff x="3923928" y="3978270"/>
            <a:chExt cx="1963774" cy="1899002"/>
          </a:xfrm>
        </p:grpSpPr>
        <p:sp>
          <p:nvSpPr>
            <p:cNvPr id="4" name="Rectangle 3"/>
            <p:cNvSpPr/>
            <p:nvPr/>
          </p:nvSpPr>
          <p:spPr>
            <a:xfrm>
              <a:off x="3923928" y="3978270"/>
              <a:ext cx="1944216" cy="189900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95936" y="4581128"/>
              <a:ext cx="15760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Type: </a:t>
              </a:r>
              <a:r>
                <a:rPr lang="en-US" b="1" dirty="0" err="1" smtClean="0"/>
                <a:t>int</a:t>
              </a:r>
              <a:r>
                <a:rPr lang="en-US" b="1" dirty="0" smtClean="0"/>
                <a:t> array</a:t>
              </a:r>
            </a:p>
            <a:p>
              <a:r>
                <a:rPr lang="en-US" b="1" dirty="0" smtClean="0"/>
                <a:t>Size: 10</a:t>
              </a:r>
            </a:p>
            <a:p>
              <a:r>
                <a:rPr lang="en-US" b="1" dirty="0" smtClean="0"/>
                <a:t>Read Count: 1</a:t>
              </a:r>
            </a:p>
            <a:p>
              <a:r>
                <a:rPr lang="en-US" b="1" dirty="0" smtClean="0"/>
                <a:t>Write Count: 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12132" y="3988844"/>
              <a:ext cx="675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array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00192" y="3380493"/>
            <a:ext cx="1944216" cy="1899002"/>
            <a:chOff x="3923928" y="3978270"/>
            <a:chExt cx="1944216" cy="1899002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3923928" y="3978270"/>
              <a:ext cx="1944216" cy="1899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6" y="4581128"/>
              <a:ext cx="1576072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Type: </a:t>
              </a:r>
              <a:r>
                <a:rPr lang="en-US" b="1" dirty="0" err="1" smtClean="0"/>
                <a:t>int</a:t>
              </a:r>
              <a:endParaRPr lang="en-US" b="1" dirty="0" smtClean="0"/>
            </a:p>
            <a:p>
              <a:r>
                <a:rPr lang="en-US" b="1" dirty="0" smtClean="0"/>
                <a:t>Size: 1</a:t>
              </a:r>
            </a:p>
            <a:p>
              <a:r>
                <a:rPr lang="en-US" b="1" dirty="0" smtClean="0"/>
                <a:t>Read Count: 0</a:t>
              </a:r>
            </a:p>
            <a:p>
              <a:r>
                <a:rPr lang="en-US" b="1" dirty="0" smtClean="0"/>
                <a:t>Write Count: 1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21106" y="3999244"/>
              <a:ext cx="501804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b="1" dirty="0" smtClean="0"/>
                <a:t>foo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1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868</Words>
  <Application>Microsoft Office PowerPoint</Application>
  <PresentationFormat>On-screen Show (4:3)</PresentationFormat>
  <Paragraphs>333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Larissa</vt:lpstr>
      <vt:lpstr>PowerPoint Presentation</vt:lpstr>
      <vt:lpstr>Port Multi-threaded Applications</vt:lpstr>
      <vt:lpstr>Threading and Shared Memory</vt:lpstr>
      <vt:lpstr>Processes and Shared Memory</vt:lpstr>
      <vt:lpstr>Convenience Hardware</vt:lpstr>
      <vt:lpstr>Convenience Hardware</vt:lpstr>
      <vt:lpstr>Contribution</vt:lpstr>
      <vt:lpstr>Five Stage Approach</vt:lpstr>
      <vt:lpstr>Stage 1 – Variable Scope Analysis</vt:lpstr>
      <vt:lpstr>Stage 2 – Inter-thread Analysis</vt:lpstr>
      <vt:lpstr>Stage 3 – Alias and Pointer Analysis</vt:lpstr>
      <vt:lpstr>Stage 4 – Data Partitioning</vt:lpstr>
      <vt:lpstr>Stage 5 – Program Translation</vt:lpstr>
      <vt:lpstr>Translator Development</vt:lpstr>
      <vt:lpstr>HSM Architecture – 48-core Intel SCC</vt:lpstr>
      <vt:lpstr>On-chip shared memory - MPB</vt:lpstr>
      <vt:lpstr>Intel SCC Experiment Configuration</vt:lpstr>
      <vt:lpstr>Benchmarks</vt:lpstr>
      <vt:lpstr>RCCE vs Pthread Performance</vt:lpstr>
      <vt:lpstr>Off-chip vs On-chip Mem. Performance</vt:lpstr>
      <vt:lpstr>Enabling Manycores – Performance</vt:lpstr>
      <vt:lpstr>Takeaways</vt:lpstr>
      <vt:lpstr> </vt:lpstr>
      <vt:lpstr>Intel SCC and MCPC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Tushar Rawat</cp:lastModifiedBy>
  <cp:revision>135</cp:revision>
  <dcterms:created xsi:type="dcterms:W3CDTF">2012-02-16T16:17:30Z</dcterms:created>
  <dcterms:modified xsi:type="dcterms:W3CDTF">2015-03-11T05:55:30Z</dcterms:modified>
</cp:coreProperties>
</file>