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9" r:id="rId3"/>
    <p:sldId id="281" r:id="rId4"/>
    <p:sldId id="332" r:id="rId5"/>
    <p:sldId id="333" r:id="rId6"/>
    <p:sldId id="338" r:id="rId7"/>
    <p:sldId id="318" r:id="rId8"/>
    <p:sldId id="326" r:id="rId9"/>
    <p:sldId id="341" r:id="rId10"/>
    <p:sldId id="336" r:id="rId11"/>
    <p:sldId id="328" r:id="rId12"/>
    <p:sldId id="342" r:id="rId13"/>
    <p:sldId id="322" r:id="rId14"/>
    <p:sldId id="340" r:id="rId15"/>
    <p:sldId id="348" r:id="rId16"/>
    <p:sldId id="313" r:id="rId17"/>
    <p:sldId id="347" r:id="rId18"/>
    <p:sldId id="293" r:id="rId19"/>
    <p:sldId id="344" r:id="rId20"/>
    <p:sldId id="345" r:id="rId21"/>
    <p:sldId id="346" r:id="rId22"/>
    <p:sldId id="337" r:id="rId23"/>
    <p:sldId id="294" r:id="rId24"/>
    <p:sldId id="307" r:id="rId25"/>
    <p:sldId id="295" r:id="rId26"/>
    <p:sldId id="315" r:id="rId27"/>
    <p:sldId id="309" r:id="rId28"/>
    <p:sldId id="308" r:id="rId2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9900"/>
    <a:srgbClr val="0808C0"/>
    <a:srgbClr val="FF66FF"/>
    <a:srgbClr val="006600"/>
    <a:srgbClr val="F1E6E3"/>
    <a:srgbClr val="FEF8E4"/>
    <a:srgbClr val="F6F8E4"/>
    <a:srgbClr val="B8645E"/>
    <a:srgbClr val="D04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926" autoAdjust="0"/>
    <p:restoredTop sz="84547" autoAdjust="0"/>
  </p:normalViewPr>
  <p:slideViewPr>
    <p:cSldViewPr>
      <p:cViewPr varScale="1">
        <p:scale>
          <a:sx n="63" d="100"/>
          <a:sy n="63" d="100"/>
        </p:scale>
        <p:origin x="-10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pal\Google%20Drive\THESIS\CGRA\Register%20File%20Proposals\Experimental%20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pal\Google%20Drive\THESIS\CGRA\Register%20File%20Proposals\Experimental%20Results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ipal\Google%20Drive\THESIS\CGRA\Register%20File%20Proposals\Experimental%20Results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Dipal\Google%20Drive\THESIS\CGRA\Register%20File%20Proposals\Experimental%20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pal\Google%20Drive\THESIS\CGRA\Register%20File%20Proposals\Experimental%20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pal\Google%20Drive\THESIS\CGRA\Register%20File%20Proposals\Experimental%20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PRF</c:v>
          </c:tx>
          <c:invertIfNegative val="0"/>
          <c:cat>
            <c:strRef>
              <c:f>Sheet2!$A$5:$A$12</c:f>
              <c:strCache>
                <c:ptCount val="8"/>
                <c:pt idx="0">
                  <c:v>band_lin_eq</c:v>
                </c:pt>
                <c:pt idx="1">
                  <c:v>first_diff</c:v>
                </c:pt>
                <c:pt idx="2">
                  <c:v>first_sum</c:v>
                </c:pt>
                <c:pt idx="3">
                  <c:v>hydro_1d</c:v>
                </c:pt>
                <c:pt idx="4">
                  <c:v>iccg</c:v>
                </c:pt>
                <c:pt idx="5">
                  <c:v>inner_prod</c:v>
                </c:pt>
                <c:pt idx="6">
                  <c:v>mat_x_mat</c:v>
                </c:pt>
                <c:pt idx="7">
                  <c:v>tridiag_elim</c:v>
                </c:pt>
              </c:strCache>
            </c:strRef>
          </c:cat>
          <c:val>
            <c:numRef>
              <c:f>Sheet2!$C$5:$C$12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9</c:v>
                </c:pt>
                <c:pt idx="5">
                  <c:v>4</c:v>
                </c:pt>
                <c:pt idx="6">
                  <c:v>6</c:v>
                </c:pt>
                <c:pt idx="7">
                  <c:v>5</c:v>
                </c:pt>
              </c:numCache>
            </c:numRef>
          </c:val>
        </c:ser>
        <c:ser>
          <c:idx val="1"/>
          <c:order val="1"/>
          <c:tx>
            <c:v>SNRRF</c:v>
          </c:tx>
          <c:invertIfNegative val="0"/>
          <c:cat>
            <c:strRef>
              <c:f>Sheet2!$A$5:$A$12</c:f>
              <c:strCache>
                <c:ptCount val="8"/>
                <c:pt idx="0">
                  <c:v>band_lin_eq</c:v>
                </c:pt>
                <c:pt idx="1">
                  <c:v>first_diff</c:v>
                </c:pt>
                <c:pt idx="2">
                  <c:v>first_sum</c:v>
                </c:pt>
                <c:pt idx="3">
                  <c:v>hydro_1d</c:v>
                </c:pt>
                <c:pt idx="4">
                  <c:v>iccg</c:v>
                </c:pt>
                <c:pt idx="5">
                  <c:v>inner_prod</c:v>
                </c:pt>
                <c:pt idx="6">
                  <c:v>mat_x_mat</c:v>
                </c:pt>
                <c:pt idx="7">
                  <c:v>tridiag_elim</c:v>
                </c:pt>
              </c:strCache>
            </c:strRef>
          </c:cat>
          <c:val>
            <c:numRef>
              <c:f>Sheet2!$D$5:$D$12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4</c:v>
                </c:pt>
                <c:pt idx="6">
                  <c:v>6</c:v>
                </c:pt>
                <c:pt idx="7">
                  <c:v>5</c:v>
                </c:pt>
              </c:numCache>
            </c:numRef>
          </c:val>
        </c:ser>
        <c:ser>
          <c:idx val="2"/>
          <c:order val="2"/>
          <c:tx>
            <c:v>FRF</c:v>
          </c:tx>
          <c:invertIfNegative val="0"/>
          <c:cat>
            <c:strRef>
              <c:f>Sheet2!$A$5:$A$12</c:f>
              <c:strCache>
                <c:ptCount val="8"/>
                <c:pt idx="0">
                  <c:v>band_lin_eq</c:v>
                </c:pt>
                <c:pt idx="1">
                  <c:v>first_diff</c:v>
                </c:pt>
                <c:pt idx="2">
                  <c:v>first_sum</c:v>
                </c:pt>
                <c:pt idx="3">
                  <c:v>hydro_1d</c:v>
                </c:pt>
                <c:pt idx="4">
                  <c:v>iccg</c:v>
                </c:pt>
                <c:pt idx="5">
                  <c:v>inner_prod</c:v>
                </c:pt>
                <c:pt idx="6">
                  <c:v>mat_x_mat</c:v>
                </c:pt>
                <c:pt idx="7">
                  <c:v>tridiag_elim</c:v>
                </c:pt>
              </c:strCache>
            </c:strRef>
          </c:cat>
          <c:val>
            <c:numRef>
              <c:f>Sheet2!$B$5:$B$12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4</c:v>
                </c:pt>
                <c:pt idx="6">
                  <c:v>6</c:v>
                </c:pt>
                <c:pt idx="7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004864"/>
        <c:axId val="86006400"/>
      </c:barChart>
      <c:catAx>
        <c:axId val="86004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86006400"/>
        <c:crosses val="autoZero"/>
        <c:auto val="1"/>
        <c:lblAlgn val="ctr"/>
        <c:lblOffset val="100"/>
        <c:noMultiLvlLbl val="0"/>
      </c:catAx>
      <c:valAx>
        <c:axId val="860064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Initiation Interval (II)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004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2641776027996499"/>
          <c:y val="4.5720326625838428E-2"/>
          <c:w val="0.12080446194225722"/>
          <c:h val="0.2650404636920384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PRF</c:v>
          </c:tx>
          <c:invertIfNegative val="0"/>
          <c:cat>
            <c:strRef>
              <c:f>Sheet2!$A$18:$A$25</c:f>
              <c:strCache>
                <c:ptCount val="8"/>
                <c:pt idx="0">
                  <c:v>band_lin_eq</c:v>
                </c:pt>
                <c:pt idx="1">
                  <c:v>first_diff</c:v>
                </c:pt>
                <c:pt idx="2">
                  <c:v>first_sum</c:v>
                </c:pt>
                <c:pt idx="3">
                  <c:v>hydro_1d</c:v>
                </c:pt>
                <c:pt idx="4">
                  <c:v>iccg</c:v>
                </c:pt>
                <c:pt idx="5">
                  <c:v>inner_prod</c:v>
                </c:pt>
                <c:pt idx="6">
                  <c:v>mat_x_mat</c:v>
                </c:pt>
                <c:pt idx="7">
                  <c:v>tridiag_elim</c:v>
                </c:pt>
              </c:strCache>
            </c:strRef>
          </c:cat>
          <c:val>
            <c:numRef>
              <c:f>Sheet2!$C$18:$C$25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6</c:v>
                </c:pt>
                <c:pt idx="4">
                  <c:v>9</c:v>
                </c:pt>
                <c:pt idx="5">
                  <c:v>5</c:v>
                </c:pt>
                <c:pt idx="6">
                  <c:v>8</c:v>
                </c:pt>
                <c:pt idx="7">
                  <c:v>5</c:v>
                </c:pt>
              </c:numCache>
            </c:numRef>
          </c:val>
        </c:ser>
        <c:ser>
          <c:idx val="1"/>
          <c:order val="1"/>
          <c:tx>
            <c:v>SNRRF</c:v>
          </c:tx>
          <c:invertIfNegative val="0"/>
          <c:cat>
            <c:strRef>
              <c:f>Sheet2!$A$18:$A$25</c:f>
              <c:strCache>
                <c:ptCount val="8"/>
                <c:pt idx="0">
                  <c:v>band_lin_eq</c:v>
                </c:pt>
                <c:pt idx="1">
                  <c:v>first_diff</c:v>
                </c:pt>
                <c:pt idx="2">
                  <c:v>first_sum</c:v>
                </c:pt>
                <c:pt idx="3">
                  <c:v>hydro_1d</c:v>
                </c:pt>
                <c:pt idx="4">
                  <c:v>iccg</c:v>
                </c:pt>
                <c:pt idx="5">
                  <c:v>inner_prod</c:v>
                </c:pt>
                <c:pt idx="6">
                  <c:v>mat_x_mat</c:v>
                </c:pt>
                <c:pt idx="7">
                  <c:v>tridiag_elim</c:v>
                </c:pt>
              </c:strCache>
            </c:strRef>
          </c:cat>
          <c:val>
            <c:numRef>
              <c:f>Sheet2!$D$18:$D$25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6</c:v>
                </c:pt>
              </c:numCache>
            </c:numRef>
          </c:val>
        </c:ser>
        <c:ser>
          <c:idx val="2"/>
          <c:order val="2"/>
          <c:tx>
            <c:v>FRF</c:v>
          </c:tx>
          <c:invertIfNegative val="0"/>
          <c:cat>
            <c:strRef>
              <c:f>Sheet2!$A$18:$A$25</c:f>
              <c:strCache>
                <c:ptCount val="8"/>
                <c:pt idx="0">
                  <c:v>band_lin_eq</c:v>
                </c:pt>
                <c:pt idx="1">
                  <c:v>first_diff</c:v>
                </c:pt>
                <c:pt idx="2">
                  <c:v>first_sum</c:v>
                </c:pt>
                <c:pt idx="3">
                  <c:v>hydro_1d</c:v>
                </c:pt>
                <c:pt idx="4">
                  <c:v>iccg</c:v>
                </c:pt>
                <c:pt idx="5">
                  <c:v>inner_prod</c:v>
                </c:pt>
                <c:pt idx="6">
                  <c:v>mat_x_mat</c:v>
                </c:pt>
                <c:pt idx="7">
                  <c:v>tridiag_elim</c:v>
                </c:pt>
              </c:strCache>
            </c:strRef>
          </c:cat>
          <c:val>
            <c:numRef>
              <c:f>Sheet2!$B$18:$B$25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036864"/>
        <c:axId val="86038400"/>
      </c:barChart>
      <c:catAx>
        <c:axId val="86036864"/>
        <c:scaling>
          <c:orientation val="minMax"/>
        </c:scaling>
        <c:delete val="0"/>
        <c:axPos val="b"/>
        <c:majorTickMark val="none"/>
        <c:minorTickMark val="none"/>
        <c:tickLblPos val="nextTo"/>
        <c:crossAx val="86038400"/>
        <c:crosses val="autoZero"/>
        <c:auto val="1"/>
        <c:lblAlgn val="ctr"/>
        <c:lblOffset val="100"/>
        <c:noMultiLvlLbl val="0"/>
      </c:catAx>
      <c:valAx>
        <c:axId val="8603840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II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6036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215854962574122"/>
          <c:y val="0.16834791484397782"/>
          <c:w val="0.12080446194225722"/>
          <c:h val="0.2511515748031495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89129483814524"/>
          <c:y val="5.1400554097404488E-2"/>
          <c:w val="0.86910870516185479"/>
          <c:h val="0.68355497229512974"/>
        </c:manualLayout>
      </c:layout>
      <c:barChart>
        <c:barDir val="col"/>
        <c:grouping val="clustered"/>
        <c:varyColors val="0"/>
        <c:ser>
          <c:idx val="0"/>
          <c:order val="0"/>
          <c:tx>
            <c:v>PRF</c:v>
          </c:tx>
          <c:invertIfNegative val="0"/>
          <c:cat>
            <c:strRef>
              <c:f>'Minimum Regs'!$A$5:$A$13</c:f>
              <c:strCache>
                <c:ptCount val="9"/>
                <c:pt idx="0">
                  <c:v>band_lin_eq</c:v>
                </c:pt>
                <c:pt idx="1">
                  <c:v>first_diff</c:v>
                </c:pt>
                <c:pt idx="2">
                  <c:v>first_sum</c:v>
                </c:pt>
                <c:pt idx="3">
                  <c:v>hydro_1d</c:v>
                </c:pt>
                <c:pt idx="4">
                  <c:v>iccg</c:v>
                </c:pt>
                <c:pt idx="5">
                  <c:v>inner_prod</c:v>
                </c:pt>
                <c:pt idx="6">
                  <c:v>mat_x_mat</c:v>
                </c:pt>
                <c:pt idx="7">
                  <c:v>tridiag_elim</c:v>
                </c:pt>
                <c:pt idx="8">
                  <c:v>average</c:v>
                </c:pt>
              </c:strCache>
            </c:strRef>
          </c:cat>
          <c:val>
            <c:numRef>
              <c:f>'Minimum Regs'!$E$5:$E$13</c:f>
              <c:numCache>
                <c:formatCode>General</c:formatCode>
                <c:ptCount val="9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32</c:v>
                </c:pt>
                <c:pt idx="4">
                  <c:v>32</c:v>
                </c:pt>
                <c:pt idx="5">
                  <c:v>16</c:v>
                </c:pt>
                <c:pt idx="6">
                  <c:v>32</c:v>
                </c:pt>
                <c:pt idx="7">
                  <c:v>16</c:v>
                </c:pt>
                <c:pt idx="8">
                  <c:v>22</c:v>
                </c:pt>
              </c:numCache>
            </c:numRef>
          </c:val>
        </c:ser>
        <c:ser>
          <c:idx val="1"/>
          <c:order val="1"/>
          <c:tx>
            <c:v>SNRRF</c:v>
          </c:tx>
          <c:invertIfNegative val="0"/>
          <c:cat>
            <c:strRef>
              <c:f>'Minimum Regs'!$A$5:$A$13</c:f>
              <c:strCache>
                <c:ptCount val="9"/>
                <c:pt idx="0">
                  <c:v>band_lin_eq</c:v>
                </c:pt>
                <c:pt idx="1">
                  <c:v>first_diff</c:v>
                </c:pt>
                <c:pt idx="2">
                  <c:v>first_sum</c:v>
                </c:pt>
                <c:pt idx="3">
                  <c:v>hydro_1d</c:v>
                </c:pt>
                <c:pt idx="4">
                  <c:v>iccg</c:v>
                </c:pt>
                <c:pt idx="5">
                  <c:v>inner_prod</c:v>
                </c:pt>
                <c:pt idx="6">
                  <c:v>mat_x_mat</c:v>
                </c:pt>
                <c:pt idx="7">
                  <c:v>tridiag_elim</c:v>
                </c:pt>
                <c:pt idx="8">
                  <c:v>average</c:v>
                </c:pt>
              </c:strCache>
            </c:strRef>
          </c:cat>
          <c:val>
            <c:numRef>
              <c:f>'Minimum Regs'!$J$21:$J$29</c:f>
              <c:numCache>
                <c:formatCode>General</c:formatCode>
                <c:ptCount val="9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36</c:v>
                </c:pt>
                <c:pt idx="4">
                  <c:v>40</c:v>
                </c:pt>
                <c:pt idx="5">
                  <c:v>28</c:v>
                </c:pt>
                <c:pt idx="6">
                  <c:v>36</c:v>
                </c:pt>
                <c:pt idx="7">
                  <c:v>32</c:v>
                </c:pt>
                <c:pt idx="8">
                  <c:v>33.5</c:v>
                </c:pt>
              </c:numCache>
            </c:numRef>
          </c:val>
        </c:ser>
        <c:ser>
          <c:idx val="2"/>
          <c:order val="2"/>
          <c:tx>
            <c:v>FRF</c:v>
          </c:tx>
          <c:invertIfNegative val="0"/>
          <c:cat>
            <c:strRef>
              <c:f>'Minimum Regs'!$A$5:$A$13</c:f>
              <c:strCache>
                <c:ptCount val="9"/>
                <c:pt idx="0">
                  <c:v>band_lin_eq</c:v>
                </c:pt>
                <c:pt idx="1">
                  <c:v>first_diff</c:v>
                </c:pt>
                <c:pt idx="2">
                  <c:v>first_sum</c:v>
                </c:pt>
                <c:pt idx="3">
                  <c:v>hydro_1d</c:v>
                </c:pt>
                <c:pt idx="4">
                  <c:v>iccg</c:v>
                </c:pt>
                <c:pt idx="5">
                  <c:v>inner_prod</c:v>
                </c:pt>
                <c:pt idx="6">
                  <c:v>mat_x_mat</c:v>
                </c:pt>
                <c:pt idx="7">
                  <c:v>tridiag_elim</c:v>
                </c:pt>
                <c:pt idx="8">
                  <c:v>average</c:v>
                </c:pt>
              </c:strCache>
            </c:strRef>
          </c:cat>
          <c:val>
            <c:numRef>
              <c:f>'Minimum Regs'!$B$5:$B$13</c:f>
              <c:numCache>
                <c:formatCode>General</c:formatCode>
                <c:ptCount val="9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64</c:v>
                </c:pt>
                <c:pt idx="4">
                  <c:v>64</c:v>
                </c:pt>
                <c:pt idx="5">
                  <c:v>32</c:v>
                </c:pt>
                <c:pt idx="6">
                  <c:v>64</c:v>
                </c:pt>
                <c:pt idx="7">
                  <c:v>32</c:v>
                </c:pt>
                <c:pt idx="8">
                  <c:v>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038080"/>
        <c:axId val="93039616"/>
      </c:barChart>
      <c:catAx>
        <c:axId val="93038080"/>
        <c:scaling>
          <c:orientation val="minMax"/>
        </c:scaling>
        <c:delete val="0"/>
        <c:axPos val="b"/>
        <c:majorTickMark val="none"/>
        <c:minorTickMark val="none"/>
        <c:tickLblPos val="nextTo"/>
        <c:crossAx val="93039616"/>
        <c:crosses val="autoZero"/>
        <c:auto val="1"/>
        <c:lblAlgn val="ctr"/>
        <c:lblOffset val="100"/>
        <c:noMultiLvlLbl val="0"/>
      </c:catAx>
      <c:valAx>
        <c:axId val="930396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Registers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0380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976443569553802"/>
          <c:y val="8.7386993292505113E-2"/>
          <c:w val="0.27579111986001748"/>
          <c:h val="0.2511515748031495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97462817147858"/>
          <c:y val="5.1400554097404488E-2"/>
          <c:w val="0.83756758530183728"/>
          <c:h val="0.68355497229512974"/>
        </c:manualLayout>
      </c:layout>
      <c:barChart>
        <c:barDir val="col"/>
        <c:grouping val="clustered"/>
        <c:varyColors val="0"/>
        <c:ser>
          <c:idx val="0"/>
          <c:order val="0"/>
          <c:tx>
            <c:v>PRF</c:v>
          </c:tx>
          <c:invertIfNegative val="0"/>
          <c:cat>
            <c:strRef>
              <c:f>'Fixed II'!$A$5:$A$13</c:f>
              <c:strCache>
                <c:ptCount val="9"/>
                <c:pt idx="0">
                  <c:v>band_lin_eq(5)</c:v>
                </c:pt>
                <c:pt idx="1">
                  <c:v>first_diff(5)</c:v>
                </c:pt>
                <c:pt idx="2">
                  <c:v>first_sum(5)</c:v>
                </c:pt>
                <c:pt idx="3">
                  <c:v>hydro_1d(5)</c:v>
                </c:pt>
                <c:pt idx="4">
                  <c:v>iccg(8)</c:v>
                </c:pt>
                <c:pt idx="5">
                  <c:v>inner_prod(4)</c:v>
                </c:pt>
                <c:pt idx="6">
                  <c:v>mat_x_mat(6)</c:v>
                </c:pt>
                <c:pt idx="7">
                  <c:v>tridiag_elim(5)</c:v>
                </c:pt>
                <c:pt idx="8">
                  <c:v>average</c:v>
                </c:pt>
              </c:strCache>
            </c:strRef>
          </c:cat>
          <c:val>
            <c:numRef>
              <c:f>'Fixed II'!$E$5:$E$13</c:f>
              <c:numCache>
                <c:formatCode>General</c:formatCode>
                <c:ptCount val="9"/>
                <c:pt idx="0">
                  <c:v>32</c:v>
                </c:pt>
                <c:pt idx="1">
                  <c:v>16</c:v>
                </c:pt>
                <c:pt idx="2">
                  <c:v>16</c:v>
                </c:pt>
                <c:pt idx="3">
                  <c:v>64</c:v>
                </c:pt>
                <c:pt idx="4">
                  <c:v>80</c:v>
                </c:pt>
                <c:pt idx="5">
                  <c:v>64</c:v>
                </c:pt>
                <c:pt idx="6">
                  <c:v>64</c:v>
                </c:pt>
                <c:pt idx="7">
                  <c:v>32</c:v>
                </c:pt>
                <c:pt idx="8">
                  <c:v>46</c:v>
                </c:pt>
              </c:numCache>
            </c:numRef>
          </c:val>
        </c:ser>
        <c:ser>
          <c:idx val="1"/>
          <c:order val="1"/>
          <c:tx>
            <c:v>SNRRF</c:v>
          </c:tx>
          <c:invertIfNegative val="0"/>
          <c:cat>
            <c:strRef>
              <c:f>'Fixed II'!$A$5:$A$13</c:f>
              <c:strCache>
                <c:ptCount val="9"/>
                <c:pt idx="0">
                  <c:v>band_lin_eq(5)</c:v>
                </c:pt>
                <c:pt idx="1">
                  <c:v>first_diff(5)</c:v>
                </c:pt>
                <c:pt idx="2">
                  <c:v>first_sum(5)</c:v>
                </c:pt>
                <c:pt idx="3">
                  <c:v>hydro_1d(5)</c:v>
                </c:pt>
                <c:pt idx="4">
                  <c:v>iccg(8)</c:v>
                </c:pt>
                <c:pt idx="5">
                  <c:v>inner_prod(4)</c:v>
                </c:pt>
                <c:pt idx="6">
                  <c:v>mat_x_mat(6)</c:v>
                </c:pt>
                <c:pt idx="7">
                  <c:v>tridiag_elim(5)</c:v>
                </c:pt>
                <c:pt idx="8">
                  <c:v>average</c:v>
                </c:pt>
              </c:strCache>
            </c:strRef>
          </c:cat>
          <c:val>
            <c:numRef>
              <c:f>'Fixed II'!$I$19:$I$27</c:f>
              <c:numCache>
                <c:formatCode>General</c:formatCode>
                <c:ptCount val="9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52</c:v>
                </c:pt>
                <c:pt idx="4">
                  <c:v>60</c:v>
                </c:pt>
                <c:pt idx="5">
                  <c:v>48</c:v>
                </c:pt>
                <c:pt idx="6">
                  <c:v>40</c:v>
                </c:pt>
                <c:pt idx="7">
                  <c:v>48</c:v>
                </c:pt>
                <c:pt idx="8">
                  <c:v>43</c:v>
                </c:pt>
              </c:numCache>
            </c:numRef>
          </c:val>
        </c:ser>
        <c:ser>
          <c:idx val="2"/>
          <c:order val="2"/>
          <c:tx>
            <c:v>FRF</c:v>
          </c:tx>
          <c:invertIfNegative val="0"/>
          <c:cat>
            <c:strRef>
              <c:f>'Fixed II'!$A$5:$A$13</c:f>
              <c:strCache>
                <c:ptCount val="9"/>
                <c:pt idx="0">
                  <c:v>band_lin_eq(5)</c:v>
                </c:pt>
                <c:pt idx="1">
                  <c:v>first_diff(5)</c:v>
                </c:pt>
                <c:pt idx="2">
                  <c:v>first_sum(5)</c:v>
                </c:pt>
                <c:pt idx="3">
                  <c:v>hydro_1d(5)</c:v>
                </c:pt>
                <c:pt idx="4">
                  <c:v>iccg(8)</c:v>
                </c:pt>
                <c:pt idx="5">
                  <c:v>inner_prod(4)</c:v>
                </c:pt>
                <c:pt idx="6">
                  <c:v>mat_x_mat(6)</c:v>
                </c:pt>
                <c:pt idx="7">
                  <c:v>tridiag_elim(5)</c:v>
                </c:pt>
                <c:pt idx="8">
                  <c:v>average</c:v>
                </c:pt>
              </c:strCache>
            </c:strRef>
          </c:cat>
          <c:val>
            <c:numRef>
              <c:f>'Fixed II'!$B$5:$B$13</c:f>
              <c:numCache>
                <c:formatCode>General</c:formatCode>
                <c:ptCount val="9"/>
                <c:pt idx="0">
                  <c:v>32</c:v>
                </c:pt>
                <c:pt idx="1">
                  <c:v>32</c:v>
                </c:pt>
                <c:pt idx="2">
                  <c:v>32</c:v>
                </c:pt>
                <c:pt idx="3">
                  <c:v>96</c:v>
                </c:pt>
                <c:pt idx="4">
                  <c:v>64</c:v>
                </c:pt>
                <c:pt idx="5">
                  <c:v>64</c:v>
                </c:pt>
                <c:pt idx="6">
                  <c:v>64</c:v>
                </c:pt>
                <c:pt idx="7">
                  <c:v>64</c:v>
                </c:pt>
                <c:pt idx="8">
                  <c:v>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166976"/>
        <c:axId val="93168768"/>
      </c:barChart>
      <c:catAx>
        <c:axId val="93166976"/>
        <c:scaling>
          <c:orientation val="minMax"/>
        </c:scaling>
        <c:delete val="0"/>
        <c:axPos val="b"/>
        <c:majorTickMark val="none"/>
        <c:minorTickMark val="none"/>
        <c:tickLblPos val="nextTo"/>
        <c:crossAx val="93168768"/>
        <c:crosses val="autoZero"/>
        <c:auto val="1"/>
        <c:lblAlgn val="ctr"/>
        <c:lblOffset val="100"/>
        <c:noMultiLvlLbl val="0"/>
      </c:catAx>
      <c:valAx>
        <c:axId val="93168768"/>
        <c:scaling>
          <c:orientation val="minMax"/>
          <c:max val="1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Registers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3166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587554680664915"/>
          <c:y val="4.6510786761410919E-2"/>
          <c:w val="0.29801334208223973"/>
          <c:h val="0.3180843095832532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22462817147856"/>
          <c:y val="5.1400554097404488E-2"/>
          <c:w val="0.78726679435340852"/>
          <c:h val="0.77611475648877226"/>
        </c:manualLayout>
      </c:layout>
      <c:barChart>
        <c:barDir val="col"/>
        <c:grouping val="clustered"/>
        <c:varyColors val="0"/>
        <c:ser>
          <c:idx val="0"/>
          <c:order val="0"/>
          <c:tx>
            <c:v>Area (sq. micro m)</c:v>
          </c:tx>
          <c:invertIfNegative val="0"/>
          <c:cat>
            <c:strRef>
              <c:f>'Synthesis results'!$A$2:$A$4</c:f>
              <c:strCache>
                <c:ptCount val="3"/>
                <c:pt idx="0">
                  <c:v>FRF(2RR 2NR)</c:v>
                </c:pt>
                <c:pt idx="1">
                  <c:v>PRF(4)</c:v>
                </c:pt>
                <c:pt idx="2">
                  <c:v>SNRRF(2RR 8NR)</c:v>
                </c:pt>
              </c:strCache>
            </c:strRef>
          </c:cat>
          <c:val>
            <c:numRef>
              <c:f>'Synthesis results'!$C$2:$C$4</c:f>
              <c:numCache>
                <c:formatCode>General</c:formatCode>
                <c:ptCount val="3"/>
                <c:pt idx="0">
                  <c:v>399729</c:v>
                </c:pt>
                <c:pt idx="1">
                  <c:v>419710</c:v>
                </c:pt>
                <c:pt idx="2">
                  <c:v>425621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515584"/>
        <c:axId val="94517120"/>
      </c:barChart>
      <c:catAx>
        <c:axId val="94515584"/>
        <c:scaling>
          <c:orientation val="minMax"/>
        </c:scaling>
        <c:delete val="0"/>
        <c:axPos val="b"/>
        <c:majorTickMark val="none"/>
        <c:minorTickMark val="none"/>
        <c:tickLblPos val="nextTo"/>
        <c:crossAx val="94517120"/>
        <c:crosses val="autoZero"/>
        <c:auto val="1"/>
        <c:lblAlgn val="ctr"/>
        <c:lblOffset val="100"/>
        <c:noMultiLvlLbl val="0"/>
      </c:catAx>
      <c:valAx>
        <c:axId val="945171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Area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515584"/>
        <c:crosses val="autoZero"/>
        <c:crossBetween val="between"/>
        <c:majorUnit val="10000"/>
      </c:valAx>
    </c:plotArea>
    <c:legend>
      <c:legendPos val="r"/>
      <c:layout>
        <c:manualLayout>
          <c:xMode val="edge"/>
          <c:yMode val="edge"/>
          <c:x val="0.1921811023622047"/>
          <c:y val="0.24743547681539807"/>
          <c:w val="0.27670774278215221"/>
          <c:h val="8.3717191601049873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97462817147858"/>
          <c:y val="5.1400554097404488E-2"/>
          <c:w val="0.83673425196850404"/>
          <c:h val="0.77611475648877226"/>
        </c:manualLayout>
      </c:layout>
      <c:barChart>
        <c:barDir val="col"/>
        <c:grouping val="clustered"/>
        <c:varyColors val="0"/>
        <c:ser>
          <c:idx val="0"/>
          <c:order val="0"/>
          <c:tx>
            <c:v>Frequency (MHz)</c:v>
          </c:tx>
          <c:invertIfNegative val="0"/>
          <c:cat>
            <c:strRef>
              <c:f>'Synthesis results'!$A$2:$A$4</c:f>
              <c:strCache>
                <c:ptCount val="3"/>
                <c:pt idx="0">
                  <c:v>FRF(2RR 2NR)</c:v>
                </c:pt>
                <c:pt idx="1">
                  <c:v>PRF(4)</c:v>
                </c:pt>
                <c:pt idx="2">
                  <c:v>SNRRF(2RR 8NR)</c:v>
                </c:pt>
              </c:strCache>
            </c:strRef>
          </c:cat>
          <c:val>
            <c:numRef>
              <c:f>'Synthesis results'!$F$2:$F$4</c:f>
              <c:numCache>
                <c:formatCode>General</c:formatCode>
                <c:ptCount val="3"/>
                <c:pt idx="0">
                  <c:v>374.1114852</c:v>
                </c:pt>
                <c:pt idx="1">
                  <c:v>331.12582780000002</c:v>
                </c:pt>
                <c:pt idx="2">
                  <c:v>327.3322422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4565120"/>
        <c:axId val="94566656"/>
      </c:barChart>
      <c:catAx>
        <c:axId val="94565120"/>
        <c:scaling>
          <c:orientation val="minMax"/>
        </c:scaling>
        <c:delete val="0"/>
        <c:axPos val="b"/>
        <c:majorTickMark val="none"/>
        <c:minorTickMark val="none"/>
        <c:tickLblPos val="nextTo"/>
        <c:crossAx val="94566656"/>
        <c:crosses val="autoZero"/>
        <c:auto val="1"/>
        <c:lblAlgn val="ctr"/>
        <c:lblOffset val="100"/>
        <c:noMultiLvlLbl val="0"/>
      </c:catAx>
      <c:valAx>
        <c:axId val="945666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565120"/>
        <c:crosses val="autoZero"/>
        <c:crossBetween val="between"/>
        <c:majorUnit val="20"/>
      </c:valAx>
    </c:plotArea>
    <c:legend>
      <c:legendPos val="r"/>
      <c:layout>
        <c:manualLayout>
          <c:xMode val="edge"/>
          <c:yMode val="edge"/>
          <c:x val="0.44559776902887144"/>
          <c:y val="0.15258566637503646"/>
          <c:w val="0.24051334208223973"/>
          <c:h val="8.3717191601049873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0.91042</cdr:x>
      <cdr:y>0.2691</cdr:y>
    </cdr:from>
    <cdr:to>
      <cdr:x>0.99167</cdr:x>
      <cdr:y>0.75521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4162425" y="738188"/>
          <a:ext cx="371475" cy="13335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0.89167</cdr:x>
      <cdr:y>0.33537</cdr:y>
    </cdr:from>
    <cdr:to>
      <cdr:x>0.97708</cdr:x>
      <cdr:y>0.74306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4076715" y="1047750"/>
          <a:ext cx="390495" cy="1273718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D988C-B801-4414-91E9-7552E5C64763}" type="datetimeFigureOut">
              <a:rPr lang="en-US" smtClean="0"/>
              <a:pPr/>
              <a:t>01-Jul-14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6537-B5DD-4299-9092-765A68742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6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9B538A3-B8A0-48A4-A2D4-92176E6B24BA}" type="datetimeFigureOut">
              <a:rPr lang="en-US" smtClean="0"/>
              <a:pPr/>
              <a:t>01-Jul-14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17898C-E72B-4DD5-A1F8-9181B48547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1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72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52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5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CPU:</a:t>
            </a:r>
            <a:r>
              <a:rPr lang="en-US" baseline="0" dirty="0" smtClean="0"/>
              <a:t> 7cycles, </a:t>
            </a:r>
            <a:r>
              <a:rPr lang="en-US" baseline="0" dirty="0" err="1" smtClean="0"/>
              <a:t>cgra</a:t>
            </a:r>
            <a:r>
              <a:rPr lang="en-US" baseline="0" dirty="0" smtClean="0"/>
              <a:t>: 4 cycles: modulo: every 2 cycles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8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 column and rating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3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RF Partitioning</a:t>
            </a:r>
          </a:p>
          <a:p>
            <a:r>
              <a:rPr lang="en-US" dirty="0" smtClean="0"/>
              <a:t>Local RF Partitioning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Write Access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2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 RF Partitioning</a:t>
            </a:r>
          </a:p>
          <a:p>
            <a:r>
              <a:rPr lang="en-US" dirty="0" smtClean="0"/>
              <a:t>Local RF Partitioning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Write Access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62705C8-3E82-4EE7-B035-5619EAE7D3F1}" type="datetime1">
              <a:rPr lang="en-US" smtClean="0"/>
              <a:pPr/>
              <a:t>01-Jul-14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65FDBE-8483-4CC5-A94F-281422A860AF}" type="datetime1">
              <a:rPr lang="en-US" smtClean="0"/>
              <a:pPr/>
              <a:t>01-Jul-14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AC1ECFE-AE23-4184-8622-626DA7F39BE7}" type="datetime1">
              <a:rPr lang="en-US" smtClean="0"/>
              <a:pPr/>
              <a:t>01-Jul-14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78BE6DA-E280-4EE0-ACE3-838E0B50AC53}" type="datetime1">
              <a:rPr lang="en-US" smtClean="0"/>
              <a:pPr/>
              <a:t>01-Jul-14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A9D3462-D92B-4027-9FC2-D3C331DFADCC}" type="datetime1">
              <a:rPr lang="en-US" smtClean="0"/>
              <a:pPr/>
              <a:t>01-Jul-14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3D75DBED-D4BD-41F6-8E91-66266ED1550F}" type="datetime1">
              <a:rPr lang="en-US" smtClean="0"/>
              <a:pPr/>
              <a:t>01-Jul-14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EFB881A-4883-4C61-85E0-2550C6349988}" type="datetime1">
              <a:rPr lang="en-US" smtClean="0"/>
              <a:pPr/>
              <a:t>01-Jul-14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DC7611E-009D-4950-AC55-F47A1D1E6F33}" type="datetime1">
              <a:rPr lang="en-US" smtClean="0"/>
              <a:pPr/>
              <a:t>01-Jul-14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D3A5BEF-6D36-43B3-9ACC-69DFA76E5FC9}" type="datetime1">
              <a:rPr lang="en-US" smtClean="0"/>
              <a:pPr/>
              <a:t>01-Jul-14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3513B4D-91F3-45FB-9B87-82BC52C1F9C9}" type="datetime1">
              <a:rPr lang="en-US" smtClean="0"/>
              <a:pPr/>
              <a:t>01-Jul-14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1CBB5A2-6024-488A-9683-3DDE223EBC8C}" type="datetime1">
              <a:rPr lang="en-US" smtClean="0"/>
              <a:pPr/>
              <a:t>01-Jul-14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5D92B37-B0D3-4BF4-9AD4-52D275747A93}" type="datetime1">
              <a:rPr lang="en-US" smtClean="0"/>
              <a:pPr/>
              <a:t>01-Jul-14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391400" cy="990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REGISTER FILE ORGANIZATION FOR COARSE GRAINED RECONFIGURABLE ARCHITECTURES (CGRAs)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85" y="3085071"/>
            <a:ext cx="7426413" cy="533400"/>
          </a:xfrm>
        </p:spPr>
        <p:txBody>
          <a:bodyPr>
            <a:noAutofit/>
          </a:bodyPr>
          <a:lstStyle/>
          <a:p>
            <a:r>
              <a:rPr lang="en-US" sz="2150" dirty="0" smtClean="0"/>
              <a:t>Dipal Saluja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" y="5996997"/>
            <a:ext cx="3581401" cy="83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71600" y="41910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Compiler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Microarchitecture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Lab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Arizona State University, Tempe, Arizona, USA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Loop kernels have constants</a:t>
            </a:r>
          </a:p>
          <a:p>
            <a:pPr lvl="1"/>
            <a:r>
              <a:rPr lang="en-US" dirty="0" smtClean="0"/>
              <a:t>E.g., global variables, base address of arrays</a:t>
            </a:r>
          </a:p>
          <a:p>
            <a:r>
              <a:rPr lang="en-US" dirty="0" smtClean="0"/>
              <a:t>Constants are difficult to propagate using Rotating Registers</a:t>
            </a:r>
          </a:p>
          <a:p>
            <a:endParaRPr lang="en-US" dirty="0" smtClean="0"/>
          </a:p>
          <a:p>
            <a:r>
              <a:rPr lang="en-US" dirty="0" smtClean="0"/>
              <a:t>We need both Rotating RF, as well as Non-Rotating RF in CGRA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4419600"/>
            <a:ext cx="7761612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My Question: </a:t>
            </a:r>
          </a:p>
          <a:p>
            <a:r>
              <a:rPr lang="en-US" dirty="0"/>
              <a:t>What kind of structures should we use to support both kind of RFs for CGRAs? </a:t>
            </a:r>
          </a:p>
          <a:p>
            <a:r>
              <a:rPr lang="en-US" dirty="0"/>
              <a:t>How to efficiently utilize these structures in the compiler</a:t>
            </a:r>
            <a:r>
              <a:rPr lang="en-US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Fixed 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Shared 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Programmable 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State of </a:t>
            </a:r>
            <a:r>
              <a:rPr lang="en-US" sz="3600" b="1" dirty="0"/>
              <a:t>t</a:t>
            </a:r>
            <a:r>
              <a:rPr lang="en-US" sz="3600" b="1" dirty="0" smtClean="0"/>
              <a:t>he Art in RF Organizations for CGRA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Most work has explored how to use Rotating RFs in the CGRA</a:t>
            </a:r>
          </a:p>
          <a:p>
            <a:pPr lvl="1"/>
            <a:r>
              <a:rPr lang="en-US" sz="2100" dirty="0" smtClean="0"/>
              <a:t>Architecture: </a:t>
            </a:r>
            <a:r>
              <a:rPr lang="en-US" sz="2100" dirty="0" err="1"/>
              <a:t>RaPiD</a:t>
            </a:r>
            <a:r>
              <a:rPr lang="en-US" sz="2100" dirty="0"/>
              <a:t> [</a:t>
            </a:r>
            <a:r>
              <a:rPr lang="en-US" sz="2100" dirty="0" err="1"/>
              <a:t>Ebeling</a:t>
            </a:r>
            <a:r>
              <a:rPr lang="en-US" sz="2100" dirty="0"/>
              <a:t> et al.] </a:t>
            </a:r>
            <a:r>
              <a:rPr lang="en-US" sz="2100" dirty="0" smtClean="0"/>
              <a:t>, ADRES [</a:t>
            </a:r>
            <a:r>
              <a:rPr lang="en-US" sz="2100" dirty="0" err="1" smtClean="0"/>
              <a:t>Bouwens</a:t>
            </a:r>
            <a:r>
              <a:rPr lang="en-US" sz="2100" dirty="0" smtClean="0"/>
              <a:t> et al.]</a:t>
            </a:r>
          </a:p>
          <a:p>
            <a:pPr lvl="1"/>
            <a:r>
              <a:rPr lang="en-US" sz="2100" dirty="0" smtClean="0"/>
              <a:t>Compiler: EMS [</a:t>
            </a:r>
            <a:r>
              <a:rPr lang="en-US" sz="2100" dirty="0" err="1"/>
              <a:t>Hynchul</a:t>
            </a:r>
            <a:r>
              <a:rPr lang="en-US" sz="2100" dirty="0"/>
              <a:t> et al</a:t>
            </a:r>
            <a:r>
              <a:rPr lang="en-US" sz="2100" dirty="0" smtClean="0"/>
              <a:t>.], </a:t>
            </a:r>
            <a:r>
              <a:rPr lang="en-US" sz="2100" dirty="0"/>
              <a:t>[Sutter et al</a:t>
            </a:r>
            <a:r>
              <a:rPr lang="en-US" sz="2100" dirty="0" smtClean="0"/>
              <a:t>.], </a:t>
            </a:r>
            <a:r>
              <a:rPr lang="en-US" sz="2100" dirty="0" err="1" smtClean="0"/>
              <a:t>REGIMap</a:t>
            </a:r>
            <a:r>
              <a:rPr lang="en-US" sz="2100" dirty="0" smtClean="0"/>
              <a:t> [</a:t>
            </a:r>
            <a:r>
              <a:rPr lang="en-US" sz="2100" dirty="0" err="1" smtClean="0"/>
              <a:t>Hamzeh</a:t>
            </a:r>
            <a:r>
              <a:rPr lang="en-US" sz="2100" dirty="0" smtClean="0"/>
              <a:t> </a:t>
            </a:r>
            <a:r>
              <a:rPr lang="en-US" sz="2100" dirty="0"/>
              <a:t>et al</a:t>
            </a:r>
            <a:r>
              <a:rPr lang="en-US" sz="2100" dirty="0" smtClean="0"/>
              <a:t>.]</a:t>
            </a:r>
            <a:endParaRPr lang="en-US" sz="2500" dirty="0"/>
          </a:p>
          <a:p>
            <a:r>
              <a:rPr lang="en-US" sz="2400" dirty="0" smtClean="0"/>
              <a:t>Hardware impact of Shared Register File configurations studied in [Essen et al., Kwok et al.] in terms of</a:t>
            </a:r>
          </a:p>
          <a:p>
            <a:pPr lvl="1"/>
            <a:r>
              <a:rPr lang="en-US" sz="1800" dirty="0" smtClean="0"/>
              <a:t>Degree of connectivity, Number of ports, Number of registers in the RF</a:t>
            </a:r>
          </a:p>
          <a:p>
            <a:pPr lvl="1"/>
            <a:r>
              <a:rPr lang="en-US" sz="1800" dirty="0" smtClean="0"/>
              <a:t>Estimate the power,  area and frequency of the designs</a:t>
            </a:r>
          </a:p>
          <a:p>
            <a:endParaRPr lang="en-US" sz="2100" dirty="0" smtClean="0"/>
          </a:p>
          <a:p>
            <a:r>
              <a:rPr lang="en-US" sz="2400" i="1" dirty="0" smtClean="0"/>
              <a:t>Compilation for Hybrid Architecture (with rotating and non-rotating RF) is largely overlooked</a:t>
            </a:r>
          </a:p>
          <a:p>
            <a:pPr lvl="1"/>
            <a:endParaRPr lang="en-US" sz="1800" dirty="0" smtClean="0"/>
          </a:p>
          <a:p>
            <a:pPr lvl="1"/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005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Fixed RF (FRF): Architecture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55171" y="1234440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Physically partitioned into Rotating and Non-Rotating Region</a:t>
            </a:r>
            <a:endParaRPr lang="en-US" sz="2400" dirty="0"/>
          </a:p>
        </p:txBody>
      </p:sp>
      <p:grpSp>
        <p:nvGrpSpPr>
          <p:cNvPr id="7" name="FRF"/>
          <p:cNvGrpSpPr/>
          <p:nvPr/>
        </p:nvGrpSpPr>
        <p:grpSpPr>
          <a:xfrm>
            <a:off x="533400" y="1676400"/>
            <a:ext cx="7543800" cy="4495800"/>
            <a:chOff x="533400" y="1676400"/>
            <a:chExt cx="7543800" cy="4495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03" y="1872948"/>
              <a:ext cx="7112597" cy="414685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33400" y="1676400"/>
              <a:ext cx="7543800" cy="44958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1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Shared RF: Architecture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Rotating Registers per PE and Shared Non-Rotating Registers/Row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"/>
          <a:stretch/>
        </p:blipFill>
        <p:spPr>
          <a:xfrm>
            <a:off x="713361" y="2438400"/>
            <a:ext cx="757338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Pros and Cons of each RF Structure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1292352" cy="365760"/>
          </a:xfrm>
        </p:spPr>
        <p:txBody>
          <a:bodyPr/>
          <a:lstStyle/>
          <a:p>
            <a:fld id="{DEF44CF0-85CE-42A4-AA82-F85AEEBDEB7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29407367"/>
              </p:ext>
            </p:extLst>
          </p:nvPr>
        </p:nvGraphicFramePr>
        <p:xfrm>
          <a:off x="304800" y="1219200"/>
          <a:ext cx="5486400" cy="363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RF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Fixed at design time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Fixed at design time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scale with the size of CGRA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Scales with the size</a:t>
                      </a:r>
                      <a:r>
                        <a:rPr lang="en-US" baseline="0" dirty="0" smtClean="0"/>
                        <a:t> of CGRA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to 1 write/cycle/row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PEs in a row</a:t>
                      </a:r>
                      <a:r>
                        <a:rPr lang="en-US" baseline="0" dirty="0" smtClean="0"/>
                        <a:t> can write to their local RF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in Instruction Size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increase in Instruction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Area and Frequency Overhead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Area and Frequency Overhead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82564"/>
              </p:ext>
            </p:extLst>
          </p:nvPr>
        </p:nvGraphicFramePr>
        <p:xfrm>
          <a:off x="6172200" y="1219200"/>
          <a:ext cx="27432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Desired RF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Reconfigurable at run-time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Scales with the size</a:t>
                      </a:r>
                      <a:r>
                        <a:rPr lang="en-US" baseline="0" dirty="0" smtClean="0"/>
                        <a:t> of CGRA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 PEs in a row</a:t>
                      </a:r>
                      <a:r>
                        <a:rPr lang="en-US" baseline="0" dirty="0" smtClean="0"/>
                        <a:t> can write to their local RF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increase in Instruction Size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Area and Frequency Overhead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Increase in Instruction Size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Fixed RF</a:t>
            </a:r>
          </a:p>
          <a:p>
            <a:pPr lvl="1"/>
            <a:r>
              <a:rPr lang="en-US" dirty="0" smtClean="0"/>
              <a:t>PEs input limited to neighbors, local RF and itself</a:t>
            </a:r>
          </a:p>
          <a:p>
            <a:pPr lvl="1"/>
            <a:r>
              <a:rPr lang="en-US" i="1" dirty="0" smtClean="0"/>
              <a:t>No increase in Instruction word size</a:t>
            </a:r>
          </a:p>
          <a:p>
            <a:endParaRPr lang="en-US" i="1" dirty="0"/>
          </a:p>
          <a:p>
            <a:r>
              <a:rPr lang="en-US" dirty="0" smtClean="0"/>
              <a:t>Shared RF</a:t>
            </a:r>
          </a:p>
          <a:p>
            <a:pPr lvl="1"/>
            <a:r>
              <a:rPr lang="en-US" dirty="0" smtClean="0"/>
              <a:t>PEs now also read from a Shared RF</a:t>
            </a:r>
          </a:p>
          <a:p>
            <a:pPr lvl="1"/>
            <a:r>
              <a:rPr lang="en-US" dirty="0" smtClean="0"/>
              <a:t>Need new bits in Instruction word to read from Shared RF</a:t>
            </a:r>
          </a:p>
          <a:p>
            <a:pPr lvl="1"/>
            <a:r>
              <a:rPr lang="en-US" i="1" dirty="0" smtClean="0"/>
              <a:t>Increase in Instruction word </a:t>
            </a:r>
            <a:r>
              <a:rPr lang="en-US" i="1" dirty="0" smtClean="0"/>
              <a:t>size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5210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Programmable RF (PRF): Architecture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Logical boundary between Rotating and Non-Rotating Region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1676400"/>
            <a:ext cx="8763000" cy="4572000"/>
            <a:chOff x="228600" y="1676400"/>
            <a:chExt cx="8763000" cy="4572000"/>
          </a:xfrm>
        </p:grpSpPr>
        <p:grpSp>
          <p:nvGrpSpPr>
            <p:cNvPr id="10" name="RF"/>
            <p:cNvGrpSpPr/>
            <p:nvPr/>
          </p:nvGrpSpPr>
          <p:grpSpPr>
            <a:xfrm>
              <a:off x="228600" y="1676400"/>
              <a:ext cx="8763000" cy="4572000"/>
              <a:chOff x="228600" y="1676400"/>
              <a:chExt cx="8763000" cy="45720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1828800"/>
                <a:ext cx="8763000" cy="4292772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228600" y="1676400"/>
                <a:ext cx="8763000" cy="4572000"/>
              </a:xfrm>
              <a:prstGeom prst="rect">
                <a:avLst/>
              </a:prstGeom>
              <a:noFill/>
              <a:ln w="285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567915" y="457200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3480" y="365937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</a:t>
              </a:r>
              <a:endParaRPr 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67915" y="279082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23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Pros and Cons of each RF Structure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1292352" cy="365760"/>
          </a:xfrm>
        </p:spPr>
        <p:txBody>
          <a:bodyPr/>
          <a:lstStyle/>
          <a:p>
            <a:fld id="{DEF44CF0-85CE-42A4-AA82-F85AEEBDEB77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18532909"/>
              </p:ext>
            </p:extLst>
          </p:nvPr>
        </p:nvGraphicFramePr>
        <p:xfrm>
          <a:off x="304800" y="1219200"/>
          <a:ext cx="5486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Shared 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Fixed RF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Fixed at design time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Fixed at design time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  <a:tr h="706120">
                <a:tc>
                  <a:txBody>
                    <a:bodyPr/>
                    <a:lstStyle/>
                    <a:p>
                      <a:r>
                        <a:rPr lang="en-US" dirty="0" smtClean="0"/>
                        <a:t>Does not</a:t>
                      </a:r>
                      <a:r>
                        <a:rPr lang="en-US" baseline="0" dirty="0" smtClean="0"/>
                        <a:t> scale with the size of CGRA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Scales with the size</a:t>
                      </a:r>
                      <a:r>
                        <a:rPr lang="en-US" baseline="0" dirty="0" smtClean="0"/>
                        <a:t> of CGRA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to 1 write/cycle/row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 PEs in a row</a:t>
                      </a:r>
                      <a:r>
                        <a:rPr lang="en-US" baseline="0" dirty="0" smtClean="0"/>
                        <a:t> can write to their local RF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 in Instruction Size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increase in Instruction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baseline="0" dirty="0" smtClean="0"/>
                        <a:t>configuration instructions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</a:t>
                      </a:r>
                      <a:r>
                        <a:rPr lang="en-US" baseline="0" dirty="0" smtClean="0"/>
                        <a:t>configuration instructions needed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Area and Frequency Overhead</a:t>
                      </a:r>
                      <a:endParaRPr 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Least Area and Frequency overhead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instance of a variable amongst PEs</a:t>
                      </a:r>
                      <a:r>
                        <a:rPr lang="en-US" baseline="0" dirty="0" smtClean="0"/>
                        <a:t> in the same row.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Multiple copies of the same variable amongst PEs</a:t>
                      </a:r>
                      <a:r>
                        <a:rPr lang="en-US" baseline="0" dirty="0" smtClean="0"/>
                        <a:t> in the same row</a:t>
                      </a:r>
                      <a:endParaRPr lang="en-US" dirty="0" smtClean="0"/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22812"/>
              </p:ext>
            </p:extLst>
          </p:nvPr>
        </p:nvGraphicFramePr>
        <p:xfrm>
          <a:off x="6096000" y="1219200"/>
          <a:ext cx="274320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Programmable RF</a:t>
                      </a:r>
                      <a:endParaRPr lang="en-US" dirty="0"/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r>
                        <a:rPr lang="en-US" dirty="0" smtClean="0"/>
                        <a:t>Reconfigurable at run-time</a:t>
                      </a:r>
                      <a:endParaRPr lang="en-US" dirty="0"/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/>
                        <a:t>Scales with the size</a:t>
                      </a:r>
                      <a:r>
                        <a:rPr lang="en-US" baseline="0" dirty="0" smtClean="0"/>
                        <a:t> of CGRA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All PEs in a row</a:t>
                      </a:r>
                      <a:r>
                        <a:rPr lang="en-US" baseline="0" dirty="0" smtClean="0"/>
                        <a:t> can write to their local RF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increase in Instruction Size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configuration instruction/PE introduced</a:t>
                      </a:r>
                      <a:endParaRPr lang="en-US" dirty="0" smtClean="0"/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Minimal Area and Frequency Overhead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copies of the same variable amongst PEs</a:t>
                      </a:r>
                      <a:r>
                        <a:rPr lang="en-US" baseline="0" dirty="0" smtClean="0"/>
                        <a:t> in the same row</a:t>
                      </a:r>
                      <a:endParaRPr lang="en-US" dirty="0" smtClean="0"/>
                    </a:p>
                  </a:txBody>
                  <a:tcPr>
                    <a:solidFill>
                      <a:srgbClr val="FF5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4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Compiler Support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598" y="1949320"/>
            <a:ext cx="3048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for(…)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 smtClean="0"/>
              <a:t>   l=p1[</a:t>
            </a:r>
            <a:r>
              <a:rPr lang="en-US" sz="2800" dirty="0" err="1" smtClean="0"/>
              <a:t>i</a:t>
            </a:r>
            <a:r>
              <a:rPr lang="en-US" sz="2800" dirty="0" smtClean="0"/>
              <a:t>];</a:t>
            </a:r>
          </a:p>
          <a:p>
            <a:r>
              <a:rPr lang="en-US" sz="2800" dirty="0" smtClean="0"/>
              <a:t>   a[</a:t>
            </a:r>
            <a:r>
              <a:rPr lang="en-US" sz="2800" dirty="0" err="1" smtClean="0"/>
              <a:t>i</a:t>
            </a:r>
            <a:r>
              <a:rPr lang="en-US" sz="2800" dirty="0" smtClean="0"/>
              <a:t>]=</a:t>
            </a:r>
            <a:r>
              <a:rPr lang="en-US" sz="2800" dirty="0" err="1" smtClean="0"/>
              <a:t>l+d</a:t>
            </a:r>
            <a:r>
              <a:rPr lang="en-US" sz="2800" dirty="0" smtClean="0"/>
              <a:t>[i-2];</a:t>
            </a:r>
          </a:p>
          <a:p>
            <a:r>
              <a:rPr lang="en-US" sz="2800" dirty="0" smtClean="0"/>
              <a:t>   b=a[</a:t>
            </a:r>
            <a:r>
              <a:rPr lang="en-US" sz="2800" dirty="0" err="1" smtClean="0"/>
              <a:t>i</a:t>
            </a:r>
            <a:r>
              <a:rPr lang="en-US" sz="2800" dirty="0" smtClean="0"/>
              <a:t>]+1;</a:t>
            </a:r>
          </a:p>
          <a:p>
            <a:r>
              <a:rPr lang="en-US" sz="2800" dirty="0" smtClean="0"/>
              <a:t>   c=b-1;</a:t>
            </a:r>
          </a:p>
          <a:p>
            <a:r>
              <a:rPr lang="en-US" sz="2800" dirty="0" smtClean="0"/>
              <a:t>   d[</a:t>
            </a:r>
            <a:r>
              <a:rPr lang="en-US" sz="2800" dirty="0" err="1" smtClean="0"/>
              <a:t>i</a:t>
            </a:r>
            <a:r>
              <a:rPr lang="en-US" sz="2800" dirty="0" smtClean="0"/>
              <a:t>]=a[</a:t>
            </a:r>
            <a:r>
              <a:rPr lang="en-US" sz="2800" dirty="0" err="1" smtClean="0"/>
              <a:t>i</a:t>
            </a:r>
            <a:r>
              <a:rPr lang="en-US" sz="2800" dirty="0" smtClean="0"/>
              <a:t>]-c;</a:t>
            </a:r>
          </a:p>
          <a:p>
            <a:r>
              <a:rPr lang="en-US" sz="2800" dirty="0" smtClean="0"/>
              <a:t>   p2[</a:t>
            </a:r>
            <a:r>
              <a:rPr lang="en-US" sz="2800" dirty="0" err="1" smtClean="0"/>
              <a:t>i</a:t>
            </a:r>
            <a:r>
              <a:rPr lang="en-US" sz="2800" dirty="0" smtClean="0"/>
              <a:t>]=d[</a:t>
            </a:r>
            <a:r>
              <a:rPr lang="en-US" sz="2800" dirty="0" err="1" smtClean="0"/>
              <a:t>i</a:t>
            </a:r>
            <a:r>
              <a:rPr lang="en-US" sz="2800" dirty="0" smtClean="0"/>
              <a:t>];</a:t>
            </a:r>
          </a:p>
          <a:p>
            <a:r>
              <a:rPr lang="en-US" sz="2800" dirty="0"/>
              <a:t>}</a:t>
            </a:r>
          </a:p>
        </p:txBody>
      </p:sp>
      <p:grpSp>
        <p:nvGrpSpPr>
          <p:cNvPr id="27" name="DFG"/>
          <p:cNvGrpSpPr/>
          <p:nvPr/>
        </p:nvGrpSpPr>
        <p:grpSpPr>
          <a:xfrm>
            <a:off x="3048000" y="1247192"/>
            <a:ext cx="2088003" cy="5382208"/>
            <a:chOff x="3088879" y="1247192"/>
            <a:chExt cx="2088003" cy="5382208"/>
          </a:xfrm>
        </p:grpSpPr>
        <p:grpSp>
          <p:nvGrpSpPr>
            <p:cNvPr id="10" name="Initial Nodes"/>
            <p:cNvGrpSpPr/>
            <p:nvPr/>
          </p:nvGrpSpPr>
          <p:grpSpPr>
            <a:xfrm>
              <a:off x="3088879" y="1247192"/>
              <a:ext cx="1067731" cy="5382208"/>
              <a:chOff x="643896" y="1247192"/>
              <a:chExt cx="1067731" cy="538220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1254427" y="2194249"/>
                <a:ext cx="457200" cy="4292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50357" y="3233057"/>
                <a:ext cx="457200" cy="4292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43896" y="4298302"/>
                <a:ext cx="457200" cy="4292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c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54427" y="5242249"/>
                <a:ext cx="457200" cy="4292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d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254427" y="1247192"/>
                <a:ext cx="457200" cy="4292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19200" y="6200192"/>
                <a:ext cx="457200" cy="4292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  <p:grpSp>
          <p:nvGrpSpPr>
            <p:cNvPr id="17" name="Initial Edges"/>
            <p:cNvGrpSpPr/>
            <p:nvPr/>
          </p:nvGrpSpPr>
          <p:grpSpPr>
            <a:xfrm>
              <a:off x="3333639" y="1676400"/>
              <a:ext cx="857361" cy="4540898"/>
              <a:chOff x="888656" y="1676400"/>
              <a:chExt cx="857361" cy="4540898"/>
            </a:xfrm>
          </p:grpSpPr>
          <p:cxnSp>
            <p:nvCxnSpPr>
              <p:cNvPr id="18" name="Straight Arrow Connector 17"/>
              <p:cNvCxnSpPr>
                <a:stCxn id="11" idx="4"/>
                <a:endCxn id="12" idx="0"/>
              </p:cNvCxnSpPr>
              <p:nvPr/>
            </p:nvCxnSpPr>
            <p:spPr>
              <a:xfrm flipH="1">
                <a:off x="955157" y="2623457"/>
                <a:ext cx="604070" cy="609600"/>
              </a:xfrm>
              <a:prstGeom prst="straightConnector1">
                <a:avLst/>
              </a:prstGeom>
              <a:solidFill>
                <a:srgbClr val="263C82"/>
              </a:solidFill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504717" y="2623457"/>
                <a:ext cx="0" cy="2618792"/>
              </a:xfrm>
              <a:prstGeom prst="straightConnector1">
                <a:avLst/>
              </a:prstGeom>
              <a:solidFill>
                <a:srgbClr val="263C82"/>
              </a:solidFill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903431" y="4756405"/>
                <a:ext cx="448886" cy="577595"/>
              </a:xfrm>
              <a:prstGeom prst="straightConnector1">
                <a:avLst/>
              </a:prstGeom>
              <a:solidFill>
                <a:srgbClr val="263C82"/>
              </a:solidFill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888656" y="3662265"/>
                <a:ext cx="6461" cy="636037"/>
              </a:xfrm>
              <a:prstGeom prst="straightConnector1">
                <a:avLst/>
              </a:prstGeom>
              <a:solidFill>
                <a:srgbClr val="263C82"/>
              </a:solidFill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504717" y="1676400"/>
                <a:ext cx="0" cy="5458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483027" y="5671457"/>
                <a:ext cx="0" cy="54584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/>
              <p:nvPr/>
            </p:nvCxnSpPr>
            <p:spPr>
              <a:xfrm flipV="1">
                <a:off x="1733317" y="2408853"/>
                <a:ext cx="12700" cy="3048000"/>
              </a:xfrm>
              <a:prstGeom prst="curvedConnector3">
                <a:avLst>
                  <a:gd name="adj1" fmla="val 4885717"/>
                </a:avLst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876800" y="369595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334000" y="1676400"/>
            <a:ext cx="350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DFG contains: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Nodes: 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Operation being performed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Type of operation [Arithmetic, Memory, Constant Operand]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Weighted Edges: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Depict data dependencies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Weight signifies loop carried dependency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Compiler Support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Easily integrates with any Mapping Algorithm.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 smtClean="0"/>
              <a:t>Input: Kernel DFG and CGRA configuration</a:t>
            </a:r>
          </a:p>
          <a:p>
            <a:r>
              <a:rPr lang="en-US" sz="2100" dirty="0" smtClean="0"/>
              <a:t>Output: A Valid Mapping of operations from the Input DFG to a Time Extended CGRA</a:t>
            </a:r>
            <a:endParaRPr lang="en-US" sz="2100" dirty="0"/>
          </a:p>
          <a:p>
            <a:r>
              <a:rPr lang="en-US" sz="2400" dirty="0" smtClean="0"/>
              <a:t>Steps:</a:t>
            </a:r>
          </a:p>
          <a:p>
            <a:pPr marL="274320" lvl="1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o{</a:t>
            </a:r>
          </a:p>
          <a:p>
            <a:pPr marL="594360" lvl="2" indent="0">
              <a:buNone/>
            </a:pPr>
            <a:r>
              <a:rPr lang="en-US" dirty="0" smtClean="0"/>
              <a:t>mapping = </a:t>
            </a:r>
            <a:r>
              <a:rPr lang="en-US" dirty="0" err="1" smtClean="0"/>
              <a:t>getMapping</a:t>
            </a:r>
            <a:r>
              <a:rPr lang="en-US" dirty="0" smtClean="0"/>
              <a:t> </a:t>
            </a:r>
            <a:r>
              <a:rPr lang="en-US" dirty="0"/>
              <a:t>(DFG, CGRA)</a:t>
            </a:r>
          </a:p>
          <a:p>
            <a:pPr marL="594360" lvl="2" indent="0">
              <a:buNone/>
            </a:pPr>
            <a:r>
              <a:rPr lang="en-US" dirty="0" err="1" smtClean="0"/>
              <a:t>CheckRFconstraints</a:t>
            </a:r>
            <a:r>
              <a:rPr lang="en-US" dirty="0" smtClean="0"/>
              <a:t>(mapping, CGRA)</a:t>
            </a:r>
          </a:p>
          <a:p>
            <a:pPr marL="594360" lvl="2" indent="0">
              <a:buNone/>
            </a:pPr>
            <a:r>
              <a:rPr lang="en-US" dirty="0" smtClean="0"/>
              <a:t>if(RF Constraints violated)</a:t>
            </a:r>
          </a:p>
          <a:p>
            <a:pPr marL="868680" lvl="3" indent="0">
              <a:buNone/>
            </a:pPr>
            <a:r>
              <a:rPr lang="en-US" sz="2000" dirty="0" err="1" smtClean="0"/>
              <a:t>MappingNotFound</a:t>
            </a:r>
            <a:endParaRPr lang="en-US" sz="2000" dirty="0" smtClean="0"/>
          </a:p>
          <a:p>
            <a:pPr marL="274320" lvl="1" indent="0">
              <a:buNone/>
            </a:pPr>
            <a:r>
              <a:rPr lang="en-US" sz="2000" dirty="0" smtClean="0"/>
              <a:t>}while(</a:t>
            </a:r>
            <a:r>
              <a:rPr lang="en-US" sz="2000" dirty="0" err="1" smtClean="0"/>
              <a:t>MappingNotFound</a:t>
            </a:r>
            <a:r>
              <a:rPr lang="en-US" sz="2000" dirty="0" smtClean="0"/>
              <a:t>);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693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Need for Power Efficient Computing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Power Efficient Computing Required at:</a:t>
            </a:r>
          </a:p>
          <a:p>
            <a:pPr lvl="1"/>
            <a:r>
              <a:rPr lang="en-US" sz="2100" dirty="0"/>
              <a:t>Micro-architecture level</a:t>
            </a:r>
          </a:p>
          <a:p>
            <a:pPr lvl="1"/>
            <a:r>
              <a:rPr lang="en-US" sz="2100" dirty="0"/>
              <a:t>Chip level</a:t>
            </a:r>
          </a:p>
          <a:p>
            <a:pPr lvl="1"/>
            <a:r>
              <a:rPr lang="en-US" sz="2100" dirty="0" smtClean="0"/>
              <a:t>Data </a:t>
            </a:r>
            <a:r>
              <a:rPr lang="en-US" sz="2100" dirty="0"/>
              <a:t>Center Level</a:t>
            </a:r>
          </a:p>
          <a:p>
            <a:r>
              <a:rPr lang="en-US" sz="2400" dirty="0" smtClean="0"/>
              <a:t>Accelerators </a:t>
            </a:r>
            <a:r>
              <a:rPr lang="en-US" sz="2400" dirty="0" smtClean="0"/>
              <a:t>help achieve power efficient computing</a:t>
            </a:r>
          </a:p>
          <a:p>
            <a:pPr lvl="1"/>
            <a:r>
              <a:rPr lang="en-US" sz="2100" dirty="0"/>
              <a:t>Specialized Hardware for Application Specific Operations</a:t>
            </a:r>
          </a:p>
          <a:p>
            <a:pPr lvl="1"/>
            <a:r>
              <a:rPr lang="en-US" sz="2100" dirty="0" smtClean="0"/>
              <a:t>Improve performance while reducing power</a:t>
            </a:r>
            <a:endParaRPr lang="en-US" sz="2100" dirty="0"/>
          </a:p>
          <a:p>
            <a:pPr lvl="1"/>
            <a:r>
              <a:rPr lang="en-US" sz="2100" dirty="0" smtClean="0"/>
              <a:t>Scales from mobile devices to super computers</a:t>
            </a:r>
          </a:p>
          <a:p>
            <a:pPr lvl="2"/>
            <a:r>
              <a:rPr lang="en-US" sz="1800" dirty="0" smtClean="0"/>
              <a:t>Qualcomm’s </a:t>
            </a:r>
            <a:r>
              <a:rPr lang="en-US" sz="1800" dirty="0" err="1" smtClean="0"/>
              <a:t>Adreno</a:t>
            </a:r>
            <a:endParaRPr lang="en-US" sz="1800" dirty="0" smtClean="0"/>
          </a:p>
          <a:p>
            <a:pPr lvl="2"/>
            <a:r>
              <a:rPr lang="en-US" sz="1800" dirty="0" smtClean="0"/>
              <a:t>Titan at Oak Ridge National Laboratory (NVIDIA Tesla)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86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Compiler Support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1430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CheckRFconstraints</a:t>
            </a:r>
            <a:r>
              <a:rPr lang="en-US" sz="1400" dirty="0" smtClean="0"/>
              <a:t>(mapping, CGRA)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</a:t>
            </a:r>
            <a:r>
              <a:rPr lang="en-US" sz="1400" dirty="0" err="1" smtClean="0"/>
              <a:t>RFconstraintsSatisfied</a:t>
            </a:r>
            <a:r>
              <a:rPr lang="en-US" sz="1400" dirty="0" smtClean="0"/>
              <a:t> = true;</a:t>
            </a:r>
          </a:p>
          <a:p>
            <a:r>
              <a:rPr lang="en-US" sz="1400" dirty="0" smtClean="0"/>
              <a:t>   for each operation op in mapping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{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dirty="0" err="1" smtClean="0"/>
              <a:t>pe</a:t>
            </a:r>
            <a:r>
              <a:rPr lang="en-US" sz="1400" dirty="0" err="1"/>
              <a:t>_</a:t>
            </a:r>
            <a:r>
              <a:rPr lang="en-US" sz="1400" dirty="0" err="1" smtClean="0"/>
              <a:t>number</a:t>
            </a:r>
            <a:r>
              <a:rPr lang="en-US" sz="1400" dirty="0" smtClean="0"/>
              <a:t> = </a:t>
            </a:r>
            <a:r>
              <a:rPr lang="en-US" sz="1400" dirty="0" err="1" smtClean="0"/>
              <a:t>op.getMappedPE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usesRF</a:t>
            </a:r>
            <a:r>
              <a:rPr lang="en-US" sz="1400" dirty="0" smtClean="0"/>
              <a:t> = </a:t>
            </a:r>
            <a:r>
              <a:rPr lang="en-US" sz="1400" dirty="0" err="1" smtClean="0"/>
              <a:t>op.isRFUsed</a:t>
            </a:r>
            <a:r>
              <a:rPr lang="en-US" sz="1400" dirty="0" smtClean="0"/>
              <a:t>()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if(</a:t>
            </a:r>
            <a:r>
              <a:rPr lang="en-US" sz="1400" dirty="0" err="1" smtClean="0"/>
              <a:t>usesRF</a:t>
            </a:r>
            <a:r>
              <a:rPr lang="en-US" sz="1400" dirty="0" smtClean="0"/>
              <a:t>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{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usesNRF</a:t>
            </a:r>
            <a:r>
              <a:rPr lang="en-US" sz="1400" dirty="0" smtClean="0"/>
              <a:t> = </a:t>
            </a:r>
            <a:r>
              <a:rPr lang="en-US" sz="1400" dirty="0" err="1" smtClean="0"/>
              <a:t>op.isNRFUsed</a:t>
            </a:r>
            <a:r>
              <a:rPr lang="en-US" sz="1400" dirty="0" smtClean="0"/>
              <a:t>()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writeToRegister</a:t>
            </a:r>
            <a:r>
              <a:rPr lang="en-US" sz="1400" dirty="0" smtClean="0"/>
              <a:t> = </a:t>
            </a:r>
            <a:r>
              <a:rPr lang="en-US" sz="1400" dirty="0" err="1" smtClean="0"/>
              <a:t>op.performRegisterWrite</a:t>
            </a:r>
            <a:r>
              <a:rPr lang="en-US" sz="1400" dirty="0" smtClean="0"/>
              <a:t>();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</a:t>
            </a:r>
            <a:r>
              <a:rPr lang="en-US" sz="1400" b="1" dirty="0" err="1" smtClean="0"/>
              <a:t>RFconstraintsSatisfied</a:t>
            </a:r>
            <a:r>
              <a:rPr lang="en-US" sz="1400" b="1" dirty="0" smtClean="0"/>
              <a:t>  = </a:t>
            </a:r>
            <a:r>
              <a:rPr lang="en-US" sz="1400" b="1" dirty="0" err="1" smtClean="0"/>
              <a:t>CheckPRFconstraints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pe_number</a:t>
            </a:r>
            <a:r>
              <a:rPr lang="en-US" sz="1400" b="1" dirty="0" smtClean="0"/>
              <a:t>,</a:t>
            </a:r>
            <a:r>
              <a:rPr lang="en-US" sz="1400" b="1" dirty="0"/>
              <a:t> </a:t>
            </a:r>
            <a:r>
              <a:rPr lang="en-US" sz="1400" b="1" dirty="0" err="1" smtClean="0"/>
              <a:t>usesNRF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writeToRegister</a:t>
            </a:r>
            <a:r>
              <a:rPr lang="en-US" sz="1400" b="1" dirty="0" smtClean="0"/>
              <a:t>)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if(</a:t>
            </a:r>
            <a:r>
              <a:rPr lang="en-US" sz="1400" dirty="0" err="1"/>
              <a:t>RFconstraintsSatisfied</a:t>
            </a:r>
            <a:r>
              <a:rPr lang="en-US" sz="1400" dirty="0"/>
              <a:t> </a:t>
            </a:r>
            <a:r>
              <a:rPr lang="en-US" sz="1400" dirty="0" smtClean="0"/>
              <a:t>== false)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break;</a:t>
            </a:r>
            <a:endParaRPr lang="en-US" sz="1400" dirty="0"/>
          </a:p>
          <a:p>
            <a:r>
              <a:rPr lang="en-US" sz="1400" dirty="0" smtClean="0"/>
              <a:t>   }</a:t>
            </a:r>
            <a:endParaRPr lang="en-US" sz="1400" dirty="0"/>
          </a:p>
          <a:p>
            <a:r>
              <a:rPr lang="en-US" sz="1400" dirty="0" smtClean="0"/>
              <a:t>   return </a:t>
            </a:r>
            <a:r>
              <a:rPr lang="en-US" sz="1400" dirty="0" err="1"/>
              <a:t>RFconstraintsSatisfied</a:t>
            </a:r>
            <a:r>
              <a:rPr lang="en-US" sz="1400" dirty="0"/>
              <a:t> 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4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Compiler Support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71599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 err="1" smtClean="0"/>
              <a:t>CheckPRFconstraints</a:t>
            </a:r>
            <a:r>
              <a:rPr lang="en-US" dirty="0" smtClean="0"/>
              <a:t>(</a:t>
            </a:r>
            <a:r>
              <a:rPr lang="en-US" dirty="0" err="1" smtClean="0"/>
              <a:t>pe_number:int</a:t>
            </a:r>
            <a:r>
              <a:rPr lang="en-US" dirty="0" smtClean="0"/>
              <a:t>, </a:t>
            </a:r>
            <a:r>
              <a:rPr lang="en-US" dirty="0" err="1" smtClean="0"/>
              <a:t>usesNRF:boolean</a:t>
            </a:r>
            <a:r>
              <a:rPr lang="en-US" dirty="0" smtClean="0"/>
              <a:t>, </a:t>
            </a:r>
            <a:r>
              <a:rPr lang="en-US" dirty="0" err="1" smtClean="0"/>
              <a:t>writeToRegister:boolean</a:t>
            </a:r>
            <a:r>
              <a:rPr lang="en-US" dirty="0" smtClean="0"/>
              <a:t>)</a:t>
            </a:r>
          </a:p>
          <a:p>
            <a:pPr marL="0" lvl="2"/>
            <a:r>
              <a:rPr lang="en-US" dirty="0" smtClean="0"/>
              <a:t>{</a:t>
            </a:r>
          </a:p>
          <a:p>
            <a:pPr marL="0" lvl="2"/>
            <a:r>
              <a:rPr lang="en-US" dirty="0" smtClean="0"/>
              <a:t>      if(</a:t>
            </a:r>
            <a:r>
              <a:rPr lang="en-US" dirty="0" err="1" smtClean="0"/>
              <a:t>writeToRegister</a:t>
            </a:r>
            <a:r>
              <a:rPr lang="en-US" dirty="0" smtClean="0"/>
              <a:t> == true)</a:t>
            </a:r>
          </a:p>
          <a:p>
            <a:pPr marL="0" lvl="2"/>
            <a:r>
              <a:rPr lang="en-US" dirty="0" smtClean="0"/>
              <a:t>      { 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if(PE[</a:t>
            </a:r>
            <a:r>
              <a:rPr lang="en-US" dirty="0" err="1" smtClean="0"/>
              <a:t>pe_number</a:t>
            </a:r>
            <a:r>
              <a:rPr lang="en-US" dirty="0" smtClean="0"/>
              <a:t>].</a:t>
            </a:r>
            <a:r>
              <a:rPr lang="en-US" dirty="0" err="1" smtClean="0"/>
              <a:t>utilizedRegisters</a:t>
            </a:r>
            <a:r>
              <a:rPr lang="en-US" dirty="0" smtClean="0"/>
              <a:t> &gt;= </a:t>
            </a:r>
            <a:r>
              <a:rPr lang="en-US" dirty="0" err="1" smtClean="0"/>
              <a:t>CGRA.registersPerPE</a:t>
            </a:r>
            <a:r>
              <a:rPr lang="en-US" dirty="0" smtClean="0"/>
              <a:t>)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    return false;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 else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PE[</a:t>
            </a:r>
            <a:r>
              <a:rPr lang="en-US" dirty="0" err="1"/>
              <a:t>pe_number</a:t>
            </a:r>
            <a:r>
              <a:rPr lang="en-US" dirty="0"/>
              <a:t>].</a:t>
            </a:r>
            <a:r>
              <a:rPr lang="en-US" dirty="0" err="1" smtClean="0"/>
              <a:t>utilizedRegisters</a:t>
            </a:r>
            <a:r>
              <a:rPr lang="en-US" dirty="0" smtClean="0"/>
              <a:t>++</a:t>
            </a:r>
          </a:p>
          <a:p>
            <a:pPr marL="0" lvl="2"/>
            <a:r>
              <a:rPr lang="en-US" dirty="0" smtClean="0"/>
              <a:t>      }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else</a:t>
            </a:r>
            <a:r>
              <a:rPr lang="en-US" dirty="0"/>
              <a:t> //read from RF</a:t>
            </a:r>
            <a:endParaRPr lang="en-US" dirty="0" smtClean="0"/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{</a:t>
            </a:r>
          </a:p>
          <a:p>
            <a:pPr marL="0" lvl="2"/>
            <a:r>
              <a:rPr lang="en-US" dirty="0"/>
              <a:t> </a:t>
            </a:r>
            <a:r>
              <a:rPr lang="en-US" dirty="0" smtClean="0"/>
              <a:t>        if(</a:t>
            </a:r>
            <a:r>
              <a:rPr lang="en-US" dirty="0" err="1" smtClean="0"/>
              <a:t>usesNRF</a:t>
            </a:r>
            <a:r>
              <a:rPr lang="en-US" dirty="0" smtClean="0"/>
              <a:t> == false) </a:t>
            </a:r>
            <a:r>
              <a:rPr lang="en-US" dirty="0"/>
              <a:t>//uses Rotating RF</a:t>
            </a:r>
            <a:endParaRPr lang="en-US" dirty="0" smtClean="0"/>
          </a:p>
          <a:p>
            <a:pPr marL="0" lvl="2"/>
            <a:r>
              <a:rPr lang="en-US" dirty="0" smtClean="0"/>
              <a:t>            PE[</a:t>
            </a:r>
            <a:r>
              <a:rPr lang="en-US" dirty="0" err="1" smtClean="0"/>
              <a:t>pe_number</a:t>
            </a:r>
            <a:r>
              <a:rPr lang="en-US" dirty="0"/>
              <a:t>].</a:t>
            </a:r>
            <a:r>
              <a:rPr lang="en-US" dirty="0" err="1" smtClean="0"/>
              <a:t>utilizedRegisters</a:t>
            </a:r>
            <a:r>
              <a:rPr lang="en-US" dirty="0" smtClean="0"/>
              <a:t>--</a:t>
            </a:r>
            <a:endParaRPr lang="en-US" dirty="0"/>
          </a:p>
          <a:p>
            <a:pPr marL="0" lvl="2"/>
            <a:r>
              <a:rPr lang="en-US" dirty="0" smtClean="0"/>
              <a:t>      }</a:t>
            </a:r>
            <a:endParaRPr lang="en-US" dirty="0"/>
          </a:p>
          <a:p>
            <a:pPr marL="0" lvl="2"/>
            <a:r>
              <a:rPr lang="en-US" dirty="0" smtClean="0"/>
              <a:t>      return true;</a:t>
            </a:r>
            <a:endParaRPr lang="en-US" dirty="0"/>
          </a:p>
          <a:p>
            <a:pPr marL="0" lvl="2"/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7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RF is Best in a Register-Constrained CGRA (Lower II is better)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38103"/>
              </p:ext>
            </p:extLst>
          </p:nvPr>
        </p:nvGraphicFramePr>
        <p:xfrm>
          <a:off x="457200" y="1219200"/>
          <a:ext cx="8229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377041"/>
              </p:ext>
            </p:extLst>
          </p:nvPr>
        </p:nvGraphicFramePr>
        <p:xfrm>
          <a:off x="457200" y="3581400"/>
          <a:ext cx="8229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2056" y="1372382"/>
            <a:ext cx="26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with 64 Registers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28342" y="3733800"/>
            <a:ext cx="264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 with 32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PRF </a:t>
            </a:r>
            <a:r>
              <a:rPr lang="en-US" sz="3600" b="1" dirty="0"/>
              <a:t>R</a:t>
            </a:r>
            <a:r>
              <a:rPr lang="en-US" sz="3600" b="1" dirty="0" smtClean="0"/>
              <a:t>equires the Minimum no. of Registers to get a Mapping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1858"/>
              </p:ext>
            </p:extLst>
          </p:nvPr>
        </p:nvGraphicFramePr>
        <p:xfrm>
          <a:off x="457200" y="1219201"/>
          <a:ext cx="8229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86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Number </a:t>
            </a:r>
            <a:r>
              <a:rPr lang="en-US" b="1" dirty="0"/>
              <a:t>of registers required </a:t>
            </a:r>
            <a:r>
              <a:rPr lang="en-US" b="1" dirty="0" smtClean="0"/>
              <a:t>to achieve the minimum II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951588"/>
              </p:ext>
            </p:extLst>
          </p:nvPr>
        </p:nvGraphicFramePr>
        <p:xfrm>
          <a:off x="457200" y="12192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31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PRF Imposes Minimal Area Overhead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510073"/>
              </p:ext>
            </p:extLst>
          </p:nvPr>
        </p:nvGraphicFramePr>
        <p:xfrm>
          <a:off x="838200" y="1905000"/>
          <a:ext cx="7620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1600" y="5562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Mahdi </a:t>
            </a:r>
            <a:r>
              <a:rPr lang="en-US" dirty="0" err="1" smtClean="0"/>
              <a:t>Hamzeh</a:t>
            </a:r>
            <a:r>
              <a:rPr lang="en-US" dirty="0" smtClean="0"/>
              <a:t> and Shri </a:t>
            </a:r>
            <a:r>
              <a:rPr lang="en-US" dirty="0" err="1" smtClean="0"/>
              <a:t>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PRF Imposes Minimal Frequency Overhead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499924"/>
              </p:ext>
            </p:extLst>
          </p:nvPr>
        </p:nvGraphicFramePr>
        <p:xfrm>
          <a:off x="838200" y="1981200"/>
          <a:ext cx="78486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0" y="53340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Courtesy: Mahdi </a:t>
            </a:r>
            <a:r>
              <a:rPr lang="en-US" dirty="0" err="1" smtClean="0"/>
              <a:t>Hamzeh</a:t>
            </a:r>
            <a:r>
              <a:rPr lang="en-US" dirty="0" smtClean="0"/>
              <a:t> and Shri </a:t>
            </a:r>
            <a:r>
              <a:rPr lang="en-US" dirty="0" err="1" smtClean="0"/>
              <a:t>Hari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Conclusion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Coarse-Grained Reconfigurable </a:t>
            </a:r>
            <a:r>
              <a:rPr lang="en-US" sz="2400" dirty="0" smtClean="0"/>
              <a:t>Architectures are promising accelerators</a:t>
            </a:r>
          </a:p>
          <a:p>
            <a:pPr lvl="1"/>
            <a:r>
              <a:rPr lang="en-US" sz="2100" dirty="0" smtClean="0"/>
              <a:t>Specially to speedup Non-Parallel Loops</a:t>
            </a:r>
          </a:p>
          <a:p>
            <a:r>
              <a:rPr lang="en-US" sz="2400" dirty="0" smtClean="0"/>
              <a:t>Registers can be used to improve the performance of loops on CGRA</a:t>
            </a:r>
          </a:p>
          <a:p>
            <a:r>
              <a:rPr lang="en-US" sz="2400" dirty="0" smtClean="0"/>
              <a:t>Most existing work focused on Rotating Registers with CGRA</a:t>
            </a:r>
            <a:endParaRPr lang="en-US" sz="2400" dirty="0" smtClean="0"/>
          </a:p>
          <a:p>
            <a:r>
              <a:rPr lang="en-US" sz="2400" dirty="0" smtClean="0"/>
              <a:t>However, both </a:t>
            </a:r>
            <a:r>
              <a:rPr lang="en-US" sz="2400" dirty="0" smtClean="0"/>
              <a:t>Rotating and Non-Rotating registers are </a:t>
            </a:r>
            <a:r>
              <a:rPr lang="en-US" sz="2400" dirty="0" smtClean="0"/>
              <a:t>needed </a:t>
            </a:r>
            <a:r>
              <a:rPr lang="en-US" sz="2400" dirty="0" smtClean="0"/>
              <a:t>for </a:t>
            </a:r>
            <a:r>
              <a:rPr lang="en-US" sz="2400" dirty="0" smtClean="0"/>
              <a:t>efficient execution </a:t>
            </a:r>
            <a:r>
              <a:rPr lang="en-US" sz="2400" dirty="0" smtClean="0"/>
              <a:t>of loops on CGRA</a:t>
            </a:r>
          </a:p>
          <a:p>
            <a:r>
              <a:rPr lang="en-US" sz="2400" dirty="0" smtClean="0"/>
              <a:t>Programmable Register File provides the highest flexibility in terms of application mapping to </a:t>
            </a:r>
            <a:r>
              <a:rPr lang="en-US" sz="2400" dirty="0" smtClean="0"/>
              <a:t>CGRAs</a:t>
            </a:r>
          </a:p>
          <a:p>
            <a:pPr lvl="1"/>
            <a:r>
              <a:rPr lang="en-US" sz="2100" dirty="0" smtClean="0"/>
              <a:t>Flexible partitioning between rotating and non-rotating regions</a:t>
            </a:r>
          </a:p>
          <a:p>
            <a:pPr lvl="1"/>
            <a:r>
              <a:rPr lang="en-US" sz="2100" dirty="0" smtClean="0"/>
              <a:t>Can map with minimal number of registers</a:t>
            </a:r>
          </a:p>
          <a:p>
            <a:pPr lvl="1"/>
            <a:r>
              <a:rPr lang="en-US" sz="2100" dirty="0" smtClean="0"/>
              <a:t>Scalable architecture</a:t>
            </a:r>
          </a:p>
          <a:p>
            <a:pPr lvl="1"/>
            <a:r>
              <a:rPr lang="en-US" sz="2100" dirty="0" smtClean="0"/>
              <a:t>Minimal area and power overhead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831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SNRRF CONFIGURATION LIMITS MAPPING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19200"/>
            <a:ext cx="3962400" cy="4937125"/>
          </a:xfrm>
        </p:spPr>
      </p:pic>
    </p:spTree>
    <p:extLst>
      <p:ext uri="{BB962C8B-B14F-4D97-AF65-F5344CB8AC3E}">
        <p14:creationId xmlns:p14="http://schemas.microsoft.com/office/powerpoint/2010/main" val="19831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Coarse-Grained Reconfigurable Architectures (CGRAs)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2D array of Processing Elements (PEs)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ALU + Local register file → PE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Mesh interconnection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Shared data bus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memory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PE inputs: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Neighboring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Output Register (Self)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Local register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9000"/>
                    </a14:imgEffect>
                    <a14:imgEffect>
                      <a14:brightnessContrast brigh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04151"/>
            <a:ext cx="4659379" cy="3005138"/>
          </a:xfrm>
          <a:prstGeom prst="rect">
            <a:avLst/>
          </a:prstGeom>
          <a:noFill/>
          <a:ln>
            <a:noFill/>
          </a:ln>
          <a:effectLst>
            <a:reflection stA="29000" endPos="18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6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545988" y="2272004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4" name="Oval 23"/>
          <p:cNvSpPr/>
          <p:nvPr/>
        </p:nvSpPr>
        <p:spPr>
          <a:xfrm>
            <a:off x="2607258" y="2243875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1545988" y="33528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3603388" y="33807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d</a:t>
            </a:r>
          </a:p>
        </p:txBody>
      </p:sp>
      <p:sp>
        <p:nvSpPr>
          <p:cNvPr id="27" name="Oval 26"/>
          <p:cNvSpPr/>
          <p:nvPr/>
        </p:nvSpPr>
        <p:spPr>
          <a:xfrm>
            <a:off x="2612788" y="43815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e</a:t>
            </a:r>
          </a:p>
        </p:txBody>
      </p:sp>
      <p:sp>
        <p:nvSpPr>
          <p:cNvPr id="28" name="Oval 27"/>
          <p:cNvSpPr/>
          <p:nvPr/>
        </p:nvSpPr>
        <p:spPr>
          <a:xfrm>
            <a:off x="1539527" y="4447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f</a:t>
            </a:r>
          </a:p>
        </p:txBody>
      </p:sp>
      <p:sp>
        <p:nvSpPr>
          <p:cNvPr id="29" name="Oval 28"/>
          <p:cNvSpPr/>
          <p:nvPr/>
        </p:nvSpPr>
        <p:spPr>
          <a:xfrm>
            <a:off x="2150058" y="53619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white"/>
                </a:solidFill>
              </a:rPr>
              <a:t>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8521" y="1398597"/>
            <a:ext cx="2601479" cy="5067300"/>
            <a:chOff x="6033874" y="1398597"/>
            <a:chExt cx="2601479" cy="5067300"/>
          </a:xfrm>
        </p:grpSpPr>
        <p:grpSp>
          <p:nvGrpSpPr>
            <p:cNvPr id="87" name="Group 86"/>
            <p:cNvGrpSpPr/>
            <p:nvPr/>
          </p:nvGrpSpPr>
          <p:grpSpPr>
            <a:xfrm>
              <a:off x="6033874" y="1398597"/>
              <a:ext cx="2601479" cy="1028700"/>
              <a:chOff x="3886200" y="1257300"/>
              <a:chExt cx="2601479" cy="1028700"/>
            </a:xfrm>
            <a:solidFill>
              <a:srgbClr val="263C82"/>
            </a:solidFill>
          </p:grpSpPr>
          <p:sp>
            <p:nvSpPr>
              <p:cNvPr id="88" name="Rectangle 87"/>
              <p:cNvSpPr/>
              <p:nvPr/>
            </p:nvSpPr>
            <p:spPr>
              <a:xfrm>
                <a:off x="4267200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479798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886200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098798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6033874" y="2744797"/>
              <a:ext cx="2601479" cy="1028700"/>
              <a:chOff x="3886200" y="1257300"/>
              <a:chExt cx="2601479" cy="1028700"/>
            </a:xfrm>
            <a:solidFill>
              <a:srgbClr val="263C82"/>
            </a:solidFill>
          </p:grpSpPr>
          <p:sp>
            <p:nvSpPr>
              <p:cNvPr id="97" name="Rectangle 96"/>
              <p:cNvSpPr/>
              <p:nvPr/>
            </p:nvSpPr>
            <p:spPr>
              <a:xfrm>
                <a:off x="4267200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479798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886200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098798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6033874" y="4090997"/>
              <a:ext cx="2601479" cy="1028700"/>
              <a:chOff x="3886200" y="1257300"/>
              <a:chExt cx="2601479" cy="1028700"/>
            </a:xfrm>
            <a:solidFill>
              <a:srgbClr val="263C82"/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4267200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479798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886200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098798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033874" y="5437197"/>
              <a:ext cx="2601479" cy="1028700"/>
              <a:chOff x="3886200" y="1257300"/>
              <a:chExt cx="2601479" cy="1028700"/>
            </a:xfrm>
            <a:solidFill>
              <a:srgbClr val="263C82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4267200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479798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886200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5098798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247550" y="1055697"/>
            <a:ext cx="1371600" cy="5768668"/>
            <a:chOff x="5282553" y="1055697"/>
            <a:chExt cx="1371600" cy="5768668"/>
          </a:xfrm>
        </p:grpSpPr>
        <p:sp>
          <p:nvSpPr>
            <p:cNvPr id="93" name="TextBox 92"/>
            <p:cNvSpPr txBox="1"/>
            <p:nvPr/>
          </p:nvSpPr>
          <p:spPr>
            <a:xfrm>
              <a:off x="5369432" y="1055697"/>
              <a:ext cx="1284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Time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282553" y="1676400"/>
              <a:ext cx="675121" cy="5147965"/>
              <a:chOff x="5282553" y="1676400"/>
              <a:chExt cx="675121" cy="5147965"/>
            </a:xfrm>
          </p:grpSpPr>
          <p:sp>
            <p:nvSpPr>
              <p:cNvPr id="92" name="Down Arrow 91"/>
              <p:cNvSpPr/>
              <p:nvPr/>
            </p:nvSpPr>
            <p:spPr>
              <a:xfrm>
                <a:off x="5576674" y="1676400"/>
                <a:ext cx="381000" cy="5147965"/>
              </a:xfrm>
              <a:prstGeom prst="downArrow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5282553" y="1747212"/>
                <a:ext cx="446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282553" y="303689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5282553" y="440849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5282553" y="5780097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</p:grpSp>
      </p:grpSp>
      <p:sp>
        <p:nvSpPr>
          <p:cNvPr id="118" name="Oval 117"/>
          <p:cNvSpPr/>
          <p:nvPr/>
        </p:nvSpPr>
        <p:spPr>
          <a:xfrm>
            <a:off x="1545988" y="2272004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119" name="Oval 118"/>
          <p:cNvSpPr/>
          <p:nvPr/>
        </p:nvSpPr>
        <p:spPr>
          <a:xfrm>
            <a:off x="2607258" y="224387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120" name="Oval 119"/>
          <p:cNvSpPr/>
          <p:nvPr/>
        </p:nvSpPr>
        <p:spPr>
          <a:xfrm>
            <a:off x="2607258" y="2243875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23" name="Oval 122"/>
          <p:cNvSpPr/>
          <p:nvPr/>
        </p:nvSpPr>
        <p:spPr>
          <a:xfrm>
            <a:off x="1545988" y="33528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124" name="Oval 123"/>
          <p:cNvSpPr/>
          <p:nvPr/>
        </p:nvSpPr>
        <p:spPr>
          <a:xfrm>
            <a:off x="3603388" y="3332843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125" name="Oval 124"/>
          <p:cNvSpPr/>
          <p:nvPr/>
        </p:nvSpPr>
        <p:spPr>
          <a:xfrm>
            <a:off x="2612788" y="4381500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126" name="Oval 125"/>
          <p:cNvSpPr/>
          <p:nvPr/>
        </p:nvSpPr>
        <p:spPr>
          <a:xfrm>
            <a:off x="1539527" y="4418045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27" name="Oval 126"/>
          <p:cNvSpPr/>
          <p:nvPr/>
        </p:nvSpPr>
        <p:spPr>
          <a:xfrm>
            <a:off x="2150058" y="5361992"/>
            <a:ext cx="4572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g</a:t>
            </a:r>
          </a:p>
        </p:txBody>
      </p:sp>
      <p:sp>
        <p:nvSpPr>
          <p:cNvPr id="160" name="Up-Down Arrow 159"/>
          <p:cNvSpPr/>
          <p:nvPr/>
        </p:nvSpPr>
        <p:spPr>
          <a:xfrm>
            <a:off x="4932830" y="1346200"/>
            <a:ext cx="580141" cy="5100359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DFG"/>
          <p:cNvGrpSpPr/>
          <p:nvPr/>
        </p:nvGrpSpPr>
        <p:grpSpPr>
          <a:xfrm>
            <a:off x="1539527" y="2243875"/>
            <a:ext cx="2521061" cy="3575317"/>
            <a:chOff x="2574530" y="2243875"/>
            <a:chExt cx="2521061" cy="3575317"/>
          </a:xfrm>
        </p:grpSpPr>
        <p:cxnSp>
          <p:nvCxnSpPr>
            <p:cNvPr id="21" name="Straight Arrow Connector 20"/>
            <p:cNvCxnSpPr>
              <a:stCxn id="17" idx="4"/>
              <a:endCxn id="25" idx="0"/>
            </p:cNvCxnSpPr>
            <p:nvPr/>
          </p:nvCxnSpPr>
          <p:spPr>
            <a:xfrm>
              <a:off x="2825118" y="2701212"/>
              <a:ext cx="0" cy="651588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4" idx="3"/>
              <a:endCxn id="25" idx="0"/>
            </p:cNvCxnSpPr>
            <p:nvPr/>
          </p:nvCxnSpPr>
          <p:spPr>
            <a:xfrm flipH="1">
              <a:off x="2825118" y="2610227"/>
              <a:ext cx="899625" cy="742573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/>
            <p:cNvCxnSpPr>
              <a:stCxn id="24" idx="4"/>
              <a:endCxn id="27" idx="0"/>
            </p:cNvCxnSpPr>
            <p:nvPr/>
          </p:nvCxnSpPr>
          <p:spPr>
            <a:xfrm>
              <a:off x="3886388" y="2673083"/>
              <a:ext cx="5530" cy="1708417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Arrow Connector 1032"/>
            <p:cNvCxnSpPr>
              <a:stCxn id="26" idx="3"/>
              <a:endCxn id="27" idx="0"/>
            </p:cNvCxnSpPr>
            <p:nvPr/>
          </p:nvCxnSpPr>
          <p:spPr>
            <a:xfrm flipH="1">
              <a:off x="3891918" y="3747144"/>
              <a:ext cx="828955" cy="634356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>
              <a:stCxn id="25" idx="4"/>
              <a:endCxn id="28" idx="0"/>
            </p:cNvCxnSpPr>
            <p:nvPr/>
          </p:nvCxnSpPr>
          <p:spPr>
            <a:xfrm flipH="1">
              <a:off x="2818657" y="3782008"/>
              <a:ext cx="6461" cy="665584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/>
            <p:cNvCxnSpPr>
              <a:stCxn id="27" idx="3"/>
              <a:endCxn id="29" idx="0"/>
            </p:cNvCxnSpPr>
            <p:nvPr/>
          </p:nvCxnSpPr>
          <p:spPr>
            <a:xfrm flipH="1">
              <a:off x="3429188" y="4747852"/>
              <a:ext cx="301085" cy="614140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/>
            <p:cNvCxnSpPr>
              <a:stCxn id="28" idx="5"/>
              <a:endCxn id="29" idx="0"/>
            </p:cNvCxnSpPr>
            <p:nvPr/>
          </p:nvCxnSpPr>
          <p:spPr>
            <a:xfrm>
              <a:off x="2980302" y="4813944"/>
              <a:ext cx="448886" cy="548048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2574530" y="2243875"/>
              <a:ext cx="2521061" cy="3575317"/>
              <a:chOff x="2574530" y="2243875"/>
              <a:chExt cx="2521061" cy="3575317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2580991" y="2272004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3642261" y="224387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580991" y="33528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4638391" y="3332843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3647791" y="4381500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</a:rPr>
                  <a:t>e</a:t>
                </a:r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2574530" y="441804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</a:rPr>
                  <a:t>f</a:t>
                </a:r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3185061" y="5361992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>
                <a:outerShdw blurRad="50800" dir="18900000" sy="23000" kx="-1200000" algn="bl" rotWithShape="0">
                  <a:prstClr val="black"/>
                </a:outerShdw>
                <a:reflection endPos="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prstClr val="black"/>
                    </a:solidFill>
                  </a:rPr>
                  <a:t>g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2006236" y="6356350"/>
            <a:ext cx="1292352" cy="365760"/>
          </a:xfrm>
        </p:spPr>
        <p:txBody>
          <a:bodyPr/>
          <a:lstStyle/>
          <a:p>
            <a:fld id="{5744759D-0EFF-4FB2-9CCE-04E00944F0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502" y="533400"/>
            <a:ext cx="816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to Map and How?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1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45 -0.1312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96296E-6 L 0.45834 -0.12871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85185E-6 L 0.44966 -0.1009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3" y="-504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31666 -0.04143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3" y="-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0.46267 -0.05324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45 -0.05533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4 -0.12871 L 0.46841 0.0729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0.38282 0.00694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32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118" grpId="0" animBg="1"/>
      <p:bldP spid="118" grpId="2" animBg="1"/>
      <p:bldP spid="119" grpId="0" animBg="1"/>
      <p:bldP spid="119" grpId="2" animBg="1"/>
      <p:bldP spid="120" grpId="0" animBg="1"/>
      <p:bldP spid="120" grpId="2" animBg="1"/>
      <p:bldP spid="123" grpId="0" animBg="1"/>
      <p:bldP spid="123" grpId="2" animBg="1"/>
      <p:bldP spid="124" grpId="0" animBg="1"/>
      <p:bldP spid="124" grpId="2" animBg="1"/>
      <p:bldP spid="125" grpId="0" animBg="1"/>
      <p:bldP spid="125" grpId="2" animBg="1"/>
      <p:bldP spid="126" grpId="0" animBg="1"/>
      <p:bldP spid="126" grpId="2" animBg="1"/>
      <p:bldP spid="127" grpId="0" animBg="1"/>
      <p:bldP spid="127" grpId="2" animBg="1"/>
      <p:bldP spid="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Initial edges"/>
          <p:cNvGrpSpPr/>
          <p:nvPr/>
        </p:nvGrpSpPr>
        <p:grpSpPr>
          <a:xfrm>
            <a:off x="1590391" y="2610227"/>
            <a:ext cx="1912025" cy="2790823"/>
            <a:chOff x="2793321" y="2610227"/>
            <a:chExt cx="1912025" cy="2790823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2793321" y="2667000"/>
              <a:ext cx="9809" cy="685800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19400" y="2610227"/>
              <a:ext cx="899625" cy="742573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/>
            <p:cNvCxnSpPr/>
            <p:nvPr/>
          </p:nvCxnSpPr>
          <p:spPr>
            <a:xfrm>
              <a:off x="3876391" y="2687387"/>
              <a:ext cx="5530" cy="1708417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Arrow Connector 1032"/>
            <p:cNvCxnSpPr/>
            <p:nvPr/>
          </p:nvCxnSpPr>
          <p:spPr>
            <a:xfrm flipH="1">
              <a:off x="3876391" y="3693996"/>
              <a:ext cx="828955" cy="662348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/>
            <p:nvPr/>
          </p:nvCxnSpPr>
          <p:spPr>
            <a:xfrm flipH="1">
              <a:off x="2794994" y="3795860"/>
              <a:ext cx="6461" cy="665584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/>
            <p:cNvCxnSpPr/>
            <p:nvPr/>
          </p:nvCxnSpPr>
          <p:spPr>
            <a:xfrm flipH="1">
              <a:off x="3430857" y="4814902"/>
              <a:ext cx="301085" cy="586148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/>
            <p:cNvCxnSpPr/>
            <p:nvPr/>
          </p:nvCxnSpPr>
          <p:spPr>
            <a:xfrm>
              <a:off x="2820326" y="4880994"/>
              <a:ext cx="448886" cy="520056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041239" y="6356350"/>
            <a:ext cx="1292352" cy="365760"/>
          </a:xfrm>
        </p:spPr>
        <p:txBody>
          <a:bodyPr/>
          <a:lstStyle/>
          <a:p>
            <a:fld id="{5744759D-0EFF-4FB2-9CCE-04E00944F0F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1502" y="533400"/>
            <a:ext cx="816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What to Map and How?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" name="PEs"/>
          <p:cNvGrpSpPr/>
          <p:nvPr/>
        </p:nvGrpSpPr>
        <p:grpSpPr>
          <a:xfrm>
            <a:off x="4808886" y="1189459"/>
            <a:ext cx="2683009" cy="5299192"/>
            <a:chOff x="5953564" y="1189459"/>
            <a:chExt cx="2158536" cy="4107906"/>
          </a:xfrm>
        </p:grpSpPr>
        <p:grpSp>
          <p:nvGrpSpPr>
            <p:cNvPr id="67" name="Group 66"/>
            <p:cNvGrpSpPr/>
            <p:nvPr/>
          </p:nvGrpSpPr>
          <p:grpSpPr>
            <a:xfrm>
              <a:off x="6023550" y="2610227"/>
              <a:ext cx="1955776" cy="687035"/>
              <a:chOff x="3886200" y="1257300"/>
              <a:chExt cx="2601479" cy="1028700"/>
            </a:xfrm>
            <a:solidFill>
              <a:srgbClr val="263C82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4267200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479798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886200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098798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6069824" y="1900357"/>
              <a:ext cx="1955776" cy="687035"/>
              <a:chOff x="3886200" y="1257300"/>
              <a:chExt cx="2601479" cy="1028700"/>
            </a:xfrm>
            <a:solidFill>
              <a:srgbClr val="263C82"/>
            </a:solidFill>
          </p:grpSpPr>
          <p:sp>
            <p:nvSpPr>
              <p:cNvPr id="73" name="Rectangle 72"/>
              <p:cNvSpPr/>
              <p:nvPr/>
            </p:nvSpPr>
            <p:spPr>
              <a:xfrm>
                <a:off x="4267200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5479798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886200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5098798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6156324" y="1189459"/>
              <a:ext cx="1955776" cy="687035"/>
              <a:chOff x="3886200" y="1257300"/>
              <a:chExt cx="2601479" cy="1028700"/>
            </a:xfrm>
            <a:solidFill>
              <a:srgbClr val="263C82"/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4267200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479798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886200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098798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6019800" y="3276599"/>
              <a:ext cx="1955776" cy="687035"/>
              <a:chOff x="3824357" y="1191336"/>
              <a:chExt cx="2601479" cy="1028701"/>
            </a:xfrm>
            <a:solidFill>
              <a:srgbClr val="263C82"/>
            </a:solidFill>
          </p:grpSpPr>
          <p:sp>
            <p:nvSpPr>
              <p:cNvPr id="83" name="Rectangle 82"/>
              <p:cNvSpPr/>
              <p:nvPr/>
            </p:nvSpPr>
            <p:spPr>
              <a:xfrm>
                <a:off x="4205357" y="1191336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417955" y="1191336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824357" y="1534237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036955" y="1534237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5953564" y="4610330"/>
              <a:ext cx="1955776" cy="687035"/>
              <a:chOff x="3886200" y="1257300"/>
              <a:chExt cx="2601479" cy="1028700"/>
            </a:xfrm>
            <a:solidFill>
              <a:srgbClr val="263C82"/>
            </a:solidFill>
          </p:grpSpPr>
          <p:sp>
            <p:nvSpPr>
              <p:cNvPr id="195" name="Rectangle 194"/>
              <p:cNvSpPr/>
              <p:nvPr/>
            </p:nvSpPr>
            <p:spPr>
              <a:xfrm>
                <a:off x="4267200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5479798" y="12573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886200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098798" y="1600200"/>
                <a:ext cx="1007881" cy="685800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6019799" y="3961165"/>
              <a:ext cx="1955775" cy="687036"/>
              <a:chOff x="3859246" y="1349733"/>
              <a:chExt cx="2601478" cy="1028701"/>
            </a:xfrm>
            <a:solidFill>
              <a:srgbClr val="263C82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4240245" y="1349733"/>
                <a:ext cx="1007881" cy="685801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1</a:t>
                </a: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5452843" y="1349733"/>
                <a:ext cx="1007881" cy="685801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2</a:t>
                </a: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859246" y="1692633"/>
                <a:ext cx="1007882" cy="685801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3</a:t>
                </a: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5071843" y="1692633"/>
                <a:ext cx="1007881" cy="685801"/>
              </a:xfrm>
              <a:prstGeom prst="rect">
                <a:avLst/>
              </a:prstGeom>
              <a:grpFill/>
              <a:scene3d>
                <a:camera prst="isometricOffAxis2Top">
                  <a:rot lat="17829426" lon="2855315" rev="18930000"/>
                </a:camera>
                <a:lightRig rig="threePt" dir="t">
                  <a:rot lat="0" lon="0" rev="0"/>
                </a:lightRig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prstClr val="white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2" name="Timeline"/>
          <p:cNvGrpSpPr/>
          <p:nvPr/>
        </p:nvGrpSpPr>
        <p:grpSpPr>
          <a:xfrm>
            <a:off x="4013929" y="1021573"/>
            <a:ext cx="1327758" cy="5711267"/>
            <a:chOff x="5216859" y="1021573"/>
            <a:chExt cx="1327758" cy="5711267"/>
          </a:xfrm>
        </p:grpSpPr>
        <p:sp>
          <p:nvSpPr>
            <p:cNvPr id="65" name="Down Arrow 64"/>
            <p:cNvSpPr/>
            <p:nvPr/>
          </p:nvSpPr>
          <p:spPr>
            <a:xfrm>
              <a:off x="5486400" y="1441379"/>
              <a:ext cx="381000" cy="5291461"/>
            </a:xfrm>
            <a:prstGeom prst="downArrow">
              <a:avLst/>
            </a:prstGeom>
            <a:solidFill>
              <a:srgbClr val="263C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59896" y="1021573"/>
              <a:ext cx="12847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Time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16859" y="144170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16859" y="24027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216859" y="32552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216859" y="413580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16859" y="50061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216859" y="58180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13" name="Initial nodes"/>
          <p:cNvGrpSpPr/>
          <p:nvPr/>
        </p:nvGrpSpPr>
        <p:grpSpPr>
          <a:xfrm>
            <a:off x="1371600" y="2199941"/>
            <a:ext cx="2521061" cy="3563267"/>
            <a:chOff x="2574530" y="2199941"/>
            <a:chExt cx="2521061" cy="3563267"/>
          </a:xfrm>
        </p:grpSpPr>
        <p:sp>
          <p:nvSpPr>
            <p:cNvPr id="24" name="Oval 23"/>
            <p:cNvSpPr/>
            <p:nvPr/>
          </p:nvSpPr>
          <p:spPr>
            <a:xfrm>
              <a:off x="3642261" y="2243875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580991" y="3352800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638391" y="3352800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647791" y="4381500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2574530" y="4447592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3185061" y="5334000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15" name="Oval 214"/>
            <p:cNvSpPr/>
            <p:nvPr/>
          </p:nvSpPr>
          <p:spPr>
            <a:xfrm>
              <a:off x="2590800" y="2199941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prstClr val="black"/>
                  </a:solidFill>
                </a:rPr>
                <a:t>a</a:t>
              </a:r>
            </a:p>
          </p:txBody>
        </p:sp>
      </p:grpSp>
      <p:sp>
        <p:nvSpPr>
          <p:cNvPr id="118" name="Oval 117"/>
          <p:cNvSpPr/>
          <p:nvPr/>
        </p:nvSpPr>
        <p:spPr>
          <a:xfrm>
            <a:off x="1387870" y="2209800"/>
            <a:ext cx="373975" cy="3775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216" name="Oval 215"/>
          <p:cNvSpPr/>
          <p:nvPr/>
        </p:nvSpPr>
        <p:spPr>
          <a:xfrm>
            <a:off x="2483708" y="2253961"/>
            <a:ext cx="373975" cy="3775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b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17" name="Oval 216"/>
          <p:cNvSpPr/>
          <p:nvPr/>
        </p:nvSpPr>
        <p:spPr>
          <a:xfrm>
            <a:off x="1413212" y="3352800"/>
            <a:ext cx="373975" cy="3775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c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3477073" y="3389777"/>
            <a:ext cx="373975" cy="3775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d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1387870" y="4419600"/>
            <a:ext cx="373975" cy="3775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f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2461695" y="4423008"/>
            <a:ext cx="373975" cy="3775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2004495" y="5337408"/>
            <a:ext cx="373975" cy="3775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g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24" name="Oval 223"/>
          <p:cNvSpPr/>
          <p:nvPr/>
        </p:nvSpPr>
        <p:spPr>
          <a:xfrm>
            <a:off x="2511815" y="2243875"/>
            <a:ext cx="384715" cy="387678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27" name="Oval 226"/>
          <p:cNvSpPr/>
          <p:nvPr/>
        </p:nvSpPr>
        <p:spPr>
          <a:xfrm>
            <a:off x="5274070" y="1143000"/>
            <a:ext cx="373975" cy="377592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229" name="Oval 228"/>
          <p:cNvSpPr/>
          <p:nvPr/>
        </p:nvSpPr>
        <p:spPr>
          <a:xfrm>
            <a:off x="6347895" y="1146408"/>
            <a:ext cx="373975" cy="377592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b</a:t>
            </a:r>
          </a:p>
        </p:txBody>
      </p:sp>
      <p:sp>
        <p:nvSpPr>
          <p:cNvPr id="230" name="Oval 229"/>
          <p:cNvSpPr/>
          <p:nvPr/>
        </p:nvSpPr>
        <p:spPr>
          <a:xfrm>
            <a:off x="5350270" y="1832208"/>
            <a:ext cx="373975" cy="377592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c</a:t>
            </a:r>
          </a:p>
        </p:txBody>
      </p:sp>
      <p:sp>
        <p:nvSpPr>
          <p:cNvPr id="231" name="Oval 230"/>
          <p:cNvSpPr/>
          <p:nvPr/>
        </p:nvSpPr>
        <p:spPr>
          <a:xfrm>
            <a:off x="6340870" y="1832208"/>
            <a:ext cx="373975" cy="377592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d</a:t>
            </a:r>
          </a:p>
        </p:txBody>
      </p:sp>
      <p:sp>
        <p:nvSpPr>
          <p:cNvPr id="232" name="Oval 231"/>
          <p:cNvSpPr/>
          <p:nvPr/>
        </p:nvSpPr>
        <p:spPr>
          <a:xfrm>
            <a:off x="4969270" y="2822808"/>
            <a:ext cx="373975" cy="377592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f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6043095" y="2822808"/>
            <a:ext cx="373975" cy="377592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e</a:t>
            </a:r>
          </a:p>
        </p:txBody>
      </p:sp>
      <p:sp>
        <p:nvSpPr>
          <p:cNvPr id="234" name="Oval 233"/>
          <p:cNvSpPr/>
          <p:nvPr/>
        </p:nvSpPr>
        <p:spPr>
          <a:xfrm>
            <a:off x="6263431" y="2527965"/>
            <a:ext cx="384715" cy="387678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35" name="Oval 234"/>
          <p:cNvSpPr/>
          <p:nvPr/>
        </p:nvSpPr>
        <p:spPr>
          <a:xfrm>
            <a:off x="4976295" y="3505200"/>
            <a:ext cx="373975" cy="377592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g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5305955" y="2962425"/>
            <a:ext cx="373975" cy="37759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a</a:t>
            </a:r>
          </a:p>
        </p:txBody>
      </p:sp>
      <p:sp>
        <p:nvSpPr>
          <p:cNvPr id="237" name="Oval 236"/>
          <p:cNvSpPr/>
          <p:nvPr/>
        </p:nvSpPr>
        <p:spPr>
          <a:xfrm>
            <a:off x="6705600" y="3051408"/>
            <a:ext cx="373975" cy="37759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b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38" name="Oval 237"/>
          <p:cNvSpPr/>
          <p:nvPr/>
        </p:nvSpPr>
        <p:spPr>
          <a:xfrm>
            <a:off x="5493425" y="3889608"/>
            <a:ext cx="373975" cy="37759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c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629400" y="3886200"/>
            <a:ext cx="373975" cy="37759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d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2434685" y="5784522"/>
            <a:ext cx="384715" cy="38767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dash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41" name="Up-Down Arrow 240"/>
          <p:cNvSpPr/>
          <p:nvPr/>
        </p:nvSpPr>
        <p:spPr>
          <a:xfrm>
            <a:off x="4518815" y="3011604"/>
            <a:ext cx="457479" cy="210061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47" name="Group 246"/>
          <p:cNvGrpSpPr/>
          <p:nvPr/>
        </p:nvGrpSpPr>
        <p:grpSpPr>
          <a:xfrm>
            <a:off x="7495138" y="3352800"/>
            <a:ext cx="895117" cy="1524000"/>
            <a:chOff x="7924800" y="4121498"/>
            <a:chExt cx="895117" cy="1524000"/>
          </a:xfrm>
        </p:grpSpPr>
        <p:sp>
          <p:nvSpPr>
            <p:cNvPr id="248" name="Oval 247"/>
            <p:cNvSpPr/>
            <p:nvPr/>
          </p:nvSpPr>
          <p:spPr>
            <a:xfrm>
              <a:off x="7924800" y="4654898"/>
              <a:ext cx="895117" cy="429208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  <a:r>
                <a:rPr lang="en-US" sz="2400" dirty="0" smtClean="0">
                  <a:solidFill>
                    <a:schemeClr val="tx1"/>
                  </a:solidFill>
                </a:rPr>
                <a:t>+1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7924800" y="5216290"/>
              <a:ext cx="895117" cy="42920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J+2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7924800" y="4121498"/>
              <a:ext cx="895117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j</a:t>
              </a:r>
            </a:p>
          </p:txBody>
        </p:sp>
      </p:grpSp>
      <p:sp>
        <p:nvSpPr>
          <p:cNvPr id="252" name="TextBox 251"/>
          <p:cNvSpPr txBox="1"/>
          <p:nvPr/>
        </p:nvSpPr>
        <p:spPr>
          <a:xfrm>
            <a:off x="173219" y="3113966"/>
            <a:ext cx="8763000" cy="830997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14400" indent="-914400" algn="ctr"/>
            <a:r>
              <a:rPr lang="en-US" sz="48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 is the performance metric</a:t>
            </a:r>
          </a:p>
        </p:txBody>
      </p:sp>
    </p:spTree>
    <p:extLst>
      <p:ext uri="{BB962C8B-B14F-4D97-AF65-F5344CB8AC3E}">
        <p14:creationId xmlns:p14="http://schemas.microsoft.com/office/powerpoint/2010/main" val="362791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0.47118 -0.1497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59" y="-75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47639 -0.156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19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81481E-6 L 0.46007 -0.1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3" y="-861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7.40741E-7 L 0.35938 -0.1773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-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0.42951 -0.1497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76" y="-75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0.42049 -0.15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4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4 -0.15532 L 0.42274 0.0335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0.35382 -0.1613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91" y="-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18 0.00579 L 0.02951 0.2724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333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82 0.00532 L 0.03715 0.28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2 0.04976 L 0.02118 0.3053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27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18 0.04976 L 0.03784 0.3053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84 0.0831 L 0.02951 0.3386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1277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0831 L 0.02882 0.3386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83 0.08102 L 0.0125 0.24768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82 0.10578 L 0.01215 0.3613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4 0.00718 L 0.03368 0.2699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1312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01007 0.2555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12778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00533 L 0.00105 0.2550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247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0.00533 L 0.00105 0.25509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2477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4 -0.15532 L 0.42274 0.03357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216" grpId="0" animBg="1"/>
      <p:bldP spid="216" grpId="1" animBg="1"/>
      <p:bldP spid="217" grpId="0" animBg="1"/>
      <p:bldP spid="217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7" grpId="0" animBg="1"/>
      <p:bldP spid="227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Comparison with GPUs </a:t>
            </a:r>
            <a:r>
              <a:rPr lang="en-US" sz="3600" b="1" dirty="0"/>
              <a:t>a</a:t>
            </a:r>
            <a:r>
              <a:rPr lang="en-US" sz="3600" b="1" dirty="0" smtClean="0"/>
              <a:t>nd FPGAs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07911"/>
              </p:ext>
            </p:extLst>
          </p:nvPr>
        </p:nvGraphicFramePr>
        <p:xfrm>
          <a:off x="457199" y="1397000"/>
          <a:ext cx="8382000" cy="3045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/>
                <a:gridCol w="2794000"/>
                <a:gridCol w="2794000"/>
              </a:tblGrid>
              <a:tr h="4889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GPGPU</a:t>
                      </a:r>
                      <a:endParaRPr lang="en-US" sz="2400" dirty="0"/>
                    </a:p>
                  </a:txBody>
                  <a:tcPr marL="120563" marR="120563" marT="60282" marB="6028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FPGA</a:t>
                      </a:r>
                      <a:endParaRPr lang="en-US" sz="2400" dirty="0"/>
                    </a:p>
                  </a:txBody>
                  <a:tcPr marL="120563" marR="120563" marT="60282" marB="6028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CGRA</a:t>
                      </a:r>
                      <a:endParaRPr lang="en-US" sz="2400" dirty="0"/>
                    </a:p>
                  </a:txBody>
                  <a:tcPr marL="120563" marR="120563" marT="60282" marB="60282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</a:t>
                      </a:r>
                      <a:r>
                        <a:rPr lang="en-US" sz="2400" dirty="0" smtClean="0"/>
                        <a:t>Parallel </a:t>
                      </a:r>
                      <a:r>
                        <a:rPr lang="en-US" sz="2400" dirty="0" smtClean="0"/>
                        <a:t>Loops</a:t>
                      </a:r>
                    </a:p>
                    <a:p>
                      <a:endParaRPr lang="en-US" sz="2400" dirty="0" smtClean="0"/>
                    </a:p>
                  </a:txBody>
                  <a:tcPr marL="120563" marR="120563" marT="60282" marB="6028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Parallel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Loops</a:t>
                      </a:r>
                      <a:endParaRPr lang="en-US" sz="2400" dirty="0"/>
                    </a:p>
                  </a:txBody>
                  <a:tcPr marL="120563" marR="120563" marT="60282" marB="6028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Parallel </a:t>
                      </a:r>
                      <a:r>
                        <a:rPr lang="en-US" sz="2400" dirty="0" smtClean="0"/>
                        <a:t>Loops</a:t>
                      </a:r>
                      <a:endParaRPr lang="en-US" sz="2400" dirty="0"/>
                    </a:p>
                  </a:txBody>
                  <a:tcPr marL="120563" marR="120563" marT="60282" marB="60282"/>
                </a:tc>
              </a:tr>
              <a:tr h="48895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Non-Parallel Loops</a:t>
                      </a:r>
                    </a:p>
                    <a:p>
                      <a:endParaRPr lang="en-US" sz="2400" dirty="0" smtClean="0"/>
                    </a:p>
                  </a:txBody>
                  <a:tcPr marL="120563" marR="120563" marT="60282" marB="602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Non-Parallel Loops</a:t>
                      </a:r>
                    </a:p>
                  </a:txBody>
                  <a:tcPr marL="120563" marR="120563" marT="60282" marB="602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Non-Parallel Loops</a:t>
                      </a:r>
                    </a:p>
                  </a:txBody>
                  <a:tcPr marL="120563" marR="120563" marT="60282" marB="60282"/>
                </a:tc>
              </a:tr>
              <a:tr h="488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Setup Time</a:t>
                      </a:r>
                    </a:p>
                    <a:p>
                      <a:endParaRPr lang="en-US" sz="2400" dirty="0"/>
                    </a:p>
                  </a:txBody>
                  <a:tcPr marL="120563" marR="120563" marT="60282" marB="6028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Setup </a:t>
                      </a:r>
                      <a:r>
                        <a:rPr lang="en-US" sz="2400" dirty="0" smtClean="0"/>
                        <a:t>Time</a:t>
                      </a:r>
                      <a:endParaRPr lang="en-US" sz="2400" dirty="0"/>
                    </a:p>
                  </a:txBody>
                  <a:tcPr marL="120563" marR="120563" marT="60282" marB="602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Setup Time</a:t>
                      </a:r>
                    </a:p>
                    <a:p>
                      <a:endParaRPr lang="en-US" sz="2400" dirty="0"/>
                    </a:p>
                  </a:txBody>
                  <a:tcPr marL="120563" marR="120563" marT="60282" marB="60282"/>
                </a:tc>
              </a:tr>
            </a:tbl>
          </a:graphicData>
        </a:graphic>
      </p:graphicFrame>
      <p:sp>
        <p:nvSpPr>
          <p:cNvPr id="4" name="Plus 3"/>
          <p:cNvSpPr/>
          <p:nvPr/>
        </p:nvSpPr>
        <p:spPr>
          <a:xfrm>
            <a:off x="2438400" y="2286000"/>
            <a:ext cx="442686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5334000" y="2286000"/>
            <a:ext cx="442686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7924800" y="2286000"/>
            <a:ext cx="442686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5295784" y="3225530"/>
            <a:ext cx="442686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33914" y="2286000"/>
            <a:ext cx="442686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lus 14"/>
          <p:cNvSpPr/>
          <p:nvPr/>
        </p:nvSpPr>
        <p:spPr>
          <a:xfrm>
            <a:off x="7939314" y="3200400"/>
            <a:ext cx="442686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8382000" y="3200400"/>
            <a:ext cx="442686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2362200" y="3810000"/>
            <a:ext cx="297543" cy="457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4960257" y="3810000"/>
            <a:ext cx="297543" cy="457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5265057" y="3810000"/>
            <a:ext cx="297543" cy="457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/>
          <p:cNvSpPr/>
          <p:nvPr/>
        </p:nvSpPr>
        <p:spPr>
          <a:xfrm>
            <a:off x="2271486" y="3276600"/>
            <a:ext cx="562428" cy="3048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5562600" y="3810000"/>
            <a:ext cx="297543" cy="457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7627257" y="3810000"/>
            <a:ext cx="297543" cy="457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7932057" y="4038600"/>
            <a:ext cx="297543" cy="2286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8305800" y="2286000"/>
            <a:ext cx="442686" cy="381000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2151436" y="1143000"/>
            <a:ext cx="3182564" cy="1212136"/>
            <a:chOff x="-2743200" y="3809999"/>
            <a:chExt cx="4191000" cy="1524001"/>
          </a:xfrm>
        </p:grpSpPr>
        <p:grpSp>
          <p:nvGrpSpPr>
            <p:cNvPr id="172" name="Group 171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92" name="Rectangle 19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189" name="Rectangle 188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88" name="Straight Arrow Connector 187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/>
        </p:nvGrpSpPr>
        <p:grpSpPr>
          <a:xfrm>
            <a:off x="2151436" y="2525812"/>
            <a:ext cx="3182564" cy="1212136"/>
            <a:chOff x="-2743200" y="3809999"/>
            <a:chExt cx="4191000" cy="1524001"/>
          </a:xfrm>
        </p:grpSpPr>
        <p:grpSp>
          <p:nvGrpSpPr>
            <p:cNvPr id="289" name="Group 28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95" name="Rectangle 29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292" name="Rectangle 29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291" name="Straight Arrow Connector 29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/>
          <p:cNvGrpSpPr/>
          <p:nvPr/>
        </p:nvGrpSpPr>
        <p:grpSpPr>
          <a:xfrm>
            <a:off x="2151436" y="3908624"/>
            <a:ext cx="3182564" cy="1212136"/>
            <a:chOff x="-2743200" y="3809999"/>
            <a:chExt cx="4191000" cy="1524001"/>
          </a:xfrm>
        </p:grpSpPr>
        <p:grpSp>
          <p:nvGrpSpPr>
            <p:cNvPr id="309" name="Group 30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15" name="Rectangle 31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12" name="Rectangle 31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311" name="Straight Arrow Connector 31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2151436" y="5291435"/>
            <a:ext cx="3182564" cy="1212136"/>
            <a:chOff x="-2743200" y="3809999"/>
            <a:chExt cx="4191000" cy="1524001"/>
          </a:xfrm>
        </p:grpSpPr>
        <p:grpSp>
          <p:nvGrpSpPr>
            <p:cNvPr id="329" name="Group 328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35" name="Rectangle 334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  <a:scene3d>
              <a:camera prst="isometricOffAxis2Top">
                <a:rot lat="18250371" lon="2755361" rev="19121893"/>
              </a:camera>
              <a:lightRig rig="threePt" dir="t"/>
            </a:scene3d>
          </p:grpSpPr>
          <p:sp>
            <p:nvSpPr>
              <p:cNvPr id="332" name="Rectangle 331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  <a:sp3d>
                <a:bevelT prst="relaxedInset"/>
                <a:bevelB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331" name="Straight Arrow Connector 330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PEs"/>
          <p:cNvGrpSpPr/>
          <p:nvPr/>
        </p:nvGrpSpPr>
        <p:grpSpPr>
          <a:xfrm>
            <a:off x="5715000" y="1143000"/>
            <a:ext cx="3182564" cy="5360571"/>
            <a:chOff x="5715000" y="1143000"/>
            <a:chExt cx="3182564" cy="5360571"/>
          </a:xfrm>
        </p:grpSpPr>
        <p:grpSp>
          <p:nvGrpSpPr>
            <p:cNvPr id="278" name="Group 277"/>
            <p:cNvGrpSpPr/>
            <p:nvPr/>
          </p:nvGrpSpPr>
          <p:grpSpPr>
            <a:xfrm>
              <a:off x="5715000" y="1143000"/>
              <a:ext cx="3182564" cy="1212136"/>
              <a:chOff x="-2743200" y="3809999"/>
              <a:chExt cx="4191000" cy="1524001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-2743200" y="3809999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P</a:t>
                  </a:r>
                  <a:endParaRPr lang="en-US" sz="4400" dirty="0"/>
                </a:p>
              </p:txBody>
            </p:sp>
            <p:sp>
              <p:nvSpPr>
                <p:cNvPr id="286" name="Rectangle 285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287" name="Rectangle 286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grpSp>
            <p:nvGrpSpPr>
              <p:cNvPr id="280" name="Group 279"/>
              <p:cNvGrpSpPr/>
              <p:nvPr/>
            </p:nvGrpSpPr>
            <p:grpSpPr>
              <a:xfrm>
                <a:off x="-419100" y="3810000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Q</a:t>
                  </a:r>
                </a:p>
              </p:txBody>
            </p:sp>
            <p:sp>
              <p:nvSpPr>
                <p:cNvPr id="283" name="Rectangle 282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284" name="Rectangle 283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cxnSp>
            <p:nvCxnSpPr>
              <p:cNvPr id="281" name="Straight Arrow Connector 280"/>
              <p:cNvCxnSpPr/>
              <p:nvPr/>
            </p:nvCxnSpPr>
            <p:spPr>
              <a:xfrm>
                <a:off x="-876300" y="4648200"/>
                <a:ext cx="457200" cy="0"/>
              </a:xfrm>
              <a:prstGeom prst="straightConnector1">
                <a:avLst/>
              </a:prstGeom>
              <a:solidFill>
                <a:srgbClr val="254793"/>
              </a:solidFill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/>
            <p:cNvGrpSpPr/>
            <p:nvPr/>
          </p:nvGrpSpPr>
          <p:grpSpPr>
            <a:xfrm>
              <a:off x="5715000" y="2525812"/>
              <a:ext cx="3182564" cy="1212136"/>
              <a:chOff x="-2743200" y="3809999"/>
              <a:chExt cx="4191000" cy="1524001"/>
            </a:xfrm>
          </p:grpSpPr>
          <p:grpSp>
            <p:nvGrpSpPr>
              <p:cNvPr id="299" name="Group 298"/>
              <p:cNvGrpSpPr/>
              <p:nvPr/>
            </p:nvGrpSpPr>
            <p:grpSpPr>
              <a:xfrm>
                <a:off x="-2743200" y="3809999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305" name="Rectangle 304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P</a:t>
                  </a:r>
                </a:p>
              </p:txBody>
            </p:sp>
            <p:sp>
              <p:nvSpPr>
                <p:cNvPr id="306" name="Rectangle 305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307" name="Rectangle 306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-419100" y="3810000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302" name="Rectangle 301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Q</a:t>
                  </a:r>
                </a:p>
              </p:txBody>
            </p:sp>
            <p:sp>
              <p:nvSpPr>
                <p:cNvPr id="303" name="Rectangle 302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304" name="Rectangle 303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cxnSp>
            <p:nvCxnSpPr>
              <p:cNvPr id="301" name="Straight Arrow Connector 300"/>
              <p:cNvCxnSpPr/>
              <p:nvPr/>
            </p:nvCxnSpPr>
            <p:spPr>
              <a:xfrm>
                <a:off x="-876300" y="4648200"/>
                <a:ext cx="457200" cy="0"/>
              </a:xfrm>
              <a:prstGeom prst="straightConnector1">
                <a:avLst/>
              </a:prstGeom>
              <a:solidFill>
                <a:srgbClr val="254793"/>
              </a:solidFill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/>
            <p:cNvGrpSpPr/>
            <p:nvPr/>
          </p:nvGrpSpPr>
          <p:grpSpPr>
            <a:xfrm>
              <a:off x="5715000" y="3908624"/>
              <a:ext cx="3182564" cy="1212136"/>
              <a:chOff x="-2743200" y="3809999"/>
              <a:chExt cx="4191000" cy="1524001"/>
            </a:xfrm>
          </p:grpSpPr>
          <p:grpSp>
            <p:nvGrpSpPr>
              <p:cNvPr id="319" name="Group 318"/>
              <p:cNvGrpSpPr/>
              <p:nvPr/>
            </p:nvGrpSpPr>
            <p:grpSpPr>
              <a:xfrm>
                <a:off x="-2743200" y="3809999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325" name="Rectangle 324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P</a:t>
                  </a:r>
                </a:p>
              </p:txBody>
            </p:sp>
            <p:sp>
              <p:nvSpPr>
                <p:cNvPr id="326" name="Rectangle 325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327" name="Rectangle 326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grpSp>
            <p:nvGrpSpPr>
              <p:cNvPr id="320" name="Group 319"/>
              <p:cNvGrpSpPr/>
              <p:nvPr/>
            </p:nvGrpSpPr>
            <p:grpSpPr>
              <a:xfrm>
                <a:off x="-419100" y="3810000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322" name="Rectangle 321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Q</a:t>
                  </a:r>
                </a:p>
              </p:txBody>
            </p:sp>
            <p:sp>
              <p:nvSpPr>
                <p:cNvPr id="323" name="Rectangle 322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324" name="Rectangle 323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cxnSp>
            <p:nvCxnSpPr>
              <p:cNvPr id="321" name="Straight Arrow Connector 320"/>
              <p:cNvCxnSpPr/>
              <p:nvPr/>
            </p:nvCxnSpPr>
            <p:spPr>
              <a:xfrm>
                <a:off x="-876300" y="4648200"/>
                <a:ext cx="457200" cy="0"/>
              </a:xfrm>
              <a:prstGeom prst="straightConnector1">
                <a:avLst/>
              </a:prstGeom>
              <a:solidFill>
                <a:srgbClr val="254793"/>
              </a:solidFill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8" name="Group 337"/>
            <p:cNvGrpSpPr/>
            <p:nvPr/>
          </p:nvGrpSpPr>
          <p:grpSpPr>
            <a:xfrm>
              <a:off x="5715000" y="5291435"/>
              <a:ext cx="3182564" cy="1212136"/>
              <a:chOff x="-2743200" y="3809999"/>
              <a:chExt cx="4191000" cy="1524001"/>
            </a:xfrm>
          </p:grpSpPr>
          <p:grpSp>
            <p:nvGrpSpPr>
              <p:cNvPr id="339" name="Group 338"/>
              <p:cNvGrpSpPr/>
              <p:nvPr/>
            </p:nvGrpSpPr>
            <p:grpSpPr>
              <a:xfrm>
                <a:off x="-2743200" y="3809999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345" name="Rectangle 344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P</a:t>
                  </a:r>
                </a:p>
              </p:txBody>
            </p:sp>
            <p:sp>
              <p:nvSpPr>
                <p:cNvPr id="346" name="Rectangle 345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347" name="Rectangle 346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grpSp>
            <p:nvGrpSpPr>
              <p:cNvPr id="340" name="Group 339"/>
              <p:cNvGrpSpPr/>
              <p:nvPr/>
            </p:nvGrpSpPr>
            <p:grpSpPr>
              <a:xfrm>
                <a:off x="-419100" y="3810000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342" name="Rectangle 341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Q</a:t>
                  </a:r>
                </a:p>
              </p:txBody>
            </p:sp>
            <p:sp>
              <p:nvSpPr>
                <p:cNvPr id="343" name="Rectangle 342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344" name="Rectangle 343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cxnSp>
            <p:nvCxnSpPr>
              <p:cNvPr id="341" name="Straight Arrow Connector 340"/>
              <p:cNvCxnSpPr/>
              <p:nvPr/>
            </p:nvCxnSpPr>
            <p:spPr>
              <a:xfrm>
                <a:off x="-876300" y="4648200"/>
                <a:ext cx="457200" cy="0"/>
              </a:xfrm>
              <a:prstGeom prst="straightConnector1">
                <a:avLst/>
              </a:prstGeom>
              <a:solidFill>
                <a:srgbClr val="254793"/>
              </a:solidFill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Initial nodes"/>
          <p:cNvGrpSpPr/>
          <p:nvPr/>
        </p:nvGrpSpPr>
        <p:grpSpPr>
          <a:xfrm>
            <a:off x="75269" y="2923592"/>
            <a:ext cx="1067731" cy="3477208"/>
            <a:chOff x="75269" y="2923592"/>
            <a:chExt cx="1067731" cy="3477208"/>
          </a:xfrm>
        </p:grpSpPr>
        <p:sp>
          <p:nvSpPr>
            <p:cNvPr id="17" name="Oval 16"/>
            <p:cNvSpPr/>
            <p:nvPr/>
          </p:nvSpPr>
          <p:spPr>
            <a:xfrm>
              <a:off x="685800" y="2923592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81730" y="3962400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75269" y="5027645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c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85800" y="5971592"/>
              <a:ext cx="457200" cy="42920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r="18900000" sy="23000" kx="-1200000" algn="bl" rotWithShape="0">
                <a:prstClr val="black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Initial edges"/>
          <p:cNvGrpSpPr/>
          <p:nvPr/>
        </p:nvGrpSpPr>
        <p:grpSpPr>
          <a:xfrm>
            <a:off x="303869" y="3352800"/>
            <a:ext cx="610531" cy="2618792"/>
            <a:chOff x="303869" y="3352800"/>
            <a:chExt cx="610531" cy="2618792"/>
          </a:xfrm>
        </p:grpSpPr>
        <p:cxnSp>
          <p:nvCxnSpPr>
            <p:cNvPr id="21" name="Straight Arrow Connector 20"/>
            <p:cNvCxnSpPr>
              <a:stCxn id="17" idx="4"/>
              <a:endCxn id="25" idx="0"/>
            </p:cNvCxnSpPr>
            <p:nvPr/>
          </p:nvCxnSpPr>
          <p:spPr>
            <a:xfrm flipH="1">
              <a:off x="310330" y="3352800"/>
              <a:ext cx="604070" cy="609600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>
              <a:stCxn id="25" idx="4"/>
              <a:endCxn id="28" idx="0"/>
            </p:cNvCxnSpPr>
            <p:nvPr/>
          </p:nvCxnSpPr>
          <p:spPr>
            <a:xfrm flipH="1">
              <a:off x="303869" y="4391608"/>
              <a:ext cx="6461" cy="636037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/>
            <p:cNvCxnSpPr>
              <a:stCxn id="17" idx="4"/>
              <a:endCxn id="29" idx="0"/>
            </p:cNvCxnSpPr>
            <p:nvPr/>
          </p:nvCxnSpPr>
          <p:spPr>
            <a:xfrm>
              <a:off x="914400" y="3352800"/>
              <a:ext cx="0" cy="2618792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/>
            <p:cNvCxnSpPr>
              <a:stCxn id="28" idx="5"/>
              <a:endCxn id="29" idx="0"/>
            </p:cNvCxnSpPr>
            <p:nvPr/>
          </p:nvCxnSpPr>
          <p:spPr>
            <a:xfrm>
              <a:off x="465514" y="5393997"/>
              <a:ext cx="448886" cy="577595"/>
            </a:xfrm>
            <a:prstGeom prst="straightConnector1">
              <a:avLst/>
            </a:prstGeom>
            <a:solidFill>
              <a:srgbClr val="263C82"/>
            </a:solidFill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1219200" y="1138535"/>
            <a:ext cx="1284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19200" y="1600201"/>
            <a:ext cx="609600" cy="5181600"/>
            <a:chOff x="1447800" y="1600201"/>
            <a:chExt cx="609600" cy="5181600"/>
          </a:xfrm>
        </p:grpSpPr>
        <p:sp>
          <p:nvSpPr>
            <p:cNvPr id="92" name="Down Arrow 91"/>
            <p:cNvSpPr/>
            <p:nvPr/>
          </p:nvSpPr>
          <p:spPr>
            <a:xfrm>
              <a:off x="1676400" y="1600201"/>
              <a:ext cx="381000" cy="5181600"/>
            </a:xfrm>
            <a:prstGeom prst="downArrow">
              <a:avLst/>
            </a:prstGeom>
            <a:solidFill>
              <a:srgbClr val="263C8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47800" y="1676400"/>
              <a:ext cx="457200" cy="4648200"/>
              <a:chOff x="1191778" y="1676400"/>
              <a:chExt cx="457200" cy="464820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1191778" y="1676400"/>
                <a:ext cx="4465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91778" y="3071912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2</a:t>
                </a:r>
                <a:endParaRPr lang="en-US" sz="2400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191778" y="4467424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3</a:t>
                </a:r>
                <a:endParaRPr lang="en-US" sz="2400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191778" y="5862935"/>
                <a:ext cx="45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4</a:t>
                </a:r>
                <a:endParaRPr lang="en-US" sz="2400" dirty="0"/>
              </a:p>
            </p:txBody>
          </p:sp>
        </p:grpSp>
      </p:grpSp>
      <p:sp>
        <p:nvSpPr>
          <p:cNvPr id="234" name="Oval 233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5" name="Oval 234"/>
          <p:cNvSpPr/>
          <p:nvPr/>
        </p:nvSpPr>
        <p:spPr>
          <a:xfrm>
            <a:off x="76200" y="39624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6" name="Oval 235"/>
          <p:cNvSpPr/>
          <p:nvPr/>
        </p:nvSpPr>
        <p:spPr>
          <a:xfrm>
            <a:off x="76200" y="50292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685800" y="5971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8" name="Oval 347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9" name="Oval 348"/>
          <p:cNvSpPr/>
          <p:nvPr/>
        </p:nvSpPr>
        <p:spPr>
          <a:xfrm>
            <a:off x="76200" y="39624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0" name="Oval 349"/>
          <p:cNvSpPr/>
          <p:nvPr/>
        </p:nvSpPr>
        <p:spPr>
          <a:xfrm>
            <a:off x="76200" y="5029200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685800" y="5971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2" name="Oval 351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3" name="Oval 352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4" name="Oval 353"/>
          <p:cNvSpPr/>
          <p:nvPr/>
        </p:nvSpPr>
        <p:spPr>
          <a:xfrm>
            <a:off x="7696200" y="1582486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5" name="Oval 354"/>
          <p:cNvSpPr/>
          <p:nvPr/>
        </p:nvSpPr>
        <p:spPr>
          <a:xfrm>
            <a:off x="8382000" y="1430086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6" name="Oval 355"/>
          <p:cNvSpPr/>
          <p:nvPr/>
        </p:nvSpPr>
        <p:spPr>
          <a:xfrm>
            <a:off x="8382000" y="1447800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8" name="Oval 357"/>
          <p:cNvSpPr/>
          <p:nvPr/>
        </p:nvSpPr>
        <p:spPr>
          <a:xfrm>
            <a:off x="685800" y="2923592"/>
            <a:ext cx="457200" cy="429208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9" name="Oval 358"/>
          <p:cNvSpPr/>
          <p:nvPr/>
        </p:nvSpPr>
        <p:spPr>
          <a:xfrm>
            <a:off x="7696200" y="4325686"/>
            <a:ext cx="381000" cy="322514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0" name="Oval 359"/>
          <p:cNvSpPr/>
          <p:nvPr/>
        </p:nvSpPr>
        <p:spPr>
          <a:xfrm>
            <a:off x="76200" y="3962400"/>
            <a:ext cx="457200" cy="429208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0" name="Up-Down Arrow 159"/>
          <p:cNvSpPr/>
          <p:nvPr/>
        </p:nvSpPr>
        <p:spPr>
          <a:xfrm>
            <a:off x="2149815" y="1430086"/>
            <a:ext cx="580141" cy="5100359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4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54" name="Up-Down Arrow 1053"/>
          <p:cNvSpPr/>
          <p:nvPr/>
        </p:nvSpPr>
        <p:spPr>
          <a:xfrm>
            <a:off x="6198125" y="1446034"/>
            <a:ext cx="580141" cy="2673062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8229600" y="4419600"/>
            <a:ext cx="381000" cy="322514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243656" y="3636120"/>
            <a:ext cx="8763000" cy="830997"/>
          </a:xfrm>
          <a:prstGeom prst="rect">
            <a:avLst/>
          </a:prstGeom>
          <a:solidFill>
            <a:srgbClr val="263C82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14400" indent="-914400" algn="ctr"/>
            <a:r>
              <a:rPr lang="en-US" sz="4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Register utilization decreases II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3388296" y="3211329"/>
            <a:ext cx="3182564" cy="1212136"/>
            <a:chOff x="-2743200" y="3809999"/>
            <a:chExt cx="4191000" cy="1524001"/>
          </a:xfrm>
        </p:grpSpPr>
        <p:grpSp>
          <p:nvGrpSpPr>
            <p:cNvPr id="123" name="Group 122"/>
            <p:cNvGrpSpPr/>
            <p:nvPr/>
          </p:nvGrpSpPr>
          <p:grpSpPr>
            <a:xfrm>
              <a:off x="-2743200" y="3809999"/>
              <a:ext cx="1866900" cy="1524000"/>
              <a:chOff x="-2819400" y="3567404"/>
              <a:chExt cx="1143000" cy="949827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P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-419100" y="3810000"/>
              <a:ext cx="1866900" cy="1524000"/>
              <a:chOff x="-2819400" y="3567404"/>
              <a:chExt cx="1143000" cy="94982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-2819400" y="3567404"/>
                <a:ext cx="571500" cy="949827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/>
                  <a:t>Q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-2247900" y="3567404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1</a:t>
                </a:r>
                <a:endParaRPr lang="en-US" sz="4400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-2247900" y="4042318"/>
                <a:ext cx="571500" cy="474913"/>
              </a:xfrm>
              <a:prstGeom prst="rect">
                <a:avLst/>
              </a:prstGeom>
              <a:solidFill>
                <a:srgbClr val="263C8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/>
                  <a:t>2</a:t>
                </a:r>
                <a:endParaRPr lang="en-US" sz="4400" dirty="0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>
            <a:xfrm>
              <a:off x="-876300" y="4648200"/>
              <a:ext cx="457200" cy="0"/>
            </a:xfrm>
            <a:prstGeom prst="straightConnector1">
              <a:avLst/>
            </a:prstGeom>
            <a:solidFill>
              <a:srgbClr val="254793"/>
            </a:solidFill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Mapping w/o and with Registers</a:t>
            </a:r>
            <a:endParaRPr lang="en-US" sz="3600" b="1" dirty="0"/>
          </a:p>
        </p:txBody>
      </p:sp>
      <p:sp>
        <p:nvSpPr>
          <p:cNvPr id="2" name="C code"/>
          <p:cNvSpPr txBox="1"/>
          <p:nvPr/>
        </p:nvSpPr>
        <p:spPr>
          <a:xfrm>
            <a:off x="152400" y="1430086"/>
            <a:ext cx="990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dirty="0" smtClean="0"/>
              <a:t>or(…)</a:t>
            </a:r>
          </a:p>
          <a:p>
            <a:r>
              <a:rPr lang="en-US" sz="1400" dirty="0"/>
              <a:t>{</a:t>
            </a:r>
            <a:endParaRPr lang="en-US" sz="1400" dirty="0" smtClean="0"/>
          </a:p>
          <a:p>
            <a:r>
              <a:rPr lang="en-US" sz="1400" dirty="0" smtClean="0"/>
              <a:t>   a=1;</a:t>
            </a:r>
          </a:p>
          <a:p>
            <a:r>
              <a:rPr lang="en-US" sz="1400" dirty="0" smtClean="0"/>
              <a:t>   b=a-1;</a:t>
            </a:r>
          </a:p>
          <a:p>
            <a:r>
              <a:rPr lang="en-US" sz="1400" dirty="0" smtClean="0"/>
              <a:t>   c=b*2;</a:t>
            </a:r>
          </a:p>
          <a:p>
            <a:r>
              <a:rPr lang="en-US" sz="1400" dirty="0" smtClean="0"/>
              <a:t>   d=c-a;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68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1"/>
    </mc:Choice>
    <mc:Fallback xmlns="">
      <p:transition spd="slow" advTm="6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36667 -0.213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-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23334 -0.16459 " pathEditMode="relative" rAng="0" ptsTypes="AA">
                                      <p:cBhvr>
                                        <p:cTn id="68" dur="16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24167 -0.1201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375 -0.0576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-0.2132 L 0.36667 -0.013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-0.0132 L 0.36667 0.1756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75416 -0.22292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08" y="-1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63334 -0.16459 " pathEditMode="relative" rAng="0" ptsTypes="AA">
                                      <p:cBhvr>
                                        <p:cTn id="116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67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625 -0.1201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75833 -0.04652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17" y="-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944 L 0.07084 -0.04028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249 L 0.00417 0.19172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89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249 L 0.00417 0.3917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89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417 -0.22292 L 0.75833 0.19792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334 -0.16459 L 0.64167 0.23541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5833 0.01111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89454E-6 L 0.00417 0.1972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9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348" grpId="0" animBg="1"/>
      <p:bldP spid="348" grpId="1" animBg="1"/>
      <p:bldP spid="349" grpId="0" animBg="1"/>
      <p:bldP spid="349" grpId="1" animBg="1"/>
      <p:bldP spid="350" grpId="0" animBg="1"/>
      <p:bldP spid="350" grpId="1" animBg="1"/>
      <p:bldP spid="351" grpId="0" animBg="1"/>
      <p:bldP spid="351" grpId="1" animBg="1"/>
      <p:bldP spid="352" grpId="0" animBg="1"/>
      <p:bldP spid="352" grpId="1" animBg="1"/>
      <p:bldP spid="353" grpId="0" animBg="1"/>
      <p:bldP spid="353" grpId="1" animBg="1"/>
      <p:bldP spid="354" grpId="0" animBg="1"/>
      <p:bldP spid="354" grpId="1" animBg="1"/>
      <p:bldP spid="355" grpId="0" animBg="1"/>
      <p:bldP spid="355" grpId="1" animBg="1"/>
      <p:bldP spid="356" grpId="0" animBg="1"/>
      <p:bldP spid="356" grpId="1" animBg="1"/>
      <p:bldP spid="358" grpId="0" animBg="1"/>
      <p:bldP spid="358" grpId="1" animBg="1"/>
      <p:bldP spid="359" grpId="0" animBg="1"/>
      <p:bldP spid="359" grpId="1" animBg="1"/>
      <p:bldP spid="360" grpId="0" animBg="1"/>
      <p:bldP spid="360" grpId="1" animBg="1"/>
      <p:bldP spid="160" grpId="0" animBg="1"/>
      <p:bldP spid="1054" grpId="0" animBg="1"/>
      <p:bldP spid="120" grpId="0" animBg="1"/>
      <p:bldP spid="120" grpId="1" animBg="1"/>
      <p:bldP spid="361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530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Rotating Register File Structure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188720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Rotation performed every II cycles</a:t>
            </a:r>
          </a:p>
          <a:p>
            <a:r>
              <a:rPr lang="en-US" sz="2400" dirty="0" smtClean="0"/>
              <a:t>Proposed in </a:t>
            </a:r>
            <a:r>
              <a:rPr lang="en-US" sz="2400" dirty="0"/>
              <a:t>[Essen et </a:t>
            </a:r>
            <a:r>
              <a:rPr lang="en-US" sz="2400" dirty="0" smtClean="0"/>
              <a:t>al.] </a:t>
            </a:r>
            <a:endParaRPr lang="en-US" sz="2400" dirty="0"/>
          </a:p>
        </p:txBody>
      </p:sp>
      <p:grpSp>
        <p:nvGrpSpPr>
          <p:cNvPr id="6" name="RF"/>
          <p:cNvGrpSpPr/>
          <p:nvPr/>
        </p:nvGrpSpPr>
        <p:grpSpPr>
          <a:xfrm>
            <a:off x="685800" y="2354206"/>
            <a:ext cx="7315199" cy="3513194"/>
            <a:chOff x="685800" y="2354206"/>
            <a:chExt cx="7315199" cy="35131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62" y="2354206"/>
              <a:ext cx="7188437" cy="3513194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5800" y="2354206"/>
              <a:ext cx="7315199" cy="3513194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Offset"/>
          <p:cNvGrpSpPr/>
          <p:nvPr/>
        </p:nvGrpSpPr>
        <p:grpSpPr>
          <a:xfrm>
            <a:off x="671286" y="3048000"/>
            <a:ext cx="4281714" cy="1828800"/>
            <a:chOff x="762000" y="2286000"/>
            <a:chExt cx="4281714" cy="1828800"/>
          </a:xfrm>
        </p:grpSpPr>
        <p:sp>
          <p:nvSpPr>
            <p:cNvPr id="9" name="Rectangle 8"/>
            <p:cNvSpPr/>
            <p:nvPr/>
          </p:nvSpPr>
          <p:spPr>
            <a:xfrm>
              <a:off x="2209800" y="2743200"/>
              <a:ext cx="1371600" cy="9906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3015734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Divide by II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3581400" y="3200400"/>
              <a:ext cx="1295400" cy="183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914400" y="3200400"/>
              <a:ext cx="12954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144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clock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2895600"/>
              <a:ext cx="1295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Increment</a:t>
              </a:r>
              <a:r>
                <a:rPr lang="en-US" dirty="0" smtClean="0"/>
                <a:t> </a:t>
              </a:r>
              <a:r>
                <a:rPr lang="en-US" dirty="0" smtClean="0"/>
                <a:t>every </a:t>
              </a:r>
              <a:br>
                <a:rPr lang="en-US" dirty="0" smtClean="0"/>
              </a:br>
              <a:r>
                <a:rPr lang="en-US" dirty="0" smtClean="0"/>
                <a:t>II cycles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" y="2286000"/>
              <a:ext cx="4281714" cy="18288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9000" y="2362591"/>
              <a:ext cx="1630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Offset Counter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8153400" y="2743200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Modulo </a:t>
            </a:r>
            <a:r>
              <a:rPr lang="en-US" sz="1600" dirty="0" smtClean="0">
                <a:solidFill>
                  <a:schemeClr val="tx1"/>
                </a:solidFill>
              </a:rPr>
              <a:t>#</a:t>
            </a:r>
            <a:r>
              <a:rPr lang="en-US" sz="1600" dirty="0" err="1" smtClean="0">
                <a:solidFill>
                  <a:schemeClr val="tx1"/>
                </a:solidFill>
              </a:rPr>
              <a:t>regs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Counter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8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7341E-7 L 0.37586 -0.344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5" y="-1720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 -1.96532E-6 L 3.33333E-6 -1.9653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6530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Rotating Register File in Action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Rotation performed every II cycles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94533"/>
            <a:ext cx="5257800" cy="2920267"/>
          </a:xfrm>
          <a:prstGeom prst="rect">
            <a:avLst/>
          </a:prstGeom>
        </p:spPr>
      </p:pic>
      <p:grpSp>
        <p:nvGrpSpPr>
          <p:cNvPr id="6" name="PEs"/>
          <p:cNvGrpSpPr/>
          <p:nvPr/>
        </p:nvGrpSpPr>
        <p:grpSpPr>
          <a:xfrm>
            <a:off x="5715000" y="1143000"/>
            <a:ext cx="3182564" cy="5360571"/>
            <a:chOff x="5715000" y="1143000"/>
            <a:chExt cx="3182564" cy="5360571"/>
          </a:xfrm>
        </p:grpSpPr>
        <p:grpSp>
          <p:nvGrpSpPr>
            <p:cNvPr id="7" name="Group 6"/>
            <p:cNvGrpSpPr/>
            <p:nvPr/>
          </p:nvGrpSpPr>
          <p:grpSpPr>
            <a:xfrm>
              <a:off x="5715000" y="1143000"/>
              <a:ext cx="3182564" cy="1212136"/>
              <a:chOff x="-2743200" y="3809999"/>
              <a:chExt cx="4191000" cy="1524001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-2743200" y="3809999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P</a:t>
                  </a:r>
                  <a:endParaRPr lang="en-US" sz="4400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-419100" y="3810000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Q</a:t>
                  </a: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cxnSp>
            <p:nvCxnSpPr>
              <p:cNvPr id="40" name="Straight Arrow Connector 39"/>
              <p:cNvCxnSpPr/>
              <p:nvPr/>
            </p:nvCxnSpPr>
            <p:spPr>
              <a:xfrm>
                <a:off x="-876300" y="4648200"/>
                <a:ext cx="457200" cy="0"/>
              </a:xfrm>
              <a:prstGeom prst="straightConnector1">
                <a:avLst/>
              </a:prstGeom>
              <a:solidFill>
                <a:srgbClr val="254793"/>
              </a:solidFill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715000" y="2525812"/>
              <a:ext cx="3182564" cy="1212136"/>
              <a:chOff x="-2743200" y="3809999"/>
              <a:chExt cx="4191000" cy="1524001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-2743200" y="3809999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P</a:t>
                  </a: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-419100" y="3810000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Q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-876300" y="4648200"/>
                <a:ext cx="457200" cy="0"/>
              </a:xfrm>
              <a:prstGeom prst="straightConnector1">
                <a:avLst/>
              </a:prstGeom>
              <a:solidFill>
                <a:srgbClr val="254793"/>
              </a:solidFill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5715000" y="3908624"/>
              <a:ext cx="3182564" cy="1212136"/>
              <a:chOff x="-2743200" y="3809999"/>
              <a:chExt cx="4191000" cy="1524001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-2743200" y="3809999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P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-419100" y="3810000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Q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>
              <a:xfrm>
                <a:off x="-876300" y="4648200"/>
                <a:ext cx="457200" cy="0"/>
              </a:xfrm>
              <a:prstGeom prst="straightConnector1">
                <a:avLst/>
              </a:prstGeom>
              <a:solidFill>
                <a:srgbClr val="254793"/>
              </a:solidFill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5715000" y="5291435"/>
              <a:ext cx="3182564" cy="1212136"/>
              <a:chOff x="-2743200" y="3809999"/>
              <a:chExt cx="4191000" cy="152400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-2743200" y="3809999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P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-419100" y="3810000"/>
                <a:ext cx="1866900" cy="1524000"/>
                <a:chOff x="-2819400" y="3567404"/>
                <a:chExt cx="1143000" cy="949827"/>
              </a:xfrm>
              <a:scene3d>
                <a:camera prst="isometricOffAxis2Top">
                  <a:rot lat="18250371" lon="2755361" rev="19121893"/>
                </a:camera>
                <a:lightRig rig="threePt" dir="t"/>
              </a:scene3d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-2819400" y="3567404"/>
                  <a:ext cx="571500" cy="949827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/>
                    <a:t>Q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-2247900" y="3567404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1</a:t>
                  </a:r>
                  <a:endParaRPr lang="en-US" sz="4400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-2247900" y="4042318"/>
                  <a:ext cx="571500" cy="474913"/>
                </a:xfrm>
                <a:prstGeom prst="rect">
                  <a:avLst/>
                </a:prstGeom>
                <a:solidFill>
                  <a:srgbClr val="263C82"/>
                </a:solidFill>
                <a:ln>
                  <a:solidFill>
                    <a:schemeClr val="tx1"/>
                  </a:solidFill>
                </a:ln>
                <a:sp3d>
                  <a:bevelT prst="relaxedInset"/>
                  <a:bevelB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400" dirty="0" smtClean="0"/>
                    <a:t>2</a:t>
                  </a:r>
                  <a:endParaRPr lang="en-US" sz="4400" dirty="0"/>
                </a:p>
              </p:txBody>
            </p: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-876300" y="4648200"/>
                <a:ext cx="457200" cy="0"/>
              </a:xfrm>
              <a:prstGeom prst="straightConnector1">
                <a:avLst/>
              </a:prstGeom>
              <a:solidFill>
                <a:srgbClr val="254793"/>
              </a:solidFill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Oval 46"/>
          <p:cNvSpPr/>
          <p:nvPr/>
        </p:nvSpPr>
        <p:spPr>
          <a:xfrm>
            <a:off x="7696200" y="1582486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Oval 47"/>
          <p:cNvSpPr/>
          <p:nvPr/>
        </p:nvSpPr>
        <p:spPr>
          <a:xfrm>
            <a:off x="8382000" y="1447800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Oval 48"/>
          <p:cNvSpPr/>
          <p:nvPr/>
        </p:nvSpPr>
        <p:spPr>
          <a:xfrm>
            <a:off x="8382000" y="2801686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/>
          <p:cNvSpPr/>
          <p:nvPr/>
        </p:nvSpPr>
        <p:spPr>
          <a:xfrm>
            <a:off x="8382000" y="4173286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/>
          <p:cNvSpPr/>
          <p:nvPr/>
        </p:nvSpPr>
        <p:spPr>
          <a:xfrm>
            <a:off x="5867400" y="2954086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Oval 51"/>
          <p:cNvSpPr/>
          <p:nvPr/>
        </p:nvSpPr>
        <p:spPr>
          <a:xfrm>
            <a:off x="5943600" y="4343400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7696200" y="5715000"/>
            <a:ext cx="381000" cy="32251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7696200" y="4325686"/>
            <a:ext cx="381000" cy="322514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Oval 54"/>
          <p:cNvSpPr/>
          <p:nvPr/>
        </p:nvSpPr>
        <p:spPr>
          <a:xfrm>
            <a:off x="8229600" y="4554286"/>
            <a:ext cx="381000" cy="322514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Oval 55"/>
          <p:cNvSpPr/>
          <p:nvPr/>
        </p:nvSpPr>
        <p:spPr>
          <a:xfrm>
            <a:off x="5867400" y="5715000"/>
            <a:ext cx="381000" cy="322514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7" name="Oval 56"/>
          <p:cNvSpPr/>
          <p:nvPr/>
        </p:nvSpPr>
        <p:spPr>
          <a:xfrm>
            <a:off x="8229600" y="5925886"/>
            <a:ext cx="381000" cy="322514"/>
          </a:xfrm>
          <a:prstGeom prst="ellipse">
            <a:avLst/>
          </a:prstGeom>
          <a:solidFill>
            <a:srgbClr val="FF9900"/>
          </a:solidFill>
          <a:ln w="28575">
            <a:solidFill>
              <a:schemeClr val="tx1"/>
            </a:solidFill>
          </a:ln>
          <a:effectLst>
            <a:outerShdw blurRad="50800" dir="18900000" sy="23000" kx="-1200000" algn="bl" rotWithShape="0">
              <a:prstClr val="black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Up-Down Arrow 57"/>
          <p:cNvSpPr/>
          <p:nvPr/>
        </p:nvSpPr>
        <p:spPr>
          <a:xfrm>
            <a:off x="5164413" y="1466135"/>
            <a:ext cx="580141" cy="2673062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2"/>
                </a:solidFill>
              </a:rPr>
              <a:t>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9" name="Offset 0"/>
          <p:cNvSpPr txBox="1"/>
          <p:nvPr/>
        </p:nvSpPr>
        <p:spPr>
          <a:xfrm>
            <a:off x="1277076" y="13683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R1 0"/>
          <p:cNvSpPr txBox="1"/>
          <p:nvPr/>
        </p:nvSpPr>
        <p:spPr>
          <a:xfrm>
            <a:off x="457200" y="1720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1" name="Result 0"/>
          <p:cNvSpPr txBox="1"/>
          <p:nvPr/>
        </p:nvSpPr>
        <p:spPr>
          <a:xfrm>
            <a:off x="2209800" y="16250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Offset 1"/>
          <p:cNvSpPr txBox="1"/>
          <p:nvPr/>
        </p:nvSpPr>
        <p:spPr>
          <a:xfrm>
            <a:off x="1277076" y="1371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Result 1"/>
          <p:cNvSpPr txBox="1"/>
          <p:nvPr/>
        </p:nvSpPr>
        <p:spPr>
          <a:xfrm>
            <a:off x="2212159" y="16110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R1 1"/>
          <p:cNvSpPr txBox="1"/>
          <p:nvPr/>
        </p:nvSpPr>
        <p:spPr>
          <a:xfrm>
            <a:off x="459559" y="1720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4903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 animBg="1"/>
      <p:bldP spid="54" grpId="0" animBg="1"/>
      <p:bldP spid="59" grpId="0"/>
      <p:bldP spid="59" grpId="1"/>
      <p:bldP spid="60" grpId="0"/>
      <p:bldP spid="60" grpId="1"/>
      <p:bldP spid="61" grpId="0"/>
      <p:bldP spid="61" grpId="1"/>
      <p:bldP spid="61" grpId="2"/>
      <p:bldP spid="62" grpId="0"/>
      <p:bldP spid="63" grpId="0"/>
      <p:bldP spid="63" grpId="1"/>
      <p:bldP spid="6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|0.2|0.1|0.1|0.1|0.1|0.1|0.1|0.1|0.1|0.1|0.1|0.2|0.3|0.4|0.1|0.1|0.1|0.1|0.1|0.1|0.1|0.1|0.1|0.4|0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5048</TotalTime>
  <Words>1503</Words>
  <Application>Microsoft Office PowerPoint</Application>
  <PresentationFormat>On-screen Show (4:3)</PresentationFormat>
  <Paragraphs>527</Paragraphs>
  <Slides>28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CML</vt:lpstr>
      <vt:lpstr>REGISTER FILE ORGANIZATION FOR COARSE GRAINED RECONFIGURABLE ARCHITECTURES (CGRAs)</vt:lpstr>
      <vt:lpstr>Need for Power Efficient Computing</vt:lpstr>
      <vt:lpstr>Coarse-Grained Reconfigurable Architectures (CGRAs)</vt:lpstr>
      <vt:lpstr>PowerPoint Presentation</vt:lpstr>
      <vt:lpstr>PowerPoint Presentation</vt:lpstr>
      <vt:lpstr>Comparison with GPUs and FPGAs</vt:lpstr>
      <vt:lpstr>Mapping w/o and with Registers</vt:lpstr>
      <vt:lpstr>Rotating Register File Structure</vt:lpstr>
      <vt:lpstr>Rotating Register File in Action</vt:lpstr>
      <vt:lpstr>Introduction to the Problem</vt:lpstr>
      <vt:lpstr>State of the Art in RF Organizations for CGRA</vt:lpstr>
      <vt:lpstr>Fixed RF (FRF): Architecture</vt:lpstr>
      <vt:lpstr>Shared RF: Architecture</vt:lpstr>
      <vt:lpstr>Pros and Cons of each RF Structure</vt:lpstr>
      <vt:lpstr>Increase in Instruction Size</vt:lpstr>
      <vt:lpstr>Programmable RF (PRF): Architecture</vt:lpstr>
      <vt:lpstr>Pros and Cons of each RF Structure</vt:lpstr>
      <vt:lpstr>Compiler Support</vt:lpstr>
      <vt:lpstr>Compiler Support</vt:lpstr>
      <vt:lpstr>Compiler Support</vt:lpstr>
      <vt:lpstr>Compiler Support</vt:lpstr>
      <vt:lpstr>PRF is Best in a Register-Constrained CGRA (Lower II is better)</vt:lpstr>
      <vt:lpstr>PRF Requires the Minimum no. of Registers to get a Mapping</vt:lpstr>
      <vt:lpstr>Number of registers required to achieve the minimum II</vt:lpstr>
      <vt:lpstr>PRF Imposes Minimal Area Overhead</vt:lpstr>
      <vt:lpstr>PRF Imposes Minimal Frequency Overhead</vt:lpstr>
      <vt:lpstr>Conclusion</vt:lpstr>
      <vt:lpstr>SNRRF CONFIGURATION LIMITS MAPPING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FILE ORGANIZATIONS FOR COARSE GRAINED RECONFIGURABLE ARCHITECTURES</dc:title>
  <dc:creator>Dipal</dc:creator>
  <cp:lastModifiedBy>Dipal</cp:lastModifiedBy>
  <cp:revision>285</cp:revision>
  <dcterms:created xsi:type="dcterms:W3CDTF">2014-06-22T00:28:45Z</dcterms:created>
  <dcterms:modified xsi:type="dcterms:W3CDTF">2014-07-01T19:54:55Z</dcterms:modified>
</cp:coreProperties>
</file>