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7" r:id="rId3"/>
    <p:sldId id="278" r:id="rId4"/>
    <p:sldId id="258" r:id="rId5"/>
    <p:sldId id="259" r:id="rId6"/>
    <p:sldId id="279" r:id="rId7"/>
    <p:sldId id="280" r:id="rId8"/>
    <p:sldId id="284" r:id="rId9"/>
    <p:sldId id="285" r:id="rId10"/>
    <p:sldId id="262" r:id="rId11"/>
    <p:sldId id="263" r:id="rId12"/>
    <p:sldId id="265" r:id="rId13"/>
    <p:sldId id="266" r:id="rId14"/>
    <p:sldId id="267" r:id="rId15"/>
    <p:sldId id="288" r:id="rId16"/>
    <p:sldId id="289" r:id="rId17"/>
    <p:sldId id="268" r:id="rId18"/>
    <p:sldId id="270" r:id="rId19"/>
    <p:sldId id="269" r:id="rId20"/>
    <p:sldId id="271" r:id="rId21"/>
    <p:sldId id="272" r:id="rId22"/>
    <p:sldId id="276" r:id="rId23"/>
    <p:sldId id="281" r:id="rId24"/>
    <p:sldId id="282" r:id="rId25"/>
    <p:sldId id="283" r:id="rId26"/>
    <p:sldId id="286" r:id="rId27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C0"/>
    <a:srgbClr val="FF5050"/>
    <a:srgbClr val="006600"/>
    <a:srgbClr val="F1E6E3"/>
    <a:srgbClr val="FEF8E4"/>
    <a:srgbClr val="F6F8E4"/>
    <a:srgbClr val="B8645E"/>
    <a:srgbClr val="D0494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2377" autoAdjust="0"/>
    <p:restoredTop sz="93469" autoAdjust="0"/>
  </p:normalViewPr>
  <p:slideViewPr>
    <p:cSldViewPr>
      <p:cViewPr>
        <p:scale>
          <a:sx n="60" d="100"/>
          <a:sy n="60" d="100"/>
        </p:scale>
        <p:origin x="-984" y="-6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red\Documents\Research\compile_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red\Documents\Research\mthreading_simulatio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ared\Documents\Research\mthreading_simula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032865719371287"/>
          <c:y val="3.4784741767670289E-2"/>
          <c:w val="0.87310028056837863"/>
          <c:h val="0.71120255907011187"/>
        </c:manualLayout>
      </c:layout>
      <c:barChart>
        <c:barDir val="col"/>
        <c:grouping val="clustered"/>
        <c:ser>
          <c:idx val="0"/>
          <c:order val="0"/>
          <c:tx>
            <c:strRef>
              <c:f>'II Graphs'!$Q$1</c:f>
              <c:strCache>
                <c:ptCount val="1"/>
                <c:pt idx="0">
                  <c:v>2 PEs/Page</c:v>
                </c:pt>
              </c:strCache>
            </c:strRef>
          </c:tx>
          <c:spPr>
            <a:solidFill>
              <a:srgbClr val="FF5050"/>
            </a:solidFill>
          </c:spPr>
          <c:cat>
            <c:strRef>
              <c:f>'II Graphs'!$M$2:$M$13</c:f>
              <c:strCache>
                <c:ptCount val="12"/>
                <c:pt idx="0">
                  <c:v>mpeg2_form_pred</c:v>
                </c:pt>
                <c:pt idx="1">
                  <c:v>yuv2rgb</c:v>
                </c:pt>
                <c:pt idx="2">
                  <c:v>swim_calc2</c:v>
                </c:pt>
                <c:pt idx="3">
                  <c:v>wavelet</c:v>
                </c:pt>
                <c:pt idx="4">
                  <c:v>sor</c:v>
                </c:pt>
                <c:pt idx="5">
                  <c:v>Laplace</c:v>
                </c:pt>
                <c:pt idx="6">
                  <c:v>Swim Calc1</c:v>
                </c:pt>
                <c:pt idx="7">
                  <c:v>Compress</c:v>
                </c:pt>
                <c:pt idx="8">
                  <c:v>gsr</c:v>
                </c:pt>
                <c:pt idx="9">
                  <c:v>lowpass</c:v>
                </c:pt>
                <c:pt idx="10">
                  <c:v>sobel</c:v>
                </c:pt>
                <c:pt idx="11">
                  <c:v>Average</c:v>
                </c:pt>
              </c:strCache>
            </c:strRef>
          </c:cat>
          <c:val>
            <c:numRef>
              <c:f>'II Graphs'!$Q$2:$Q$13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0.63093333333333512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1.0833333333333333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0.95345014469125311</c:v>
                </c:pt>
              </c:numCache>
            </c:numRef>
          </c:val>
        </c:ser>
        <c:ser>
          <c:idx val="1"/>
          <c:order val="1"/>
          <c:tx>
            <c:strRef>
              <c:f>'II Graphs'!$R$1</c:f>
              <c:strCache>
                <c:ptCount val="1"/>
                <c:pt idx="0">
                  <c:v>4 PEs/Page</c:v>
                </c:pt>
              </c:strCache>
            </c:strRef>
          </c:tx>
          <c:spPr>
            <a:solidFill>
              <a:srgbClr val="00B0F0"/>
            </a:solidFill>
          </c:spPr>
          <c:cat>
            <c:strRef>
              <c:f>'II Graphs'!$M$2:$M$13</c:f>
              <c:strCache>
                <c:ptCount val="12"/>
                <c:pt idx="0">
                  <c:v>mpeg2_form_pred</c:v>
                </c:pt>
                <c:pt idx="1">
                  <c:v>yuv2rgb</c:v>
                </c:pt>
                <c:pt idx="2">
                  <c:v>swim_calc2</c:v>
                </c:pt>
                <c:pt idx="3">
                  <c:v>wavelet</c:v>
                </c:pt>
                <c:pt idx="4">
                  <c:v>sor</c:v>
                </c:pt>
                <c:pt idx="5">
                  <c:v>Laplace</c:v>
                </c:pt>
                <c:pt idx="6">
                  <c:v>Swim Calc1</c:v>
                </c:pt>
                <c:pt idx="7">
                  <c:v>Compress</c:v>
                </c:pt>
                <c:pt idx="8">
                  <c:v>gsr</c:v>
                </c:pt>
                <c:pt idx="9">
                  <c:v>lowpass</c:v>
                </c:pt>
                <c:pt idx="10">
                  <c:v>sobel</c:v>
                </c:pt>
                <c:pt idx="11">
                  <c:v>Average</c:v>
                </c:pt>
              </c:strCache>
            </c:strRef>
          </c:cat>
          <c:val>
            <c:numRef>
              <c:f>'II Graphs'!$R$2:$R$13</c:f>
              <c:numCache>
                <c:formatCode>General</c:formatCode>
                <c:ptCount val="12"/>
                <c:pt idx="0">
                  <c:v>1</c:v>
                </c:pt>
                <c:pt idx="1">
                  <c:v>1.4446666666666659</c:v>
                </c:pt>
                <c:pt idx="2">
                  <c:v>0.8666666666666667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1.0092240636561758</c:v>
                </c:pt>
              </c:numCache>
            </c:numRef>
          </c:val>
        </c:ser>
        <c:ser>
          <c:idx val="2"/>
          <c:order val="2"/>
          <c:tx>
            <c:strRef>
              <c:f>'II Graphs'!$S$1</c:f>
              <c:strCache>
                <c:ptCount val="1"/>
                <c:pt idx="0">
                  <c:v>8 PEs/Page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</c:spPr>
          <c:cat>
            <c:strRef>
              <c:f>'II Graphs'!$M$2:$M$13</c:f>
              <c:strCache>
                <c:ptCount val="12"/>
                <c:pt idx="0">
                  <c:v>mpeg2_form_pred</c:v>
                </c:pt>
                <c:pt idx="1">
                  <c:v>yuv2rgb</c:v>
                </c:pt>
                <c:pt idx="2">
                  <c:v>swim_calc2</c:v>
                </c:pt>
                <c:pt idx="3">
                  <c:v>wavelet</c:v>
                </c:pt>
                <c:pt idx="4">
                  <c:v>sor</c:v>
                </c:pt>
                <c:pt idx="5">
                  <c:v>Laplace</c:v>
                </c:pt>
                <c:pt idx="6">
                  <c:v>Swim Calc1</c:v>
                </c:pt>
                <c:pt idx="7">
                  <c:v>Compress</c:v>
                </c:pt>
                <c:pt idx="8">
                  <c:v>gsr</c:v>
                </c:pt>
                <c:pt idx="9">
                  <c:v>lowpass</c:v>
                </c:pt>
                <c:pt idx="10">
                  <c:v>sobel</c:v>
                </c:pt>
                <c:pt idx="11">
                  <c:v>Average</c:v>
                </c:pt>
              </c:strCache>
            </c:strRef>
          </c:cat>
          <c:val>
            <c:numRef>
              <c:f>'II Graphs'!$S$2:$S$13</c:f>
              <c:numCache>
                <c:formatCode>General</c:formatCode>
                <c:ptCount val="12"/>
                <c:pt idx="0">
                  <c:v>1</c:v>
                </c:pt>
                <c:pt idx="1">
                  <c:v>1.25</c:v>
                </c:pt>
                <c:pt idx="2">
                  <c:v>1</c:v>
                </c:pt>
                <c:pt idx="3">
                  <c:v>1</c:v>
                </c:pt>
                <c:pt idx="4">
                  <c:v>0.75000000000000178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</c:ser>
        <c:axId val="64152704"/>
        <c:axId val="64154240"/>
      </c:barChart>
      <c:catAx>
        <c:axId val="64152704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64154240"/>
        <c:crosses val="autoZero"/>
        <c:auto val="1"/>
        <c:lblAlgn val="ctr"/>
        <c:lblOffset val="100"/>
      </c:catAx>
      <c:valAx>
        <c:axId val="64154240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 dirty="0" err="1" smtClean="0"/>
                  <a:t>Interation</a:t>
                </a:r>
                <a:r>
                  <a:rPr lang="en-US" sz="1400" dirty="0" smtClean="0"/>
                  <a:t> Interval (II)</a:t>
                </a:r>
                <a:endParaRPr lang="en-US" sz="1400" dirty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41527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4933829607505969"/>
          <c:y val="3.5579100988784022E-2"/>
          <c:w val="0.49512278637584228"/>
          <c:h val="0.13977500672512991"/>
        </c:manualLayout>
      </c:layout>
      <c:spPr>
        <a:noFill/>
      </c:spPr>
      <c:txPr>
        <a:bodyPr/>
        <a:lstStyle/>
        <a:p>
          <a:pPr>
            <a:defRPr sz="1800" b="1"/>
          </a:pPr>
          <a:endParaRPr lang="en-US"/>
        </a:p>
      </c:txPr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1600" b="1"/>
            </a:pPr>
            <a:r>
              <a:rPr lang="en-US" sz="1600" b="1" dirty="0"/>
              <a:t>Performance </a:t>
            </a:r>
            <a:r>
              <a:rPr lang="en-US" sz="1600" b="1" dirty="0" smtClean="0"/>
              <a:t>across </a:t>
            </a:r>
            <a:r>
              <a:rPr lang="en-US" sz="1600" b="1" dirty="0"/>
              <a:t>CGRA Size </a:t>
            </a:r>
          </a:p>
          <a:p>
            <a:pPr>
              <a:defRPr sz="1600" b="1"/>
            </a:pPr>
            <a:r>
              <a:rPr lang="en-US" sz="1600" b="1" dirty="0"/>
              <a:t>(4 PEs/Page)</a:t>
            </a:r>
          </a:p>
        </c:rich>
      </c:tx>
      <c:layout>
        <c:manualLayout>
          <c:xMode val="edge"/>
          <c:yMode val="edge"/>
          <c:x val="0.17073886990541276"/>
          <c:y val="1.7543859649122841E-2"/>
        </c:manualLayout>
      </c:layout>
    </c:title>
    <c:plotArea>
      <c:layout>
        <c:manualLayout>
          <c:layoutTarget val="inner"/>
          <c:xMode val="edge"/>
          <c:yMode val="edge"/>
          <c:x val="0.16483756747387707"/>
          <c:y val="0.15701754385964944"/>
          <c:w val="0.76978507403555918"/>
          <c:h val="0.74058963024359137"/>
        </c:manualLayout>
      </c:layout>
      <c:lineChart>
        <c:grouping val="standard"/>
        <c:ser>
          <c:idx val="0"/>
          <c:order val="0"/>
          <c:tx>
            <c:strRef>
              <c:f>'CGRA 4x4'!$T$119</c:f>
              <c:strCache>
                <c:ptCount val="1"/>
                <c:pt idx="0">
                  <c:v>4x4 CGRA</c:v>
                </c:pt>
              </c:strCache>
            </c:strRef>
          </c:tx>
          <c:spPr>
            <a:ln>
              <a:solidFill>
                <a:schemeClr val="accent2">
                  <a:lumMod val="75000"/>
                </a:schemeClr>
              </a:solidFill>
            </a:ln>
          </c:spPr>
          <c:marker>
            <c:symbol val="none"/>
          </c:marker>
          <c:cat>
            <c:numLit>
              <c:formatCode>General</c:formatCode>
              <c:ptCount val="5"/>
              <c:pt idx="0">
                <c:v>1</c:v>
              </c:pt>
              <c:pt idx="1">
                <c:v>2</c:v>
              </c:pt>
              <c:pt idx="2">
                <c:v>4</c:v>
              </c:pt>
              <c:pt idx="3">
                <c:v>8</c:v>
              </c:pt>
              <c:pt idx="4">
                <c:v>16</c:v>
              </c:pt>
            </c:numLit>
          </c:cat>
          <c:val>
            <c:numRef>
              <c:f>'CGRA 4x4'!$T$120:$T$124</c:f>
              <c:numCache>
                <c:formatCode>General</c:formatCode>
                <c:ptCount val="5"/>
                <c:pt idx="0">
                  <c:v>1</c:v>
                </c:pt>
                <c:pt idx="1">
                  <c:v>1.0959016015770637</c:v>
                </c:pt>
                <c:pt idx="2">
                  <c:v>1.3003524897078591</c:v>
                </c:pt>
                <c:pt idx="3">
                  <c:v>1.3786263968884396</c:v>
                </c:pt>
                <c:pt idx="4">
                  <c:v>1.3418419527386898</c:v>
                </c:pt>
              </c:numCache>
            </c:numRef>
          </c:val>
        </c:ser>
        <c:ser>
          <c:idx val="1"/>
          <c:order val="1"/>
          <c:tx>
            <c:strRef>
              <c:f>'CGRA 4x4'!$U$119</c:f>
              <c:strCache>
                <c:ptCount val="1"/>
                <c:pt idx="0">
                  <c:v>6x6 CGRA</c:v>
                </c:pt>
              </c:strCache>
            </c:strRef>
          </c:tx>
          <c:spPr>
            <a:ln>
              <a:solidFill>
                <a:schemeClr val="bg2">
                  <a:lumMod val="25000"/>
                </a:schemeClr>
              </a:solidFill>
            </a:ln>
          </c:spPr>
          <c:marker>
            <c:symbol val="none"/>
          </c:marker>
          <c:cat>
            <c:numLit>
              <c:formatCode>General</c:formatCode>
              <c:ptCount val="5"/>
              <c:pt idx="0">
                <c:v>1</c:v>
              </c:pt>
              <c:pt idx="1">
                <c:v>2</c:v>
              </c:pt>
              <c:pt idx="2">
                <c:v>4</c:v>
              </c:pt>
              <c:pt idx="3">
                <c:v>8</c:v>
              </c:pt>
              <c:pt idx="4">
                <c:v>16</c:v>
              </c:pt>
            </c:numLit>
          </c:cat>
          <c:val>
            <c:numRef>
              <c:f>'CGRA 4x4'!$U$120:$U$124</c:f>
              <c:numCache>
                <c:formatCode>General</c:formatCode>
                <c:ptCount val="5"/>
                <c:pt idx="0">
                  <c:v>0.99137170270924757</c:v>
                </c:pt>
                <c:pt idx="1">
                  <c:v>1.2825412363948419</c:v>
                </c:pt>
                <c:pt idx="2">
                  <c:v>1.7701389877948857</c:v>
                </c:pt>
                <c:pt idx="3">
                  <c:v>2.2232827000996251</c:v>
                </c:pt>
                <c:pt idx="4">
                  <c:v>2.9368500697857343</c:v>
                </c:pt>
              </c:numCache>
            </c:numRef>
          </c:val>
        </c:ser>
        <c:ser>
          <c:idx val="2"/>
          <c:order val="2"/>
          <c:tx>
            <c:strRef>
              <c:f>'CGRA 4x4'!$V$119</c:f>
              <c:strCache>
                <c:ptCount val="1"/>
                <c:pt idx="0">
                  <c:v>8x8 CGRA</c:v>
                </c:pt>
              </c:strCache>
            </c:strRef>
          </c:tx>
          <c:spPr>
            <a:ln>
              <a:solidFill>
                <a:schemeClr val="accent3">
                  <a:lumMod val="75000"/>
                </a:schemeClr>
              </a:solidFill>
            </a:ln>
          </c:spPr>
          <c:marker>
            <c:symbol val="none"/>
          </c:marker>
          <c:cat>
            <c:numLit>
              <c:formatCode>General</c:formatCode>
              <c:ptCount val="5"/>
              <c:pt idx="0">
                <c:v>1</c:v>
              </c:pt>
              <c:pt idx="1">
                <c:v>2</c:v>
              </c:pt>
              <c:pt idx="2">
                <c:v>4</c:v>
              </c:pt>
              <c:pt idx="3">
                <c:v>8</c:v>
              </c:pt>
              <c:pt idx="4">
                <c:v>16</c:v>
              </c:pt>
            </c:numLit>
          </c:cat>
          <c:val>
            <c:numRef>
              <c:f>'CGRA 4x4'!$V$120:$V$124</c:f>
              <c:numCache>
                <c:formatCode>General</c:formatCode>
                <c:ptCount val="5"/>
                <c:pt idx="0">
                  <c:v>0.9996851269319641</c:v>
                </c:pt>
                <c:pt idx="1">
                  <c:v>1.334416704608909</c:v>
                </c:pt>
                <c:pt idx="2">
                  <c:v>2.1305403326989385</c:v>
                </c:pt>
                <c:pt idx="3">
                  <c:v>3.2014218056474704</c:v>
                </c:pt>
                <c:pt idx="4">
                  <c:v>4.2915558752463845</c:v>
                </c:pt>
              </c:numCache>
            </c:numRef>
          </c:val>
        </c:ser>
        <c:marker val="1"/>
        <c:axId val="72552832"/>
        <c:axId val="72554752"/>
      </c:lineChart>
      <c:catAx>
        <c:axId val="725528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Threads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72554752"/>
        <c:crosses val="autoZero"/>
        <c:auto val="1"/>
        <c:lblAlgn val="ctr"/>
        <c:lblOffset val="100"/>
      </c:catAx>
      <c:valAx>
        <c:axId val="7255475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Performance Improvement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7255283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7047169811320759"/>
          <c:y val="0.15966408804162699"/>
          <c:w val="0.31694968553459146"/>
          <c:h val="0.24324469309757349"/>
        </c:manualLayout>
      </c:layout>
      <c:txPr>
        <a:bodyPr/>
        <a:lstStyle/>
        <a:p>
          <a:pPr>
            <a:defRPr sz="1400"/>
          </a:pPr>
          <a:endParaRPr lang="en-US"/>
        </a:p>
      </c:txPr>
    </c:legend>
    <c:plotVisOnly val="1"/>
  </c:chart>
  <c:txPr>
    <a:bodyPr/>
    <a:lstStyle/>
    <a:p>
      <a:pPr>
        <a:defRPr sz="1100" b="1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1600"/>
            </a:pPr>
            <a:r>
              <a:rPr lang="en-US" sz="1600" dirty="0"/>
              <a:t>Performance </a:t>
            </a:r>
            <a:r>
              <a:rPr lang="en-US" sz="1600" dirty="0" smtClean="0"/>
              <a:t>across </a:t>
            </a:r>
            <a:r>
              <a:rPr lang="en-US" sz="1600" dirty="0"/>
              <a:t># PEs/Page</a:t>
            </a:r>
          </a:p>
          <a:p>
            <a:pPr>
              <a:defRPr sz="1600"/>
            </a:pPr>
            <a:r>
              <a:rPr lang="en-US" sz="1600" dirty="0"/>
              <a:t>(6x6 CGRA)</a:t>
            </a:r>
          </a:p>
        </c:rich>
      </c:tx>
      <c:layout>
        <c:manualLayout>
          <c:xMode val="edge"/>
          <c:yMode val="edge"/>
          <c:x val="0.16497733237890724"/>
          <c:y val="1.7241379310344827E-2"/>
        </c:manualLayout>
      </c:layout>
    </c:title>
    <c:plotArea>
      <c:layout>
        <c:manualLayout>
          <c:layoutTarget val="inner"/>
          <c:xMode val="edge"/>
          <c:yMode val="edge"/>
          <c:x val="0.16490408017179747"/>
          <c:y val="0.15431034482758682"/>
          <c:w val="0.74476258649486993"/>
          <c:h val="0.727820843515252"/>
        </c:manualLayout>
      </c:layout>
      <c:lineChart>
        <c:grouping val="standard"/>
        <c:ser>
          <c:idx val="0"/>
          <c:order val="0"/>
          <c:tx>
            <c:strRef>
              <c:f>'CGRA 4x4'!$P$119</c:f>
              <c:strCache>
                <c:ptCount val="1"/>
                <c:pt idx="0">
                  <c:v>2 PEs/Page</c:v>
                </c:pt>
              </c:strCache>
            </c:strRef>
          </c:tx>
          <c:marker>
            <c:symbol val="none"/>
          </c:marker>
          <c:cat>
            <c:numLit>
              <c:formatCode>General</c:formatCode>
              <c:ptCount val="5"/>
              <c:pt idx="0">
                <c:v>1</c:v>
              </c:pt>
              <c:pt idx="1">
                <c:v>2</c:v>
              </c:pt>
              <c:pt idx="2">
                <c:v>4</c:v>
              </c:pt>
              <c:pt idx="3">
                <c:v>8</c:v>
              </c:pt>
              <c:pt idx="4">
                <c:v>16</c:v>
              </c:pt>
            </c:numLit>
          </c:cat>
          <c:val>
            <c:numRef>
              <c:f>'CGRA 4x4'!$P$120:$P$124</c:f>
              <c:numCache>
                <c:formatCode>General</c:formatCode>
                <c:ptCount val="5"/>
                <c:pt idx="0">
                  <c:v>0.9655524361783776</c:v>
                </c:pt>
                <c:pt idx="1">
                  <c:v>1.2154964951942429</c:v>
                </c:pt>
                <c:pt idx="2">
                  <c:v>1.7150333857749767</c:v>
                </c:pt>
                <c:pt idx="3">
                  <c:v>2.4167827095074776</c:v>
                </c:pt>
                <c:pt idx="4">
                  <c:v>2.9316133856712563</c:v>
                </c:pt>
              </c:numCache>
            </c:numRef>
          </c:val>
        </c:ser>
        <c:ser>
          <c:idx val="1"/>
          <c:order val="1"/>
          <c:tx>
            <c:strRef>
              <c:f>'CGRA 4x4'!$Q$119</c:f>
              <c:strCache>
                <c:ptCount val="1"/>
                <c:pt idx="0">
                  <c:v>4 PEs/Page</c:v>
                </c:pt>
              </c:strCache>
            </c:strRef>
          </c:tx>
          <c:marker>
            <c:symbol val="none"/>
          </c:marker>
          <c:cat>
            <c:numLit>
              <c:formatCode>General</c:formatCode>
              <c:ptCount val="5"/>
              <c:pt idx="0">
                <c:v>1</c:v>
              </c:pt>
              <c:pt idx="1">
                <c:v>2</c:v>
              </c:pt>
              <c:pt idx="2">
                <c:v>4</c:v>
              </c:pt>
              <c:pt idx="3">
                <c:v>8</c:v>
              </c:pt>
              <c:pt idx="4">
                <c:v>16</c:v>
              </c:pt>
            </c:numLit>
          </c:cat>
          <c:val>
            <c:numRef>
              <c:f>'CGRA 4x4'!$Q$120:$Q$124</c:f>
              <c:numCache>
                <c:formatCode>General</c:formatCode>
                <c:ptCount val="5"/>
                <c:pt idx="0">
                  <c:v>0.99701894321373752</c:v>
                </c:pt>
                <c:pt idx="1">
                  <c:v>1.2376198475269378</c:v>
                </c:pt>
                <c:pt idx="2">
                  <c:v>1.7336772700672258</c:v>
                </c:pt>
                <c:pt idx="3">
                  <c:v>2.267776967545184</c:v>
                </c:pt>
                <c:pt idx="4">
                  <c:v>2.8567492992569377</c:v>
                </c:pt>
              </c:numCache>
            </c:numRef>
          </c:val>
        </c:ser>
        <c:ser>
          <c:idx val="2"/>
          <c:order val="2"/>
          <c:tx>
            <c:strRef>
              <c:f>'CGRA 4x4'!$R$119</c:f>
              <c:strCache>
                <c:ptCount val="1"/>
                <c:pt idx="0">
                  <c:v>8 PEs/Page</c:v>
                </c:pt>
              </c:strCache>
            </c:strRef>
          </c:tx>
          <c:marker>
            <c:symbol val="none"/>
          </c:marker>
          <c:cat>
            <c:numLit>
              <c:formatCode>General</c:formatCode>
              <c:ptCount val="5"/>
              <c:pt idx="0">
                <c:v>1</c:v>
              </c:pt>
              <c:pt idx="1">
                <c:v>2</c:v>
              </c:pt>
              <c:pt idx="2">
                <c:v>4</c:v>
              </c:pt>
              <c:pt idx="3">
                <c:v>8</c:v>
              </c:pt>
              <c:pt idx="4">
                <c:v>16</c:v>
              </c:pt>
            </c:numLit>
          </c:cat>
          <c:val>
            <c:numRef>
              <c:f>'CGRA 4x4'!$R$120:$R$124</c:f>
              <c:numCache>
                <c:formatCode>General</c:formatCode>
                <c:ptCount val="5"/>
                <c:pt idx="0">
                  <c:v>0.97989566799171168</c:v>
                </c:pt>
                <c:pt idx="1">
                  <c:v>1.1091527167421169</c:v>
                </c:pt>
                <c:pt idx="2">
                  <c:v>1.3368548481716505</c:v>
                </c:pt>
                <c:pt idx="3">
                  <c:v>1.5719533416278586</c:v>
                </c:pt>
                <c:pt idx="4">
                  <c:v>1.7040240389265848</c:v>
                </c:pt>
              </c:numCache>
            </c:numRef>
          </c:val>
        </c:ser>
        <c:marker val="1"/>
        <c:axId val="72585216"/>
        <c:axId val="72587136"/>
      </c:lineChart>
      <c:catAx>
        <c:axId val="7258521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Threads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72587136"/>
        <c:crosses val="autoZero"/>
        <c:auto val="1"/>
        <c:lblAlgn val="ctr"/>
        <c:lblOffset val="100"/>
      </c:catAx>
      <c:valAx>
        <c:axId val="72587136"/>
        <c:scaling>
          <c:orientation val="minMax"/>
          <c:max val="5"/>
        </c:scaling>
        <c:delete val="1"/>
        <c:axPos val="l"/>
        <c:majorGridlines/>
        <c:numFmt formatCode="General" sourceLinked="1"/>
        <c:majorTickMark val="none"/>
        <c:tickLblPos val="none"/>
        <c:crossAx val="725852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6421212121212161"/>
          <c:y val="0.15691125893746155"/>
          <c:w val="0.34184848484848507"/>
          <c:h val="0.17008530183727052"/>
        </c:manualLayout>
      </c:layout>
      <c:txPr>
        <a:bodyPr/>
        <a:lstStyle/>
        <a:p>
          <a:pPr>
            <a:defRPr sz="1400"/>
          </a:pPr>
          <a:endParaRPr lang="en-US"/>
        </a:p>
      </c:txPr>
    </c:legend>
    <c:plotVisOnly val="1"/>
  </c:chart>
  <c:txPr>
    <a:bodyPr/>
    <a:lstStyle/>
    <a:p>
      <a:pPr>
        <a:defRPr b="1"/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D988C-B801-4414-91E9-7552E5C64763}" type="datetimeFigureOut">
              <a:rPr lang="en-US" smtClean="0"/>
              <a:pPr/>
              <a:t>9/11/2011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76537-B5DD-4299-9092-765A68742C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19B538A3-B8A0-48A4-A2D4-92176E6B24BA}" type="datetimeFigureOut">
              <a:rPr lang="en-US" smtClean="0"/>
              <a:pPr/>
              <a:t>9/11/2011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696913"/>
            <a:ext cx="46466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2971800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829967"/>
            <a:ext cx="2971800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2617898C-E72B-4DD5-A1F8-9181B48547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Technical Question:</a:t>
            </a:r>
          </a:p>
          <a:p>
            <a:pPr>
              <a:buFontTx/>
              <a:buChar char="-"/>
            </a:pPr>
            <a:r>
              <a:rPr lang="en-US" dirty="0" smtClean="0"/>
              <a:t>How is IBM cell an</a:t>
            </a:r>
            <a:r>
              <a:rPr lang="en-US" baseline="0" dirty="0" smtClean="0"/>
              <a:t> accelerator?</a:t>
            </a:r>
          </a:p>
          <a:p>
            <a:pPr>
              <a:buFontTx/>
              <a:buChar char="-"/>
            </a:pPr>
            <a:endParaRPr lang="en-US" dirty="0" smtClean="0"/>
          </a:p>
          <a:p>
            <a:r>
              <a:rPr lang="en-US" dirty="0" smtClean="0"/>
              <a:t>Flow question:</a:t>
            </a:r>
          </a:p>
          <a:p>
            <a:pPr>
              <a:buFontTx/>
              <a:buChar char="-"/>
            </a:pPr>
            <a:r>
              <a:rPr lang="en-US" dirty="0" smtClean="0"/>
              <a:t>Having presented the existing</a:t>
            </a:r>
            <a:r>
              <a:rPr lang="en-US" baseline="0" dirty="0" smtClean="0"/>
              <a:t> set of processor accelerators that help achieve power-efficient performance, what is the motivation for yet another solution in this direction ? </a:t>
            </a:r>
          </a:p>
          <a:p>
            <a:pPr>
              <a:buFontTx/>
              <a:buChar char="-"/>
            </a:pPr>
            <a:r>
              <a:rPr lang="en-US" baseline="0" dirty="0" smtClean="0"/>
              <a:t>How do I highlight that CGRAs when used as accelerators help in this cause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Confirm</a:t>
            </a:r>
            <a:r>
              <a:rPr lang="en-US" baseline="0" dirty="0" smtClean="0"/>
              <a:t> and clarify the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definition clarify and confirm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mtClean="0"/>
              <a:t>Performance improvement numbers ??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Numbers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5F0B2-5447-4BB2-90C3-497B7F31BE3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clarity</a:t>
            </a:r>
            <a:r>
              <a:rPr lang="en-US" baseline="0" dirty="0" smtClean="0"/>
              <a:t> in the PPA technique explanation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7898C-E72B-4DD5-A1F8-9181B485477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135255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2004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062705C8-3E82-4EE7-B035-5619EAE7D3F1}" type="datetime1">
              <a:rPr lang="en-US" smtClean="0"/>
              <a:pPr/>
              <a:t>9/11/2011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111442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124200"/>
            <a:ext cx="7315200" cy="7620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904875" y="111442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914400" y="3124200"/>
            <a:ext cx="228600" cy="7620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11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2D65FDBE-8483-4CC5-A94F-281422A860AF}" type="datetime1">
              <a:rPr lang="en-US" smtClean="0"/>
              <a:pPr/>
              <a:t>9/11/2011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6AC1ECFE-AE23-4184-8622-626DA7F39BE7}" type="datetime1">
              <a:rPr lang="en-US" smtClean="0"/>
              <a:pPr/>
              <a:t>9/11/2011</a:t>
            </a:fld>
            <a:endParaRPr lang="en-US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DEF44CF0-85CE-42A4-AA82-F85AEEBDEB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4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A78BE6DA-E280-4EE0-ACE3-838E0B50AC53}" type="datetime1">
              <a:rPr lang="en-US" smtClean="0"/>
              <a:pPr/>
              <a:t>9/11/2011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2192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8956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10668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10668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1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2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3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4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7A9D3462-D92B-4027-9FC2-D3C331DFADCC}" type="datetime1">
              <a:rPr lang="en-US" smtClean="0"/>
              <a:pPr/>
              <a:t>9/11/2011</a:t>
            </a:fld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3D75DBED-D4BD-41F6-8E91-66266ED1550F}" type="datetime1">
              <a:rPr lang="en-US" smtClean="0"/>
              <a:pPr/>
              <a:t>9/11/2011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4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5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6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6EFB881A-4883-4C61-85E0-2550C6349988}" type="datetime1">
              <a:rPr lang="en-US" smtClean="0"/>
              <a:pPr/>
              <a:t>9/11/2011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7DC7611E-009D-4950-AC55-F47A1D1E6F33}" type="datetime1">
              <a:rPr lang="en-US" smtClean="0"/>
              <a:pPr/>
              <a:t>9/11/2011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6D3A5BEF-6D36-43B3-9ACC-69DFA76E5FC9}" type="datetime1">
              <a:rPr lang="en-US" smtClean="0"/>
              <a:pPr/>
              <a:t>9/11/2011</a:t>
            </a:fld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4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5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6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73513B4D-91F3-45FB-9B87-82BC52C1F9C9}" type="datetime1">
              <a:rPr lang="en-US" smtClean="0"/>
              <a:pPr/>
              <a:t>9/11/2011</a:t>
            </a:fld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19303C7-CB9D-4892-9368-5190A15A649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3"/>
          <p:cNvGrpSpPr>
            <a:grpSpLocks/>
          </p:cNvGrpSpPr>
          <p:nvPr userDrawn="1"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3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4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5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6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D1CBB5A2-6024-488A-9683-3DDE223EBC8C}" type="datetime1">
              <a:rPr lang="en-US" smtClean="0"/>
              <a:pPr/>
              <a:t>9/11/2011</a:t>
            </a:fld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7467600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DEF44CF0-85CE-42A4-AA82-F85AEEBDEB7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5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6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7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8" name="Date Placeholder 27"/>
          <p:cNvSpPr>
            <a:spLocks noGrp="1"/>
          </p:cNvSpPr>
          <p:nvPr>
            <p:ph type="dt" sz="half" idx="2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85D92B37-B0D3-4BF4-9AD4-52D275747A93}" type="datetime1">
              <a:rPr lang="en-US" smtClean="0"/>
              <a:pPr/>
              <a:t>9/11/2011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352550"/>
            <a:ext cx="7391400" cy="990600"/>
          </a:xfrm>
        </p:spPr>
        <p:txBody>
          <a:bodyPr>
            <a:noAutofit/>
          </a:bodyPr>
          <a:lstStyle/>
          <a:p>
            <a:r>
              <a:rPr lang="en-US" sz="3000" b="1" dirty="0" smtClean="0"/>
              <a:t>Enabling Multithreading on CGRAs</a:t>
            </a:r>
            <a:endParaRPr lang="en-US" sz="3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85" y="3085071"/>
            <a:ext cx="7426413" cy="533400"/>
          </a:xfrm>
        </p:spPr>
        <p:txBody>
          <a:bodyPr>
            <a:noAutofit/>
          </a:bodyPr>
          <a:lstStyle/>
          <a:p>
            <a:r>
              <a:rPr lang="en-US" sz="2150" dirty="0" smtClean="0"/>
              <a:t>Aviral Shrivastava</a:t>
            </a:r>
            <a:r>
              <a:rPr lang="en-US" sz="2150" b="1" baseline="30000" dirty="0" smtClean="0">
                <a:solidFill>
                  <a:srgbClr val="0808C0"/>
                </a:solidFill>
              </a:rPr>
              <a:t>1</a:t>
            </a:r>
            <a:r>
              <a:rPr lang="en-US" sz="2150" dirty="0" smtClean="0"/>
              <a:t>, Jared Pager</a:t>
            </a:r>
            <a:r>
              <a:rPr lang="en-US" sz="2150" b="1" baseline="30000" dirty="0" smtClean="0">
                <a:solidFill>
                  <a:srgbClr val="0808C0"/>
                </a:solidFill>
              </a:rPr>
              <a:t>1</a:t>
            </a:r>
            <a:r>
              <a:rPr lang="en-US" sz="2150" dirty="0" smtClean="0"/>
              <a:t>, </a:t>
            </a:r>
            <a:r>
              <a:rPr lang="en-US" sz="215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Reiley Jeyapaul,</a:t>
            </a:r>
            <a:r>
              <a:rPr lang="en-US" sz="2150" b="1" baseline="30000" dirty="0" smtClean="0">
                <a:solidFill>
                  <a:srgbClr val="0808C0"/>
                </a:solidFill>
              </a:rPr>
              <a:t>1</a:t>
            </a:r>
            <a:endParaRPr lang="en-US" sz="2150" b="1" dirty="0" smtClean="0"/>
          </a:p>
          <a:p>
            <a:r>
              <a:rPr lang="en-US" sz="2150" dirty="0" err="1" smtClean="0"/>
              <a:t>Mahdi</a:t>
            </a:r>
            <a:r>
              <a:rPr lang="en-US" sz="2150" dirty="0" smtClean="0"/>
              <a:t> Hamzeh</a:t>
            </a:r>
            <a:r>
              <a:rPr lang="en-US" sz="2150" b="1" baseline="30000" dirty="0" smtClean="0">
                <a:solidFill>
                  <a:srgbClr val="0808C0"/>
                </a:solidFill>
              </a:rPr>
              <a:t>1</a:t>
            </a:r>
            <a:r>
              <a:rPr lang="en-US" sz="2150" b="1" baseline="30000" dirty="0" smtClean="0">
                <a:solidFill>
                  <a:srgbClr val="C00000"/>
                </a:solidFill>
              </a:rPr>
              <a:t>2</a:t>
            </a:r>
            <a:r>
              <a:rPr lang="en-US" sz="2150" dirty="0" smtClean="0"/>
              <a:t>, </a:t>
            </a:r>
            <a:r>
              <a:rPr lang="en-US" sz="2150" dirty="0" err="1" smtClean="0"/>
              <a:t>Sarma</a:t>
            </a:r>
            <a:r>
              <a:rPr lang="en-US" sz="2150" dirty="0" smtClean="0"/>
              <a:t> Vrudhula</a:t>
            </a:r>
            <a:r>
              <a:rPr lang="en-US" sz="2150" b="1" baseline="30000" dirty="0" smtClean="0">
                <a:solidFill>
                  <a:srgbClr val="C00000"/>
                </a:solidFill>
              </a:rPr>
              <a:t>2</a:t>
            </a:r>
            <a:endParaRPr lang="en-US" sz="2150" b="1" dirty="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34" y="5996997"/>
            <a:ext cx="3581401" cy="83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371600" y="4191000"/>
            <a:ext cx="6858000" cy="685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Compiler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000" b="1" i="0" u="none" strike="noStrike" kern="1200" cap="none" spc="0" normalizeH="0" noProof="0" dirty="0" err="1" smtClean="0">
                <a:ln>
                  <a:noFill/>
                </a:ln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Microarchitecture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Lab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,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VLSI Electronic Design Automation Laboratory,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Arizona State University, Tempe, Arizona, USA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82000" cy="9906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CGRA as an Accelerator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895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Application:</a:t>
            </a:r>
            <a:r>
              <a:rPr lang="en-US" dirty="0" smtClean="0">
                <a:solidFill>
                  <a:srgbClr val="006600"/>
                </a:solidFill>
              </a:rPr>
              <a:t> Single thread</a:t>
            </a:r>
          </a:p>
          <a:p>
            <a:pPr lvl="1"/>
            <a:r>
              <a:rPr lang="en-US" dirty="0" smtClean="0"/>
              <a:t>Entire CGRA used to schedule each kernel of the thread</a:t>
            </a:r>
          </a:p>
          <a:p>
            <a:pPr lvl="1"/>
            <a:r>
              <a:rPr lang="en-US" dirty="0" smtClean="0"/>
              <a:t>Only a single thread is accelerated at a time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Application: </a:t>
            </a:r>
            <a:r>
              <a:rPr lang="en-US" dirty="0" smtClean="0">
                <a:solidFill>
                  <a:srgbClr val="C00000"/>
                </a:solidFill>
              </a:rPr>
              <a:t>Multiple threads</a:t>
            </a:r>
          </a:p>
          <a:p>
            <a:pPr lvl="1"/>
            <a:r>
              <a:rPr lang="en-US" dirty="0" smtClean="0"/>
              <a:t>Entire CGRA is used to accelerate each individual kernel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if multiple threads require simultaneous acceleration</a:t>
            </a:r>
          </a:p>
          <a:p>
            <a:pPr lvl="2"/>
            <a:r>
              <a:rPr lang="en-US" dirty="0" smtClean="0"/>
              <a:t>threads must be stalled </a:t>
            </a:r>
          </a:p>
          <a:p>
            <a:pPr lvl="2"/>
            <a:r>
              <a:rPr lang="en-US" dirty="0" smtClean="0"/>
              <a:t>kernels are queued to be run on the CGRA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943350" y="4463143"/>
            <a:ext cx="1714500" cy="1741714"/>
            <a:chOff x="3943350" y="4463143"/>
            <a:chExt cx="1714500" cy="1741714"/>
          </a:xfrm>
        </p:grpSpPr>
        <p:sp>
          <p:nvSpPr>
            <p:cNvPr id="5" name="Rectangle 4"/>
            <p:cNvSpPr/>
            <p:nvPr/>
          </p:nvSpPr>
          <p:spPr bwMode="auto">
            <a:xfrm>
              <a:off x="3943350" y="4463143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0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4400550" y="4463143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857750" y="4463143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2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314950" y="4463143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943350" y="4927600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4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400550" y="4927600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5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857750" y="4927600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6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314950" y="4927600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943350" y="5392057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400550" y="5392057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9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4857750" y="5392057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8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10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5314950" y="5392057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8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943350" y="5856514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8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12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4400550" y="5856514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8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13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857750" y="5856514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8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14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5314950" y="5856514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8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15</a:t>
              </a:r>
            </a:p>
          </p:txBody>
        </p:sp>
        <p:sp>
          <p:nvSpPr>
            <p:cNvPr id="22" name="Left-Right Arrow 21"/>
            <p:cNvSpPr/>
            <p:nvPr/>
          </p:nvSpPr>
          <p:spPr bwMode="auto">
            <a:xfrm>
              <a:off x="4743450" y="4579257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3" name="Left-Right Arrow 22"/>
            <p:cNvSpPr/>
            <p:nvPr/>
          </p:nvSpPr>
          <p:spPr bwMode="auto">
            <a:xfrm>
              <a:off x="5200650" y="4579257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7" name="Left-Right Arrow 26"/>
            <p:cNvSpPr/>
            <p:nvPr/>
          </p:nvSpPr>
          <p:spPr bwMode="auto">
            <a:xfrm>
              <a:off x="4286250" y="5504543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8" name="Left-Right Arrow 27"/>
            <p:cNvSpPr/>
            <p:nvPr/>
          </p:nvSpPr>
          <p:spPr bwMode="auto">
            <a:xfrm>
              <a:off x="4743450" y="5508171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9" name="Left-Right Arrow 28"/>
            <p:cNvSpPr/>
            <p:nvPr/>
          </p:nvSpPr>
          <p:spPr bwMode="auto">
            <a:xfrm>
              <a:off x="5200650" y="5508171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0" name="Left-Right Arrow 29"/>
            <p:cNvSpPr/>
            <p:nvPr/>
          </p:nvSpPr>
          <p:spPr bwMode="auto">
            <a:xfrm>
              <a:off x="4286250" y="5972629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1" name="Left-Right Arrow 30"/>
            <p:cNvSpPr/>
            <p:nvPr/>
          </p:nvSpPr>
          <p:spPr bwMode="auto">
            <a:xfrm>
              <a:off x="4743450" y="5972629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2" name="Left-Right Arrow 31"/>
            <p:cNvSpPr/>
            <p:nvPr/>
          </p:nvSpPr>
          <p:spPr bwMode="auto">
            <a:xfrm>
              <a:off x="5200650" y="5972629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4" name="Up-Down Arrow 33"/>
            <p:cNvSpPr/>
            <p:nvPr/>
          </p:nvSpPr>
          <p:spPr bwMode="auto">
            <a:xfrm>
              <a:off x="4514850" y="4811486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5" name="Up-Down Arrow 34"/>
            <p:cNvSpPr/>
            <p:nvPr/>
          </p:nvSpPr>
          <p:spPr bwMode="auto">
            <a:xfrm>
              <a:off x="4972050" y="4811486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7" name="Up-Down Arrow 36"/>
            <p:cNvSpPr/>
            <p:nvPr/>
          </p:nvSpPr>
          <p:spPr bwMode="auto">
            <a:xfrm>
              <a:off x="4057650" y="5275943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8" name="Up-Down Arrow 37"/>
            <p:cNvSpPr/>
            <p:nvPr/>
          </p:nvSpPr>
          <p:spPr bwMode="auto">
            <a:xfrm>
              <a:off x="4057650" y="5740400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9" name="Up-Down Arrow 38"/>
            <p:cNvSpPr/>
            <p:nvPr/>
          </p:nvSpPr>
          <p:spPr bwMode="auto">
            <a:xfrm>
              <a:off x="4514850" y="5275943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40" name="Up-Down Arrow 39"/>
            <p:cNvSpPr/>
            <p:nvPr/>
          </p:nvSpPr>
          <p:spPr bwMode="auto">
            <a:xfrm>
              <a:off x="4514850" y="5740400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41" name="Up-Down Arrow 40"/>
            <p:cNvSpPr/>
            <p:nvPr/>
          </p:nvSpPr>
          <p:spPr bwMode="auto">
            <a:xfrm>
              <a:off x="4972050" y="5275943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42" name="Up-Down Arrow 41"/>
            <p:cNvSpPr/>
            <p:nvPr/>
          </p:nvSpPr>
          <p:spPr bwMode="auto">
            <a:xfrm>
              <a:off x="4972050" y="5740400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43" name="Up-Down Arrow 42"/>
            <p:cNvSpPr/>
            <p:nvPr/>
          </p:nvSpPr>
          <p:spPr bwMode="auto">
            <a:xfrm>
              <a:off x="5429250" y="5275943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44" name="Up-Down Arrow 43"/>
            <p:cNvSpPr/>
            <p:nvPr/>
          </p:nvSpPr>
          <p:spPr bwMode="auto">
            <a:xfrm>
              <a:off x="5429250" y="5740400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02" name="Left-Right Arrow 101"/>
            <p:cNvSpPr/>
            <p:nvPr/>
          </p:nvSpPr>
          <p:spPr bwMode="auto">
            <a:xfrm>
              <a:off x="4276726" y="4572000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03" name="Left-Right Arrow 102"/>
            <p:cNvSpPr/>
            <p:nvPr/>
          </p:nvSpPr>
          <p:spPr bwMode="auto">
            <a:xfrm>
              <a:off x="4281489" y="5047343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04" name="Left-Right Arrow 103"/>
            <p:cNvSpPr/>
            <p:nvPr/>
          </p:nvSpPr>
          <p:spPr bwMode="auto">
            <a:xfrm>
              <a:off x="4733926" y="5047343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05" name="Left-Right Arrow 104"/>
            <p:cNvSpPr/>
            <p:nvPr/>
          </p:nvSpPr>
          <p:spPr bwMode="auto">
            <a:xfrm>
              <a:off x="5195889" y="5047343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06" name="Up-Down Arrow 105"/>
            <p:cNvSpPr/>
            <p:nvPr/>
          </p:nvSpPr>
          <p:spPr bwMode="auto">
            <a:xfrm>
              <a:off x="4038600" y="4804229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07" name="Up-Down Arrow 106"/>
            <p:cNvSpPr/>
            <p:nvPr/>
          </p:nvSpPr>
          <p:spPr bwMode="auto">
            <a:xfrm>
              <a:off x="5429250" y="4804229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-2057400" y="4343400"/>
            <a:ext cx="1828800" cy="1828800"/>
            <a:chOff x="-1828800" y="609600"/>
            <a:chExt cx="1828800" cy="1828800"/>
          </a:xfrm>
        </p:grpSpPr>
        <p:sp>
          <p:nvSpPr>
            <p:cNvPr id="58" name="Rectangle 57"/>
            <p:cNvSpPr/>
            <p:nvPr/>
          </p:nvSpPr>
          <p:spPr>
            <a:xfrm>
              <a:off x="-1828800" y="609600"/>
              <a:ext cx="1828800" cy="18288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</a:t>
              </a:r>
              <a:r>
                <a:rPr lang="en-US" sz="1400" baseline="-25000" dirty="0" smtClean="0">
                  <a:solidFill>
                    <a:schemeClr val="tx1"/>
                  </a:solidFill>
                </a:rPr>
                <a:t>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59" name="Group 69"/>
            <p:cNvGrpSpPr/>
            <p:nvPr/>
          </p:nvGrpSpPr>
          <p:grpSpPr>
            <a:xfrm>
              <a:off x="-1329265" y="1185332"/>
              <a:ext cx="770467" cy="762000"/>
              <a:chOff x="-1447800" y="2988734"/>
              <a:chExt cx="770467" cy="762000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-1447800" y="2988734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-982133" y="2988734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-982133" y="3445934"/>
                <a:ext cx="30480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-2286000" y="4343400"/>
            <a:ext cx="1828800" cy="1828800"/>
            <a:chOff x="-1828800" y="2667000"/>
            <a:chExt cx="1828800" cy="1828800"/>
          </a:xfrm>
        </p:grpSpPr>
        <p:sp>
          <p:nvSpPr>
            <p:cNvPr id="64" name="Rectangle 63"/>
            <p:cNvSpPr/>
            <p:nvPr/>
          </p:nvSpPr>
          <p:spPr>
            <a:xfrm>
              <a:off x="-1828800" y="2667000"/>
              <a:ext cx="1828800" cy="1828800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</a:t>
              </a:r>
              <a:r>
                <a:rPr lang="en-US" sz="1400" baseline="-25000" dirty="0">
                  <a:solidFill>
                    <a:schemeClr val="tx1"/>
                  </a:solidFill>
                </a:rPr>
                <a:t>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-1312334" y="3200400"/>
              <a:ext cx="304800" cy="3048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-1320801" y="3640666"/>
              <a:ext cx="304800" cy="3048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-855131" y="3640666"/>
              <a:ext cx="304800" cy="3048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-397934" y="2743200"/>
              <a:ext cx="304800" cy="3048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-406401" y="3200400"/>
              <a:ext cx="304800" cy="3048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-1769534" y="3208867"/>
              <a:ext cx="304800" cy="3048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-1778001" y="3640666"/>
              <a:ext cx="304800" cy="3048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-406398" y="3649133"/>
              <a:ext cx="304800" cy="3048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-414865" y="4106333"/>
              <a:ext cx="304800" cy="3048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-2590800" y="4343400"/>
            <a:ext cx="1828800" cy="1828800"/>
            <a:chOff x="-1828800" y="609600"/>
            <a:chExt cx="1828800" cy="1828800"/>
          </a:xfrm>
        </p:grpSpPr>
        <p:sp>
          <p:nvSpPr>
            <p:cNvPr id="75" name="Rectangle 74"/>
            <p:cNvSpPr/>
            <p:nvPr/>
          </p:nvSpPr>
          <p:spPr>
            <a:xfrm>
              <a:off x="-1828800" y="609600"/>
              <a:ext cx="1828800" cy="1828800"/>
            </a:xfrm>
            <a:prstGeom prst="rect">
              <a:avLst/>
            </a:prstGeom>
            <a:solidFill>
              <a:schemeClr val="bg1">
                <a:lumMod val="75000"/>
                <a:alpha val="78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</a:t>
              </a:r>
              <a:r>
                <a:rPr lang="en-US" sz="1400" baseline="-25000" dirty="0">
                  <a:solidFill>
                    <a:schemeClr val="tx1"/>
                  </a:solidFill>
                </a:rPr>
                <a:t>3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-1320798" y="1143000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-1329265" y="1583266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-863595" y="1583266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-1320801" y="685800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-1777998" y="1151467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-1786465" y="1583266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-1337732" y="2048933"/>
              <a:ext cx="304800" cy="3048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Slide Number Placeholder 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8" name="Vertical Scroll 107"/>
          <p:cNvSpPr/>
          <p:nvPr/>
        </p:nvSpPr>
        <p:spPr>
          <a:xfrm>
            <a:off x="50800" y="4191000"/>
            <a:ext cx="3886200" cy="1905000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all PEs are used in each schedule.</a:t>
            </a:r>
          </a:p>
          <a:p>
            <a:endParaRPr lang="en-US" sz="2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Thread-stalls create a performance bottleneck</a:t>
            </a:r>
            <a:endParaRPr 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.65 0.0111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" y="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556E-17 -4.44444E-6 L 0.45833 0.01112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" y="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-0.01112 L 0.25833 4.44444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" y="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5 0.01112 L 1.275 0.0111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33 0.01112 L 0.675 0.01112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833 -4.44444E-6 L 0.49166 0.01112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75 0.01112 L 1.3 0.01112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166 0.01112 L 0.70833 0.0111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833 0.01112 L 1.325 0.01112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3924300" y="4463143"/>
            <a:ext cx="1714500" cy="1741714"/>
            <a:chOff x="3943350" y="4463143"/>
            <a:chExt cx="1714500" cy="1741714"/>
          </a:xfrm>
        </p:grpSpPr>
        <p:sp>
          <p:nvSpPr>
            <p:cNvPr id="100" name="Rectangle 99"/>
            <p:cNvSpPr/>
            <p:nvPr/>
          </p:nvSpPr>
          <p:spPr bwMode="auto">
            <a:xfrm>
              <a:off x="3943350" y="4463143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0</a:t>
              </a: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4400550" y="4463143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</a:t>
              </a: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4857750" y="4463143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2</a:t>
              </a: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5314950" y="4463143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3</a:t>
              </a: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3943350" y="4927600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4</a:t>
              </a: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4400550" y="4927600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5</a:t>
              </a: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4857750" y="4927600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6</a:t>
              </a: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5314950" y="4927600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7</a:t>
              </a: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3943350" y="5392057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8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4400550" y="5392057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9</a:t>
              </a: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4857750" y="5392057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8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10</a:t>
              </a: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5314950" y="5392057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8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11</a:t>
              </a: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3943350" y="5856514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8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12</a:t>
              </a: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4400550" y="5856514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8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13</a:t>
              </a: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4857750" y="5856514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8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14</a:t>
              </a: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5314950" y="5856514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8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15</a:t>
              </a:r>
            </a:p>
          </p:txBody>
        </p:sp>
        <p:sp>
          <p:nvSpPr>
            <p:cNvPr id="116" name="Left-Right Arrow 115"/>
            <p:cNvSpPr/>
            <p:nvPr/>
          </p:nvSpPr>
          <p:spPr bwMode="auto">
            <a:xfrm>
              <a:off x="4743450" y="4579257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17" name="Left-Right Arrow 116"/>
            <p:cNvSpPr/>
            <p:nvPr/>
          </p:nvSpPr>
          <p:spPr bwMode="auto">
            <a:xfrm>
              <a:off x="5200650" y="4579257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18" name="Left-Right Arrow 117"/>
            <p:cNvSpPr/>
            <p:nvPr/>
          </p:nvSpPr>
          <p:spPr bwMode="auto">
            <a:xfrm>
              <a:off x="4286250" y="5504543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19" name="Left-Right Arrow 118"/>
            <p:cNvSpPr/>
            <p:nvPr/>
          </p:nvSpPr>
          <p:spPr bwMode="auto">
            <a:xfrm>
              <a:off x="4743450" y="5508171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20" name="Left-Right Arrow 119"/>
            <p:cNvSpPr/>
            <p:nvPr/>
          </p:nvSpPr>
          <p:spPr bwMode="auto">
            <a:xfrm>
              <a:off x="5200650" y="5508171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21" name="Left-Right Arrow 120"/>
            <p:cNvSpPr/>
            <p:nvPr/>
          </p:nvSpPr>
          <p:spPr bwMode="auto">
            <a:xfrm>
              <a:off x="4286250" y="5972629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22" name="Left-Right Arrow 121"/>
            <p:cNvSpPr/>
            <p:nvPr/>
          </p:nvSpPr>
          <p:spPr bwMode="auto">
            <a:xfrm>
              <a:off x="4743450" y="5972629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23" name="Left-Right Arrow 122"/>
            <p:cNvSpPr/>
            <p:nvPr/>
          </p:nvSpPr>
          <p:spPr bwMode="auto">
            <a:xfrm>
              <a:off x="5200650" y="5972629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24" name="Up-Down Arrow 123"/>
            <p:cNvSpPr/>
            <p:nvPr/>
          </p:nvSpPr>
          <p:spPr bwMode="auto">
            <a:xfrm>
              <a:off x="4514850" y="4811486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25" name="Up-Down Arrow 124"/>
            <p:cNvSpPr/>
            <p:nvPr/>
          </p:nvSpPr>
          <p:spPr bwMode="auto">
            <a:xfrm>
              <a:off x="4972050" y="4811486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26" name="Up-Down Arrow 125"/>
            <p:cNvSpPr/>
            <p:nvPr/>
          </p:nvSpPr>
          <p:spPr bwMode="auto">
            <a:xfrm>
              <a:off x="4057650" y="5275943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27" name="Up-Down Arrow 126"/>
            <p:cNvSpPr/>
            <p:nvPr/>
          </p:nvSpPr>
          <p:spPr bwMode="auto">
            <a:xfrm>
              <a:off x="4057650" y="5740400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28" name="Up-Down Arrow 127"/>
            <p:cNvSpPr/>
            <p:nvPr/>
          </p:nvSpPr>
          <p:spPr bwMode="auto">
            <a:xfrm>
              <a:off x="4514850" y="5275943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29" name="Up-Down Arrow 128"/>
            <p:cNvSpPr/>
            <p:nvPr/>
          </p:nvSpPr>
          <p:spPr bwMode="auto">
            <a:xfrm>
              <a:off x="4514850" y="5740400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0" name="Up-Down Arrow 129"/>
            <p:cNvSpPr/>
            <p:nvPr/>
          </p:nvSpPr>
          <p:spPr bwMode="auto">
            <a:xfrm>
              <a:off x="4972050" y="5275943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1" name="Up-Down Arrow 130"/>
            <p:cNvSpPr/>
            <p:nvPr/>
          </p:nvSpPr>
          <p:spPr bwMode="auto">
            <a:xfrm>
              <a:off x="4972050" y="5740400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2" name="Up-Down Arrow 131"/>
            <p:cNvSpPr/>
            <p:nvPr/>
          </p:nvSpPr>
          <p:spPr bwMode="auto">
            <a:xfrm>
              <a:off x="5429250" y="5275943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3" name="Up-Down Arrow 132"/>
            <p:cNvSpPr/>
            <p:nvPr/>
          </p:nvSpPr>
          <p:spPr bwMode="auto">
            <a:xfrm>
              <a:off x="5429250" y="5740400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4" name="Left-Right Arrow 133"/>
            <p:cNvSpPr/>
            <p:nvPr/>
          </p:nvSpPr>
          <p:spPr bwMode="auto">
            <a:xfrm>
              <a:off x="4276726" y="4572000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5" name="Left-Right Arrow 134"/>
            <p:cNvSpPr/>
            <p:nvPr/>
          </p:nvSpPr>
          <p:spPr bwMode="auto">
            <a:xfrm>
              <a:off x="4281489" y="5047343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6" name="Left-Right Arrow 135"/>
            <p:cNvSpPr/>
            <p:nvPr/>
          </p:nvSpPr>
          <p:spPr bwMode="auto">
            <a:xfrm>
              <a:off x="4733926" y="5047343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7" name="Left-Right Arrow 136"/>
            <p:cNvSpPr/>
            <p:nvPr/>
          </p:nvSpPr>
          <p:spPr bwMode="auto">
            <a:xfrm>
              <a:off x="5195889" y="5047343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8" name="Up-Down Arrow 137"/>
            <p:cNvSpPr/>
            <p:nvPr/>
          </p:nvSpPr>
          <p:spPr bwMode="auto">
            <a:xfrm>
              <a:off x="4038600" y="4804229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9" name="Up-Down Arrow 138"/>
            <p:cNvSpPr/>
            <p:nvPr/>
          </p:nvSpPr>
          <p:spPr bwMode="auto">
            <a:xfrm>
              <a:off x="5429250" y="4804229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Proposed Solution: </a:t>
            </a:r>
            <a:br>
              <a:rPr lang="en-US" sz="3600" b="1" dirty="0" smtClean="0"/>
            </a:br>
            <a:r>
              <a:rPr lang="en-US" sz="3600" b="1" dirty="0" smtClean="0"/>
              <a:t>	Multi-threading on the CGRA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2819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Through program compilation and scheduling</a:t>
            </a:r>
          </a:p>
          <a:p>
            <a:pPr lvl="1"/>
            <a:r>
              <a:rPr lang="en-US" dirty="0" smtClean="0"/>
              <a:t>Schedule application onto subset of PEs, not entire CGRA</a:t>
            </a:r>
          </a:p>
          <a:p>
            <a:pPr lvl="1"/>
            <a:r>
              <a:rPr lang="en-US" dirty="0" smtClean="0"/>
              <a:t>Enable dynamic multi-threading w/o re-compilation</a:t>
            </a:r>
          </a:p>
          <a:p>
            <a:pPr lvl="1"/>
            <a:r>
              <a:rPr lang="en-US" dirty="0" smtClean="0"/>
              <a:t>Facilitate multiple schedules to execute simultaneously</a:t>
            </a:r>
          </a:p>
          <a:p>
            <a:r>
              <a:rPr lang="en-US" dirty="0" smtClean="0">
                <a:solidFill>
                  <a:srgbClr val="006600"/>
                </a:solidFill>
              </a:rPr>
              <a:t>Can increase total CGRA utilization</a:t>
            </a:r>
          </a:p>
          <a:p>
            <a:pPr lvl="1"/>
            <a:r>
              <a:rPr lang="en-US" dirty="0" smtClean="0">
                <a:solidFill>
                  <a:srgbClr val="006600"/>
                </a:solidFill>
              </a:rPr>
              <a:t>Reduce overall power consumption</a:t>
            </a:r>
          </a:p>
          <a:p>
            <a:r>
              <a:rPr lang="en-US" dirty="0" smtClean="0">
                <a:solidFill>
                  <a:srgbClr val="006600"/>
                </a:solidFill>
              </a:rPr>
              <a:t>Increases multi-threaded system throughput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914400" y="4953000"/>
            <a:ext cx="914400" cy="914400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b="1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-1828800" y="4343400"/>
            <a:ext cx="1828800" cy="1828800"/>
            <a:chOff x="1219200" y="4953000"/>
            <a:chExt cx="1828800" cy="1828800"/>
          </a:xfrm>
          <a:solidFill>
            <a:schemeClr val="accent5">
              <a:lumMod val="60000"/>
              <a:lumOff val="40000"/>
              <a:alpha val="80000"/>
            </a:schemeClr>
          </a:solidFill>
        </p:grpSpPr>
        <p:sp>
          <p:nvSpPr>
            <p:cNvPr id="47" name="Rectangle 46"/>
            <p:cNvSpPr/>
            <p:nvPr/>
          </p:nvSpPr>
          <p:spPr>
            <a:xfrm>
              <a:off x="1219200" y="4953000"/>
              <a:ext cx="914400" cy="914400"/>
            </a:xfrm>
            <a:prstGeom prst="rect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r>
                <a:rPr lang="en-US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219200" y="5867400"/>
              <a:ext cx="914400" cy="914400"/>
            </a:xfrm>
            <a:prstGeom prst="rect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r>
                <a:rPr lang="en-US" b="1" baseline="-25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133600" y="5867400"/>
              <a:ext cx="914400" cy="914400"/>
            </a:xfrm>
            <a:prstGeom prst="rect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r>
                <a:rPr lang="en-US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-990600" y="4343400"/>
            <a:ext cx="914400" cy="1828800"/>
            <a:chOff x="-914400" y="5029200"/>
            <a:chExt cx="914400" cy="1828800"/>
          </a:xfrm>
          <a:solidFill>
            <a:schemeClr val="bg1">
              <a:lumMod val="75000"/>
              <a:alpha val="78000"/>
            </a:schemeClr>
          </a:solidFill>
        </p:grpSpPr>
        <p:sp>
          <p:nvSpPr>
            <p:cNvPr id="51" name="Rectangle 50"/>
            <p:cNvSpPr/>
            <p:nvPr/>
          </p:nvSpPr>
          <p:spPr>
            <a:xfrm>
              <a:off x="-914400" y="5029200"/>
              <a:ext cx="914400" cy="914400"/>
            </a:xfrm>
            <a:prstGeom prst="rect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r>
                <a:rPr lang="en-US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-914400" y="5943600"/>
              <a:ext cx="914400" cy="914400"/>
            </a:xfrm>
            <a:prstGeom prst="rect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r>
                <a:rPr lang="en-US" b="1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 rot="16200000">
            <a:off x="4343400" y="4876800"/>
            <a:ext cx="914400" cy="1828800"/>
            <a:chOff x="1219200" y="4953000"/>
            <a:chExt cx="914400" cy="1828800"/>
          </a:xfrm>
          <a:solidFill>
            <a:schemeClr val="accent5">
              <a:lumMod val="60000"/>
              <a:lumOff val="40000"/>
              <a:alpha val="80000"/>
            </a:schemeClr>
          </a:solidFill>
        </p:grpSpPr>
        <p:sp>
          <p:nvSpPr>
            <p:cNvPr id="54" name="Rectangle 53"/>
            <p:cNvSpPr/>
            <p:nvPr/>
          </p:nvSpPr>
          <p:spPr>
            <a:xfrm>
              <a:off x="1219200" y="4953000"/>
              <a:ext cx="914400" cy="914400"/>
            </a:xfrm>
            <a:prstGeom prst="rect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r>
                <a:rPr lang="en-US" b="1" baseline="-25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2’</a:t>
              </a:r>
              <a:endPara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219200" y="5867400"/>
              <a:ext cx="914400" cy="914400"/>
            </a:xfrm>
            <a:prstGeom prst="rect">
              <a:avLst/>
            </a:prstGeom>
            <a:grp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  <a:r>
                <a:rPr lang="en-US" b="1" baseline="-25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2’</a:t>
              </a:r>
              <a:endPara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6" name="Rectangle 55"/>
          <p:cNvSpPr/>
          <p:nvPr/>
        </p:nvSpPr>
        <p:spPr>
          <a:xfrm>
            <a:off x="1371600" y="4572000"/>
            <a:ext cx="914400" cy="914400"/>
          </a:xfrm>
          <a:prstGeom prst="rect">
            <a:avLst/>
          </a:prstGeom>
          <a:solidFill>
            <a:schemeClr val="bg1">
              <a:lumMod val="75000"/>
              <a:alpha val="78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b="1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3’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Slide Number Placeholder 9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1371600" y="4343400"/>
            <a:ext cx="914400" cy="914400"/>
          </a:xfrm>
          <a:prstGeom prst="rect">
            <a:avLst/>
          </a:prstGeom>
          <a:solidFill>
            <a:schemeClr val="bg1">
              <a:lumMod val="75000"/>
              <a:alpha val="78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371600" y="5257800"/>
            <a:ext cx="914400" cy="914400"/>
          </a:xfrm>
          <a:prstGeom prst="rect">
            <a:avLst/>
          </a:prstGeom>
          <a:solidFill>
            <a:schemeClr val="bg1">
              <a:lumMod val="75000"/>
              <a:alpha val="78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Vertical Scroll 142"/>
          <p:cNvSpPr/>
          <p:nvPr/>
        </p:nvSpPr>
        <p:spPr>
          <a:xfrm>
            <a:off x="6172200" y="3962400"/>
            <a:ext cx="2743200" cy="1219200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Threads:  1, 2</a:t>
            </a:r>
          </a:p>
          <a:p>
            <a:r>
              <a:rPr 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 CGRA utilization</a:t>
            </a:r>
            <a:endParaRPr 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Vertical Scroll 143"/>
          <p:cNvSpPr/>
          <p:nvPr/>
        </p:nvSpPr>
        <p:spPr>
          <a:xfrm>
            <a:off x="5867400" y="3962400"/>
            <a:ext cx="3276600" cy="1219200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Threads:  1, 2, 3</a:t>
            </a:r>
          </a:p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Shrink-to-fit mapping maximizing performance</a:t>
            </a:r>
            <a:r>
              <a:rPr lang="en-US" sz="19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19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Vertical Scroll 144"/>
          <p:cNvSpPr/>
          <p:nvPr/>
        </p:nvSpPr>
        <p:spPr>
          <a:xfrm>
            <a:off x="5867400" y="3962400"/>
            <a:ext cx="3276600" cy="1371600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Threads:  2, 3</a:t>
            </a:r>
          </a:p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Expand to maximize CGRA utilization and performance</a:t>
            </a:r>
            <a:r>
              <a:rPr lang="en-US" sz="19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19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3.33333E-6 L 0.525 -0.07778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" y="-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4.44444E-6 L 0.625 0.01112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" y="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 " pathEditMode="relative" ptsTypes="AA">
                                      <p:cBhvr>
                                        <p:cTn id="41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833 0.02223 L 0.58333 -0.05555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" y="-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3333 L 0.375 -0.02222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" y="-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9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5 -0.07778 L 1.14167 -0.07778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" y="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7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61667 -2.22222E-6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333 -0.05555 L 1.2 -0.05555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  <p:bldP spid="45" grpId="2" animBg="1"/>
      <p:bldP spid="56" grpId="0" animBg="1"/>
      <p:bldP spid="56" grpId="1" animBg="1"/>
      <p:bldP spid="56" grpId="2" animBg="1"/>
      <p:bldP spid="141" grpId="0" animBg="1"/>
      <p:bldP spid="141" grpId="1" animBg="1"/>
      <p:bldP spid="142" grpId="0" animBg="1"/>
      <p:bldP spid="142" grpId="1" animBg="1"/>
      <p:bldP spid="142" grpId="2" animBg="1"/>
      <p:bldP spid="143" grpId="0" animBg="1"/>
      <p:bldP spid="143" grpId="1" animBg="1"/>
      <p:bldP spid="144" grpId="0" animBg="1"/>
      <p:bldP spid="144" grpId="1" animBg="1"/>
      <p:bldP spid="1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534400" cy="9906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Our Multithreading Technique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51054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rgbClr val="0808C0"/>
                </a:solidFill>
              </a:rPr>
              <a:t>Static compile-time constraints</a:t>
            </a:r>
            <a:r>
              <a:rPr lang="en-US" dirty="0" smtClean="0"/>
              <a:t> to enable fast run-time transformations</a:t>
            </a:r>
          </a:p>
          <a:p>
            <a:pPr marL="788670" lvl="1" indent="-514350">
              <a:buFont typeface="Wingdings 3" pitchFamily="18" charset="2"/>
              <a:buChar char=""/>
            </a:pPr>
            <a:r>
              <a:rPr lang="en-US" dirty="0" smtClean="0"/>
              <a:t>Has minimal effect on performance 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en-US" dirty="0" smtClean="0"/>
              <a:t>)</a:t>
            </a:r>
          </a:p>
          <a:p>
            <a:pPr marL="788670" lvl="1" indent="-514350">
              <a:buFont typeface="Wingdings 3" pitchFamily="18" charset="2"/>
              <a:buChar char=""/>
            </a:pPr>
            <a:r>
              <a:rPr lang="en-US" dirty="0" smtClean="0"/>
              <a:t>Increases compile-time</a:t>
            </a:r>
          </a:p>
          <a:p>
            <a:pPr marL="514350" indent="-514350">
              <a:buAutoNum type="arabicPeriod"/>
            </a:pPr>
            <a:r>
              <a:rPr lang="en-US" dirty="0" smtClean="0"/>
              <a:t>Perform </a:t>
            </a:r>
            <a:r>
              <a:rPr lang="en-US" dirty="0" smtClean="0">
                <a:solidFill>
                  <a:srgbClr val="0808C0"/>
                </a:solidFill>
              </a:rPr>
              <a:t>fast dynamic transformations</a:t>
            </a:r>
          </a:p>
          <a:p>
            <a:pPr marL="788670" lvl="1" indent="-514350"/>
            <a:r>
              <a:rPr lang="en-US" dirty="0" smtClean="0"/>
              <a:t>Takes linear time to complete with respect to kernel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II</a:t>
            </a:r>
            <a:endParaRPr lang="en-US" dirty="0" smtClean="0"/>
          </a:p>
          <a:p>
            <a:pPr marL="788670" lvl="1" indent="-514350"/>
            <a:r>
              <a:rPr lang="en-US" dirty="0" smtClean="0"/>
              <a:t>All schedules are treated independently</a:t>
            </a:r>
          </a:p>
          <a:p>
            <a:pPr marL="514350" indent="-514350">
              <a:buNone/>
            </a:pPr>
            <a:endParaRPr lang="en-US" sz="1700" dirty="0" smtClean="0">
              <a:solidFill>
                <a:srgbClr val="C00000"/>
              </a:solidFill>
            </a:endParaRPr>
          </a:p>
          <a:p>
            <a:pPr marL="514350" indent="-514350">
              <a:buNone/>
            </a:pPr>
            <a:r>
              <a:rPr lang="en-US" dirty="0" smtClean="0">
                <a:solidFill>
                  <a:srgbClr val="C00000"/>
                </a:solidFill>
              </a:rPr>
              <a:t>Features:</a:t>
            </a:r>
          </a:p>
          <a:p>
            <a:pPr marL="514350" indent="-514350"/>
            <a:r>
              <a:rPr lang="en-US" dirty="0" smtClean="0"/>
              <a:t>Dynamic Multithreading enabled in linear runtime</a:t>
            </a:r>
          </a:p>
          <a:p>
            <a:pPr marL="514350" indent="-514350"/>
            <a:r>
              <a:rPr lang="en-US" dirty="0" smtClean="0"/>
              <a:t>No additional hardware modifications</a:t>
            </a:r>
          </a:p>
          <a:p>
            <a:pPr marL="788670" lvl="1" indent="-514350"/>
            <a:r>
              <a:rPr lang="en-US" dirty="0" smtClean="0"/>
              <a:t>Require supporting PE inter-connects in CGRA topology</a:t>
            </a:r>
          </a:p>
          <a:p>
            <a:pPr marL="514350" indent="-514350"/>
            <a:r>
              <a:rPr lang="en-US" dirty="0" smtClean="0"/>
              <a:t>Works with current mapping algorithms </a:t>
            </a:r>
          </a:p>
          <a:p>
            <a:pPr marL="788670" lvl="1" indent="-514350"/>
            <a:r>
              <a:rPr lang="en-US" dirty="0" smtClean="0"/>
              <a:t>Algorithm must allow for custom PE interconnects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Hardware Abstraction: </a:t>
            </a:r>
            <a:br>
              <a:rPr lang="en-US" sz="3600" b="1" dirty="0" smtClean="0"/>
            </a:br>
            <a:r>
              <a:rPr lang="en-US" sz="3600" b="1" dirty="0" smtClean="0"/>
              <a:t>CGRA Paging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4495800" cy="4937760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Page:</a:t>
            </a:r>
            <a:r>
              <a:rPr lang="en-US" dirty="0" smtClean="0"/>
              <a:t> conceptual group of PEs </a:t>
            </a:r>
          </a:p>
          <a:p>
            <a:r>
              <a:rPr lang="en-US" dirty="0" smtClean="0"/>
              <a:t>A page has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symmetrical connections </a:t>
            </a:r>
            <a:r>
              <a:rPr lang="en-US" dirty="0" smtClean="0"/>
              <a:t>to each of the neighboring pages</a:t>
            </a:r>
          </a:p>
          <a:p>
            <a:endParaRPr lang="en-US" dirty="0" smtClean="0"/>
          </a:p>
          <a:p>
            <a:r>
              <a:rPr lang="en-US" dirty="0" smtClean="0"/>
              <a:t>No additional hardware ‘feature’ is required.</a:t>
            </a:r>
          </a:p>
          <a:p>
            <a:endParaRPr lang="en-US" dirty="0" smtClean="0"/>
          </a:p>
          <a:p>
            <a:r>
              <a:rPr lang="en-US" dirty="0" smtClean="0"/>
              <a:t>Page-level interconnects follow a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ring topology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" name="Slide Number Placeholder 1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215" name="Group 214"/>
          <p:cNvGrpSpPr/>
          <p:nvPr/>
        </p:nvGrpSpPr>
        <p:grpSpPr>
          <a:xfrm>
            <a:off x="4800600" y="2209800"/>
            <a:ext cx="3124200" cy="3886200"/>
            <a:chOff x="5105400" y="2057400"/>
            <a:chExt cx="3124200" cy="3886200"/>
          </a:xfrm>
        </p:grpSpPr>
        <p:sp>
          <p:nvSpPr>
            <p:cNvPr id="114" name="Rectangle 113"/>
            <p:cNvSpPr/>
            <p:nvPr/>
          </p:nvSpPr>
          <p:spPr bwMode="auto">
            <a:xfrm>
              <a:off x="5105400" y="2057400"/>
              <a:ext cx="3124200" cy="3124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1" name="Left-Right Arrow 130"/>
            <p:cNvSpPr/>
            <p:nvPr/>
          </p:nvSpPr>
          <p:spPr bwMode="auto">
            <a:xfrm rot="16200000">
              <a:off x="6819900" y="5143500"/>
              <a:ext cx="228600" cy="1524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dirty="0" smtClean="0"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 rot="16200000">
              <a:off x="4191000" y="3124200"/>
              <a:ext cx="24384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rgbClr val="006600"/>
                  </a:solidFill>
                  <a:latin typeface="Arial" charset="0"/>
                  <a:ea typeface="ヒラギノ角ゴ Pro W3" pitchFamily="1" charset="-128"/>
                </a:rPr>
                <a:t>Local Instruction Memory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58" name="Up-Down Arrow 157"/>
            <p:cNvSpPr/>
            <p:nvPr/>
          </p:nvSpPr>
          <p:spPr bwMode="auto">
            <a:xfrm>
              <a:off x="6366640" y="2133600"/>
              <a:ext cx="45719" cy="25146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59" name="Up-Down Arrow 158"/>
            <p:cNvSpPr/>
            <p:nvPr/>
          </p:nvSpPr>
          <p:spPr bwMode="auto">
            <a:xfrm>
              <a:off x="6996211" y="2144110"/>
              <a:ext cx="45719" cy="25146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60" name="Up-Down Arrow 159"/>
            <p:cNvSpPr/>
            <p:nvPr/>
          </p:nvSpPr>
          <p:spPr bwMode="auto">
            <a:xfrm>
              <a:off x="7609490" y="2133600"/>
              <a:ext cx="45719" cy="25146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61" name="Up-Down Arrow 160"/>
            <p:cNvSpPr/>
            <p:nvPr/>
          </p:nvSpPr>
          <p:spPr bwMode="auto">
            <a:xfrm>
              <a:off x="5791200" y="2133600"/>
              <a:ext cx="45719" cy="25146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62" name="Up-Down Arrow 161"/>
            <p:cNvSpPr/>
            <p:nvPr/>
          </p:nvSpPr>
          <p:spPr bwMode="auto">
            <a:xfrm rot="16200000">
              <a:off x="6858000" y="1426780"/>
              <a:ext cx="76200" cy="25146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63" name="Up-Down Arrow 162"/>
            <p:cNvSpPr/>
            <p:nvPr/>
          </p:nvSpPr>
          <p:spPr bwMode="auto">
            <a:xfrm rot="16200000">
              <a:off x="6858000" y="2036381"/>
              <a:ext cx="76200" cy="25146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64" name="Up-Down Arrow 163"/>
            <p:cNvSpPr/>
            <p:nvPr/>
          </p:nvSpPr>
          <p:spPr bwMode="auto">
            <a:xfrm rot="16200000">
              <a:off x="6858000" y="2635470"/>
              <a:ext cx="76200" cy="25146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65" name="Up-Down Arrow 164"/>
            <p:cNvSpPr/>
            <p:nvPr/>
          </p:nvSpPr>
          <p:spPr bwMode="auto">
            <a:xfrm rot="16200000">
              <a:off x="6858000" y="3245070"/>
              <a:ext cx="76200" cy="25146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5791200" y="5334000"/>
              <a:ext cx="2286000" cy="609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rgbClr val="C00000"/>
                  </a:solidFill>
                  <a:latin typeface="Arial" charset="0"/>
                  <a:ea typeface="ヒラギノ角ゴ Pro W3" pitchFamily="1" charset="-128"/>
                </a:rPr>
                <a:t>Main System Memory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5715000" y="4648200"/>
              <a:ext cx="24384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cap="flat" cmpd="sng" algn="ctr">
              <a:solidFill>
                <a:srgbClr val="0066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rgbClr val="006600"/>
                  </a:solidFill>
                  <a:latin typeface="Arial" charset="0"/>
                  <a:ea typeface="ヒラギノ角ゴ Pro W3" pitchFamily="1" charset="-128"/>
                </a:rPr>
                <a:t>Local Data Memory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68" name="Left-Up Arrow 167"/>
            <p:cNvSpPr/>
            <p:nvPr/>
          </p:nvSpPr>
          <p:spPr>
            <a:xfrm rot="5400000">
              <a:off x="4936616" y="4953000"/>
              <a:ext cx="1219200" cy="457200"/>
            </a:xfrm>
            <a:prstGeom prst="leftUpArrow">
              <a:avLst>
                <a:gd name="adj1" fmla="val 12468"/>
                <a:gd name="adj2" fmla="val 25000"/>
                <a:gd name="adj3" fmla="val 25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C00000"/>
                </a:solidFill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5548952" y="2286000"/>
            <a:ext cx="2286000" cy="2286000"/>
            <a:chOff x="5867400" y="2133600"/>
            <a:chExt cx="2286000" cy="2286000"/>
          </a:xfrm>
        </p:grpSpPr>
        <p:sp>
          <p:nvSpPr>
            <p:cNvPr id="134" name="Left-Right Arrow 133"/>
            <p:cNvSpPr/>
            <p:nvPr/>
          </p:nvSpPr>
          <p:spPr bwMode="auto">
            <a:xfrm>
              <a:off x="6324600" y="22860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5" name="Left-Right Arrow 134"/>
            <p:cNvSpPr/>
            <p:nvPr/>
          </p:nvSpPr>
          <p:spPr bwMode="auto">
            <a:xfrm>
              <a:off x="6934200" y="22860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6" name="Left-Right Arrow 135"/>
            <p:cNvSpPr/>
            <p:nvPr/>
          </p:nvSpPr>
          <p:spPr bwMode="auto">
            <a:xfrm>
              <a:off x="7543800" y="22860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7" name="Left-Right Arrow 136"/>
            <p:cNvSpPr/>
            <p:nvPr/>
          </p:nvSpPr>
          <p:spPr bwMode="auto">
            <a:xfrm>
              <a:off x="6324600" y="28956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8" name="Left-Right Arrow 137"/>
            <p:cNvSpPr/>
            <p:nvPr/>
          </p:nvSpPr>
          <p:spPr bwMode="auto">
            <a:xfrm>
              <a:off x="6934200" y="28956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9" name="Left-Right Arrow 138"/>
            <p:cNvSpPr/>
            <p:nvPr/>
          </p:nvSpPr>
          <p:spPr bwMode="auto">
            <a:xfrm>
              <a:off x="7543800" y="28956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0" name="Left-Right Arrow 139"/>
            <p:cNvSpPr/>
            <p:nvPr/>
          </p:nvSpPr>
          <p:spPr bwMode="auto">
            <a:xfrm>
              <a:off x="6324600" y="35052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1" name="Left-Right Arrow 140"/>
            <p:cNvSpPr/>
            <p:nvPr/>
          </p:nvSpPr>
          <p:spPr bwMode="auto">
            <a:xfrm>
              <a:off x="6934200" y="35052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2" name="Left-Right Arrow 141"/>
            <p:cNvSpPr/>
            <p:nvPr/>
          </p:nvSpPr>
          <p:spPr bwMode="auto">
            <a:xfrm>
              <a:off x="7543800" y="35052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3" name="Left-Right Arrow 142"/>
            <p:cNvSpPr/>
            <p:nvPr/>
          </p:nvSpPr>
          <p:spPr bwMode="auto">
            <a:xfrm>
              <a:off x="6324600" y="41148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4" name="Left-Right Arrow 143"/>
            <p:cNvSpPr/>
            <p:nvPr/>
          </p:nvSpPr>
          <p:spPr bwMode="auto">
            <a:xfrm>
              <a:off x="6934200" y="41148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5" name="Left-Right Arrow 144"/>
            <p:cNvSpPr/>
            <p:nvPr/>
          </p:nvSpPr>
          <p:spPr bwMode="auto">
            <a:xfrm>
              <a:off x="7543800" y="41148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6" name="Up-Down Arrow 145"/>
            <p:cNvSpPr/>
            <p:nvPr/>
          </p:nvSpPr>
          <p:spPr bwMode="auto">
            <a:xfrm>
              <a:off x="6019800" y="2590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7" name="Up-Down Arrow 146"/>
            <p:cNvSpPr/>
            <p:nvPr/>
          </p:nvSpPr>
          <p:spPr bwMode="auto">
            <a:xfrm>
              <a:off x="6629400" y="2590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8" name="Up-Down Arrow 147"/>
            <p:cNvSpPr/>
            <p:nvPr/>
          </p:nvSpPr>
          <p:spPr bwMode="auto">
            <a:xfrm>
              <a:off x="7239000" y="2590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9" name="Up-Down Arrow 148"/>
            <p:cNvSpPr/>
            <p:nvPr/>
          </p:nvSpPr>
          <p:spPr bwMode="auto">
            <a:xfrm>
              <a:off x="7848600" y="2590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50" name="Up-Down Arrow 149"/>
            <p:cNvSpPr/>
            <p:nvPr/>
          </p:nvSpPr>
          <p:spPr bwMode="auto">
            <a:xfrm>
              <a:off x="6019800" y="3200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51" name="Up-Down Arrow 150"/>
            <p:cNvSpPr/>
            <p:nvPr/>
          </p:nvSpPr>
          <p:spPr bwMode="auto">
            <a:xfrm>
              <a:off x="6019800" y="38100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52" name="Up-Down Arrow 151"/>
            <p:cNvSpPr/>
            <p:nvPr/>
          </p:nvSpPr>
          <p:spPr bwMode="auto">
            <a:xfrm>
              <a:off x="6629400" y="3200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53" name="Up-Down Arrow 152"/>
            <p:cNvSpPr/>
            <p:nvPr/>
          </p:nvSpPr>
          <p:spPr bwMode="auto">
            <a:xfrm>
              <a:off x="6629400" y="38100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54" name="Up-Down Arrow 153"/>
            <p:cNvSpPr/>
            <p:nvPr/>
          </p:nvSpPr>
          <p:spPr bwMode="auto">
            <a:xfrm>
              <a:off x="7239000" y="3200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55" name="Up-Down Arrow 154"/>
            <p:cNvSpPr/>
            <p:nvPr/>
          </p:nvSpPr>
          <p:spPr bwMode="auto">
            <a:xfrm>
              <a:off x="7239000" y="38100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56" name="Up-Down Arrow 155"/>
            <p:cNvSpPr/>
            <p:nvPr/>
          </p:nvSpPr>
          <p:spPr bwMode="auto">
            <a:xfrm>
              <a:off x="7848600" y="3200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57" name="Up-Down Arrow 156"/>
            <p:cNvSpPr/>
            <p:nvPr/>
          </p:nvSpPr>
          <p:spPr bwMode="auto">
            <a:xfrm>
              <a:off x="7848600" y="38100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5867400" y="2133600"/>
              <a:ext cx="2286000" cy="2286000"/>
              <a:chOff x="5867400" y="2133600"/>
              <a:chExt cx="2286000" cy="2286000"/>
            </a:xfrm>
          </p:grpSpPr>
          <p:sp>
            <p:nvSpPr>
              <p:cNvPr id="115" name="Rectangle 114"/>
              <p:cNvSpPr/>
              <p:nvPr/>
            </p:nvSpPr>
            <p:spPr bwMode="auto">
              <a:xfrm>
                <a:off x="5867400" y="21336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6477000" y="21336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7086600" y="21336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 bwMode="auto">
              <a:xfrm>
                <a:off x="7696200" y="21336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 bwMode="auto">
              <a:xfrm>
                <a:off x="5867400" y="27432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6477000" y="27432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 bwMode="auto">
              <a:xfrm>
                <a:off x="7086600" y="27432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7696200" y="27432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 bwMode="auto">
              <a:xfrm>
                <a:off x="5867400" y="33528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 bwMode="auto">
              <a:xfrm>
                <a:off x="6477000" y="33528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7086600" y="33528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 bwMode="auto">
              <a:xfrm>
                <a:off x="7696200" y="33528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 bwMode="auto">
              <a:xfrm>
                <a:off x="5867400" y="39624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 bwMode="auto">
              <a:xfrm>
                <a:off x="6477000" y="39624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 bwMode="auto">
              <a:xfrm>
                <a:off x="7086600" y="39624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 bwMode="auto">
              <a:xfrm>
                <a:off x="7696200" y="39624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</p:grpSp>
      </p:grpSp>
      <p:grpSp>
        <p:nvGrpSpPr>
          <p:cNvPr id="216" name="Group 215"/>
          <p:cNvGrpSpPr/>
          <p:nvPr/>
        </p:nvGrpSpPr>
        <p:grpSpPr>
          <a:xfrm>
            <a:off x="5548952" y="2286000"/>
            <a:ext cx="2286000" cy="2286000"/>
            <a:chOff x="5867400" y="2133600"/>
            <a:chExt cx="2286000" cy="2286000"/>
          </a:xfrm>
        </p:grpSpPr>
        <p:sp>
          <p:nvSpPr>
            <p:cNvPr id="217" name="Left-Right Arrow 216"/>
            <p:cNvSpPr/>
            <p:nvPr/>
          </p:nvSpPr>
          <p:spPr bwMode="auto">
            <a:xfrm>
              <a:off x="6324600" y="22860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18" name="Left-Right Arrow 217"/>
            <p:cNvSpPr/>
            <p:nvPr/>
          </p:nvSpPr>
          <p:spPr bwMode="auto">
            <a:xfrm>
              <a:off x="6934200" y="22860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19" name="Left-Right Arrow 218"/>
            <p:cNvSpPr/>
            <p:nvPr/>
          </p:nvSpPr>
          <p:spPr bwMode="auto">
            <a:xfrm>
              <a:off x="7543800" y="22860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20" name="Left-Right Arrow 219"/>
            <p:cNvSpPr/>
            <p:nvPr/>
          </p:nvSpPr>
          <p:spPr bwMode="auto">
            <a:xfrm>
              <a:off x="6324600" y="28956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21" name="Left-Right Arrow 220"/>
            <p:cNvSpPr/>
            <p:nvPr/>
          </p:nvSpPr>
          <p:spPr bwMode="auto">
            <a:xfrm>
              <a:off x="6934200" y="28956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22" name="Left-Right Arrow 221"/>
            <p:cNvSpPr/>
            <p:nvPr/>
          </p:nvSpPr>
          <p:spPr bwMode="auto">
            <a:xfrm>
              <a:off x="7543800" y="28956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23" name="Left-Right Arrow 222"/>
            <p:cNvSpPr/>
            <p:nvPr/>
          </p:nvSpPr>
          <p:spPr bwMode="auto">
            <a:xfrm>
              <a:off x="6324600" y="35052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24" name="Left-Right Arrow 223"/>
            <p:cNvSpPr/>
            <p:nvPr/>
          </p:nvSpPr>
          <p:spPr bwMode="auto">
            <a:xfrm>
              <a:off x="6934200" y="35052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25" name="Left-Right Arrow 224"/>
            <p:cNvSpPr/>
            <p:nvPr/>
          </p:nvSpPr>
          <p:spPr bwMode="auto">
            <a:xfrm>
              <a:off x="7543800" y="35052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26" name="Left-Right Arrow 225"/>
            <p:cNvSpPr/>
            <p:nvPr/>
          </p:nvSpPr>
          <p:spPr bwMode="auto">
            <a:xfrm>
              <a:off x="6324600" y="41148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27" name="Left-Right Arrow 226"/>
            <p:cNvSpPr/>
            <p:nvPr/>
          </p:nvSpPr>
          <p:spPr bwMode="auto">
            <a:xfrm>
              <a:off x="6934200" y="41148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28" name="Left-Right Arrow 227"/>
            <p:cNvSpPr/>
            <p:nvPr/>
          </p:nvSpPr>
          <p:spPr bwMode="auto">
            <a:xfrm>
              <a:off x="7543800" y="41148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29" name="Up-Down Arrow 228"/>
            <p:cNvSpPr/>
            <p:nvPr/>
          </p:nvSpPr>
          <p:spPr bwMode="auto">
            <a:xfrm>
              <a:off x="6019800" y="2590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30" name="Up-Down Arrow 229"/>
            <p:cNvSpPr/>
            <p:nvPr/>
          </p:nvSpPr>
          <p:spPr bwMode="auto">
            <a:xfrm>
              <a:off x="6629400" y="2590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31" name="Up-Down Arrow 230"/>
            <p:cNvSpPr/>
            <p:nvPr/>
          </p:nvSpPr>
          <p:spPr bwMode="auto">
            <a:xfrm>
              <a:off x="7239000" y="2590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32" name="Up-Down Arrow 231"/>
            <p:cNvSpPr/>
            <p:nvPr/>
          </p:nvSpPr>
          <p:spPr bwMode="auto">
            <a:xfrm>
              <a:off x="7848600" y="2590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33" name="Up-Down Arrow 232"/>
            <p:cNvSpPr/>
            <p:nvPr/>
          </p:nvSpPr>
          <p:spPr bwMode="auto">
            <a:xfrm>
              <a:off x="6019800" y="3200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34" name="Up-Down Arrow 233"/>
            <p:cNvSpPr/>
            <p:nvPr/>
          </p:nvSpPr>
          <p:spPr bwMode="auto">
            <a:xfrm>
              <a:off x="6019800" y="38100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35" name="Up-Down Arrow 234"/>
            <p:cNvSpPr/>
            <p:nvPr/>
          </p:nvSpPr>
          <p:spPr bwMode="auto">
            <a:xfrm>
              <a:off x="6629400" y="3200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36" name="Up-Down Arrow 235"/>
            <p:cNvSpPr/>
            <p:nvPr/>
          </p:nvSpPr>
          <p:spPr bwMode="auto">
            <a:xfrm>
              <a:off x="6629400" y="38100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37" name="Up-Down Arrow 236"/>
            <p:cNvSpPr/>
            <p:nvPr/>
          </p:nvSpPr>
          <p:spPr bwMode="auto">
            <a:xfrm>
              <a:off x="7239000" y="3200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38" name="Up-Down Arrow 237"/>
            <p:cNvSpPr/>
            <p:nvPr/>
          </p:nvSpPr>
          <p:spPr bwMode="auto">
            <a:xfrm>
              <a:off x="7239000" y="38100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39" name="Up-Down Arrow 238"/>
            <p:cNvSpPr/>
            <p:nvPr/>
          </p:nvSpPr>
          <p:spPr bwMode="auto">
            <a:xfrm>
              <a:off x="7848600" y="3200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40" name="Up-Down Arrow 239"/>
            <p:cNvSpPr/>
            <p:nvPr/>
          </p:nvSpPr>
          <p:spPr bwMode="auto">
            <a:xfrm>
              <a:off x="7848600" y="38100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grpSp>
          <p:nvGrpSpPr>
            <p:cNvPr id="241" name="Group 170"/>
            <p:cNvGrpSpPr/>
            <p:nvPr/>
          </p:nvGrpSpPr>
          <p:grpSpPr>
            <a:xfrm>
              <a:off x="5867400" y="2133600"/>
              <a:ext cx="2286000" cy="2286000"/>
              <a:chOff x="5867400" y="2133600"/>
              <a:chExt cx="2286000" cy="2286000"/>
            </a:xfrm>
          </p:grpSpPr>
          <p:sp>
            <p:nvSpPr>
              <p:cNvPr id="242" name="Rectangle 241"/>
              <p:cNvSpPr/>
              <p:nvPr/>
            </p:nvSpPr>
            <p:spPr bwMode="auto">
              <a:xfrm>
                <a:off x="5867400" y="21336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0</a:t>
                </a:r>
                <a:endParaRPr kumimoji="0" lang="en-US" sz="1600" b="1" i="0" u="none" strike="noStrike" cap="none" normalizeH="0" baseline="-2500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 bwMode="auto">
              <a:xfrm>
                <a:off x="6477000" y="21336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 bwMode="auto">
              <a:xfrm>
                <a:off x="7086600" y="21336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2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245" name="Rectangle 244"/>
              <p:cNvSpPr/>
              <p:nvPr/>
            </p:nvSpPr>
            <p:spPr bwMode="auto">
              <a:xfrm>
                <a:off x="7696200" y="21336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3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246" name="Rectangle 245"/>
              <p:cNvSpPr/>
              <p:nvPr/>
            </p:nvSpPr>
            <p:spPr bwMode="auto">
              <a:xfrm>
                <a:off x="5867400" y="27432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4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247" name="Rectangle 246"/>
              <p:cNvSpPr/>
              <p:nvPr/>
            </p:nvSpPr>
            <p:spPr bwMode="auto">
              <a:xfrm>
                <a:off x="6477000" y="27432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5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248" name="Rectangle 247"/>
              <p:cNvSpPr/>
              <p:nvPr/>
            </p:nvSpPr>
            <p:spPr bwMode="auto">
              <a:xfrm>
                <a:off x="7086600" y="27432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6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249" name="Rectangle 248"/>
              <p:cNvSpPr/>
              <p:nvPr/>
            </p:nvSpPr>
            <p:spPr bwMode="auto">
              <a:xfrm>
                <a:off x="7696200" y="27432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7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 bwMode="auto">
              <a:xfrm>
                <a:off x="5867400" y="33528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8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 bwMode="auto">
              <a:xfrm>
                <a:off x="6477000" y="33528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9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252" name="Rectangle 251"/>
              <p:cNvSpPr/>
              <p:nvPr/>
            </p:nvSpPr>
            <p:spPr bwMode="auto">
              <a:xfrm>
                <a:off x="7086600" y="33528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10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253" name="Rectangle 252"/>
              <p:cNvSpPr/>
              <p:nvPr/>
            </p:nvSpPr>
            <p:spPr bwMode="auto">
              <a:xfrm>
                <a:off x="7696200" y="33528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11</a:t>
                </a:r>
                <a:endPara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254" name="Rectangle 253"/>
              <p:cNvSpPr/>
              <p:nvPr/>
            </p:nvSpPr>
            <p:spPr bwMode="auto">
              <a:xfrm>
                <a:off x="5867400" y="39624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12</a:t>
                </a:r>
                <a:endPara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 bwMode="auto">
              <a:xfrm>
                <a:off x="6477000" y="39624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13</a:t>
                </a:r>
                <a:endPara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256" name="Rectangle 255"/>
              <p:cNvSpPr/>
              <p:nvPr/>
            </p:nvSpPr>
            <p:spPr bwMode="auto">
              <a:xfrm>
                <a:off x="7086600" y="39624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14</a:t>
                </a:r>
                <a:endPara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 bwMode="auto">
              <a:xfrm>
                <a:off x="7696200" y="39624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15</a:t>
                </a:r>
                <a:endPara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5486400" y="1828800"/>
            <a:ext cx="2438400" cy="3200400"/>
            <a:chOff x="6096000" y="1905000"/>
            <a:chExt cx="2438400" cy="3200400"/>
          </a:xfrm>
          <a:solidFill>
            <a:srgbClr val="F6F8E4">
              <a:alpha val="14902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3" name="Rectangle 62"/>
            <p:cNvSpPr/>
            <p:nvPr/>
          </p:nvSpPr>
          <p:spPr>
            <a:xfrm>
              <a:off x="6096000" y="1905000"/>
              <a:ext cx="1219200" cy="16002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  <a:r>
                <a:rPr lang="en-US" sz="2400" b="1" baseline="-25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endPara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315200" y="1905000"/>
              <a:ext cx="1219200" cy="16002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  <a:r>
                <a:rPr lang="en-US" sz="2400" b="1" baseline="-25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315200" y="3505200"/>
              <a:ext cx="1219200" cy="16002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  <a:r>
                <a:rPr lang="en-US" sz="2400" b="1" baseline="-25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096000" y="3505200"/>
              <a:ext cx="1219200" cy="16002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  <a:r>
                <a:rPr lang="en-US" sz="2400" b="1" baseline="-25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019800" y="2667000"/>
            <a:ext cx="1447800" cy="1455615"/>
            <a:chOff x="6477000" y="2385645"/>
            <a:chExt cx="1447800" cy="1455615"/>
          </a:xfrm>
          <a:solidFill>
            <a:srgbClr val="FEF8E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4" name="Up-Down Arrow 83"/>
            <p:cNvSpPr/>
            <p:nvPr/>
          </p:nvSpPr>
          <p:spPr>
            <a:xfrm>
              <a:off x="6477000" y="2971800"/>
              <a:ext cx="228600" cy="381000"/>
            </a:xfrm>
            <a:prstGeom prst="upDownArrow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Up-Down Arrow 84"/>
            <p:cNvSpPr/>
            <p:nvPr/>
          </p:nvSpPr>
          <p:spPr>
            <a:xfrm>
              <a:off x="7696200" y="2971800"/>
              <a:ext cx="228600" cy="381000"/>
            </a:xfrm>
            <a:prstGeom prst="upDownArrow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Up-Down Arrow 85"/>
            <p:cNvSpPr/>
            <p:nvPr/>
          </p:nvSpPr>
          <p:spPr>
            <a:xfrm rot="5400000">
              <a:off x="7065105" y="2309445"/>
              <a:ext cx="228600" cy="381000"/>
            </a:xfrm>
            <a:prstGeom prst="upDownArrow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Up-Down Arrow 86"/>
            <p:cNvSpPr/>
            <p:nvPr/>
          </p:nvSpPr>
          <p:spPr>
            <a:xfrm rot="5400000">
              <a:off x="7047525" y="3536460"/>
              <a:ext cx="228600" cy="381000"/>
            </a:xfrm>
            <a:prstGeom prst="upDownArrow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486400" y="2209800"/>
            <a:ext cx="2819400" cy="2438400"/>
            <a:chOff x="6096000" y="2514600"/>
            <a:chExt cx="2895600" cy="2438400"/>
          </a:xfrm>
        </p:grpSpPr>
        <p:sp>
          <p:nvSpPr>
            <p:cNvPr id="90" name="Rectangle 89"/>
            <p:cNvSpPr/>
            <p:nvPr/>
          </p:nvSpPr>
          <p:spPr>
            <a:xfrm>
              <a:off x="6096000" y="2514600"/>
              <a:ext cx="2895600" cy="6096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  <a:r>
                <a:rPr lang="en-US" sz="2400" b="1" baseline="-25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endParaRPr lang="en-US" sz="24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096000" y="4343400"/>
              <a:ext cx="2895600" cy="6096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  <a:r>
                <a:rPr lang="en-US" sz="2400" b="1" baseline="-25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n-US" sz="24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096000" y="3733800"/>
              <a:ext cx="2895600" cy="6096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  <a:r>
                <a:rPr lang="en-US" sz="2400" b="1" baseline="-25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n-US" sz="24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096000" y="3124200"/>
              <a:ext cx="2895600" cy="6096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  <a:r>
                <a:rPr lang="en-US" sz="2400" b="1" baseline="-25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n-US" sz="24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953000" y="2362200"/>
            <a:ext cx="3886200" cy="2133600"/>
            <a:chOff x="2743200" y="2057400"/>
            <a:chExt cx="3886200" cy="2133600"/>
          </a:xfrm>
        </p:grpSpPr>
        <p:sp>
          <p:nvSpPr>
            <p:cNvPr id="94" name="Up-Down Arrow 93"/>
            <p:cNvSpPr/>
            <p:nvPr/>
          </p:nvSpPr>
          <p:spPr>
            <a:xfrm>
              <a:off x="4419600" y="2362200"/>
              <a:ext cx="228600" cy="381000"/>
            </a:xfrm>
            <a:prstGeom prst="upDownArrow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Up-Down Arrow 94"/>
            <p:cNvSpPr/>
            <p:nvPr/>
          </p:nvSpPr>
          <p:spPr>
            <a:xfrm>
              <a:off x="4419600" y="2971800"/>
              <a:ext cx="228600" cy="381000"/>
            </a:xfrm>
            <a:prstGeom prst="upDownArrow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Up-Down Arrow 95"/>
            <p:cNvSpPr/>
            <p:nvPr/>
          </p:nvSpPr>
          <p:spPr>
            <a:xfrm>
              <a:off x="4419600" y="3581400"/>
              <a:ext cx="228600" cy="381000"/>
            </a:xfrm>
            <a:prstGeom prst="upDownArrow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Curved Right Arrow 96"/>
            <p:cNvSpPr/>
            <p:nvPr/>
          </p:nvSpPr>
          <p:spPr>
            <a:xfrm>
              <a:off x="2743200" y="2133600"/>
              <a:ext cx="533400" cy="2057400"/>
            </a:xfrm>
            <a:prstGeom prst="curvedRightArrow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Curved Right Arrow 98"/>
            <p:cNvSpPr/>
            <p:nvPr/>
          </p:nvSpPr>
          <p:spPr>
            <a:xfrm rot="10800000">
              <a:off x="6096000" y="2057400"/>
              <a:ext cx="533400" cy="2057400"/>
            </a:xfrm>
            <a:prstGeom prst="curvedRightArrow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 rot="16200000">
            <a:off x="5295900" y="2019300"/>
            <a:ext cx="2819400" cy="2438400"/>
            <a:chOff x="6096000" y="2514600"/>
            <a:chExt cx="2895600" cy="2438400"/>
          </a:xfrm>
        </p:grpSpPr>
        <p:sp>
          <p:nvSpPr>
            <p:cNvPr id="102" name="Rectangle 101"/>
            <p:cNvSpPr/>
            <p:nvPr/>
          </p:nvSpPr>
          <p:spPr>
            <a:xfrm>
              <a:off x="6096000" y="2514600"/>
              <a:ext cx="2895600" cy="6096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  <a:r>
                <a:rPr lang="en-US" sz="2400" b="1" baseline="-25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endParaRPr lang="en-US" sz="24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096000" y="4343400"/>
              <a:ext cx="2895600" cy="6096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  <a:r>
                <a:rPr lang="en-US" sz="2400" b="1" baseline="-25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en-US" sz="24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096000" y="3733800"/>
              <a:ext cx="2895600" cy="6096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  <a:r>
                <a:rPr lang="en-US" sz="2400" b="1" baseline="-25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n-US" sz="24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096000" y="3124200"/>
              <a:ext cx="2895600" cy="609600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  <a:r>
                <a:rPr lang="en-US" sz="2400" b="1" baseline="-25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n-US" sz="24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 rot="5400000">
            <a:off x="4762500" y="2171700"/>
            <a:ext cx="3886200" cy="2133600"/>
            <a:chOff x="2514600" y="2057400"/>
            <a:chExt cx="3886200" cy="2133600"/>
          </a:xfrm>
        </p:grpSpPr>
        <p:sp>
          <p:nvSpPr>
            <p:cNvPr id="108" name="Up-Down Arrow 107"/>
            <p:cNvSpPr/>
            <p:nvPr/>
          </p:nvSpPr>
          <p:spPr>
            <a:xfrm>
              <a:off x="4495800" y="2362200"/>
              <a:ext cx="228600" cy="381000"/>
            </a:xfrm>
            <a:prstGeom prst="upDownArrow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Up-Down Arrow 108"/>
            <p:cNvSpPr/>
            <p:nvPr/>
          </p:nvSpPr>
          <p:spPr>
            <a:xfrm>
              <a:off x="4495800" y="2971800"/>
              <a:ext cx="228600" cy="381000"/>
            </a:xfrm>
            <a:prstGeom prst="upDownArrow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Up-Down Arrow 109"/>
            <p:cNvSpPr/>
            <p:nvPr/>
          </p:nvSpPr>
          <p:spPr>
            <a:xfrm>
              <a:off x="4495800" y="3581400"/>
              <a:ext cx="228600" cy="381000"/>
            </a:xfrm>
            <a:prstGeom prst="upDownArrow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Curved Right Arrow 110"/>
            <p:cNvSpPr/>
            <p:nvPr/>
          </p:nvSpPr>
          <p:spPr>
            <a:xfrm>
              <a:off x="2514600" y="2133600"/>
              <a:ext cx="533400" cy="2057400"/>
            </a:xfrm>
            <a:prstGeom prst="curvedRightArrow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Curved Right Arrow 111"/>
            <p:cNvSpPr/>
            <p:nvPr/>
          </p:nvSpPr>
          <p:spPr>
            <a:xfrm rot="10800000">
              <a:off x="5867400" y="2057400"/>
              <a:ext cx="533400" cy="2057400"/>
            </a:xfrm>
            <a:prstGeom prst="curvedRightArrow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7" dur="indefinite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5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6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0" y="1219200"/>
            <a:ext cx="1143000" cy="3069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Step 1: Compiler Constraints assumed during Initial Mapping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44958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Compile-time Assumptions</a:t>
            </a:r>
          </a:p>
          <a:p>
            <a:pPr lvl="1"/>
            <a:r>
              <a:rPr lang="en-US" dirty="0" smtClean="0"/>
              <a:t>CGRA is collection of pages</a:t>
            </a:r>
          </a:p>
          <a:p>
            <a:pPr lvl="1"/>
            <a:r>
              <a:rPr lang="en-US" dirty="0" smtClean="0"/>
              <a:t>Each page can interact with only one topologically neighboring page.</a:t>
            </a:r>
          </a:p>
          <a:p>
            <a:pPr lvl="1"/>
            <a:r>
              <a:rPr lang="en-US" dirty="0" smtClean="0"/>
              <a:t>Inter-PE connections within a page are unmodified</a:t>
            </a:r>
          </a:p>
          <a:p>
            <a:r>
              <a:rPr lang="en-US" dirty="0" smtClean="0"/>
              <a:t>These assumptions, </a:t>
            </a:r>
          </a:p>
          <a:p>
            <a:pPr lvl="1"/>
            <a:r>
              <a:rPr lang="en-US" dirty="0" smtClean="0"/>
              <a:t>in most cases will not effect mapping quality</a:t>
            </a:r>
          </a:p>
          <a:p>
            <a:pPr lvl="1"/>
            <a:r>
              <a:rPr lang="en-US" dirty="0" smtClean="0"/>
              <a:t>may help improve CGRA resource usage</a:t>
            </a:r>
          </a:p>
          <a:p>
            <a:endParaRPr lang="en-US" dirty="0"/>
          </a:p>
        </p:txBody>
      </p:sp>
      <p:sp>
        <p:nvSpPr>
          <p:cNvPr id="70" name="Slide Number Placeholder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5410200" y="3352800"/>
            <a:ext cx="2286000" cy="2286000"/>
            <a:chOff x="5867400" y="2133600"/>
            <a:chExt cx="2286000" cy="2286000"/>
          </a:xfrm>
        </p:grpSpPr>
        <p:sp>
          <p:nvSpPr>
            <p:cNvPr id="72" name="Left-Right Arrow 71"/>
            <p:cNvSpPr/>
            <p:nvPr/>
          </p:nvSpPr>
          <p:spPr bwMode="auto">
            <a:xfrm>
              <a:off x="6324600" y="22860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73" name="Left-Right Arrow 72"/>
            <p:cNvSpPr/>
            <p:nvPr/>
          </p:nvSpPr>
          <p:spPr bwMode="auto">
            <a:xfrm>
              <a:off x="6934200" y="22860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74" name="Left-Right Arrow 73"/>
            <p:cNvSpPr/>
            <p:nvPr/>
          </p:nvSpPr>
          <p:spPr bwMode="auto">
            <a:xfrm>
              <a:off x="7543800" y="22860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75" name="Left-Right Arrow 74"/>
            <p:cNvSpPr/>
            <p:nvPr/>
          </p:nvSpPr>
          <p:spPr bwMode="auto">
            <a:xfrm>
              <a:off x="6324600" y="28956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76" name="Left-Right Arrow 75"/>
            <p:cNvSpPr/>
            <p:nvPr/>
          </p:nvSpPr>
          <p:spPr bwMode="auto">
            <a:xfrm>
              <a:off x="6934200" y="28956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77" name="Left-Right Arrow 76"/>
            <p:cNvSpPr/>
            <p:nvPr/>
          </p:nvSpPr>
          <p:spPr bwMode="auto">
            <a:xfrm>
              <a:off x="7543800" y="28956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78" name="Left-Right Arrow 77"/>
            <p:cNvSpPr/>
            <p:nvPr/>
          </p:nvSpPr>
          <p:spPr bwMode="auto">
            <a:xfrm>
              <a:off x="6324600" y="35052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79" name="Left-Right Arrow 78"/>
            <p:cNvSpPr/>
            <p:nvPr/>
          </p:nvSpPr>
          <p:spPr bwMode="auto">
            <a:xfrm>
              <a:off x="6934200" y="35052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80" name="Left-Right Arrow 79"/>
            <p:cNvSpPr/>
            <p:nvPr/>
          </p:nvSpPr>
          <p:spPr bwMode="auto">
            <a:xfrm>
              <a:off x="7543800" y="35052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81" name="Left-Right Arrow 80"/>
            <p:cNvSpPr/>
            <p:nvPr/>
          </p:nvSpPr>
          <p:spPr bwMode="auto">
            <a:xfrm>
              <a:off x="6324600" y="41148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82" name="Left-Right Arrow 81"/>
            <p:cNvSpPr/>
            <p:nvPr/>
          </p:nvSpPr>
          <p:spPr bwMode="auto">
            <a:xfrm>
              <a:off x="6934200" y="41148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83" name="Left-Right Arrow 82"/>
            <p:cNvSpPr/>
            <p:nvPr/>
          </p:nvSpPr>
          <p:spPr bwMode="auto">
            <a:xfrm>
              <a:off x="7543800" y="41148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84" name="Up-Down Arrow 83"/>
            <p:cNvSpPr/>
            <p:nvPr/>
          </p:nvSpPr>
          <p:spPr bwMode="auto">
            <a:xfrm>
              <a:off x="6019800" y="2590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85" name="Up-Down Arrow 84"/>
            <p:cNvSpPr/>
            <p:nvPr/>
          </p:nvSpPr>
          <p:spPr bwMode="auto">
            <a:xfrm>
              <a:off x="6629400" y="2590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86" name="Up-Down Arrow 85"/>
            <p:cNvSpPr/>
            <p:nvPr/>
          </p:nvSpPr>
          <p:spPr bwMode="auto">
            <a:xfrm>
              <a:off x="7239000" y="2590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87" name="Up-Down Arrow 86"/>
            <p:cNvSpPr/>
            <p:nvPr/>
          </p:nvSpPr>
          <p:spPr bwMode="auto">
            <a:xfrm>
              <a:off x="7848600" y="2590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88" name="Up-Down Arrow 87"/>
            <p:cNvSpPr/>
            <p:nvPr/>
          </p:nvSpPr>
          <p:spPr bwMode="auto">
            <a:xfrm>
              <a:off x="6019800" y="3200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89" name="Up-Down Arrow 88"/>
            <p:cNvSpPr/>
            <p:nvPr/>
          </p:nvSpPr>
          <p:spPr bwMode="auto">
            <a:xfrm>
              <a:off x="6019800" y="38100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90" name="Up-Down Arrow 89"/>
            <p:cNvSpPr/>
            <p:nvPr/>
          </p:nvSpPr>
          <p:spPr bwMode="auto">
            <a:xfrm>
              <a:off x="6629400" y="3200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91" name="Up-Down Arrow 90"/>
            <p:cNvSpPr/>
            <p:nvPr/>
          </p:nvSpPr>
          <p:spPr bwMode="auto">
            <a:xfrm>
              <a:off x="6629400" y="38100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92" name="Up-Down Arrow 91"/>
            <p:cNvSpPr/>
            <p:nvPr/>
          </p:nvSpPr>
          <p:spPr bwMode="auto">
            <a:xfrm>
              <a:off x="7239000" y="3200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93" name="Up-Down Arrow 92"/>
            <p:cNvSpPr/>
            <p:nvPr/>
          </p:nvSpPr>
          <p:spPr bwMode="auto">
            <a:xfrm>
              <a:off x="7239000" y="38100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94" name="Up-Down Arrow 93"/>
            <p:cNvSpPr/>
            <p:nvPr/>
          </p:nvSpPr>
          <p:spPr bwMode="auto">
            <a:xfrm>
              <a:off x="7848600" y="3200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95" name="Up-Down Arrow 94"/>
            <p:cNvSpPr/>
            <p:nvPr/>
          </p:nvSpPr>
          <p:spPr bwMode="auto">
            <a:xfrm>
              <a:off x="7848600" y="38100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grpSp>
          <p:nvGrpSpPr>
            <p:cNvPr id="96" name="Group 170"/>
            <p:cNvGrpSpPr/>
            <p:nvPr/>
          </p:nvGrpSpPr>
          <p:grpSpPr>
            <a:xfrm>
              <a:off x="5867400" y="2133600"/>
              <a:ext cx="2286000" cy="2286000"/>
              <a:chOff x="5867400" y="2133600"/>
              <a:chExt cx="2286000" cy="2286000"/>
            </a:xfrm>
          </p:grpSpPr>
          <p:sp>
            <p:nvSpPr>
              <p:cNvPr id="97" name="Rectangle 96"/>
              <p:cNvSpPr/>
              <p:nvPr/>
            </p:nvSpPr>
            <p:spPr bwMode="auto">
              <a:xfrm>
                <a:off x="5867400" y="21336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0</a:t>
                </a:r>
                <a:endParaRPr kumimoji="0" lang="en-US" sz="1600" b="1" i="0" u="none" strike="noStrike" cap="none" normalizeH="0" baseline="-2500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 bwMode="auto">
              <a:xfrm>
                <a:off x="6477000" y="21336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 bwMode="auto">
              <a:xfrm>
                <a:off x="7086600" y="21336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2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7696200" y="21336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3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5867400" y="27432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4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6477000" y="27432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5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7086600" y="27432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6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7696200" y="27432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7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5867400" y="33528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8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6477000" y="33528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9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 bwMode="auto">
              <a:xfrm>
                <a:off x="7086600" y="33528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10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 bwMode="auto">
              <a:xfrm>
                <a:off x="7696200" y="33528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11</a:t>
                </a:r>
                <a:endPara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5867400" y="39624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12</a:t>
                </a:r>
                <a:endPara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 bwMode="auto">
              <a:xfrm>
                <a:off x="6477000" y="39624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13</a:t>
                </a:r>
                <a:endPara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7086600" y="39624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14</a:t>
                </a:r>
                <a:endPara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 bwMode="auto">
              <a:xfrm>
                <a:off x="7696200" y="39624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15</a:t>
                </a:r>
                <a:endPara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</p:grpSp>
      </p:grpSp>
      <p:sp>
        <p:nvSpPr>
          <p:cNvPr id="49" name="Rectangle 48"/>
          <p:cNvSpPr/>
          <p:nvPr/>
        </p:nvSpPr>
        <p:spPr>
          <a:xfrm>
            <a:off x="5334000" y="4495800"/>
            <a:ext cx="1219200" cy="1641765"/>
          </a:xfrm>
          <a:prstGeom prst="rect">
            <a:avLst/>
          </a:prstGeom>
          <a:grp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sz="2400" b="1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4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334000" y="2895600"/>
            <a:ext cx="1245704" cy="1585139"/>
          </a:xfrm>
          <a:prstGeom prst="rect">
            <a:avLst/>
          </a:prstGeom>
          <a:grp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sz="2400" b="1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24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566452" y="4495800"/>
            <a:ext cx="1219200" cy="1641765"/>
          </a:xfrm>
          <a:prstGeom prst="rect">
            <a:avLst/>
          </a:prstGeom>
          <a:grp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sz="2400" b="1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24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566452" y="2910661"/>
            <a:ext cx="1245704" cy="1585139"/>
          </a:xfrm>
          <a:prstGeom prst="rect">
            <a:avLst/>
          </a:prstGeom>
          <a:grp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sz="2400" b="1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24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5383364" y="3299558"/>
            <a:ext cx="2351243" cy="1748692"/>
            <a:chOff x="1470660" y="2670908"/>
            <a:chExt cx="2351243" cy="1748692"/>
          </a:xfrm>
        </p:grpSpPr>
        <p:sp>
          <p:nvSpPr>
            <p:cNvPr id="131" name="Oval 130"/>
            <p:cNvSpPr/>
            <p:nvPr/>
          </p:nvSpPr>
          <p:spPr>
            <a:xfrm>
              <a:off x="2708247" y="3305944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4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32" name="Oval 131"/>
            <p:cNvSpPr/>
            <p:nvPr/>
          </p:nvSpPr>
          <p:spPr>
            <a:xfrm>
              <a:off x="2079246" y="2670908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1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33" name="Oval 132"/>
            <p:cNvSpPr/>
            <p:nvPr/>
          </p:nvSpPr>
          <p:spPr>
            <a:xfrm>
              <a:off x="1470660" y="3300275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2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2087559" y="3285728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3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35" name="Oval 134"/>
            <p:cNvSpPr/>
            <p:nvPr/>
          </p:nvSpPr>
          <p:spPr>
            <a:xfrm>
              <a:off x="2070933" y="3895044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5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2708247" y="3915544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6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37" name="Oval 136"/>
            <p:cNvSpPr/>
            <p:nvPr/>
          </p:nvSpPr>
          <p:spPr>
            <a:xfrm>
              <a:off x="3317847" y="3915544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7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3317847" y="3293378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8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3317847" y="2696344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9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</p:grpSp>
      <p:sp>
        <p:nvSpPr>
          <p:cNvPr id="126" name="Down Arrow 125"/>
          <p:cNvSpPr/>
          <p:nvPr/>
        </p:nvSpPr>
        <p:spPr>
          <a:xfrm rot="5400000">
            <a:off x="6477000" y="3695699"/>
            <a:ext cx="228600" cy="304800"/>
          </a:xfrm>
          <a:prstGeom prst="downArrow">
            <a:avLst/>
          </a:prstGeom>
          <a:solidFill>
            <a:srgbClr val="FEF8E4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Down Arrow 124"/>
          <p:cNvSpPr/>
          <p:nvPr/>
        </p:nvSpPr>
        <p:spPr>
          <a:xfrm rot="10800000">
            <a:off x="7050156" y="4267200"/>
            <a:ext cx="228600" cy="304800"/>
          </a:xfrm>
          <a:prstGeom prst="downArrow">
            <a:avLst/>
          </a:prstGeom>
          <a:solidFill>
            <a:srgbClr val="FEF8E4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Down Arrow 122"/>
          <p:cNvSpPr/>
          <p:nvPr/>
        </p:nvSpPr>
        <p:spPr>
          <a:xfrm>
            <a:off x="5829300" y="4343399"/>
            <a:ext cx="228600" cy="304800"/>
          </a:xfrm>
          <a:prstGeom prst="downArrow">
            <a:avLst/>
          </a:prstGeom>
          <a:solidFill>
            <a:srgbClr val="FEF8E4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Down Arrow 123"/>
          <p:cNvSpPr/>
          <p:nvPr/>
        </p:nvSpPr>
        <p:spPr>
          <a:xfrm rot="16200000">
            <a:off x="6477000" y="4914900"/>
            <a:ext cx="228600" cy="304800"/>
          </a:xfrm>
          <a:prstGeom prst="downArrow">
            <a:avLst/>
          </a:prstGeom>
          <a:solidFill>
            <a:srgbClr val="FEF8E4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2" name="Group 151"/>
          <p:cNvGrpSpPr/>
          <p:nvPr/>
        </p:nvGrpSpPr>
        <p:grpSpPr>
          <a:xfrm>
            <a:off x="5367726" y="3299460"/>
            <a:ext cx="2370384" cy="2360152"/>
            <a:chOff x="5140432" y="3077344"/>
            <a:chExt cx="2370384" cy="2360152"/>
          </a:xfrm>
        </p:grpSpPr>
        <p:sp>
          <p:nvSpPr>
            <p:cNvPr id="142" name="Oval 141"/>
            <p:cNvSpPr/>
            <p:nvPr/>
          </p:nvSpPr>
          <p:spPr>
            <a:xfrm>
              <a:off x="5140432" y="4933440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4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43" name="Oval 142"/>
            <p:cNvSpPr/>
            <p:nvPr/>
          </p:nvSpPr>
          <p:spPr>
            <a:xfrm>
              <a:off x="5766190" y="3077344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1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44" name="Oval 143"/>
            <p:cNvSpPr/>
            <p:nvPr/>
          </p:nvSpPr>
          <p:spPr>
            <a:xfrm>
              <a:off x="5157604" y="3695281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2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45" name="Oval 144"/>
            <p:cNvSpPr/>
            <p:nvPr/>
          </p:nvSpPr>
          <p:spPr>
            <a:xfrm>
              <a:off x="5774503" y="3692164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3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46" name="Oval 145"/>
            <p:cNvSpPr/>
            <p:nvPr/>
          </p:nvSpPr>
          <p:spPr>
            <a:xfrm>
              <a:off x="5757877" y="4301480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5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47" name="Oval 146"/>
            <p:cNvSpPr/>
            <p:nvPr/>
          </p:nvSpPr>
          <p:spPr>
            <a:xfrm>
              <a:off x="5757992" y="4933440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6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48" name="Oval 147"/>
            <p:cNvSpPr/>
            <p:nvPr/>
          </p:nvSpPr>
          <p:spPr>
            <a:xfrm>
              <a:off x="6389200" y="4919792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7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49" name="Oval 148"/>
            <p:cNvSpPr/>
            <p:nvPr/>
          </p:nvSpPr>
          <p:spPr>
            <a:xfrm>
              <a:off x="6375552" y="4323840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8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50" name="Oval 149"/>
            <p:cNvSpPr/>
            <p:nvPr/>
          </p:nvSpPr>
          <p:spPr>
            <a:xfrm>
              <a:off x="7006760" y="4310192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9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</p:grpSp>
      <p:sp>
        <p:nvSpPr>
          <p:cNvPr id="140" name="Rounded Rectangle 139"/>
          <p:cNvSpPr/>
          <p:nvPr/>
        </p:nvSpPr>
        <p:spPr>
          <a:xfrm>
            <a:off x="4953000" y="1371600"/>
            <a:ext cx="2971800" cy="990600"/>
          </a:xfrm>
          <a:prstGeom prst="roundRect">
            <a:avLst/>
          </a:prstGeom>
          <a:solidFill>
            <a:srgbClr val="FEF8E4"/>
          </a:solidFill>
          <a:ln>
            <a:solidFill>
              <a:schemeClr val="accent6">
                <a:lumMod val="5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Naïve mapping could result in under-used CGRA resources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4953000" y="1371600"/>
            <a:ext cx="3048000" cy="990600"/>
          </a:xfrm>
          <a:prstGeom prst="roundRect">
            <a:avLst/>
          </a:prstGeom>
          <a:solidFill>
            <a:srgbClr val="FEF8E4"/>
          </a:solidFill>
          <a:ln>
            <a:solidFill>
              <a:schemeClr val="accent6">
                <a:lumMod val="5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Our paging methodology, </a:t>
            </a:r>
          </a:p>
          <a:p>
            <a:pPr algn="ct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helps reduce CGRA resource usage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5" dur="indefinite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6" grpId="0" animBg="1"/>
      <p:bldP spid="128" grpId="0" animBg="1"/>
      <p:bldP spid="129" grpId="0" animBg="1"/>
      <p:bldP spid="129" grpId="1" animBg="1"/>
      <p:bldP spid="126" grpId="0" animBg="1"/>
      <p:bldP spid="126" grpId="1" animBg="1"/>
      <p:bldP spid="125" grpId="0" animBg="1"/>
      <p:bldP spid="125" grpId="1" animBg="1"/>
      <p:bldP spid="123" grpId="0" animBg="1"/>
      <p:bldP spid="124" grpId="0" animBg="1"/>
      <p:bldP spid="140" grpId="0" animBg="1"/>
      <p:bldP spid="140" grpId="1" animBg="1"/>
      <p:bldP spid="15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1000" y="1155700"/>
            <a:ext cx="1143000" cy="3069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Step 2: Dynamic Transformation</a:t>
            </a:r>
            <a:br>
              <a:rPr lang="en-US" sz="3600" b="1" dirty="0" smtClean="0"/>
            </a:br>
            <a:r>
              <a:rPr lang="en-US" sz="3600" b="1" dirty="0" smtClean="0"/>
              <a:t>enabling multiple schedules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4419600" cy="510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Example:</a:t>
            </a:r>
          </a:p>
          <a:p>
            <a:pPr lvl="1"/>
            <a:r>
              <a:rPr lang="en-US" sz="2100" dirty="0" smtClean="0"/>
              <a:t>application mapped to 3 pages</a:t>
            </a:r>
          </a:p>
          <a:p>
            <a:pPr lvl="1"/>
            <a:r>
              <a:rPr lang="en-US" sz="2100" dirty="0" smtClean="0"/>
              <a:t>Shrink to execute on 2 pages</a:t>
            </a:r>
          </a:p>
          <a:p>
            <a:r>
              <a:rPr lang="en-US" sz="2400" dirty="0" smtClean="0"/>
              <a:t>Transformation </a:t>
            </a:r>
            <a:r>
              <a:rPr lang="en-US" sz="2400" dirty="0" smtClean="0">
                <a:solidFill>
                  <a:srgbClr val="002060"/>
                </a:solidFill>
              </a:rPr>
              <a:t>Procedure: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0808C0"/>
                </a:solidFill>
              </a:rPr>
              <a:t>Split pages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0808C0"/>
                </a:solidFill>
              </a:rPr>
              <a:t>Arrange pages in time order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0808C0"/>
                </a:solidFill>
              </a:rPr>
              <a:t>Mirror pages to facilitate shrinking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sz="1500" dirty="0" smtClean="0">
                <a:solidFill>
                  <a:srgbClr val="006600"/>
                </a:solidFill>
              </a:rPr>
              <a:t>Ensures inter-node dependency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0808C0"/>
                </a:solidFill>
              </a:rPr>
              <a:t>Shrunk pages executed on altered time-schedules</a:t>
            </a:r>
          </a:p>
          <a:p>
            <a:r>
              <a:rPr lang="en-US" sz="2400" dirty="0" smtClean="0"/>
              <a:t>Constraints</a:t>
            </a:r>
          </a:p>
          <a:p>
            <a:pPr lvl="1"/>
            <a:r>
              <a:rPr lang="en-US" sz="2000" dirty="0" smtClean="0"/>
              <a:t>inter-page dependencies should be maintained</a:t>
            </a:r>
          </a:p>
          <a:p>
            <a:pPr lvl="1"/>
            <a:endParaRPr lang="en-US" sz="2000" dirty="0" smtClean="0"/>
          </a:p>
        </p:txBody>
      </p:sp>
      <p:sp>
        <p:nvSpPr>
          <p:cNvPr id="119" name="Slide Number Placeholder 1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4" name="Group 126"/>
          <p:cNvGrpSpPr/>
          <p:nvPr/>
        </p:nvGrpSpPr>
        <p:grpSpPr>
          <a:xfrm>
            <a:off x="5486400" y="2738119"/>
            <a:ext cx="2286000" cy="2286000"/>
            <a:chOff x="5867400" y="2133600"/>
            <a:chExt cx="2286000" cy="2286000"/>
          </a:xfrm>
        </p:grpSpPr>
        <p:sp>
          <p:nvSpPr>
            <p:cNvPr id="128" name="Left-Right Arrow 127"/>
            <p:cNvSpPr/>
            <p:nvPr/>
          </p:nvSpPr>
          <p:spPr bwMode="auto">
            <a:xfrm>
              <a:off x="6324600" y="22860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29" name="Left-Right Arrow 128"/>
            <p:cNvSpPr/>
            <p:nvPr/>
          </p:nvSpPr>
          <p:spPr bwMode="auto">
            <a:xfrm>
              <a:off x="6934200" y="22860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0" name="Left-Right Arrow 129"/>
            <p:cNvSpPr/>
            <p:nvPr/>
          </p:nvSpPr>
          <p:spPr bwMode="auto">
            <a:xfrm>
              <a:off x="7543800" y="22860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1" name="Left-Right Arrow 130"/>
            <p:cNvSpPr/>
            <p:nvPr/>
          </p:nvSpPr>
          <p:spPr bwMode="auto">
            <a:xfrm>
              <a:off x="6324600" y="28956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2" name="Left-Right Arrow 131"/>
            <p:cNvSpPr/>
            <p:nvPr/>
          </p:nvSpPr>
          <p:spPr bwMode="auto">
            <a:xfrm>
              <a:off x="6934200" y="28956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3" name="Left-Right Arrow 132"/>
            <p:cNvSpPr/>
            <p:nvPr/>
          </p:nvSpPr>
          <p:spPr bwMode="auto">
            <a:xfrm>
              <a:off x="7543800" y="28956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4" name="Left-Right Arrow 133"/>
            <p:cNvSpPr/>
            <p:nvPr/>
          </p:nvSpPr>
          <p:spPr bwMode="auto">
            <a:xfrm>
              <a:off x="6324600" y="35052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5" name="Left-Right Arrow 134"/>
            <p:cNvSpPr/>
            <p:nvPr/>
          </p:nvSpPr>
          <p:spPr bwMode="auto">
            <a:xfrm>
              <a:off x="6934200" y="35052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6" name="Left-Right Arrow 135"/>
            <p:cNvSpPr/>
            <p:nvPr/>
          </p:nvSpPr>
          <p:spPr bwMode="auto">
            <a:xfrm>
              <a:off x="7543800" y="35052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7" name="Left-Right Arrow 136"/>
            <p:cNvSpPr/>
            <p:nvPr/>
          </p:nvSpPr>
          <p:spPr bwMode="auto">
            <a:xfrm>
              <a:off x="6324600" y="41148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8" name="Left-Right Arrow 137"/>
            <p:cNvSpPr/>
            <p:nvPr/>
          </p:nvSpPr>
          <p:spPr bwMode="auto">
            <a:xfrm>
              <a:off x="6934200" y="41148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9" name="Left-Right Arrow 138"/>
            <p:cNvSpPr/>
            <p:nvPr/>
          </p:nvSpPr>
          <p:spPr bwMode="auto">
            <a:xfrm>
              <a:off x="7543800" y="41148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0" name="Up-Down Arrow 139"/>
            <p:cNvSpPr/>
            <p:nvPr/>
          </p:nvSpPr>
          <p:spPr bwMode="auto">
            <a:xfrm>
              <a:off x="6019800" y="2590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1" name="Up-Down Arrow 140"/>
            <p:cNvSpPr/>
            <p:nvPr/>
          </p:nvSpPr>
          <p:spPr bwMode="auto">
            <a:xfrm>
              <a:off x="6629400" y="2590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2" name="Up-Down Arrow 141"/>
            <p:cNvSpPr/>
            <p:nvPr/>
          </p:nvSpPr>
          <p:spPr bwMode="auto">
            <a:xfrm>
              <a:off x="7239000" y="2590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3" name="Up-Down Arrow 142"/>
            <p:cNvSpPr/>
            <p:nvPr/>
          </p:nvSpPr>
          <p:spPr bwMode="auto">
            <a:xfrm>
              <a:off x="7848600" y="2590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4" name="Up-Down Arrow 143"/>
            <p:cNvSpPr/>
            <p:nvPr/>
          </p:nvSpPr>
          <p:spPr bwMode="auto">
            <a:xfrm>
              <a:off x="6019800" y="3200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5" name="Up-Down Arrow 144"/>
            <p:cNvSpPr/>
            <p:nvPr/>
          </p:nvSpPr>
          <p:spPr bwMode="auto">
            <a:xfrm>
              <a:off x="6019800" y="38100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6" name="Up-Down Arrow 145"/>
            <p:cNvSpPr/>
            <p:nvPr/>
          </p:nvSpPr>
          <p:spPr bwMode="auto">
            <a:xfrm>
              <a:off x="6629400" y="3200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7" name="Up-Down Arrow 146"/>
            <p:cNvSpPr/>
            <p:nvPr/>
          </p:nvSpPr>
          <p:spPr bwMode="auto">
            <a:xfrm>
              <a:off x="6629400" y="38100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8" name="Up-Down Arrow 147"/>
            <p:cNvSpPr/>
            <p:nvPr/>
          </p:nvSpPr>
          <p:spPr bwMode="auto">
            <a:xfrm>
              <a:off x="7239000" y="3200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9" name="Up-Down Arrow 148"/>
            <p:cNvSpPr/>
            <p:nvPr/>
          </p:nvSpPr>
          <p:spPr bwMode="auto">
            <a:xfrm>
              <a:off x="7239000" y="38100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50" name="Up-Down Arrow 149"/>
            <p:cNvSpPr/>
            <p:nvPr/>
          </p:nvSpPr>
          <p:spPr bwMode="auto">
            <a:xfrm>
              <a:off x="7848600" y="3200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51" name="Up-Down Arrow 150"/>
            <p:cNvSpPr/>
            <p:nvPr/>
          </p:nvSpPr>
          <p:spPr bwMode="auto">
            <a:xfrm>
              <a:off x="7848600" y="38100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grpSp>
          <p:nvGrpSpPr>
            <p:cNvPr id="5" name="Group 170"/>
            <p:cNvGrpSpPr/>
            <p:nvPr/>
          </p:nvGrpSpPr>
          <p:grpSpPr>
            <a:xfrm>
              <a:off x="5867400" y="2133600"/>
              <a:ext cx="2286000" cy="2286000"/>
              <a:chOff x="5867400" y="2133600"/>
              <a:chExt cx="2286000" cy="2286000"/>
            </a:xfrm>
          </p:grpSpPr>
          <p:sp>
            <p:nvSpPr>
              <p:cNvPr id="153" name="Rectangle 152"/>
              <p:cNvSpPr/>
              <p:nvPr/>
            </p:nvSpPr>
            <p:spPr bwMode="auto">
              <a:xfrm>
                <a:off x="5867400" y="21336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0</a:t>
                </a:r>
                <a:endParaRPr kumimoji="0" lang="en-US" sz="1600" b="1" i="0" u="none" strike="noStrike" cap="none" normalizeH="0" baseline="-2500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 bwMode="auto">
              <a:xfrm>
                <a:off x="6477000" y="21336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 bwMode="auto">
              <a:xfrm>
                <a:off x="7086600" y="21336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2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 bwMode="auto">
              <a:xfrm>
                <a:off x="7696200" y="21336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3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 bwMode="auto">
              <a:xfrm>
                <a:off x="5867400" y="27432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4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 bwMode="auto">
              <a:xfrm>
                <a:off x="6477000" y="27432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5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 bwMode="auto">
              <a:xfrm>
                <a:off x="7086600" y="27432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6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 bwMode="auto">
              <a:xfrm>
                <a:off x="7696200" y="27432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7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 bwMode="auto">
              <a:xfrm>
                <a:off x="5867400" y="33528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8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 bwMode="auto">
              <a:xfrm>
                <a:off x="6477000" y="33528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9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 bwMode="auto">
              <a:xfrm>
                <a:off x="7086600" y="33528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10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 bwMode="auto">
              <a:xfrm>
                <a:off x="7696200" y="33528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11</a:t>
                </a:r>
                <a:endPara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 bwMode="auto">
              <a:xfrm>
                <a:off x="5867400" y="39624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12</a:t>
                </a:r>
                <a:endPara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 bwMode="auto">
              <a:xfrm>
                <a:off x="6477000" y="39624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13</a:t>
                </a:r>
                <a:endPara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 bwMode="auto">
              <a:xfrm>
                <a:off x="7086600" y="39624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14</a:t>
                </a:r>
                <a:endPara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 bwMode="auto">
              <a:xfrm>
                <a:off x="7696200" y="39624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15</a:t>
                </a:r>
                <a:endPara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</p:grpSp>
      </p:grpSp>
      <p:sp>
        <p:nvSpPr>
          <p:cNvPr id="172" name="Rectangle 171"/>
          <p:cNvSpPr/>
          <p:nvPr/>
        </p:nvSpPr>
        <p:spPr>
          <a:xfrm rot="16200000">
            <a:off x="6882848" y="2398312"/>
            <a:ext cx="1245704" cy="1752601"/>
          </a:xfrm>
          <a:prstGeom prst="rect">
            <a:avLst/>
          </a:prstGeom>
          <a:grp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3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sz="2400" b="1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24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Group 199"/>
          <p:cNvGrpSpPr/>
          <p:nvPr/>
        </p:nvGrpSpPr>
        <p:grpSpPr>
          <a:xfrm>
            <a:off x="4876800" y="2639059"/>
            <a:ext cx="1760401" cy="1245704"/>
            <a:chOff x="4800600" y="2567940"/>
            <a:chExt cx="1760401" cy="1245704"/>
          </a:xfrm>
        </p:grpSpPr>
        <p:sp>
          <p:nvSpPr>
            <p:cNvPr id="170" name="Rectangle 169"/>
            <p:cNvSpPr/>
            <p:nvPr/>
          </p:nvSpPr>
          <p:spPr>
            <a:xfrm rot="16200000">
              <a:off x="5057949" y="2310591"/>
              <a:ext cx="1245704" cy="1760401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  <a:r>
                <a:rPr lang="en-US" sz="2400" b="1" baseline="-25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endParaRPr lang="en-US" sz="24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9" name="Oval 188"/>
            <p:cNvSpPr/>
            <p:nvPr/>
          </p:nvSpPr>
          <p:spPr>
            <a:xfrm>
              <a:off x="6013098" y="2625090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1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90" name="Oval 189"/>
            <p:cNvSpPr/>
            <p:nvPr/>
          </p:nvSpPr>
          <p:spPr>
            <a:xfrm>
              <a:off x="5404512" y="3243027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2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91" name="Oval 190"/>
            <p:cNvSpPr/>
            <p:nvPr/>
          </p:nvSpPr>
          <p:spPr>
            <a:xfrm>
              <a:off x="6021411" y="3239910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3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</p:grpSp>
      <p:grpSp>
        <p:nvGrpSpPr>
          <p:cNvPr id="7" name="Group 198"/>
          <p:cNvGrpSpPr/>
          <p:nvPr/>
        </p:nvGrpSpPr>
        <p:grpSpPr>
          <a:xfrm>
            <a:off x="4876800" y="3886200"/>
            <a:ext cx="1752601" cy="1219200"/>
            <a:chOff x="4800600" y="3815081"/>
            <a:chExt cx="1752601" cy="1219200"/>
          </a:xfrm>
        </p:grpSpPr>
        <p:sp>
          <p:nvSpPr>
            <p:cNvPr id="169" name="Rectangle 168"/>
            <p:cNvSpPr/>
            <p:nvPr/>
          </p:nvSpPr>
          <p:spPr>
            <a:xfrm rot="16200000">
              <a:off x="5067301" y="3548380"/>
              <a:ext cx="1219200" cy="1752601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  <a:r>
                <a:rPr lang="en-US" sz="2400" b="1" baseline="-25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n-US" sz="24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8" name="Oval 187"/>
            <p:cNvSpPr/>
            <p:nvPr/>
          </p:nvSpPr>
          <p:spPr>
            <a:xfrm>
              <a:off x="5387340" y="4481186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4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6004785" y="3849226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5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93" name="Oval 192"/>
            <p:cNvSpPr/>
            <p:nvPr/>
          </p:nvSpPr>
          <p:spPr>
            <a:xfrm>
              <a:off x="6004900" y="4481186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6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</p:grpSp>
      <p:grpSp>
        <p:nvGrpSpPr>
          <p:cNvPr id="8" name="Group 197"/>
          <p:cNvGrpSpPr/>
          <p:nvPr/>
        </p:nvGrpSpPr>
        <p:grpSpPr>
          <a:xfrm>
            <a:off x="6629401" y="3893820"/>
            <a:ext cx="1752601" cy="1212849"/>
            <a:chOff x="6553201" y="3822701"/>
            <a:chExt cx="1752601" cy="1212849"/>
          </a:xfrm>
        </p:grpSpPr>
        <p:sp>
          <p:nvSpPr>
            <p:cNvPr id="194" name="Oval 193"/>
            <p:cNvSpPr/>
            <p:nvPr/>
          </p:nvSpPr>
          <p:spPr>
            <a:xfrm>
              <a:off x="6624678" y="4467538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7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95" name="Oval 194"/>
            <p:cNvSpPr/>
            <p:nvPr/>
          </p:nvSpPr>
          <p:spPr>
            <a:xfrm>
              <a:off x="6622460" y="3871586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8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96" name="Oval 195"/>
            <p:cNvSpPr/>
            <p:nvPr/>
          </p:nvSpPr>
          <p:spPr>
            <a:xfrm>
              <a:off x="7230808" y="3857938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9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 rot="16200000">
              <a:off x="6823077" y="3552825"/>
              <a:ext cx="1212849" cy="1752601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  <a:r>
                <a:rPr lang="en-US" sz="2400" b="1" baseline="-25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n-US" sz="24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5.18519E-6 L -0.05 -0.06666 " pathEditMode="relative" ptsTypes="AA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05 0.06666 " pathEditMode="relative" ptsTypes="AA">
                                      <p:cBhvr>
                                        <p:cTn id="3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022E-16 L 0.04584 0.0659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Step 2: Dynamic Transformation</a:t>
            </a:r>
            <a:br>
              <a:rPr lang="en-US" sz="3600" b="1" dirty="0" smtClean="0"/>
            </a:br>
            <a:r>
              <a:rPr lang="en-US" sz="3600" b="1" dirty="0" smtClean="0"/>
              <a:t>enabling multiple schedules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4419600" cy="510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Transformation </a:t>
            </a:r>
            <a:r>
              <a:rPr lang="en-US" sz="2400" dirty="0" smtClean="0">
                <a:solidFill>
                  <a:srgbClr val="002060"/>
                </a:solidFill>
              </a:rPr>
              <a:t>Procedure: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0808C0"/>
                </a:solidFill>
              </a:rPr>
              <a:t>Split pages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0808C0"/>
                </a:solidFill>
              </a:rPr>
              <a:t>Arrange pages in time order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0808C0"/>
                </a:solidFill>
              </a:rPr>
              <a:t>Mirror pages to facilitate shrinking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sz="1500" dirty="0" smtClean="0">
                <a:solidFill>
                  <a:srgbClr val="006600"/>
                </a:solidFill>
              </a:rPr>
              <a:t>Ensures inter-node dependency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0808C0"/>
                </a:solidFill>
              </a:rPr>
              <a:t>Shrunk pages executed on altered time-schedules</a:t>
            </a:r>
          </a:p>
          <a:p>
            <a:pPr lvl="1"/>
            <a:endParaRPr lang="en-US" sz="2000" dirty="0" smtClean="0"/>
          </a:p>
        </p:txBody>
      </p:sp>
      <p:sp>
        <p:nvSpPr>
          <p:cNvPr id="119" name="Slide Number Placeholder 1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4" name="Group 126"/>
          <p:cNvGrpSpPr/>
          <p:nvPr/>
        </p:nvGrpSpPr>
        <p:grpSpPr>
          <a:xfrm>
            <a:off x="838200" y="3733800"/>
            <a:ext cx="2286000" cy="2286000"/>
            <a:chOff x="5867400" y="2133600"/>
            <a:chExt cx="2286000" cy="2286000"/>
          </a:xfrm>
        </p:grpSpPr>
        <p:sp>
          <p:nvSpPr>
            <p:cNvPr id="128" name="Left-Right Arrow 127"/>
            <p:cNvSpPr/>
            <p:nvPr/>
          </p:nvSpPr>
          <p:spPr bwMode="auto">
            <a:xfrm>
              <a:off x="6324600" y="22860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29" name="Left-Right Arrow 128"/>
            <p:cNvSpPr/>
            <p:nvPr/>
          </p:nvSpPr>
          <p:spPr bwMode="auto">
            <a:xfrm>
              <a:off x="6934200" y="22860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0" name="Left-Right Arrow 129"/>
            <p:cNvSpPr/>
            <p:nvPr/>
          </p:nvSpPr>
          <p:spPr bwMode="auto">
            <a:xfrm>
              <a:off x="7543800" y="22860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1" name="Left-Right Arrow 130"/>
            <p:cNvSpPr/>
            <p:nvPr/>
          </p:nvSpPr>
          <p:spPr bwMode="auto">
            <a:xfrm>
              <a:off x="6324600" y="28956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2" name="Left-Right Arrow 131"/>
            <p:cNvSpPr/>
            <p:nvPr/>
          </p:nvSpPr>
          <p:spPr bwMode="auto">
            <a:xfrm>
              <a:off x="6934200" y="28956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3" name="Left-Right Arrow 132"/>
            <p:cNvSpPr/>
            <p:nvPr/>
          </p:nvSpPr>
          <p:spPr bwMode="auto">
            <a:xfrm>
              <a:off x="7543800" y="28956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4" name="Left-Right Arrow 133"/>
            <p:cNvSpPr/>
            <p:nvPr/>
          </p:nvSpPr>
          <p:spPr bwMode="auto">
            <a:xfrm>
              <a:off x="6324600" y="35052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5" name="Left-Right Arrow 134"/>
            <p:cNvSpPr/>
            <p:nvPr/>
          </p:nvSpPr>
          <p:spPr bwMode="auto">
            <a:xfrm>
              <a:off x="6934200" y="35052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6" name="Left-Right Arrow 135"/>
            <p:cNvSpPr/>
            <p:nvPr/>
          </p:nvSpPr>
          <p:spPr bwMode="auto">
            <a:xfrm>
              <a:off x="7543800" y="35052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7" name="Left-Right Arrow 136"/>
            <p:cNvSpPr/>
            <p:nvPr/>
          </p:nvSpPr>
          <p:spPr bwMode="auto">
            <a:xfrm>
              <a:off x="6324600" y="41148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8" name="Left-Right Arrow 137"/>
            <p:cNvSpPr/>
            <p:nvPr/>
          </p:nvSpPr>
          <p:spPr bwMode="auto">
            <a:xfrm>
              <a:off x="6934200" y="41148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9" name="Left-Right Arrow 138"/>
            <p:cNvSpPr/>
            <p:nvPr/>
          </p:nvSpPr>
          <p:spPr bwMode="auto">
            <a:xfrm>
              <a:off x="7543800" y="41148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0" name="Up-Down Arrow 139"/>
            <p:cNvSpPr/>
            <p:nvPr/>
          </p:nvSpPr>
          <p:spPr bwMode="auto">
            <a:xfrm>
              <a:off x="6019800" y="2590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1" name="Up-Down Arrow 140"/>
            <p:cNvSpPr/>
            <p:nvPr/>
          </p:nvSpPr>
          <p:spPr bwMode="auto">
            <a:xfrm>
              <a:off x="6629400" y="2590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2" name="Up-Down Arrow 141"/>
            <p:cNvSpPr/>
            <p:nvPr/>
          </p:nvSpPr>
          <p:spPr bwMode="auto">
            <a:xfrm>
              <a:off x="7239000" y="2590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3" name="Up-Down Arrow 142"/>
            <p:cNvSpPr/>
            <p:nvPr/>
          </p:nvSpPr>
          <p:spPr bwMode="auto">
            <a:xfrm>
              <a:off x="7848600" y="2590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4" name="Up-Down Arrow 143"/>
            <p:cNvSpPr/>
            <p:nvPr/>
          </p:nvSpPr>
          <p:spPr bwMode="auto">
            <a:xfrm>
              <a:off x="6019800" y="3200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5" name="Up-Down Arrow 144"/>
            <p:cNvSpPr/>
            <p:nvPr/>
          </p:nvSpPr>
          <p:spPr bwMode="auto">
            <a:xfrm>
              <a:off x="6019800" y="38100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6" name="Up-Down Arrow 145"/>
            <p:cNvSpPr/>
            <p:nvPr/>
          </p:nvSpPr>
          <p:spPr bwMode="auto">
            <a:xfrm>
              <a:off x="6629400" y="3200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7" name="Up-Down Arrow 146"/>
            <p:cNvSpPr/>
            <p:nvPr/>
          </p:nvSpPr>
          <p:spPr bwMode="auto">
            <a:xfrm>
              <a:off x="6629400" y="38100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8" name="Up-Down Arrow 147"/>
            <p:cNvSpPr/>
            <p:nvPr/>
          </p:nvSpPr>
          <p:spPr bwMode="auto">
            <a:xfrm>
              <a:off x="7239000" y="3200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9" name="Up-Down Arrow 148"/>
            <p:cNvSpPr/>
            <p:nvPr/>
          </p:nvSpPr>
          <p:spPr bwMode="auto">
            <a:xfrm>
              <a:off x="7239000" y="38100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50" name="Up-Down Arrow 149"/>
            <p:cNvSpPr/>
            <p:nvPr/>
          </p:nvSpPr>
          <p:spPr bwMode="auto">
            <a:xfrm>
              <a:off x="7848600" y="3200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51" name="Up-Down Arrow 150"/>
            <p:cNvSpPr/>
            <p:nvPr/>
          </p:nvSpPr>
          <p:spPr bwMode="auto">
            <a:xfrm>
              <a:off x="7848600" y="38100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grpSp>
          <p:nvGrpSpPr>
            <p:cNvPr id="5" name="Group 170"/>
            <p:cNvGrpSpPr/>
            <p:nvPr/>
          </p:nvGrpSpPr>
          <p:grpSpPr>
            <a:xfrm>
              <a:off x="5867400" y="2133600"/>
              <a:ext cx="2286000" cy="2286000"/>
              <a:chOff x="5867400" y="2133600"/>
              <a:chExt cx="2286000" cy="2286000"/>
            </a:xfrm>
          </p:grpSpPr>
          <p:sp>
            <p:nvSpPr>
              <p:cNvPr id="153" name="Rectangle 152"/>
              <p:cNvSpPr/>
              <p:nvPr/>
            </p:nvSpPr>
            <p:spPr bwMode="auto">
              <a:xfrm>
                <a:off x="5867400" y="21336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0</a:t>
                </a:r>
                <a:endParaRPr kumimoji="0" lang="en-US" sz="1600" b="1" i="0" u="none" strike="noStrike" cap="none" normalizeH="0" baseline="-2500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 bwMode="auto">
              <a:xfrm>
                <a:off x="6477000" y="21336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 bwMode="auto">
              <a:xfrm>
                <a:off x="7086600" y="21336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2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 bwMode="auto">
              <a:xfrm>
                <a:off x="7696200" y="21336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3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 bwMode="auto">
              <a:xfrm>
                <a:off x="5867400" y="27432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4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 bwMode="auto">
              <a:xfrm>
                <a:off x="6477000" y="27432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5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 bwMode="auto">
              <a:xfrm>
                <a:off x="7086600" y="27432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6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60" name="Rectangle 159"/>
              <p:cNvSpPr/>
              <p:nvPr/>
            </p:nvSpPr>
            <p:spPr bwMode="auto">
              <a:xfrm>
                <a:off x="7696200" y="27432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7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 bwMode="auto">
              <a:xfrm>
                <a:off x="5867400" y="33528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8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 bwMode="auto">
              <a:xfrm>
                <a:off x="6477000" y="33528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9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 bwMode="auto">
              <a:xfrm>
                <a:off x="7086600" y="33528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10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 bwMode="auto">
              <a:xfrm>
                <a:off x="7696200" y="33528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11</a:t>
                </a:r>
                <a:endPara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 bwMode="auto">
              <a:xfrm>
                <a:off x="5867400" y="39624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12</a:t>
                </a:r>
                <a:endPara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 bwMode="auto">
              <a:xfrm>
                <a:off x="6477000" y="39624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13</a:t>
                </a:r>
                <a:endPara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 bwMode="auto">
              <a:xfrm>
                <a:off x="7086600" y="39624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14</a:t>
                </a:r>
                <a:endPara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 bwMode="auto">
              <a:xfrm>
                <a:off x="7696200" y="39624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e</a:t>
                </a:r>
                <a:r>
                  <a:rPr lang="en-US" sz="1600" b="1" baseline="-25000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15</a:t>
                </a:r>
                <a:endPara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endParaRPr>
              </a:p>
            </p:txBody>
          </p:sp>
        </p:grpSp>
      </p:grpSp>
      <p:sp>
        <p:nvSpPr>
          <p:cNvPr id="172" name="Rectangle 171"/>
          <p:cNvSpPr/>
          <p:nvPr/>
        </p:nvSpPr>
        <p:spPr>
          <a:xfrm rot="16200000">
            <a:off x="2234650" y="3404152"/>
            <a:ext cx="1245704" cy="1752601"/>
          </a:xfrm>
          <a:prstGeom prst="rect">
            <a:avLst/>
          </a:prstGeom>
          <a:grp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3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sz="2400" b="1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2400" b="1" baseline="-25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Group 199"/>
          <p:cNvGrpSpPr/>
          <p:nvPr/>
        </p:nvGrpSpPr>
        <p:grpSpPr>
          <a:xfrm>
            <a:off x="228600" y="3672840"/>
            <a:ext cx="1760401" cy="1245704"/>
            <a:chOff x="4800600" y="2567940"/>
            <a:chExt cx="1760401" cy="1245704"/>
          </a:xfrm>
        </p:grpSpPr>
        <p:sp>
          <p:nvSpPr>
            <p:cNvPr id="170" name="Rectangle 169"/>
            <p:cNvSpPr/>
            <p:nvPr/>
          </p:nvSpPr>
          <p:spPr>
            <a:xfrm rot="16200000">
              <a:off x="5057949" y="2310591"/>
              <a:ext cx="1245704" cy="1760401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  <a:r>
                <a:rPr lang="en-US" sz="2400" b="1" baseline="-25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endParaRPr lang="en-US" sz="24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9" name="Oval 188"/>
            <p:cNvSpPr/>
            <p:nvPr/>
          </p:nvSpPr>
          <p:spPr>
            <a:xfrm>
              <a:off x="6013098" y="2625090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1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90" name="Oval 189"/>
            <p:cNvSpPr/>
            <p:nvPr/>
          </p:nvSpPr>
          <p:spPr>
            <a:xfrm>
              <a:off x="5404512" y="3243027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2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91" name="Oval 190"/>
            <p:cNvSpPr/>
            <p:nvPr/>
          </p:nvSpPr>
          <p:spPr>
            <a:xfrm>
              <a:off x="6021411" y="3239910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3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</p:grpSp>
      <p:grpSp>
        <p:nvGrpSpPr>
          <p:cNvPr id="7" name="Group 198"/>
          <p:cNvGrpSpPr/>
          <p:nvPr/>
        </p:nvGrpSpPr>
        <p:grpSpPr>
          <a:xfrm>
            <a:off x="228600" y="4919981"/>
            <a:ext cx="1752601" cy="1219200"/>
            <a:chOff x="4800600" y="3815081"/>
            <a:chExt cx="1752601" cy="1219200"/>
          </a:xfrm>
        </p:grpSpPr>
        <p:sp>
          <p:nvSpPr>
            <p:cNvPr id="169" name="Rectangle 168"/>
            <p:cNvSpPr/>
            <p:nvPr/>
          </p:nvSpPr>
          <p:spPr>
            <a:xfrm rot="16200000">
              <a:off x="5067301" y="3548380"/>
              <a:ext cx="1219200" cy="1752601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  <a:r>
                <a:rPr lang="en-US" sz="2400" b="1" baseline="-25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n-US" sz="24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8" name="Oval 187"/>
            <p:cNvSpPr/>
            <p:nvPr/>
          </p:nvSpPr>
          <p:spPr>
            <a:xfrm>
              <a:off x="5387340" y="4481186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4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6004785" y="3849226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5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93" name="Oval 192"/>
            <p:cNvSpPr/>
            <p:nvPr/>
          </p:nvSpPr>
          <p:spPr>
            <a:xfrm>
              <a:off x="6004900" y="4481186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6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</p:grpSp>
      <p:grpSp>
        <p:nvGrpSpPr>
          <p:cNvPr id="8" name="Group 197"/>
          <p:cNvGrpSpPr/>
          <p:nvPr/>
        </p:nvGrpSpPr>
        <p:grpSpPr>
          <a:xfrm>
            <a:off x="1981201" y="4927601"/>
            <a:ext cx="1752601" cy="1212849"/>
            <a:chOff x="6553201" y="3822701"/>
            <a:chExt cx="1752601" cy="1212849"/>
          </a:xfrm>
        </p:grpSpPr>
        <p:sp>
          <p:nvSpPr>
            <p:cNvPr id="194" name="Oval 193"/>
            <p:cNvSpPr/>
            <p:nvPr/>
          </p:nvSpPr>
          <p:spPr>
            <a:xfrm>
              <a:off x="6624678" y="4467538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7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95" name="Oval 194"/>
            <p:cNvSpPr/>
            <p:nvPr/>
          </p:nvSpPr>
          <p:spPr>
            <a:xfrm>
              <a:off x="6622460" y="3871586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8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96" name="Oval 195"/>
            <p:cNvSpPr/>
            <p:nvPr/>
          </p:nvSpPr>
          <p:spPr>
            <a:xfrm>
              <a:off x="7230808" y="3857938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9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 rot="16200000">
              <a:off x="6823077" y="3552825"/>
              <a:ext cx="1212849" cy="1752601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  <a:r>
                <a:rPr lang="en-US" sz="2400" b="1" baseline="-25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n-US" sz="24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5.18519E-6 L -0.05 -0.06666 " pathEditMode="relative" ptsTypes="AA">
                                      <p:cBhvr>
                                        <p:cTn id="3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05 0.06666 " pathEditMode="relative" ptsTypes="AA"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022E-16 L 0.04584 0.0659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273"/>
          <p:cNvGrpSpPr/>
          <p:nvPr/>
        </p:nvGrpSpPr>
        <p:grpSpPr>
          <a:xfrm>
            <a:off x="6172200" y="1649896"/>
            <a:ext cx="1066800" cy="1066800"/>
            <a:chOff x="7543800" y="1828800"/>
            <a:chExt cx="1066800" cy="1066800"/>
          </a:xfrm>
        </p:grpSpPr>
        <p:sp>
          <p:nvSpPr>
            <p:cNvPr id="255" name="Rectangle 254"/>
            <p:cNvSpPr/>
            <p:nvPr/>
          </p:nvSpPr>
          <p:spPr bwMode="auto">
            <a:xfrm>
              <a:off x="7543800" y="18288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6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0</a:t>
              </a:r>
              <a:endParaRPr kumimoji="0" lang="en-US" sz="1600" b="1" i="0" u="none" strike="noStrike" cap="none" normalizeH="0" baseline="-2500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8153400" y="18288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6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59" name="Rectangle 258"/>
            <p:cNvSpPr/>
            <p:nvPr/>
          </p:nvSpPr>
          <p:spPr bwMode="auto">
            <a:xfrm>
              <a:off x="7543800" y="24384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6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4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8153400" y="24384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6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5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6172200" y="3206751"/>
            <a:ext cx="1066800" cy="1066800"/>
            <a:chOff x="7543800" y="3048000"/>
            <a:chExt cx="1066800" cy="1066800"/>
          </a:xfrm>
        </p:grpSpPr>
        <p:sp>
          <p:nvSpPr>
            <p:cNvPr id="263" name="Rectangle 262"/>
            <p:cNvSpPr/>
            <p:nvPr/>
          </p:nvSpPr>
          <p:spPr bwMode="auto">
            <a:xfrm>
              <a:off x="7543800" y="30480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6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8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8153400" y="30480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6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9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7543800" y="36576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6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12</a:t>
              </a:r>
              <a:endPara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8153400" y="36576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6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13</a:t>
              </a:r>
              <a:endPara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</p:grpSp>
      <p:grpSp>
        <p:nvGrpSpPr>
          <p:cNvPr id="271" name="Group 270"/>
          <p:cNvGrpSpPr/>
          <p:nvPr/>
        </p:nvGrpSpPr>
        <p:grpSpPr>
          <a:xfrm>
            <a:off x="6172201" y="4806951"/>
            <a:ext cx="1066800" cy="1066800"/>
            <a:chOff x="6019800" y="4191000"/>
            <a:chExt cx="1066800" cy="1066800"/>
          </a:xfrm>
        </p:grpSpPr>
        <p:sp>
          <p:nvSpPr>
            <p:cNvPr id="265" name="Rectangle 264"/>
            <p:cNvSpPr/>
            <p:nvPr/>
          </p:nvSpPr>
          <p:spPr bwMode="auto">
            <a:xfrm>
              <a:off x="6019800" y="41910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6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10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66" name="Rectangle 265"/>
            <p:cNvSpPr/>
            <p:nvPr/>
          </p:nvSpPr>
          <p:spPr bwMode="auto">
            <a:xfrm>
              <a:off x="6629400" y="41910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6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11</a:t>
              </a:r>
              <a:endPara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6019800" y="48006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6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14</a:t>
              </a:r>
              <a:endPara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70" name="Rectangle 269"/>
            <p:cNvSpPr/>
            <p:nvPr/>
          </p:nvSpPr>
          <p:spPr bwMode="auto">
            <a:xfrm>
              <a:off x="6629400" y="48006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6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15</a:t>
              </a:r>
              <a:endPara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Step 2: Dynamic Transformation</a:t>
            </a:r>
            <a:br>
              <a:rPr lang="en-US" sz="3600" b="1" dirty="0" smtClean="0"/>
            </a:br>
            <a:r>
              <a:rPr lang="en-US" sz="3600" b="1" dirty="0" smtClean="0"/>
              <a:t>enabling multiple schedules</a:t>
            </a:r>
            <a:endParaRPr lang="en-US" sz="3600" b="1" dirty="0"/>
          </a:p>
        </p:txBody>
      </p:sp>
      <p:sp>
        <p:nvSpPr>
          <p:cNvPr id="119" name="Slide Number Placeholder 1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01" name="TextBox 200"/>
          <p:cNvSpPr txBox="1"/>
          <p:nvPr/>
        </p:nvSpPr>
        <p:spPr>
          <a:xfrm>
            <a:off x="4876800" y="207899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5" name="Straight Connector 204"/>
          <p:cNvCxnSpPr/>
          <p:nvPr/>
        </p:nvCxnSpPr>
        <p:spPr>
          <a:xfrm>
            <a:off x="4953000" y="2978151"/>
            <a:ext cx="35814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4876800" y="368681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9" name="Straight Connector 208"/>
          <p:cNvCxnSpPr/>
          <p:nvPr/>
        </p:nvCxnSpPr>
        <p:spPr>
          <a:xfrm>
            <a:off x="4953000" y="4533900"/>
            <a:ext cx="35814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4876800" y="518795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4" name="Group 199"/>
          <p:cNvGrpSpPr/>
          <p:nvPr/>
        </p:nvGrpSpPr>
        <p:grpSpPr>
          <a:xfrm>
            <a:off x="5562600" y="1580047"/>
            <a:ext cx="1760401" cy="1245704"/>
            <a:chOff x="4800600" y="2567940"/>
            <a:chExt cx="1760401" cy="1245704"/>
          </a:xfrm>
        </p:grpSpPr>
        <p:sp>
          <p:nvSpPr>
            <p:cNvPr id="215" name="Rectangle 214"/>
            <p:cNvSpPr/>
            <p:nvPr/>
          </p:nvSpPr>
          <p:spPr>
            <a:xfrm rot="16200000">
              <a:off x="5057949" y="2310591"/>
              <a:ext cx="1245704" cy="1760401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  <a:r>
                <a:rPr lang="en-US" sz="2400" b="1" baseline="-25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  <a:endParaRPr lang="en-US" sz="24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6" name="Oval 215"/>
            <p:cNvSpPr/>
            <p:nvPr/>
          </p:nvSpPr>
          <p:spPr>
            <a:xfrm>
              <a:off x="6013098" y="2625090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1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5404512" y="3243027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2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218" name="Oval 217"/>
            <p:cNvSpPr/>
            <p:nvPr/>
          </p:nvSpPr>
          <p:spPr>
            <a:xfrm>
              <a:off x="6021411" y="3239910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3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</p:grpSp>
      <p:grpSp>
        <p:nvGrpSpPr>
          <p:cNvPr id="219" name="Group 198"/>
          <p:cNvGrpSpPr/>
          <p:nvPr/>
        </p:nvGrpSpPr>
        <p:grpSpPr>
          <a:xfrm>
            <a:off x="5562600" y="3153411"/>
            <a:ext cx="1752601" cy="1219200"/>
            <a:chOff x="4800600" y="3815081"/>
            <a:chExt cx="1752601" cy="1219200"/>
          </a:xfrm>
        </p:grpSpPr>
        <p:sp>
          <p:nvSpPr>
            <p:cNvPr id="220" name="Rectangle 219"/>
            <p:cNvSpPr/>
            <p:nvPr/>
          </p:nvSpPr>
          <p:spPr>
            <a:xfrm rot="16200000">
              <a:off x="5067301" y="3548380"/>
              <a:ext cx="1219200" cy="1752601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  <a:r>
                <a:rPr lang="en-US" sz="2400" b="1" baseline="-25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en-US" sz="24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1" name="Oval 220"/>
            <p:cNvSpPr/>
            <p:nvPr/>
          </p:nvSpPr>
          <p:spPr>
            <a:xfrm>
              <a:off x="5387340" y="4481186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4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222" name="Oval 221"/>
            <p:cNvSpPr/>
            <p:nvPr/>
          </p:nvSpPr>
          <p:spPr>
            <a:xfrm>
              <a:off x="6004785" y="3849226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5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>
              <a:off x="6004900" y="4481186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6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</p:grpSp>
      <p:grpSp>
        <p:nvGrpSpPr>
          <p:cNvPr id="224" name="Group 197"/>
          <p:cNvGrpSpPr/>
          <p:nvPr/>
        </p:nvGrpSpPr>
        <p:grpSpPr>
          <a:xfrm>
            <a:off x="6096001" y="4730751"/>
            <a:ext cx="1752601" cy="1212849"/>
            <a:chOff x="6553201" y="3822701"/>
            <a:chExt cx="1752601" cy="1212849"/>
          </a:xfrm>
        </p:grpSpPr>
        <p:sp>
          <p:nvSpPr>
            <p:cNvPr id="225" name="Oval 224"/>
            <p:cNvSpPr/>
            <p:nvPr/>
          </p:nvSpPr>
          <p:spPr>
            <a:xfrm>
              <a:off x="6624678" y="4467538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7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226" name="Oval 225"/>
            <p:cNvSpPr/>
            <p:nvPr/>
          </p:nvSpPr>
          <p:spPr>
            <a:xfrm>
              <a:off x="6622460" y="3871586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8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227" name="Oval 226"/>
            <p:cNvSpPr/>
            <p:nvPr/>
          </p:nvSpPr>
          <p:spPr>
            <a:xfrm>
              <a:off x="7230808" y="3857938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9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 rot="16200000">
              <a:off x="6823077" y="3552825"/>
              <a:ext cx="1212849" cy="1752601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  <a:r>
                <a:rPr lang="en-US" sz="2400" b="1" baseline="-25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n-US" sz="24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6172200" y="4806951"/>
            <a:ext cx="1066800" cy="1066800"/>
            <a:chOff x="6019800" y="4191000"/>
            <a:chExt cx="1066800" cy="1066800"/>
          </a:xfrm>
        </p:grpSpPr>
        <p:sp>
          <p:nvSpPr>
            <p:cNvPr id="276" name="Rectangle 275"/>
            <p:cNvSpPr/>
            <p:nvPr/>
          </p:nvSpPr>
          <p:spPr bwMode="auto">
            <a:xfrm>
              <a:off x="6019800" y="41910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6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10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6629400" y="41910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6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11</a:t>
              </a:r>
              <a:endPara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6019800" y="48006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6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14</a:t>
              </a:r>
              <a:endPara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6629400" y="48006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6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15</a:t>
              </a:r>
              <a:endPara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5562600" y="4730751"/>
            <a:ext cx="1752601" cy="1212849"/>
            <a:chOff x="4495800" y="5645151"/>
            <a:chExt cx="1752601" cy="1212849"/>
          </a:xfrm>
        </p:grpSpPr>
        <p:sp>
          <p:nvSpPr>
            <p:cNvPr id="281" name="Oval 280"/>
            <p:cNvSpPr/>
            <p:nvPr/>
          </p:nvSpPr>
          <p:spPr>
            <a:xfrm>
              <a:off x="5676900" y="6289988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7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>
              <a:off x="5707380" y="5713731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8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283" name="Oval 282"/>
            <p:cNvSpPr/>
            <p:nvPr/>
          </p:nvSpPr>
          <p:spPr>
            <a:xfrm>
              <a:off x="5090160" y="5675631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9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284" name="Rectangle 283"/>
            <p:cNvSpPr/>
            <p:nvPr/>
          </p:nvSpPr>
          <p:spPr>
            <a:xfrm rot="16200000">
              <a:off x="4765676" y="5375275"/>
              <a:ext cx="1212849" cy="1752601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  <a:r>
                <a:rPr lang="en-US" sz="2400" b="1" baseline="-25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en-US" sz="24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86" name="Group 199"/>
          <p:cNvGrpSpPr/>
          <p:nvPr/>
        </p:nvGrpSpPr>
        <p:grpSpPr>
          <a:xfrm>
            <a:off x="5562600" y="1580047"/>
            <a:ext cx="1760401" cy="1245704"/>
            <a:chOff x="4800600" y="2567940"/>
            <a:chExt cx="1760401" cy="1245704"/>
          </a:xfrm>
        </p:grpSpPr>
        <p:sp>
          <p:nvSpPr>
            <p:cNvPr id="287" name="Rectangle 286"/>
            <p:cNvSpPr/>
            <p:nvPr/>
          </p:nvSpPr>
          <p:spPr>
            <a:xfrm rot="16200000">
              <a:off x="5057949" y="2310591"/>
              <a:ext cx="1245704" cy="1760401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  <a:r>
                <a:rPr lang="en-US" sz="2400" b="1" baseline="-25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0,1</a:t>
              </a:r>
              <a:endParaRPr lang="en-US" sz="24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8" name="Oval 287"/>
            <p:cNvSpPr/>
            <p:nvPr/>
          </p:nvSpPr>
          <p:spPr>
            <a:xfrm>
              <a:off x="6013098" y="2625090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1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289" name="Oval 288"/>
            <p:cNvSpPr/>
            <p:nvPr/>
          </p:nvSpPr>
          <p:spPr>
            <a:xfrm>
              <a:off x="5404512" y="3243027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2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290" name="Oval 289"/>
            <p:cNvSpPr/>
            <p:nvPr/>
          </p:nvSpPr>
          <p:spPr>
            <a:xfrm>
              <a:off x="6021411" y="3239910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3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</p:grpSp>
      <p:grpSp>
        <p:nvGrpSpPr>
          <p:cNvPr id="291" name="Group 198"/>
          <p:cNvGrpSpPr/>
          <p:nvPr/>
        </p:nvGrpSpPr>
        <p:grpSpPr>
          <a:xfrm>
            <a:off x="5562600" y="3149601"/>
            <a:ext cx="1752601" cy="1219200"/>
            <a:chOff x="4800600" y="3815081"/>
            <a:chExt cx="1752601" cy="1219200"/>
          </a:xfrm>
        </p:grpSpPr>
        <p:sp>
          <p:nvSpPr>
            <p:cNvPr id="292" name="Rectangle 291"/>
            <p:cNvSpPr/>
            <p:nvPr/>
          </p:nvSpPr>
          <p:spPr>
            <a:xfrm rot="16200000">
              <a:off x="5067301" y="3548380"/>
              <a:ext cx="1219200" cy="1752601"/>
            </a:xfrm>
            <a:prstGeom prst="rect">
              <a:avLst/>
            </a:prstGeom>
            <a:grp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</a:t>
              </a:r>
              <a:r>
                <a:rPr lang="en-US" sz="2400" b="1" baseline="-25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1,1</a:t>
              </a:r>
              <a:endParaRPr lang="en-US" sz="2400" b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3" name="Oval 292"/>
            <p:cNvSpPr/>
            <p:nvPr/>
          </p:nvSpPr>
          <p:spPr>
            <a:xfrm>
              <a:off x="5387340" y="4481186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4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294" name="Oval 293"/>
            <p:cNvSpPr/>
            <p:nvPr/>
          </p:nvSpPr>
          <p:spPr>
            <a:xfrm>
              <a:off x="6004785" y="3849226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5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295" name="Oval 294"/>
            <p:cNvSpPr/>
            <p:nvPr/>
          </p:nvSpPr>
          <p:spPr>
            <a:xfrm>
              <a:off x="6004900" y="4481186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808C0"/>
                  </a:solidFill>
                </a:rPr>
                <a:t>6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</p:grpSp>
      <p:sp>
        <p:nvSpPr>
          <p:cNvPr id="296" name="TextBox 295"/>
          <p:cNvSpPr txBox="1"/>
          <p:nvPr/>
        </p:nvSpPr>
        <p:spPr>
          <a:xfrm>
            <a:off x="4876800" y="368300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4876800" y="208026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4876800" y="368300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1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4419600" cy="5105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Example:</a:t>
            </a:r>
          </a:p>
          <a:p>
            <a:pPr lvl="1"/>
            <a:r>
              <a:rPr lang="en-US" sz="2100" dirty="0" smtClean="0"/>
              <a:t>application mapped to 3 pages</a:t>
            </a:r>
          </a:p>
          <a:p>
            <a:pPr lvl="1"/>
            <a:r>
              <a:rPr lang="en-US" sz="2100" dirty="0" smtClean="0"/>
              <a:t>Shrink to execute on 2 pages</a:t>
            </a:r>
          </a:p>
          <a:p>
            <a:r>
              <a:rPr lang="en-US" sz="2400" dirty="0" smtClean="0"/>
              <a:t>Transformation </a:t>
            </a:r>
            <a:r>
              <a:rPr lang="en-US" sz="2400" dirty="0" smtClean="0">
                <a:solidFill>
                  <a:srgbClr val="002060"/>
                </a:solidFill>
              </a:rPr>
              <a:t>Procedure: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0808C0"/>
                </a:solidFill>
              </a:rPr>
              <a:t>Split pages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0808C0"/>
                </a:solidFill>
              </a:rPr>
              <a:t>Arrange pages in time order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0808C0"/>
                </a:solidFill>
              </a:rPr>
              <a:t>Mirror pages to facilitate shrinking</a:t>
            </a:r>
          </a:p>
          <a:p>
            <a:pPr marL="1005840" lvl="2" indent="-457200">
              <a:buFont typeface="+mj-lt"/>
              <a:buAutoNum type="arabicPeriod"/>
            </a:pPr>
            <a:r>
              <a:rPr lang="en-US" sz="1500" dirty="0" smtClean="0">
                <a:solidFill>
                  <a:srgbClr val="006600"/>
                </a:solidFill>
              </a:rPr>
              <a:t>Ensures inter-node dependency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0808C0"/>
                </a:solidFill>
              </a:rPr>
              <a:t>Shrunk pages executed on altered time-schedules</a:t>
            </a:r>
          </a:p>
          <a:p>
            <a:r>
              <a:rPr lang="en-US" sz="2400" dirty="0" smtClean="0"/>
              <a:t>Constraints</a:t>
            </a:r>
          </a:p>
          <a:p>
            <a:pPr lvl="1"/>
            <a:r>
              <a:rPr lang="en-US" sz="2000" dirty="0" smtClean="0"/>
              <a:t>inter-page dependencies should be maintained</a:t>
            </a:r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5" dur="indefinite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" dur="indefinite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7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6" dur="indefinite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0" dur="indefinite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1" dur="indefinite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3" dur="indefinite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4" dur="indefinite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2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2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5" dur="indefinite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6" dur="indefinite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8" dur="indefinite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9" dur="indefinite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2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2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0" dur="indefinite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1" dur="indefinite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3" dur="indefinite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4" dur="indefinite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2" dur="indefinite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3" dur="indefinite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3.33333E-6 -0.23287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6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/>
      <p:bldP spid="208" grpId="0"/>
      <p:bldP spid="211" grpId="0"/>
      <p:bldP spid="296" grpId="0"/>
      <p:bldP spid="296" grpId="1"/>
      <p:bldP spid="297" grpId="0"/>
      <p:bldP spid="29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Experiment 1: Compiler Constraints are Liberal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1534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Mapping quality measured in Iteration Intervals</a:t>
            </a:r>
          </a:p>
          <a:p>
            <a:pPr lvl="1"/>
            <a:r>
              <a:rPr lang="en-US" dirty="0" smtClean="0"/>
              <a:t>smaller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en-US" dirty="0" smtClean="0"/>
              <a:t> is better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1981200" y="2057400"/>
          <a:ext cx="6629400" cy="4345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304800" y="2362200"/>
            <a:ext cx="3289300" cy="3090922"/>
            <a:chOff x="304800" y="2362200"/>
            <a:chExt cx="3289300" cy="3090922"/>
          </a:xfrm>
        </p:grpSpPr>
        <p:sp>
          <p:nvSpPr>
            <p:cNvPr id="8" name="Oval 7"/>
            <p:cNvSpPr/>
            <p:nvPr/>
          </p:nvSpPr>
          <p:spPr>
            <a:xfrm>
              <a:off x="3136900" y="2362200"/>
              <a:ext cx="457200" cy="1143000"/>
            </a:xfrm>
            <a:prstGeom prst="ellipse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12" idx="3"/>
              <a:endCxn id="8" idx="2"/>
            </p:cNvCxnSpPr>
            <p:nvPr/>
          </p:nvCxnSpPr>
          <p:spPr>
            <a:xfrm flipV="1">
              <a:off x="1981200" y="2933700"/>
              <a:ext cx="1155700" cy="1088261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04800" y="2590800"/>
              <a:ext cx="167640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Constraints can also improve individual benchmark performance by, ironically, limiting compiler search space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04800" y="2263676"/>
            <a:ext cx="3810000" cy="2308324"/>
            <a:chOff x="304800" y="2263676"/>
            <a:chExt cx="3810000" cy="2308324"/>
          </a:xfrm>
        </p:grpSpPr>
        <p:sp>
          <p:nvSpPr>
            <p:cNvPr id="6" name="Oval 5"/>
            <p:cNvSpPr/>
            <p:nvPr/>
          </p:nvSpPr>
          <p:spPr>
            <a:xfrm>
              <a:off x="3657600" y="3200400"/>
              <a:ext cx="457200" cy="1143000"/>
            </a:xfrm>
            <a:prstGeom prst="ellipse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4800" y="2263676"/>
              <a:ext cx="16002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Constraints can degrade individual benchmark performance by limiting compiler search space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9" idx="3"/>
              <a:endCxn id="6" idx="2"/>
            </p:cNvCxnSpPr>
            <p:nvPr/>
          </p:nvCxnSpPr>
          <p:spPr>
            <a:xfrm>
              <a:off x="1905000" y="3417838"/>
              <a:ext cx="1752600" cy="354062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04800" y="3124200"/>
            <a:ext cx="8102600" cy="2438400"/>
            <a:chOff x="304800" y="3124200"/>
            <a:chExt cx="8102600" cy="2438400"/>
          </a:xfrm>
        </p:grpSpPr>
        <p:sp>
          <p:nvSpPr>
            <p:cNvPr id="7" name="Oval 6"/>
            <p:cNvSpPr/>
            <p:nvPr/>
          </p:nvSpPr>
          <p:spPr>
            <a:xfrm>
              <a:off x="7950200" y="312420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4800" y="4362271"/>
              <a:ext cx="1524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On average, performance is minimally impacted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19" idx="3"/>
              <a:endCxn id="7" idx="2"/>
            </p:cNvCxnSpPr>
            <p:nvPr/>
          </p:nvCxnSpPr>
          <p:spPr>
            <a:xfrm flipV="1">
              <a:off x="1828800" y="3352800"/>
              <a:ext cx="6121400" cy="1609636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Experimental Setup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51054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CGRA Configurations used: </a:t>
            </a:r>
          </a:p>
          <a:p>
            <a:pPr lvl="1"/>
            <a:r>
              <a:rPr lang="en-US" dirty="0" smtClean="0">
                <a:solidFill>
                  <a:srgbClr val="0808C0"/>
                </a:solidFill>
              </a:rPr>
              <a:t>4x4, 6x6, 8x8</a:t>
            </a:r>
          </a:p>
          <a:p>
            <a:r>
              <a:rPr lang="en-US" dirty="0" smtClean="0"/>
              <a:t>Page configurations: </a:t>
            </a:r>
          </a:p>
          <a:p>
            <a:pPr lvl="1"/>
            <a:r>
              <a:rPr lang="en-US" dirty="0" smtClean="0">
                <a:solidFill>
                  <a:srgbClr val="0808C0"/>
                </a:solidFill>
              </a:rPr>
              <a:t>2, 4, 8 PEs per page</a:t>
            </a:r>
          </a:p>
          <a:p>
            <a:r>
              <a:rPr lang="en-US" dirty="0" smtClean="0"/>
              <a:t>Number of threads in system:</a:t>
            </a:r>
          </a:p>
          <a:p>
            <a:pPr lvl="1"/>
            <a:r>
              <a:rPr lang="en-US" dirty="0" smtClean="0">
                <a:solidFill>
                  <a:srgbClr val="0808C0"/>
                </a:solidFill>
              </a:rPr>
              <a:t>1, 2, 4, 8, 16</a:t>
            </a:r>
          </a:p>
          <a:p>
            <a:pPr lvl="1"/>
            <a:r>
              <a:rPr lang="en-US" dirty="0" smtClean="0">
                <a:solidFill>
                  <a:srgbClr val="0808C0"/>
                </a:solidFill>
              </a:rPr>
              <a:t>Each has a kernel to be accelerated</a:t>
            </a:r>
            <a:endParaRPr lang="en-US" sz="1400" dirty="0" smtClean="0">
              <a:solidFill>
                <a:srgbClr val="0808C0"/>
              </a:solidFill>
            </a:endParaRPr>
          </a:p>
          <a:p>
            <a:pPr>
              <a:buNone/>
            </a:pPr>
            <a:r>
              <a:rPr lang="en-US" b="1" u="sng" dirty="0" smtClean="0"/>
              <a:t>Experiments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Single-threaded CGRA</a:t>
            </a:r>
          </a:p>
          <a:p>
            <a:pPr lvl="1"/>
            <a:r>
              <a:rPr lang="en-US" dirty="0" smtClean="0"/>
              <a:t>Each thread arrives at “</a:t>
            </a:r>
            <a:r>
              <a:rPr lang="en-US" i="1" dirty="0" smtClean="0"/>
              <a:t>kernel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thread is stalled until </a:t>
            </a:r>
            <a:r>
              <a:rPr lang="en-US" i="1" dirty="0" smtClean="0"/>
              <a:t>kernel executes</a:t>
            </a:r>
            <a:endParaRPr lang="en-US" dirty="0" smtClean="0"/>
          </a:p>
          <a:p>
            <a:endParaRPr lang="en-US" sz="1200" dirty="0" smtClean="0">
              <a:solidFill>
                <a:srgbClr val="006600"/>
              </a:solidFill>
            </a:endParaRPr>
          </a:p>
          <a:p>
            <a:r>
              <a:rPr lang="en-US" dirty="0" smtClean="0">
                <a:solidFill>
                  <a:srgbClr val="006600"/>
                </a:solidFill>
              </a:rPr>
              <a:t>Multi-threaded CGRA</a:t>
            </a:r>
          </a:p>
          <a:p>
            <a:pPr lvl="1"/>
            <a:r>
              <a:rPr lang="en-US" dirty="0" smtClean="0"/>
              <a:t>CGRA used to accelerate kernels as and when they arrive</a:t>
            </a:r>
          </a:p>
          <a:p>
            <a:pPr lvl="1"/>
            <a:r>
              <a:rPr lang="en-US" dirty="0" smtClean="0"/>
              <a:t>No thread is stalled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943600" y="3733800"/>
            <a:ext cx="2590800" cy="533400"/>
            <a:chOff x="5943600" y="3505200"/>
            <a:chExt cx="2590800" cy="533400"/>
          </a:xfr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/>
            <p:cNvSpPr/>
            <p:nvPr/>
          </p:nvSpPr>
          <p:spPr>
            <a:xfrm>
              <a:off x="5943600" y="3505200"/>
              <a:ext cx="533400" cy="53340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CPU</a:t>
              </a:r>
            </a:p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Core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629400" y="3505200"/>
              <a:ext cx="533400" cy="53340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CPU</a:t>
              </a:r>
            </a:p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Core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15200" y="3505200"/>
              <a:ext cx="533400" cy="53340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CPU</a:t>
              </a:r>
            </a:p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Core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001000" y="3505200"/>
              <a:ext cx="533400" cy="533400"/>
            </a:xfrm>
            <a:prstGeom prst="rect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CPU</a:t>
              </a:r>
            </a:p>
            <a:p>
              <a:pPr algn="ctr"/>
              <a:r>
                <a:rPr lang="en-US" b="1" dirty="0" smtClean="0">
                  <a:solidFill>
                    <a:srgbClr val="0070C0"/>
                  </a:solidFill>
                </a:rPr>
                <a:t>Core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48400" y="1447800"/>
            <a:ext cx="0" cy="1905000"/>
            <a:chOff x="6248400" y="1219200"/>
            <a:chExt cx="0" cy="1905000"/>
          </a:xfrm>
        </p:grpSpPr>
        <p:cxnSp>
          <p:nvCxnSpPr>
            <p:cNvPr id="10" name="Straight Connector 9"/>
            <p:cNvCxnSpPr/>
            <p:nvPr/>
          </p:nvCxnSpPr>
          <p:spPr>
            <a:xfrm rot="5400000">
              <a:off x="5295900" y="2171700"/>
              <a:ext cx="1905000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6134100" y="1562100"/>
              <a:ext cx="2286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6134100" y="2552700"/>
              <a:ext cx="2286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858000" y="1600200"/>
            <a:ext cx="0" cy="1752600"/>
            <a:chOff x="6858000" y="1219200"/>
            <a:chExt cx="0" cy="1752600"/>
          </a:xfrm>
        </p:grpSpPr>
        <p:cxnSp>
          <p:nvCxnSpPr>
            <p:cNvPr id="14" name="Straight Connector 13"/>
            <p:cNvCxnSpPr/>
            <p:nvPr/>
          </p:nvCxnSpPr>
          <p:spPr>
            <a:xfrm rot="5400000">
              <a:off x="5981700" y="2095500"/>
              <a:ext cx="1752600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6629400" y="1828800"/>
              <a:ext cx="457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6743700" y="2552700"/>
              <a:ext cx="2286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543800" y="1295400"/>
            <a:ext cx="0" cy="2057400"/>
            <a:chOff x="7543800" y="1219200"/>
            <a:chExt cx="0" cy="2057400"/>
          </a:xfrm>
        </p:grpSpPr>
        <p:cxnSp>
          <p:nvCxnSpPr>
            <p:cNvPr id="18" name="Straight Connector 17"/>
            <p:cNvCxnSpPr/>
            <p:nvPr/>
          </p:nvCxnSpPr>
          <p:spPr>
            <a:xfrm rot="5400000">
              <a:off x="6515100" y="2247900"/>
              <a:ext cx="2057400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7315200" y="2667000"/>
              <a:ext cx="457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7315200" y="1676400"/>
              <a:ext cx="457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229600" y="1600200"/>
            <a:ext cx="0" cy="1752600"/>
            <a:chOff x="8229600" y="1219200"/>
            <a:chExt cx="0" cy="1752600"/>
          </a:xfrm>
        </p:grpSpPr>
        <p:cxnSp>
          <p:nvCxnSpPr>
            <p:cNvPr id="22" name="Straight Connector 21"/>
            <p:cNvCxnSpPr/>
            <p:nvPr/>
          </p:nvCxnSpPr>
          <p:spPr>
            <a:xfrm rot="5400000">
              <a:off x="7353300" y="2095500"/>
              <a:ext cx="1752600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8001000" y="1828800"/>
              <a:ext cx="457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8001000" y="2438400"/>
              <a:ext cx="457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6553200" y="4876800"/>
            <a:ext cx="1295400" cy="12954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CGRA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 rot="16200000" flipH="1">
            <a:off x="6400800" y="4076700"/>
            <a:ext cx="609600" cy="990600"/>
          </a:xfrm>
          <a:prstGeom prst="straightConnector1">
            <a:avLst/>
          </a:prstGeom>
          <a:ln w="38100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5" idx="0"/>
          </p:cNvCxnSpPr>
          <p:nvPr/>
        </p:nvCxnSpPr>
        <p:spPr>
          <a:xfrm rot="16200000" flipH="1">
            <a:off x="6743700" y="4419600"/>
            <a:ext cx="609600" cy="304800"/>
          </a:xfrm>
          <a:prstGeom prst="straightConnector1">
            <a:avLst/>
          </a:prstGeom>
          <a:ln w="38100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5" idx="0"/>
          </p:cNvCxnSpPr>
          <p:nvPr/>
        </p:nvCxnSpPr>
        <p:spPr>
          <a:xfrm rot="5400000">
            <a:off x="7086600" y="4381500"/>
            <a:ext cx="609600" cy="381000"/>
          </a:xfrm>
          <a:prstGeom prst="straightConnector1">
            <a:avLst/>
          </a:prstGeom>
          <a:ln w="38100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5" idx="0"/>
          </p:cNvCxnSpPr>
          <p:nvPr/>
        </p:nvCxnSpPr>
        <p:spPr>
          <a:xfrm rot="5400000">
            <a:off x="7429500" y="4038600"/>
            <a:ext cx="609600" cy="1066800"/>
          </a:xfrm>
          <a:prstGeom prst="straightConnector1">
            <a:avLst/>
          </a:prstGeom>
          <a:ln w="38100"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791200" y="1143000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Thread 1</a:t>
            </a:r>
            <a:endParaRPr lang="en-US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477000" y="1337846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Thread 2</a:t>
            </a:r>
            <a:endParaRPr lang="en-US" sz="1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162800" y="1050667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Thread 3</a:t>
            </a:r>
            <a:endParaRPr lang="en-US" sz="1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848600" y="1337846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Thread 4</a:t>
            </a:r>
            <a:endParaRPr lang="en-US" sz="1600" b="1" dirty="0"/>
          </a:p>
        </p:txBody>
      </p:sp>
      <p:sp>
        <p:nvSpPr>
          <p:cNvPr id="38" name="Can 37"/>
          <p:cNvSpPr/>
          <p:nvPr/>
        </p:nvSpPr>
        <p:spPr>
          <a:xfrm>
            <a:off x="6089650" y="3689350"/>
            <a:ext cx="304800" cy="76200"/>
          </a:xfrm>
          <a:prstGeom prst="can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0" name="Can 39"/>
          <p:cNvSpPr/>
          <p:nvPr/>
        </p:nvSpPr>
        <p:spPr>
          <a:xfrm>
            <a:off x="6711950" y="3702050"/>
            <a:ext cx="298450" cy="63500"/>
          </a:xfrm>
          <a:prstGeom prst="can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1" name="Can 40"/>
          <p:cNvSpPr/>
          <p:nvPr/>
        </p:nvSpPr>
        <p:spPr>
          <a:xfrm>
            <a:off x="7410450" y="3702050"/>
            <a:ext cx="285750" cy="63500"/>
          </a:xfrm>
          <a:prstGeom prst="can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2" name="Can 41"/>
          <p:cNvSpPr/>
          <p:nvPr/>
        </p:nvSpPr>
        <p:spPr>
          <a:xfrm>
            <a:off x="8083550" y="3695700"/>
            <a:ext cx="298450" cy="69850"/>
          </a:xfrm>
          <a:prstGeom prst="can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4419600" y="1524000"/>
            <a:ext cx="1600200" cy="609600"/>
            <a:chOff x="4419600" y="1524000"/>
            <a:chExt cx="1600200" cy="609600"/>
          </a:xfrm>
        </p:grpSpPr>
        <p:sp>
          <p:nvSpPr>
            <p:cNvPr id="45" name="Rounded Rectangular Callout 44"/>
            <p:cNvSpPr/>
            <p:nvPr/>
          </p:nvSpPr>
          <p:spPr>
            <a:xfrm>
              <a:off x="4419600" y="1524000"/>
              <a:ext cx="1600200" cy="609600"/>
            </a:xfrm>
            <a:prstGeom prst="wedgeRoundRectCallout">
              <a:avLst>
                <a:gd name="adj1" fmla="val 61905"/>
                <a:gd name="adj2" fmla="val -4688"/>
                <a:gd name="adj3" fmla="val 16667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>
                  <a:solidFill>
                    <a:srgbClr val="FF0000"/>
                  </a:solidFill>
                </a:rPr>
                <a:t>kernel</a:t>
              </a:r>
              <a:r>
                <a:rPr lang="en-US" i="1" dirty="0" smtClean="0">
                  <a:solidFill>
                    <a:srgbClr val="FF0000"/>
                  </a:solidFill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</a:rPr>
                <a:t>to be accelerated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6" name="Rounded Rectangular Callout 45"/>
            <p:cNvSpPr/>
            <p:nvPr/>
          </p:nvSpPr>
          <p:spPr>
            <a:xfrm>
              <a:off x="4419600" y="1524000"/>
              <a:ext cx="1600200" cy="609600"/>
            </a:xfrm>
            <a:prstGeom prst="wedgeRoundRectCallout">
              <a:avLst>
                <a:gd name="adj1" fmla="val 63691"/>
                <a:gd name="adj2" fmla="val 162500"/>
                <a:gd name="adj3" fmla="val 16667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Vertical Scroll 50"/>
          <p:cNvSpPr/>
          <p:nvPr/>
        </p:nvSpPr>
        <p:spPr>
          <a:xfrm>
            <a:off x="3429000" y="1600200"/>
            <a:ext cx="2667000" cy="838200"/>
          </a:xfrm>
          <a:prstGeom prst="verticalScroll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ONE thread serviced</a:t>
            </a:r>
            <a:endParaRPr lang="en-US" sz="20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Vertical Scroll 51"/>
          <p:cNvSpPr/>
          <p:nvPr/>
        </p:nvSpPr>
        <p:spPr>
          <a:xfrm>
            <a:off x="3429000" y="1600200"/>
            <a:ext cx="2667000" cy="838200"/>
          </a:xfrm>
          <a:prstGeom prst="verticalScroll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glow rad="101600">
              <a:srgbClr val="FFFF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threads serviced</a:t>
            </a:r>
            <a:endParaRPr lang="en-US" sz="20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2803E-6 L -3.33333E-6 0.1165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56059E-6 L 1.11022E-16 0.0943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555 L 0 0.1221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56059E-6 L 0 0.1054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2211 L 0 0.18872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0546 L 0 0.1609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8872 L 0 0.2608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6097 L 0 0.19427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1656 L -3.33333E-6 0.1498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09436 L 1.11022E-16 0.1276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4986 L -3.33333E-6 0.2608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0"/>
                            </p:stCondLst>
                            <p:childTnLst>
                              <p:par>
                                <p:cTn id="6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12778 L 1.11022E-16 0.18333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6087 L 0 0.32748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000"/>
                            </p:stCondLst>
                            <p:childTnLst>
                              <p:par>
                                <p:cTn id="7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32748 L 0 0.37188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9427 L 0 0.26087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4000"/>
                            </p:stCondLst>
                            <p:childTnLst>
                              <p:par>
                                <p:cTn id="8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4000"/>
                            </p:stCondLst>
                            <p:childTnLst>
                              <p:par>
                                <p:cTn id="8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26111 L -3.33333E-6 0.29444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6087 L 0 0.34968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6000"/>
                            </p:stCondLst>
                            <p:childTnLst>
                              <p:par>
                                <p:cTn id="9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6000"/>
                            </p:stCondLst>
                            <p:childTnLst>
                              <p:par>
                                <p:cTn id="9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29444 L -3.33333E-6 0.36111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18333 L 1.11022E-16 0.25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8000"/>
                            </p:stCondLst>
                            <p:childTnLst>
                              <p:par>
                                <p:cTn id="10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8000"/>
                            </p:stCondLst>
                            <p:childTnLst>
                              <p:par>
                                <p:cTn id="1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25 L 1.11022E-16 0.35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0"/>
                            </p:stCondLst>
                            <p:childTnLst>
                              <p:par>
                                <p:cTn id="1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3889 L -3.33333E-6 0.11666 " pathEditMode="relative" rAng="0" ptsTypes="AA">
                                      <p:cBhvr>
                                        <p:cTn id="139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02778 L 1.11022E-16 0.09444 " pathEditMode="relative" rAng="0" ptsTypes="AA">
                                      <p:cBhvr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5 L 0 0.12222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2778 L 0 0.10555 " pathEditMode="relative" rAng="0" ptsTypes="AA">
                                      <p:cBhvr>
                                        <p:cTn id="1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3.33333E-6 0.11666 L -3.33333E-6 0.15 " pathEditMode="relative" rAng="0" ptsTypes="AA">
                                      <p:cBhvr>
                                        <p:cTn id="1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11022E-16 0.09444 L 1.11022E-16 0.12778 " pathEditMode="relative" rAng="0" ptsTypes="AA">
                                      <p:cBhvr>
                                        <p:cTn id="1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33333E-6 0.12222 L 3.33333E-6 0.18889 " pathEditMode="relative" rAng="0" ptsTypes="AA">
                                      <p:cBhvr>
                                        <p:cTn id="159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.10555 L 0 0.16111 " pathEditMode="relative" rAng="0" ptsTypes="AA">
                                      <p:cBhvr>
                                        <p:cTn id="161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42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3.33333E-6 0.14977 L -3.33333E-6 0.26111 " pathEditMode="relative" rAng="0" ptsTypes="AA">
                                      <p:cBhvr>
                                        <p:cTn id="171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11022E-16 0.12754 L 1.11022E-16 0.18333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42" presetClass="pat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 0.18865 L 0 0.26111 " pathEditMode="relative" rAng="0" ptsTypes="AA">
                                      <p:cBhvr>
                                        <p:cTn id="175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42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0 0.16088 L 0 0.19444 " pathEditMode="relative" rAng="0" ptsTypes="AA">
                                      <p:cBhvr>
                                        <p:cTn id="1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42" presetClass="path" presetSubtype="0" accel="50000" decel="5000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Motion origin="layout" path="M -3.33333E-6 0.26088 L -3.33333E-6 0.29444 " pathEditMode="relative" rAng="0" ptsTypes="AA">
                                      <p:cBhvr>
                                        <p:cTn id="18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42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1.11022E-16 0.18333 L 1.11022E-16 0.25 " pathEditMode="relative" rAng="0" ptsTypes="AA">
                                      <p:cBhvr>
                                        <p:cTn id="189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42" presetClass="path" presetSubtype="0" accel="50000" decel="5000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Motion origin="layout" path="M 0 0.26088 L 0 0.32777 " pathEditMode="relative" rAng="0" ptsTypes="AA">
                                      <p:cBhvr>
                                        <p:cTn id="19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42" presetClass="path" presetSubtype="0" accel="50000" decel="5000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0 0.19421 L 0 0.26111 " pathEditMode="relative" rAng="0" ptsTypes="AA">
                                      <p:cBhvr>
                                        <p:cTn id="193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"/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42" presetClass="path" presetSubtype="0" accel="50000" decel="5000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Motion origin="layout" path="M -3.33333E-6 0.29444 L -3.33333E-6 0.36111 " pathEditMode="relative" rAng="0" ptsTypes="AA">
                                      <p:cBhvr>
                                        <p:cTn id="20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"/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42" presetClass="path" presetSubtype="0" accel="50000" decel="5000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Motion origin="layout" path="M 1.11022E-16 0.25 L 1.11022E-16 0.35 " pathEditMode="relative" rAng="0" ptsTypes="AA">
                                      <p:cBhvr>
                                        <p:cTn id="20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"/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42" presetClass="path" presetSubtype="0" accel="50000" decel="5000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animMotion origin="layout" path="M 0 0.32754 L 0 0.37222 " pathEditMode="relative" rAng="0" ptsTypes="AA">
                                      <p:cBhvr>
                                        <p:cTn id="20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42" presetClass="path" presetSubtype="0" accel="50000" decel="5000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Motion origin="layout" path="M 0 0.26088 L 0 0.35 " pathEditMode="relative" rAng="0" ptsTypes="AA">
                                      <p:cBhvr>
                                        <p:cTn id="20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4702"/>
            <a:ext cx="8001000" cy="9906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Need for High Performance Computing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Applications that need high performance computing</a:t>
            </a:r>
          </a:p>
          <a:p>
            <a:pPr lvl="1"/>
            <a:r>
              <a:rPr lang="en-US" sz="2000" dirty="0" smtClean="0"/>
              <a:t>Weather and geophysical simulation </a:t>
            </a:r>
          </a:p>
          <a:p>
            <a:pPr lvl="1"/>
            <a:r>
              <a:rPr lang="en-US" sz="2000" dirty="0" smtClean="0"/>
              <a:t>Genetic engineering</a:t>
            </a:r>
          </a:p>
          <a:p>
            <a:pPr lvl="1"/>
            <a:r>
              <a:rPr lang="en-US" sz="2000" dirty="0" smtClean="0"/>
              <a:t>Multimedia streaming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1026" name="Picture 2" descr="D:\Work\Research Work\CGRA\ICPP CGRA\Presentation\Figures\genetic-engineering-curs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5978" y="3287110"/>
            <a:ext cx="2458022" cy="2514600"/>
          </a:xfrm>
          <a:prstGeom prst="rect">
            <a:avLst/>
          </a:prstGeom>
          <a:noFill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65198"/>
            <a:ext cx="6477000" cy="4092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D:\Work\Research Work\CGRA\ICPP CGRA\Presentation\Figures\frances2_noaa_bi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5548" y="1676400"/>
            <a:ext cx="2558452" cy="1600200"/>
          </a:xfrm>
          <a:prstGeom prst="rect">
            <a:avLst/>
          </a:prstGeom>
          <a:noFill/>
        </p:spPr>
      </p:pic>
      <p:pic>
        <p:nvPicPr>
          <p:cNvPr id="1032" name="Picture 8" descr="D:\Work\Research Work\CGRA\ICPP CGRA\Presentation\Figures\45690145_f0013613-the_human_brain-spl-Kopi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400" y="3124874"/>
            <a:ext cx="1392238" cy="1047259"/>
          </a:xfrm>
          <a:prstGeom prst="rect">
            <a:avLst/>
          </a:prstGeom>
          <a:noFill/>
        </p:spPr>
      </p:pic>
      <p:pic>
        <p:nvPicPr>
          <p:cNvPr id="1033" name="Picture 9" descr="D:\Work\Research Work\CGRA\ICPP CGRA\Presentation\Figures\neural network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59245" y="3581400"/>
            <a:ext cx="912951" cy="1376909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376104" y="3973158"/>
            <a:ext cx="1037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petaflop</a:t>
            </a:r>
            <a:endParaRPr lang="en-US" sz="20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67168" y="3004074"/>
            <a:ext cx="1079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zettaflop</a:t>
            </a:r>
            <a:endParaRPr lang="en-US" sz="20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458200" cy="9906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Multithreading Improves System Performance </a:t>
            </a:r>
            <a:endParaRPr lang="en-US" sz="3600" b="1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1676400" y="1524000"/>
          <a:ext cx="4038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4953000" y="1524000"/>
          <a:ext cx="41910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8" name="Straight Connector 7"/>
          <p:cNvCxnSpPr/>
          <p:nvPr/>
        </p:nvCxnSpPr>
        <p:spPr>
          <a:xfrm rot="5400000" flipH="1" flipV="1">
            <a:off x="3276600" y="3657600"/>
            <a:ext cx="457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200" y="1524000"/>
            <a:ext cx="1676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Number of Threads Accessing CGRA:</a:t>
            </a:r>
          </a:p>
          <a:p>
            <a:r>
              <a:rPr lang="en-US" dirty="0" smtClean="0"/>
              <a:t>As the number of threads increases, multithreading provides increasing performance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2438400"/>
            <a:ext cx="1752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CGRA Size:</a:t>
            </a:r>
          </a:p>
          <a:p>
            <a:r>
              <a:rPr lang="en-US" dirty="0" smtClean="0"/>
              <a:t>As we increase CGRA size, multithreading provides better utilization and therefore better performance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3429000"/>
            <a:ext cx="1752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Number of PEs per Page:</a:t>
            </a:r>
          </a:p>
          <a:p>
            <a:r>
              <a:rPr lang="en-US" dirty="0" smtClean="0"/>
              <a:t>For the set of benchmarks tested, the number of optimal PEs per page is either 2 or 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514600" y="5410200"/>
            <a:ext cx="2895600" cy="457200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048000" y="4038600"/>
            <a:ext cx="2057400" cy="914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791200" y="5410200"/>
            <a:ext cx="2895600" cy="533400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248400" y="3962400"/>
            <a:ext cx="2057400" cy="914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  <a:endCxn id="13" idx="2"/>
          </p:cNvCxnSpPr>
          <p:nvPr/>
        </p:nvCxnSpPr>
        <p:spPr>
          <a:xfrm>
            <a:off x="1752600" y="3093661"/>
            <a:ext cx="762000" cy="2545139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  <a:endCxn id="14" idx="2"/>
          </p:cNvCxnSpPr>
          <p:nvPr/>
        </p:nvCxnSpPr>
        <p:spPr>
          <a:xfrm>
            <a:off x="1752600" y="3093661"/>
            <a:ext cx="4038600" cy="2583239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286000" y="2133600"/>
            <a:ext cx="1524000" cy="1219200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11" idx="3"/>
            <a:endCxn id="25" idx="2"/>
          </p:cNvCxnSpPr>
          <p:nvPr/>
        </p:nvCxnSpPr>
        <p:spPr>
          <a:xfrm flipV="1">
            <a:off x="1752600" y="2743200"/>
            <a:ext cx="533400" cy="849362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562600" y="2057400"/>
            <a:ext cx="1524000" cy="1066800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12" idx="3"/>
            <a:endCxn id="28" idx="2"/>
          </p:cNvCxnSpPr>
          <p:nvPr/>
        </p:nvCxnSpPr>
        <p:spPr>
          <a:xfrm flipV="1">
            <a:off x="1752600" y="2590800"/>
            <a:ext cx="3810000" cy="2130862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 flipH="1" flipV="1">
            <a:off x="4610100" y="4152900"/>
            <a:ext cx="6858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 flipH="1" flipV="1">
            <a:off x="4610894" y="3237706"/>
            <a:ext cx="6858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 rot="20062278">
            <a:off x="5741076" y="3934427"/>
            <a:ext cx="2997558" cy="4943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  <p:bldP spid="13" grpId="0" animBg="1"/>
      <p:bldP spid="13" grpId="1" animBg="1"/>
      <p:bldP spid="14" grpId="0" animBg="1"/>
      <p:bldP spid="14" grpId="1" animBg="1"/>
      <p:bldP spid="25" grpId="2" animBg="1"/>
      <p:bldP spid="25" grpId="3" animBg="1"/>
      <p:bldP spid="28" grpId="0" animBg="1"/>
      <p:bldP spid="28" grpId="1" animBg="1"/>
      <p:bldP spid="34" grpId="0" animBg="1"/>
      <p:bldP spid="34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Summary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Power-efficient performance is the need of the future</a:t>
            </a:r>
          </a:p>
          <a:p>
            <a:r>
              <a:rPr lang="en-US" dirty="0" smtClean="0">
                <a:solidFill>
                  <a:srgbClr val="006600"/>
                </a:solidFill>
              </a:rPr>
              <a:t>CGRAs can be used as accelerators 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Power-efficient performance </a:t>
            </a:r>
            <a:r>
              <a:rPr lang="en-US" dirty="0" smtClean="0"/>
              <a:t>can be achieved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limitations on usability </a:t>
            </a:r>
            <a:r>
              <a:rPr lang="en-US" dirty="0" smtClean="0"/>
              <a:t>due to compiling difficulties</a:t>
            </a:r>
          </a:p>
          <a:p>
            <a:pPr lvl="1"/>
            <a:r>
              <a:rPr lang="en-US" dirty="0" smtClean="0"/>
              <a:t> With multi-threaded applications, </a:t>
            </a: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 multi-threading capabilities </a:t>
            </a:r>
            <a:r>
              <a:rPr lang="en-US" dirty="0" smtClean="0"/>
              <a:t>in CGRA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Propose a two-step dynamic methodology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Non-restrictive compile-time constraints </a:t>
            </a:r>
            <a:r>
              <a:rPr lang="en-US" dirty="0" smtClean="0"/>
              <a:t>to schedule application into pages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transformation procedure </a:t>
            </a:r>
            <a:r>
              <a:rPr lang="en-US" dirty="0" smtClean="0"/>
              <a:t>to shrink/expand the resources used by a schedule</a:t>
            </a:r>
          </a:p>
          <a:p>
            <a:endParaRPr lang="en-US" sz="500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Features:</a:t>
            </a:r>
          </a:p>
          <a:p>
            <a:pPr lvl="1"/>
            <a:r>
              <a:rPr lang="en-US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additional hardware required</a:t>
            </a:r>
          </a:p>
          <a:p>
            <a:pPr lvl="1"/>
            <a:r>
              <a:rPr lang="en-US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Improved CGRA resource usage</a:t>
            </a:r>
          </a:p>
          <a:p>
            <a:pPr lvl="1"/>
            <a:r>
              <a:rPr lang="en-US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Improved system performance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Future Work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CGRAs as accelerator in systems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inter-thread communication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Study the impact of compiler constraints </a:t>
            </a:r>
            <a:r>
              <a:rPr lang="en-US" dirty="0" smtClean="0"/>
              <a:t>on compute-intensive and memory-bound benchmark applications?</a:t>
            </a:r>
          </a:p>
          <a:p>
            <a:endParaRPr lang="en-US" dirty="0" smtClean="0"/>
          </a:p>
          <a:p>
            <a:r>
              <a:rPr lang="en-US" dirty="0" smtClean="0"/>
              <a:t>Possible use of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thread-level scheduling </a:t>
            </a:r>
            <a:r>
              <a:rPr lang="en-US" dirty="0" smtClean="0"/>
              <a:t>to improve overall performance?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3472388" y="1776273"/>
            <a:ext cx="4734045" cy="9144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!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8674" name="Picture 2" descr="C:\Users\rjeyapau\AppData\Local\Microsoft\Windows\Temporary Internet Files\Content.IE5\GCQZ84TM\MC90042317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71" y="1238505"/>
            <a:ext cx="1827886" cy="1827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5" name="Picture 3" descr="C:\Users\rjeyapau\AppData\Local\Microsoft\Windows\Temporary Internet Files\Content.IE5\LJB5COYG\MC90015171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918" y="3822559"/>
            <a:ext cx="1804111" cy="12097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838886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CGRA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800600" cy="49377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completed mapping is called a schedule</a:t>
            </a:r>
          </a:p>
          <a:p>
            <a:pPr lvl="1"/>
            <a:r>
              <a:rPr lang="en-US" dirty="0" smtClean="0"/>
              <a:t>A schedule consists of a prolog, kernel, and epilog</a:t>
            </a:r>
          </a:p>
          <a:p>
            <a:r>
              <a:rPr lang="en-US" dirty="0" smtClean="0"/>
              <a:t>Mapping Quality is measured by Initiation Interval (II)</a:t>
            </a:r>
          </a:p>
          <a:p>
            <a:pPr lvl="1"/>
            <a:r>
              <a:rPr lang="en-US" dirty="0" smtClean="0"/>
              <a:t>II is a measure how many cycles it takes the kernel portion to execute a single iteration of a loop</a:t>
            </a:r>
          </a:p>
          <a:p>
            <a:pPr lvl="2"/>
            <a:r>
              <a:rPr lang="en-US" dirty="0" err="1" smtClean="0"/>
              <a:t>ie</a:t>
            </a:r>
            <a:r>
              <a:rPr lang="en-US" dirty="0" smtClean="0"/>
              <a:t>, if II=2, every two cycles, an iteration of the original loop is completed</a:t>
            </a:r>
          </a:p>
          <a:p>
            <a:r>
              <a:rPr lang="en-US" dirty="0" smtClean="0"/>
              <a:t>II is limited by CGRA resources (number of PEs, etc) and by recurrence cycles</a:t>
            </a:r>
          </a:p>
          <a:p>
            <a:pPr lvl="1"/>
            <a:r>
              <a:rPr lang="en-US" dirty="0" smtClean="0"/>
              <a:t>If there are only 4 PEs but a DDG contains 9 nodes, II can at best be 3</a:t>
            </a:r>
          </a:p>
          <a:p>
            <a:pPr lvl="1"/>
            <a:r>
              <a:rPr lang="en-US" dirty="0" smtClean="0"/>
              <a:t>If a loop cannot be unrolled, II can be hurt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486400" y="1295400"/>
            <a:ext cx="20826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Recurrence Cycle:</a:t>
            </a:r>
          </a:p>
          <a:p>
            <a:r>
              <a:rPr lang="en-US" dirty="0" smtClean="0"/>
              <a:t>t1 = A[</a:t>
            </a:r>
            <a:r>
              <a:rPr lang="en-US" dirty="0" err="1" smtClean="0"/>
              <a:t>i</a:t>
            </a:r>
            <a:r>
              <a:rPr lang="en-US" dirty="0" smtClean="0"/>
              <a:t>] + C[</a:t>
            </a:r>
            <a:r>
              <a:rPr lang="en-US" dirty="0" err="1" smtClean="0"/>
              <a:t>i</a:t>
            </a:r>
            <a:r>
              <a:rPr lang="en-US" dirty="0" smtClean="0"/>
              <a:t> - 1]</a:t>
            </a:r>
          </a:p>
          <a:p>
            <a:r>
              <a:rPr lang="en-US" dirty="0" smtClean="0"/>
              <a:t>C[</a:t>
            </a:r>
            <a:r>
              <a:rPr lang="en-US" dirty="0" err="1" smtClean="0"/>
              <a:t>i</a:t>
            </a:r>
            <a:r>
              <a:rPr lang="en-US" dirty="0" smtClean="0"/>
              <a:t>] = B[</a:t>
            </a:r>
            <a:r>
              <a:rPr lang="en-US" dirty="0" err="1" smtClean="0"/>
              <a:t>i</a:t>
            </a:r>
            <a:r>
              <a:rPr lang="en-US" dirty="0" smtClean="0"/>
              <a:t>] + t1</a:t>
            </a:r>
          </a:p>
        </p:txBody>
      </p:sp>
      <p:grpSp>
        <p:nvGrpSpPr>
          <p:cNvPr id="4" name="Group 81"/>
          <p:cNvGrpSpPr/>
          <p:nvPr/>
        </p:nvGrpSpPr>
        <p:grpSpPr>
          <a:xfrm>
            <a:off x="7696200" y="2209800"/>
            <a:ext cx="914400" cy="2209800"/>
            <a:chOff x="5715000" y="1676400"/>
            <a:chExt cx="914400" cy="2209800"/>
          </a:xfrm>
        </p:grpSpPr>
        <p:sp>
          <p:nvSpPr>
            <p:cNvPr id="83" name="Oval 82"/>
            <p:cNvSpPr/>
            <p:nvPr/>
          </p:nvSpPr>
          <p:spPr>
            <a:xfrm>
              <a:off x="6019800" y="16764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</a:t>
              </a:r>
              <a:r>
                <a:rPr lang="en-US" baseline="-25000" dirty="0" smtClean="0"/>
                <a:t>i</a:t>
              </a:r>
              <a:endParaRPr lang="en-US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715000" y="2286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3</a:t>
              </a:r>
              <a:r>
                <a:rPr lang="en-US" baseline="-25000" dirty="0" smtClean="0"/>
                <a:t>i</a:t>
              </a:r>
              <a:endParaRPr lang="en-US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48400" y="2286000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5943600" y="2895600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5943600" y="35052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5</a:t>
              </a:r>
              <a:r>
                <a:rPr lang="en-US" baseline="-25000" dirty="0" smtClean="0"/>
                <a:t>i</a:t>
              </a:r>
              <a:endParaRPr lang="en-US" dirty="0"/>
            </a:p>
          </p:txBody>
        </p:sp>
        <p:cxnSp>
          <p:nvCxnSpPr>
            <p:cNvPr id="88" name="Straight Arrow Connector 87"/>
            <p:cNvCxnSpPr>
              <a:stCxn id="83" idx="4"/>
              <a:endCxn id="85" idx="0"/>
            </p:cNvCxnSpPr>
            <p:nvPr/>
          </p:nvCxnSpPr>
          <p:spPr>
            <a:xfrm rot="16200000" flipH="1">
              <a:off x="6210300" y="2057400"/>
              <a:ext cx="2286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85" idx="3"/>
              <a:endCxn id="86" idx="0"/>
            </p:cNvCxnSpPr>
            <p:nvPr/>
          </p:nvCxnSpPr>
          <p:spPr>
            <a:xfrm rot="5400000">
              <a:off x="6076950" y="2668354"/>
              <a:ext cx="284396" cy="1700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86" idx="4"/>
              <a:endCxn id="87" idx="0"/>
            </p:cNvCxnSpPr>
            <p:nvPr/>
          </p:nvCxnSpPr>
          <p:spPr>
            <a:xfrm rot="5400000">
              <a:off x="6019800" y="3390900"/>
              <a:ext cx="228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84" idx="4"/>
              <a:endCxn id="86" idx="0"/>
            </p:cNvCxnSpPr>
            <p:nvPr/>
          </p:nvCxnSpPr>
          <p:spPr>
            <a:xfrm rot="16200000" flipH="1">
              <a:off x="5905500" y="2667000"/>
              <a:ext cx="2286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hape 91"/>
            <p:cNvCxnSpPr>
              <a:stCxn id="87" idx="4"/>
              <a:endCxn id="85" idx="0"/>
            </p:cNvCxnSpPr>
            <p:nvPr/>
          </p:nvCxnSpPr>
          <p:spPr>
            <a:xfrm rot="5400000" flipH="1" flipV="1">
              <a:off x="5486400" y="2933700"/>
              <a:ext cx="1600200" cy="304800"/>
            </a:xfrm>
            <a:prstGeom prst="curvedConnector5">
              <a:avLst>
                <a:gd name="adj1" fmla="val -14286"/>
                <a:gd name="adj2" fmla="val 237500"/>
                <a:gd name="adj3" fmla="val 11428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/>
          <p:cNvSpPr txBox="1"/>
          <p:nvPr/>
        </p:nvSpPr>
        <p:spPr>
          <a:xfrm>
            <a:off x="5334000" y="3581400"/>
            <a:ext cx="22365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Unrolling:</a:t>
            </a:r>
          </a:p>
          <a:p>
            <a:r>
              <a:rPr lang="en-US" dirty="0" smtClean="0"/>
              <a:t>t1a = A[</a:t>
            </a:r>
            <a:r>
              <a:rPr lang="en-US" dirty="0" err="1" smtClean="0"/>
              <a:t>i</a:t>
            </a:r>
            <a:r>
              <a:rPr lang="en-US" dirty="0" smtClean="0"/>
              <a:t>]  + C[i-1]</a:t>
            </a:r>
          </a:p>
          <a:p>
            <a:r>
              <a:rPr lang="en-US" dirty="0" smtClean="0"/>
              <a:t>C[</a:t>
            </a:r>
            <a:r>
              <a:rPr lang="en-US" dirty="0" err="1" smtClean="0"/>
              <a:t>i</a:t>
            </a:r>
            <a:r>
              <a:rPr lang="en-US" dirty="0" smtClean="0"/>
              <a:t>] = B[</a:t>
            </a:r>
            <a:r>
              <a:rPr lang="en-US" dirty="0" err="1" smtClean="0"/>
              <a:t>i</a:t>
            </a:r>
            <a:r>
              <a:rPr lang="en-US" dirty="0" smtClean="0"/>
              <a:t>] + t1a</a:t>
            </a:r>
          </a:p>
          <a:p>
            <a:r>
              <a:rPr lang="en-US" dirty="0" smtClean="0"/>
              <a:t>t1b = A[i+1] + C[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r>
              <a:rPr lang="en-US" dirty="0" smtClean="0"/>
              <a:t>C[i+1] = B[i+1] + t1b</a:t>
            </a:r>
          </a:p>
        </p:txBody>
      </p:sp>
      <p:grpSp>
        <p:nvGrpSpPr>
          <p:cNvPr id="5" name="Group 127"/>
          <p:cNvGrpSpPr/>
          <p:nvPr/>
        </p:nvGrpSpPr>
        <p:grpSpPr>
          <a:xfrm>
            <a:off x="7315200" y="1447800"/>
            <a:ext cx="1524000" cy="4038600"/>
            <a:chOff x="838200" y="1524000"/>
            <a:chExt cx="1524000" cy="4038600"/>
          </a:xfrm>
        </p:grpSpPr>
        <p:grpSp>
          <p:nvGrpSpPr>
            <p:cNvPr id="6" name="Group 150"/>
            <p:cNvGrpSpPr/>
            <p:nvPr/>
          </p:nvGrpSpPr>
          <p:grpSpPr>
            <a:xfrm>
              <a:off x="1257300" y="1524000"/>
              <a:ext cx="1104900" cy="4038600"/>
              <a:chOff x="5524500" y="1676400"/>
              <a:chExt cx="1104900" cy="4038600"/>
            </a:xfrm>
          </p:grpSpPr>
          <p:sp>
            <p:nvSpPr>
              <p:cNvPr id="141" name="Oval 140"/>
              <p:cNvSpPr/>
              <p:nvPr/>
            </p:nvSpPr>
            <p:spPr>
              <a:xfrm>
                <a:off x="6019800" y="16764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1</a:t>
                </a:r>
                <a:r>
                  <a:rPr lang="en-US" baseline="-25000" dirty="0" smtClean="0"/>
                  <a:t>i</a:t>
                </a:r>
                <a:endParaRPr lang="en-US" dirty="0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5715000" y="22860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3</a:t>
                </a:r>
                <a:r>
                  <a:rPr lang="en-US" baseline="-25000" dirty="0" smtClean="0"/>
                  <a:t>i</a:t>
                </a:r>
                <a:endParaRPr lang="en-US" dirty="0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6248400" y="2286000"/>
                <a:ext cx="381000" cy="381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5943600" y="2895600"/>
                <a:ext cx="381000" cy="381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5943600" y="3505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5</a:t>
                </a:r>
                <a:r>
                  <a:rPr lang="en-US" baseline="-25000" dirty="0" smtClean="0"/>
                  <a:t>i</a:t>
                </a:r>
                <a:endParaRPr lang="en-US" dirty="0"/>
              </a:p>
            </p:txBody>
          </p:sp>
          <p:cxnSp>
            <p:nvCxnSpPr>
              <p:cNvPr id="146" name="Straight Arrow Connector 145"/>
              <p:cNvCxnSpPr>
                <a:stCxn id="141" idx="4"/>
                <a:endCxn id="143" idx="0"/>
              </p:cNvCxnSpPr>
              <p:nvPr/>
            </p:nvCxnSpPr>
            <p:spPr>
              <a:xfrm rot="16200000" flipH="1">
                <a:off x="6210300" y="2057400"/>
                <a:ext cx="2286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>
                <a:stCxn id="143" idx="3"/>
                <a:endCxn id="144" idx="0"/>
              </p:cNvCxnSpPr>
              <p:nvPr/>
            </p:nvCxnSpPr>
            <p:spPr>
              <a:xfrm rot="5400000">
                <a:off x="6076950" y="2668354"/>
                <a:ext cx="284396" cy="1700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>
                <a:stCxn id="144" idx="4"/>
                <a:endCxn id="145" idx="0"/>
              </p:cNvCxnSpPr>
              <p:nvPr/>
            </p:nvCxnSpPr>
            <p:spPr>
              <a:xfrm rot="5400000">
                <a:off x="6019800" y="3390900"/>
                <a:ext cx="228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>
                <a:stCxn id="142" idx="4"/>
                <a:endCxn id="144" idx="0"/>
              </p:cNvCxnSpPr>
              <p:nvPr/>
            </p:nvCxnSpPr>
            <p:spPr>
              <a:xfrm rot="16200000" flipH="1">
                <a:off x="5905500" y="2667000"/>
                <a:ext cx="2286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hape 149"/>
              <p:cNvCxnSpPr>
                <a:stCxn id="135" idx="4"/>
                <a:endCxn id="143" idx="0"/>
              </p:cNvCxnSpPr>
              <p:nvPr/>
            </p:nvCxnSpPr>
            <p:spPr>
              <a:xfrm rot="5400000" flipH="1" flipV="1">
                <a:off x="4267200" y="3543300"/>
                <a:ext cx="3429000" cy="914400"/>
              </a:xfrm>
              <a:prstGeom prst="curvedConnector5">
                <a:avLst>
                  <a:gd name="adj1" fmla="val -6667"/>
                  <a:gd name="adj2" fmla="val 140411"/>
                  <a:gd name="adj3" fmla="val 106667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161"/>
            <p:cNvGrpSpPr/>
            <p:nvPr/>
          </p:nvGrpSpPr>
          <p:grpSpPr>
            <a:xfrm>
              <a:off x="838200" y="3352800"/>
              <a:ext cx="1028700" cy="2209800"/>
              <a:chOff x="5715000" y="1676400"/>
              <a:chExt cx="1028700" cy="2209800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6019800" y="16764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1</a:t>
                </a:r>
                <a:r>
                  <a:rPr lang="en-US" baseline="-25000" dirty="0" smtClean="0"/>
                  <a:t>i+1</a:t>
                </a:r>
                <a:endParaRPr lang="en-US" dirty="0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5715000" y="22860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3</a:t>
                </a:r>
                <a:r>
                  <a:rPr lang="en-US" baseline="-25000" dirty="0" smtClean="0"/>
                  <a:t>i+1</a:t>
                </a:r>
                <a:endParaRPr lang="en-US" dirty="0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6248400" y="2286000"/>
                <a:ext cx="381000" cy="381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5943600" y="2895600"/>
                <a:ext cx="381000" cy="381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5943600" y="3505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5</a:t>
                </a:r>
                <a:r>
                  <a:rPr lang="en-US" baseline="-25000" dirty="0" smtClean="0"/>
                  <a:t>i+1</a:t>
                </a:r>
                <a:endParaRPr lang="en-US" dirty="0"/>
              </a:p>
            </p:txBody>
          </p:sp>
          <p:cxnSp>
            <p:nvCxnSpPr>
              <p:cNvPr id="136" name="Straight Arrow Connector 135"/>
              <p:cNvCxnSpPr>
                <a:stCxn id="131" idx="4"/>
                <a:endCxn id="133" idx="0"/>
              </p:cNvCxnSpPr>
              <p:nvPr/>
            </p:nvCxnSpPr>
            <p:spPr>
              <a:xfrm rot="16200000" flipH="1">
                <a:off x="6210300" y="2057400"/>
                <a:ext cx="2286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>
                <a:stCxn id="133" idx="3"/>
                <a:endCxn id="134" idx="0"/>
              </p:cNvCxnSpPr>
              <p:nvPr/>
            </p:nvCxnSpPr>
            <p:spPr>
              <a:xfrm rot="5400000">
                <a:off x="6076950" y="2668354"/>
                <a:ext cx="284396" cy="1700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>
                <a:stCxn id="134" idx="4"/>
                <a:endCxn id="135" idx="0"/>
              </p:cNvCxnSpPr>
              <p:nvPr/>
            </p:nvCxnSpPr>
            <p:spPr>
              <a:xfrm rot="5400000">
                <a:off x="6019800" y="3390900"/>
                <a:ext cx="228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>
                <a:stCxn id="132" idx="4"/>
                <a:endCxn id="134" idx="0"/>
              </p:cNvCxnSpPr>
              <p:nvPr/>
            </p:nvCxnSpPr>
            <p:spPr>
              <a:xfrm rot="16200000" flipH="1">
                <a:off x="5905500" y="2667000"/>
                <a:ext cx="2286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hape 171"/>
              <p:cNvCxnSpPr>
                <a:stCxn id="145" idx="4"/>
                <a:endCxn id="133" idx="0"/>
              </p:cNvCxnSpPr>
              <p:nvPr/>
            </p:nvCxnSpPr>
            <p:spPr>
              <a:xfrm rot="5400000">
                <a:off x="6477000" y="2019300"/>
                <a:ext cx="228600" cy="304800"/>
              </a:xfrm>
              <a:prstGeom prst="curved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1" name="TextBox 150"/>
          <p:cNvSpPr txBox="1"/>
          <p:nvPr/>
        </p:nvSpPr>
        <p:spPr>
          <a:xfrm>
            <a:off x="5266015" y="5486400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t1b can never execute any earlier,</a:t>
            </a:r>
          </a:p>
          <a:p>
            <a:r>
              <a:rPr lang="en-US" dirty="0" smtClean="0"/>
              <a:t>no matter how many times we unroll</a:t>
            </a:r>
            <a:endParaRPr lang="en-US" dirty="0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DDG with </a:t>
            </a:r>
            <a:r>
              <a:rPr lang="en-US" dirty="0" err="1" smtClean="0"/>
              <a:t>Recurrance</a:t>
            </a:r>
            <a:endParaRPr lang="en-US" dirty="0"/>
          </a:p>
        </p:txBody>
      </p:sp>
      <p:grpSp>
        <p:nvGrpSpPr>
          <p:cNvPr id="3" name="Group 68"/>
          <p:cNvGrpSpPr/>
          <p:nvPr/>
        </p:nvGrpSpPr>
        <p:grpSpPr>
          <a:xfrm>
            <a:off x="5562600" y="1981200"/>
            <a:ext cx="914400" cy="3733800"/>
            <a:chOff x="5715000" y="1219200"/>
            <a:chExt cx="914400" cy="3733800"/>
          </a:xfrm>
        </p:grpSpPr>
        <p:sp>
          <p:nvSpPr>
            <p:cNvPr id="70" name="Oval 69"/>
            <p:cNvSpPr/>
            <p:nvPr/>
          </p:nvSpPr>
          <p:spPr>
            <a:xfrm>
              <a:off x="5943600" y="12192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</a:t>
              </a:r>
              <a:r>
                <a:rPr lang="en-US" baseline="-25000" dirty="0" smtClean="0"/>
                <a:t>i-1</a:t>
              </a:r>
              <a:endParaRPr lang="en-US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5715000" y="20574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3</a:t>
              </a:r>
              <a:r>
                <a:rPr lang="en-US" baseline="-25000" dirty="0" smtClean="0"/>
                <a:t>i-1</a:t>
              </a:r>
              <a:endParaRPr lang="en-US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6248400" y="2057400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2</a:t>
              </a:r>
              <a:r>
                <a:rPr lang="en-US" baseline="-25000" dirty="0" smtClean="0"/>
                <a:t>i-1</a:t>
              </a:r>
              <a:endParaRPr lang="en-US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5943600" y="2895600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4</a:t>
              </a:r>
              <a:r>
                <a:rPr lang="en-US" baseline="-25000" dirty="0" smtClean="0"/>
                <a:t>i-1</a:t>
              </a:r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6172200" y="3733800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5</a:t>
              </a:r>
              <a:r>
                <a:rPr lang="en-US" baseline="-25000" dirty="0" smtClean="0"/>
                <a:t>i-1</a:t>
              </a:r>
              <a:endParaRPr lang="en-US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6172200" y="4572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6</a:t>
              </a:r>
              <a:r>
                <a:rPr lang="en-US" baseline="-25000" dirty="0" smtClean="0"/>
                <a:t>i-1</a:t>
              </a:r>
              <a:endParaRPr lang="en-US" dirty="0"/>
            </a:p>
          </p:txBody>
        </p:sp>
        <p:cxnSp>
          <p:nvCxnSpPr>
            <p:cNvPr id="76" name="Straight Arrow Connector 75"/>
            <p:cNvCxnSpPr>
              <a:stCxn id="70" idx="4"/>
              <a:endCxn id="72" idx="0"/>
            </p:cNvCxnSpPr>
            <p:nvPr/>
          </p:nvCxnSpPr>
          <p:spPr>
            <a:xfrm rot="16200000" flipH="1">
              <a:off x="6057900" y="1676400"/>
              <a:ext cx="4572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2" idx="3"/>
              <a:endCxn id="73" idx="0"/>
            </p:cNvCxnSpPr>
            <p:nvPr/>
          </p:nvCxnSpPr>
          <p:spPr>
            <a:xfrm rot="5400000">
              <a:off x="5962650" y="2554054"/>
              <a:ext cx="512996" cy="1700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73" idx="4"/>
              <a:endCxn id="74" idx="0"/>
            </p:cNvCxnSpPr>
            <p:nvPr/>
          </p:nvCxnSpPr>
          <p:spPr>
            <a:xfrm rot="16200000" flipH="1">
              <a:off x="6019800" y="3390900"/>
              <a:ext cx="4572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74" idx="4"/>
              <a:endCxn id="75" idx="0"/>
            </p:cNvCxnSpPr>
            <p:nvPr/>
          </p:nvCxnSpPr>
          <p:spPr>
            <a:xfrm rot="5400000">
              <a:off x="6134100" y="4343400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1" idx="4"/>
              <a:endCxn id="73" idx="0"/>
            </p:cNvCxnSpPr>
            <p:nvPr/>
          </p:nvCxnSpPr>
          <p:spPr>
            <a:xfrm rot="16200000" flipH="1">
              <a:off x="5791200" y="2552700"/>
              <a:ext cx="4572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hape 80"/>
            <p:cNvCxnSpPr>
              <a:stCxn id="74" idx="4"/>
              <a:endCxn id="72" idx="0"/>
            </p:cNvCxnSpPr>
            <p:nvPr/>
          </p:nvCxnSpPr>
          <p:spPr>
            <a:xfrm rot="5400000" flipH="1" flipV="1">
              <a:off x="5372100" y="3048000"/>
              <a:ext cx="2057400" cy="76200"/>
            </a:xfrm>
            <a:prstGeom prst="curvedConnector5">
              <a:avLst>
                <a:gd name="adj1" fmla="val -11111"/>
                <a:gd name="adj2" fmla="val 650000"/>
                <a:gd name="adj3" fmla="val 11111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81"/>
          <p:cNvGrpSpPr/>
          <p:nvPr/>
        </p:nvGrpSpPr>
        <p:grpSpPr>
          <a:xfrm>
            <a:off x="6477000" y="2819400"/>
            <a:ext cx="914400" cy="3733800"/>
            <a:chOff x="5715000" y="1219200"/>
            <a:chExt cx="914400" cy="3733800"/>
          </a:xfrm>
        </p:grpSpPr>
        <p:sp>
          <p:nvSpPr>
            <p:cNvPr id="83" name="Oval 82"/>
            <p:cNvSpPr/>
            <p:nvPr/>
          </p:nvSpPr>
          <p:spPr>
            <a:xfrm>
              <a:off x="5943600" y="12192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</a:t>
              </a:r>
              <a:r>
                <a:rPr lang="en-US" baseline="-25000" dirty="0" smtClean="0"/>
                <a:t>i</a:t>
              </a:r>
              <a:endParaRPr lang="en-US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715000" y="20574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3</a:t>
              </a:r>
              <a:r>
                <a:rPr lang="en-US" baseline="-25000" dirty="0" smtClean="0"/>
                <a:t>i</a:t>
              </a:r>
              <a:endParaRPr lang="en-US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6248400" y="2057400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2</a:t>
              </a:r>
              <a:r>
                <a:rPr lang="en-US" baseline="-25000" dirty="0" smtClean="0"/>
                <a:t>i</a:t>
              </a:r>
              <a:endParaRPr lang="en-US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5943600" y="2895600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4</a:t>
              </a:r>
              <a:r>
                <a:rPr lang="en-US" baseline="-25000" dirty="0" smtClean="0"/>
                <a:t>i</a:t>
              </a:r>
              <a:endParaRPr lang="en-US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6172200" y="3733800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5</a:t>
              </a:r>
              <a:r>
                <a:rPr lang="en-US" baseline="-25000" dirty="0" smtClean="0"/>
                <a:t>i</a:t>
              </a:r>
              <a:endParaRPr lang="en-US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6172200" y="4572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6</a:t>
              </a:r>
              <a:r>
                <a:rPr lang="en-US" baseline="-25000" dirty="0" smtClean="0"/>
                <a:t>i</a:t>
              </a:r>
              <a:endParaRPr lang="en-US" dirty="0"/>
            </a:p>
          </p:txBody>
        </p:sp>
        <p:cxnSp>
          <p:nvCxnSpPr>
            <p:cNvPr id="89" name="Straight Arrow Connector 88"/>
            <p:cNvCxnSpPr>
              <a:stCxn id="83" idx="4"/>
              <a:endCxn id="85" idx="0"/>
            </p:cNvCxnSpPr>
            <p:nvPr/>
          </p:nvCxnSpPr>
          <p:spPr>
            <a:xfrm rot="16200000" flipH="1">
              <a:off x="6057900" y="1676400"/>
              <a:ext cx="4572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85" idx="3"/>
              <a:endCxn id="86" idx="0"/>
            </p:cNvCxnSpPr>
            <p:nvPr/>
          </p:nvCxnSpPr>
          <p:spPr>
            <a:xfrm rot="5400000">
              <a:off x="5962650" y="2554054"/>
              <a:ext cx="512996" cy="1700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86" idx="4"/>
              <a:endCxn id="87" idx="0"/>
            </p:cNvCxnSpPr>
            <p:nvPr/>
          </p:nvCxnSpPr>
          <p:spPr>
            <a:xfrm rot="16200000" flipH="1">
              <a:off x="6019800" y="3390900"/>
              <a:ext cx="4572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87" idx="4"/>
              <a:endCxn id="88" idx="0"/>
            </p:cNvCxnSpPr>
            <p:nvPr/>
          </p:nvCxnSpPr>
          <p:spPr>
            <a:xfrm rot="5400000">
              <a:off x="6134100" y="4343400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84" idx="4"/>
              <a:endCxn id="86" idx="0"/>
            </p:cNvCxnSpPr>
            <p:nvPr/>
          </p:nvCxnSpPr>
          <p:spPr>
            <a:xfrm rot="16200000" flipH="1">
              <a:off x="5791200" y="2552700"/>
              <a:ext cx="4572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hape 93"/>
            <p:cNvCxnSpPr>
              <a:stCxn id="87" idx="4"/>
              <a:endCxn id="85" idx="0"/>
            </p:cNvCxnSpPr>
            <p:nvPr/>
          </p:nvCxnSpPr>
          <p:spPr>
            <a:xfrm rot="5400000" flipH="1" flipV="1">
              <a:off x="5372100" y="3048000"/>
              <a:ext cx="2057400" cy="76200"/>
            </a:xfrm>
            <a:prstGeom prst="curvedConnector5">
              <a:avLst>
                <a:gd name="adj1" fmla="val -11111"/>
                <a:gd name="adj2" fmla="val 650000"/>
                <a:gd name="adj3" fmla="val 11111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94"/>
          <p:cNvGrpSpPr/>
          <p:nvPr/>
        </p:nvGrpSpPr>
        <p:grpSpPr>
          <a:xfrm>
            <a:off x="4648200" y="1143000"/>
            <a:ext cx="914400" cy="3733800"/>
            <a:chOff x="5715000" y="1219200"/>
            <a:chExt cx="914400" cy="3733800"/>
          </a:xfrm>
        </p:grpSpPr>
        <p:sp>
          <p:nvSpPr>
            <p:cNvPr id="96" name="Oval 95"/>
            <p:cNvSpPr/>
            <p:nvPr/>
          </p:nvSpPr>
          <p:spPr>
            <a:xfrm>
              <a:off x="5943600" y="12192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1</a:t>
              </a:r>
              <a:r>
                <a:rPr lang="en-US" baseline="-25000" dirty="0" smtClean="0"/>
                <a:t>i-2</a:t>
              </a:r>
              <a:endParaRPr lang="en-US" dirty="0"/>
            </a:p>
          </p:txBody>
        </p:sp>
        <p:sp>
          <p:nvSpPr>
            <p:cNvPr id="97" name="Oval 96"/>
            <p:cNvSpPr/>
            <p:nvPr/>
          </p:nvSpPr>
          <p:spPr>
            <a:xfrm>
              <a:off x="5715000" y="20574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3</a:t>
              </a:r>
              <a:r>
                <a:rPr lang="en-US" baseline="-25000" dirty="0" smtClean="0"/>
                <a:t>i-2</a:t>
              </a:r>
              <a:endParaRPr lang="en-US" dirty="0"/>
            </a:p>
          </p:txBody>
        </p:sp>
        <p:sp>
          <p:nvSpPr>
            <p:cNvPr id="98" name="Oval 97"/>
            <p:cNvSpPr/>
            <p:nvPr/>
          </p:nvSpPr>
          <p:spPr>
            <a:xfrm>
              <a:off x="6248400" y="2057400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2</a:t>
              </a:r>
              <a:r>
                <a:rPr lang="en-US" baseline="-25000" dirty="0" smtClean="0"/>
                <a:t>i-2</a:t>
              </a:r>
              <a:endParaRPr lang="en-US" dirty="0"/>
            </a:p>
          </p:txBody>
        </p:sp>
        <p:sp>
          <p:nvSpPr>
            <p:cNvPr id="99" name="Oval 98"/>
            <p:cNvSpPr/>
            <p:nvPr/>
          </p:nvSpPr>
          <p:spPr>
            <a:xfrm>
              <a:off x="5943600" y="2895600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4</a:t>
              </a:r>
              <a:r>
                <a:rPr lang="en-US" baseline="-25000" dirty="0" smtClean="0"/>
                <a:t>i-2</a:t>
              </a:r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6172200" y="3733800"/>
              <a:ext cx="381000" cy="381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5</a:t>
              </a:r>
              <a:r>
                <a:rPr lang="en-US" baseline="-25000" dirty="0" smtClean="0"/>
                <a:t>i-2</a:t>
              </a:r>
              <a:endParaRPr lang="en-US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6172200" y="4572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/>
                <a:t>6</a:t>
              </a:r>
              <a:r>
                <a:rPr lang="en-US" baseline="-25000" dirty="0" smtClean="0"/>
                <a:t>i-2</a:t>
              </a:r>
              <a:endParaRPr lang="en-US" dirty="0"/>
            </a:p>
          </p:txBody>
        </p:sp>
        <p:cxnSp>
          <p:nvCxnSpPr>
            <p:cNvPr id="102" name="Straight Arrow Connector 101"/>
            <p:cNvCxnSpPr>
              <a:stCxn id="96" idx="4"/>
              <a:endCxn id="98" idx="0"/>
            </p:cNvCxnSpPr>
            <p:nvPr/>
          </p:nvCxnSpPr>
          <p:spPr>
            <a:xfrm rot="16200000" flipH="1">
              <a:off x="6057900" y="1676400"/>
              <a:ext cx="4572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8" idx="3"/>
              <a:endCxn id="99" idx="0"/>
            </p:cNvCxnSpPr>
            <p:nvPr/>
          </p:nvCxnSpPr>
          <p:spPr>
            <a:xfrm rot="5400000">
              <a:off x="5962650" y="2554054"/>
              <a:ext cx="512996" cy="1700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99" idx="4"/>
              <a:endCxn id="100" idx="0"/>
            </p:cNvCxnSpPr>
            <p:nvPr/>
          </p:nvCxnSpPr>
          <p:spPr>
            <a:xfrm rot="16200000" flipH="1">
              <a:off x="6019800" y="3390900"/>
              <a:ext cx="4572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00" idx="4"/>
              <a:endCxn id="101" idx="0"/>
            </p:cNvCxnSpPr>
            <p:nvPr/>
          </p:nvCxnSpPr>
          <p:spPr>
            <a:xfrm rot="5400000">
              <a:off x="6134100" y="4343400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4"/>
              <a:endCxn id="99" idx="0"/>
            </p:cNvCxnSpPr>
            <p:nvPr/>
          </p:nvCxnSpPr>
          <p:spPr>
            <a:xfrm rot="16200000" flipH="1">
              <a:off x="5791200" y="2552700"/>
              <a:ext cx="4572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hape 106"/>
            <p:cNvCxnSpPr>
              <a:stCxn id="100" idx="4"/>
              <a:endCxn id="98" idx="0"/>
            </p:cNvCxnSpPr>
            <p:nvPr/>
          </p:nvCxnSpPr>
          <p:spPr>
            <a:xfrm rot="5400000" flipH="1" flipV="1">
              <a:off x="5372100" y="3048000"/>
              <a:ext cx="2057400" cy="76200"/>
            </a:xfrm>
            <a:prstGeom prst="curvedConnector5">
              <a:avLst>
                <a:gd name="adj1" fmla="val -11111"/>
                <a:gd name="adj2" fmla="val 650000"/>
                <a:gd name="adj3" fmla="val 11111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75"/>
          <p:cNvGrpSpPr/>
          <p:nvPr/>
        </p:nvGrpSpPr>
        <p:grpSpPr>
          <a:xfrm>
            <a:off x="838200" y="1524000"/>
            <a:ext cx="1524000" cy="4038600"/>
            <a:chOff x="838200" y="1524000"/>
            <a:chExt cx="1524000" cy="4038600"/>
          </a:xfrm>
        </p:grpSpPr>
        <p:grpSp>
          <p:nvGrpSpPr>
            <p:cNvPr id="7" name="Group 150"/>
            <p:cNvGrpSpPr/>
            <p:nvPr/>
          </p:nvGrpSpPr>
          <p:grpSpPr>
            <a:xfrm>
              <a:off x="1257300" y="1524000"/>
              <a:ext cx="1104900" cy="4038600"/>
              <a:chOff x="5524500" y="1676400"/>
              <a:chExt cx="1104900" cy="4038600"/>
            </a:xfrm>
          </p:grpSpPr>
          <p:sp>
            <p:nvSpPr>
              <p:cNvPr id="152" name="Oval 151"/>
              <p:cNvSpPr/>
              <p:nvPr/>
            </p:nvSpPr>
            <p:spPr>
              <a:xfrm>
                <a:off x="6019800" y="16764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1</a:t>
                </a:r>
                <a:r>
                  <a:rPr lang="en-US" baseline="-25000" dirty="0" smtClean="0"/>
                  <a:t>i</a:t>
                </a:r>
                <a:endParaRPr lang="en-US" dirty="0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5715000" y="22860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3</a:t>
                </a:r>
                <a:r>
                  <a:rPr lang="en-US" baseline="-25000" dirty="0" smtClean="0"/>
                  <a:t>i</a:t>
                </a:r>
                <a:endParaRPr lang="en-US" dirty="0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6248400" y="2286000"/>
                <a:ext cx="381000" cy="381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5943600" y="2895600"/>
                <a:ext cx="381000" cy="381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5943600" y="3505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5</a:t>
                </a:r>
                <a:r>
                  <a:rPr lang="en-US" baseline="-25000" dirty="0" smtClean="0"/>
                  <a:t>i</a:t>
                </a:r>
                <a:endParaRPr lang="en-US" dirty="0"/>
              </a:p>
            </p:txBody>
          </p:sp>
          <p:cxnSp>
            <p:nvCxnSpPr>
              <p:cNvPr id="157" name="Straight Arrow Connector 156"/>
              <p:cNvCxnSpPr>
                <a:stCxn id="152" idx="4"/>
                <a:endCxn id="154" idx="0"/>
              </p:cNvCxnSpPr>
              <p:nvPr/>
            </p:nvCxnSpPr>
            <p:spPr>
              <a:xfrm rot="16200000" flipH="1">
                <a:off x="6210300" y="2057400"/>
                <a:ext cx="2286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>
                <a:stCxn id="154" idx="3"/>
                <a:endCxn id="155" idx="0"/>
              </p:cNvCxnSpPr>
              <p:nvPr/>
            </p:nvCxnSpPr>
            <p:spPr>
              <a:xfrm rot="5400000">
                <a:off x="6076950" y="2668354"/>
                <a:ext cx="284396" cy="1700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>
                <a:stCxn id="155" idx="4"/>
                <a:endCxn id="156" idx="0"/>
              </p:cNvCxnSpPr>
              <p:nvPr/>
            </p:nvCxnSpPr>
            <p:spPr>
              <a:xfrm rot="5400000">
                <a:off x="6019800" y="3390900"/>
                <a:ext cx="228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153" idx="4"/>
                <a:endCxn id="155" idx="0"/>
              </p:cNvCxnSpPr>
              <p:nvPr/>
            </p:nvCxnSpPr>
            <p:spPr>
              <a:xfrm rot="16200000" flipH="1">
                <a:off x="5905500" y="2667000"/>
                <a:ext cx="2286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hape 160"/>
              <p:cNvCxnSpPr>
                <a:stCxn id="167" idx="4"/>
                <a:endCxn id="154" idx="0"/>
              </p:cNvCxnSpPr>
              <p:nvPr/>
            </p:nvCxnSpPr>
            <p:spPr>
              <a:xfrm rot="5400000" flipH="1" flipV="1">
                <a:off x="4267200" y="3543300"/>
                <a:ext cx="3429000" cy="914400"/>
              </a:xfrm>
              <a:prstGeom prst="curvedConnector5">
                <a:avLst>
                  <a:gd name="adj1" fmla="val -6667"/>
                  <a:gd name="adj2" fmla="val 140411"/>
                  <a:gd name="adj3" fmla="val 106667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161"/>
            <p:cNvGrpSpPr/>
            <p:nvPr/>
          </p:nvGrpSpPr>
          <p:grpSpPr>
            <a:xfrm>
              <a:off x="838200" y="3352800"/>
              <a:ext cx="1028700" cy="2209800"/>
              <a:chOff x="5715000" y="1676400"/>
              <a:chExt cx="1028700" cy="2209800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6019800" y="16764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1</a:t>
                </a:r>
                <a:r>
                  <a:rPr lang="en-US" baseline="-25000" dirty="0" smtClean="0"/>
                  <a:t>i+1</a:t>
                </a:r>
                <a:endParaRPr lang="en-US" dirty="0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5715000" y="22860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3</a:t>
                </a:r>
                <a:r>
                  <a:rPr lang="en-US" baseline="-25000" dirty="0" smtClean="0"/>
                  <a:t>i+1</a:t>
                </a:r>
                <a:endParaRPr lang="en-US" dirty="0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6248400" y="2286000"/>
                <a:ext cx="381000" cy="381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5943600" y="2895600"/>
                <a:ext cx="381000" cy="381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4</a:t>
                </a:r>
                <a:endParaRPr lang="en-US" dirty="0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5943600" y="3505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5</a:t>
                </a:r>
                <a:r>
                  <a:rPr lang="en-US" baseline="-25000" dirty="0" smtClean="0"/>
                  <a:t>i+1</a:t>
                </a:r>
                <a:endParaRPr lang="en-US" dirty="0"/>
              </a:p>
            </p:txBody>
          </p:sp>
          <p:cxnSp>
            <p:nvCxnSpPr>
              <p:cNvPr id="168" name="Straight Arrow Connector 167"/>
              <p:cNvCxnSpPr>
                <a:stCxn id="163" idx="4"/>
                <a:endCxn id="165" idx="0"/>
              </p:cNvCxnSpPr>
              <p:nvPr/>
            </p:nvCxnSpPr>
            <p:spPr>
              <a:xfrm rot="16200000" flipH="1">
                <a:off x="6210300" y="2057400"/>
                <a:ext cx="2286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/>
              <p:cNvCxnSpPr>
                <a:stCxn id="165" idx="3"/>
                <a:endCxn id="166" idx="0"/>
              </p:cNvCxnSpPr>
              <p:nvPr/>
            </p:nvCxnSpPr>
            <p:spPr>
              <a:xfrm rot="5400000">
                <a:off x="6076950" y="2668354"/>
                <a:ext cx="284396" cy="1700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>
                <a:stCxn id="166" idx="4"/>
                <a:endCxn id="167" idx="0"/>
              </p:cNvCxnSpPr>
              <p:nvPr/>
            </p:nvCxnSpPr>
            <p:spPr>
              <a:xfrm rot="5400000">
                <a:off x="6019800" y="3390900"/>
                <a:ext cx="228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/>
              <p:cNvCxnSpPr>
                <a:stCxn id="164" idx="4"/>
                <a:endCxn id="166" idx="0"/>
              </p:cNvCxnSpPr>
              <p:nvPr/>
            </p:nvCxnSpPr>
            <p:spPr>
              <a:xfrm rot="16200000" flipH="1">
                <a:off x="5905500" y="2667000"/>
                <a:ext cx="228600" cy="228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hape 171"/>
              <p:cNvCxnSpPr>
                <a:stCxn id="156" idx="4"/>
                <a:endCxn id="165" idx="0"/>
              </p:cNvCxnSpPr>
              <p:nvPr/>
            </p:nvCxnSpPr>
            <p:spPr>
              <a:xfrm rot="5400000">
                <a:off x="6477000" y="2019300"/>
                <a:ext cx="228600" cy="304800"/>
              </a:xfrm>
              <a:prstGeom prst="curved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Slide Number Placeholder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State-of-the-art Multi-threading on CGRAs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4114800" cy="493776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808C0"/>
                </a:solidFill>
              </a:rPr>
              <a:t>Polymorphic Pipeline Arrays </a:t>
            </a:r>
            <a:r>
              <a:rPr lang="en-US" dirty="0" smtClean="0">
                <a:solidFill>
                  <a:srgbClr val="C00000"/>
                </a:solidFill>
              </a:rPr>
              <a:t>[Park 2009]</a:t>
            </a:r>
          </a:p>
          <a:p>
            <a:pPr lvl="1"/>
            <a:r>
              <a:rPr lang="en-US" dirty="0" smtClean="0"/>
              <a:t>Enables dynamic scheduling</a:t>
            </a:r>
          </a:p>
          <a:p>
            <a:pPr lvl="2"/>
            <a:r>
              <a:rPr lang="en-US" dirty="0" smtClean="0"/>
              <a:t>Collection of schedules make a kernel</a:t>
            </a:r>
          </a:p>
          <a:p>
            <a:pPr lvl="2"/>
            <a:r>
              <a:rPr lang="en-US" dirty="0" smtClean="0"/>
              <a:t>Some schedules can be given more resources than other schedules</a:t>
            </a:r>
          </a:p>
          <a:p>
            <a:pPr lvl="1"/>
            <a:r>
              <a:rPr lang="en-US" dirty="0" smtClean="0"/>
              <a:t>Limitations</a:t>
            </a:r>
          </a:p>
          <a:p>
            <a:pPr lvl="2"/>
            <a:r>
              <a:rPr lang="en-US" dirty="0" smtClean="0"/>
              <a:t>Collection of schedules must be known at compile-time</a:t>
            </a:r>
          </a:p>
          <a:p>
            <a:pPr lvl="2"/>
            <a:r>
              <a:rPr lang="en-US" dirty="0" smtClean="0"/>
              <a:t>Schedules are assumed to be ‘pipelining’ stages in a single kernel</a:t>
            </a:r>
          </a:p>
        </p:txBody>
      </p:sp>
      <p:grpSp>
        <p:nvGrpSpPr>
          <p:cNvPr id="7" name="Group 64"/>
          <p:cNvGrpSpPr/>
          <p:nvPr/>
        </p:nvGrpSpPr>
        <p:grpSpPr>
          <a:xfrm>
            <a:off x="4495800" y="1295400"/>
            <a:ext cx="4343400" cy="2020275"/>
            <a:chOff x="4495800" y="1256325"/>
            <a:chExt cx="4343400" cy="2020275"/>
          </a:xfr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Rectangle 3"/>
            <p:cNvSpPr/>
            <p:nvPr/>
          </p:nvSpPr>
          <p:spPr>
            <a:xfrm>
              <a:off x="5562600" y="1295400"/>
              <a:ext cx="2057400" cy="457200"/>
            </a:xfrm>
            <a:prstGeom prst="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Filter 1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495800" y="1981200"/>
              <a:ext cx="2057400" cy="457200"/>
            </a:xfrm>
            <a:prstGeom prst="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Filter 2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781800" y="1981200"/>
              <a:ext cx="2057400" cy="457200"/>
            </a:xfrm>
            <a:prstGeom prst="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Filter 3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4" idx="2"/>
              <a:endCxn id="5" idx="0"/>
            </p:cNvCxnSpPr>
            <p:nvPr/>
          </p:nvCxnSpPr>
          <p:spPr>
            <a:xfrm rot="5400000">
              <a:off x="5943600" y="1333500"/>
              <a:ext cx="228600" cy="1066800"/>
            </a:xfrm>
            <a:prstGeom prst="straightConnector1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3"/>
              <a:endCxn id="6" idx="1"/>
            </p:cNvCxnSpPr>
            <p:nvPr/>
          </p:nvCxnSpPr>
          <p:spPr>
            <a:xfrm>
              <a:off x="6553200" y="2209800"/>
              <a:ext cx="228600" cy="1588"/>
            </a:xfrm>
            <a:prstGeom prst="straightConnector1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4564185" y="1256325"/>
              <a:ext cx="762000" cy="533400"/>
            </a:xfrm>
            <a:prstGeom prst="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Data Set 1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39000" y="2667000"/>
              <a:ext cx="1143000" cy="609600"/>
            </a:xfrm>
            <a:prstGeom prst="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Output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1" idx="3"/>
              <a:endCxn id="4" idx="1"/>
            </p:cNvCxnSpPr>
            <p:nvPr/>
          </p:nvCxnSpPr>
          <p:spPr>
            <a:xfrm>
              <a:off x="5326185" y="1523025"/>
              <a:ext cx="236415" cy="975"/>
            </a:xfrm>
            <a:prstGeom prst="straightConnector1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2"/>
              <a:endCxn id="12" idx="0"/>
            </p:cNvCxnSpPr>
            <p:nvPr/>
          </p:nvCxnSpPr>
          <p:spPr>
            <a:xfrm rot="5400000">
              <a:off x="7696200" y="2552700"/>
              <a:ext cx="228600" cy="1588"/>
            </a:xfrm>
            <a:prstGeom prst="straightConnector1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Down Arrow 18"/>
          <p:cNvSpPr/>
          <p:nvPr/>
        </p:nvSpPr>
        <p:spPr>
          <a:xfrm>
            <a:off x="5791200" y="3429000"/>
            <a:ext cx="990600" cy="533400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grpSp>
        <p:nvGrpSpPr>
          <p:cNvPr id="9" name="Group 55"/>
          <p:cNvGrpSpPr/>
          <p:nvPr/>
        </p:nvGrpSpPr>
        <p:grpSpPr>
          <a:xfrm>
            <a:off x="4581525" y="4038600"/>
            <a:ext cx="3505200" cy="2133600"/>
            <a:chOff x="5257800" y="4343400"/>
            <a:chExt cx="3505200" cy="2133600"/>
          </a:xfrm>
        </p:grpSpPr>
        <p:sp>
          <p:nvSpPr>
            <p:cNvPr id="52" name="Rectangle 51"/>
            <p:cNvSpPr/>
            <p:nvPr/>
          </p:nvSpPr>
          <p:spPr>
            <a:xfrm>
              <a:off x="5257800" y="4343400"/>
              <a:ext cx="3505200" cy="21336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86400" y="4419600"/>
              <a:ext cx="609600" cy="609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Core 1</a:t>
              </a:r>
              <a:endParaRPr lang="en-US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86400" y="5257800"/>
              <a:ext cx="609600" cy="609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Core 2</a:t>
              </a:r>
              <a:endParaRPr lang="en-US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324600" y="4419600"/>
              <a:ext cx="609600" cy="609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Core 3</a:t>
              </a:r>
              <a:endParaRPr lang="en-US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324600" y="5257800"/>
              <a:ext cx="609600" cy="609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Core 4</a:t>
              </a:r>
              <a:endParaRPr lang="en-US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162800" y="4419600"/>
              <a:ext cx="609600" cy="609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Core 5</a:t>
              </a:r>
              <a:endParaRPr lang="en-US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62800" y="5257800"/>
              <a:ext cx="609600" cy="609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Core 6</a:t>
              </a:r>
              <a:endParaRPr lang="en-US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001000" y="4419600"/>
              <a:ext cx="609600" cy="609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Core 7</a:t>
              </a:r>
              <a:endParaRPr lang="en-US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001000" y="5257800"/>
              <a:ext cx="609600" cy="6096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Core 8</a:t>
              </a:r>
              <a:endParaRPr lang="en-US" sz="1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248400" y="4419600"/>
              <a:ext cx="45719" cy="6096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410200" y="4419600"/>
              <a:ext cx="45719" cy="6096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410200" y="5257800"/>
              <a:ext cx="45719" cy="6096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248400" y="5257800"/>
              <a:ext cx="45719" cy="6096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086600" y="4419600"/>
              <a:ext cx="45719" cy="6096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086600" y="5257800"/>
              <a:ext cx="45719" cy="6096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924800" y="4419600"/>
              <a:ext cx="45719" cy="6096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924800" y="5257800"/>
              <a:ext cx="45719" cy="6096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410200" y="6019800"/>
              <a:ext cx="685800" cy="381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err="1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Mem</a:t>
              </a:r>
              <a:r>
                <a:rPr lang="en-US" sz="12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</a:p>
            <a:p>
              <a:pPr algn="ctr"/>
              <a:r>
                <a:rPr lang="en-US" sz="12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Bank 1</a:t>
              </a:r>
              <a:endParaRPr lang="en-US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248400" y="6019800"/>
              <a:ext cx="685800" cy="381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err="1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Mem</a:t>
              </a:r>
              <a:r>
                <a:rPr lang="en-US" sz="12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</a:p>
            <a:p>
              <a:pPr algn="ctr"/>
              <a:r>
                <a:rPr lang="en-US" sz="12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Bank 2</a:t>
              </a:r>
              <a:endParaRPr lang="en-US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086600" y="6019800"/>
              <a:ext cx="685800" cy="381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err="1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Mem</a:t>
              </a:r>
              <a:r>
                <a:rPr lang="en-US" sz="12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</a:p>
            <a:p>
              <a:pPr algn="ctr"/>
              <a:r>
                <a:rPr lang="en-US" sz="12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Bank 3</a:t>
              </a:r>
              <a:endParaRPr lang="en-US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924800" y="6019800"/>
              <a:ext cx="685800" cy="381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 err="1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Mem</a:t>
              </a:r>
              <a:r>
                <a:rPr lang="en-US" sz="12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</a:p>
            <a:p>
              <a:pPr algn="ctr"/>
              <a:r>
                <a:rPr lang="en-US" sz="1200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Bank 4</a:t>
              </a:r>
              <a:endParaRPr lang="en-US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oup 63"/>
          <p:cNvGrpSpPr/>
          <p:nvPr/>
        </p:nvGrpSpPr>
        <p:grpSpPr>
          <a:xfrm>
            <a:off x="4695825" y="4038600"/>
            <a:ext cx="2514600" cy="1752600"/>
            <a:chOff x="4648200" y="4038600"/>
            <a:chExt cx="2514600" cy="1752600"/>
          </a:xfrm>
          <a:solidFill>
            <a:srgbClr val="FEF8E4">
              <a:alpha val="14902"/>
            </a:srgbClr>
          </a:solidFill>
        </p:grpSpPr>
        <p:sp>
          <p:nvSpPr>
            <p:cNvPr id="57" name="Rectangle 56"/>
            <p:cNvSpPr/>
            <p:nvPr/>
          </p:nvSpPr>
          <p:spPr>
            <a:xfrm>
              <a:off x="4648200" y="4038600"/>
              <a:ext cx="838200" cy="160020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Filter 1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486400" y="4038600"/>
              <a:ext cx="838200" cy="160020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Filter 2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324600" y="4038600"/>
              <a:ext cx="838200" cy="160020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Filter 3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0" name="Right Arrow 59"/>
            <p:cNvSpPr/>
            <p:nvPr/>
          </p:nvSpPr>
          <p:spPr>
            <a:xfrm>
              <a:off x="5410200" y="4800600"/>
              <a:ext cx="152400" cy="152400"/>
            </a:xfrm>
            <a:prstGeom prst="rightArrow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1" name="Right Arrow 60"/>
            <p:cNvSpPr/>
            <p:nvPr/>
          </p:nvSpPr>
          <p:spPr>
            <a:xfrm>
              <a:off x="6248400" y="4800600"/>
              <a:ext cx="152400" cy="152400"/>
            </a:xfrm>
            <a:prstGeom prst="rightArrow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2" name="Right Arrow 61"/>
            <p:cNvSpPr/>
            <p:nvPr/>
          </p:nvSpPr>
          <p:spPr>
            <a:xfrm rot="5400000">
              <a:off x="6667500" y="5600700"/>
              <a:ext cx="190500" cy="190500"/>
            </a:xfrm>
            <a:prstGeom prst="rightArrow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3" name="Right Arrow 62"/>
            <p:cNvSpPr/>
            <p:nvPr/>
          </p:nvSpPr>
          <p:spPr>
            <a:xfrm rot="16200000">
              <a:off x="4953000" y="5524500"/>
              <a:ext cx="190500" cy="190500"/>
            </a:xfrm>
            <a:prstGeom prst="rightArrow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5" name="Group 65"/>
          <p:cNvGrpSpPr/>
          <p:nvPr/>
        </p:nvGrpSpPr>
        <p:grpSpPr>
          <a:xfrm>
            <a:off x="4343400" y="1256324"/>
            <a:ext cx="3817816" cy="2020276"/>
            <a:chOff x="4564184" y="1256324"/>
            <a:chExt cx="3817816" cy="2020276"/>
          </a:xfr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7" name="Rectangle 66"/>
            <p:cNvSpPr/>
            <p:nvPr/>
          </p:nvSpPr>
          <p:spPr>
            <a:xfrm>
              <a:off x="6324600" y="1295400"/>
              <a:ext cx="2057400" cy="457200"/>
            </a:xfrm>
            <a:prstGeom prst="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Filter 1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486400" y="1981200"/>
              <a:ext cx="1066800" cy="457200"/>
            </a:xfrm>
            <a:prstGeom prst="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Filter 2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934200" y="1981200"/>
              <a:ext cx="990600" cy="457200"/>
            </a:xfrm>
            <a:prstGeom prst="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Filter 3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0" name="Straight Arrow Connector 69"/>
            <p:cNvCxnSpPr>
              <a:stCxn id="67" idx="2"/>
              <a:endCxn id="68" idx="0"/>
            </p:cNvCxnSpPr>
            <p:nvPr/>
          </p:nvCxnSpPr>
          <p:spPr>
            <a:xfrm rot="5400000">
              <a:off x="6572250" y="1200150"/>
              <a:ext cx="228600" cy="1333500"/>
            </a:xfrm>
            <a:prstGeom prst="straightConnector1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8" idx="3"/>
              <a:endCxn id="69" idx="1"/>
            </p:cNvCxnSpPr>
            <p:nvPr/>
          </p:nvCxnSpPr>
          <p:spPr>
            <a:xfrm>
              <a:off x="6553200" y="2209800"/>
              <a:ext cx="381000" cy="1588"/>
            </a:xfrm>
            <a:prstGeom prst="straightConnector1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4564184" y="1256324"/>
              <a:ext cx="1303215" cy="648675"/>
            </a:xfrm>
            <a:prstGeom prst="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Data Set 2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943600" y="2667000"/>
              <a:ext cx="1143000" cy="609600"/>
            </a:xfrm>
            <a:prstGeom prst="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Output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4" name="Straight Arrow Connector 73"/>
            <p:cNvCxnSpPr>
              <a:stCxn id="72" idx="3"/>
              <a:endCxn id="67" idx="1"/>
            </p:cNvCxnSpPr>
            <p:nvPr/>
          </p:nvCxnSpPr>
          <p:spPr>
            <a:xfrm flipV="1">
              <a:off x="5867399" y="1524000"/>
              <a:ext cx="457201" cy="56662"/>
            </a:xfrm>
            <a:prstGeom prst="straightConnector1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9" idx="2"/>
              <a:endCxn id="73" idx="0"/>
            </p:cNvCxnSpPr>
            <p:nvPr/>
          </p:nvCxnSpPr>
          <p:spPr>
            <a:xfrm rot="5400000">
              <a:off x="6858000" y="2095500"/>
              <a:ext cx="228600" cy="914400"/>
            </a:xfrm>
            <a:prstGeom prst="straightConnector1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86"/>
          <p:cNvGrpSpPr/>
          <p:nvPr/>
        </p:nvGrpSpPr>
        <p:grpSpPr>
          <a:xfrm>
            <a:off x="4695825" y="4038600"/>
            <a:ext cx="3276600" cy="1752600"/>
            <a:chOff x="3886200" y="4038600"/>
            <a:chExt cx="3276600" cy="1752600"/>
          </a:xfrm>
          <a:solidFill>
            <a:srgbClr val="FEF8E4">
              <a:alpha val="14902"/>
            </a:srgbClr>
          </a:solidFill>
        </p:grpSpPr>
        <p:sp>
          <p:nvSpPr>
            <p:cNvPr id="88" name="Rectangle 87"/>
            <p:cNvSpPr/>
            <p:nvPr/>
          </p:nvSpPr>
          <p:spPr>
            <a:xfrm>
              <a:off x="3886200" y="4038600"/>
              <a:ext cx="1676400" cy="160020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Filter 1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562600" y="4038600"/>
              <a:ext cx="838200" cy="160020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Filter 2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400800" y="4038600"/>
              <a:ext cx="762000" cy="160020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Filter 3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1" name="Right Arrow 90"/>
            <p:cNvSpPr/>
            <p:nvPr/>
          </p:nvSpPr>
          <p:spPr>
            <a:xfrm>
              <a:off x="5486400" y="4800600"/>
              <a:ext cx="152400" cy="152400"/>
            </a:xfrm>
            <a:prstGeom prst="rightArrow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2" name="Right Arrow 91"/>
            <p:cNvSpPr/>
            <p:nvPr/>
          </p:nvSpPr>
          <p:spPr>
            <a:xfrm>
              <a:off x="6324600" y="4800600"/>
              <a:ext cx="152400" cy="152400"/>
            </a:xfrm>
            <a:prstGeom prst="rightArrow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3" name="Right Arrow 92"/>
            <p:cNvSpPr/>
            <p:nvPr/>
          </p:nvSpPr>
          <p:spPr>
            <a:xfrm rot="5400000">
              <a:off x="6667500" y="5600700"/>
              <a:ext cx="190500" cy="190500"/>
            </a:xfrm>
            <a:prstGeom prst="rightArrow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4" name="Right Arrow 93"/>
            <p:cNvSpPr/>
            <p:nvPr/>
          </p:nvSpPr>
          <p:spPr>
            <a:xfrm rot="16200000">
              <a:off x="4191000" y="5562600"/>
              <a:ext cx="190500" cy="190500"/>
            </a:xfrm>
            <a:prstGeom prst="rightArrow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Group 94"/>
          <p:cNvGrpSpPr/>
          <p:nvPr/>
        </p:nvGrpSpPr>
        <p:grpSpPr>
          <a:xfrm>
            <a:off x="5105400" y="1314450"/>
            <a:ext cx="2514600" cy="1885950"/>
            <a:chOff x="4419600" y="1314450"/>
            <a:chExt cx="2514600" cy="1885950"/>
          </a:xfr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6" name="Rectangle 95"/>
            <p:cNvSpPr/>
            <p:nvPr/>
          </p:nvSpPr>
          <p:spPr>
            <a:xfrm>
              <a:off x="5956300" y="1314450"/>
              <a:ext cx="901700" cy="457200"/>
            </a:xfrm>
            <a:prstGeom prst="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Filter 1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495800" y="1981200"/>
              <a:ext cx="2362200" cy="457200"/>
            </a:xfrm>
            <a:prstGeom prst="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Filter 2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419600" y="2667000"/>
              <a:ext cx="1219200" cy="457200"/>
            </a:xfrm>
            <a:prstGeom prst="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Filter 3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9" name="Straight Arrow Connector 98"/>
            <p:cNvCxnSpPr>
              <a:stCxn id="96" idx="2"/>
              <a:endCxn id="97" idx="0"/>
            </p:cNvCxnSpPr>
            <p:nvPr/>
          </p:nvCxnSpPr>
          <p:spPr>
            <a:xfrm rot="5400000">
              <a:off x="5937250" y="1511300"/>
              <a:ext cx="209550" cy="730250"/>
            </a:xfrm>
            <a:prstGeom prst="straightConnector1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97" idx="2"/>
              <a:endCxn id="98" idx="0"/>
            </p:cNvCxnSpPr>
            <p:nvPr/>
          </p:nvCxnSpPr>
          <p:spPr>
            <a:xfrm rot="5400000">
              <a:off x="5238750" y="2228850"/>
              <a:ext cx="228600" cy="647700"/>
            </a:xfrm>
            <a:prstGeom prst="straightConnector1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4495800" y="1371600"/>
              <a:ext cx="1303215" cy="343876"/>
            </a:xfrm>
            <a:prstGeom prst="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Data Set 3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791200" y="2590800"/>
              <a:ext cx="1143000" cy="609600"/>
            </a:xfrm>
            <a:prstGeom prst="rect">
              <a:avLst/>
            </a:prstGeom>
            <a:grp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Output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03" name="Straight Arrow Connector 102"/>
            <p:cNvCxnSpPr>
              <a:stCxn id="101" idx="3"/>
              <a:endCxn id="96" idx="1"/>
            </p:cNvCxnSpPr>
            <p:nvPr/>
          </p:nvCxnSpPr>
          <p:spPr>
            <a:xfrm flipV="1">
              <a:off x="5799015" y="1543050"/>
              <a:ext cx="157285" cy="488"/>
            </a:xfrm>
            <a:prstGeom prst="straightConnector1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98" idx="3"/>
              <a:endCxn id="102" idx="1"/>
            </p:cNvCxnSpPr>
            <p:nvPr/>
          </p:nvCxnSpPr>
          <p:spPr>
            <a:xfrm>
              <a:off x="5638800" y="2895600"/>
              <a:ext cx="152400" cy="1588"/>
            </a:xfrm>
            <a:prstGeom prst="straightConnector1">
              <a:avLst/>
            </a:prstGeom>
            <a:grpFill/>
            <a:ln w="19050">
              <a:solidFill>
                <a:schemeClr val="accent5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120"/>
          <p:cNvGrpSpPr/>
          <p:nvPr/>
        </p:nvGrpSpPr>
        <p:grpSpPr>
          <a:xfrm>
            <a:off x="4695825" y="4038600"/>
            <a:ext cx="3276600" cy="1752600"/>
            <a:chOff x="3886200" y="4038600"/>
            <a:chExt cx="3276600" cy="1752600"/>
          </a:xfrm>
          <a:solidFill>
            <a:srgbClr val="FEF8E4">
              <a:alpha val="14902"/>
            </a:srgbClr>
          </a:solidFill>
        </p:grpSpPr>
        <p:sp>
          <p:nvSpPr>
            <p:cNvPr id="122" name="Rectangle 121"/>
            <p:cNvSpPr/>
            <p:nvPr/>
          </p:nvSpPr>
          <p:spPr>
            <a:xfrm>
              <a:off x="3886200" y="4038600"/>
              <a:ext cx="838200" cy="160020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Filter 1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4724400" y="4038600"/>
              <a:ext cx="1676400" cy="160020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Filter 2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400800" y="4038600"/>
              <a:ext cx="762000" cy="1600200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>
                  <a:solidFill>
                    <a:schemeClr val="accent6">
                      <a:lumMod val="50000"/>
                    </a:schemeClr>
                  </a:solidFill>
                </a:rPr>
                <a:t>Filter 3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25" name="Right Arrow 124"/>
            <p:cNvSpPr/>
            <p:nvPr/>
          </p:nvSpPr>
          <p:spPr>
            <a:xfrm>
              <a:off x="4648200" y="4800600"/>
              <a:ext cx="152400" cy="152400"/>
            </a:xfrm>
            <a:prstGeom prst="rightArrow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26" name="Right Arrow 125"/>
            <p:cNvSpPr/>
            <p:nvPr/>
          </p:nvSpPr>
          <p:spPr>
            <a:xfrm>
              <a:off x="6324600" y="4800600"/>
              <a:ext cx="152400" cy="152400"/>
            </a:xfrm>
            <a:prstGeom prst="rightArrow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27" name="Right Arrow 126"/>
            <p:cNvSpPr/>
            <p:nvPr/>
          </p:nvSpPr>
          <p:spPr>
            <a:xfrm rot="5400000">
              <a:off x="6667500" y="5600700"/>
              <a:ext cx="190500" cy="190500"/>
            </a:xfrm>
            <a:prstGeom prst="rightArrow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28" name="Right Arrow 127"/>
            <p:cNvSpPr/>
            <p:nvPr/>
          </p:nvSpPr>
          <p:spPr>
            <a:xfrm rot="16200000">
              <a:off x="4191000" y="5562600"/>
              <a:ext cx="190500" cy="190500"/>
            </a:xfrm>
            <a:prstGeom prst="rightArrow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81" name="Slide Number Placeholder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19" grpId="3" animBg="1"/>
      <p:bldP spid="19" grpId="4" animBg="1"/>
      <p:bldP spid="19" grpId="5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458200" cy="9906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Need for Power-efficient Performance</a:t>
            </a:r>
            <a:endParaRPr lang="en-US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132242"/>
            <a:ext cx="5791200" cy="493776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Power requirements limit the aggressive scaling trends in processor technology</a:t>
            </a:r>
          </a:p>
          <a:p>
            <a:pPr marL="91440"/>
            <a:r>
              <a:rPr lang="en-US" sz="2000" dirty="0" smtClean="0"/>
              <a:t>In high-end servers, </a:t>
            </a:r>
          </a:p>
          <a:p>
            <a:pPr marL="365760" lvl="1"/>
            <a:r>
              <a:rPr lang="en-US" sz="1700" dirty="0" smtClean="0"/>
              <a:t>power consumption doubles every 5 years</a:t>
            </a:r>
          </a:p>
          <a:p>
            <a:pPr marL="365760" lvl="1"/>
            <a:r>
              <a:rPr lang="en-US" sz="1700" dirty="0" smtClean="0"/>
              <a:t>Cost for cooling also increases in similar trend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7521" y="1143000"/>
            <a:ext cx="3204079" cy="284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3955181"/>
            <a:ext cx="3244326" cy="2902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ounded Rectangular Callout 12"/>
          <p:cNvSpPr/>
          <p:nvPr/>
        </p:nvSpPr>
        <p:spPr>
          <a:xfrm>
            <a:off x="6858000" y="1600200"/>
            <a:ext cx="1143000" cy="612648"/>
          </a:xfrm>
          <a:prstGeom prst="wedgeRoundRectCallout">
            <a:avLst>
              <a:gd name="adj1" fmla="val 95020"/>
              <a:gd name="adj2" fmla="val 53400"/>
              <a:gd name="adj3" fmla="val 16667"/>
            </a:avLst>
          </a:prstGeom>
          <a:solidFill>
            <a:schemeClr val="bg1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6600"/>
                </a:solidFill>
              </a:rPr>
              <a:t>2.3% of US Electrical Consumption</a:t>
            </a:r>
            <a:endParaRPr lang="en-US" sz="1200" dirty="0">
              <a:solidFill>
                <a:srgbClr val="006600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6858000" y="1600200"/>
            <a:ext cx="1143000" cy="612648"/>
          </a:xfrm>
          <a:prstGeom prst="wedgeRoundRectCallout">
            <a:avLst>
              <a:gd name="adj1" fmla="val 95020"/>
              <a:gd name="adj2" fmla="val 534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$4 Billion</a:t>
            </a:r>
            <a:r>
              <a:rPr lang="en-US" sz="1200" dirty="0" smtClean="0">
                <a:solidFill>
                  <a:srgbClr val="FF0000"/>
                </a:solidFill>
              </a:rPr>
              <a:t> Electricity charges</a:t>
            </a:r>
            <a:endParaRPr lang="en-US" sz="1200" dirty="0">
              <a:solidFill>
                <a:srgbClr val="FF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38200" y="2819400"/>
            <a:ext cx="4648200" cy="3554507"/>
            <a:chOff x="838200" y="2819400"/>
            <a:chExt cx="4648200" cy="3554507"/>
          </a:xfrm>
        </p:grpSpPr>
        <p:grpSp>
          <p:nvGrpSpPr>
            <p:cNvPr id="11" name="Group 10"/>
            <p:cNvGrpSpPr/>
            <p:nvPr/>
          </p:nvGrpSpPr>
          <p:grpSpPr>
            <a:xfrm>
              <a:off x="838200" y="2819400"/>
              <a:ext cx="4648200" cy="3554507"/>
              <a:chOff x="838200" y="2819400"/>
              <a:chExt cx="4648200" cy="3554507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838200" y="2819400"/>
                <a:ext cx="4648200" cy="35545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838200" y="6096000"/>
                <a:ext cx="9188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ITRS 2010</a:t>
                </a:r>
                <a:endParaRPr lang="en-US" sz="1200" b="1" dirty="0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 rot="10800000">
              <a:off x="1371600" y="4953000"/>
              <a:ext cx="6858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21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Accelerators can help achieve</a:t>
            </a:r>
            <a:br>
              <a:rPr lang="en-US" sz="3600" b="1" dirty="0" smtClean="0"/>
            </a:br>
            <a:r>
              <a:rPr lang="en-US" sz="3600" b="1" dirty="0" smtClean="0"/>
              <a:t>Power-efficient Performance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Power critical computations can be off-loaded to accelerators</a:t>
            </a:r>
          </a:p>
          <a:p>
            <a:pPr lvl="1"/>
            <a:r>
              <a:rPr lang="en-US" dirty="0" smtClean="0"/>
              <a:t>Perform application specific operations</a:t>
            </a:r>
          </a:p>
          <a:p>
            <a:pPr lvl="1"/>
            <a:r>
              <a:rPr lang="en-US" dirty="0" smtClean="0"/>
              <a:t>Achieve high throughput without loss of CPU programmability</a:t>
            </a:r>
          </a:p>
          <a:p>
            <a:r>
              <a:rPr lang="en-US" dirty="0" smtClean="0"/>
              <a:t>Existing examples</a:t>
            </a:r>
          </a:p>
          <a:p>
            <a:pPr lvl="1"/>
            <a:r>
              <a:rPr lang="en-US" dirty="0" smtClean="0"/>
              <a:t>Hardware Accelerator</a:t>
            </a:r>
          </a:p>
          <a:p>
            <a:pPr lvl="2"/>
            <a:r>
              <a:rPr lang="en-US" dirty="0" smtClean="0"/>
              <a:t>Intel SSE</a:t>
            </a:r>
          </a:p>
          <a:p>
            <a:pPr lvl="1"/>
            <a:r>
              <a:rPr lang="en-US" dirty="0" smtClean="0"/>
              <a:t>Reconfigurable Accelerator</a:t>
            </a:r>
          </a:p>
          <a:p>
            <a:pPr lvl="2"/>
            <a:r>
              <a:rPr lang="en-US" dirty="0" smtClean="0"/>
              <a:t>FPGA</a:t>
            </a:r>
          </a:p>
          <a:p>
            <a:pPr lvl="1"/>
            <a:r>
              <a:rPr lang="en-US" dirty="0" smtClean="0"/>
              <a:t>Graphics Accelerator</a:t>
            </a:r>
          </a:p>
          <a:p>
            <a:pPr lvl="2"/>
            <a:r>
              <a:rPr lang="en-US" dirty="0" err="1" smtClean="0"/>
              <a:t>nVIDIA</a:t>
            </a:r>
            <a:r>
              <a:rPr lang="en-US" dirty="0" smtClean="0"/>
              <a:t> Tesla (Fermi GPU)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077" name="Picture 5" descr="D:\Work\Research Work\CGRA\ICPP CGRA\Presentation\Figures\Intel-Core-i7-860-Lynnfield-Revie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2895600"/>
            <a:ext cx="1453999" cy="1344612"/>
          </a:xfrm>
          <a:prstGeom prst="rect">
            <a:avLst/>
          </a:prstGeom>
          <a:noFill/>
        </p:spPr>
      </p:pic>
      <p:pic>
        <p:nvPicPr>
          <p:cNvPr id="2050" name="Picture 2" descr="D:\Work\Research Work\CGRA\ICPP CGRA\Presentation\Figures\fpg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3352800"/>
            <a:ext cx="1867664" cy="1362028"/>
          </a:xfrm>
          <a:prstGeom prst="rect">
            <a:avLst/>
          </a:prstGeom>
          <a:noFill/>
        </p:spPr>
      </p:pic>
      <p:pic>
        <p:nvPicPr>
          <p:cNvPr id="2051" name="Picture 3" descr="D:\Work\Research Work\CGRA\ICPP CGRA\Presentation\Figures\nvidia_tesla_fermi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4724400"/>
            <a:ext cx="2062087" cy="14172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CGRA: </a:t>
            </a:r>
            <a:br>
              <a:rPr lang="en-US" sz="4000" b="1" dirty="0" smtClean="0"/>
            </a:br>
            <a:r>
              <a:rPr lang="en-US" sz="4000" b="1" dirty="0" smtClean="0"/>
              <a:t>Power-efficient Accelerator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105400" cy="5181600"/>
          </a:xfrm>
        </p:spPr>
        <p:txBody>
          <a:bodyPr>
            <a:normAutofit fontScale="92500"/>
          </a:bodyPr>
          <a:lstStyle/>
          <a:p>
            <a:endParaRPr lang="en-US" sz="1200" dirty="0" smtClean="0"/>
          </a:p>
          <a:p>
            <a:r>
              <a:rPr lang="en-US" dirty="0" smtClean="0"/>
              <a:t>Distinguishing Characteristics</a:t>
            </a:r>
          </a:p>
          <a:p>
            <a:pPr lvl="1"/>
            <a:r>
              <a:rPr lang="en-US" dirty="0" smtClean="0"/>
              <a:t>Flexible programming</a:t>
            </a:r>
          </a:p>
          <a:p>
            <a:pPr lvl="1"/>
            <a:r>
              <a:rPr lang="en-US" dirty="0" smtClean="0"/>
              <a:t>High performance</a:t>
            </a:r>
          </a:p>
          <a:p>
            <a:pPr lvl="1"/>
            <a:r>
              <a:rPr lang="en-US" dirty="0" smtClean="0"/>
              <a:t>Power-efficient computing</a:t>
            </a:r>
          </a:p>
          <a:p>
            <a:endParaRPr lang="en-US" sz="1500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Cons</a:t>
            </a:r>
          </a:p>
          <a:p>
            <a:pPr lvl="1"/>
            <a:r>
              <a:rPr lang="en-US" dirty="0" smtClean="0"/>
              <a:t>Compiling a program for CGRA difficult</a:t>
            </a:r>
          </a:p>
          <a:p>
            <a:pPr lvl="1"/>
            <a:r>
              <a:rPr lang="en-US" dirty="0" smtClean="0"/>
              <a:t>Not all applications can be compiled</a:t>
            </a:r>
          </a:p>
          <a:p>
            <a:pPr lvl="1"/>
            <a:r>
              <a:rPr lang="en-US" dirty="0" smtClean="0"/>
              <a:t>No standard CGRA architecture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 extensive compiler support for general purpose computing</a:t>
            </a:r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486400" y="1828800"/>
            <a:ext cx="3124200" cy="3124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248400" y="1905000"/>
            <a:ext cx="4572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rPr>
              <a:t>PE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858000" y="1905000"/>
            <a:ext cx="4572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rPr>
              <a:t>PE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467600" y="1905000"/>
            <a:ext cx="4572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rPr>
              <a:t>PE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077200" y="1905000"/>
            <a:ext cx="4572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rPr>
              <a:t>PE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48400" y="2514600"/>
            <a:ext cx="4572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rPr>
              <a:t>PE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858000" y="2514600"/>
            <a:ext cx="4572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rPr>
              <a:t>PE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467600" y="2514600"/>
            <a:ext cx="4572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rPr>
              <a:t>PE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077200" y="2514600"/>
            <a:ext cx="4572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rPr>
              <a:t>PE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248400" y="3124200"/>
            <a:ext cx="4572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rPr>
              <a:t>PE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858000" y="3124200"/>
            <a:ext cx="4572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rPr>
              <a:t>PE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467600" y="3124200"/>
            <a:ext cx="4572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rPr>
              <a:t>PE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8077200" y="3124200"/>
            <a:ext cx="4572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rPr>
              <a:t>PE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248400" y="3733800"/>
            <a:ext cx="4572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rPr>
              <a:t>PE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858000" y="3733800"/>
            <a:ext cx="4572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rPr>
              <a:t>PE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7467600" y="3733800"/>
            <a:ext cx="4572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rPr>
              <a:t>PE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8077200" y="3733800"/>
            <a:ext cx="4572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rPr>
              <a:t>PE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6" name="Left-Right Arrow 45"/>
          <p:cNvSpPr/>
          <p:nvPr/>
        </p:nvSpPr>
        <p:spPr bwMode="auto">
          <a:xfrm rot="16200000">
            <a:off x="7200900" y="4914900"/>
            <a:ext cx="228600" cy="152400"/>
          </a:xfrm>
          <a:prstGeom prst="leftRightArrow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47" name="Rectangle 46"/>
          <p:cNvSpPr/>
          <p:nvPr/>
        </p:nvSpPr>
        <p:spPr bwMode="auto">
          <a:xfrm rot="16200000">
            <a:off x="4572000" y="2895600"/>
            <a:ext cx="24384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rgbClr val="006600"/>
                </a:solidFill>
                <a:latin typeface="Arial" charset="0"/>
                <a:ea typeface="ヒラギノ角ゴ Pro W3" pitchFamily="1" charset="-128"/>
              </a:rPr>
              <a:t>Local Instruction Memory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6019800" y="1905000"/>
            <a:ext cx="2514600" cy="2525110"/>
            <a:chOff x="6019800" y="1905000"/>
            <a:chExt cx="2514600" cy="2525110"/>
          </a:xfrm>
        </p:grpSpPr>
        <p:sp>
          <p:nvSpPr>
            <p:cNvPr id="22" name="Left-Right Arrow 21"/>
            <p:cNvSpPr/>
            <p:nvPr/>
          </p:nvSpPr>
          <p:spPr bwMode="auto">
            <a:xfrm>
              <a:off x="6705600" y="20574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3" name="Left-Right Arrow 22"/>
            <p:cNvSpPr/>
            <p:nvPr/>
          </p:nvSpPr>
          <p:spPr bwMode="auto">
            <a:xfrm>
              <a:off x="7315200" y="20574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4" name="Left-Right Arrow 23"/>
            <p:cNvSpPr/>
            <p:nvPr/>
          </p:nvSpPr>
          <p:spPr bwMode="auto">
            <a:xfrm>
              <a:off x="7924800" y="20574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5" name="Left-Right Arrow 24"/>
            <p:cNvSpPr/>
            <p:nvPr/>
          </p:nvSpPr>
          <p:spPr bwMode="auto">
            <a:xfrm>
              <a:off x="6705600" y="26670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6" name="Left-Right Arrow 25"/>
            <p:cNvSpPr/>
            <p:nvPr/>
          </p:nvSpPr>
          <p:spPr bwMode="auto">
            <a:xfrm>
              <a:off x="7315200" y="26670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7" name="Left-Right Arrow 26"/>
            <p:cNvSpPr/>
            <p:nvPr/>
          </p:nvSpPr>
          <p:spPr bwMode="auto">
            <a:xfrm>
              <a:off x="7924800" y="26670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8" name="Left-Right Arrow 27"/>
            <p:cNvSpPr/>
            <p:nvPr/>
          </p:nvSpPr>
          <p:spPr bwMode="auto">
            <a:xfrm>
              <a:off x="6705600" y="32766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9" name="Left-Right Arrow 28"/>
            <p:cNvSpPr/>
            <p:nvPr/>
          </p:nvSpPr>
          <p:spPr bwMode="auto">
            <a:xfrm>
              <a:off x="7315200" y="32766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0" name="Left-Right Arrow 29"/>
            <p:cNvSpPr/>
            <p:nvPr/>
          </p:nvSpPr>
          <p:spPr bwMode="auto">
            <a:xfrm>
              <a:off x="7924800" y="32766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1" name="Left-Right Arrow 30"/>
            <p:cNvSpPr/>
            <p:nvPr/>
          </p:nvSpPr>
          <p:spPr bwMode="auto">
            <a:xfrm>
              <a:off x="6705600" y="38862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2" name="Left-Right Arrow 31"/>
            <p:cNvSpPr/>
            <p:nvPr/>
          </p:nvSpPr>
          <p:spPr bwMode="auto">
            <a:xfrm>
              <a:off x="7315200" y="38862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3" name="Left-Right Arrow 32"/>
            <p:cNvSpPr/>
            <p:nvPr/>
          </p:nvSpPr>
          <p:spPr bwMode="auto">
            <a:xfrm>
              <a:off x="7924800" y="38862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4" name="Up-Down Arrow 33"/>
            <p:cNvSpPr/>
            <p:nvPr/>
          </p:nvSpPr>
          <p:spPr bwMode="auto">
            <a:xfrm>
              <a:off x="6400800" y="23622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5" name="Up-Down Arrow 34"/>
            <p:cNvSpPr/>
            <p:nvPr/>
          </p:nvSpPr>
          <p:spPr bwMode="auto">
            <a:xfrm>
              <a:off x="7010400" y="23622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6" name="Up-Down Arrow 35"/>
            <p:cNvSpPr/>
            <p:nvPr/>
          </p:nvSpPr>
          <p:spPr bwMode="auto">
            <a:xfrm>
              <a:off x="7620000" y="23622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7" name="Up-Down Arrow 36"/>
            <p:cNvSpPr/>
            <p:nvPr/>
          </p:nvSpPr>
          <p:spPr bwMode="auto">
            <a:xfrm>
              <a:off x="8229600" y="23622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8" name="Up-Down Arrow 37"/>
            <p:cNvSpPr/>
            <p:nvPr/>
          </p:nvSpPr>
          <p:spPr bwMode="auto">
            <a:xfrm>
              <a:off x="6400800" y="2971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9" name="Up-Down Arrow 38"/>
            <p:cNvSpPr/>
            <p:nvPr/>
          </p:nvSpPr>
          <p:spPr bwMode="auto">
            <a:xfrm>
              <a:off x="6400800" y="3581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40" name="Up-Down Arrow 39"/>
            <p:cNvSpPr/>
            <p:nvPr/>
          </p:nvSpPr>
          <p:spPr bwMode="auto">
            <a:xfrm>
              <a:off x="7010400" y="2971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41" name="Up-Down Arrow 40"/>
            <p:cNvSpPr/>
            <p:nvPr/>
          </p:nvSpPr>
          <p:spPr bwMode="auto">
            <a:xfrm>
              <a:off x="7010400" y="3581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42" name="Up-Down Arrow 41"/>
            <p:cNvSpPr/>
            <p:nvPr/>
          </p:nvSpPr>
          <p:spPr bwMode="auto">
            <a:xfrm>
              <a:off x="7620000" y="2971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43" name="Up-Down Arrow 42"/>
            <p:cNvSpPr/>
            <p:nvPr/>
          </p:nvSpPr>
          <p:spPr bwMode="auto">
            <a:xfrm>
              <a:off x="7620000" y="3581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44" name="Up-Down Arrow 43"/>
            <p:cNvSpPr/>
            <p:nvPr/>
          </p:nvSpPr>
          <p:spPr bwMode="auto">
            <a:xfrm>
              <a:off x="8229600" y="2971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45" name="Up-Down Arrow 44"/>
            <p:cNvSpPr/>
            <p:nvPr/>
          </p:nvSpPr>
          <p:spPr bwMode="auto">
            <a:xfrm>
              <a:off x="8229600" y="3581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48" name="Up-Down Arrow 47"/>
            <p:cNvSpPr/>
            <p:nvPr/>
          </p:nvSpPr>
          <p:spPr bwMode="auto">
            <a:xfrm>
              <a:off x="6747640" y="1905000"/>
              <a:ext cx="45719" cy="25146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49" name="Up-Down Arrow 48"/>
            <p:cNvSpPr/>
            <p:nvPr/>
          </p:nvSpPr>
          <p:spPr bwMode="auto">
            <a:xfrm>
              <a:off x="7377211" y="1915510"/>
              <a:ext cx="45719" cy="25146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50" name="Up-Down Arrow 49"/>
            <p:cNvSpPr/>
            <p:nvPr/>
          </p:nvSpPr>
          <p:spPr bwMode="auto">
            <a:xfrm>
              <a:off x="7990490" y="1905000"/>
              <a:ext cx="45719" cy="25146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51" name="Up-Down Arrow 50"/>
            <p:cNvSpPr/>
            <p:nvPr/>
          </p:nvSpPr>
          <p:spPr bwMode="auto">
            <a:xfrm>
              <a:off x="6172200" y="1905000"/>
              <a:ext cx="45719" cy="25146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52" name="Up-Down Arrow 51"/>
            <p:cNvSpPr/>
            <p:nvPr/>
          </p:nvSpPr>
          <p:spPr bwMode="auto">
            <a:xfrm rot="16200000">
              <a:off x="7239000" y="1198180"/>
              <a:ext cx="76200" cy="25146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53" name="Up-Down Arrow 52"/>
            <p:cNvSpPr/>
            <p:nvPr/>
          </p:nvSpPr>
          <p:spPr bwMode="auto">
            <a:xfrm rot="16200000">
              <a:off x="7239000" y="1807781"/>
              <a:ext cx="76200" cy="25146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54" name="Up-Down Arrow 53"/>
            <p:cNvSpPr/>
            <p:nvPr/>
          </p:nvSpPr>
          <p:spPr bwMode="auto">
            <a:xfrm rot="16200000">
              <a:off x="7239000" y="2406870"/>
              <a:ext cx="76200" cy="25146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55" name="Up-Down Arrow 54"/>
            <p:cNvSpPr/>
            <p:nvPr/>
          </p:nvSpPr>
          <p:spPr bwMode="auto">
            <a:xfrm rot="16200000">
              <a:off x="7239000" y="3016470"/>
              <a:ext cx="76200" cy="25146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800600" y="2971800"/>
            <a:ext cx="1981200" cy="1905000"/>
            <a:chOff x="4800600" y="2971800"/>
            <a:chExt cx="1981200" cy="1905000"/>
          </a:xfrm>
        </p:grpSpPr>
        <p:sp>
          <p:nvSpPr>
            <p:cNvPr id="80" name="Oval 79"/>
            <p:cNvSpPr/>
            <p:nvPr/>
          </p:nvSpPr>
          <p:spPr bwMode="auto">
            <a:xfrm>
              <a:off x="6172200" y="3657600"/>
              <a:ext cx="609600" cy="609600"/>
            </a:xfrm>
            <a:prstGeom prst="ellipse">
              <a:avLst/>
            </a:prstGeom>
            <a:noFill/>
            <a:ln w="19050" cap="flat" cmpd="sng" algn="ctr">
              <a:solidFill>
                <a:schemeClr val="accent5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cxnSp>
          <p:nvCxnSpPr>
            <p:cNvPr id="81" name="Straight Connector 80"/>
            <p:cNvCxnSpPr>
              <a:stCxn id="80" idx="0"/>
            </p:cNvCxnSpPr>
            <p:nvPr/>
          </p:nvCxnSpPr>
          <p:spPr bwMode="auto">
            <a:xfrm rot="16200000" flipV="1">
              <a:off x="5295900" y="2476500"/>
              <a:ext cx="685800" cy="16764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Straight Connector 81"/>
            <p:cNvCxnSpPr>
              <a:stCxn id="80" idx="4"/>
            </p:cNvCxnSpPr>
            <p:nvPr/>
          </p:nvCxnSpPr>
          <p:spPr bwMode="auto">
            <a:xfrm rot="5400000">
              <a:off x="5372100" y="3771900"/>
              <a:ext cx="609600" cy="16002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3" name="Rectangle 82"/>
          <p:cNvSpPr/>
          <p:nvPr/>
        </p:nvSpPr>
        <p:spPr bwMode="auto">
          <a:xfrm>
            <a:off x="6172200" y="5105400"/>
            <a:ext cx="22860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rgbClr val="C00000"/>
                </a:solidFill>
                <a:latin typeface="Arial" charset="0"/>
                <a:ea typeface="ヒラギノ角ゴ Pro W3" pitchFamily="1" charset="-128"/>
              </a:rPr>
              <a:t>Main System Memory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6096000" y="4419600"/>
            <a:ext cx="24384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rgbClr val="006600"/>
                </a:solidFill>
                <a:latin typeface="Arial" charset="0"/>
                <a:ea typeface="ヒラギノ角ゴ Pro W3" pitchFamily="1" charset="-128"/>
              </a:rPr>
              <a:t>Local Data Memory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006600"/>
              </a:solidFill>
              <a:effectLst/>
              <a:latin typeface="Arial" charset="0"/>
              <a:ea typeface="ヒラギノ角ゴ Pro W3" pitchFamily="1" charset="-128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2895600" y="2895268"/>
            <a:ext cx="2133601" cy="2057732"/>
            <a:chOff x="2895600" y="2895268"/>
            <a:chExt cx="2133601" cy="2057732"/>
          </a:xfrm>
        </p:grpSpPr>
        <p:sp>
          <p:nvSpPr>
            <p:cNvPr id="56" name="Rectangle 55"/>
            <p:cNvSpPr/>
            <p:nvPr/>
          </p:nvSpPr>
          <p:spPr bwMode="auto">
            <a:xfrm rot="5400000">
              <a:off x="2933699" y="2966380"/>
              <a:ext cx="1981200" cy="1905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57" name="Trapezoid 59"/>
            <p:cNvSpPr/>
            <p:nvPr/>
          </p:nvSpPr>
          <p:spPr bwMode="auto">
            <a:xfrm rot="10800000">
              <a:off x="3124199" y="3690280"/>
              <a:ext cx="1143000" cy="533400"/>
            </a:xfrm>
            <a:prstGeom prst="trapezoid">
              <a:avLst>
                <a:gd name="adj" fmla="val 54474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58" name="Isosceles Triangle 57"/>
            <p:cNvSpPr/>
            <p:nvPr/>
          </p:nvSpPr>
          <p:spPr bwMode="auto">
            <a:xfrm rot="10800000">
              <a:off x="3567468" y="3690280"/>
              <a:ext cx="240632" cy="213360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59" name="Trapezoid 58"/>
            <p:cNvSpPr/>
            <p:nvPr/>
          </p:nvSpPr>
          <p:spPr bwMode="auto">
            <a:xfrm rot="10800000">
              <a:off x="3733799" y="3309280"/>
              <a:ext cx="609600" cy="152400"/>
            </a:xfrm>
            <a:prstGeom prst="trapezoid">
              <a:avLst>
                <a:gd name="adj" fmla="val 55702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60" name="Trapezoid 59"/>
            <p:cNvSpPr/>
            <p:nvPr/>
          </p:nvSpPr>
          <p:spPr bwMode="auto">
            <a:xfrm rot="10800000">
              <a:off x="3047999" y="3309280"/>
              <a:ext cx="609600" cy="152400"/>
            </a:xfrm>
            <a:prstGeom prst="trapezoid">
              <a:avLst>
                <a:gd name="adj" fmla="val 55702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 rot="5400000">
              <a:off x="4343399" y="3766480"/>
              <a:ext cx="457200" cy="4572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 rot="5400000">
              <a:off x="3615559" y="4257840"/>
              <a:ext cx="152400" cy="5412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cxnSp>
          <p:nvCxnSpPr>
            <p:cNvPr id="63" name="Straight Arrow Connector 62"/>
            <p:cNvCxnSpPr>
              <a:stCxn id="59" idx="0"/>
            </p:cNvCxnSpPr>
            <p:nvPr/>
          </p:nvCxnSpPr>
          <p:spPr bwMode="auto">
            <a:xfrm rot="5400000">
              <a:off x="3923505" y="3575186"/>
              <a:ext cx="228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4" name="Straight Arrow Connector 63"/>
            <p:cNvCxnSpPr>
              <a:stCxn id="60" idx="0"/>
            </p:cNvCxnSpPr>
            <p:nvPr/>
          </p:nvCxnSpPr>
          <p:spPr bwMode="auto">
            <a:xfrm rot="5400000">
              <a:off x="3237705" y="3575186"/>
              <a:ext cx="2286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5" name="Straight Arrow Connector 64"/>
            <p:cNvCxnSpPr>
              <a:endCxn id="62" idx="1"/>
            </p:cNvCxnSpPr>
            <p:nvPr/>
          </p:nvCxnSpPr>
          <p:spPr bwMode="auto">
            <a:xfrm rot="5400000">
              <a:off x="3579429" y="4336010"/>
              <a:ext cx="228600" cy="39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 rot="5400000">
              <a:off x="3850069" y="3193010"/>
              <a:ext cx="228600" cy="39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 bwMode="auto">
            <a:xfrm rot="5400000">
              <a:off x="3697669" y="3193010"/>
              <a:ext cx="228600" cy="39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8" name="Straight Arrow Connector 67"/>
            <p:cNvCxnSpPr/>
            <p:nvPr/>
          </p:nvCxnSpPr>
          <p:spPr bwMode="auto">
            <a:xfrm rot="5400000">
              <a:off x="4002469" y="3193010"/>
              <a:ext cx="228600" cy="39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9" name="Straight Arrow Connector 68"/>
            <p:cNvCxnSpPr/>
            <p:nvPr/>
          </p:nvCxnSpPr>
          <p:spPr bwMode="auto">
            <a:xfrm rot="5400000">
              <a:off x="3164269" y="3193010"/>
              <a:ext cx="228600" cy="39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 rot="5400000">
              <a:off x="3011869" y="3193010"/>
              <a:ext cx="228600" cy="39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 rot="5400000">
              <a:off x="3316669" y="3193010"/>
              <a:ext cx="228600" cy="394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2" name="Elbow Connector 71"/>
            <p:cNvCxnSpPr/>
            <p:nvPr/>
          </p:nvCxnSpPr>
          <p:spPr bwMode="auto">
            <a:xfrm rot="16200000" flipV="1">
              <a:off x="4152899" y="3423580"/>
              <a:ext cx="457200" cy="228600"/>
            </a:xfrm>
            <a:prstGeom prst="bentConnector3">
              <a:avLst>
                <a:gd name="adj1" fmla="val 11896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 rot="16200000">
              <a:off x="4343399" y="3461680"/>
              <a:ext cx="609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 rot="10800000" flipH="1" flipV="1">
              <a:off x="3581399" y="3154250"/>
              <a:ext cx="10668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Arrow Connector 74"/>
            <p:cNvCxnSpPr/>
            <p:nvPr/>
          </p:nvCxnSpPr>
          <p:spPr bwMode="auto">
            <a:xfrm rot="5400000">
              <a:off x="3504405" y="3232286"/>
              <a:ext cx="1524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6" name="Shape 75"/>
            <p:cNvCxnSpPr/>
            <p:nvPr/>
          </p:nvCxnSpPr>
          <p:spPr bwMode="auto">
            <a:xfrm flipV="1">
              <a:off x="3703319" y="4223680"/>
              <a:ext cx="868680" cy="164592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 rot="5400000">
              <a:off x="3615559" y="4680880"/>
              <a:ext cx="1524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>
              <a:off x="2895600" y="2895268"/>
              <a:ext cx="2133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From Neighbors and Memory</a:t>
              </a:r>
              <a:endParaRPr lang="en-US" sz="11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71797" y="4691390"/>
              <a:ext cx="19812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To Neighbors and Memory</a:t>
              </a:r>
              <a:endParaRPr lang="en-US" sz="1100" b="1" dirty="0"/>
            </a:p>
          </p:txBody>
        </p:sp>
        <p:sp>
          <p:nvSpPr>
            <p:cNvPr id="85" name="Isosceles Triangle 84"/>
            <p:cNvSpPr/>
            <p:nvPr/>
          </p:nvSpPr>
          <p:spPr bwMode="auto">
            <a:xfrm rot="10800000">
              <a:off x="3558857" y="3671360"/>
              <a:ext cx="240632" cy="213360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accent4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428999" y="385434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FU</a:t>
              </a:r>
              <a:endParaRPr lang="en-US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43399" y="3809678"/>
              <a:ext cx="533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RF</a:t>
              </a:r>
              <a:endParaRPr lang="en-US" b="1" dirty="0"/>
            </a:p>
          </p:txBody>
        </p:sp>
      </p:grpSp>
      <p:sp>
        <p:nvSpPr>
          <p:cNvPr id="88" name="Left-Up Arrow 87"/>
          <p:cNvSpPr/>
          <p:nvPr/>
        </p:nvSpPr>
        <p:spPr>
          <a:xfrm rot="5400000">
            <a:off x="5317616" y="4724400"/>
            <a:ext cx="1219200" cy="457200"/>
          </a:xfrm>
          <a:prstGeom prst="leftUpArrow">
            <a:avLst>
              <a:gd name="adj1" fmla="val 12468"/>
              <a:gd name="adj2" fmla="val 25000"/>
              <a:gd name="adj3" fmla="val 2500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90" name="Slide Number Placeholder 8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4" name="Rounded Rectangular Callout 93"/>
          <p:cNvSpPr/>
          <p:nvPr/>
        </p:nvSpPr>
        <p:spPr>
          <a:xfrm>
            <a:off x="5486400" y="1143000"/>
            <a:ext cx="3276600" cy="533400"/>
          </a:xfrm>
          <a:prstGeom prst="wedgeRoundRectCallout">
            <a:avLst>
              <a:gd name="adj1" fmla="val -10589"/>
              <a:gd name="adj2" fmla="val 92880"/>
              <a:gd name="adj3" fmla="val 1666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PEs communicate through an inter-connect network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9906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Mapping a Kernel onto a CGRA</a:t>
            </a:r>
            <a:endParaRPr lang="en-US" sz="4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4648200" cy="5181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u="sng" dirty="0" smtClean="0"/>
              <a:t>Given the kernel’s DDG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Mark source and destination nodes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Assume CGRA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Place all nodes on the PE array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 smtClean="0"/>
              <a:t>Dependent nodes closer to their sources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000" dirty="0" smtClean="0"/>
              <a:t>Ensure dependent nodes have interconnects connecting sources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Map time-slots for each PE execution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Dependent nodes cannot execute before source nodes</a:t>
            </a:r>
          </a:p>
          <a:p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257800" y="1172900"/>
            <a:ext cx="3048000" cy="83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0808C0"/>
                </a:solidFill>
                <a:latin typeface="Courier New" pitchFamily="49" charset="0"/>
                <a:cs typeface="Courier New" pitchFamily="49" charset="0"/>
              </a:rPr>
              <a:t>Loop:</a:t>
            </a:r>
          </a:p>
          <a:p>
            <a:r>
              <a:rPr lang="en-US" sz="1600" dirty="0" smtClean="0">
                <a:solidFill>
                  <a:srgbClr val="0808C0"/>
                </a:solidFill>
                <a:latin typeface="Courier New" pitchFamily="49" charset="0"/>
                <a:cs typeface="Courier New" pitchFamily="49" charset="0"/>
              </a:rPr>
              <a:t>  t1 = (a[</a:t>
            </a:r>
            <a:r>
              <a:rPr lang="en-US" sz="1600" dirty="0" err="1" smtClean="0">
                <a:solidFill>
                  <a:srgbClr val="0808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808C0"/>
                </a:solidFill>
                <a:latin typeface="Courier New" pitchFamily="49" charset="0"/>
                <a:cs typeface="Courier New" pitchFamily="49" charset="0"/>
              </a:rPr>
              <a:t>]+b[</a:t>
            </a:r>
            <a:r>
              <a:rPr lang="en-US" sz="1600" dirty="0" err="1" smtClean="0">
                <a:solidFill>
                  <a:srgbClr val="0808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808C0"/>
                </a:solidFill>
                <a:latin typeface="Courier New" pitchFamily="49" charset="0"/>
                <a:cs typeface="Courier New" pitchFamily="49" charset="0"/>
              </a:rPr>
              <a:t>])*c[</a:t>
            </a:r>
            <a:r>
              <a:rPr lang="en-US" sz="1600" dirty="0" err="1" smtClean="0">
                <a:solidFill>
                  <a:srgbClr val="0808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808C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 smtClean="0">
                <a:solidFill>
                  <a:srgbClr val="0808C0"/>
                </a:solidFill>
                <a:latin typeface="Courier New" pitchFamily="49" charset="0"/>
                <a:cs typeface="Courier New" pitchFamily="49" charset="0"/>
              </a:rPr>
              <a:t>  d[</a:t>
            </a:r>
            <a:r>
              <a:rPr lang="en-US" sz="1600" dirty="0" err="1" smtClean="0">
                <a:solidFill>
                  <a:srgbClr val="0808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808C0"/>
                </a:solidFill>
                <a:latin typeface="Courier New" pitchFamily="49" charset="0"/>
                <a:cs typeface="Courier New" pitchFamily="49" charset="0"/>
              </a:rPr>
              <a:t>] = ~t1 &amp; 0xFFFF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567425" y="1985162"/>
            <a:ext cx="2813591" cy="4773488"/>
            <a:chOff x="4343400" y="1295400"/>
            <a:chExt cx="2813591" cy="47734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" name="Straight Arrow Connector 6"/>
            <p:cNvCxnSpPr>
              <a:stCxn id="11" idx="4"/>
              <a:endCxn id="12" idx="0"/>
            </p:cNvCxnSpPr>
            <p:nvPr/>
          </p:nvCxnSpPr>
          <p:spPr>
            <a:xfrm rot="5400000">
              <a:off x="5624500" y="2108448"/>
              <a:ext cx="144016" cy="288032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24"/>
            <p:cNvGrpSpPr/>
            <p:nvPr/>
          </p:nvGrpSpPr>
          <p:grpSpPr>
            <a:xfrm>
              <a:off x="4343400" y="1295400"/>
              <a:ext cx="2813591" cy="4773488"/>
              <a:chOff x="4343400" y="1295400"/>
              <a:chExt cx="2813591" cy="4773488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343400" y="1295400"/>
                <a:ext cx="281359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808C0"/>
                    </a:solidFill>
                  </a:rPr>
                  <a:t>Data-Dependency Graph: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012432" y="1676400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1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588496" y="1676400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2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300464" y="2324472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3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10" idx="4"/>
                <a:endCxn id="12" idx="0"/>
              </p:cNvCxnSpPr>
              <p:nvPr/>
            </p:nvCxnSpPr>
            <p:spPr>
              <a:xfrm rot="16200000" flipH="1">
                <a:off x="5336468" y="2108448"/>
                <a:ext cx="144016" cy="288032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19" idx="4"/>
                <a:endCxn id="23" idx="0"/>
              </p:cNvCxnSpPr>
              <p:nvPr/>
            </p:nvCxnSpPr>
            <p:spPr>
              <a:xfrm rot="5400000">
                <a:off x="5192452" y="4844752"/>
                <a:ext cx="144016" cy="158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12" idx="4"/>
                <a:endCxn id="17" idx="0"/>
              </p:cNvCxnSpPr>
              <p:nvPr/>
            </p:nvCxnSpPr>
            <p:spPr>
              <a:xfrm rot="5400000">
                <a:off x="5480484" y="2900536"/>
                <a:ext cx="144016" cy="158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4724400" y="2972544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4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300464" y="2972544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5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012432" y="3620616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6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012432" y="4268688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7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cxnSp>
            <p:nvCxnSpPr>
              <p:cNvPr id="20" name="Straight Arrow Connector 19"/>
              <p:cNvCxnSpPr>
                <a:stCxn id="16" idx="4"/>
                <a:endCxn id="18" idx="0"/>
              </p:cNvCxnSpPr>
              <p:nvPr/>
            </p:nvCxnSpPr>
            <p:spPr>
              <a:xfrm rot="16200000" flipH="1">
                <a:off x="5048436" y="3404592"/>
                <a:ext cx="144016" cy="288032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7" idx="4"/>
                <a:endCxn id="18" idx="0"/>
              </p:cNvCxnSpPr>
              <p:nvPr/>
            </p:nvCxnSpPr>
            <p:spPr>
              <a:xfrm rot="5400000">
                <a:off x="5336468" y="3404592"/>
                <a:ext cx="144016" cy="288032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8" idx="4"/>
                <a:endCxn id="19" idx="0"/>
              </p:cNvCxnSpPr>
              <p:nvPr/>
            </p:nvCxnSpPr>
            <p:spPr>
              <a:xfrm rot="5400000">
                <a:off x="5192452" y="4196680"/>
                <a:ext cx="144016" cy="158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/>
              <p:nvPr/>
            </p:nvSpPr>
            <p:spPr>
              <a:xfrm>
                <a:off x="5012432" y="4916760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8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012432" y="5564832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9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cxnSp>
            <p:nvCxnSpPr>
              <p:cNvPr id="25" name="Straight Arrow Connector 24"/>
              <p:cNvCxnSpPr>
                <a:stCxn id="23" idx="4"/>
                <a:endCxn id="24" idx="0"/>
              </p:cNvCxnSpPr>
              <p:nvPr/>
            </p:nvCxnSpPr>
            <p:spPr>
              <a:xfrm rot="5400000">
                <a:off x="5192452" y="5492824"/>
                <a:ext cx="144016" cy="158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5562600" y="1981200"/>
            <a:ext cx="2813591" cy="4773488"/>
            <a:chOff x="4343400" y="1295400"/>
            <a:chExt cx="2813591" cy="47734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7" name="Straight Arrow Connector 26"/>
            <p:cNvCxnSpPr>
              <a:stCxn id="31" idx="4"/>
              <a:endCxn id="32" idx="0"/>
            </p:cNvCxnSpPr>
            <p:nvPr/>
          </p:nvCxnSpPr>
          <p:spPr>
            <a:xfrm rot="5400000">
              <a:off x="5624500" y="2108448"/>
              <a:ext cx="144016" cy="288032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4"/>
            <p:cNvGrpSpPr/>
            <p:nvPr/>
          </p:nvGrpSpPr>
          <p:grpSpPr>
            <a:xfrm>
              <a:off x="4343400" y="1295400"/>
              <a:ext cx="2813591" cy="4773488"/>
              <a:chOff x="4343400" y="1295400"/>
              <a:chExt cx="2813591" cy="4773488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343400" y="1295400"/>
                <a:ext cx="281359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808C0"/>
                    </a:solidFill>
                  </a:rPr>
                  <a:t>Data-Dependency Graph: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012432" y="1676400"/>
                <a:ext cx="504056" cy="50405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1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588496" y="1676400"/>
                <a:ext cx="504056" cy="50405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2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300464" y="2324472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3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cxnSp>
            <p:nvCxnSpPr>
              <p:cNvPr id="33" name="Straight Arrow Connector 32"/>
              <p:cNvCxnSpPr>
                <a:stCxn id="30" idx="4"/>
                <a:endCxn id="32" idx="0"/>
              </p:cNvCxnSpPr>
              <p:nvPr/>
            </p:nvCxnSpPr>
            <p:spPr>
              <a:xfrm rot="16200000" flipH="1">
                <a:off x="5336468" y="2108448"/>
                <a:ext cx="144016" cy="288032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39" idx="4"/>
                <a:endCxn id="43" idx="0"/>
              </p:cNvCxnSpPr>
              <p:nvPr/>
            </p:nvCxnSpPr>
            <p:spPr>
              <a:xfrm rot="5400000">
                <a:off x="5192452" y="4844752"/>
                <a:ext cx="144016" cy="158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32" idx="4"/>
                <a:endCxn id="37" idx="0"/>
              </p:cNvCxnSpPr>
              <p:nvPr/>
            </p:nvCxnSpPr>
            <p:spPr>
              <a:xfrm rot="5400000">
                <a:off x="5480484" y="2900536"/>
                <a:ext cx="144016" cy="158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4724400" y="2972544"/>
                <a:ext cx="504056" cy="50405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4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300464" y="2972544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5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5012432" y="3620616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6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012432" y="4268688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7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cxnSp>
            <p:nvCxnSpPr>
              <p:cNvPr id="40" name="Straight Arrow Connector 39"/>
              <p:cNvCxnSpPr>
                <a:stCxn id="36" idx="4"/>
                <a:endCxn id="38" idx="0"/>
              </p:cNvCxnSpPr>
              <p:nvPr/>
            </p:nvCxnSpPr>
            <p:spPr>
              <a:xfrm rot="16200000" flipH="1">
                <a:off x="5048436" y="3404592"/>
                <a:ext cx="144016" cy="288032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37" idx="4"/>
                <a:endCxn id="38" idx="0"/>
              </p:cNvCxnSpPr>
              <p:nvPr/>
            </p:nvCxnSpPr>
            <p:spPr>
              <a:xfrm rot="5400000">
                <a:off x="5336468" y="3404592"/>
                <a:ext cx="144016" cy="288032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38" idx="4"/>
                <a:endCxn id="39" idx="0"/>
              </p:cNvCxnSpPr>
              <p:nvPr/>
            </p:nvCxnSpPr>
            <p:spPr>
              <a:xfrm rot="5400000">
                <a:off x="5192452" y="4196680"/>
                <a:ext cx="144016" cy="158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/>
              <p:cNvSpPr/>
              <p:nvPr/>
            </p:nvSpPr>
            <p:spPr>
              <a:xfrm>
                <a:off x="5012432" y="4916760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8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012432" y="5564832"/>
                <a:ext cx="504056" cy="50405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9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cxnSp>
            <p:nvCxnSpPr>
              <p:cNvPr id="45" name="Straight Arrow Connector 44"/>
              <p:cNvCxnSpPr>
                <a:stCxn id="43" idx="4"/>
                <a:endCxn id="44" idx="0"/>
              </p:cNvCxnSpPr>
              <p:nvPr/>
            </p:nvCxnSpPr>
            <p:spPr>
              <a:xfrm rot="5400000">
                <a:off x="5192452" y="5492824"/>
                <a:ext cx="144016" cy="158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TextBox 46"/>
          <p:cNvSpPr txBox="1"/>
          <p:nvPr/>
        </p:nvSpPr>
        <p:spPr>
          <a:xfrm>
            <a:off x="5486400" y="2819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Spatial Mapping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5486400" y="3581400"/>
            <a:ext cx="2438400" cy="2438400"/>
            <a:chOff x="6172200" y="1143000"/>
            <a:chExt cx="2438400" cy="2438400"/>
          </a:xfrm>
        </p:grpSpPr>
        <p:sp>
          <p:nvSpPr>
            <p:cNvPr id="121" name="Rectangle 120"/>
            <p:cNvSpPr/>
            <p:nvPr/>
          </p:nvSpPr>
          <p:spPr bwMode="auto">
            <a:xfrm>
              <a:off x="6172200" y="1143000"/>
              <a:ext cx="2438400" cy="243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6248400" y="12192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PE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6858000" y="12192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PE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7467600" y="12192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PE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8077200" y="12192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PE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6248400" y="18288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PE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6858000" y="18288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PE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7467600" y="18288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PE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8077200" y="18288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PE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6248400" y="24384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PE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6858000" y="24384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PE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7467600" y="24384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PE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8077200" y="24384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PE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6248400" y="30480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PE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6858000" y="30480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PE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7467600" y="30480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PE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8077200" y="3048000"/>
              <a:ext cx="457200" cy="4572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PE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715000" y="3810000"/>
            <a:ext cx="1905000" cy="1905000"/>
            <a:chOff x="6400800" y="2057400"/>
            <a:chExt cx="1905000" cy="1905000"/>
          </a:xfrm>
        </p:grpSpPr>
        <p:sp>
          <p:nvSpPr>
            <p:cNvPr id="140" name="Left-Right Arrow 139"/>
            <p:cNvSpPr/>
            <p:nvPr/>
          </p:nvSpPr>
          <p:spPr bwMode="auto">
            <a:xfrm>
              <a:off x="6705600" y="20574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1" name="Left-Right Arrow 140"/>
            <p:cNvSpPr/>
            <p:nvPr/>
          </p:nvSpPr>
          <p:spPr bwMode="auto">
            <a:xfrm>
              <a:off x="7315200" y="20574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2" name="Left-Right Arrow 141"/>
            <p:cNvSpPr/>
            <p:nvPr/>
          </p:nvSpPr>
          <p:spPr bwMode="auto">
            <a:xfrm>
              <a:off x="7924800" y="20574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3" name="Left-Right Arrow 142"/>
            <p:cNvSpPr/>
            <p:nvPr/>
          </p:nvSpPr>
          <p:spPr bwMode="auto">
            <a:xfrm>
              <a:off x="6705600" y="26670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4" name="Left-Right Arrow 143"/>
            <p:cNvSpPr/>
            <p:nvPr/>
          </p:nvSpPr>
          <p:spPr bwMode="auto">
            <a:xfrm>
              <a:off x="7315200" y="26670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5" name="Left-Right Arrow 144"/>
            <p:cNvSpPr/>
            <p:nvPr/>
          </p:nvSpPr>
          <p:spPr bwMode="auto">
            <a:xfrm>
              <a:off x="7924800" y="26670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6" name="Left-Right Arrow 145"/>
            <p:cNvSpPr/>
            <p:nvPr/>
          </p:nvSpPr>
          <p:spPr bwMode="auto">
            <a:xfrm>
              <a:off x="6705600" y="32766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7" name="Left-Right Arrow 146"/>
            <p:cNvSpPr/>
            <p:nvPr/>
          </p:nvSpPr>
          <p:spPr bwMode="auto">
            <a:xfrm>
              <a:off x="7315200" y="32766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8" name="Left-Right Arrow 147"/>
            <p:cNvSpPr/>
            <p:nvPr/>
          </p:nvSpPr>
          <p:spPr bwMode="auto">
            <a:xfrm>
              <a:off x="7924800" y="32766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49" name="Left-Right Arrow 148"/>
            <p:cNvSpPr/>
            <p:nvPr/>
          </p:nvSpPr>
          <p:spPr bwMode="auto">
            <a:xfrm>
              <a:off x="6705600" y="38862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50" name="Left-Right Arrow 149"/>
            <p:cNvSpPr/>
            <p:nvPr/>
          </p:nvSpPr>
          <p:spPr bwMode="auto">
            <a:xfrm>
              <a:off x="7315200" y="38862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51" name="Left-Right Arrow 150"/>
            <p:cNvSpPr/>
            <p:nvPr/>
          </p:nvSpPr>
          <p:spPr bwMode="auto">
            <a:xfrm>
              <a:off x="7924800" y="3886200"/>
              <a:ext cx="152400" cy="76200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52" name="Up-Down Arrow 151"/>
            <p:cNvSpPr/>
            <p:nvPr/>
          </p:nvSpPr>
          <p:spPr bwMode="auto">
            <a:xfrm>
              <a:off x="6400800" y="23622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53" name="Up-Down Arrow 152"/>
            <p:cNvSpPr/>
            <p:nvPr/>
          </p:nvSpPr>
          <p:spPr bwMode="auto">
            <a:xfrm>
              <a:off x="7010400" y="23622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54" name="Up-Down Arrow 153"/>
            <p:cNvSpPr/>
            <p:nvPr/>
          </p:nvSpPr>
          <p:spPr bwMode="auto">
            <a:xfrm>
              <a:off x="7620000" y="23622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55" name="Up-Down Arrow 154"/>
            <p:cNvSpPr/>
            <p:nvPr/>
          </p:nvSpPr>
          <p:spPr bwMode="auto">
            <a:xfrm>
              <a:off x="8229600" y="23622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56" name="Up-Down Arrow 155"/>
            <p:cNvSpPr/>
            <p:nvPr/>
          </p:nvSpPr>
          <p:spPr bwMode="auto">
            <a:xfrm>
              <a:off x="6400800" y="2971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57" name="Up-Down Arrow 156"/>
            <p:cNvSpPr/>
            <p:nvPr/>
          </p:nvSpPr>
          <p:spPr bwMode="auto">
            <a:xfrm>
              <a:off x="6400800" y="3581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58" name="Up-Down Arrow 157"/>
            <p:cNvSpPr/>
            <p:nvPr/>
          </p:nvSpPr>
          <p:spPr bwMode="auto">
            <a:xfrm>
              <a:off x="7010400" y="2971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59" name="Up-Down Arrow 158"/>
            <p:cNvSpPr/>
            <p:nvPr/>
          </p:nvSpPr>
          <p:spPr bwMode="auto">
            <a:xfrm>
              <a:off x="7010400" y="3581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60" name="Up-Down Arrow 159"/>
            <p:cNvSpPr/>
            <p:nvPr/>
          </p:nvSpPr>
          <p:spPr bwMode="auto">
            <a:xfrm>
              <a:off x="7620000" y="2971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61" name="Up-Down Arrow 160"/>
            <p:cNvSpPr/>
            <p:nvPr/>
          </p:nvSpPr>
          <p:spPr bwMode="auto">
            <a:xfrm>
              <a:off x="7620000" y="3581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62" name="Up-Down Arrow 161"/>
            <p:cNvSpPr/>
            <p:nvPr/>
          </p:nvSpPr>
          <p:spPr bwMode="auto">
            <a:xfrm>
              <a:off x="8229600" y="29718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163" name="Up-Down Arrow 162"/>
            <p:cNvSpPr/>
            <p:nvPr/>
          </p:nvSpPr>
          <p:spPr bwMode="auto">
            <a:xfrm>
              <a:off x="8229600" y="3581400"/>
              <a:ext cx="76200" cy="152400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ヒラギノ角ゴ Pro W3" pitchFamily="1" charset="-128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5527547" y="3632164"/>
            <a:ext cx="2374103" cy="1748692"/>
            <a:chOff x="6283353" y="3632164"/>
            <a:chExt cx="2374103" cy="1748692"/>
          </a:xfrm>
        </p:grpSpPr>
        <p:sp>
          <p:nvSpPr>
            <p:cNvPr id="55" name="Oval 54"/>
            <p:cNvSpPr/>
            <p:nvPr/>
          </p:nvSpPr>
          <p:spPr>
            <a:xfrm>
              <a:off x="7543800" y="4267200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4</a:t>
              </a:r>
              <a:endParaRPr lang="en-US" dirty="0">
                <a:solidFill>
                  <a:srgbClr val="0808C0"/>
                </a:solidFill>
              </a:endParaRP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6283353" y="3632164"/>
              <a:ext cx="2374103" cy="1748692"/>
              <a:chOff x="6207153" y="1193764"/>
              <a:chExt cx="2374103" cy="1748692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6838599" y="1193764"/>
                <a:ext cx="504056" cy="50405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1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6207153" y="1800271"/>
                <a:ext cx="504056" cy="50405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2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6846912" y="1808584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3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6830286" y="2417900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5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7467600" y="2438400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6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8077200" y="2438400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7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8077200" y="1781944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8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8077200" y="1219200"/>
                <a:ext cx="504056" cy="50405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9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</p:grpSp>
      </p:grpSp>
      <p:grpSp>
        <p:nvGrpSpPr>
          <p:cNvPr id="185" name="Group 184"/>
          <p:cNvGrpSpPr/>
          <p:nvPr/>
        </p:nvGrpSpPr>
        <p:grpSpPr>
          <a:xfrm>
            <a:off x="5521125" y="3634450"/>
            <a:ext cx="2374103" cy="1748692"/>
            <a:chOff x="6283353" y="3632164"/>
            <a:chExt cx="2374103" cy="1748692"/>
          </a:xfrm>
        </p:grpSpPr>
        <p:sp>
          <p:nvSpPr>
            <p:cNvPr id="186" name="Oval 185"/>
            <p:cNvSpPr/>
            <p:nvPr/>
          </p:nvSpPr>
          <p:spPr>
            <a:xfrm>
              <a:off x="7543800" y="4267200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4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i-2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grpSp>
          <p:nvGrpSpPr>
            <p:cNvPr id="187" name="Group 173"/>
            <p:cNvGrpSpPr/>
            <p:nvPr/>
          </p:nvGrpSpPr>
          <p:grpSpPr>
            <a:xfrm>
              <a:off x="6283353" y="3632164"/>
              <a:ext cx="2374103" cy="1748692"/>
              <a:chOff x="6207153" y="1193764"/>
              <a:chExt cx="2374103" cy="1748692"/>
            </a:xfrm>
          </p:grpSpPr>
          <p:sp>
            <p:nvSpPr>
              <p:cNvPr id="188" name="Oval 187"/>
              <p:cNvSpPr/>
              <p:nvPr/>
            </p:nvSpPr>
            <p:spPr>
              <a:xfrm>
                <a:off x="6838599" y="1193764"/>
                <a:ext cx="504056" cy="50405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1</a:t>
                </a:r>
                <a:r>
                  <a:rPr lang="en-US" b="1" baseline="-25000" dirty="0" smtClean="0">
                    <a:solidFill>
                      <a:srgbClr val="0808C0"/>
                    </a:solidFill>
                  </a:rPr>
                  <a:t>i</a:t>
                </a:r>
                <a:endParaRPr lang="en-US" b="1" baseline="-25000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6207153" y="1800271"/>
                <a:ext cx="504056" cy="50405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2</a:t>
                </a:r>
                <a:r>
                  <a:rPr lang="en-US" b="1" baseline="-25000" dirty="0" smtClean="0">
                    <a:solidFill>
                      <a:srgbClr val="0808C0"/>
                    </a:solidFill>
                  </a:rPr>
                  <a:t>i</a:t>
                </a:r>
                <a:endParaRPr lang="en-US" b="1" baseline="-25000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846912" y="1808584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3</a:t>
                </a:r>
                <a:r>
                  <a:rPr lang="en-US" b="1" baseline="-25000" dirty="0" smtClean="0">
                    <a:solidFill>
                      <a:srgbClr val="0808C0"/>
                    </a:solidFill>
                  </a:rPr>
                  <a:t>i-1</a:t>
                </a:r>
                <a:endParaRPr lang="en-US" b="1" baseline="-25000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6830286" y="2417900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5</a:t>
                </a:r>
                <a:r>
                  <a:rPr lang="en-US" b="1" baseline="-25000" dirty="0" smtClean="0">
                    <a:solidFill>
                      <a:srgbClr val="0808C0"/>
                    </a:solidFill>
                  </a:rPr>
                  <a:t>i-2</a:t>
                </a:r>
                <a:endParaRPr lang="en-US" b="1" baseline="-25000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7467600" y="2438400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6</a:t>
                </a:r>
                <a:r>
                  <a:rPr lang="en-US" b="1" baseline="-25000" dirty="0" smtClean="0">
                    <a:solidFill>
                      <a:srgbClr val="0808C0"/>
                    </a:solidFill>
                  </a:rPr>
                  <a:t>i-3</a:t>
                </a:r>
                <a:endParaRPr lang="en-US" b="1" baseline="-25000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8077200" y="2438400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7</a:t>
                </a:r>
                <a:r>
                  <a:rPr lang="en-US" b="1" baseline="-25000" dirty="0" smtClean="0">
                    <a:solidFill>
                      <a:srgbClr val="0808C0"/>
                    </a:solidFill>
                  </a:rPr>
                  <a:t>i-4</a:t>
                </a:r>
                <a:endParaRPr lang="en-US" b="1" baseline="-25000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8077200" y="1781944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8</a:t>
                </a:r>
                <a:r>
                  <a:rPr lang="en-US" b="1" baseline="-25000" dirty="0" smtClean="0">
                    <a:solidFill>
                      <a:srgbClr val="0808C0"/>
                    </a:solidFill>
                  </a:rPr>
                  <a:t>i-5</a:t>
                </a:r>
                <a:endParaRPr lang="en-US" b="1" baseline="-25000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8077200" y="1219200"/>
                <a:ext cx="504056" cy="50405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9</a:t>
                </a:r>
                <a:r>
                  <a:rPr lang="en-US" b="1" baseline="-25000" dirty="0" smtClean="0">
                    <a:solidFill>
                      <a:srgbClr val="0808C0"/>
                    </a:solidFill>
                  </a:rPr>
                  <a:t>i-6</a:t>
                </a:r>
                <a:endParaRPr lang="en-US" b="1" baseline="-25000" dirty="0">
                  <a:solidFill>
                    <a:srgbClr val="0808C0"/>
                  </a:solidFill>
                </a:endParaRPr>
              </a:p>
            </p:txBody>
          </p:sp>
        </p:grpSp>
      </p:grpSp>
      <p:sp>
        <p:nvSpPr>
          <p:cNvPr id="196" name="TextBox 195"/>
          <p:cNvSpPr txBox="1"/>
          <p:nvPr/>
        </p:nvSpPr>
        <p:spPr>
          <a:xfrm>
            <a:off x="5474825" y="318882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Temporal Scheduling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7391400" y="283781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9" name="Straight Arrow Connector 198"/>
          <p:cNvCxnSpPr>
            <a:endCxn id="190" idx="1"/>
          </p:cNvCxnSpPr>
          <p:nvPr/>
        </p:nvCxnSpPr>
        <p:spPr>
          <a:xfrm>
            <a:off x="4419600" y="3810000"/>
            <a:ext cx="1815101" cy="5130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4495800" y="4267200"/>
            <a:ext cx="2514600" cy="7620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26" dur="indefinite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29" dur="indefinite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96" grpId="0"/>
      <p:bldP spid="1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>
            <a:noAutofit/>
          </a:bodyPr>
          <a:lstStyle/>
          <a:p>
            <a:r>
              <a:rPr lang="en-US" sz="3400" b="1" dirty="0" smtClean="0"/>
              <a:t>Mapped Kernel Executed on the CGRA</a:t>
            </a:r>
            <a:endParaRPr lang="en-US" sz="3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096700"/>
            <a:ext cx="3048000" cy="83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0808C0"/>
                </a:solidFill>
                <a:latin typeface="Courier New" pitchFamily="49" charset="0"/>
                <a:cs typeface="Courier New" pitchFamily="49" charset="0"/>
              </a:rPr>
              <a:t>Loop:</a:t>
            </a:r>
          </a:p>
          <a:p>
            <a:r>
              <a:rPr lang="en-US" sz="1600" dirty="0" smtClean="0">
                <a:solidFill>
                  <a:srgbClr val="0808C0"/>
                </a:solidFill>
                <a:latin typeface="Courier New" pitchFamily="49" charset="0"/>
                <a:cs typeface="Courier New" pitchFamily="49" charset="0"/>
              </a:rPr>
              <a:t>  t1 = (a[</a:t>
            </a:r>
            <a:r>
              <a:rPr lang="en-US" sz="1600" dirty="0" err="1" smtClean="0">
                <a:solidFill>
                  <a:srgbClr val="0808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808C0"/>
                </a:solidFill>
                <a:latin typeface="Courier New" pitchFamily="49" charset="0"/>
                <a:cs typeface="Courier New" pitchFamily="49" charset="0"/>
              </a:rPr>
              <a:t>]+b[</a:t>
            </a:r>
            <a:r>
              <a:rPr lang="en-US" sz="1600" dirty="0" err="1" smtClean="0">
                <a:solidFill>
                  <a:srgbClr val="0808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808C0"/>
                </a:solidFill>
                <a:latin typeface="Courier New" pitchFamily="49" charset="0"/>
                <a:cs typeface="Courier New" pitchFamily="49" charset="0"/>
              </a:rPr>
              <a:t>])*c[</a:t>
            </a:r>
            <a:r>
              <a:rPr lang="en-US" sz="1600" dirty="0" err="1" smtClean="0">
                <a:solidFill>
                  <a:srgbClr val="0808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808C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 smtClean="0">
                <a:solidFill>
                  <a:srgbClr val="0808C0"/>
                </a:solidFill>
                <a:latin typeface="Courier New" pitchFamily="49" charset="0"/>
                <a:cs typeface="Courier New" pitchFamily="49" charset="0"/>
              </a:rPr>
              <a:t>  d[</a:t>
            </a:r>
            <a:r>
              <a:rPr lang="en-US" sz="1600" dirty="0" err="1" smtClean="0">
                <a:solidFill>
                  <a:srgbClr val="0808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solidFill>
                  <a:srgbClr val="0808C0"/>
                </a:solidFill>
                <a:latin typeface="Courier New" pitchFamily="49" charset="0"/>
                <a:cs typeface="Courier New" pitchFamily="49" charset="0"/>
              </a:rPr>
              <a:t>] = ~t1 &amp; 0xFFFF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2000" y="1905000"/>
            <a:ext cx="2813591" cy="4773488"/>
            <a:chOff x="4343400" y="1295400"/>
            <a:chExt cx="2813591" cy="47734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" name="Straight Arrow Connector 6"/>
            <p:cNvCxnSpPr>
              <a:stCxn id="11" idx="4"/>
              <a:endCxn id="12" idx="0"/>
            </p:cNvCxnSpPr>
            <p:nvPr/>
          </p:nvCxnSpPr>
          <p:spPr>
            <a:xfrm rot="5400000">
              <a:off x="5624500" y="2108448"/>
              <a:ext cx="144016" cy="288032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24"/>
            <p:cNvGrpSpPr/>
            <p:nvPr/>
          </p:nvGrpSpPr>
          <p:grpSpPr>
            <a:xfrm>
              <a:off x="4343400" y="1295400"/>
              <a:ext cx="2813591" cy="4773488"/>
              <a:chOff x="4343400" y="1295400"/>
              <a:chExt cx="2813591" cy="4773488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343400" y="1295400"/>
                <a:ext cx="281359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808C0"/>
                    </a:solidFill>
                  </a:rPr>
                  <a:t>Data-Dependency Graph: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012432" y="1676400"/>
                <a:ext cx="504056" cy="50405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1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588496" y="1676400"/>
                <a:ext cx="504056" cy="50405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2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300464" y="2324472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3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10" idx="4"/>
                <a:endCxn id="12" idx="0"/>
              </p:cNvCxnSpPr>
              <p:nvPr/>
            </p:nvCxnSpPr>
            <p:spPr>
              <a:xfrm rot="16200000" flipH="1">
                <a:off x="5336468" y="2108448"/>
                <a:ext cx="144016" cy="288032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19" idx="4"/>
                <a:endCxn id="23" idx="0"/>
              </p:cNvCxnSpPr>
              <p:nvPr/>
            </p:nvCxnSpPr>
            <p:spPr>
              <a:xfrm rot="5400000">
                <a:off x="5192452" y="4844752"/>
                <a:ext cx="144016" cy="158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12" idx="4"/>
                <a:endCxn id="17" idx="0"/>
              </p:cNvCxnSpPr>
              <p:nvPr/>
            </p:nvCxnSpPr>
            <p:spPr>
              <a:xfrm rot="5400000">
                <a:off x="5480484" y="2900536"/>
                <a:ext cx="144016" cy="158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4724400" y="2972544"/>
                <a:ext cx="504056" cy="50405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4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300464" y="2972544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5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012432" y="3620616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6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012432" y="4268688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7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cxnSp>
            <p:nvCxnSpPr>
              <p:cNvPr id="20" name="Straight Arrow Connector 19"/>
              <p:cNvCxnSpPr>
                <a:stCxn id="16" idx="4"/>
                <a:endCxn id="18" idx="0"/>
              </p:cNvCxnSpPr>
              <p:nvPr/>
            </p:nvCxnSpPr>
            <p:spPr>
              <a:xfrm rot="16200000" flipH="1">
                <a:off x="5048436" y="3404592"/>
                <a:ext cx="144016" cy="288032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7" idx="4"/>
                <a:endCxn id="18" idx="0"/>
              </p:cNvCxnSpPr>
              <p:nvPr/>
            </p:nvCxnSpPr>
            <p:spPr>
              <a:xfrm rot="5400000">
                <a:off x="5336468" y="3404592"/>
                <a:ext cx="144016" cy="288032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8" idx="4"/>
                <a:endCxn id="19" idx="0"/>
              </p:cNvCxnSpPr>
              <p:nvPr/>
            </p:nvCxnSpPr>
            <p:spPr>
              <a:xfrm rot="5400000">
                <a:off x="5192452" y="4196680"/>
                <a:ext cx="144016" cy="158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/>
              <p:nvPr/>
            </p:nvSpPr>
            <p:spPr>
              <a:xfrm>
                <a:off x="5012432" y="4916760"/>
                <a:ext cx="504056" cy="504056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8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012432" y="5564832"/>
                <a:ext cx="504056" cy="504056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808C0"/>
                    </a:solidFill>
                  </a:rPr>
                  <a:t>9</a:t>
                </a:r>
                <a:endParaRPr lang="en-US" dirty="0">
                  <a:solidFill>
                    <a:srgbClr val="0808C0"/>
                  </a:solidFill>
                </a:endParaRPr>
              </a:p>
            </p:txBody>
          </p:sp>
          <p:cxnSp>
            <p:nvCxnSpPr>
              <p:cNvPr id="25" name="Straight Arrow Connector 24"/>
              <p:cNvCxnSpPr>
                <a:stCxn id="23" idx="4"/>
                <a:endCxn id="24" idx="0"/>
              </p:cNvCxnSpPr>
              <p:nvPr/>
            </p:nvCxnSpPr>
            <p:spPr>
              <a:xfrm rot="5400000">
                <a:off x="5192452" y="5492824"/>
                <a:ext cx="144016" cy="1588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 79"/>
          <p:cNvGrpSpPr/>
          <p:nvPr/>
        </p:nvGrpSpPr>
        <p:grpSpPr>
          <a:xfrm>
            <a:off x="5867400" y="3200400"/>
            <a:ext cx="2438400" cy="2438400"/>
            <a:chOff x="5791200" y="2133600"/>
            <a:chExt cx="2438400" cy="2438400"/>
          </a:xfrm>
        </p:grpSpPr>
        <p:grpSp>
          <p:nvGrpSpPr>
            <p:cNvPr id="26" name="Group 25"/>
            <p:cNvGrpSpPr/>
            <p:nvPr/>
          </p:nvGrpSpPr>
          <p:grpSpPr>
            <a:xfrm>
              <a:off x="5791200" y="2133600"/>
              <a:ext cx="2438400" cy="2438400"/>
              <a:chOff x="6172200" y="1143000"/>
              <a:chExt cx="2438400" cy="2438400"/>
            </a:xfrm>
          </p:grpSpPr>
          <p:sp>
            <p:nvSpPr>
              <p:cNvPr id="27" name="Rectangle 26"/>
              <p:cNvSpPr/>
              <p:nvPr/>
            </p:nvSpPr>
            <p:spPr bwMode="auto">
              <a:xfrm>
                <a:off x="6172200" y="1143000"/>
                <a:ext cx="2438400" cy="243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6248400" y="12192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6858000" y="12192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7467600" y="12192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8077200" y="12192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6248400" y="18288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6858000" y="18288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 bwMode="auto">
              <a:xfrm>
                <a:off x="7467600" y="18288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8077200" y="18288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6248400" y="24384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6858000" y="24384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7467600" y="24384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8077200" y="24384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6248400" y="30480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6858000" y="30480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 bwMode="auto">
              <a:xfrm>
                <a:off x="7467600" y="30480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8077200" y="3048000"/>
                <a:ext cx="457200" cy="45720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dirty="0" smtClean="0">
                    <a:solidFill>
                      <a:schemeClr val="accent5">
                        <a:lumMod val="50000"/>
                      </a:schemeClr>
                    </a:solidFill>
                    <a:latin typeface="Arial" charset="0"/>
                    <a:ea typeface="ヒラギノ角ゴ Pro W3" pitchFamily="1" charset="-128"/>
                  </a:rPr>
                  <a:t>PE</a:t>
                </a:r>
                <a:endPara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019800" y="2362200"/>
              <a:ext cx="1905000" cy="1905000"/>
              <a:chOff x="6400800" y="2057400"/>
              <a:chExt cx="1905000" cy="1905000"/>
            </a:xfrm>
          </p:grpSpPr>
          <p:sp>
            <p:nvSpPr>
              <p:cNvPr id="56" name="Left-Right Arrow 55"/>
              <p:cNvSpPr/>
              <p:nvPr/>
            </p:nvSpPr>
            <p:spPr bwMode="auto">
              <a:xfrm>
                <a:off x="6705600" y="20574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7" name="Left-Right Arrow 56"/>
              <p:cNvSpPr/>
              <p:nvPr/>
            </p:nvSpPr>
            <p:spPr bwMode="auto">
              <a:xfrm>
                <a:off x="7315200" y="20574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8" name="Left-Right Arrow 57"/>
              <p:cNvSpPr/>
              <p:nvPr/>
            </p:nvSpPr>
            <p:spPr bwMode="auto">
              <a:xfrm>
                <a:off x="7924800" y="20574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59" name="Left-Right Arrow 58"/>
              <p:cNvSpPr/>
              <p:nvPr/>
            </p:nvSpPr>
            <p:spPr bwMode="auto">
              <a:xfrm>
                <a:off x="6705600" y="26670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60" name="Left-Right Arrow 59"/>
              <p:cNvSpPr/>
              <p:nvPr/>
            </p:nvSpPr>
            <p:spPr bwMode="auto">
              <a:xfrm>
                <a:off x="7315200" y="26670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61" name="Left-Right Arrow 60"/>
              <p:cNvSpPr/>
              <p:nvPr/>
            </p:nvSpPr>
            <p:spPr bwMode="auto">
              <a:xfrm>
                <a:off x="7924800" y="26670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62" name="Left-Right Arrow 61"/>
              <p:cNvSpPr/>
              <p:nvPr/>
            </p:nvSpPr>
            <p:spPr bwMode="auto">
              <a:xfrm>
                <a:off x="6705600" y="32766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63" name="Left-Right Arrow 62"/>
              <p:cNvSpPr/>
              <p:nvPr/>
            </p:nvSpPr>
            <p:spPr bwMode="auto">
              <a:xfrm>
                <a:off x="7315200" y="32766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64" name="Left-Right Arrow 63"/>
              <p:cNvSpPr/>
              <p:nvPr/>
            </p:nvSpPr>
            <p:spPr bwMode="auto">
              <a:xfrm>
                <a:off x="7924800" y="32766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65" name="Left-Right Arrow 64"/>
              <p:cNvSpPr/>
              <p:nvPr/>
            </p:nvSpPr>
            <p:spPr bwMode="auto">
              <a:xfrm>
                <a:off x="6705600" y="38862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66" name="Left-Right Arrow 65"/>
              <p:cNvSpPr/>
              <p:nvPr/>
            </p:nvSpPr>
            <p:spPr bwMode="auto">
              <a:xfrm>
                <a:off x="7315200" y="38862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67" name="Left-Right Arrow 66"/>
              <p:cNvSpPr/>
              <p:nvPr/>
            </p:nvSpPr>
            <p:spPr bwMode="auto">
              <a:xfrm>
                <a:off x="7924800" y="3886200"/>
                <a:ext cx="152400" cy="76200"/>
              </a:xfrm>
              <a:prstGeom prst="leftRight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68" name="Up-Down Arrow 67"/>
              <p:cNvSpPr/>
              <p:nvPr/>
            </p:nvSpPr>
            <p:spPr bwMode="auto">
              <a:xfrm>
                <a:off x="6400800" y="23622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69" name="Up-Down Arrow 68"/>
              <p:cNvSpPr/>
              <p:nvPr/>
            </p:nvSpPr>
            <p:spPr bwMode="auto">
              <a:xfrm>
                <a:off x="7010400" y="23622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70" name="Up-Down Arrow 69"/>
              <p:cNvSpPr/>
              <p:nvPr/>
            </p:nvSpPr>
            <p:spPr bwMode="auto">
              <a:xfrm>
                <a:off x="7620000" y="23622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71" name="Up-Down Arrow 70"/>
              <p:cNvSpPr/>
              <p:nvPr/>
            </p:nvSpPr>
            <p:spPr bwMode="auto">
              <a:xfrm>
                <a:off x="8229600" y="23622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72" name="Up-Down Arrow 71"/>
              <p:cNvSpPr/>
              <p:nvPr/>
            </p:nvSpPr>
            <p:spPr bwMode="auto">
              <a:xfrm>
                <a:off x="6400800" y="29718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73" name="Up-Down Arrow 72"/>
              <p:cNvSpPr/>
              <p:nvPr/>
            </p:nvSpPr>
            <p:spPr bwMode="auto">
              <a:xfrm>
                <a:off x="6400800" y="35814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74" name="Up-Down Arrow 73"/>
              <p:cNvSpPr/>
              <p:nvPr/>
            </p:nvSpPr>
            <p:spPr bwMode="auto">
              <a:xfrm>
                <a:off x="7010400" y="29718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75" name="Up-Down Arrow 74"/>
              <p:cNvSpPr/>
              <p:nvPr/>
            </p:nvSpPr>
            <p:spPr bwMode="auto">
              <a:xfrm>
                <a:off x="7010400" y="35814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76" name="Up-Down Arrow 75"/>
              <p:cNvSpPr/>
              <p:nvPr/>
            </p:nvSpPr>
            <p:spPr bwMode="auto">
              <a:xfrm>
                <a:off x="7620000" y="29718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77" name="Up-Down Arrow 76"/>
              <p:cNvSpPr/>
              <p:nvPr/>
            </p:nvSpPr>
            <p:spPr bwMode="auto">
              <a:xfrm>
                <a:off x="7620000" y="35814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78" name="Up-Down Arrow 77"/>
              <p:cNvSpPr/>
              <p:nvPr/>
            </p:nvSpPr>
            <p:spPr bwMode="auto">
              <a:xfrm>
                <a:off x="8229600" y="29718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  <p:sp>
            <p:nvSpPr>
              <p:cNvPr id="79" name="Up-Down Arrow 78"/>
              <p:cNvSpPr/>
              <p:nvPr/>
            </p:nvSpPr>
            <p:spPr bwMode="auto">
              <a:xfrm>
                <a:off x="8229600" y="3581400"/>
                <a:ext cx="76200" cy="152400"/>
              </a:xfrm>
              <a:prstGeom prst="upDownArrow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ヒラギノ角ゴ Pro W3" pitchFamily="1" charset="-128"/>
                </a:endParaRPr>
              </a:p>
            </p:txBody>
          </p:sp>
        </p:grpSp>
      </p:grpSp>
      <p:sp>
        <p:nvSpPr>
          <p:cNvPr id="81" name="TextBox 80"/>
          <p:cNvSpPr txBox="1"/>
          <p:nvPr/>
        </p:nvSpPr>
        <p:spPr>
          <a:xfrm>
            <a:off x="5783094" y="1487269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time slot: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(or cycle)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114038" y="149884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0</a:t>
            </a:r>
            <a:endParaRPr lang="en-US" sz="3200" b="1" dirty="0"/>
          </a:p>
        </p:txBody>
      </p:sp>
      <p:grpSp>
        <p:nvGrpSpPr>
          <p:cNvPr id="94" name="Group 93"/>
          <p:cNvGrpSpPr/>
          <p:nvPr/>
        </p:nvGrpSpPr>
        <p:grpSpPr>
          <a:xfrm>
            <a:off x="5902125" y="3253450"/>
            <a:ext cx="1135502" cy="1110563"/>
            <a:chOff x="609600" y="4267200"/>
            <a:chExt cx="1135502" cy="1110563"/>
          </a:xfrm>
        </p:grpSpPr>
        <p:sp>
          <p:nvSpPr>
            <p:cNvPr id="86" name="Oval 85"/>
            <p:cNvSpPr/>
            <p:nvPr/>
          </p:nvSpPr>
          <p:spPr>
            <a:xfrm>
              <a:off x="1241046" y="4267200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1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0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609600" y="4873707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2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0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5902125" y="3253450"/>
            <a:ext cx="1143815" cy="1118876"/>
            <a:chOff x="1905000" y="2819400"/>
            <a:chExt cx="1143815" cy="1118876"/>
          </a:xfrm>
        </p:grpSpPr>
        <p:sp>
          <p:nvSpPr>
            <p:cNvPr id="98" name="Oval 97"/>
            <p:cNvSpPr/>
            <p:nvPr/>
          </p:nvSpPr>
          <p:spPr>
            <a:xfrm>
              <a:off x="2536446" y="2819400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1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1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1905000" y="3425907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2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1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2544759" y="3434220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3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0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8115394" y="149884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3200" b="1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5902125" y="3253450"/>
            <a:ext cx="1764503" cy="1728192"/>
            <a:chOff x="1447800" y="2743200"/>
            <a:chExt cx="1764503" cy="1728192"/>
          </a:xfrm>
        </p:grpSpPr>
        <p:sp>
          <p:nvSpPr>
            <p:cNvPr id="109" name="Oval 108"/>
            <p:cNvSpPr/>
            <p:nvPr/>
          </p:nvSpPr>
          <p:spPr>
            <a:xfrm>
              <a:off x="2708247" y="3378236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4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0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2079246" y="2743200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1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2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1447800" y="3349707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2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2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2087559" y="3358020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3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1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2070933" y="3967336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5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0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8122144" y="149893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2</a:t>
            </a:r>
            <a:endParaRPr lang="en-US" sz="3200" b="1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5902125" y="3253450"/>
            <a:ext cx="1764503" cy="1748692"/>
            <a:chOff x="1512097" y="2747108"/>
            <a:chExt cx="1764503" cy="1748692"/>
          </a:xfrm>
        </p:grpSpPr>
        <p:sp>
          <p:nvSpPr>
            <p:cNvPr id="122" name="Oval 121"/>
            <p:cNvSpPr/>
            <p:nvPr/>
          </p:nvSpPr>
          <p:spPr>
            <a:xfrm>
              <a:off x="2772544" y="3382144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4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1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2143543" y="2747108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1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3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1512097" y="3353615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2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3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26" name="Oval 125"/>
            <p:cNvSpPr/>
            <p:nvPr/>
          </p:nvSpPr>
          <p:spPr>
            <a:xfrm>
              <a:off x="2151856" y="3361928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3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2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2135230" y="3971244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5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1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28" name="Oval 127"/>
            <p:cNvSpPr/>
            <p:nvPr/>
          </p:nvSpPr>
          <p:spPr>
            <a:xfrm>
              <a:off x="2772544" y="3991744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6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0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8137188" y="149893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3</a:t>
            </a:r>
            <a:endParaRPr lang="en-US" sz="3200" b="1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5902125" y="3253450"/>
            <a:ext cx="2374103" cy="1748692"/>
            <a:chOff x="1447800" y="2743200"/>
            <a:chExt cx="2374103" cy="1748692"/>
          </a:xfrm>
        </p:grpSpPr>
        <p:sp>
          <p:nvSpPr>
            <p:cNvPr id="135" name="Oval 134"/>
            <p:cNvSpPr/>
            <p:nvPr/>
          </p:nvSpPr>
          <p:spPr>
            <a:xfrm>
              <a:off x="2708247" y="3378236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4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2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37" name="Oval 136"/>
            <p:cNvSpPr/>
            <p:nvPr/>
          </p:nvSpPr>
          <p:spPr>
            <a:xfrm>
              <a:off x="2079246" y="2743200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1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4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1447800" y="3349707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2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4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2087559" y="3358020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0808C0"/>
                  </a:solidFill>
                </a:rPr>
                <a:t>3</a:t>
              </a:r>
              <a:r>
                <a:rPr lang="en-US" b="1" baseline="-25000" smtClean="0">
                  <a:solidFill>
                    <a:srgbClr val="0808C0"/>
                  </a:solidFill>
                </a:rPr>
                <a:t>3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40" name="Oval 139"/>
            <p:cNvSpPr/>
            <p:nvPr/>
          </p:nvSpPr>
          <p:spPr>
            <a:xfrm>
              <a:off x="2070933" y="3967336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5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2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41" name="Oval 140"/>
            <p:cNvSpPr/>
            <p:nvPr/>
          </p:nvSpPr>
          <p:spPr>
            <a:xfrm>
              <a:off x="2708247" y="3987836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6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1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42" name="Oval 141"/>
            <p:cNvSpPr/>
            <p:nvPr/>
          </p:nvSpPr>
          <p:spPr>
            <a:xfrm>
              <a:off x="3317847" y="3987836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7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0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8145294" y="149893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4</a:t>
            </a:r>
            <a:endParaRPr lang="en-US" sz="3200" b="1" dirty="0"/>
          </a:p>
        </p:txBody>
      </p:sp>
      <p:grpSp>
        <p:nvGrpSpPr>
          <p:cNvPr id="158" name="Group 157"/>
          <p:cNvGrpSpPr/>
          <p:nvPr/>
        </p:nvGrpSpPr>
        <p:grpSpPr>
          <a:xfrm>
            <a:off x="5902125" y="3253450"/>
            <a:ext cx="2374103" cy="1748692"/>
            <a:chOff x="1512097" y="2747108"/>
            <a:chExt cx="2374103" cy="1748692"/>
          </a:xfrm>
        </p:grpSpPr>
        <p:sp>
          <p:nvSpPr>
            <p:cNvPr id="148" name="Oval 147"/>
            <p:cNvSpPr/>
            <p:nvPr/>
          </p:nvSpPr>
          <p:spPr>
            <a:xfrm>
              <a:off x="2772544" y="3382144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4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3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50" name="Oval 149"/>
            <p:cNvSpPr/>
            <p:nvPr/>
          </p:nvSpPr>
          <p:spPr>
            <a:xfrm>
              <a:off x="2143543" y="2747108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1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5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51" name="Oval 150"/>
            <p:cNvSpPr/>
            <p:nvPr/>
          </p:nvSpPr>
          <p:spPr>
            <a:xfrm>
              <a:off x="1512097" y="3353615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2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5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52" name="Oval 151"/>
            <p:cNvSpPr/>
            <p:nvPr/>
          </p:nvSpPr>
          <p:spPr>
            <a:xfrm>
              <a:off x="2151856" y="3361928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3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4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53" name="Oval 152"/>
            <p:cNvSpPr/>
            <p:nvPr/>
          </p:nvSpPr>
          <p:spPr>
            <a:xfrm>
              <a:off x="2135230" y="3971244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5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3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2772544" y="3991744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6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2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55" name="Oval 154"/>
            <p:cNvSpPr/>
            <p:nvPr/>
          </p:nvSpPr>
          <p:spPr>
            <a:xfrm>
              <a:off x="3382144" y="3991744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7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1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56" name="Oval 155"/>
            <p:cNvSpPr/>
            <p:nvPr/>
          </p:nvSpPr>
          <p:spPr>
            <a:xfrm>
              <a:off x="3382144" y="3335288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8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0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8133719" y="149884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5</a:t>
            </a:r>
            <a:endParaRPr lang="en-US" sz="3200" b="1" dirty="0"/>
          </a:p>
        </p:txBody>
      </p:sp>
      <p:grpSp>
        <p:nvGrpSpPr>
          <p:cNvPr id="171" name="Group 170"/>
          <p:cNvGrpSpPr/>
          <p:nvPr/>
        </p:nvGrpSpPr>
        <p:grpSpPr>
          <a:xfrm>
            <a:off x="5902125" y="3253450"/>
            <a:ext cx="2374103" cy="1748692"/>
            <a:chOff x="1447800" y="2670908"/>
            <a:chExt cx="2374103" cy="1748692"/>
          </a:xfrm>
        </p:grpSpPr>
        <p:sp>
          <p:nvSpPr>
            <p:cNvPr id="161" name="Oval 160"/>
            <p:cNvSpPr/>
            <p:nvPr/>
          </p:nvSpPr>
          <p:spPr>
            <a:xfrm>
              <a:off x="2708247" y="3305944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0808C0"/>
                  </a:solidFill>
                </a:rPr>
                <a:t>4</a:t>
              </a:r>
              <a:r>
                <a:rPr lang="en-US" b="1" baseline="-25000" smtClean="0">
                  <a:solidFill>
                    <a:srgbClr val="0808C0"/>
                  </a:solidFill>
                </a:rPr>
                <a:t>4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63" name="Oval 162"/>
            <p:cNvSpPr/>
            <p:nvPr/>
          </p:nvSpPr>
          <p:spPr>
            <a:xfrm>
              <a:off x="2079246" y="2670908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1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6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64" name="Oval 163"/>
            <p:cNvSpPr/>
            <p:nvPr/>
          </p:nvSpPr>
          <p:spPr>
            <a:xfrm>
              <a:off x="1447800" y="3277415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0808C0"/>
                  </a:solidFill>
                </a:rPr>
                <a:t>2</a:t>
              </a:r>
              <a:r>
                <a:rPr lang="en-US" b="1" baseline="-25000" smtClean="0">
                  <a:solidFill>
                    <a:srgbClr val="0808C0"/>
                  </a:solidFill>
                </a:rPr>
                <a:t>6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65" name="Oval 164"/>
            <p:cNvSpPr/>
            <p:nvPr/>
          </p:nvSpPr>
          <p:spPr>
            <a:xfrm>
              <a:off x="2087559" y="3285728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3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5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66" name="Oval 165"/>
            <p:cNvSpPr/>
            <p:nvPr/>
          </p:nvSpPr>
          <p:spPr>
            <a:xfrm>
              <a:off x="2070933" y="3895044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0808C0"/>
                  </a:solidFill>
                </a:rPr>
                <a:t>5</a:t>
              </a:r>
              <a:r>
                <a:rPr lang="en-US" b="1" baseline="-25000" smtClean="0">
                  <a:solidFill>
                    <a:srgbClr val="0808C0"/>
                  </a:solidFill>
                </a:rPr>
                <a:t>4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67" name="Oval 166"/>
            <p:cNvSpPr/>
            <p:nvPr/>
          </p:nvSpPr>
          <p:spPr>
            <a:xfrm>
              <a:off x="2708247" y="3915544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6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3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68" name="Oval 167"/>
            <p:cNvSpPr/>
            <p:nvPr/>
          </p:nvSpPr>
          <p:spPr>
            <a:xfrm>
              <a:off x="3317847" y="3915544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7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2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69" name="Oval 168"/>
            <p:cNvSpPr/>
            <p:nvPr/>
          </p:nvSpPr>
          <p:spPr>
            <a:xfrm>
              <a:off x="3317847" y="3259088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mtClean="0">
                  <a:solidFill>
                    <a:srgbClr val="0808C0"/>
                  </a:solidFill>
                </a:rPr>
                <a:t>8</a:t>
              </a:r>
              <a:r>
                <a:rPr lang="en-US" b="1" baseline="-25000" smtClean="0">
                  <a:solidFill>
                    <a:srgbClr val="0808C0"/>
                  </a:solidFill>
                </a:rPr>
                <a:t>1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3317847" y="2696344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9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0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8133719" y="149884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6</a:t>
            </a:r>
            <a:endParaRPr lang="en-US" sz="3200" b="1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5902125" y="3253450"/>
            <a:ext cx="2374103" cy="1748692"/>
            <a:chOff x="1447800" y="2670908"/>
            <a:chExt cx="2374103" cy="1748692"/>
          </a:xfrm>
        </p:grpSpPr>
        <p:sp>
          <p:nvSpPr>
            <p:cNvPr id="174" name="Oval 173"/>
            <p:cNvSpPr/>
            <p:nvPr/>
          </p:nvSpPr>
          <p:spPr>
            <a:xfrm>
              <a:off x="2708247" y="3305944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4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5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75" name="Oval 174"/>
            <p:cNvSpPr/>
            <p:nvPr/>
          </p:nvSpPr>
          <p:spPr>
            <a:xfrm>
              <a:off x="2079246" y="2670908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1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7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76" name="Oval 175"/>
            <p:cNvSpPr/>
            <p:nvPr/>
          </p:nvSpPr>
          <p:spPr>
            <a:xfrm>
              <a:off x="1447800" y="3277415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2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7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2087559" y="3285728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3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6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78" name="Oval 177"/>
            <p:cNvSpPr/>
            <p:nvPr/>
          </p:nvSpPr>
          <p:spPr>
            <a:xfrm>
              <a:off x="2070933" y="3895044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5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5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79" name="Oval 178"/>
            <p:cNvSpPr/>
            <p:nvPr/>
          </p:nvSpPr>
          <p:spPr>
            <a:xfrm>
              <a:off x="2708247" y="3915544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6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4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80" name="Oval 179"/>
            <p:cNvSpPr/>
            <p:nvPr/>
          </p:nvSpPr>
          <p:spPr>
            <a:xfrm>
              <a:off x="3317847" y="3915544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7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3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81" name="Oval 180"/>
            <p:cNvSpPr/>
            <p:nvPr/>
          </p:nvSpPr>
          <p:spPr>
            <a:xfrm>
              <a:off x="3317847" y="3259088"/>
              <a:ext cx="504056" cy="5040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8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2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3317847" y="2696344"/>
              <a:ext cx="504056" cy="504056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rgbClr val="0808C0"/>
                  </a:solidFill>
                </a:rPr>
                <a:t>9</a:t>
              </a:r>
              <a:r>
                <a:rPr lang="en-US" b="1" baseline="-25000" dirty="0" smtClean="0">
                  <a:solidFill>
                    <a:srgbClr val="0808C0"/>
                  </a:solidFill>
                </a:rPr>
                <a:t>1</a:t>
              </a:r>
              <a:endParaRPr lang="en-US" b="1" baseline="-25000" dirty="0">
                <a:solidFill>
                  <a:srgbClr val="0808C0"/>
                </a:solidFill>
              </a:endParaRPr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8133719" y="149884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7</a:t>
            </a:r>
            <a:endParaRPr lang="en-US" sz="3200" b="1" dirty="0"/>
          </a:p>
        </p:txBody>
      </p:sp>
      <p:sp>
        <p:nvSpPr>
          <p:cNvPr id="185" name="Vertical Scroll 184"/>
          <p:cNvSpPr/>
          <p:nvPr/>
        </p:nvSpPr>
        <p:spPr>
          <a:xfrm>
            <a:off x="2057400" y="4724400"/>
            <a:ext cx="3539925" cy="1371600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Iteration Interval (</a:t>
            </a:r>
            <a:r>
              <a:rPr lang="en-US" sz="24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is a measure of mapping quality</a:t>
            </a:r>
            <a:endParaRPr lang="en-US" sz="24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6" name="Rounded Rectangular Callout 185"/>
          <p:cNvSpPr/>
          <p:nvPr/>
        </p:nvSpPr>
        <p:spPr>
          <a:xfrm>
            <a:off x="2895600" y="3048000"/>
            <a:ext cx="2514600" cy="914400"/>
          </a:xfrm>
          <a:prstGeom prst="wedgeRoundRectCallout">
            <a:avLst>
              <a:gd name="adj1" fmla="val 67775"/>
              <a:gd name="adj2" fmla="val 40222"/>
              <a:gd name="adj3" fmla="val 1666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Entire kernel can be mapped onto CGRA by unrolling </a:t>
            </a:r>
            <a:r>
              <a:rPr lang="en-US" b="1" dirty="0" smtClean="0">
                <a:solidFill>
                  <a:srgbClr val="0070C0"/>
                </a:solidFill>
              </a:rPr>
              <a:t>6</a:t>
            </a:r>
            <a:r>
              <a:rPr lang="en-US" dirty="0" smtClean="0">
                <a:solidFill>
                  <a:srgbClr val="0070C0"/>
                </a:solidFill>
              </a:rPr>
              <a:t> times</a:t>
            </a:r>
          </a:p>
        </p:txBody>
      </p:sp>
      <p:sp>
        <p:nvSpPr>
          <p:cNvPr id="187" name="Rounded Rectangular Callout 186"/>
          <p:cNvSpPr/>
          <p:nvPr/>
        </p:nvSpPr>
        <p:spPr>
          <a:xfrm>
            <a:off x="3581400" y="1828800"/>
            <a:ext cx="2514600" cy="1143000"/>
          </a:xfrm>
          <a:prstGeom prst="wedgeRoundRectCallout">
            <a:avLst>
              <a:gd name="adj1" fmla="val 123011"/>
              <a:gd name="adj2" fmla="val 76172"/>
              <a:gd name="adj3" fmla="val 16667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After cycle 6, one iteration of loop completes execution every cycle</a:t>
            </a:r>
          </a:p>
        </p:txBody>
      </p:sp>
      <p:sp>
        <p:nvSpPr>
          <p:cNvPr id="188" name="Rounded Rectangle 187"/>
          <p:cNvSpPr/>
          <p:nvPr/>
        </p:nvSpPr>
        <p:spPr>
          <a:xfrm>
            <a:off x="5791200" y="5791200"/>
            <a:ext cx="2590800" cy="381000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Iteration Interval = 1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2" grpId="1"/>
      <p:bldP spid="107" grpId="0"/>
      <p:bldP spid="107" grpId="1"/>
      <p:bldP spid="120" grpId="0"/>
      <p:bldP spid="120" grpId="1"/>
      <p:bldP spid="133" grpId="0"/>
      <p:bldP spid="133" grpId="1"/>
      <p:bldP spid="146" grpId="0"/>
      <p:bldP spid="146" grpId="1"/>
      <p:bldP spid="159" grpId="0"/>
      <p:bldP spid="159" grpId="1"/>
      <p:bldP spid="172" grpId="0"/>
      <p:bldP spid="172" grpId="1"/>
      <p:bldP spid="183" grpId="0"/>
      <p:bldP spid="185" grpId="0" animBg="1"/>
      <p:bldP spid="186" grpId="0" animBg="1"/>
      <p:bldP spid="187" grpId="0" animBg="1"/>
      <p:bldP spid="18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Traditional Use of CGRAs</a:t>
            </a: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3505200" y="1752600"/>
            <a:ext cx="1714500" cy="1741714"/>
            <a:chOff x="3943350" y="4463143"/>
            <a:chExt cx="1714500" cy="1741714"/>
          </a:xfrm>
        </p:grpSpPr>
        <p:sp>
          <p:nvSpPr>
            <p:cNvPr id="32" name="Rectangle 31"/>
            <p:cNvSpPr/>
            <p:nvPr/>
          </p:nvSpPr>
          <p:spPr bwMode="auto">
            <a:xfrm>
              <a:off x="3943350" y="4463143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0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400550" y="4463143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4857750" y="4463143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2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314950" y="4463143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3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943350" y="4927600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4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400550" y="4927600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5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857750" y="4927600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6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5314950" y="4927600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7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943350" y="5392057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8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4400550" y="5392057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9</a:t>
              </a: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4857750" y="5392057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8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10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5314950" y="5392057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8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11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943350" y="5856514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8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12</a:t>
              </a: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4400550" y="5856514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8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13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4857750" y="5856514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8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14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5314950" y="5856514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8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15</a:t>
              </a:r>
            </a:p>
          </p:txBody>
        </p:sp>
        <p:sp>
          <p:nvSpPr>
            <p:cNvPr id="48" name="Left-Right Arrow 47"/>
            <p:cNvSpPr/>
            <p:nvPr/>
          </p:nvSpPr>
          <p:spPr bwMode="auto">
            <a:xfrm>
              <a:off x="4743450" y="4579257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49" name="Left-Right Arrow 48"/>
            <p:cNvSpPr/>
            <p:nvPr/>
          </p:nvSpPr>
          <p:spPr bwMode="auto">
            <a:xfrm>
              <a:off x="5200650" y="4579257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50" name="Left-Right Arrow 49"/>
            <p:cNvSpPr/>
            <p:nvPr/>
          </p:nvSpPr>
          <p:spPr bwMode="auto">
            <a:xfrm>
              <a:off x="4286250" y="5504543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51" name="Left-Right Arrow 50"/>
            <p:cNvSpPr/>
            <p:nvPr/>
          </p:nvSpPr>
          <p:spPr bwMode="auto">
            <a:xfrm>
              <a:off x="4743450" y="5508171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52" name="Left-Right Arrow 51"/>
            <p:cNvSpPr/>
            <p:nvPr/>
          </p:nvSpPr>
          <p:spPr bwMode="auto">
            <a:xfrm>
              <a:off x="5200650" y="5508171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53" name="Left-Right Arrow 52"/>
            <p:cNvSpPr/>
            <p:nvPr/>
          </p:nvSpPr>
          <p:spPr bwMode="auto">
            <a:xfrm>
              <a:off x="4286250" y="5972629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54" name="Left-Right Arrow 53"/>
            <p:cNvSpPr/>
            <p:nvPr/>
          </p:nvSpPr>
          <p:spPr bwMode="auto">
            <a:xfrm>
              <a:off x="4743450" y="5972629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55" name="Left-Right Arrow 54"/>
            <p:cNvSpPr/>
            <p:nvPr/>
          </p:nvSpPr>
          <p:spPr bwMode="auto">
            <a:xfrm>
              <a:off x="5200650" y="5972629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56" name="Up-Down Arrow 55"/>
            <p:cNvSpPr/>
            <p:nvPr/>
          </p:nvSpPr>
          <p:spPr bwMode="auto">
            <a:xfrm>
              <a:off x="4514850" y="4811486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57" name="Up-Down Arrow 56"/>
            <p:cNvSpPr/>
            <p:nvPr/>
          </p:nvSpPr>
          <p:spPr bwMode="auto">
            <a:xfrm>
              <a:off x="4972050" y="4811486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58" name="Up-Down Arrow 57"/>
            <p:cNvSpPr/>
            <p:nvPr/>
          </p:nvSpPr>
          <p:spPr bwMode="auto">
            <a:xfrm>
              <a:off x="4057650" y="5275943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59" name="Up-Down Arrow 58"/>
            <p:cNvSpPr/>
            <p:nvPr/>
          </p:nvSpPr>
          <p:spPr bwMode="auto">
            <a:xfrm>
              <a:off x="4057650" y="5740400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60" name="Up-Down Arrow 59"/>
            <p:cNvSpPr/>
            <p:nvPr/>
          </p:nvSpPr>
          <p:spPr bwMode="auto">
            <a:xfrm>
              <a:off x="4514850" y="5275943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61" name="Up-Down Arrow 60"/>
            <p:cNvSpPr/>
            <p:nvPr/>
          </p:nvSpPr>
          <p:spPr bwMode="auto">
            <a:xfrm>
              <a:off x="4514850" y="5740400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62" name="Up-Down Arrow 61"/>
            <p:cNvSpPr/>
            <p:nvPr/>
          </p:nvSpPr>
          <p:spPr bwMode="auto">
            <a:xfrm>
              <a:off x="4972050" y="5275943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63" name="Up-Down Arrow 62"/>
            <p:cNvSpPr/>
            <p:nvPr/>
          </p:nvSpPr>
          <p:spPr bwMode="auto">
            <a:xfrm>
              <a:off x="4972050" y="5740400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64" name="Up-Down Arrow 63"/>
            <p:cNvSpPr/>
            <p:nvPr/>
          </p:nvSpPr>
          <p:spPr bwMode="auto">
            <a:xfrm>
              <a:off x="5429250" y="5275943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65" name="Up-Down Arrow 64"/>
            <p:cNvSpPr/>
            <p:nvPr/>
          </p:nvSpPr>
          <p:spPr bwMode="auto">
            <a:xfrm>
              <a:off x="5429250" y="5740400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66" name="Left-Right Arrow 65"/>
            <p:cNvSpPr/>
            <p:nvPr/>
          </p:nvSpPr>
          <p:spPr bwMode="auto">
            <a:xfrm>
              <a:off x="4276726" y="4572000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67" name="Left-Right Arrow 66"/>
            <p:cNvSpPr/>
            <p:nvPr/>
          </p:nvSpPr>
          <p:spPr bwMode="auto">
            <a:xfrm>
              <a:off x="4281489" y="5047343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68" name="Left-Right Arrow 67"/>
            <p:cNvSpPr/>
            <p:nvPr/>
          </p:nvSpPr>
          <p:spPr bwMode="auto">
            <a:xfrm>
              <a:off x="4733926" y="5047343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69" name="Left-Right Arrow 68"/>
            <p:cNvSpPr/>
            <p:nvPr/>
          </p:nvSpPr>
          <p:spPr bwMode="auto">
            <a:xfrm>
              <a:off x="5195889" y="5047343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70" name="Up-Down Arrow 69"/>
            <p:cNvSpPr/>
            <p:nvPr/>
          </p:nvSpPr>
          <p:spPr bwMode="auto">
            <a:xfrm>
              <a:off x="4038600" y="4804229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71" name="Up-Down Arrow 70"/>
            <p:cNvSpPr/>
            <p:nvPr/>
          </p:nvSpPr>
          <p:spPr bwMode="auto">
            <a:xfrm>
              <a:off x="5429250" y="4804229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482340" y="1710690"/>
            <a:ext cx="1828800" cy="1828800"/>
            <a:chOff x="1447800" y="3048000"/>
            <a:chExt cx="1828800" cy="1828800"/>
          </a:xfrm>
        </p:grpSpPr>
        <p:sp>
          <p:nvSpPr>
            <p:cNvPr id="12" name="Rectangle 11"/>
            <p:cNvSpPr/>
            <p:nvPr/>
          </p:nvSpPr>
          <p:spPr>
            <a:xfrm>
              <a:off x="1447800" y="3048000"/>
              <a:ext cx="1828800" cy="1828800"/>
            </a:xfrm>
            <a:prstGeom prst="rect">
              <a:avLst/>
            </a:prstGeom>
            <a:solidFill>
              <a:srgbClr val="F1E6E3">
                <a:alpha val="34118"/>
              </a:srgb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964266" y="3581400"/>
              <a:ext cx="304800" cy="304800"/>
            </a:xfrm>
            <a:prstGeom prst="ellips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955799" y="4021666"/>
              <a:ext cx="304800" cy="304800"/>
            </a:xfrm>
            <a:prstGeom prst="ellips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21469" y="4021666"/>
              <a:ext cx="304800" cy="304800"/>
            </a:xfrm>
            <a:prstGeom prst="ellips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78666" y="3124200"/>
              <a:ext cx="304800" cy="304800"/>
            </a:xfrm>
            <a:prstGeom prst="ellips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870199" y="3581400"/>
              <a:ext cx="304800" cy="304800"/>
            </a:xfrm>
            <a:prstGeom prst="ellips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507066" y="3589867"/>
              <a:ext cx="304800" cy="304800"/>
            </a:xfrm>
            <a:prstGeom prst="ellips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498599" y="4021666"/>
              <a:ext cx="304800" cy="304800"/>
            </a:xfrm>
            <a:prstGeom prst="ellips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70202" y="4030133"/>
              <a:ext cx="304800" cy="304800"/>
            </a:xfrm>
            <a:prstGeom prst="ellips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861735" y="4487333"/>
              <a:ext cx="304800" cy="304800"/>
            </a:xfrm>
            <a:prstGeom prst="ellips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3962400"/>
            <a:ext cx="8229600" cy="21945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 application is mapped onto the CGRA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System inputs given to the application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Power-efficient application execution achieved</a:t>
            </a:r>
          </a:p>
          <a:p>
            <a:r>
              <a:rPr lang="en-US" dirty="0" smtClean="0"/>
              <a:t>Generally used for streaming applications</a:t>
            </a:r>
          </a:p>
          <a:p>
            <a:pPr lvl="1"/>
            <a:r>
              <a:rPr lang="en-US" dirty="0" smtClean="0"/>
              <a:t>ADRES, </a:t>
            </a:r>
            <a:r>
              <a:rPr lang="en-US" dirty="0" err="1" smtClean="0"/>
              <a:t>MorphoSys</a:t>
            </a:r>
            <a:r>
              <a:rPr lang="en-US" dirty="0" smtClean="0"/>
              <a:t>, ADRES, </a:t>
            </a:r>
            <a:r>
              <a:rPr lang="en-US" dirty="0" err="1" smtClean="0"/>
              <a:t>KressArray</a:t>
            </a:r>
            <a:r>
              <a:rPr lang="en-US" dirty="0" smtClean="0"/>
              <a:t>, RSPA, DART</a:t>
            </a:r>
          </a:p>
        </p:txBody>
      </p:sp>
      <p:sp>
        <p:nvSpPr>
          <p:cNvPr id="115" name="Right Arrow 114"/>
          <p:cNvSpPr/>
          <p:nvPr/>
        </p:nvSpPr>
        <p:spPr>
          <a:xfrm>
            <a:off x="2286000" y="1828800"/>
            <a:ext cx="521208" cy="4846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Arrow 117"/>
          <p:cNvSpPr/>
          <p:nvPr/>
        </p:nvSpPr>
        <p:spPr>
          <a:xfrm>
            <a:off x="5334000" y="1828800"/>
            <a:ext cx="521208" cy="4846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 rot="16200000">
            <a:off x="1068336" y="2436864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Input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" name="TextBox 121"/>
          <p:cNvSpPr txBox="1"/>
          <p:nvPr/>
        </p:nvSpPr>
        <p:spPr>
          <a:xfrm rot="16200000">
            <a:off x="5702968" y="2436865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Output</a:t>
            </a:r>
            <a:endParaRPr 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3" name="Right Arrow 122"/>
          <p:cNvSpPr/>
          <p:nvPr/>
        </p:nvSpPr>
        <p:spPr>
          <a:xfrm>
            <a:off x="2286000" y="2334768"/>
            <a:ext cx="521208" cy="4846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ight Arrow 123"/>
          <p:cNvSpPr/>
          <p:nvPr/>
        </p:nvSpPr>
        <p:spPr>
          <a:xfrm>
            <a:off x="5334000" y="2334768"/>
            <a:ext cx="521208" cy="4846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ight Arrow 124"/>
          <p:cNvSpPr/>
          <p:nvPr/>
        </p:nvSpPr>
        <p:spPr>
          <a:xfrm>
            <a:off x="2286000" y="2868168"/>
            <a:ext cx="521208" cy="484632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ight Arrow 125"/>
          <p:cNvSpPr/>
          <p:nvPr/>
        </p:nvSpPr>
        <p:spPr>
          <a:xfrm>
            <a:off x="5334000" y="2868168"/>
            <a:ext cx="521208" cy="4846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85185E-6 L 0.06319 -1.85185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85185E-6 L 0.06319 -1.85185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85185E-6 L 0.06319 -1.85185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7.40741E-7 L 0.06319 -7.40741E-7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7.40741E-7 L 0.06319 -7.40741E-7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7.40741E-7 L 0.06319 -7.40741E-7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8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Envisioned Use of CGRAs</a:t>
            </a: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4206240"/>
            <a:ext cx="8305800" cy="211836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Specific kernels in a thread can be power/performance critical</a:t>
            </a:r>
          </a:p>
          <a:p>
            <a:r>
              <a:rPr lang="en-US" sz="2000" dirty="0" smtClean="0"/>
              <a:t>The kernel can be mapped and scheduled for execution on the CGRA</a:t>
            </a:r>
          </a:p>
          <a:p>
            <a:r>
              <a:rPr lang="en-US" sz="2000" dirty="0" smtClean="0"/>
              <a:t>Using the CGRA as a co-processor (accelerator)</a:t>
            </a:r>
          </a:p>
          <a:p>
            <a:pPr lvl="1"/>
            <a:r>
              <a:rPr lang="en-US" sz="1700" dirty="0" smtClean="0">
                <a:solidFill>
                  <a:srgbClr val="006600"/>
                </a:solidFill>
              </a:rPr>
              <a:t>Power consuming processor execution is saved</a:t>
            </a:r>
          </a:p>
          <a:p>
            <a:pPr lvl="1"/>
            <a:r>
              <a:rPr lang="en-US" sz="1700" dirty="0" smtClean="0">
                <a:solidFill>
                  <a:srgbClr val="006600"/>
                </a:solidFill>
              </a:rPr>
              <a:t>Better performance of thread is realized</a:t>
            </a:r>
          </a:p>
          <a:p>
            <a:pPr lvl="1"/>
            <a:r>
              <a:rPr lang="en-US" sz="1700" dirty="0" smtClean="0">
                <a:solidFill>
                  <a:srgbClr val="006600"/>
                </a:solidFill>
              </a:rPr>
              <a:t>Overall throughput is increased</a:t>
            </a:r>
            <a:endParaRPr lang="en-US" sz="1700" dirty="0">
              <a:solidFill>
                <a:srgbClr val="0066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366260" y="2175510"/>
            <a:ext cx="1714500" cy="1741714"/>
            <a:chOff x="3943350" y="4463143"/>
            <a:chExt cx="1714500" cy="1741714"/>
          </a:xfrm>
        </p:grpSpPr>
        <p:sp>
          <p:nvSpPr>
            <p:cNvPr id="6" name="Rectangle 5"/>
            <p:cNvSpPr/>
            <p:nvPr/>
          </p:nvSpPr>
          <p:spPr bwMode="auto">
            <a:xfrm>
              <a:off x="3943350" y="4463143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0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400550" y="4463143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4857750" y="4463143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314950" y="4463143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943350" y="4927600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4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400550" y="4927600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5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857750" y="4927600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6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314950" y="4927600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7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943350" y="5392057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8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4400550" y="5392057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105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857750" y="5392057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8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10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5314950" y="5392057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8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11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943350" y="5856514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8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12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400550" y="5856514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8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13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857750" y="5856514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8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14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5314950" y="5856514"/>
              <a:ext cx="342900" cy="3483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E</a:t>
              </a:r>
              <a:r>
                <a:rPr lang="en-US" sz="800" b="1" baseline="-25000" dirty="0" smtClean="0">
                  <a:solidFill>
                    <a:schemeClr val="accent5">
                      <a:lumMod val="50000"/>
                    </a:schemeClr>
                  </a:solidFill>
                  <a:latin typeface="Arial" charset="0"/>
                  <a:ea typeface="ヒラギノ角ゴ Pro W3" pitchFamily="1" charset="-128"/>
                </a:rPr>
                <a:t>15</a:t>
              </a:r>
            </a:p>
          </p:txBody>
        </p:sp>
        <p:sp>
          <p:nvSpPr>
            <p:cNvPr id="22" name="Left-Right Arrow 21"/>
            <p:cNvSpPr/>
            <p:nvPr/>
          </p:nvSpPr>
          <p:spPr bwMode="auto">
            <a:xfrm>
              <a:off x="4743450" y="4579257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3" name="Left-Right Arrow 22"/>
            <p:cNvSpPr/>
            <p:nvPr/>
          </p:nvSpPr>
          <p:spPr bwMode="auto">
            <a:xfrm>
              <a:off x="5200650" y="4579257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4" name="Left-Right Arrow 23"/>
            <p:cNvSpPr/>
            <p:nvPr/>
          </p:nvSpPr>
          <p:spPr bwMode="auto">
            <a:xfrm>
              <a:off x="4286250" y="5504543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5" name="Left-Right Arrow 24"/>
            <p:cNvSpPr/>
            <p:nvPr/>
          </p:nvSpPr>
          <p:spPr bwMode="auto">
            <a:xfrm>
              <a:off x="4743450" y="5508171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6" name="Left-Right Arrow 25"/>
            <p:cNvSpPr/>
            <p:nvPr/>
          </p:nvSpPr>
          <p:spPr bwMode="auto">
            <a:xfrm>
              <a:off x="5200650" y="5508171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7" name="Left-Right Arrow 26"/>
            <p:cNvSpPr/>
            <p:nvPr/>
          </p:nvSpPr>
          <p:spPr bwMode="auto">
            <a:xfrm>
              <a:off x="4286250" y="5972629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8" name="Left-Right Arrow 27"/>
            <p:cNvSpPr/>
            <p:nvPr/>
          </p:nvSpPr>
          <p:spPr bwMode="auto">
            <a:xfrm>
              <a:off x="4743450" y="5972629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29" name="Left-Right Arrow 28"/>
            <p:cNvSpPr/>
            <p:nvPr/>
          </p:nvSpPr>
          <p:spPr bwMode="auto">
            <a:xfrm>
              <a:off x="5200650" y="5972629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0" name="Up-Down Arrow 29"/>
            <p:cNvSpPr/>
            <p:nvPr/>
          </p:nvSpPr>
          <p:spPr bwMode="auto">
            <a:xfrm>
              <a:off x="4514850" y="4811486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1" name="Up-Down Arrow 30"/>
            <p:cNvSpPr/>
            <p:nvPr/>
          </p:nvSpPr>
          <p:spPr bwMode="auto">
            <a:xfrm>
              <a:off x="4972050" y="4811486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2" name="Up-Down Arrow 31"/>
            <p:cNvSpPr/>
            <p:nvPr/>
          </p:nvSpPr>
          <p:spPr bwMode="auto">
            <a:xfrm>
              <a:off x="4057650" y="5275943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3" name="Up-Down Arrow 32"/>
            <p:cNvSpPr/>
            <p:nvPr/>
          </p:nvSpPr>
          <p:spPr bwMode="auto">
            <a:xfrm>
              <a:off x="4057650" y="5740400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4" name="Up-Down Arrow 33"/>
            <p:cNvSpPr/>
            <p:nvPr/>
          </p:nvSpPr>
          <p:spPr bwMode="auto">
            <a:xfrm>
              <a:off x="4514850" y="5275943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5" name="Up-Down Arrow 34"/>
            <p:cNvSpPr/>
            <p:nvPr/>
          </p:nvSpPr>
          <p:spPr bwMode="auto">
            <a:xfrm>
              <a:off x="4514850" y="5740400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6" name="Up-Down Arrow 35"/>
            <p:cNvSpPr/>
            <p:nvPr/>
          </p:nvSpPr>
          <p:spPr bwMode="auto">
            <a:xfrm>
              <a:off x="4972050" y="5275943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7" name="Up-Down Arrow 36"/>
            <p:cNvSpPr/>
            <p:nvPr/>
          </p:nvSpPr>
          <p:spPr bwMode="auto">
            <a:xfrm>
              <a:off x="4972050" y="5740400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8" name="Up-Down Arrow 37"/>
            <p:cNvSpPr/>
            <p:nvPr/>
          </p:nvSpPr>
          <p:spPr bwMode="auto">
            <a:xfrm>
              <a:off x="5429250" y="5275943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39" name="Up-Down Arrow 38"/>
            <p:cNvSpPr/>
            <p:nvPr/>
          </p:nvSpPr>
          <p:spPr bwMode="auto">
            <a:xfrm>
              <a:off x="5429250" y="5740400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40" name="Left-Right Arrow 39"/>
            <p:cNvSpPr/>
            <p:nvPr/>
          </p:nvSpPr>
          <p:spPr bwMode="auto">
            <a:xfrm>
              <a:off x="4276726" y="4572000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41" name="Left-Right Arrow 40"/>
            <p:cNvSpPr/>
            <p:nvPr/>
          </p:nvSpPr>
          <p:spPr bwMode="auto">
            <a:xfrm>
              <a:off x="4281489" y="5047343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42" name="Left-Right Arrow 41"/>
            <p:cNvSpPr/>
            <p:nvPr/>
          </p:nvSpPr>
          <p:spPr bwMode="auto">
            <a:xfrm>
              <a:off x="4733926" y="5047343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43" name="Left-Right Arrow 42"/>
            <p:cNvSpPr/>
            <p:nvPr/>
          </p:nvSpPr>
          <p:spPr bwMode="auto">
            <a:xfrm>
              <a:off x="5195889" y="5047343"/>
              <a:ext cx="114300" cy="58057"/>
            </a:xfrm>
            <a:prstGeom prst="leftRight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44" name="Up-Down Arrow 43"/>
            <p:cNvSpPr/>
            <p:nvPr/>
          </p:nvSpPr>
          <p:spPr bwMode="auto">
            <a:xfrm>
              <a:off x="4038600" y="4804229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  <p:sp>
          <p:nvSpPr>
            <p:cNvPr id="45" name="Up-Down Arrow 44"/>
            <p:cNvSpPr/>
            <p:nvPr/>
          </p:nvSpPr>
          <p:spPr bwMode="auto">
            <a:xfrm>
              <a:off x="5429250" y="4804229"/>
              <a:ext cx="57150" cy="116114"/>
            </a:xfrm>
            <a:prstGeom prst="upDownArrow">
              <a:avLst/>
            </a:prstGeom>
            <a:solidFill>
              <a:srgbClr val="00B0F0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b="1" dirty="0" smtClean="0">
                <a:solidFill>
                  <a:schemeClr val="accent5">
                    <a:lumMod val="50000"/>
                  </a:schemeClr>
                </a:solidFill>
                <a:latin typeface="Arial" charset="0"/>
                <a:ea typeface="ヒラギノ角ゴ Pro W3" pitchFamily="1" charset="-128"/>
              </a:endParaRPr>
            </a:p>
          </p:txBody>
        </p:sp>
      </p:grpSp>
      <p:sp>
        <p:nvSpPr>
          <p:cNvPr id="61" name="Frame 60"/>
          <p:cNvSpPr/>
          <p:nvPr/>
        </p:nvSpPr>
        <p:spPr>
          <a:xfrm>
            <a:off x="4419600" y="1295400"/>
            <a:ext cx="1600200" cy="457200"/>
          </a:xfrm>
          <a:prstGeom prst="fram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Processor</a:t>
            </a:r>
            <a:endParaRPr lang="en-US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267200" y="1219200"/>
            <a:ext cx="1905000" cy="281940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384625" y="182880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co-processor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381000" y="1447800"/>
            <a:ext cx="2895600" cy="0"/>
            <a:chOff x="381000" y="1447800"/>
            <a:chExt cx="2895600" cy="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381000" y="1447800"/>
              <a:ext cx="2895600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295400" y="1447800"/>
              <a:ext cx="990600" cy="0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ounded Rectangular Callout 68"/>
          <p:cNvSpPr/>
          <p:nvPr/>
        </p:nvSpPr>
        <p:spPr>
          <a:xfrm>
            <a:off x="381000" y="1981200"/>
            <a:ext cx="1371600" cy="612648"/>
          </a:xfrm>
          <a:prstGeom prst="wedgeRoundRectCallout">
            <a:avLst>
              <a:gd name="adj1" fmla="val -14583"/>
              <a:gd name="adj2" fmla="val -135261"/>
              <a:gd name="adj3" fmla="val 16667"/>
            </a:avLst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Program thread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0" name="Rounded Rectangular Callout 69"/>
          <p:cNvSpPr/>
          <p:nvPr/>
        </p:nvSpPr>
        <p:spPr>
          <a:xfrm>
            <a:off x="2438400" y="1981200"/>
            <a:ext cx="1371600" cy="612648"/>
          </a:xfrm>
          <a:prstGeom prst="wedgeRoundRectCallout">
            <a:avLst>
              <a:gd name="adj1" fmla="val -83750"/>
              <a:gd name="adj2" fmla="val -135261"/>
              <a:gd name="adj3" fmla="val 16667"/>
            </a:avLst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Kernel to accelerate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914400" y="2133600"/>
            <a:ext cx="1828800" cy="1828800"/>
            <a:chOff x="1447800" y="3048000"/>
            <a:chExt cx="1828800" cy="1828800"/>
          </a:xfrm>
        </p:grpSpPr>
        <p:sp>
          <p:nvSpPr>
            <p:cNvPr id="47" name="Rectangle 46"/>
            <p:cNvSpPr/>
            <p:nvPr/>
          </p:nvSpPr>
          <p:spPr>
            <a:xfrm>
              <a:off x="1447800" y="3048000"/>
              <a:ext cx="1828800" cy="1828800"/>
            </a:xfrm>
            <a:prstGeom prst="rect">
              <a:avLst/>
            </a:prstGeom>
            <a:solidFill>
              <a:srgbClr val="F1E6E3">
                <a:alpha val="34118"/>
              </a:srgb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1964266" y="3581400"/>
              <a:ext cx="304800" cy="304800"/>
            </a:xfrm>
            <a:prstGeom prst="ellips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955799" y="4021666"/>
              <a:ext cx="304800" cy="304800"/>
            </a:xfrm>
            <a:prstGeom prst="ellips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421469" y="4021666"/>
              <a:ext cx="304800" cy="304800"/>
            </a:xfrm>
            <a:prstGeom prst="ellips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2878666" y="3124200"/>
              <a:ext cx="304800" cy="304800"/>
            </a:xfrm>
            <a:prstGeom prst="ellips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2870199" y="3581400"/>
              <a:ext cx="304800" cy="304800"/>
            </a:xfrm>
            <a:prstGeom prst="ellips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507066" y="3589867"/>
              <a:ext cx="304800" cy="304800"/>
            </a:xfrm>
            <a:prstGeom prst="ellips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498599" y="4021666"/>
              <a:ext cx="304800" cy="304800"/>
            </a:xfrm>
            <a:prstGeom prst="ellips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870202" y="4030133"/>
              <a:ext cx="304800" cy="304800"/>
            </a:xfrm>
            <a:prstGeom prst="ellips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861735" y="4487333"/>
              <a:ext cx="304800" cy="304800"/>
            </a:xfrm>
            <a:prstGeom prst="ellips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2" name="Straight Connector 71"/>
          <p:cNvCxnSpPr/>
          <p:nvPr/>
        </p:nvCxnSpPr>
        <p:spPr>
          <a:xfrm rot="5400000">
            <a:off x="800100" y="1638300"/>
            <a:ext cx="609600" cy="38100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16200000" flipH="1">
            <a:off x="2209800" y="1600200"/>
            <a:ext cx="609600" cy="457200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381000" y="1447800"/>
            <a:ext cx="2895600" cy="0"/>
            <a:chOff x="381000" y="1447800"/>
            <a:chExt cx="2895600" cy="0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381000" y="1447800"/>
              <a:ext cx="2895600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295400" y="1447800"/>
              <a:ext cx="990600" cy="0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Curved Right Arrow 80"/>
          <p:cNvSpPr/>
          <p:nvPr/>
        </p:nvSpPr>
        <p:spPr>
          <a:xfrm rot="465816">
            <a:off x="3818851" y="1554092"/>
            <a:ext cx="533400" cy="1295400"/>
          </a:xfrm>
          <a:prstGeom prst="curvedRightArrow">
            <a:avLst>
              <a:gd name="adj1" fmla="val 25000"/>
              <a:gd name="adj2" fmla="val 50000"/>
              <a:gd name="adj3" fmla="val 29286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Curved Right Arrow 81"/>
          <p:cNvSpPr/>
          <p:nvPr/>
        </p:nvSpPr>
        <p:spPr>
          <a:xfrm rot="10431901">
            <a:off x="6087493" y="1472594"/>
            <a:ext cx="533400" cy="1295400"/>
          </a:xfrm>
          <a:prstGeom prst="curvedRightArrow">
            <a:avLst>
              <a:gd name="adj1" fmla="val 25000"/>
              <a:gd name="adj2" fmla="val 50000"/>
              <a:gd name="adj3" fmla="val 29286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1.11111E-6 L 0.50833 -1.11111E-6 " pathEditMode="relative" rAng="0" ptsTypes="AA">
                                      <p:cBhvr>
                                        <p:cTn id="15" dur="3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833 -1.11111E-6 L 0.66667 -1.11111E-6 " pathEditMode="relative" ptsTypes="AA">
                                      <p:cBhvr>
                                        <p:cTn id="1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.375 -4.44444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1.11111E-6 L 0.50833 -1.11111E-6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833 -1.11111E-6 L 0.66667 -1.11111E-6 " pathEditMode="relative" ptsTypes="AA">
                                      <p:cBhvr>
                                        <p:cTn id="7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  <p:bldP spid="69" grpId="1" animBg="1"/>
      <p:bldP spid="70" grpId="1" animBg="1"/>
      <p:bldP spid="81" grpId="0" animBg="1"/>
      <p:bldP spid="81" grpId="1" animBg="1"/>
      <p:bldP spid="82" grpId="0" animBg="1"/>
      <p:bldP spid="82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ML Presentation Template Whit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CML Presentation Template White</Template>
  <TotalTime>29352</TotalTime>
  <Words>2150</Words>
  <Application>Microsoft Office PowerPoint</Application>
  <PresentationFormat>On-screen Show (4:3)</PresentationFormat>
  <Paragraphs>859</Paragraphs>
  <Slides>26</Slides>
  <Notes>8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CML Presentation Template White</vt:lpstr>
      <vt:lpstr>Enabling Multithreading on CGRAs</vt:lpstr>
      <vt:lpstr>Need for High Performance Computing</vt:lpstr>
      <vt:lpstr>Need for Power-efficient Performance</vt:lpstr>
      <vt:lpstr>Accelerators can help achieve Power-efficient Performance</vt:lpstr>
      <vt:lpstr>CGRA:  Power-efficient Accelerator</vt:lpstr>
      <vt:lpstr>Mapping a Kernel onto a CGRA</vt:lpstr>
      <vt:lpstr>Mapped Kernel Executed on the CGRA</vt:lpstr>
      <vt:lpstr>Traditional Use of CGRAs</vt:lpstr>
      <vt:lpstr>Envisioned Use of CGRAs</vt:lpstr>
      <vt:lpstr>CGRA as an Accelerator</vt:lpstr>
      <vt:lpstr>Proposed Solution:   Multi-threading on the CGRA</vt:lpstr>
      <vt:lpstr>Our Multithreading Technique</vt:lpstr>
      <vt:lpstr>Hardware Abstraction:  CGRA Paging</vt:lpstr>
      <vt:lpstr>Step 1: Compiler Constraints assumed during Initial Mapping</vt:lpstr>
      <vt:lpstr>Step 2: Dynamic Transformation enabling multiple schedules</vt:lpstr>
      <vt:lpstr>Step 2: Dynamic Transformation enabling multiple schedules</vt:lpstr>
      <vt:lpstr>Step 2: Dynamic Transformation enabling multiple schedules</vt:lpstr>
      <vt:lpstr>Experiment 1: Compiler Constraints are Liberal</vt:lpstr>
      <vt:lpstr>Experimental Setup</vt:lpstr>
      <vt:lpstr>Multithreading Improves System Performance </vt:lpstr>
      <vt:lpstr>Summary</vt:lpstr>
      <vt:lpstr>Future Work</vt:lpstr>
      <vt:lpstr>Thank you !</vt:lpstr>
      <vt:lpstr>Measuring CGRA Performance</vt:lpstr>
      <vt:lpstr>DDG with Recurrance</vt:lpstr>
      <vt:lpstr>State-of-the-art Multi-threading on CGRAs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Enabling Multithreading on CGRAs</dc:title>
  <dc:creator>Jared</dc:creator>
  <cp:lastModifiedBy>Reiley</cp:lastModifiedBy>
  <cp:revision>540</cp:revision>
  <dcterms:created xsi:type="dcterms:W3CDTF">2011-07-25T16:23:23Z</dcterms:created>
  <dcterms:modified xsi:type="dcterms:W3CDTF">2011-09-12T02:01:25Z</dcterms:modified>
</cp:coreProperties>
</file>