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7" r:id="rId3"/>
    <p:sldId id="257" r:id="rId4"/>
    <p:sldId id="277" r:id="rId5"/>
    <p:sldId id="276" r:id="rId6"/>
    <p:sldId id="278" r:id="rId7"/>
    <p:sldId id="279" r:id="rId8"/>
    <p:sldId id="280" r:id="rId9"/>
    <p:sldId id="281" r:id="rId10"/>
    <p:sldId id="306" r:id="rId11"/>
    <p:sldId id="309" r:id="rId12"/>
    <p:sldId id="287" r:id="rId13"/>
    <p:sldId id="288" r:id="rId14"/>
    <p:sldId id="290" r:id="rId15"/>
    <p:sldId id="293" r:id="rId16"/>
    <p:sldId id="294" r:id="rId17"/>
    <p:sldId id="295" r:id="rId18"/>
    <p:sldId id="310" r:id="rId19"/>
    <p:sldId id="298" r:id="rId20"/>
    <p:sldId id="299" r:id="rId21"/>
    <p:sldId id="304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EFF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3" autoAdjust="0"/>
    <p:restoredTop sz="94660"/>
  </p:normalViewPr>
  <p:slideViewPr>
    <p:cSldViewPr>
      <p:cViewPr varScale="1">
        <p:scale>
          <a:sx n="74" d="100"/>
          <a:sy n="74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9" d="100"/>
        <a:sy n="119" d="100"/>
      </p:scale>
      <p:origin x="0" y="32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bhishekRhisheekesan\Dropbox\AbhishekR\Thesis\Reports\Analysis-Results%20-%202-19-2013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859704606310902"/>
          <c:y val="2.0883777239709897E-2"/>
          <c:w val="0.85737605349454915"/>
          <c:h val="0.80625628285329998"/>
        </c:manualLayout>
      </c:layout>
      <c:barChart>
        <c:barDir val="col"/>
        <c:grouping val="clustered"/>
        <c:ser>
          <c:idx val="0"/>
          <c:order val="0"/>
          <c:tx>
            <c:strRef>
              <c:f>VulPerCyclePerInstr!$CH$3</c:f>
              <c:strCache>
                <c:ptCount val="1"/>
                <c:pt idx="0">
                  <c:v>CFCSS</c:v>
                </c:pt>
              </c:strCache>
            </c:strRef>
          </c:tx>
          <c:spPr>
            <a:solidFill>
              <a:srgbClr val="4F81BD"/>
            </a:solidFill>
            <a:ln w="9525">
              <a:solidFill>
                <a:sysClr val="windowText" lastClr="000000"/>
              </a:solidFill>
            </a:ln>
            <a:effectLst/>
            <a:scene3d>
              <a:camera prst="orthographicFront"/>
              <a:lightRig rig="threePt" dir="t"/>
            </a:scene3d>
          </c:spPr>
          <c:dLbls>
            <c:dLbl>
              <c:idx val="14"/>
              <c:layout>
                <c:manualLayout>
                  <c:x val="-6.738039941906708E-2"/>
                  <c:y val="-2.0194175745300203E-3"/>
                </c:manualLayout>
              </c:layout>
              <c:showVal val="1"/>
            </c:dLbl>
            <c:dLbl>
              <c:idx val="16"/>
              <c:layout>
                <c:manualLayout>
                  <c:x val="-2.6365736767997614E-2"/>
                  <c:y val="-4.0356549639033396E-3"/>
                </c:manualLayout>
              </c:layout>
              <c:showVal val="1"/>
            </c:dLbl>
            <c:delete val="1"/>
            <c:numFmt formatCode="#,##0.00" sourceLinked="0"/>
            <c:txPr>
              <a:bodyPr rot="-5400000" vert="horz"/>
              <a:lstStyle/>
              <a:p>
                <a:pPr algn="ctr">
                  <a:defRPr lang="en-US" sz="1600" b="1" i="0" u="none" strike="noStrike" kern="1200" baseline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endParaRPr lang="en-US"/>
              </a:p>
            </c:txPr>
          </c:dLbls>
          <c:cat>
            <c:strRef>
              <c:f>(VulPerCyclePerInstr!$A$6:$A$19,VulPerCyclePerInstr!$A$21)</c:f>
              <c:strCache>
                <c:ptCount val="15"/>
                <c:pt idx="0">
                  <c:v>fft-i</c:v>
                </c:pt>
                <c:pt idx="1">
                  <c:v>susan-s</c:v>
                </c:pt>
                <c:pt idx="2">
                  <c:v>susan-e</c:v>
                </c:pt>
                <c:pt idx="3">
                  <c:v>susan-c</c:v>
                </c:pt>
                <c:pt idx="4">
                  <c:v>crc32</c:v>
                </c:pt>
                <c:pt idx="5">
                  <c:v>adpcm-c</c:v>
                </c:pt>
                <c:pt idx="6">
                  <c:v>adpcm-d</c:v>
                </c:pt>
                <c:pt idx="7">
                  <c:v>sha</c:v>
                </c:pt>
                <c:pt idx="8">
                  <c:v>dijkstra</c:v>
                </c:pt>
                <c:pt idx="9">
                  <c:v>blowfish</c:v>
                </c:pt>
                <c:pt idx="10">
                  <c:v>gsm-t</c:v>
                </c:pt>
                <c:pt idx="11">
                  <c:v>gsm-u</c:v>
                </c:pt>
                <c:pt idx="12">
                  <c:v>jpeg</c:v>
                </c:pt>
                <c:pt idx="13">
                  <c:v>rijndael-e</c:v>
                </c:pt>
                <c:pt idx="14">
                  <c:v>Average</c:v>
                </c:pt>
              </c:strCache>
            </c:strRef>
          </c:cat>
          <c:val>
            <c:numRef>
              <c:f>(VulPerCyclePerInstr!$CH$6:$CH$19,VulPerCyclePerInstr!$CH$21)</c:f>
              <c:numCache>
                <c:formatCode>General</c:formatCode>
                <c:ptCount val="15"/>
                <c:pt idx="0">
                  <c:v>1.1641432148392881</c:v>
                </c:pt>
                <c:pt idx="1">
                  <c:v>1.09278421384605</c:v>
                </c:pt>
                <c:pt idx="2">
                  <c:v>1.142327092382728</c:v>
                </c:pt>
                <c:pt idx="3">
                  <c:v>1.17533743614414</c:v>
                </c:pt>
                <c:pt idx="4">
                  <c:v>1.2636626524201306</c:v>
                </c:pt>
                <c:pt idx="5">
                  <c:v>1.2196871239370561</c:v>
                </c:pt>
                <c:pt idx="6">
                  <c:v>1.1741252252546819</c:v>
                </c:pt>
                <c:pt idx="7">
                  <c:v>1.1130888492730941</c:v>
                </c:pt>
                <c:pt idx="8">
                  <c:v>1.453320171595899</c:v>
                </c:pt>
                <c:pt idx="9">
                  <c:v>0.98775858798127292</c:v>
                </c:pt>
                <c:pt idx="10">
                  <c:v>1.1721893640392123</c:v>
                </c:pt>
                <c:pt idx="11">
                  <c:v>1.3422755232124841</c:v>
                </c:pt>
                <c:pt idx="12">
                  <c:v>1.0914885556804159</c:v>
                </c:pt>
                <c:pt idx="13">
                  <c:v>1.0625816242107053</c:v>
                </c:pt>
                <c:pt idx="14">
                  <c:v>1.1753406882012261</c:v>
                </c:pt>
              </c:numCache>
            </c:numRef>
          </c:val>
        </c:ser>
        <c:ser>
          <c:idx val="1"/>
          <c:order val="1"/>
          <c:tx>
            <c:strRef>
              <c:f>VulPerCyclePerInstr!$CI$3</c:f>
              <c:strCache>
                <c:ptCount val="1"/>
                <c:pt idx="0">
                  <c:v>CFCSS+NA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dLbls>
            <c:dLbl>
              <c:idx val="14"/>
              <c:layout>
                <c:manualLayout>
                  <c:x val="-5.1267607453214507E-2"/>
                  <c:y val="-1.0097087872650103E-2"/>
                </c:manualLayout>
              </c:layout>
              <c:showVal val="1"/>
            </c:dLbl>
            <c:dLbl>
              <c:idx val="16"/>
              <c:layout>
                <c:manualLayout>
                  <c:x val="-1.4647887843775602E-2"/>
                  <c:y val="-2.0194175745300205E-2"/>
                </c:manualLayout>
              </c:layout>
              <c:showVal val="1"/>
            </c:dLbl>
            <c:delete val="1"/>
            <c:numFmt formatCode="#,##0.00" sourceLinked="0"/>
            <c:txPr>
              <a:bodyPr rot="-5400000" vert="horz"/>
              <a:lstStyle/>
              <a:p>
                <a:pPr algn="ctr">
                  <a:defRPr lang="en-US" sz="1600" b="1" i="0" u="none" strike="noStrike" kern="1200" baseline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endParaRPr lang="en-US"/>
              </a:p>
            </c:txPr>
          </c:dLbls>
          <c:cat>
            <c:strRef>
              <c:f>(VulPerCyclePerInstr!$A$6:$A$19,VulPerCyclePerInstr!$A$21)</c:f>
              <c:strCache>
                <c:ptCount val="15"/>
                <c:pt idx="0">
                  <c:v>fft-i</c:v>
                </c:pt>
                <c:pt idx="1">
                  <c:v>susan-s</c:v>
                </c:pt>
                <c:pt idx="2">
                  <c:v>susan-e</c:v>
                </c:pt>
                <c:pt idx="3">
                  <c:v>susan-c</c:v>
                </c:pt>
                <c:pt idx="4">
                  <c:v>crc32</c:v>
                </c:pt>
                <c:pt idx="5">
                  <c:v>adpcm-c</c:v>
                </c:pt>
                <c:pt idx="6">
                  <c:v>adpcm-d</c:v>
                </c:pt>
                <c:pt idx="7">
                  <c:v>sha</c:v>
                </c:pt>
                <c:pt idx="8">
                  <c:v>dijkstra</c:v>
                </c:pt>
                <c:pt idx="9">
                  <c:v>blowfish</c:v>
                </c:pt>
                <c:pt idx="10">
                  <c:v>gsm-t</c:v>
                </c:pt>
                <c:pt idx="11">
                  <c:v>gsm-u</c:v>
                </c:pt>
                <c:pt idx="12">
                  <c:v>jpeg</c:v>
                </c:pt>
                <c:pt idx="13">
                  <c:v>rijndael-e</c:v>
                </c:pt>
                <c:pt idx="14">
                  <c:v>Average</c:v>
                </c:pt>
              </c:strCache>
            </c:strRef>
          </c:cat>
          <c:val>
            <c:numRef>
              <c:f>(VulPerCyclePerInstr!$CI$6:$CI$19,VulPerCyclePerInstr!$CI$21)</c:f>
              <c:numCache>
                <c:formatCode>General</c:formatCode>
                <c:ptCount val="15"/>
                <c:pt idx="0">
                  <c:v>1.1641432148392881</c:v>
                </c:pt>
                <c:pt idx="1">
                  <c:v>1.099941994342263</c:v>
                </c:pt>
                <c:pt idx="2">
                  <c:v>1.1431918508259797</c:v>
                </c:pt>
                <c:pt idx="3">
                  <c:v>1.2077612302971326</c:v>
                </c:pt>
                <c:pt idx="4">
                  <c:v>1.2636626524201306</c:v>
                </c:pt>
                <c:pt idx="5">
                  <c:v>1.2196871239370561</c:v>
                </c:pt>
                <c:pt idx="6">
                  <c:v>1.1741252252546819</c:v>
                </c:pt>
                <c:pt idx="7">
                  <c:v>1.1130888492730941</c:v>
                </c:pt>
                <c:pt idx="8">
                  <c:v>1.4410640962103087</c:v>
                </c:pt>
                <c:pt idx="9">
                  <c:v>1.0017024125366478</c:v>
                </c:pt>
                <c:pt idx="10">
                  <c:v>1.1562411729346</c:v>
                </c:pt>
                <c:pt idx="11">
                  <c:v>1.429465101765041</c:v>
                </c:pt>
                <c:pt idx="12">
                  <c:v>1.085963464532669</c:v>
                </c:pt>
                <c:pt idx="13">
                  <c:v>1.0293600374173837</c:v>
                </c:pt>
                <c:pt idx="14">
                  <c:v>1.1806713161847351</c:v>
                </c:pt>
              </c:numCache>
            </c:numRef>
          </c:val>
        </c:ser>
        <c:ser>
          <c:idx val="2"/>
          <c:order val="2"/>
          <c:tx>
            <c:strRef>
              <c:f>VulPerCyclePerInstr!$CJ$3</c:f>
              <c:strCache>
                <c:ptCount val="1"/>
                <c:pt idx="0">
                  <c:v>CEDA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dLbls>
            <c:dLbl>
              <c:idx val="14"/>
              <c:layout>
                <c:manualLayout>
                  <c:x val="-3.2225353256306211E-2"/>
                  <c:y val="6.0582527235901115E-3"/>
                </c:manualLayout>
              </c:layout>
              <c:showVal val="1"/>
            </c:dLbl>
            <c:dLbl>
              <c:idx val="16"/>
              <c:layout>
                <c:manualLayout>
                  <c:x val="-1.0253521490642901E-2"/>
                  <c:y val="-4.8466021788720913E-2"/>
                </c:manualLayout>
              </c:layout>
              <c:showVal val="1"/>
            </c:dLbl>
            <c:delete val="1"/>
            <c:numFmt formatCode="#,##0.00" sourceLinked="0"/>
            <c:txPr>
              <a:bodyPr rot="-5400000" vert="horz"/>
              <a:lstStyle/>
              <a:p>
                <a:pPr algn="ctr">
                  <a:defRPr lang="en-US" sz="1600" b="1" i="0" u="none" strike="noStrike" kern="1200" baseline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endParaRPr lang="en-US"/>
              </a:p>
            </c:txPr>
          </c:dLbls>
          <c:cat>
            <c:strRef>
              <c:f>(VulPerCyclePerInstr!$A$6:$A$19,VulPerCyclePerInstr!$A$21)</c:f>
              <c:strCache>
                <c:ptCount val="15"/>
                <c:pt idx="0">
                  <c:v>fft-i</c:v>
                </c:pt>
                <c:pt idx="1">
                  <c:v>susan-s</c:v>
                </c:pt>
                <c:pt idx="2">
                  <c:v>susan-e</c:v>
                </c:pt>
                <c:pt idx="3">
                  <c:v>susan-c</c:v>
                </c:pt>
                <c:pt idx="4">
                  <c:v>crc32</c:v>
                </c:pt>
                <c:pt idx="5">
                  <c:v>adpcm-c</c:v>
                </c:pt>
                <c:pt idx="6">
                  <c:v>adpcm-d</c:v>
                </c:pt>
                <c:pt idx="7">
                  <c:v>sha</c:v>
                </c:pt>
                <c:pt idx="8">
                  <c:v>dijkstra</c:v>
                </c:pt>
                <c:pt idx="9">
                  <c:v>blowfish</c:v>
                </c:pt>
                <c:pt idx="10">
                  <c:v>gsm-t</c:v>
                </c:pt>
                <c:pt idx="11">
                  <c:v>gsm-u</c:v>
                </c:pt>
                <c:pt idx="12">
                  <c:v>jpeg</c:v>
                </c:pt>
                <c:pt idx="13">
                  <c:v>rijndael-e</c:v>
                </c:pt>
                <c:pt idx="14">
                  <c:v>Average</c:v>
                </c:pt>
              </c:strCache>
            </c:strRef>
          </c:cat>
          <c:val>
            <c:numRef>
              <c:f>(VulPerCyclePerInstr!$CJ$6:$CJ$19,VulPerCyclePerInstr!$CJ$21)</c:f>
              <c:numCache>
                <c:formatCode>General</c:formatCode>
                <c:ptCount val="15"/>
                <c:pt idx="0">
                  <c:v>1.18381047734189</c:v>
                </c:pt>
                <c:pt idx="1">
                  <c:v>1.1700140055778381</c:v>
                </c:pt>
                <c:pt idx="2">
                  <c:v>1.1529945288865882</c:v>
                </c:pt>
                <c:pt idx="3">
                  <c:v>1.3705129580081181</c:v>
                </c:pt>
                <c:pt idx="4">
                  <c:v>1.3665611872446637</c:v>
                </c:pt>
                <c:pt idx="5">
                  <c:v>1.234007353243268</c:v>
                </c:pt>
                <c:pt idx="6">
                  <c:v>1.1881334210221082</c:v>
                </c:pt>
                <c:pt idx="7">
                  <c:v>1.1290155029183782</c:v>
                </c:pt>
                <c:pt idx="8">
                  <c:v>1.3018294129538688</c:v>
                </c:pt>
                <c:pt idx="9">
                  <c:v>1.0162864101378359</c:v>
                </c:pt>
                <c:pt idx="10">
                  <c:v>1.129078792806824</c:v>
                </c:pt>
                <c:pt idx="11">
                  <c:v>1.5535907311176818</c:v>
                </c:pt>
                <c:pt idx="12">
                  <c:v>0.97680341427662998</c:v>
                </c:pt>
                <c:pt idx="13">
                  <c:v>1.101337182405522</c:v>
                </c:pt>
                <c:pt idx="14">
                  <c:v>1.2052839555672299</c:v>
                </c:pt>
              </c:numCache>
            </c:numRef>
          </c:val>
        </c:ser>
        <c:ser>
          <c:idx val="3"/>
          <c:order val="3"/>
          <c:tx>
            <c:strRef>
              <c:f>VulPerCyclePerInstr!$CK$3</c:f>
              <c:strCache>
                <c:ptCount val="1"/>
                <c:pt idx="0">
                  <c:v>CFEDC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dLbls>
            <c:dLbl>
              <c:idx val="14"/>
              <c:layout>
                <c:manualLayout>
                  <c:x val="-1.90422541969083E-2"/>
                  <c:y val="-6.4621362384960704E-2"/>
                </c:manualLayout>
              </c:layout>
              <c:showVal val="1"/>
            </c:dLbl>
            <c:dLbl>
              <c:idx val="16"/>
              <c:layout>
                <c:manualLayout>
                  <c:x val="4.3943663531326909E-3"/>
                  <c:y val="-2.2213752329088204E-2"/>
                </c:manualLayout>
              </c:layout>
              <c:showVal val="1"/>
            </c:dLbl>
            <c:delete val="1"/>
            <c:numFmt formatCode="#,##0.00" sourceLinked="0"/>
            <c:txPr>
              <a:bodyPr rot="-5400000" vert="horz"/>
              <a:lstStyle/>
              <a:p>
                <a:pPr algn="ctr">
                  <a:defRPr lang="en-US" sz="1600" b="1" i="0" u="none" strike="noStrike" kern="1200" baseline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endParaRPr lang="en-US"/>
              </a:p>
            </c:txPr>
          </c:dLbls>
          <c:cat>
            <c:strRef>
              <c:f>(VulPerCyclePerInstr!$A$6:$A$19,VulPerCyclePerInstr!$A$21)</c:f>
              <c:strCache>
                <c:ptCount val="15"/>
                <c:pt idx="0">
                  <c:v>fft-i</c:v>
                </c:pt>
                <c:pt idx="1">
                  <c:v>susan-s</c:v>
                </c:pt>
                <c:pt idx="2">
                  <c:v>susan-e</c:v>
                </c:pt>
                <c:pt idx="3">
                  <c:v>susan-c</c:v>
                </c:pt>
                <c:pt idx="4">
                  <c:v>crc32</c:v>
                </c:pt>
                <c:pt idx="5">
                  <c:v>adpcm-c</c:v>
                </c:pt>
                <c:pt idx="6">
                  <c:v>adpcm-d</c:v>
                </c:pt>
                <c:pt idx="7">
                  <c:v>sha</c:v>
                </c:pt>
                <c:pt idx="8">
                  <c:v>dijkstra</c:v>
                </c:pt>
                <c:pt idx="9">
                  <c:v>blowfish</c:v>
                </c:pt>
                <c:pt idx="10">
                  <c:v>gsm-t</c:v>
                </c:pt>
                <c:pt idx="11">
                  <c:v>gsm-u</c:v>
                </c:pt>
                <c:pt idx="12">
                  <c:v>jpeg</c:v>
                </c:pt>
                <c:pt idx="13">
                  <c:v>rijndael-e</c:v>
                </c:pt>
                <c:pt idx="14">
                  <c:v>Average</c:v>
                </c:pt>
              </c:strCache>
            </c:strRef>
          </c:cat>
          <c:val>
            <c:numRef>
              <c:f>(VulPerCyclePerInstr!$CK$6:$CK$19,VulPerCyclePerInstr!$CK$21)</c:f>
              <c:numCache>
                <c:formatCode>General</c:formatCode>
                <c:ptCount val="15"/>
                <c:pt idx="0">
                  <c:v>1.0956403049687142</c:v>
                </c:pt>
                <c:pt idx="1">
                  <c:v>1.0454255006846598</c:v>
                </c:pt>
                <c:pt idx="2">
                  <c:v>1.0327617214759659</c:v>
                </c:pt>
                <c:pt idx="3">
                  <c:v>1.0234045753637859</c:v>
                </c:pt>
                <c:pt idx="4">
                  <c:v>1.1073168564491698</c:v>
                </c:pt>
                <c:pt idx="5">
                  <c:v>1.0247973045718062</c:v>
                </c:pt>
                <c:pt idx="6">
                  <c:v>0.974873097656206</c:v>
                </c:pt>
                <c:pt idx="7">
                  <c:v>1.0358602124633567</c:v>
                </c:pt>
                <c:pt idx="8">
                  <c:v>0.99426200422262079</c:v>
                </c:pt>
                <c:pt idx="9">
                  <c:v>1.0073407183172778</c:v>
                </c:pt>
                <c:pt idx="10">
                  <c:v>1.1489639829770331</c:v>
                </c:pt>
                <c:pt idx="11">
                  <c:v>1.1164937909793338</c:v>
                </c:pt>
                <c:pt idx="12">
                  <c:v>1.0338367478827808</c:v>
                </c:pt>
                <c:pt idx="13">
                  <c:v>1.0120517477395969</c:v>
                </c:pt>
                <c:pt idx="14">
                  <c:v>1.046644897553737</c:v>
                </c:pt>
              </c:numCache>
            </c:numRef>
          </c:val>
        </c:ser>
        <c:ser>
          <c:idx val="4"/>
          <c:order val="4"/>
          <c:tx>
            <c:strRef>
              <c:f>VulPerCyclePerInstr!$CL$3</c:f>
              <c:strCache>
                <c:ptCount val="1"/>
                <c:pt idx="0">
                  <c:v>CFCET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dLbls>
            <c:dLbl>
              <c:idx val="14"/>
              <c:layout>
                <c:manualLayout>
                  <c:x val="0"/>
                  <c:y val="-8.4815538130261506E-2"/>
                </c:manualLayout>
              </c:layout>
              <c:showVal val="1"/>
            </c:dLbl>
            <c:dLbl>
              <c:idx val="16"/>
              <c:layout>
                <c:manualLayout>
                  <c:x val="0"/>
                  <c:y val="-0.10702913145009202"/>
                </c:manualLayout>
              </c:layout>
              <c:showVal val="1"/>
            </c:dLbl>
            <c:delete val="1"/>
            <c:numFmt formatCode="#,##0.00" sourceLinked="0"/>
            <c:txPr>
              <a:bodyPr rot="-5400000" vert="horz"/>
              <a:lstStyle/>
              <a:p>
                <a:pPr algn="ctr">
                  <a:defRPr lang="en-US" sz="1600" b="1" i="0" u="none" strike="noStrike" kern="1200" baseline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endParaRPr lang="en-US"/>
              </a:p>
            </c:txPr>
          </c:dLbls>
          <c:cat>
            <c:strRef>
              <c:f>(VulPerCyclePerInstr!$A$6:$A$19,VulPerCyclePerInstr!$A$21)</c:f>
              <c:strCache>
                <c:ptCount val="15"/>
                <c:pt idx="0">
                  <c:v>fft-i</c:v>
                </c:pt>
                <c:pt idx="1">
                  <c:v>susan-s</c:v>
                </c:pt>
                <c:pt idx="2">
                  <c:v>susan-e</c:v>
                </c:pt>
                <c:pt idx="3">
                  <c:v>susan-c</c:v>
                </c:pt>
                <c:pt idx="4">
                  <c:v>crc32</c:v>
                </c:pt>
                <c:pt idx="5">
                  <c:v>adpcm-c</c:v>
                </c:pt>
                <c:pt idx="6">
                  <c:v>adpcm-d</c:v>
                </c:pt>
                <c:pt idx="7">
                  <c:v>sha</c:v>
                </c:pt>
                <c:pt idx="8">
                  <c:v>dijkstra</c:v>
                </c:pt>
                <c:pt idx="9">
                  <c:v>blowfish</c:v>
                </c:pt>
                <c:pt idx="10">
                  <c:v>gsm-t</c:v>
                </c:pt>
                <c:pt idx="11">
                  <c:v>gsm-u</c:v>
                </c:pt>
                <c:pt idx="12">
                  <c:v>jpeg</c:v>
                </c:pt>
                <c:pt idx="13">
                  <c:v>rijndael-e</c:v>
                </c:pt>
                <c:pt idx="14">
                  <c:v>Average</c:v>
                </c:pt>
              </c:strCache>
            </c:strRef>
          </c:cat>
          <c:val>
            <c:numRef>
              <c:f>(VulPerCyclePerInstr!$CL$6:$CL$19,VulPerCyclePerInstr!$CL$21)</c:f>
              <c:numCache>
                <c:formatCode>General</c:formatCode>
                <c:ptCount val="15"/>
                <c:pt idx="0">
                  <c:v>1.0207894126855919</c:v>
                </c:pt>
                <c:pt idx="1">
                  <c:v>1.0115644201741367</c:v>
                </c:pt>
                <c:pt idx="2">
                  <c:v>0.99149671337399803</c:v>
                </c:pt>
                <c:pt idx="3">
                  <c:v>1.0075570523674378</c:v>
                </c:pt>
                <c:pt idx="4">
                  <c:v>1.01353057035775</c:v>
                </c:pt>
                <c:pt idx="5">
                  <c:v>1.034572051720458</c:v>
                </c:pt>
                <c:pt idx="6">
                  <c:v>0.99439868289722089</c:v>
                </c:pt>
                <c:pt idx="7">
                  <c:v>0.97562648397425089</c:v>
                </c:pt>
                <c:pt idx="8">
                  <c:v>0.97955230834073481</c:v>
                </c:pt>
                <c:pt idx="9">
                  <c:v>0.99730699995033978</c:v>
                </c:pt>
                <c:pt idx="10">
                  <c:v>0.97501281112034388</c:v>
                </c:pt>
                <c:pt idx="11">
                  <c:v>0.96386640274979507</c:v>
                </c:pt>
                <c:pt idx="12">
                  <c:v>0.9973920124528951</c:v>
                </c:pt>
                <c:pt idx="13">
                  <c:v>0.98176517927046392</c:v>
                </c:pt>
                <c:pt idx="14">
                  <c:v>0.99603079295967301</c:v>
                </c:pt>
              </c:numCache>
            </c:numRef>
          </c:val>
        </c:ser>
        <c:dLbls/>
        <c:axId val="212470400"/>
        <c:axId val="212538496"/>
      </c:barChart>
      <c:catAx>
        <c:axId val="21247040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12538496"/>
        <c:crosses val="autoZero"/>
        <c:auto val="1"/>
        <c:lblAlgn val="ctr"/>
        <c:lblOffset val="100"/>
      </c:catAx>
      <c:valAx>
        <c:axId val="2125384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r>
                  <a:rPr lang="en-US" sz="2000" b="1" i="0" baseline="0" dirty="0"/>
                  <a:t>Normalized Effective Vulnerability</a:t>
                </a:r>
              </a:p>
            </c:rich>
          </c:tx>
          <c:layout>
            <c:manualLayout>
              <c:xMode val="edge"/>
              <c:yMode val="edge"/>
              <c:x val="8.7887327062653332E-3"/>
              <c:y val="6.0961764315842208E-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124704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11480460870993"/>
          <c:y val="2.4567566372849303E-2"/>
          <c:w val="0.88357743404067812"/>
          <c:h val="7.9174843717750923E-2"/>
        </c:manualLayout>
      </c:layout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2000">
          <a:latin typeface="Times New Roman" pitchFamily="18" charset="0"/>
          <a:cs typeface="Times New Roman" pitchFamily="18" charset="0"/>
        </a:defRPr>
      </a:pPr>
      <a:endParaRPr lang="en-US"/>
    </a:p>
  </c:txPr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3C85E-E4CF-F34B-B096-66B2950F733F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27868-B906-C544-895A-4030831D7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196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E9D96-2AB4-4272-B39D-BEB4C7E445FF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2BF0C-F3C1-4A0B-B448-C75AA28CD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0022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DMR</a:t>
            </a:r>
            <a:r>
              <a:rPr lang="en-US" baseline="0" dirty="0" smtClean="0"/>
              <a:t> - </a:t>
            </a:r>
            <a:r>
              <a:rPr lang="en-US" dirty="0" smtClean="0"/>
              <a:t>Dual Modular Redundancy</a:t>
            </a:r>
          </a:p>
          <a:p>
            <a:r>
              <a:rPr lang="en-US" dirty="0" smtClean="0"/>
              <a:t>TMR - Triple Modular Redundancy</a:t>
            </a:r>
          </a:p>
          <a:p>
            <a:r>
              <a:rPr lang="en-US" dirty="0" smtClean="0"/>
              <a:t>CFCSS - Control Flow Checking by Software Signatures</a:t>
            </a:r>
          </a:p>
          <a:p>
            <a:r>
              <a:rPr lang="en-US" dirty="0" smtClean="0"/>
              <a:t>SWIFT - Software Implemented Fault Tolerance</a:t>
            </a:r>
          </a:p>
          <a:p>
            <a:r>
              <a:rPr lang="en-US" dirty="0" smtClean="0"/>
              <a:t>CEDA – Control-Flow Error Detection Using Assertions</a:t>
            </a:r>
          </a:p>
          <a:p>
            <a:r>
              <a:rPr lang="en-US" dirty="0" smtClean="0"/>
              <a:t>ACCE – Automatic Correction of Control-flow</a:t>
            </a:r>
            <a:r>
              <a:rPr lang="en-US" baseline="0" dirty="0" smtClean="0"/>
              <a:t> Errors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EDDI – Error Detection by Duplicated Instructions</a:t>
            </a:r>
          </a:p>
          <a:p>
            <a:r>
              <a:rPr lang="en-US" baseline="0" dirty="0" smtClean="0"/>
              <a:t>ECCA – Enhanced Control-Flow Checking Using Assertions</a:t>
            </a:r>
          </a:p>
          <a:p>
            <a:r>
              <a:rPr lang="en-US" baseline="0" dirty="0" smtClean="0"/>
              <a:t>YACCA – Yet Another Control-Flow Checking using Assertions</a:t>
            </a:r>
          </a:p>
          <a:p>
            <a:r>
              <a:rPr lang="en-US" baseline="0" dirty="0" smtClean="0"/>
              <a:t>DSM – Dynamic Signature Monitoring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Redundancy based – data flow checking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	Duplication of instructions and comparison of results</a:t>
            </a:r>
          </a:p>
          <a:p>
            <a:endParaRPr lang="en-US" dirty="0" smtClean="0"/>
          </a:p>
          <a:p>
            <a:r>
              <a:rPr lang="en-US" dirty="0" smtClean="0"/>
              <a:t>Control Flow Checking</a:t>
            </a:r>
          </a:p>
          <a:p>
            <a:r>
              <a:rPr lang="en-US" sz="1200" dirty="0" smtClean="0"/>
              <a:t>	Unique Signature for each BB.</a:t>
            </a:r>
          </a:p>
          <a:p>
            <a:r>
              <a:rPr lang="en-US" sz="1200" dirty="0" smtClean="0"/>
              <a:t>	Comparison of Runtime Signature and pre-assigned signature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Goal: Quantitatively Evaluate Protection Achieved by CFC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DMR</a:t>
            </a:r>
            <a:r>
              <a:rPr lang="en-US" baseline="0" dirty="0" smtClean="0"/>
              <a:t> - </a:t>
            </a:r>
            <a:r>
              <a:rPr lang="en-US" dirty="0" smtClean="0"/>
              <a:t>Dual Modular Redundancy</a:t>
            </a:r>
          </a:p>
          <a:p>
            <a:r>
              <a:rPr lang="en-US" dirty="0" smtClean="0"/>
              <a:t>TMR - Triple Modular Redundancy</a:t>
            </a:r>
          </a:p>
          <a:p>
            <a:r>
              <a:rPr lang="en-US" dirty="0" smtClean="0"/>
              <a:t>CFCSS - Control Flow Checking by Software Signatures</a:t>
            </a:r>
          </a:p>
          <a:p>
            <a:r>
              <a:rPr lang="en-US" dirty="0" smtClean="0"/>
              <a:t>SWIFT - Software Implemented Fault Tolerance</a:t>
            </a:r>
          </a:p>
          <a:p>
            <a:r>
              <a:rPr lang="en-US" dirty="0" smtClean="0"/>
              <a:t>CEDA – Control-Flow Error Detection Using Assertions</a:t>
            </a:r>
          </a:p>
          <a:p>
            <a:r>
              <a:rPr lang="en-US" dirty="0" smtClean="0"/>
              <a:t>ACCE – Automatic Correction of Control-flow</a:t>
            </a:r>
            <a:r>
              <a:rPr lang="en-US" baseline="0" dirty="0" smtClean="0"/>
              <a:t> Errors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EDDI – Error Detection by Duplicated Instructions</a:t>
            </a:r>
          </a:p>
          <a:p>
            <a:r>
              <a:rPr lang="en-US" baseline="0" dirty="0" smtClean="0"/>
              <a:t>ECCA – Enhanced Control-Flow Checking Using Assertions</a:t>
            </a:r>
          </a:p>
          <a:p>
            <a:r>
              <a:rPr lang="en-US" baseline="0" dirty="0" smtClean="0"/>
              <a:t>YACCA – Yet Another Control-Flow Checking using Assertions</a:t>
            </a:r>
          </a:p>
          <a:p>
            <a:r>
              <a:rPr lang="en-US" baseline="0" dirty="0" smtClean="0"/>
              <a:t>DSM – Dynamic Signature Monitoring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Redundancy based – data flow checking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	Duplication of instructions and comparison of results</a:t>
            </a:r>
          </a:p>
          <a:p>
            <a:endParaRPr lang="en-US" dirty="0" smtClean="0"/>
          </a:p>
          <a:p>
            <a:r>
              <a:rPr lang="en-US" dirty="0" smtClean="0"/>
              <a:t>Control Flow Checking</a:t>
            </a:r>
          </a:p>
          <a:p>
            <a:r>
              <a:rPr lang="en-US" sz="1200" dirty="0" smtClean="0"/>
              <a:t>	Unique Signature for each BB.</a:t>
            </a:r>
          </a:p>
          <a:p>
            <a:r>
              <a:rPr lang="en-US" sz="1200" dirty="0" smtClean="0"/>
              <a:t>	Comparison of Runtime Signature and pre-assigned signature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Goal: Quantitatively Evaluate Protection Achieved by CFC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DMR</a:t>
            </a:r>
            <a:r>
              <a:rPr lang="en-US" baseline="0" dirty="0" smtClean="0"/>
              <a:t> - </a:t>
            </a:r>
            <a:r>
              <a:rPr lang="en-US" dirty="0" smtClean="0"/>
              <a:t>Dual Modular Redundancy</a:t>
            </a:r>
          </a:p>
          <a:p>
            <a:r>
              <a:rPr lang="en-US" dirty="0" smtClean="0"/>
              <a:t>TMR - Triple Modular Redundancy</a:t>
            </a:r>
          </a:p>
          <a:p>
            <a:r>
              <a:rPr lang="en-US" dirty="0" smtClean="0"/>
              <a:t>CFCSS - Control Flow Checking by Software Signatures</a:t>
            </a:r>
          </a:p>
          <a:p>
            <a:r>
              <a:rPr lang="en-US" dirty="0" smtClean="0"/>
              <a:t>SWIFT - Software Implemented Fault Tolerance</a:t>
            </a:r>
          </a:p>
          <a:p>
            <a:r>
              <a:rPr lang="en-US" dirty="0" smtClean="0"/>
              <a:t>CEDA – Control-Flow Error Detection Using Assertions</a:t>
            </a:r>
          </a:p>
          <a:p>
            <a:r>
              <a:rPr lang="en-US" dirty="0" smtClean="0"/>
              <a:t>ACCE – Automatic Correction of Control-flow</a:t>
            </a:r>
            <a:r>
              <a:rPr lang="en-US" baseline="0" dirty="0" smtClean="0"/>
              <a:t> Errors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EDDI – Error Detection by Duplicated Instructions</a:t>
            </a:r>
          </a:p>
          <a:p>
            <a:r>
              <a:rPr lang="en-US" baseline="0" dirty="0" smtClean="0"/>
              <a:t>ECCA – Enhanced Control-Flow Checking Using Assertions</a:t>
            </a:r>
          </a:p>
          <a:p>
            <a:r>
              <a:rPr lang="en-US" baseline="0" dirty="0" smtClean="0"/>
              <a:t>YACCA – Yet Another Control-Flow Checking using Assertions</a:t>
            </a:r>
          </a:p>
          <a:p>
            <a:r>
              <a:rPr lang="en-US" baseline="0" dirty="0" smtClean="0"/>
              <a:t>DSM – Dynamic Signature Monitoring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Redundancy based – data flow checking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	Duplication of instructions and comparison of results</a:t>
            </a:r>
          </a:p>
          <a:p>
            <a:endParaRPr lang="en-US" dirty="0" smtClean="0"/>
          </a:p>
          <a:p>
            <a:r>
              <a:rPr lang="en-US" dirty="0" smtClean="0"/>
              <a:t>Control Flow Checking</a:t>
            </a:r>
          </a:p>
          <a:p>
            <a:r>
              <a:rPr lang="en-US" sz="1200" dirty="0" smtClean="0"/>
              <a:t>	Unique Signature for each BB.</a:t>
            </a:r>
          </a:p>
          <a:p>
            <a:r>
              <a:rPr lang="en-US" sz="1200" dirty="0" smtClean="0"/>
              <a:t>	Comparison of Runtime Signature and pre-assigned signature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Goal: Quantitatively Evaluate Protection Achieved by CFC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DMR</a:t>
            </a:r>
            <a:r>
              <a:rPr lang="en-US" baseline="0" dirty="0" smtClean="0"/>
              <a:t> - </a:t>
            </a:r>
            <a:r>
              <a:rPr lang="en-US" dirty="0" smtClean="0"/>
              <a:t>Dual Modular Redundancy</a:t>
            </a:r>
          </a:p>
          <a:p>
            <a:r>
              <a:rPr lang="en-US" dirty="0" smtClean="0"/>
              <a:t>TMR - Triple Modular Redundancy</a:t>
            </a:r>
          </a:p>
          <a:p>
            <a:r>
              <a:rPr lang="en-US" dirty="0" smtClean="0"/>
              <a:t>CFCSS - Control Flow Checking by Software Signatures</a:t>
            </a:r>
          </a:p>
          <a:p>
            <a:r>
              <a:rPr lang="en-US" dirty="0" smtClean="0"/>
              <a:t>SWIFT - Software Implemented Fault Tolerance</a:t>
            </a:r>
          </a:p>
          <a:p>
            <a:r>
              <a:rPr lang="en-US" dirty="0" smtClean="0"/>
              <a:t>CEDA – Control-Flow Error Detection Using Assertions</a:t>
            </a:r>
          </a:p>
          <a:p>
            <a:r>
              <a:rPr lang="en-US" dirty="0" smtClean="0"/>
              <a:t>ACCE – Automatic Correction of Control-flow</a:t>
            </a:r>
            <a:r>
              <a:rPr lang="en-US" baseline="0" dirty="0" smtClean="0"/>
              <a:t> Errors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EDDI – Error Detection by Duplicated Instructions</a:t>
            </a:r>
          </a:p>
          <a:p>
            <a:r>
              <a:rPr lang="en-US" baseline="0" dirty="0" smtClean="0"/>
              <a:t>ECCA – Enhanced Control-Flow Checking Using Assertions</a:t>
            </a:r>
          </a:p>
          <a:p>
            <a:r>
              <a:rPr lang="en-US" baseline="0" dirty="0" smtClean="0"/>
              <a:t>YACCA – Yet Another Control-Flow Checking using Assertions</a:t>
            </a:r>
          </a:p>
          <a:p>
            <a:r>
              <a:rPr lang="en-US" baseline="0" dirty="0" smtClean="0"/>
              <a:t>DSM – Dynamic Signature Monitoring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Redundancy based – data flow checking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	Duplication of instructions and comparison of results</a:t>
            </a:r>
          </a:p>
          <a:p>
            <a:endParaRPr lang="en-US" dirty="0" smtClean="0"/>
          </a:p>
          <a:p>
            <a:r>
              <a:rPr lang="en-US" dirty="0" smtClean="0"/>
              <a:t>Control Flow Checking</a:t>
            </a:r>
          </a:p>
          <a:p>
            <a:r>
              <a:rPr lang="en-US" sz="1200" dirty="0" smtClean="0"/>
              <a:t>	Unique Signature for each BB.</a:t>
            </a:r>
          </a:p>
          <a:p>
            <a:r>
              <a:rPr lang="en-US" sz="1200" dirty="0" smtClean="0"/>
              <a:t>	Comparison of Runtime Signature and pre-assigned signature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Goal: Quantitatively Evaluate Protection Achieved by CFC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DMR</a:t>
            </a:r>
            <a:r>
              <a:rPr lang="en-US" baseline="0" dirty="0" smtClean="0"/>
              <a:t> - </a:t>
            </a:r>
            <a:r>
              <a:rPr lang="en-US" dirty="0" smtClean="0"/>
              <a:t>Dual Modular Redundancy</a:t>
            </a:r>
          </a:p>
          <a:p>
            <a:r>
              <a:rPr lang="en-US" dirty="0" smtClean="0"/>
              <a:t>TMR - Triple Modular Redundancy</a:t>
            </a:r>
          </a:p>
          <a:p>
            <a:r>
              <a:rPr lang="en-US" dirty="0" smtClean="0"/>
              <a:t>CFCSS - Control Flow Checking by Software Signatures</a:t>
            </a:r>
          </a:p>
          <a:p>
            <a:r>
              <a:rPr lang="en-US" dirty="0" smtClean="0"/>
              <a:t>SWIFT - Software Implemented Fault Tolerance</a:t>
            </a:r>
          </a:p>
          <a:p>
            <a:r>
              <a:rPr lang="en-US" dirty="0" smtClean="0"/>
              <a:t>CEDA – Control-Flow Error Detection Using Assertions</a:t>
            </a:r>
          </a:p>
          <a:p>
            <a:r>
              <a:rPr lang="en-US" dirty="0" smtClean="0"/>
              <a:t>ACCE – Automatic Correction of Control-flow</a:t>
            </a:r>
            <a:r>
              <a:rPr lang="en-US" baseline="0" dirty="0" smtClean="0"/>
              <a:t> Errors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EDDI – Error Detection by Duplicated Instructions</a:t>
            </a:r>
          </a:p>
          <a:p>
            <a:r>
              <a:rPr lang="en-US" baseline="0" dirty="0" smtClean="0"/>
              <a:t>ECCA – Enhanced Control-Flow Checking Using Assertions</a:t>
            </a:r>
          </a:p>
          <a:p>
            <a:r>
              <a:rPr lang="en-US" baseline="0" dirty="0" smtClean="0"/>
              <a:t>YACCA – Yet Another Control-Flow Checking using Assertions</a:t>
            </a:r>
          </a:p>
          <a:p>
            <a:r>
              <a:rPr lang="en-US" baseline="0" dirty="0" smtClean="0"/>
              <a:t>DSM – Dynamic Signature Monitoring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Redundancy based – data flow checking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	Duplication of instructions and comparison of results</a:t>
            </a:r>
          </a:p>
          <a:p>
            <a:endParaRPr lang="en-US" dirty="0" smtClean="0"/>
          </a:p>
          <a:p>
            <a:r>
              <a:rPr lang="en-US" dirty="0" smtClean="0"/>
              <a:t>Control Flow Checking</a:t>
            </a:r>
          </a:p>
          <a:p>
            <a:r>
              <a:rPr lang="en-US" sz="1200" dirty="0" smtClean="0"/>
              <a:t>	Unique Signature for each BB.</a:t>
            </a:r>
          </a:p>
          <a:p>
            <a:r>
              <a:rPr lang="en-US" sz="1200" dirty="0" smtClean="0"/>
              <a:t>	Comparison of Runtime Signature and pre-assigned signature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Goal: Quantitatively Evaluate Protection Achieved by CFC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</a:t>
            </a:r>
            <a:r>
              <a:rPr lang="en-US" baseline="0" dirty="0" smtClean="0"/>
              <a:t> to Error to Failure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Fault - </a:t>
            </a:r>
            <a:r>
              <a:rPr lang="en-US" dirty="0" smtClean="0"/>
              <a:t>a physical defect that occurs within hw or </a:t>
            </a:r>
            <a:r>
              <a:rPr lang="en-US" dirty="0" err="1" smtClean="0"/>
              <a:t>sw</a:t>
            </a:r>
            <a:r>
              <a:rPr lang="en-US" dirty="0" smtClean="0"/>
              <a:t> components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Error - a deviation from accuracy or correctness – manifestation of fault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Failure - nonperformance of some action that is due or expected - malfunction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</a:t>
            </a:r>
            <a:r>
              <a:rPr lang="en-US" baseline="0" dirty="0" smtClean="0"/>
              <a:t> to Error to Failure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Fault - </a:t>
            </a:r>
            <a:r>
              <a:rPr lang="en-US" dirty="0" smtClean="0"/>
              <a:t>a physical defect that occurs within hw or </a:t>
            </a:r>
            <a:r>
              <a:rPr lang="en-US" dirty="0" err="1" smtClean="0"/>
              <a:t>sw</a:t>
            </a:r>
            <a:r>
              <a:rPr lang="en-US" dirty="0" smtClean="0"/>
              <a:t> components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Error - a deviation from accuracy or correctness – manifestation of fault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Failure - nonperformance of some action that is due or expected - malfunction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0509763-DE0C-4431-BAD8-754FFF70D4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AF19B43-1026-C64E-9F4F-6FC1B1F032A8}" type="datetime1">
              <a:rPr lang="en-US" smtClean="0"/>
              <a:pPr/>
              <a:t>7/11/2014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0509763-DE0C-4431-BAD8-754FFF70D4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64C9C1C-AA2C-F647-88F8-E20EF1F90E3E}" type="datetime1">
              <a:rPr lang="en-US" smtClean="0"/>
              <a:pPr/>
              <a:t>7/11/2014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990600"/>
            <a:ext cx="8686800" cy="53340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D3BF4FE-A8DE-C744-A4D7-36C7BA8E9977}" type="datetime1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509763-DE0C-4431-BAD8-754FFF70D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>
            <a:lvl1pPr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0509763-DE0C-4431-BAD8-754FFF70D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753475" cy="5404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EA2FB12-D82A-B441-B355-C097E0600091}" type="datetime1">
              <a:rPr lang="en-US" smtClean="0"/>
              <a:pPr/>
              <a:t>7/11/2014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0509763-DE0C-4431-BAD8-754FFF70D4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1473C39-23BA-C140-8896-681B295F4F89}" type="datetime1">
              <a:rPr lang="en-US" smtClean="0"/>
              <a:pPr/>
              <a:t>7/11/2014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0509763-DE0C-4431-BAD8-754FFF70D4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12833AE-F5DF-614D-B22C-AE58C4F084F9}" type="datetime1">
              <a:rPr lang="en-US" smtClean="0"/>
              <a:pPr/>
              <a:t>7/11/2014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0509763-DE0C-4431-BAD8-754FFF70D4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2AD8ADA-6FEF-EF40-811F-EEDEDF46BE99}" type="datetime1">
              <a:rPr lang="en-US" smtClean="0"/>
              <a:pPr/>
              <a:t>7/11/2014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0509763-DE0C-4431-BAD8-754FFF70D4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1C9619D-636E-1245-B4D1-074AF9C4A1E0}" type="datetime1">
              <a:rPr lang="en-US" smtClean="0"/>
              <a:pPr/>
              <a:t>7/11/2014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0509763-DE0C-4431-BAD8-754FFF70D4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22E50CD-FA7D-7E4C-A21C-51D03B34FEB5}" type="datetime1">
              <a:rPr lang="en-US" smtClean="0"/>
              <a:pPr/>
              <a:t>7/11/2014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0509763-DE0C-4431-BAD8-754FFF70D4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CD207660-128C-014A-9C52-83253C9DD4E8}" type="datetime1">
              <a:rPr lang="en-US" smtClean="0"/>
              <a:pPr/>
              <a:t>7/11/2014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0509763-DE0C-4431-BAD8-754FFF70D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7315200" cy="1200150"/>
          </a:xfrm>
        </p:spPr>
        <p:txBody>
          <a:bodyPr/>
          <a:lstStyle/>
          <a:p>
            <a:r>
              <a:rPr lang="en-US" dirty="0" smtClean="0"/>
              <a:t>Quantitative Analysis of Control Flow Checking Mechanisms for Soft Errors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3124200"/>
            <a:ext cx="7086600" cy="76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0000"/>
                </a:solidFill>
              </a:rPr>
              <a:t>Aviral Shrivastava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Abhishek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Rhisheekesan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Reiley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Jeyapaul</a:t>
            </a:r>
            <a:r>
              <a:rPr lang="en-US" dirty="0" smtClean="0">
                <a:solidFill>
                  <a:schemeClr val="tx1"/>
                </a:solidFill>
              </a:rPr>
              <a:t>, and Carole-Jean Wu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4343400"/>
            <a:ext cx="7086600" cy="137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032EFF"/>
                </a:solidFill>
              </a:rPr>
              <a:t>Compiler Microarchitecture Lab</a:t>
            </a:r>
          </a:p>
          <a:p>
            <a:r>
              <a:rPr lang="en-US" sz="2400" b="1" dirty="0" smtClean="0">
                <a:solidFill>
                  <a:srgbClr val="032EFF"/>
                </a:solidFill>
              </a:rPr>
              <a:t>Arizona State University</a:t>
            </a:r>
          </a:p>
          <a:p>
            <a:r>
              <a:rPr lang="en-US" sz="1800" b="1" dirty="0" smtClean="0">
                <a:solidFill>
                  <a:srgbClr val="032EFF"/>
                </a:solidFill>
              </a:rPr>
              <a:t>http://</a:t>
            </a:r>
            <a:r>
              <a:rPr lang="en-US" sz="1800" b="1" dirty="0" err="1" smtClean="0">
                <a:solidFill>
                  <a:srgbClr val="032EFF"/>
                </a:solidFill>
              </a:rPr>
              <a:t>aviral.lab.asu.edu</a:t>
            </a:r>
            <a:endParaRPr lang="en-US" sz="1800" b="1" dirty="0">
              <a:solidFill>
                <a:srgbClr val="032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90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Claim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49" y="2209800"/>
            <a:ext cx="5314951" cy="41092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went wrong?</a:t>
            </a:r>
          </a:p>
          <a:p>
            <a:pPr lvl="1"/>
            <a:r>
              <a:rPr lang="en-US" dirty="0" smtClean="0"/>
              <a:t>Evaluation of the effectiveness of the CFC techniques was </a:t>
            </a:r>
            <a:r>
              <a:rPr lang="en-US" dirty="0" smtClean="0"/>
              <a:t>inconclusive!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How to evaluate the effectiveness </a:t>
            </a:r>
            <a:r>
              <a:rPr lang="en-US" dirty="0" smtClean="0"/>
              <a:t>of a protection technique?</a:t>
            </a:r>
            <a:endParaRPr lang="en-US" dirty="0"/>
          </a:p>
          <a:p>
            <a:pPr lvl="1"/>
            <a:r>
              <a:rPr lang="en-US" dirty="0"/>
              <a:t>Beam testing </a:t>
            </a:r>
          </a:p>
          <a:p>
            <a:pPr lvl="2"/>
            <a:r>
              <a:rPr lang="en-US" dirty="0"/>
              <a:t>– not </a:t>
            </a:r>
            <a:r>
              <a:rPr lang="en-US" dirty="0" smtClean="0"/>
              <a:t>easily available</a:t>
            </a:r>
            <a:endParaRPr lang="en-US" dirty="0"/>
          </a:p>
          <a:p>
            <a:pPr lvl="1"/>
            <a:r>
              <a:rPr lang="en-US" dirty="0"/>
              <a:t>Fault injection </a:t>
            </a:r>
          </a:p>
          <a:p>
            <a:pPr lvl="2"/>
            <a:r>
              <a:rPr lang="en-US" dirty="0"/>
              <a:t>– exhaustive fault injection not practical</a:t>
            </a:r>
          </a:p>
          <a:p>
            <a:pPr lvl="1"/>
            <a:r>
              <a:rPr lang="en-US" dirty="0"/>
              <a:t>Targeted fault injection </a:t>
            </a:r>
          </a:p>
          <a:p>
            <a:pPr lvl="2"/>
            <a:r>
              <a:rPr lang="en-US" dirty="0"/>
              <a:t>– hard to ensure right distribution of faults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562600" y="2971800"/>
            <a:ext cx="3429000" cy="3200400"/>
          </a:xfrm>
          <a:prstGeom prst="rect">
            <a:avLst/>
          </a:prstGeom>
          <a:ln w="41275">
            <a:solidFill>
              <a:schemeClr val="tx1"/>
            </a:solidFill>
          </a:ln>
        </p:spPr>
        <p:txBody>
          <a:bodyPr vert="horz">
            <a:normAutofit fontScale="70000" lnSpcReduction="20000"/>
          </a:bodyPr>
          <a:lstStyle/>
          <a:p>
            <a:r>
              <a:rPr lang="en-US" sz="2300" dirty="0" smtClean="0">
                <a:solidFill>
                  <a:srgbClr val="FF0000"/>
                </a:solidFill>
              </a:rPr>
              <a:t>Exhaustive Fault Injection is Extremely </a:t>
            </a:r>
            <a:r>
              <a:rPr lang="en-US" sz="2300" dirty="0">
                <a:solidFill>
                  <a:srgbClr val="FF0000"/>
                </a:solidFill>
              </a:rPr>
              <a:t>Time </a:t>
            </a:r>
            <a:r>
              <a:rPr lang="en-US" sz="2300" dirty="0" smtClean="0">
                <a:solidFill>
                  <a:srgbClr val="FF0000"/>
                </a:solidFill>
              </a:rPr>
              <a:t>Consuming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32-bit register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Avg MiBench execution time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39 billion cycles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Avg MiBench host simulation time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1121s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Total fault injection runs required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32*39 billion = 1.25 trillion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Total host simulation time required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1121 * 1.25 trillion = 1399 trillion seconds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= 252 years on our 22 node cluster, each node with Dual Quad-Core Xeon processors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990600"/>
            <a:ext cx="85344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Control Flow Checking techniques are not useful to protect computation from soft errors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763-DE0C-4431-BAD8-754FFF70D4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39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Techniques </a:t>
            </a:r>
            <a:r>
              <a:rPr lang="en-US" dirty="0" smtClean="0"/>
              <a:t>used for </a:t>
            </a:r>
            <a:r>
              <a:rPr lang="en-US" dirty="0"/>
              <a:t>targeted fault injection</a:t>
            </a:r>
          </a:p>
          <a:p>
            <a:pPr lvl="1"/>
            <a:r>
              <a:rPr lang="en-US" dirty="0"/>
              <a:t>Assembly code instrumentation</a:t>
            </a:r>
          </a:p>
          <a:p>
            <a:pPr lvl="1"/>
            <a:r>
              <a:rPr lang="en-US" dirty="0"/>
              <a:t>GDB-based runtime fault injection</a:t>
            </a:r>
          </a:p>
          <a:p>
            <a:pPr lvl="1"/>
            <a:r>
              <a:rPr lang="en-US" dirty="0"/>
              <a:t>Fault injection in memory bus</a:t>
            </a:r>
          </a:p>
          <a:p>
            <a:endParaRPr lang="en-US" dirty="0" smtClean="0"/>
          </a:p>
          <a:p>
            <a:r>
              <a:rPr lang="en-US" dirty="0" smtClean="0"/>
              <a:t>Assembly code instrumentation</a:t>
            </a:r>
          </a:p>
          <a:p>
            <a:pPr lvl="1"/>
            <a:r>
              <a:rPr lang="en-US" dirty="0" smtClean="0"/>
              <a:t>Randomly flip a bit in the binary of a program</a:t>
            </a:r>
          </a:p>
          <a:p>
            <a:pPr lvl="1"/>
            <a:r>
              <a:rPr lang="en-US" dirty="0" smtClean="0"/>
              <a:t>Then see how many of the errors are caught by the CFC.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Actually soft faults happen in the latches of the hardware</a:t>
            </a:r>
          </a:p>
          <a:p>
            <a:pPr lvl="1"/>
            <a:r>
              <a:rPr lang="en-US" dirty="0" smtClean="0"/>
              <a:t>This correctly simulates faults in instruction memory, but not in other structures that store instructions, e.g., instruction cache, or PC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here probability of a fault in an instruction depends on the residency of the instruction in the structure</a:t>
            </a:r>
          </a:p>
          <a:p>
            <a:pPr lvl="1"/>
            <a:r>
              <a:rPr lang="en-US" dirty="0" smtClean="0"/>
              <a:t>Does not model faults in RF, data caches, pipeline, reorder buffer, load store buffer,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763-DE0C-4431-BAD8-754FFF70D4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3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Vulnerability*</a:t>
            </a:r>
          </a:p>
          <a:p>
            <a:r>
              <a:rPr lang="en-US" dirty="0"/>
              <a:t>A &lt;bit, cycle&gt; </a:t>
            </a:r>
            <a:r>
              <a:rPr lang="en-US" dirty="0" smtClean="0"/>
              <a:t>in execution is </a:t>
            </a:r>
            <a:r>
              <a:rPr lang="en-US" i="1" dirty="0">
                <a:solidFill>
                  <a:srgbClr val="FF0000"/>
                </a:solidFill>
              </a:rPr>
              <a:t>vulnerable</a:t>
            </a:r>
            <a:r>
              <a:rPr lang="en-US" dirty="0"/>
              <a:t>, if </a:t>
            </a:r>
            <a:r>
              <a:rPr lang="en-US" dirty="0" smtClean="0"/>
              <a:t>a fault in it will result in erroneous execution. Otherwise</a:t>
            </a:r>
            <a:r>
              <a:rPr lang="en-US" dirty="0"/>
              <a:t>, it is </a:t>
            </a:r>
            <a:r>
              <a:rPr lang="en-US" i="1" dirty="0"/>
              <a:t>not-vulnerable</a:t>
            </a:r>
            <a:r>
              <a:rPr lang="en-US" dirty="0"/>
              <a:t>.</a:t>
            </a:r>
          </a:p>
          <a:p>
            <a:r>
              <a:rPr lang="en-US" dirty="0" smtClean="0"/>
              <a:t>Approximation: A &lt;bit, cycle&gt; is </a:t>
            </a:r>
            <a:r>
              <a:rPr lang="en-US" i="1" dirty="0" smtClean="0">
                <a:solidFill>
                  <a:srgbClr val="FF0000"/>
                </a:solidFill>
              </a:rPr>
              <a:t>vulnerable</a:t>
            </a:r>
            <a:r>
              <a:rPr lang="en-US" dirty="0" smtClean="0"/>
              <a:t>, if it will be read/committed next. If it is overwritten, then it is </a:t>
            </a:r>
            <a:r>
              <a:rPr lang="en-US" i="1" dirty="0" smtClean="0"/>
              <a:t>not-vulnerable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Need a metric of protection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09600" y="3733800"/>
            <a:ext cx="7983180" cy="1512332"/>
            <a:chOff x="382899" y="4724400"/>
            <a:chExt cx="7983180" cy="1512332"/>
          </a:xfrm>
        </p:grpSpPr>
        <p:grpSp>
          <p:nvGrpSpPr>
            <p:cNvPr id="36" name="Group 35"/>
            <p:cNvGrpSpPr/>
            <p:nvPr/>
          </p:nvGrpSpPr>
          <p:grpSpPr>
            <a:xfrm>
              <a:off x="382899" y="4724400"/>
              <a:ext cx="7983180" cy="1512332"/>
              <a:chOff x="382899" y="4724400"/>
              <a:chExt cx="7983180" cy="151233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810254" y="4819017"/>
                <a:ext cx="0" cy="12464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24042" y="5423728"/>
                <a:ext cx="754203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7759405" y="5127542"/>
                <a:ext cx="601149" cy="33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time</a:t>
                </a:r>
                <a:endParaRPr lang="en-US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Down Arrow 10"/>
              <p:cNvSpPr/>
              <p:nvPr/>
            </p:nvSpPr>
            <p:spPr>
              <a:xfrm>
                <a:off x="1568595" y="5016473"/>
                <a:ext cx="179244" cy="370231"/>
              </a:xfrm>
              <a:prstGeom prst="downArrow">
                <a:avLst/>
              </a:prstGeom>
              <a:solidFill>
                <a:srgbClr val="FF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Down Arrow 12"/>
              <p:cNvSpPr/>
              <p:nvPr/>
            </p:nvSpPr>
            <p:spPr>
              <a:xfrm>
                <a:off x="3733800" y="5029200"/>
                <a:ext cx="179244" cy="370231"/>
              </a:xfrm>
              <a:prstGeom prst="downArrow">
                <a:avLst/>
              </a:prstGeom>
              <a:solidFill>
                <a:srgbClr val="FF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81400" y="4724400"/>
                <a:ext cx="406812" cy="33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W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Up Arrow 14"/>
              <p:cNvSpPr/>
              <p:nvPr/>
            </p:nvSpPr>
            <p:spPr>
              <a:xfrm>
                <a:off x="2590800" y="5029200"/>
                <a:ext cx="165456" cy="370231"/>
              </a:xfrm>
              <a:prstGeom prst="upArrow">
                <a:avLst/>
              </a:prstGeom>
              <a:solidFill>
                <a:srgbClr val="00B05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514600" y="4724400"/>
                <a:ext cx="354989" cy="33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</a:rPr>
                  <a:t>R</a:t>
                </a:r>
                <a:endParaRPr lang="en-US" b="1" dirty="0">
                  <a:solidFill>
                    <a:srgbClr val="006C31"/>
                  </a:solidFill>
                </a:endParaRPr>
              </a:p>
            </p:txBody>
          </p:sp>
          <p:sp>
            <p:nvSpPr>
              <p:cNvPr id="19" name="Up Arrow 18"/>
              <p:cNvSpPr/>
              <p:nvPr/>
            </p:nvSpPr>
            <p:spPr>
              <a:xfrm>
                <a:off x="7127468" y="5018529"/>
                <a:ext cx="165456" cy="370231"/>
              </a:xfrm>
              <a:prstGeom prst="upArrow">
                <a:avLst/>
              </a:prstGeom>
              <a:solidFill>
                <a:srgbClr val="00B05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047036" y="4736744"/>
                <a:ext cx="34015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</a:rPr>
                  <a:t>R</a:t>
                </a:r>
                <a:endParaRPr lang="en-US" b="1" dirty="0">
                  <a:solidFill>
                    <a:srgbClr val="006C31"/>
                  </a:solidFill>
                </a:endParaRPr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4838687" y="5018527"/>
                <a:ext cx="165456" cy="370231"/>
              </a:xfrm>
              <a:prstGeom prst="upArrow">
                <a:avLst/>
              </a:prstGeom>
              <a:solidFill>
                <a:srgbClr val="00B05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758255" y="4736742"/>
                <a:ext cx="354989" cy="33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</a:rPr>
                  <a:t>R</a:t>
                </a:r>
                <a:endParaRPr lang="en-US" b="1" dirty="0">
                  <a:solidFill>
                    <a:srgbClr val="006C3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810000" y="5715000"/>
                <a:ext cx="3428999" cy="762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29597" y="5257953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Register</a:t>
                </a:r>
                <a:endParaRPr lang="en-US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00200" y="5715000"/>
                <a:ext cx="1092802" cy="762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28800" y="5791200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V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048000" y="58674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NV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67000" y="5715000"/>
                <a:ext cx="1143000" cy="76200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2667000" y="5486400"/>
                <a:ext cx="0" cy="609600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3810000" y="5486400"/>
                <a:ext cx="0" cy="609600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1600200" y="5486400"/>
                <a:ext cx="0" cy="609600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447800" y="4724400"/>
              <a:ext cx="406812" cy="3339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W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Up Arrow 28"/>
            <p:cNvSpPr/>
            <p:nvPr/>
          </p:nvSpPr>
          <p:spPr>
            <a:xfrm>
              <a:off x="5791200" y="5029200"/>
              <a:ext cx="165456" cy="370231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0" y="4724400"/>
              <a:ext cx="3401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R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57800" y="5791200"/>
              <a:ext cx="381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V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7239000" y="5486400"/>
              <a:ext cx="0" cy="60960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33400" y="60198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ndara" pitchFamily="34" charset="0"/>
                <a:cs typeface="Times New Roman" pitchFamily="18" charset="0"/>
              </a:rPr>
              <a:t>* Mukherjee et al., MICRO 2003</a:t>
            </a:r>
          </a:p>
        </p:txBody>
      </p:sp>
    </p:spTree>
    <p:extLst>
      <p:ext uri="{BB962C8B-B14F-4D97-AF65-F5344CB8AC3E}">
        <p14:creationId xmlns:p14="http://schemas.microsoft.com/office/powerpoint/2010/main" xmlns="" val="12805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Calculate vulnerability by </a:t>
            </a:r>
            <a:r>
              <a:rPr lang="en-US" sz="4400" dirty="0"/>
              <a:t>s</a:t>
            </a:r>
            <a:r>
              <a:rPr lang="en-US" sz="4400" dirty="0" smtClean="0"/>
              <a:t>imulation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2120194" y="1026992"/>
            <a:ext cx="4890206" cy="2554408"/>
          </a:xfrm>
          <a:prstGeom prst="frame">
            <a:avLst>
              <a:gd name="adj1" fmla="val 317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4094" y="1247631"/>
            <a:ext cx="2620369" cy="6755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Processor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106" y="2677234"/>
            <a:ext cx="1703694" cy="6755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Buffers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5783" y="1261279"/>
            <a:ext cx="1119116" cy="822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2233687"/>
            <a:ext cx="1912960" cy="11709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(Instruction/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Data)</a:t>
            </a:r>
          </a:p>
        </p:txBody>
      </p:sp>
      <p:sp>
        <p:nvSpPr>
          <p:cNvPr id="10" name="Flowchart: Card 9"/>
          <p:cNvSpPr/>
          <p:nvPr/>
        </p:nvSpPr>
        <p:spPr>
          <a:xfrm>
            <a:off x="141268" y="1371600"/>
            <a:ext cx="1446663" cy="1289715"/>
          </a:xfrm>
          <a:prstGeom prst="flowChartPunchedCar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Application Binary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01579" y="1903863"/>
            <a:ext cx="518615" cy="43617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Lightning Bolt 13"/>
          <p:cNvSpPr/>
          <p:nvPr/>
        </p:nvSpPr>
        <p:spPr>
          <a:xfrm>
            <a:off x="3143777" y="838200"/>
            <a:ext cx="204716" cy="503599"/>
          </a:xfrm>
          <a:prstGeom prst="lightningBol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Lightning Bolt 14"/>
          <p:cNvSpPr/>
          <p:nvPr/>
        </p:nvSpPr>
        <p:spPr>
          <a:xfrm>
            <a:off x="5473891" y="2158620"/>
            <a:ext cx="204716" cy="503599"/>
          </a:xfrm>
          <a:prstGeom prst="lightningBol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Lightning Bolt 15"/>
          <p:cNvSpPr/>
          <p:nvPr/>
        </p:nvSpPr>
        <p:spPr>
          <a:xfrm>
            <a:off x="2830775" y="1828800"/>
            <a:ext cx="204716" cy="503599"/>
          </a:xfrm>
          <a:prstGeom prst="lightningBol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7" name="Lightning Bolt 16"/>
          <p:cNvSpPr/>
          <p:nvPr/>
        </p:nvSpPr>
        <p:spPr>
          <a:xfrm>
            <a:off x="5836936" y="910988"/>
            <a:ext cx="204716" cy="503599"/>
          </a:xfrm>
          <a:prstGeom prst="lightningBol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52400" y="4648200"/>
            <a:ext cx="8763000" cy="1143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Vulnerability*: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For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bit, vulnerability is the sum of the time intervals which end in a use.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For a component (like a register file), vulnerability is the sum of vulnerability of all its bits.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For a processor, it is the sum of all such bit-intervals for all its components.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4"/>
          <p:cNvGrpSpPr/>
          <p:nvPr/>
        </p:nvGrpSpPr>
        <p:grpSpPr>
          <a:xfrm>
            <a:off x="473123" y="3637777"/>
            <a:ext cx="7985077" cy="858023"/>
            <a:chOff x="381002" y="4388674"/>
            <a:chExt cx="7985077" cy="1890153"/>
          </a:xfrm>
        </p:grpSpPr>
        <p:grpSp>
          <p:nvGrpSpPr>
            <p:cNvPr id="22" name="Group 35"/>
            <p:cNvGrpSpPr/>
            <p:nvPr/>
          </p:nvGrpSpPr>
          <p:grpSpPr>
            <a:xfrm>
              <a:off x="381002" y="4388674"/>
              <a:ext cx="7985077" cy="1890153"/>
              <a:chOff x="381002" y="4388674"/>
              <a:chExt cx="7985077" cy="1890153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810254" y="4819017"/>
                <a:ext cx="0" cy="12464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24042" y="5423728"/>
                <a:ext cx="754203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7391400" y="5563710"/>
                <a:ext cx="503664" cy="411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 smtClean="0">
                    <a:latin typeface="Times New Roman" pitchFamily="18" charset="0"/>
                    <a:cs typeface="Times New Roman" pitchFamily="18" charset="0"/>
                  </a:rPr>
                  <a:t>time</a:t>
                </a:r>
                <a:endParaRPr lang="en-US" sz="1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Down Arrow 31"/>
              <p:cNvSpPr/>
              <p:nvPr/>
            </p:nvSpPr>
            <p:spPr>
              <a:xfrm>
                <a:off x="1492395" y="5016472"/>
                <a:ext cx="179244" cy="370231"/>
              </a:xfrm>
              <a:prstGeom prst="downArrow">
                <a:avLst/>
              </a:prstGeom>
              <a:solidFill>
                <a:srgbClr val="FF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Down Arrow 32"/>
              <p:cNvSpPr/>
              <p:nvPr/>
            </p:nvSpPr>
            <p:spPr>
              <a:xfrm>
                <a:off x="3733800" y="5029200"/>
                <a:ext cx="179244" cy="370231"/>
              </a:xfrm>
              <a:prstGeom prst="downArrow">
                <a:avLst/>
              </a:prstGeom>
              <a:solidFill>
                <a:srgbClr val="FF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657600" y="4388674"/>
                <a:ext cx="394660" cy="411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W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Up Arrow 34"/>
              <p:cNvSpPr/>
              <p:nvPr/>
            </p:nvSpPr>
            <p:spPr>
              <a:xfrm>
                <a:off x="2590800" y="5029200"/>
                <a:ext cx="165456" cy="370231"/>
              </a:xfrm>
              <a:prstGeom prst="upArrow">
                <a:avLst/>
              </a:prstGeom>
              <a:solidFill>
                <a:srgbClr val="00B05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14600" y="4388674"/>
                <a:ext cx="306494" cy="411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C31"/>
                    </a:solidFill>
                  </a:rPr>
                  <a:t>R</a:t>
                </a:r>
                <a:endParaRPr lang="en-US" sz="1400" b="1" dirty="0">
                  <a:solidFill>
                    <a:srgbClr val="006C31"/>
                  </a:solidFill>
                </a:endParaRPr>
              </a:p>
            </p:txBody>
          </p:sp>
          <p:sp>
            <p:nvSpPr>
              <p:cNvPr id="37" name="Up Arrow 36"/>
              <p:cNvSpPr/>
              <p:nvPr/>
            </p:nvSpPr>
            <p:spPr>
              <a:xfrm>
                <a:off x="7127468" y="5018529"/>
                <a:ext cx="165456" cy="370231"/>
              </a:xfrm>
              <a:prstGeom prst="upArrow">
                <a:avLst/>
              </a:prstGeom>
              <a:solidFill>
                <a:srgbClr val="00B05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47036" y="4401017"/>
                <a:ext cx="306494" cy="411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C31"/>
                    </a:solidFill>
                  </a:rPr>
                  <a:t>R</a:t>
                </a:r>
                <a:endParaRPr lang="en-US" sz="1400" b="1" dirty="0">
                  <a:solidFill>
                    <a:srgbClr val="006C31"/>
                  </a:solidFill>
                </a:endParaRPr>
              </a:p>
            </p:txBody>
          </p:sp>
          <p:sp>
            <p:nvSpPr>
              <p:cNvPr id="39" name="Up Arrow 38"/>
              <p:cNvSpPr/>
              <p:nvPr/>
            </p:nvSpPr>
            <p:spPr>
              <a:xfrm>
                <a:off x="4838687" y="5018527"/>
                <a:ext cx="165456" cy="370231"/>
              </a:xfrm>
              <a:prstGeom prst="upArrow">
                <a:avLst/>
              </a:prstGeom>
              <a:solidFill>
                <a:srgbClr val="00B05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758255" y="4401017"/>
                <a:ext cx="306494" cy="411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C31"/>
                    </a:solidFill>
                  </a:rPr>
                  <a:t>R</a:t>
                </a:r>
                <a:endParaRPr lang="en-US" sz="1400" b="1" dirty="0">
                  <a:solidFill>
                    <a:srgbClr val="006C3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10000" y="5715000"/>
                <a:ext cx="3428999" cy="762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6200000">
                <a:off x="-53535" y="5494659"/>
                <a:ext cx="11768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Register</a:t>
                </a:r>
                <a:endParaRPr lang="en-US" sz="1400" b="1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600200" y="5715000"/>
                <a:ext cx="1092802" cy="762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28800" y="5791198"/>
                <a:ext cx="381000" cy="411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V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048000" y="5867400"/>
                <a:ext cx="609600" cy="411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FF"/>
                    </a:solidFill>
                  </a:rPr>
                  <a:t>NV</a:t>
                </a:r>
                <a:endParaRPr lang="en-US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667000" y="5715000"/>
                <a:ext cx="1143000" cy="76200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2667000" y="5486400"/>
                <a:ext cx="0" cy="6096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810000" y="5486400"/>
                <a:ext cx="0" cy="6096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1600200" y="5486400"/>
                <a:ext cx="0" cy="6096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371600" y="4388674"/>
              <a:ext cx="394660" cy="4114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W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Up Arrow 23"/>
            <p:cNvSpPr/>
            <p:nvPr/>
          </p:nvSpPr>
          <p:spPr>
            <a:xfrm>
              <a:off x="5791200" y="5029200"/>
              <a:ext cx="165456" cy="370231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5000" y="4388674"/>
              <a:ext cx="306494" cy="4114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6C31"/>
                  </a:solidFill>
                </a:rPr>
                <a:t>R</a:t>
              </a:r>
              <a:endParaRPr lang="en-US" sz="1400" b="1" dirty="0">
                <a:solidFill>
                  <a:srgbClr val="006C3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7800" y="5791200"/>
              <a:ext cx="381000" cy="4114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V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7239000" y="5486400"/>
              <a:ext cx="0" cy="6096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33400" y="6019800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ndara" pitchFamily="34" charset="0"/>
                <a:cs typeface="Times New Roman" pitchFamily="18" charset="0"/>
              </a:rPr>
              <a:t>* Mukherjee et al., MICRO 2003</a:t>
            </a:r>
          </a:p>
        </p:txBody>
      </p:sp>
    </p:spTree>
    <p:extLst>
      <p:ext uri="{BB962C8B-B14F-4D97-AF65-F5344CB8AC3E}">
        <p14:creationId xmlns:p14="http://schemas.microsoft.com/office/powerpoint/2010/main" xmlns="" val="13437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How to model protection achieved by a CFC?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Compute vulnerability </a:t>
            </a:r>
            <a:r>
              <a:rPr lang="en-US" sz="2000" i="1" dirty="0" smtClean="0">
                <a:cs typeface="Times New Roman" pitchFamily="18" charset="0"/>
              </a:rPr>
              <a:t>before</a:t>
            </a:r>
            <a:r>
              <a:rPr lang="en-US" sz="2000" dirty="0" smtClean="0">
                <a:cs typeface="Times New Roman" pitchFamily="18" charset="0"/>
              </a:rPr>
              <a:t> CFC</a:t>
            </a:r>
          </a:p>
          <a:p>
            <a:r>
              <a:rPr lang="en-US" sz="2000" dirty="0" smtClean="0">
                <a:cs typeface="Times New Roman" pitchFamily="18" charset="0"/>
              </a:rPr>
              <a:t>Compute vulnerability </a:t>
            </a:r>
            <a:r>
              <a:rPr lang="en-US" sz="2000" i="1" dirty="0" smtClean="0">
                <a:cs typeface="Times New Roman" pitchFamily="18" charset="0"/>
              </a:rPr>
              <a:t>after</a:t>
            </a:r>
            <a:r>
              <a:rPr lang="en-US" sz="2000" dirty="0" smtClean="0">
                <a:cs typeface="Times New Roman" pitchFamily="18" charset="0"/>
              </a:rPr>
              <a:t> CFC</a:t>
            </a:r>
          </a:p>
          <a:p>
            <a:r>
              <a:rPr lang="en-US" sz="2000" i="1" dirty="0" smtClean="0">
                <a:cs typeface="Times New Roman" pitchFamily="18" charset="0"/>
              </a:rPr>
              <a:t>Reduction in vulnerability </a:t>
            </a:r>
            <a:r>
              <a:rPr lang="en-US" sz="2000" dirty="0" smtClean="0">
                <a:cs typeface="Times New Roman" pitchFamily="18" charset="0"/>
              </a:rPr>
              <a:t>is the protection offered by the CFC</a:t>
            </a:r>
            <a:endParaRPr lang="en-US" sz="2000" dirty="0">
              <a:cs typeface="Times New Roman" pitchFamily="18" charset="0"/>
            </a:endParaRPr>
          </a:p>
          <a:p>
            <a:endParaRPr lang="en-US" sz="2000" dirty="0" smtClean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In other words</a:t>
            </a:r>
          </a:p>
          <a:p>
            <a:pPr lvl="1"/>
            <a:r>
              <a:rPr lang="en-US" sz="1800" dirty="0" smtClean="0">
                <a:cs typeface="Times New Roman" pitchFamily="18" charset="0"/>
              </a:rPr>
              <a:t>Find &lt;bit, cycle&gt;s which were vulnerable before CFC, but are no longer vulnerable after CFC.</a:t>
            </a:r>
            <a:endParaRPr lang="en-US" sz="2000" dirty="0">
              <a:cs typeface="Times New Roman" pitchFamily="18" charset="0"/>
            </a:endParaRPr>
          </a:p>
          <a:p>
            <a:endParaRPr lang="en-US" sz="2000" dirty="0" smtClean="0"/>
          </a:p>
          <a:p>
            <a:r>
              <a:rPr lang="en-US" sz="2000" dirty="0" smtClean="0"/>
              <a:t>Two </a:t>
            </a:r>
            <a:r>
              <a:rPr lang="en-US" sz="2000" dirty="0"/>
              <a:t>step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For </a:t>
            </a:r>
            <a:r>
              <a:rPr lang="en-US" sz="2000" dirty="0"/>
              <a:t>each vulnerable &lt;bit, cycle&gt;, find out which </a:t>
            </a:r>
            <a:r>
              <a:rPr lang="en-US" sz="2000" i="1" dirty="0"/>
              <a:t>control flow errors </a:t>
            </a:r>
            <a:r>
              <a:rPr lang="en-US" sz="2000" dirty="0"/>
              <a:t>it causes</a:t>
            </a:r>
          </a:p>
          <a:p>
            <a:pPr lvl="1"/>
            <a:r>
              <a:rPr lang="en-US" sz="1800" dirty="0"/>
              <a:t>This step is relatively CFC independent, and captures the impact of soft errors in architectural bits on the control flow of the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</a:t>
            </a:r>
            <a:r>
              <a:rPr lang="en-US" sz="2000" dirty="0" smtClean="0"/>
              <a:t>ind </a:t>
            </a:r>
            <a:r>
              <a:rPr lang="en-US" sz="2000" dirty="0"/>
              <a:t>out if </a:t>
            </a:r>
            <a:r>
              <a:rPr lang="en-US" sz="2000" dirty="0" smtClean="0"/>
              <a:t>the </a:t>
            </a:r>
            <a:r>
              <a:rPr lang="en-US" sz="2000" i="1" dirty="0"/>
              <a:t>control flow error </a:t>
            </a:r>
            <a:r>
              <a:rPr lang="en-US" sz="2000" dirty="0"/>
              <a:t>can be caught by the CFC</a:t>
            </a:r>
          </a:p>
          <a:p>
            <a:pPr lvl="1"/>
            <a:r>
              <a:rPr lang="en-US" sz="1800" dirty="0"/>
              <a:t>This step is relatively architecture independent and captures the capabilities of the CFC technique</a:t>
            </a:r>
          </a:p>
          <a:p>
            <a:endParaRPr lang="en-US" sz="20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78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 smtClean="0"/>
              <a:t>What control flow errors are caused by a fault in a &lt;bit, cycle&gt;?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49" y="1524000"/>
            <a:ext cx="8753475" cy="4795044"/>
          </a:xfrm>
          <a:noFill/>
        </p:spPr>
        <p:txBody>
          <a:bodyPr>
            <a:normAutofit lnSpcReduction="10000"/>
          </a:bodyPr>
          <a:lstStyle/>
          <a:p>
            <a:r>
              <a:rPr lang="en-US" dirty="0" smtClean="0"/>
              <a:t>Component-wise analysis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Register file</a:t>
            </a:r>
          </a:p>
          <a:p>
            <a:pPr lvl="1"/>
            <a:r>
              <a:rPr lang="en-US" dirty="0" smtClean="0"/>
              <a:t>Pipeline registers</a:t>
            </a:r>
          </a:p>
          <a:p>
            <a:pPr lvl="1"/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Caches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general, very hard to find out all the control flow errors that a fault in &lt;bit, cycle&gt; can cause</a:t>
            </a:r>
          </a:p>
          <a:p>
            <a:pPr lvl="1"/>
            <a:r>
              <a:rPr lang="en-US" dirty="0" smtClean="0"/>
              <a:t>Saved by an important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763-DE0C-4431-BAD8-754FFF70D4A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4419600" y="1524000"/>
            <a:ext cx="4495800" cy="3352800"/>
          </a:xfrm>
          <a:prstGeom prst="frame">
            <a:avLst>
              <a:gd name="adj1" fmla="val 317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3431" y="1981200"/>
            <a:ext cx="2163169" cy="5231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Pipeline Registers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306" y="2667000"/>
            <a:ext cx="1703694" cy="6755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Buffers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15284" y="1868608"/>
            <a:ext cx="1119116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8640" y="3477223"/>
            <a:ext cx="1531960" cy="117097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2667000"/>
            <a:ext cx="304800" cy="6755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3000" y="3477223"/>
            <a:ext cx="1531960" cy="117097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Instruction Cache</a:t>
            </a:r>
          </a:p>
        </p:txBody>
      </p:sp>
    </p:spTree>
    <p:extLst>
      <p:ext uri="{BB962C8B-B14F-4D97-AF65-F5344CB8AC3E}">
        <p14:creationId xmlns:p14="http://schemas.microsoft.com/office/powerpoint/2010/main" xmlns="" val="29109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1925" y="838200"/>
            <a:ext cx="8753475" cy="1066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Two kinds of control flow errors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 smtClean="0"/>
              <a:t>Not successor control flow error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 smtClean="0"/>
              <a:t>Wrong successor control flow error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3810001" y="2133600"/>
            <a:ext cx="1219200" cy="7620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BB1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71801" y="3581400"/>
            <a:ext cx="1219200" cy="6858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BB2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648201" y="3581400"/>
            <a:ext cx="1172544" cy="743149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BB3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4" name="Straight Arrow Connector 73"/>
          <p:cNvCxnSpPr>
            <a:stCxn id="70" idx="2"/>
            <a:endCxn id="71" idx="0"/>
          </p:cNvCxnSpPr>
          <p:nvPr/>
        </p:nvCxnSpPr>
        <p:spPr>
          <a:xfrm flipH="1">
            <a:off x="3581401" y="2895600"/>
            <a:ext cx="838200" cy="68580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2"/>
            <a:endCxn id="72" idx="0"/>
          </p:cNvCxnSpPr>
          <p:nvPr/>
        </p:nvCxnSpPr>
        <p:spPr>
          <a:xfrm>
            <a:off x="4419601" y="2895600"/>
            <a:ext cx="814872" cy="68580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5400000">
            <a:off x="2212976" y="2740025"/>
            <a:ext cx="1828800" cy="920750"/>
          </a:xfrm>
          <a:prstGeom prst="curvedConnector3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5400000" flipH="1" flipV="1">
            <a:off x="3229075" y="3076676"/>
            <a:ext cx="1466651" cy="152399"/>
          </a:xfrm>
          <a:prstGeom prst="curvedConnector3">
            <a:avLst/>
          </a:prstGeom>
          <a:ln w="38100" cmpd="sng">
            <a:solidFill>
              <a:srgbClr val="00009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18708703">
            <a:off x="1521960" y="297177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control flow</a:t>
            </a:r>
            <a:endParaRPr lang="en-US" dirty="0"/>
          </a:p>
        </p:txBody>
      </p:sp>
      <p:cxnSp>
        <p:nvCxnSpPr>
          <p:cNvPr id="86" name="Curved Connector 85"/>
          <p:cNvCxnSpPr>
            <a:stCxn id="70" idx="2"/>
            <a:endCxn id="72" idx="0"/>
          </p:cNvCxnSpPr>
          <p:nvPr/>
        </p:nvCxnSpPr>
        <p:spPr>
          <a:xfrm rot="16200000" flipH="1">
            <a:off x="4484137" y="2831064"/>
            <a:ext cx="685800" cy="814872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9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Line Callout 2 91"/>
          <p:cNvSpPr/>
          <p:nvPr/>
        </p:nvSpPr>
        <p:spPr>
          <a:xfrm>
            <a:off x="7010401" y="2819400"/>
            <a:ext cx="1981200" cy="914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5182"/>
              <a:gd name="adj6" fmla="val -96018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Wrong-successor control flow </a:t>
            </a:r>
            <a:r>
              <a:rPr lang="en-US" dirty="0" smtClean="0">
                <a:solidFill>
                  <a:srgbClr val="000000"/>
                </a:solidFill>
              </a:rPr>
              <a:t>error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3" name="Line Callout 2 92"/>
          <p:cNvSpPr/>
          <p:nvPr/>
        </p:nvSpPr>
        <p:spPr>
          <a:xfrm>
            <a:off x="7010401" y="1600200"/>
            <a:ext cx="1981200" cy="8955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279"/>
              <a:gd name="adj6" fmla="val -148373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Not-</a:t>
            </a:r>
            <a:r>
              <a:rPr lang="en-US" dirty="0">
                <a:solidFill>
                  <a:srgbClr val="000000"/>
                </a:solidFill>
              </a:rPr>
              <a:t>successor control flow </a:t>
            </a:r>
            <a:r>
              <a:rPr lang="en-US" dirty="0" smtClean="0">
                <a:solidFill>
                  <a:srgbClr val="000000"/>
                </a:solidFill>
              </a:rPr>
              <a:t>error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152400" y="4343400"/>
            <a:ext cx="8763000" cy="1981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Existing CFC techniques </a:t>
            </a:r>
          </a:p>
          <a:p>
            <a:pPr lvl="1"/>
            <a:r>
              <a:rPr lang="en-US" sz="1600" dirty="0" smtClean="0"/>
              <a:t>can detect </a:t>
            </a:r>
            <a:r>
              <a:rPr lang="en-US" sz="1600" i="1" dirty="0" smtClean="0">
                <a:solidFill>
                  <a:srgbClr val="FF0000"/>
                </a:solidFill>
              </a:rPr>
              <a:t>not-successor control flow errors</a:t>
            </a:r>
          </a:p>
          <a:p>
            <a:pPr lvl="1"/>
            <a:r>
              <a:rPr lang="en-US" sz="1600" dirty="0" smtClean="0"/>
              <a:t>cannot detect </a:t>
            </a:r>
            <a:r>
              <a:rPr lang="en-US" sz="1600" i="1" dirty="0" smtClean="0">
                <a:solidFill>
                  <a:srgbClr val="FF0000"/>
                </a:solidFill>
              </a:rPr>
              <a:t>wrong-</a:t>
            </a:r>
            <a:r>
              <a:rPr lang="en-US" sz="1600" i="1" dirty="0">
                <a:solidFill>
                  <a:srgbClr val="FF0000"/>
                </a:solidFill>
              </a:rPr>
              <a:t>successor control flow </a:t>
            </a:r>
            <a:r>
              <a:rPr lang="en-US" sz="1600" i="1" dirty="0" smtClean="0">
                <a:solidFill>
                  <a:srgbClr val="FF0000"/>
                </a:solidFill>
              </a:rPr>
              <a:t>errors</a:t>
            </a:r>
          </a:p>
          <a:p>
            <a:r>
              <a:rPr lang="en-US" sz="2000" dirty="0" smtClean="0"/>
              <a:t>We just need to find the number of &lt;</a:t>
            </a:r>
            <a:r>
              <a:rPr lang="en-US" sz="2000" dirty="0" err="1" smtClean="0"/>
              <a:t>bit,cycles</a:t>
            </a:r>
            <a:r>
              <a:rPr lang="en-US" sz="2000" dirty="0" smtClean="0"/>
              <a:t>&gt;, such that faults in them cause a not-successor control flow error</a:t>
            </a:r>
          </a:p>
          <a:p>
            <a:pPr lvl="1"/>
            <a:r>
              <a:rPr lang="en-US" sz="1800" dirty="0" smtClean="0"/>
              <a:t>Only they are protected by CFC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763-DE0C-4431-BAD8-754FFF70D4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441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2" grpId="0" animBg="1"/>
      <p:bldP spid="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Which &lt;bit, cycle&gt;s are protected by CFC?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838200"/>
            <a:ext cx="8915400" cy="2590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PC </a:t>
            </a:r>
            <a:r>
              <a:rPr lang="en-US" sz="1800" dirty="0" smtClean="0">
                <a:sym typeface="Wingdings"/>
              </a:rPr>
              <a:t> </a:t>
            </a:r>
            <a:r>
              <a:rPr lang="en-US" sz="1800" dirty="0" smtClean="0"/>
              <a:t> Mostly cause not-successor control flow errors</a:t>
            </a:r>
          </a:p>
          <a:p>
            <a:r>
              <a:rPr lang="en-US" sz="1800" dirty="0" smtClean="0"/>
              <a:t>Some fields in the processor pipeline, e.g., Branch target address </a:t>
            </a:r>
            <a:r>
              <a:rPr lang="en-US" sz="1800" dirty="0" smtClean="0">
                <a:sym typeface="Wingdings"/>
              </a:rPr>
              <a:t> N</a:t>
            </a:r>
            <a:r>
              <a:rPr lang="en-US" sz="1800" dirty="0" smtClean="0"/>
              <a:t>ot</a:t>
            </a:r>
            <a:r>
              <a:rPr lang="en-US" sz="1800" dirty="0"/>
              <a:t>-successor control flow </a:t>
            </a:r>
            <a:r>
              <a:rPr lang="en-US" sz="1800" dirty="0" smtClean="0"/>
              <a:t>errors</a:t>
            </a:r>
          </a:p>
          <a:p>
            <a:r>
              <a:rPr lang="en-US" sz="1800" dirty="0" smtClean="0"/>
              <a:t>All other bits in the pipeline </a:t>
            </a:r>
            <a:r>
              <a:rPr lang="en-US" sz="1800" dirty="0" smtClean="0">
                <a:sym typeface="Wingdings"/>
              </a:rPr>
              <a:t> Wrong-successor control flow error</a:t>
            </a:r>
          </a:p>
          <a:p>
            <a:r>
              <a:rPr lang="en-US" sz="1800" dirty="0" smtClean="0">
                <a:sym typeface="Wingdings"/>
              </a:rPr>
              <a:t>Bits in RF  </a:t>
            </a:r>
            <a:r>
              <a:rPr lang="en-US" sz="1800" dirty="0">
                <a:sym typeface="Wingdings"/>
              </a:rPr>
              <a:t>Wrong-successor control flow </a:t>
            </a:r>
            <a:r>
              <a:rPr lang="en-US" sz="1800" dirty="0" smtClean="0">
                <a:sym typeface="Wingdings"/>
              </a:rPr>
              <a:t>error</a:t>
            </a:r>
          </a:p>
          <a:p>
            <a:pPr lvl="1"/>
            <a:r>
              <a:rPr lang="en-US" sz="1400" dirty="0" smtClean="0">
                <a:sym typeface="Wingdings"/>
              </a:rPr>
              <a:t>exception: jump on register value (indirect jump)</a:t>
            </a:r>
            <a:endParaRPr lang="en-US" sz="1400" dirty="0">
              <a:sym typeface="Wingdings"/>
            </a:endParaRPr>
          </a:p>
          <a:p>
            <a:r>
              <a:rPr lang="en-US" sz="1800" dirty="0" smtClean="0">
                <a:sym typeface="Wingdings"/>
              </a:rPr>
              <a:t>Bits </a:t>
            </a:r>
            <a:r>
              <a:rPr lang="en-US" sz="1800" dirty="0">
                <a:sym typeface="Wingdings"/>
              </a:rPr>
              <a:t>in Cache  Wrong-successor control flow error</a:t>
            </a:r>
          </a:p>
          <a:p>
            <a:pPr lvl="1"/>
            <a:r>
              <a:rPr lang="en-US" sz="1400" dirty="0" smtClean="0">
                <a:sym typeface="Wingdings"/>
              </a:rPr>
              <a:t>Exception: jump on memory value(return address)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" y="3962400"/>
            <a:ext cx="1066800" cy="838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82"/>
          <p:cNvGrpSpPr/>
          <p:nvPr/>
        </p:nvGrpSpPr>
        <p:grpSpPr>
          <a:xfrm>
            <a:off x="609600" y="3429000"/>
            <a:ext cx="7696200" cy="3352800"/>
            <a:chOff x="457200" y="2438400"/>
            <a:chExt cx="8077200" cy="3810000"/>
          </a:xfrm>
        </p:grpSpPr>
        <p:sp>
          <p:nvSpPr>
            <p:cNvPr id="20" name="Rectangle 19"/>
            <p:cNvSpPr/>
            <p:nvPr/>
          </p:nvSpPr>
          <p:spPr>
            <a:xfrm>
              <a:off x="2895600" y="3048000"/>
              <a:ext cx="381000" cy="2590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3048000"/>
              <a:ext cx="381000" cy="2590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00800" y="3048000"/>
              <a:ext cx="381000" cy="2590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848600" y="3048000"/>
              <a:ext cx="381000" cy="2590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43200" y="2438400"/>
              <a:ext cx="5334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IF/ID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2438400"/>
              <a:ext cx="6096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ID/EX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72200" y="2438400"/>
              <a:ext cx="838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EX/MEM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20000" y="2438400"/>
              <a:ext cx="9144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MEM/WB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62000" y="3276600"/>
              <a:ext cx="7620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PC</a:t>
              </a:r>
              <a:endParaRPr lang="en-US" sz="1400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447800" y="4114800"/>
              <a:ext cx="1219200" cy="6096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Instruction Cache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8" idx="3"/>
            </p:cNvCxnSpPr>
            <p:nvPr/>
          </p:nvCxnSpPr>
          <p:spPr>
            <a:xfrm>
              <a:off x="1524000" y="3505200"/>
              <a:ext cx="1371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667000" y="4343400"/>
              <a:ext cx="228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28" idx="2"/>
              <a:endCxn id="29" idx="1"/>
            </p:cNvCxnSpPr>
            <p:nvPr/>
          </p:nvCxnSpPr>
          <p:spPr>
            <a:xfrm rot="16200000" flipH="1">
              <a:off x="952500" y="3924300"/>
              <a:ext cx="685800" cy="304800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895600" y="3200400"/>
              <a:ext cx="381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/>
                <a:t>PC</a:t>
              </a:r>
              <a:endParaRPr lang="en-US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95600" y="3886200"/>
              <a:ext cx="381000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/>
                <a:t>Opcode    BO</a:t>
              </a:r>
              <a:endParaRPr lang="en-US" sz="16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895600" y="4419600"/>
              <a:ext cx="381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loud Callout 53"/>
            <p:cNvSpPr/>
            <p:nvPr/>
          </p:nvSpPr>
          <p:spPr>
            <a:xfrm>
              <a:off x="3581400" y="4336473"/>
              <a:ext cx="1066800" cy="1219200"/>
            </a:xfrm>
            <a:prstGeom prst="cloudCallout">
              <a:avLst>
                <a:gd name="adj1" fmla="val -15981"/>
                <a:gd name="adj2" fmla="val 4756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Decode logic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276600" y="4114800"/>
              <a:ext cx="16002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276600" y="5181600"/>
              <a:ext cx="381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495800" y="5181600"/>
              <a:ext cx="381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876800" y="5029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/>
                <a:t>Br</a:t>
              </a:r>
              <a:endParaRPr lang="en-US" sz="16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76800" y="3886200"/>
              <a:ext cx="3810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/>
                <a:t>BO</a:t>
              </a:r>
              <a:endParaRPr lang="en-US" sz="16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876800" y="3200400"/>
              <a:ext cx="381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/>
                <a:t>PC</a:t>
              </a:r>
              <a:endParaRPr lang="en-US" sz="16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3276600" y="3505200"/>
              <a:ext cx="16002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5334000" y="4038600"/>
              <a:ext cx="762000" cy="533400"/>
            </a:xfrm>
            <a:prstGeom prst="ellipse">
              <a:avLst/>
            </a:prstGeom>
            <a:solidFill>
              <a:srgbClr val="FF81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Shift Left 2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hape 75"/>
            <p:cNvCxnSpPr>
              <a:endCxn id="74" idx="4"/>
            </p:cNvCxnSpPr>
            <p:nvPr/>
          </p:nvCxnSpPr>
          <p:spPr>
            <a:xfrm flipV="1">
              <a:off x="5181600" y="4572000"/>
              <a:ext cx="533400" cy="228600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owchart: Manual Operation 81"/>
            <p:cNvSpPr/>
            <p:nvPr/>
          </p:nvSpPr>
          <p:spPr>
            <a:xfrm rot="16200000">
              <a:off x="5524500" y="3314700"/>
              <a:ext cx="990600" cy="304800"/>
            </a:xfrm>
            <a:prstGeom prst="flowChartManualOperation">
              <a:avLst/>
            </a:prstGeom>
            <a:solidFill>
              <a:srgbClr val="FF81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Adder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hape 84"/>
            <p:cNvCxnSpPr>
              <a:stCxn id="74" idx="1"/>
            </p:cNvCxnSpPr>
            <p:nvPr/>
          </p:nvCxnSpPr>
          <p:spPr>
            <a:xfrm rot="5400000" flipH="1" flipV="1">
              <a:off x="5503140" y="3752453"/>
              <a:ext cx="306714" cy="421811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5257800" y="3352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6172200" y="3505200"/>
              <a:ext cx="228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6400800" y="3200400"/>
              <a:ext cx="3810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Branch Target Addr</a:t>
              </a:r>
              <a:endParaRPr lang="en-US" sz="14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00800" y="50292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/>
                <a:t>Br</a:t>
              </a:r>
              <a:endParaRPr lang="en-US" sz="1600" dirty="0"/>
            </a:p>
          </p:txBody>
        </p:sp>
        <p:cxnSp>
          <p:nvCxnSpPr>
            <p:cNvPr id="113" name="Straight Arrow Connector 112"/>
            <p:cNvCxnSpPr>
              <a:stCxn id="66" idx="3"/>
              <a:endCxn id="112" idx="1"/>
            </p:cNvCxnSpPr>
            <p:nvPr/>
          </p:nvCxnSpPr>
          <p:spPr>
            <a:xfrm>
              <a:off x="5257800" y="5219700"/>
              <a:ext cx="1143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owchart: Manual Operation 115"/>
            <p:cNvSpPr/>
            <p:nvPr/>
          </p:nvSpPr>
          <p:spPr>
            <a:xfrm rot="16200000">
              <a:off x="800100" y="5372100"/>
              <a:ext cx="990600" cy="304800"/>
            </a:xfrm>
            <a:prstGeom prst="flowChartManualOperation">
              <a:avLst/>
            </a:prstGeom>
            <a:solidFill>
              <a:srgbClr val="FF81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Adder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Flowchart: Alternate Process 117"/>
            <p:cNvSpPr/>
            <p:nvPr/>
          </p:nvSpPr>
          <p:spPr>
            <a:xfrm>
              <a:off x="1828800" y="5105400"/>
              <a:ext cx="304800" cy="838200"/>
            </a:xfrm>
            <a:prstGeom prst="flowChartAlternateProcess">
              <a:avLst/>
            </a:prstGeom>
            <a:solidFill>
              <a:srgbClr val="FF81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MUX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838200" y="5715000"/>
              <a:ext cx="304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533400" y="5486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>
              <a:off x="1447800" y="5410200"/>
              <a:ext cx="381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/>
            <p:nvPr/>
          </p:nvCxnSpPr>
          <p:spPr>
            <a:xfrm flipH="1">
              <a:off x="1676400" y="4114800"/>
              <a:ext cx="5105400" cy="2133600"/>
            </a:xfrm>
            <a:prstGeom prst="bentConnector3">
              <a:avLst>
                <a:gd name="adj1" fmla="val -11411"/>
              </a:avLst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/>
            <p:cNvCxnSpPr/>
            <p:nvPr/>
          </p:nvCxnSpPr>
          <p:spPr>
            <a:xfrm rot="16200000" flipV="1">
              <a:off x="800100" y="3924300"/>
              <a:ext cx="1905000" cy="1524000"/>
            </a:xfrm>
            <a:prstGeom prst="bentConnector3">
              <a:avLst>
                <a:gd name="adj1" fmla="val 37613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2133600" y="5638800"/>
              <a:ext cx="381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55"/>
            <p:cNvGrpSpPr/>
            <p:nvPr/>
          </p:nvGrpSpPr>
          <p:grpSpPr>
            <a:xfrm>
              <a:off x="1676400" y="5715000"/>
              <a:ext cx="152400" cy="533400"/>
              <a:chOff x="1676400" y="5715000"/>
              <a:chExt cx="152400" cy="53340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flipV="1">
                <a:off x="1676400" y="5715000"/>
                <a:ext cx="0" cy="5334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676400" y="5715000"/>
                <a:ext cx="1524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64"/>
            <p:cNvGrpSpPr/>
            <p:nvPr/>
          </p:nvGrpSpPr>
          <p:grpSpPr>
            <a:xfrm>
              <a:off x="457200" y="3505200"/>
              <a:ext cx="685800" cy="1752600"/>
              <a:chOff x="457200" y="3505200"/>
              <a:chExt cx="685800" cy="1752600"/>
            </a:xfrm>
          </p:grpSpPr>
          <p:cxnSp>
            <p:nvCxnSpPr>
              <p:cNvPr id="158" name="Straight Connector 157"/>
              <p:cNvCxnSpPr>
                <a:stCxn id="28" idx="1"/>
              </p:cNvCxnSpPr>
              <p:nvPr/>
            </p:nvCxnSpPr>
            <p:spPr>
              <a:xfrm flipH="1">
                <a:off x="457200" y="3505200"/>
                <a:ext cx="3048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57200" y="3505200"/>
                <a:ext cx="0" cy="17526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457200" y="5257800"/>
                <a:ext cx="6858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81"/>
            <p:cNvGrpSpPr/>
            <p:nvPr/>
          </p:nvGrpSpPr>
          <p:grpSpPr>
            <a:xfrm>
              <a:off x="1981200" y="5181600"/>
              <a:ext cx="5105400" cy="914400"/>
              <a:chOff x="1981200" y="5181600"/>
              <a:chExt cx="5105400" cy="914400"/>
            </a:xfrm>
          </p:grpSpPr>
          <p:cxnSp>
            <p:nvCxnSpPr>
              <p:cNvPr id="173" name="Straight Arrow Connector 172"/>
              <p:cNvCxnSpPr>
                <a:endCxn id="118" idx="2"/>
              </p:cNvCxnSpPr>
              <p:nvPr/>
            </p:nvCxnSpPr>
            <p:spPr>
              <a:xfrm flipV="1">
                <a:off x="1981200" y="5943600"/>
                <a:ext cx="0" cy="1524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81200" y="6096000"/>
                <a:ext cx="51054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7086600" y="5181600"/>
                <a:ext cx="0" cy="9144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781800" y="5181600"/>
                <a:ext cx="3048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Cloud 8"/>
          <p:cNvSpPr/>
          <p:nvPr/>
        </p:nvSpPr>
        <p:spPr>
          <a:xfrm>
            <a:off x="6096000" y="2209800"/>
            <a:ext cx="2743200" cy="10668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detailed analysis in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400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Which </a:t>
            </a:r>
            <a:r>
              <a:rPr lang="en-US" sz="3600" dirty="0" smtClean="0"/>
              <a:t>components </a:t>
            </a:r>
            <a:r>
              <a:rPr lang="en-US" sz="3600" dirty="0"/>
              <a:t>are protected by CFC?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533400" y="1026992"/>
            <a:ext cx="5410200" cy="2859208"/>
          </a:xfrm>
          <a:prstGeom prst="frame">
            <a:avLst>
              <a:gd name="adj1" fmla="val 317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1371600"/>
            <a:ext cx="2163169" cy="675566"/>
          </a:xfrm>
          <a:prstGeom prst="rect">
            <a:avLst/>
          </a:prstGeom>
          <a:gradFill flip="none" rotWithShape="1">
            <a:gsLst>
              <a:gs pos="81000">
                <a:srgbClr val="FF0000">
                  <a:alpha val="2000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  <a:tileRect/>
          </a:gra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Pipeline Registers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87506" y="2590800"/>
            <a:ext cx="1703694" cy="675566"/>
          </a:xfrm>
          <a:prstGeom prst="rect">
            <a:avLst/>
          </a:prstGeom>
          <a:solidFill>
            <a:srgbClr val="FF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Buffers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7284" y="1371600"/>
            <a:ext cx="1119116" cy="822960"/>
          </a:xfrm>
          <a:prstGeom prst="rect">
            <a:avLst/>
          </a:prstGeom>
          <a:solidFill>
            <a:srgbClr val="FF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0440" y="2410423"/>
            <a:ext cx="1531960" cy="1170977"/>
          </a:xfrm>
          <a:prstGeom prst="rect">
            <a:avLst/>
          </a:prstGeom>
          <a:solidFill>
            <a:srgbClr val="FF0000">
              <a:alpha val="20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8200" y="1371600"/>
            <a:ext cx="304800" cy="675566"/>
          </a:xfrm>
          <a:prstGeom prst="rect">
            <a:avLst/>
          </a:prstGeom>
          <a:solidFill>
            <a:srgbClr val="008000">
              <a:alpha val="26000"/>
            </a:srgb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54040" y="2410423"/>
            <a:ext cx="1531960" cy="1170977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20000"/>
                </a:srgbClr>
              </a:gs>
              <a:gs pos="100000">
                <a:srgbClr val="FFFFFF">
                  <a:alpha val="20000"/>
                </a:srgbClr>
              </a:gs>
              <a:gs pos="88000">
                <a:srgbClr val="008000">
                  <a:alpha val="20000"/>
                </a:srgbClr>
              </a:gs>
            </a:gsLst>
            <a:lin ang="0" scaled="1"/>
            <a:tileRect/>
          </a:gra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Instruction Cache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267200"/>
            <a:ext cx="1219200" cy="381000"/>
          </a:xfrm>
          <a:prstGeom prst="rect">
            <a:avLst/>
          </a:prstGeom>
          <a:solidFill>
            <a:srgbClr val="008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48200" y="4267200"/>
            <a:ext cx="1219200" cy="38100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Vulnerable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86000" y="4267200"/>
            <a:ext cx="1752600" cy="381000"/>
          </a:xfrm>
          <a:prstGeom prst="rect">
            <a:avLst/>
          </a:prstGeom>
          <a:gradFill flip="none" rotWithShape="1">
            <a:gsLst>
              <a:gs pos="99000">
                <a:srgbClr val="008000">
                  <a:alpha val="20000"/>
                </a:srgbClr>
              </a:gs>
              <a:gs pos="100000">
                <a:srgbClr val="FFFFFF">
                  <a:alpha val="20000"/>
                </a:srgbClr>
              </a:gs>
              <a:gs pos="45000">
                <a:srgbClr val="FF0000">
                  <a:alpha val="2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Partly Protected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4784229"/>
            <a:ext cx="7543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>
                <a:latin typeface="Candara" pitchFamily="34" charset="0"/>
              </a:rPr>
              <a:t>In a</a:t>
            </a:r>
            <a:r>
              <a:rPr lang="en-US" sz="1600" dirty="0" smtClean="0">
                <a:latin typeface="Candara" pitchFamily="34" charset="0"/>
              </a:rPr>
              <a:t> </a:t>
            </a:r>
            <a:r>
              <a:rPr lang="en-US" sz="1600" dirty="0">
                <a:latin typeface="Candara" pitchFamily="34" charset="0"/>
              </a:rPr>
              <a:t>processor with unprotected caches: &lt;1% of bits are protected by CFC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>
                <a:latin typeface="Candara" pitchFamily="34" charset="0"/>
              </a:rPr>
              <a:t>In a processor with protected caches: &lt; 4% of bits are protected by CFC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600" dirty="0">
              <a:latin typeface="Candara" pitchFamily="34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>
                <a:latin typeface="Candara" pitchFamily="34" charset="0"/>
              </a:rPr>
              <a:t>CFCs reduce vulnerability by ~ 4%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>
                <a:latin typeface="Candara" pitchFamily="34" charset="0"/>
              </a:rPr>
              <a:t>But cause an increase </a:t>
            </a:r>
            <a:r>
              <a:rPr lang="en-US" sz="1600" dirty="0" smtClean="0">
                <a:latin typeface="Candara" pitchFamily="34" charset="0"/>
              </a:rPr>
              <a:t>in vulnerability due </a:t>
            </a:r>
            <a:r>
              <a:rPr lang="en-US" sz="1600" dirty="0">
                <a:latin typeface="Candara" pitchFamily="34" charset="0"/>
              </a:rPr>
              <a:t>to extra instructions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8638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Compiler</a:t>
            </a:r>
          </a:p>
          <a:p>
            <a:pPr lvl="2"/>
            <a:r>
              <a:rPr lang="en-US" dirty="0" smtClean="0"/>
              <a:t>LLVM [Lattner et al., CGO 2004]</a:t>
            </a:r>
          </a:p>
          <a:p>
            <a:pPr lvl="3"/>
            <a:r>
              <a:rPr lang="en-US" dirty="0" smtClean="0"/>
              <a:t>ARM</a:t>
            </a:r>
          </a:p>
          <a:p>
            <a:pPr lvl="1"/>
            <a:r>
              <a:rPr lang="en-US" dirty="0" smtClean="0"/>
              <a:t>Cross-compiler</a:t>
            </a:r>
          </a:p>
          <a:p>
            <a:pPr lvl="2"/>
            <a:r>
              <a:rPr lang="en-US" dirty="0" smtClean="0"/>
              <a:t>gcc,  ARM</a:t>
            </a:r>
          </a:p>
          <a:p>
            <a:pPr lvl="1"/>
            <a:r>
              <a:rPr lang="en-US" dirty="0" smtClean="0"/>
              <a:t>Benchmarks</a:t>
            </a:r>
          </a:p>
          <a:p>
            <a:pPr lvl="2"/>
            <a:r>
              <a:rPr lang="en-US" dirty="0" smtClean="0"/>
              <a:t>MiBench suite [Guthaus et al., IEEE WWC 2001]</a:t>
            </a:r>
          </a:p>
          <a:p>
            <a:pPr lvl="1"/>
            <a:r>
              <a:rPr lang="en-US" dirty="0" smtClean="0"/>
              <a:t>Cycle Accurate Simulator</a:t>
            </a:r>
          </a:p>
          <a:p>
            <a:pPr lvl="2"/>
            <a:r>
              <a:rPr lang="en-US" dirty="0" smtClean="0"/>
              <a:t>GemV-CFC (based on gem5 [Binkert et al., Comput. Archit. News 2001])</a:t>
            </a:r>
          </a:p>
          <a:p>
            <a:pPr lvl="3"/>
            <a:r>
              <a:rPr lang="en-US" dirty="0" smtClean="0"/>
              <a:t>ARM - Single core, Out of Order, 2GHz, 5-stage pipeline</a:t>
            </a:r>
          </a:p>
          <a:p>
            <a:pPr lvl="1"/>
            <a:r>
              <a:rPr lang="en-US" dirty="0" smtClean="0"/>
              <a:t>CFC techniques</a:t>
            </a:r>
          </a:p>
          <a:p>
            <a:pPr lvl="2"/>
            <a:r>
              <a:rPr lang="en-US" dirty="0" smtClean="0"/>
              <a:t>CFCSS [</a:t>
            </a:r>
            <a:r>
              <a:rPr lang="fr-FR" dirty="0" smtClean="0"/>
              <a:t>Oh et al., Transactions on Reliability 2002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CFCSS+NA [Chao et al., IEEE CIT 2010]</a:t>
            </a:r>
          </a:p>
          <a:p>
            <a:pPr lvl="2"/>
            <a:r>
              <a:rPr lang="en-US" dirty="0" smtClean="0"/>
              <a:t>CEDA [Vemu et al., IEEE Trans. Comput. 2011]</a:t>
            </a:r>
          </a:p>
          <a:p>
            <a:pPr lvl="2"/>
            <a:r>
              <a:rPr lang="en-US" dirty="0" smtClean="0"/>
              <a:t>CFEDC [Farazmand et al., ARES 2008]</a:t>
            </a:r>
          </a:p>
          <a:p>
            <a:pPr lvl="2"/>
            <a:r>
              <a:rPr lang="en-US" dirty="0" smtClean="0"/>
              <a:t>CFCET [Rajabzadeh et al., Microelectronic Reliability, 2006]</a:t>
            </a:r>
          </a:p>
        </p:txBody>
      </p:sp>
    </p:spTree>
    <p:extLst>
      <p:ext uri="{BB962C8B-B14F-4D97-AF65-F5344CB8AC3E}">
        <p14:creationId xmlns:p14="http://schemas.microsoft.com/office/powerpoint/2010/main" xmlns="" val="24272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2050"/>
            <a:ext cx="7467600" cy="1200150"/>
          </a:xfrm>
        </p:spPr>
        <p:txBody>
          <a:bodyPr/>
          <a:lstStyle/>
          <a:p>
            <a:r>
              <a:rPr lang="en-US" sz="2800" dirty="0" smtClean="0"/>
              <a:t>Existing Techniques for Control Flow Checking </a:t>
            </a:r>
            <a:br>
              <a:rPr lang="en-US" sz="2800" dirty="0" smtClean="0"/>
            </a:br>
            <a:r>
              <a:rPr lang="en-US" sz="2800" dirty="0" smtClean="0"/>
              <a:t>are not useful for protection from Soft Errors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3124200"/>
            <a:ext cx="7086600" cy="76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0000"/>
                </a:solidFill>
              </a:rPr>
              <a:t>Aviral Shrivastava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Abhishek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Rhisheekesan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Reiley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Jeyapaul</a:t>
            </a:r>
            <a:r>
              <a:rPr lang="en-US" dirty="0" smtClean="0">
                <a:solidFill>
                  <a:schemeClr val="tx1"/>
                </a:solidFill>
              </a:rPr>
              <a:t>, and Carole-Jean Wu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4343400"/>
            <a:ext cx="7086600" cy="137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032EFF"/>
                </a:solidFill>
              </a:rPr>
              <a:t>Compiler Microarchitecture Lab</a:t>
            </a:r>
          </a:p>
          <a:p>
            <a:r>
              <a:rPr lang="en-US" sz="2400" b="1" dirty="0" smtClean="0">
                <a:solidFill>
                  <a:srgbClr val="032EFF"/>
                </a:solidFill>
              </a:rPr>
              <a:t>Arizona State University</a:t>
            </a:r>
          </a:p>
          <a:p>
            <a:r>
              <a:rPr lang="en-US" sz="1800" b="1" dirty="0" smtClean="0">
                <a:solidFill>
                  <a:srgbClr val="032EFF"/>
                </a:solidFill>
              </a:rPr>
              <a:t>http://</a:t>
            </a:r>
            <a:r>
              <a:rPr lang="en-US" sz="1800" b="1" dirty="0" err="1" smtClean="0">
                <a:solidFill>
                  <a:srgbClr val="032EFF"/>
                </a:solidFill>
              </a:rPr>
              <a:t>aviral.lab.asu.edu</a:t>
            </a:r>
            <a:endParaRPr lang="en-US" sz="1800" b="1" dirty="0">
              <a:solidFill>
                <a:srgbClr val="032E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3800" y="609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ndara"/>
                <a:cs typeface="Candara"/>
              </a:rPr>
              <a:t>OR</a:t>
            </a:r>
            <a:endParaRPr lang="en-US" sz="2800" b="1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1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1295400"/>
            <a:ext cx="7620000" cy="838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effective vulnerability increase on applying CFCSS :18%, CFCSS+NA : 18%, CEDA : 21%, CFEDC :  5%, CFCET : 0%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1295400"/>
            <a:ext cx="7620000" cy="838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CEDA, supposed to fix loopholes in CFCSS like aliasing, and jump checking, increases vulnerability further by 3%, due to additional code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Increase in Effective Vulnerability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228600" y="2209800"/>
          <a:ext cx="8670192" cy="4038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377069" y="3657600"/>
            <a:ext cx="7498080" cy="5157"/>
          </a:xfrm>
          <a:prstGeom prst="line">
            <a:avLst/>
          </a:prstGeom>
          <a:ln w="19050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554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753475" cy="5334000"/>
          </a:xfrm>
        </p:spPr>
        <p:txBody>
          <a:bodyPr>
            <a:noAutofit/>
          </a:bodyPr>
          <a:lstStyle/>
          <a:p>
            <a:r>
              <a:rPr lang="en-US" dirty="0" smtClean="0"/>
              <a:t>Two kinds of Control Flow Errors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kind : Not-successor CFE</a:t>
            </a:r>
          </a:p>
          <a:p>
            <a:pPr lvl="2"/>
            <a:r>
              <a:rPr lang="en-US" sz="2000" dirty="0" smtClean="0"/>
              <a:t>e.g., error in PC, or branch offset in pipeline registers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kind : </a:t>
            </a:r>
            <a:r>
              <a:rPr lang="en-US" dirty="0"/>
              <a:t>W</a:t>
            </a:r>
            <a:r>
              <a:rPr lang="en-US" dirty="0" smtClean="0"/>
              <a:t>rong-successor CFE</a:t>
            </a:r>
          </a:p>
          <a:p>
            <a:pPr lvl="2"/>
            <a:r>
              <a:rPr lang="en-US" sz="2000" dirty="0" smtClean="0"/>
              <a:t>e.g., fault causes wrong register value in RF, that changes the branch outcome</a:t>
            </a:r>
            <a:endParaRPr lang="en-US" dirty="0" smtClean="0"/>
          </a:p>
          <a:p>
            <a:r>
              <a:rPr lang="en-US" dirty="0" smtClean="0"/>
              <a:t>Faults in most processor components cause wrong-successor control flow errors</a:t>
            </a:r>
          </a:p>
          <a:p>
            <a:pPr lvl="1"/>
            <a:r>
              <a:rPr lang="en-US" dirty="0" smtClean="0"/>
              <a:t>But existing CFCs cannot detect these errors</a:t>
            </a:r>
          </a:p>
          <a:p>
            <a:endParaRPr lang="en-US" dirty="0" smtClean="0"/>
          </a:p>
          <a:p>
            <a:r>
              <a:rPr lang="en-US" dirty="0" smtClean="0"/>
              <a:t>CFCs are not effective against soft errors</a:t>
            </a:r>
          </a:p>
        </p:txBody>
      </p:sp>
    </p:spTree>
    <p:extLst>
      <p:ext uri="{BB962C8B-B14F-4D97-AF65-F5344CB8AC3E}">
        <p14:creationId xmlns:p14="http://schemas.microsoft.com/office/powerpoint/2010/main" xmlns="" val="3100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56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Redundancy still works</a:t>
            </a:r>
          </a:p>
          <a:p>
            <a:r>
              <a:rPr lang="en-US" sz="2000" dirty="0" smtClean="0"/>
              <a:t>Component-based approaches</a:t>
            </a:r>
          </a:p>
          <a:p>
            <a:pPr lvl="1"/>
            <a:r>
              <a:rPr lang="en-US" sz="1800" dirty="0" smtClean="0"/>
              <a:t>Pipeline registers can be protected</a:t>
            </a:r>
          </a:p>
          <a:p>
            <a:pPr lvl="2"/>
            <a:r>
              <a:rPr lang="en-US" sz="1800" dirty="0" smtClean="0"/>
              <a:t>C-elements</a:t>
            </a:r>
            <a:r>
              <a:rPr lang="en-US" sz="1800" dirty="0"/>
              <a:t>, Razor, [Gardiner et al., IOLTS 2007</a:t>
            </a:r>
            <a:r>
              <a:rPr lang="en-US" sz="1800" dirty="0" smtClean="0"/>
              <a:t>]</a:t>
            </a:r>
          </a:p>
          <a:p>
            <a:pPr lvl="2"/>
            <a:r>
              <a:rPr lang="en-US" sz="1800" dirty="0" smtClean="0"/>
              <a:t>Area overhead reported is 6.4 to 15%</a:t>
            </a:r>
          </a:p>
          <a:p>
            <a:pPr lvl="1"/>
            <a:r>
              <a:rPr lang="en-US" sz="1800" dirty="0" smtClean="0"/>
              <a:t>ECC can protect RF</a:t>
            </a:r>
          </a:p>
          <a:p>
            <a:pPr lvl="2"/>
            <a:r>
              <a:rPr lang="en-US" sz="1800" dirty="0" smtClean="0"/>
              <a:t>Selectively protect only the most vulnerable registers </a:t>
            </a:r>
          </a:p>
          <a:p>
            <a:pPr lvl="2"/>
            <a:r>
              <a:rPr lang="en-US" sz="1800" dirty="0" smtClean="0"/>
              <a:t>Can reduce AVF of integer RF by up to 84%</a:t>
            </a:r>
          </a:p>
          <a:p>
            <a:pPr lvl="2"/>
            <a:r>
              <a:rPr lang="en-US" sz="1800" dirty="0" smtClean="0"/>
              <a:t>Area overhead is 10% and power overhead is 45% for the protected registers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Power-efficient protection</a:t>
            </a:r>
          </a:p>
          <a:p>
            <a:pPr lvl="1"/>
            <a:r>
              <a:rPr lang="en-US" sz="1800" dirty="0" smtClean="0"/>
              <a:t>Assertion-based fault testing, e.g., ABFT [Abraham IEEE </a:t>
            </a:r>
            <a:r>
              <a:rPr lang="en-US" sz="1800" dirty="0" err="1" smtClean="0"/>
              <a:t>ToC</a:t>
            </a:r>
            <a:r>
              <a:rPr lang="en-US" sz="1800" dirty="0" smtClean="0"/>
              <a:t> 1984]</a:t>
            </a:r>
          </a:p>
          <a:p>
            <a:endParaRPr lang="en-US" sz="2000" dirty="0" smtClean="0"/>
          </a:p>
          <a:p>
            <a:r>
              <a:rPr lang="en-US" sz="2000" dirty="0" smtClean="0"/>
              <a:t>CFC may be useful </a:t>
            </a:r>
            <a:r>
              <a:rPr lang="en-US" sz="2000" dirty="0"/>
              <a:t>in other domains</a:t>
            </a:r>
          </a:p>
          <a:p>
            <a:pPr lvl="1"/>
            <a:r>
              <a:rPr lang="en-US" sz="1800" dirty="0"/>
              <a:t>Security, software integrity </a:t>
            </a:r>
            <a:r>
              <a:rPr lang="en-US" sz="1800" dirty="0" smtClean="0"/>
              <a:t>checks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5685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Increasing threat of soft errors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344F3-592B-4ABF-B63B-5EF44110BCE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" y="914400"/>
            <a:ext cx="430823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" y="4038600"/>
            <a:ext cx="464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>
                <a:latin typeface="Candara" pitchFamily="34" charset="0"/>
              </a:rPr>
              <a:t>Random </a:t>
            </a:r>
            <a:r>
              <a:rPr lang="en-US" sz="2000" dirty="0">
                <a:latin typeface="Candara" pitchFamily="34" charset="0"/>
              </a:rPr>
              <a:t>and spontaneous bit-</a:t>
            </a:r>
            <a:r>
              <a:rPr lang="en-US" sz="2000" dirty="0" smtClean="0">
                <a:latin typeface="Candara" pitchFamily="34" charset="0"/>
              </a:rPr>
              <a:t>changes</a:t>
            </a:r>
          </a:p>
          <a:p>
            <a:pPr marL="2743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>
                <a:latin typeface="Candara" pitchFamily="34" charset="0"/>
              </a:rPr>
              <a:t>Can </a:t>
            </a:r>
            <a:r>
              <a:rPr lang="en-US" sz="2000" dirty="0">
                <a:latin typeface="Candara" pitchFamily="34" charset="0"/>
              </a:rPr>
              <a:t>be caused </a:t>
            </a:r>
            <a:r>
              <a:rPr lang="en-US" sz="2000" dirty="0" smtClean="0">
                <a:latin typeface="Candara" pitchFamily="34" charset="0"/>
              </a:rPr>
              <a:t>by several factors, but more than 50% are due to radiation strikes [Bauman 05, TI]</a:t>
            </a:r>
          </a:p>
          <a:p>
            <a:pPr marL="2743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>
                <a:latin typeface="Candara" pitchFamily="34" charset="0"/>
              </a:rPr>
              <a:t>Soft error rates projected to increase from 1-per-year to 1-per-day in two decades.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23" y="914400"/>
            <a:ext cx="450057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800600" y="4038600"/>
            <a:ext cx="4329895" cy="2209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b="1" dirty="0">
                <a:latin typeface="Candara" pitchFamily="34" charset="0"/>
              </a:rPr>
              <a:t>Purported Instances of Soft Errors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>
                <a:latin typeface="Candara" pitchFamily="34" charset="0"/>
                <a:cs typeface="+mn-cs"/>
              </a:rPr>
              <a:t>SUN </a:t>
            </a:r>
            <a:r>
              <a:rPr lang="en-US" dirty="0">
                <a:latin typeface="Candara" pitchFamily="34" charset="0"/>
                <a:cs typeface="+mn-cs"/>
              </a:rPr>
              <a:t>server crashes of Nov, 2000.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>
                <a:latin typeface="Candara" pitchFamily="34" charset="0"/>
                <a:cs typeface="+mn-cs"/>
              </a:rPr>
              <a:t>CISCO </a:t>
            </a:r>
            <a:r>
              <a:rPr lang="en-US" dirty="0">
                <a:latin typeface="Candara" pitchFamily="34" charset="0"/>
                <a:cs typeface="+mn-cs"/>
              </a:rPr>
              <a:t>12000 series routers experience unexpected resets.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>
                <a:latin typeface="Candara" pitchFamily="34" charset="0"/>
                <a:cs typeface="+mn-cs"/>
              </a:rPr>
              <a:t>Toyota Prius un-intended  </a:t>
            </a:r>
            <a:r>
              <a:rPr lang="en-US" dirty="0" smtClean="0">
                <a:latin typeface="Candara" pitchFamily="34" charset="0"/>
                <a:cs typeface="+mn-cs"/>
              </a:rPr>
              <a:t>acceleration??</a:t>
            </a:r>
            <a:endParaRPr lang="en-US" dirty="0">
              <a:latin typeface="Candar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8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 txBox="1">
            <a:spLocks/>
          </p:cNvSpPr>
          <p:nvPr/>
        </p:nvSpPr>
        <p:spPr>
          <a:xfrm>
            <a:off x="533400" y="2133600"/>
            <a:ext cx="7696200" cy="2133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9144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rgbClr val="0000FF"/>
                </a:solidFill>
              </a:rPr>
              <a:t>EDDI - Error Detection by Duplicated Instructions</a:t>
            </a:r>
          </a:p>
          <a:p>
            <a:pPr marL="9144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rgbClr val="0000FF"/>
                </a:solidFill>
              </a:rPr>
              <a:t>SEDSR – Soft Error Detection using Software Redundancy</a:t>
            </a:r>
          </a:p>
          <a:p>
            <a:pPr marL="9144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rgbClr val="0000FF"/>
                </a:solidFill>
              </a:rPr>
              <a:t>REESE – REdundant Execution using Space Elements</a:t>
            </a:r>
          </a:p>
          <a:p>
            <a:pPr marL="9144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rgbClr val="0000FF"/>
                </a:solidFill>
              </a:rPr>
              <a:t>DMR - Dual Modular Redundancy, TMR – Triple Modular Redundancy</a:t>
            </a:r>
          </a:p>
          <a:p>
            <a:pPr marL="9144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rgbClr val="0000FF"/>
                </a:solidFill>
              </a:rPr>
              <a:t>Reunion, UnSync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495800" y="1219200"/>
            <a:ext cx="37338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Control Flow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Checking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/>
              <a:t>Soft Error Protection Mechanisms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6800" y="1219200"/>
            <a:ext cx="2971800" cy="533400"/>
          </a:xfrm>
        </p:spPr>
        <p:txBody>
          <a:bodyPr/>
          <a:lstStyle/>
          <a:p>
            <a:r>
              <a:rPr lang="en-US" dirty="0" smtClean="0"/>
              <a:t>Redundancy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905000" y="16764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3"/>
          <p:cNvSpPr txBox="1">
            <a:spLocks/>
          </p:cNvSpPr>
          <p:nvPr/>
        </p:nvSpPr>
        <p:spPr>
          <a:xfrm>
            <a:off x="533400" y="2133600"/>
            <a:ext cx="7696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>
            <a:normAutofit/>
          </a:bodyPr>
          <a:lstStyle/>
          <a:p>
            <a:pPr marL="91440" indent="-274320">
              <a:spcBef>
                <a:spcPts val="500"/>
              </a:spcBef>
              <a:buSzPct val="76000"/>
              <a:buFont typeface="Wingdings 3"/>
              <a:buChar char=""/>
            </a:pPr>
            <a:r>
              <a:rPr lang="en-US" sz="2000" dirty="0" smtClean="0"/>
              <a:t>EDDI - Error Detection by Duplicated Instructions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67200" y="2590800"/>
            <a:ext cx="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429000" y="3886200"/>
            <a:ext cx="4648200" cy="1754326"/>
            <a:chOff x="3429000" y="3886200"/>
            <a:chExt cx="4648200" cy="1754326"/>
          </a:xfrm>
        </p:grpSpPr>
        <p:grpSp>
          <p:nvGrpSpPr>
            <p:cNvPr id="5" name="Group 57"/>
            <p:cNvGrpSpPr/>
            <p:nvPr/>
          </p:nvGrpSpPr>
          <p:grpSpPr>
            <a:xfrm>
              <a:off x="3429000" y="3886200"/>
              <a:ext cx="4648200" cy="1754326"/>
              <a:chOff x="3429000" y="3886200"/>
              <a:chExt cx="4648200" cy="1754326"/>
            </a:xfrm>
          </p:grpSpPr>
          <p:grpSp>
            <p:nvGrpSpPr>
              <p:cNvPr id="6" name="Group 56"/>
              <p:cNvGrpSpPr/>
              <p:nvPr/>
            </p:nvGrpSpPr>
            <p:grpSpPr>
              <a:xfrm>
                <a:off x="3429000" y="3886200"/>
                <a:ext cx="4648200" cy="1754326"/>
                <a:chOff x="3429000" y="3886200"/>
                <a:chExt cx="4648200" cy="1754326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3429000" y="3886200"/>
                  <a:ext cx="2209800" cy="1754326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Instr1</a:t>
                  </a:r>
                </a:p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Duplicate Instr1</a:t>
                  </a:r>
                </a:p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Instr2</a:t>
                  </a:r>
                </a:p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Duplicate Instr2</a:t>
                  </a:r>
                </a:p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Cmp Result1, Result2</a:t>
                  </a:r>
                </a:p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JNE Error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638800" y="3886200"/>
                  <a:ext cx="2438400" cy="175432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     Add R3, R1, R2</a:t>
                  </a:r>
                </a:p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     Add R33, R11, R22</a:t>
                  </a:r>
                </a:p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     Sub R5, R4, R3</a:t>
                  </a:r>
                </a:p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     Sub R55, R44, R33</a:t>
                  </a:r>
                </a:p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     Cmp R5, R55</a:t>
                  </a:r>
                </a:p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     JNE Error</a:t>
                  </a:r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5105400" y="4114800"/>
                <a:ext cx="762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5105400" y="4343400"/>
              <a:ext cx="762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05400" y="4648200"/>
              <a:ext cx="762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05400" y="4876800"/>
              <a:ext cx="762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105400" y="5486400"/>
              <a:ext cx="762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638800" y="5181600"/>
              <a:ext cx="2286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104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7" grpId="0"/>
      <p:bldP spid="7" grpId="1"/>
      <p:bldP spid="4" grpId="0" build="p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Control Flow Checking?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Content Placeholder 3"/>
          <p:cNvSpPr txBox="1">
            <a:spLocks/>
          </p:cNvSpPr>
          <p:nvPr/>
        </p:nvSpPr>
        <p:spPr>
          <a:xfrm>
            <a:off x="381000" y="5410200"/>
            <a:ext cx="7696200" cy="914400"/>
          </a:xfrm>
          <a:prstGeom prst="rect">
            <a:avLst/>
          </a:prstGeom>
          <a:noFill/>
        </p:spPr>
        <p:txBody>
          <a:bodyPr vert="horz">
            <a:normAutofit fontScale="92500"/>
          </a:bodyPr>
          <a:lstStyle/>
          <a:p>
            <a:pPr marL="91440" indent="-274320">
              <a:spcBef>
                <a:spcPts val="500"/>
              </a:spcBef>
              <a:buSzPct val="76000"/>
              <a:buFont typeface="Wingdings 3"/>
              <a:buChar char=""/>
            </a:pPr>
            <a:r>
              <a:rPr lang="en-US" sz="2200" dirty="0" smtClean="0"/>
              <a:t>CFCSS - Control Flow Checking by Software Signatures</a:t>
            </a:r>
          </a:p>
          <a:p>
            <a:pPr marL="548640" lvl="1" indent="-27432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>
                <a:solidFill>
                  <a:srgbClr val="002060"/>
                </a:solidFill>
                <a:latin typeface="Candara" pitchFamily="34" charset="0"/>
              </a:rPr>
              <a:t>Oh et. al., Transactions on Reliability 2002</a:t>
            </a:r>
          </a:p>
          <a:p>
            <a:pPr marL="548640" lvl="1" indent="-274320">
              <a:spcBef>
                <a:spcPts val="500"/>
              </a:spcBef>
              <a:buSzPct val="76000"/>
              <a:buFont typeface="Wingdings 3"/>
              <a:buChar char=""/>
            </a:pPr>
            <a:endParaRPr lang="en-US" sz="2200" dirty="0" smtClean="0"/>
          </a:p>
        </p:txBody>
      </p:sp>
      <p:pic>
        <p:nvPicPr>
          <p:cNvPr id="8" name="Picture 7" descr="cfcss-mechanis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990600"/>
            <a:ext cx="815633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55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8447333"/>
              </p:ext>
            </p:extLst>
          </p:nvPr>
        </p:nvGraphicFramePr>
        <p:xfrm>
          <a:off x="838200" y="4419600"/>
          <a:ext cx="746760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34"/>
                <a:gridCol w="1393166"/>
                <a:gridCol w="18288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Technique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 Detection Coverage (%)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Performance Overhead (%)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Overall Error Coverage (%)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EDDI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Redundancy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105.9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98.5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CFCSS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 Flow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35.26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43.14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96.9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Control Flow Checking?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400" y="914400"/>
            <a:ext cx="8839200" cy="3962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Basic Idea: If the sequence of executed instructions is correct, then most probably the execution is correct.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Claim of high error coverage at low overhead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90+% error coverage</a:t>
            </a:r>
          </a:p>
          <a:p>
            <a:pPr lvl="1"/>
            <a:r>
              <a:rPr lang="en-US" dirty="0" smtClean="0">
                <a:solidFill>
                  <a:srgbClr val="006C31"/>
                </a:solidFill>
              </a:rPr>
              <a:t>&lt; 10</a:t>
            </a:r>
            <a:r>
              <a:rPr lang="en-US" dirty="0">
                <a:solidFill>
                  <a:srgbClr val="006C31"/>
                </a:solidFill>
              </a:rPr>
              <a:t>% HW </a:t>
            </a:r>
            <a:r>
              <a:rPr lang="en-US" dirty="0" smtClean="0">
                <a:solidFill>
                  <a:srgbClr val="006C31"/>
                </a:solidFill>
              </a:rPr>
              <a:t>overhead</a:t>
            </a:r>
            <a:endParaRPr lang="en-US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0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>
            <a:off x="1600200" y="2819400"/>
            <a:ext cx="0" cy="18288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19400" y="1219200"/>
            <a:ext cx="3429000" cy="609600"/>
            <a:chOff x="2819400" y="1219200"/>
            <a:chExt cx="3429000" cy="609600"/>
          </a:xfrm>
        </p:grpSpPr>
        <p:sp>
          <p:nvSpPr>
            <p:cNvPr id="5" name="Rounded Rectangle 4"/>
            <p:cNvSpPr/>
            <p:nvPr/>
          </p:nvSpPr>
          <p:spPr>
            <a:xfrm>
              <a:off x="2819400" y="1295400"/>
              <a:ext cx="3352800" cy="457200"/>
            </a:xfrm>
            <a:prstGeom prst="round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3"/>
            <p:cNvSpPr txBox="1">
              <a:spLocks/>
            </p:cNvSpPr>
            <p:nvPr/>
          </p:nvSpPr>
          <p:spPr>
            <a:xfrm>
              <a:off x="2819400" y="1219200"/>
              <a:ext cx="3429000" cy="6096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Control Flow</a:t>
              </a:r>
              <a:r>
                <a:rPr kumimoji="0" lang="en-US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Checking</a:t>
              </a:r>
              <a:endPara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Many Control Flow Checking Techniques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3400" y="2286000"/>
            <a:ext cx="1905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Hardware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05200" y="2286000"/>
            <a:ext cx="15240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Hybrid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43600" y="2286000"/>
            <a:ext cx="17526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Software</a:t>
            </a:r>
          </a:p>
        </p:txBody>
      </p:sp>
      <p:grpSp>
        <p:nvGrpSpPr>
          <p:cNvPr id="8" name="Group 29"/>
          <p:cNvGrpSpPr/>
          <p:nvPr/>
        </p:nvGrpSpPr>
        <p:grpSpPr>
          <a:xfrm>
            <a:off x="1752600" y="1752600"/>
            <a:ext cx="5257800" cy="533400"/>
            <a:chOff x="1823224" y="2362200"/>
            <a:chExt cx="3718931" cy="533400"/>
          </a:xfrm>
        </p:grpSpPr>
        <p:sp>
          <p:nvSpPr>
            <p:cNvPr id="26" name="Down Arrow 25"/>
            <p:cNvSpPr/>
            <p:nvPr/>
          </p:nvSpPr>
          <p:spPr>
            <a:xfrm flipH="1">
              <a:off x="3655741" y="2362200"/>
              <a:ext cx="107795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Bent-Up Arrow 26"/>
            <p:cNvSpPr/>
            <p:nvPr/>
          </p:nvSpPr>
          <p:spPr>
            <a:xfrm>
              <a:off x="3763536" y="2590800"/>
              <a:ext cx="1778619" cy="304800"/>
            </a:xfrm>
            <a:prstGeom prst="bentUpArrow">
              <a:avLst/>
            </a:prstGeom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Bent-Up Arrow 28"/>
            <p:cNvSpPr/>
            <p:nvPr/>
          </p:nvSpPr>
          <p:spPr>
            <a:xfrm>
              <a:off x="1823224" y="2590800"/>
              <a:ext cx="1940312" cy="304800"/>
            </a:xfrm>
            <a:prstGeom prst="bentUpArrow">
              <a:avLst/>
            </a:prstGeom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21964" y="3810000"/>
            <a:ext cx="7696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18164" y="3581400"/>
            <a:ext cx="601149" cy="33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1964" y="3276600"/>
            <a:ext cx="3886200" cy="152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8300000">
            <a:off x="252759" y="413392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1980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18300000">
            <a:off x="4138960" y="413392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1995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621964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508164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"/>
          <p:cNvSpPr txBox="1">
            <a:spLocks/>
          </p:cNvSpPr>
          <p:nvPr/>
        </p:nvSpPr>
        <p:spPr>
          <a:xfrm>
            <a:off x="609600" y="4648200"/>
            <a:ext cx="70104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vert="horz">
            <a:normAutofit fontScale="85000" lnSpcReduction="20000"/>
          </a:bodyPr>
          <a:lstStyle/>
          <a:p>
            <a:pPr marL="91440" indent="-274320">
              <a:spcBef>
                <a:spcPts val="500"/>
              </a:spcBef>
              <a:buClr>
                <a:schemeClr val="tx1"/>
              </a:buClr>
              <a:buSzPct val="76000"/>
              <a:buFont typeface="Wingdings 3"/>
              <a:buChar char="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ASIS – Asynchronous Signatured Instruction Streams</a:t>
            </a:r>
          </a:p>
          <a:p>
            <a:pPr marL="91440" indent="-274320">
              <a:spcBef>
                <a:spcPts val="500"/>
              </a:spcBef>
              <a:buClr>
                <a:schemeClr val="tx1"/>
              </a:buClr>
              <a:buSzPct val="76000"/>
              <a:buFont typeface="Wingdings 3"/>
              <a:buChar char=""/>
            </a:pPr>
            <a:r>
              <a:rPr lang="en-US" sz="2400" dirty="0" smtClean="0"/>
              <a:t>W-D-P – Watchdog Direct Processing</a:t>
            </a:r>
          </a:p>
          <a:p>
            <a:pPr marL="91440" indent="-274320">
              <a:spcBef>
                <a:spcPts val="500"/>
              </a:spcBef>
              <a:buClr>
                <a:schemeClr val="tx1"/>
              </a:buClr>
              <a:buSzPct val="76000"/>
              <a:buFont typeface="Wingdings 3"/>
              <a:buChar char="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OSLC – Online Signature Learning and Checking</a:t>
            </a:r>
          </a:p>
          <a:p>
            <a:pPr marL="91440" indent="-274320">
              <a:spcBef>
                <a:spcPts val="500"/>
              </a:spcBef>
              <a:buClr>
                <a:schemeClr val="tx1"/>
              </a:buClr>
              <a:buSzPct val="76000"/>
              <a:buFont typeface="Wingdings 3"/>
              <a:buChar char=""/>
            </a:pPr>
            <a:r>
              <a:rPr lang="en-US" sz="2400" dirty="0" smtClean="0"/>
              <a:t>CFCET - Control Flow Checking using Execution Tracing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6705602" y="3276599"/>
            <a:ext cx="152400" cy="1524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8300000">
            <a:off x="6412596" y="413392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2006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781800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2211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41" grpId="0"/>
      <p:bldP spid="67" grpId="0" animBg="1"/>
      <p:bldP spid="70" grpId="0"/>
      <p:bldP spid="73" grpId="0"/>
      <p:bldP spid="40" grpId="0" animBg="1"/>
      <p:bldP spid="23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>
            <a:off x="4114800" y="2819400"/>
            <a:ext cx="0" cy="1828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5"/>
          <p:cNvGrpSpPr/>
          <p:nvPr/>
        </p:nvGrpSpPr>
        <p:grpSpPr>
          <a:xfrm>
            <a:off x="2819400" y="1219200"/>
            <a:ext cx="3429000" cy="609600"/>
            <a:chOff x="2819400" y="1219200"/>
            <a:chExt cx="3429000" cy="609600"/>
          </a:xfrm>
        </p:grpSpPr>
        <p:sp>
          <p:nvSpPr>
            <p:cNvPr id="5" name="Rounded Rectangle 4"/>
            <p:cNvSpPr/>
            <p:nvPr/>
          </p:nvSpPr>
          <p:spPr>
            <a:xfrm>
              <a:off x="2819400" y="1295400"/>
              <a:ext cx="3352800" cy="457200"/>
            </a:xfrm>
            <a:prstGeom prst="round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3"/>
            <p:cNvSpPr txBox="1">
              <a:spLocks/>
            </p:cNvSpPr>
            <p:nvPr/>
          </p:nvSpPr>
          <p:spPr>
            <a:xfrm>
              <a:off x="2819400" y="1219200"/>
              <a:ext cx="3429000" cy="6096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Control Flow</a:t>
              </a:r>
              <a:r>
                <a:rPr kumimoji="0" lang="en-US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Checking</a:t>
              </a:r>
              <a:endPara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Many Control Flow Checking Techniques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3400" y="2286000"/>
            <a:ext cx="1905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Hardware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05200" y="2286000"/>
            <a:ext cx="15240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Hybrid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43600" y="2286000"/>
            <a:ext cx="17526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Software</a:t>
            </a:r>
          </a:p>
        </p:txBody>
      </p:sp>
      <p:grpSp>
        <p:nvGrpSpPr>
          <p:cNvPr id="6" name="Group 29"/>
          <p:cNvGrpSpPr/>
          <p:nvPr/>
        </p:nvGrpSpPr>
        <p:grpSpPr>
          <a:xfrm>
            <a:off x="1752600" y="1752600"/>
            <a:ext cx="5257800" cy="533400"/>
            <a:chOff x="1823224" y="2362200"/>
            <a:chExt cx="3718931" cy="533400"/>
          </a:xfrm>
        </p:grpSpPr>
        <p:sp>
          <p:nvSpPr>
            <p:cNvPr id="26" name="Down Arrow 25"/>
            <p:cNvSpPr/>
            <p:nvPr/>
          </p:nvSpPr>
          <p:spPr>
            <a:xfrm flipH="1">
              <a:off x="3655741" y="2362200"/>
              <a:ext cx="107795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Bent-Up Arrow 26"/>
            <p:cNvSpPr/>
            <p:nvPr/>
          </p:nvSpPr>
          <p:spPr>
            <a:xfrm>
              <a:off x="3763536" y="2590800"/>
              <a:ext cx="1778619" cy="304800"/>
            </a:xfrm>
            <a:prstGeom prst="bentUpArrow">
              <a:avLst/>
            </a:prstGeom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Bent-Up Arrow 28"/>
            <p:cNvSpPr/>
            <p:nvPr/>
          </p:nvSpPr>
          <p:spPr>
            <a:xfrm>
              <a:off x="1823224" y="2590800"/>
              <a:ext cx="1940312" cy="304800"/>
            </a:xfrm>
            <a:prstGeom prst="bentUpArrow">
              <a:avLst/>
            </a:prstGeom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21964" y="3810000"/>
            <a:ext cx="7696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18164" y="3581400"/>
            <a:ext cx="601149" cy="33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1964" y="3276600"/>
            <a:ext cx="3886200" cy="152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02964" y="3505200"/>
            <a:ext cx="4407236" cy="152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8300000">
            <a:off x="252759" y="413392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1980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18300000">
            <a:off x="557560" y="41339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1982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18300000">
            <a:off x="4138960" y="413392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1995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18300000">
            <a:off x="5129559" y="41339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1999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621964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02964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508164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422564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"/>
          <p:cNvSpPr txBox="1">
            <a:spLocks/>
          </p:cNvSpPr>
          <p:nvPr/>
        </p:nvSpPr>
        <p:spPr>
          <a:xfrm>
            <a:off x="609600" y="4648200"/>
            <a:ext cx="7924800" cy="152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vert="horz">
            <a:noAutofit/>
          </a:bodyPr>
          <a:lstStyle/>
          <a:p>
            <a:pPr marL="91440" indent="-274320">
              <a:spcBef>
                <a:spcPts val="500"/>
              </a:spcBef>
              <a:buClr>
                <a:schemeClr val="tx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SIS – Signatured Instruction Streams</a:t>
            </a:r>
          </a:p>
          <a:p>
            <a:pPr marL="91440" indent="-274320">
              <a:spcBef>
                <a:spcPts val="500"/>
              </a:spcBef>
              <a:buClr>
                <a:schemeClr val="tx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CSM – Continuous Signature Monitoring</a:t>
            </a:r>
          </a:p>
          <a:p>
            <a:pPr marL="91440" indent="-274320">
              <a:spcBef>
                <a:spcPts val="500"/>
              </a:spcBef>
              <a:buClr>
                <a:schemeClr val="tx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WA &amp; EPC – Watchdog Assists and Extended Precision Checksums</a:t>
            </a:r>
          </a:p>
          <a:p>
            <a:pPr marL="91440" indent="-274320">
              <a:spcBef>
                <a:spcPts val="500"/>
              </a:spcBef>
              <a:buClr>
                <a:schemeClr val="tx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CFEDC – Control Flow Error Detection and Correction</a:t>
            </a:r>
          </a:p>
        </p:txBody>
      </p:sp>
      <p:sp>
        <p:nvSpPr>
          <p:cNvPr id="28" name="Isosceles Triangle 27"/>
          <p:cNvSpPr/>
          <p:nvPr/>
        </p:nvSpPr>
        <p:spPr>
          <a:xfrm>
            <a:off x="6705602" y="3276599"/>
            <a:ext cx="152400" cy="1524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8300000">
            <a:off x="6412596" y="413392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2006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781800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7239000" y="3505200"/>
            <a:ext cx="152400" cy="1524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8300000">
            <a:off x="6945998" y="41339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2008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315200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6096000" y="3505200"/>
            <a:ext cx="152400" cy="1524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8300000">
            <a:off x="5802996" y="413392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2004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172200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811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/>
      <p:bldP spid="74" grpId="0"/>
      <p:bldP spid="40" grpId="0" animBg="1"/>
      <p:bldP spid="32" grpId="0" animBg="1"/>
      <p:bldP spid="33" grpId="0"/>
      <p:bldP spid="35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>
            <a:off x="6858000" y="2819400"/>
            <a:ext cx="0" cy="1752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5"/>
          <p:cNvGrpSpPr/>
          <p:nvPr/>
        </p:nvGrpSpPr>
        <p:grpSpPr>
          <a:xfrm>
            <a:off x="2819400" y="1219200"/>
            <a:ext cx="3429000" cy="609600"/>
            <a:chOff x="2819400" y="1219200"/>
            <a:chExt cx="3429000" cy="609600"/>
          </a:xfrm>
        </p:grpSpPr>
        <p:sp>
          <p:nvSpPr>
            <p:cNvPr id="5" name="Rounded Rectangle 4"/>
            <p:cNvSpPr/>
            <p:nvPr/>
          </p:nvSpPr>
          <p:spPr>
            <a:xfrm>
              <a:off x="2819400" y="1295400"/>
              <a:ext cx="3352800" cy="457200"/>
            </a:xfrm>
            <a:prstGeom prst="round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3"/>
            <p:cNvSpPr txBox="1">
              <a:spLocks/>
            </p:cNvSpPr>
            <p:nvPr/>
          </p:nvSpPr>
          <p:spPr>
            <a:xfrm>
              <a:off x="2819400" y="1219200"/>
              <a:ext cx="3429000" cy="6096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Control Flow</a:t>
              </a:r>
              <a:r>
                <a:rPr kumimoji="0" lang="en-US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Checking</a:t>
              </a:r>
              <a:endPara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Many Control Flow Checking Techniques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3400" y="2286000"/>
            <a:ext cx="1905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Hardware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05200" y="2286000"/>
            <a:ext cx="15240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Hybrid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43600" y="2286000"/>
            <a:ext cx="17526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Software</a:t>
            </a:r>
          </a:p>
        </p:txBody>
      </p:sp>
      <p:grpSp>
        <p:nvGrpSpPr>
          <p:cNvPr id="6" name="Group 29"/>
          <p:cNvGrpSpPr/>
          <p:nvPr/>
        </p:nvGrpSpPr>
        <p:grpSpPr>
          <a:xfrm>
            <a:off x="1752600" y="1752600"/>
            <a:ext cx="5257800" cy="533400"/>
            <a:chOff x="1823224" y="2362200"/>
            <a:chExt cx="3718931" cy="533400"/>
          </a:xfrm>
        </p:grpSpPr>
        <p:sp>
          <p:nvSpPr>
            <p:cNvPr id="26" name="Down Arrow 25"/>
            <p:cNvSpPr/>
            <p:nvPr/>
          </p:nvSpPr>
          <p:spPr>
            <a:xfrm flipH="1">
              <a:off x="3655741" y="2362200"/>
              <a:ext cx="107795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Bent-Up Arrow 26"/>
            <p:cNvSpPr/>
            <p:nvPr/>
          </p:nvSpPr>
          <p:spPr>
            <a:xfrm>
              <a:off x="3763536" y="2590800"/>
              <a:ext cx="1778619" cy="304800"/>
            </a:xfrm>
            <a:prstGeom prst="bentUpArrow">
              <a:avLst/>
            </a:prstGeom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Bent-Up Arrow 28"/>
            <p:cNvSpPr/>
            <p:nvPr/>
          </p:nvSpPr>
          <p:spPr>
            <a:xfrm>
              <a:off x="1823224" y="2590800"/>
              <a:ext cx="1940312" cy="304800"/>
            </a:xfrm>
            <a:prstGeom prst="bentUpArrow">
              <a:avLst/>
            </a:prstGeom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21964" y="3810000"/>
            <a:ext cx="7696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18164" y="3581400"/>
            <a:ext cx="601149" cy="33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1964" y="3276600"/>
            <a:ext cx="3886200" cy="152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02964" y="3505200"/>
            <a:ext cx="4407236" cy="152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422564" y="3505200"/>
            <a:ext cx="2590800" cy="152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8300000">
            <a:off x="252759" y="413392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1980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18300000">
            <a:off x="557560" y="41339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1982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18300000">
            <a:off x="4138960" y="413392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1995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18300000">
            <a:off x="5129559" y="41339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1999</a:t>
            </a:r>
          </a:p>
        </p:txBody>
      </p:sp>
      <p:sp>
        <p:nvSpPr>
          <p:cNvPr id="75" name="TextBox 74"/>
          <p:cNvSpPr txBox="1"/>
          <p:nvPr/>
        </p:nvSpPr>
        <p:spPr>
          <a:xfrm rot="18300000">
            <a:off x="7644159" y="413392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2012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621964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02964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508164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422564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013364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"/>
          <p:cNvSpPr txBox="1">
            <a:spLocks/>
          </p:cNvSpPr>
          <p:nvPr/>
        </p:nvSpPr>
        <p:spPr>
          <a:xfrm>
            <a:off x="609600" y="4572000"/>
            <a:ext cx="6629400" cy="18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vert="horz">
            <a:noAutofit/>
          </a:bodyPr>
          <a:lstStyle/>
          <a:p>
            <a:pPr marL="91440" indent="-274320">
              <a:spcBef>
                <a:spcPts val="500"/>
              </a:spcBef>
              <a:buClr>
                <a:schemeClr val="tx1"/>
              </a:buClr>
              <a:buSzPct val="76000"/>
              <a:buFont typeface="Wingdings 3"/>
              <a:buChar char=""/>
            </a:pPr>
            <a:r>
              <a:rPr lang="en-US" dirty="0" smtClean="0"/>
              <a:t>CEDA - Control-Flow Error Detection Using Assertions</a:t>
            </a:r>
          </a:p>
          <a:p>
            <a:pPr marL="91440" indent="-274320">
              <a:spcBef>
                <a:spcPts val="500"/>
              </a:spcBef>
              <a:buClr>
                <a:schemeClr val="tx1"/>
              </a:buClr>
              <a:buSzPct val="76000"/>
              <a:buFont typeface="Wingdings 3"/>
              <a:buChar char=""/>
            </a:pPr>
            <a:r>
              <a:rPr lang="en-US" dirty="0" smtClean="0"/>
              <a:t>ACCE - Automatic Correction of Control-flow Errors</a:t>
            </a:r>
          </a:p>
          <a:p>
            <a:pPr marL="91440" indent="-274320">
              <a:spcBef>
                <a:spcPts val="500"/>
              </a:spcBef>
              <a:buClr>
                <a:schemeClr val="tx1"/>
              </a:buClr>
              <a:buSzPct val="76000"/>
              <a:buFont typeface="Wingdings 3"/>
              <a:buChar char=""/>
            </a:pPr>
            <a:r>
              <a:rPr lang="en-US" dirty="0" smtClean="0"/>
              <a:t>CFCSS - Control Flow Checking by Software Signatures</a:t>
            </a:r>
          </a:p>
          <a:p>
            <a:pPr marL="91440" indent="-274320">
              <a:spcBef>
                <a:spcPts val="500"/>
              </a:spcBef>
              <a:buClr>
                <a:schemeClr val="tx1"/>
              </a:buClr>
              <a:buSzPct val="76000"/>
              <a:buFont typeface="Wingdings 3"/>
              <a:buChar char=""/>
            </a:pPr>
            <a:r>
              <a:rPr lang="en-US" dirty="0" smtClean="0"/>
              <a:t>ECCA - Enhanced Control-Flow Checking Using Assertions</a:t>
            </a:r>
          </a:p>
          <a:p>
            <a:pPr marL="91440" indent="-274320">
              <a:spcBef>
                <a:spcPts val="500"/>
              </a:spcBef>
              <a:buClr>
                <a:schemeClr val="tx1"/>
              </a:buClr>
              <a:buSzPct val="76000"/>
              <a:buFont typeface="Wingdings 3"/>
              <a:buChar char=""/>
            </a:pPr>
            <a:r>
              <a:rPr lang="en-US" dirty="0" smtClean="0"/>
              <a:t>YACCA - Yet Another Control-Flow Checking using Assertions</a:t>
            </a:r>
          </a:p>
        </p:txBody>
      </p:sp>
      <p:sp>
        <p:nvSpPr>
          <p:cNvPr id="44" name="Isosceles Triangle 43"/>
          <p:cNvSpPr/>
          <p:nvPr/>
        </p:nvSpPr>
        <p:spPr>
          <a:xfrm>
            <a:off x="6705602" y="3276599"/>
            <a:ext cx="152400" cy="1524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8300000">
            <a:off x="6412596" y="413392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2006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781800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7239000" y="3505200"/>
            <a:ext cx="152400" cy="1524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8300000">
            <a:off x="6945998" y="41339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2008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7315200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6096000" y="3505200"/>
            <a:ext cx="152400" cy="1524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8300000">
            <a:off x="5802996" y="413392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2004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172200" y="2971800"/>
            <a:ext cx="0" cy="1066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75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5" grpId="0"/>
      <p:bldP spid="4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6341</TotalTime>
  <Words>2148</Words>
  <Application>Microsoft Office PowerPoint</Application>
  <PresentationFormat>On-screen Show (4:3)</PresentationFormat>
  <Paragraphs>470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CML</vt:lpstr>
      <vt:lpstr>Quantitative Analysis of Control Flow Checking Mechanisms for Soft Errors</vt:lpstr>
      <vt:lpstr>Existing Techniques for Control Flow Checking  are not useful for protection from Soft Errors</vt:lpstr>
      <vt:lpstr>Increasing threat of soft errors</vt:lpstr>
      <vt:lpstr>Soft Error Protection Mechanisms</vt:lpstr>
      <vt:lpstr>What is Control Flow Checking?</vt:lpstr>
      <vt:lpstr>Why Control Flow Checking?</vt:lpstr>
      <vt:lpstr>Many Control Flow Checking Techniques</vt:lpstr>
      <vt:lpstr>Many Control Flow Checking Techniques</vt:lpstr>
      <vt:lpstr>Many Control Flow Checking Techniques</vt:lpstr>
      <vt:lpstr>Our Claim</vt:lpstr>
      <vt:lpstr>What went wrong?</vt:lpstr>
      <vt:lpstr>Need a metric of protection</vt:lpstr>
      <vt:lpstr>Calculate vulnerability by simulation</vt:lpstr>
      <vt:lpstr>How to model protection achieved by a CFC?</vt:lpstr>
      <vt:lpstr>What control flow errors are caused by a fault in a &lt;bit, cycle&gt;?</vt:lpstr>
      <vt:lpstr>Important Observation</vt:lpstr>
      <vt:lpstr>Which &lt;bit, cycle&gt;s are protected by CFC?</vt:lpstr>
      <vt:lpstr>Which components are protected by CFC?</vt:lpstr>
      <vt:lpstr>Experimental setup</vt:lpstr>
      <vt:lpstr>Increase in Effective Vulnerability</vt:lpstr>
      <vt:lpstr>Summary</vt:lpstr>
      <vt:lpstr>Outlook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Multi-core Challenge:  Missing Memory Virtualization</dc:title>
  <dc:creator>Aviral Shrivastava</dc:creator>
  <cp:lastModifiedBy>Reiley</cp:lastModifiedBy>
  <cp:revision>318</cp:revision>
  <dcterms:created xsi:type="dcterms:W3CDTF">2012-04-25T21:14:49Z</dcterms:created>
  <dcterms:modified xsi:type="dcterms:W3CDTF">2014-07-12T16:28:13Z</dcterms:modified>
</cp:coreProperties>
</file>