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5" r:id="rId2"/>
    <p:sldId id="418" r:id="rId3"/>
    <p:sldId id="382" r:id="rId4"/>
    <p:sldId id="393" r:id="rId5"/>
    <p:sldId id="384" r:id="rId6"/>
    <p:sldId id="387" r:id="rId7"/>
    <p:sldId id="338" r:id="rId8"/>
    <p:sldId id="359" r:id="rId9"/>
    <p:sldId id="400" r:id="rId10"/>
    <p:sldId id="397" r:id="rId11"/>
    <p:sldId id="405" r:id="rId12"/>
    <p:sldId id="335" r:id="rId13"/>
    <p:sldId id="336" r:id="rId14"/>
    <p:sldId id="406" r:id="rId15"/>
    <p:sldId id="407" r:id="rId16"/>
    <p:sldId id="412" r:id="rId17"/>
    <p:sldId id="408" r:id="rId18"/>
    <p:sldId id="416" r:id="rId19"/>
    <p:sldId id="415" r:id="rId20"/>
    <p:sldId id="417" r:id="rId21"/>
    <p:sldId id="410" r:id="rId22"/>
    <p:sldId id="411" r:id="rId2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wiSoo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ADA"/>
    <a:srgbClr val="C00000"/>
    <a:srgbClr val="FFE7E7"/>
    <a:srgbClr val="404040"/>
    <a:srgbClr val="912F2F"/>
    <a:srgbClr val="5B9BD5"/>
    <a:srgbClr val="C75151"/>
    <a:srgbClr val="FFCCCC"/>
    <a:srgbClr val="4C7430"/>
    <a:srgbClr val="C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2" autoAdjust="0"/>
    <p:restoredTop sz="80324" autoAdjust="0"/>
  </p:normalViewPr>
  <p:slideViewPr>
    <p:cSldViewPr snapToGrid="0">
      <p:cViewPr varScale="1">
        <p:scale>
          <a:sx n="78" d="100"/>
          <a:sy n="78" d="100"/>
        </p:scale>
        <p:origin x="9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hgnl\Desktop\170906FI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hgnl\Desktop\170906FI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hgnl\Desktop\170906FI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hgnl\Desktop\170906FI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hgnl\Desktop\170906FI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alt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latin typeface="+mn-lt"/>
              </a:rPr>
              <a:t># of</a:t>
            </a:r>
            <a:r>
              <a:rPr lang="ko-KR" sz="2000">
                <a:latin typeface="+mn-lt"/>
              </a:rPr>
              <a:t> </a:t>
            </a:r>
            <a:r>
              <a:rPr lang="en-US" sz="2000">
                <a:latin typeface="+mn-lt"/>
              </a:rPr>
              <a:t>SDC against soft and hard error injection</a:t>
            </a:r>
            <a:endParaRPr lang="ko-KR" sz="200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SRMT-protected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ko-KR" alt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Number of SDCs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8D-4A72-B353-339404C54D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Unprotected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ko-KR" alt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Number of SDCs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F8D-4A72-B353-339404C54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1014524320"/>
        <c:axId val="1014533568"/>
      </c:barChart>
      <c:catAx>
        <c:axId val="1014524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4533568"/>
        <c:crosses val="autoZero"/>
        <c:auto val="1"/>
        <c:lblAlgn val="ctr"/>
        <c:lblOffset val="100"/>
        <c:noMultiLvlLbl val="0"/>
      </c:catAx>
      <c:valAx>
        <c:axId val="101453356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452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altLang="en-US">
          <a:latin typeface="+mn-lt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74093213809905"/>
          <c:y val="4.5407788390889055E-2"/>
          <c:w val="0.84711021613788773"/>
          <c:h val="0.69645987491828032"/>
        </c:manualLayout>
      </c:layout>
      <c:barChart>
        <c:barDir val="col"/>
        <c:grouping val="clustered"/>
        <c:varyColors val="0"/>
        <c:ser>
          <c:idx val="5"/>
          <c:order val="0"/>
          <c:tx>
            <c:strRef>
              <c:f>overall!$AH$2</c:f>
              <c:strCache>
                <c:ptCount val="1"/>
                <c:pt idx="0">
                  <c:v>EXPERT hard error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overall!$AH$3:$AH$12</c:f>
              <c:numCache>
                <c:formatCode>0_ 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C7-4AAA-B64C-080CFC428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3608816"/>
        <c:axId val="993609360"/>
      </c:barChart>
      <c:catAx>
        <c:axId val="993608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b="1"/>
            </a:pPr>
            <a:endParaRPr lang="ko-KR"/>
          </a:p>
        </c:txPr>
        <c:crossAx val="993609360"/>
        <c:crosses val="autoZero"/>
        <c:auto val="1"/>
        <c:lblAlgn val="ctr"/>
        <c:lblOffset val="100"/>
        <c:noMultiLvlLbl val="0"/>
      </c:catAx>
      <c:valAx>
        <c:axId val="993609360"/>
        <c:scaling>
          <c:logBase val="10"/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993608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74093213809905"/>
          <c:y val="4.5407788390889055E-2"/>
          <c:w val="0.83298101179566053"/>
          <c:h val="0.67882578233929425"/>
        </c:manualLayout>
      </c:layout>
      <c:barChart>
        <c:barDir val="col"/>
        <c:grouping val="clustered"/>
        <c:varyColors val="0"/>
        <c:ser>
          <c:idx val="5"/>
          <c:order val="0"/>
          <c:tx>
            <c:strRef>
              <c:f>overall!$AH$2</c:f>
              <c:strCache>
                <c:ptCount val="1"/>
                <c:pt idx="0">
                  <c:v>EXPERT hard error</c:v>
                </c:pt>
              </c:strCache>
            </c:strRef>
          </c:tx>
          <c:spPr>
            <a:pattFill prst="pct60">
              <a:fgClr>
                <a:schemeClr val="accent3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dPt>
            <c:idx val="9"/>
            <c:invertIfNegative val="0"/>
            <c:bubble3D val="0"/>
            <c:spPr>
              <a:noFill/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A3-425E-9D23-D66749A68994}"/>
              </c:ext>
            </c:extLst>
          </c:dPt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overall!$AH$3:$AH$12</c:f>
              <c:numCache>
                <c:formatCode>0_ 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4A3-425E-9D23-D66749A68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529216"/>
        <c:axId val="1014536288"/>
      </c:barChart>
      <c:catAx>
        <c:axId val="10145292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014536288"/>
        <c:crosses val="autoZero"/>
        <c:auto val="1"/>
        <c:lblAlgn val="ctr"/>
        <c:lblOffset val="100"/>
        <c:noMultiLvlLbl val="0"/>
      </c:catAx>
      <c:valAx>
        <c:axId val="1014536288"/>
        <c:scaling>
          <c:logBase val="10"/>
          <c:orientation val="minMax"/>
          <c:max val="10000"/>
        </c:scaling>
        <c:delete val="0"/>
        <c:axPos val="l"/>
        <c:numFmt formatCode="0_ " sourceLinked="1"/>
        <c:majorTickMark val="none"/>
        <c:minorTickMark val="none"/>
        <c:tickLblPos val="nextTo"/>
        <c:spPr>
          <a:ln>
            <a:noFill/>
          </a:ln>
        </c:spPr>
        <c:crossAx val="1014529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74093213809905"/>
          <c:y val="4.5407788390889055E-2"/>
          <c:w val="0.84711021613788773"/>
          <c:h val="0.6964598749182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overall!$AC$2</c:f>
              <c:strCache>
                <c:ptCount val="1"/>
                <c:pt idx="0">
                  <c:v>Original soft error</c:v>
                </c:pt>
              </c:strCache>
            </c:strRef>
          </c:tx>
          <c:spPr>
            <a:pattFill prst="dkVert">
              <a:fgClr>
                <a:schemeClr val="accent1">
                  <a:lumMod val="20000"/>
                  <a:lumOff val="80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overall!$AC$3:$AC$12</c:f>
              <c:numCache>
                <c:formatCode>0_ </c:formatCode>
                <c:ptCount val="10"/>
                <c:pt idx="0">
                  <c:v>1447</c:v>
                </c:pt>
                <c:pt idx="1">
                  <c:v>786</c:v>
                </c:pt>
                <c:pt idx="2">
                  <c:v>542</c:v>
                </c:pt>
                <c:pt idx="3">
                  <c:v>1430</c:v>
                </c:pt>
                <c:pt idx="4">
                  <c:v>69</c:v>
                </c:pt>
                <c:pt idx="5">
                  <c:v>73</c:v>
                </c:pt>
                <c:pt idx="6">
                  <c:v>478</c:v>
                </c:pt>
                <c:pt idx="7">
                  <c:v>1053</c:v>
                </c:pt>
                <c:pt idx="8">
                  <c:v>1183</c:v>
                </c:pt>
                <c:pt idx="9">
                  <c:v>7061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D7-434D-9E99-8F6AB3D7E439}"/>
            </c:ext>
          </c:extLst>
        </c:ser>
        <c:ser>
          <c:idx val="2"/>
          <c:order val="1"/>
          <c:tx>
            <c:strRef>
              <c:f>overall!$AE$2</c:f>
              <c:strCache>
                <c:ptCount val="1"/>
                <c:pt idx="0">
                  <c:v>SRMT soft error</c:v>
                </c:pt>
              </c:strCache>
            </c:strRef>
          </c:tx>
          <c:spPr>
            <a:pattFill prst="openDmnd">
              <a:fgClr>
                <a:schemeClr val="accent2">
                  <a:lumMod val="20000"/>
                  <a:lumOff val="80000"/>
                </a:schemeClr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overall!$AE$3:$AE$12</c:f>
              <c:numCache>
                <c:formatCode>0_ </c:formatCode>
                <c:ptCount val="10"/>
                <c:pt idx="0">
                  <c:v>172.49773544146154</c:v>
                </c:pt>
                <c:pt idx="1">
                  <c:v>14</c:v>
                </c:pt>
                <c:pt idx="2">
                  <c:v>69.533328129461168</c:v>
                </c:pt>
                <c:pt idx="3">
                  <c:v>186.73980297937189</c:v>
                </c:pt>
                <c:pt idx="4">
                  <c:v>60.80552168206647</c:v>
                </c:pt>
                <c:pt idx="5">
                  <c:v>60.705828667328447</c:v>
                </c:pt>
                <c:pt idx="6">
                  <c:v>46.768948863261834</c:v>
                </c:pt>
                <c:pt idx="7">
                  <c:v>239.89198431532967</c:v>
                </c:pt>
                <c:pt idx="8">
                  <c:v>458.92504874325527</c:v>
                </c:pt>
                <c:pt idx="9">
                  <c:v>1309.8681988215362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D7-434D-9E99-8F6AB3D7E439}"/>
            </c:ext>
          </c:extLst>
        </c:ser>
        <c:ser>
          <c:idx val="4"/>
          <c:order val="2"/>
          <c:tx>
            <c:strRef>
              <c:f>overall!$AG$2</c:f>
              <c:strCache>
                <c:ptCount val="1"/>
                <c:pt idx="0">
                  <c:v>EXPERT soft error</c:v>
                </c:pt>
              </c:strCache>
            </c:strRef>
          </c:tx>
          <c:spPr>
            <a:pattFill prst="pct25">
              <a:fgClr>
                <a:schemeClr val="accent3">
                  <a:lumMod val="50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overall!$AG$3:$AG$12</c:f>
              <c:numCache>
                <c:formatCode>0_ </c:formatCode>
                <c:ptCount val="10"/>
                <c:pt idx="0">
                  <c:v>2.1930033060729874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17.801061294973415</c:v>
                </c:pt>
                <c:pt idx="8">
                  <c:v>0</c:v>
                </c:pt>
                <c:pt idx="9">
                  <c:v>19.994064601046404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3D7-434D-9E99-8F6AB3D7E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14529760"/>
        <c:axId val="1014536832"/>
      </c:barChart>
      <c:catAx>
        <c:axId val="1014529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txPr>
          <a:bodyPr/>
          <a:lstStyle/>
          <a:p>
            <a:pPr>
              <a:defRPr b="1"/>
            </a:pPr>
            <a:endParaRPr lang="ko-KR"/>
          </a:p>
        </c:txPr>
        <c:crossAx val="1014536832"/>
        <c:crosses val="autoZero"/>
        <c:auto val="1"/>
        <c:lblAlgn val="ctr"/>
        <c:lblOffset val="100"/>
        <c:noMultiLvlLbl val="0"/>
      </c:catAx>
      <c:valAx>
        <c:axId val="1014536832"/>
        <c:scaling>
          <c:logBase val="10"/>
          <c:orientation val="minMax"/>
        </c:scaling>
        <c:delete val="0"/>
        <c:axPos val="l"/>
        <c:majorGridlines/>
        <c:numFmt formatCode="0_ " sourceLinked="1"/>
        <c:majorTickMark val="none"/>
        <c:minorTickMark val="none"/>
        <c:tickLblPos val="none"/>
        <c:crossAx val="1014529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74093213809905"/>
          <c:y val="4.5407788390889055E-2"/>
          <c:w val="0.84711021613788773"/>
          <c:h val="0.6964598749182803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overall!$AD$2</c:f>
              <c:strCache>
                <c:ptCount val="1"/>
                <c:pt idx="0">
                  <c:v>Original hard error</c:v>
                </c:pt>
              </c:strCache>
            </c:strRef>
          </c:tx>
          <c:spPr>
            <a:pattFill prst="wdDnDiag">
              <a:fgClr>
                <a:schemeClr val="tx2">
                  <a:lumMod val="20000"/>
                  <a:lumOff val="80000"/>
                </a:schemeClr>
              </a:fgClr>
              <a:bgClr>
                <a:schemeClr val="accent1">
                  <a:lumMod val="75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overall!$AD$3:$AD$12</c:f>
              <c:numCache>
                <c:formatCode>0_ </c:formatCode>
                <c:ptCount val="10"/>
                <c:pt idx="0">
                  <c:v>75</c:v>
                </c:pt>
                <c:pt idx="1">
                  <c:v>59</c:v>
                </c:pt>
                <c:pt idx="2">
                  <c:v>38</c:v>
                </c:pt>
                <c:pt idx="3">
                  <c:v>55</c:v>
                </c:pt>
                <c:pt idx="4">
                  <c:v>21</c:v>
                </c:pt>
                <c:pt idx="5">
                  <c:v>17</c:v>
                </c:pt>
                <c:pt idx="6">
                  <c:v>24</c:v>
                </c:pt>
                <c:pt idx="7">
                  <c:v>111</c:v>
                </c:pt>
                <c:pt idx="8">
                  <c:v>23</c:v>
                </c:pt>
                <c:pt idx="9">
                  <c:v>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298-4BEA-A942-BB69B0D12522}"/>
            </c:ext>
          </c:extLst>
        </c:ser>
        <c:ser>
          <c:idx val="3"/>
          <c:order val="1"/>
          <c:tx>
            <c:strRef>
              <c:f>overall!$AF$2</c:f>
              <c:strCache>
                <c:ptCount val="1"/>
                <c:pt idx="0">
                  <c:v>SRMT hard error</c:v>
                </c:pt>
              </c:strCache>
            </c:strRef>
          </c:tx>
          <c:spPr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C00000"/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overall!$AF$3:$AF$12</c:f>
              <c:numCache>
                <c:formatCode>0_ </c:formatCode>
                <c:ptCount val="10"/>
                <c:pt idx="0">
                  <c:v>8.6248867720730775</c:v>
                </c:pt>
                <c:pt idx="1">
                  <c:v>4</c:v>
                </c:pt>
                <c:pt idx="2">
                  <c:v>28.699997852093034</c:v>
                </c:pt>
                <c:pt idx="3">
                  <c:v>10.374433498853994</c:v>
                </c:pt>
                <c:pt idx="4">
                  <c:v>24.322208672826587</c:v>
                </c:pt>
                <c:pt idx="5">
                  <c:v>45.529371500496339</c:v>
                </c:pt>
                <c:pt idx="6">
                  <c:v>33.9203365381899</c:v>
                </c:pt>
                <c:pt idx="7">
                  <c:v>9.9954993464720694</c:v>
                </c:pt>
                <c:pt idx="8">
                  <c:v>0</c:v>
                </c:pt>
                <c:pt idx="9">
                  <c:v>165.46673418100499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298-4BEA-A942-BB69B0D12522}"/>
            </c:ext>
          </c:extLst>
        </c:ser>
        <c:ser>
          <c:idx val="5"/>
          <c:order val="2"/>
          <c:tx>
            <c:strRef>
              <c:f>overall!$AH$2</c:f>
              <c:strCache>
                <c:ptCount val="1"/>
                <c:pt idx="0">
                  <c:v>EXPERT hard error</c:v>
                </c:pt>
              </c:strCache>
            </c:strRef>
          </c:tx>
          <c:spPr>
            <a:pattFill prst="pct60">
              <a:fgClr>
                <a:schemeClr val="accent3">
                  <a:lumMod val="50000"/>
                </a:schemeClr>
              </a:fgClr>
              <a:bgClr>
                <a:schemeClr val="bg2">
                  <a:lumMod val="75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overall!$AB$3:$AB$12</c:f>
              <c:strCache>
                <c:ptCount val="10"/>
                <c:pt idx="0">
                  <c:v>bitcount</c:v>
                </c:pt>
                <c:pt idx="1">
                  <c:v>baiscmath</c:v>
                </c:pt>
                <c:pt idx="2">
                  <c:v>fft</c:v>
                </c:pt>
                <c:pt idx="3">
                  <c:v>sha</c:v>
                </c:pt>
                <c:pt idx="4">
                  <c:v>susan_c</c:v>
                </c:pt>
                <c:pt idx="5">
                  <c:v>susan_e</c:v>
                </c:pt>
                <c:pt idx="6">
                  <c:v>susan_s</c:v>
                </c:pt>
                <c:pt idx="7">
                  <c:v>adpcm</c:v>
                </c:pt>
                <c:pt idx="8">
                  <c:v>crc</c:v>
                </c:pt>
                <c:pt idx="9">
                  <c:v>sum</c:v>
                </c:pt>
              </c:strCache>
            </c:strRef>
          </c:cat>
          <c:val>
            <c:numRef>
              <c:f>overall!$AH$3:$AH$12</c:f>
              <c:numCache>
                <c:formatCode>0_ 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298-4BEA-A942-BB69B0D12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14530848"/>
        <c:axId val="1014532480"/>
      </c:barChart>
      <c:catAx>
        <c:axId val="10145308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014532480"/>
        <c:crosses val="autoZero"/>
        <c:auto val="1"/>
        <c:lblAlgn val="ctr"/>
        <c:lblOffset val="100"/>
        <c:noMultiLvlLbl val="0"/>
      </c:catAx>
      <c:valAx>
        <c:axId val="1014532480"/>
        <c:scaling>
          <c:logBase val="10"/>
          <c:orientation val="minMax"/>
          <c:max val="10000"/>
        </c:scaling>
        <c:delete val="0"/>
        <c:axPos val="l"/>
        <c:numFmt formatCode="0_ " sourceLinked="1"/>
        <c:majorTickMark val="none"/>
        <c:minorTickMark val="none"/>
        <c:tickLblPos val="none"/>
        <c:crossAx val="1014530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overall!$AL$20</c:f>
              <c:strCache>
                <c:ptCount val="1"/>
                <c:pt idx="0">
                  <c:v>Original soft error</c:v>
                </c:pt>
              </c:strCache>
            </c:strRef>
          </c:tx>
          <c:spPr>
            <a:pattFill prst="dkVert">
              <a:fgClr>
                <a:srgbClr val="95B3D7"/>
              </a:fgClr>
              <a:bgClr>
                <a:srgbClr val="DCE6F2"/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overall!$AK$21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overall!$AL$21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AC-4A92-BB42-CE1002781F80}"/>
            </c:ext>
          </c:extLst>
        </c:ser>
        <c:ser>
          <c:idx val="1"/>
          <c:order val="1"/>
          <c:tx>
            <c:strRef>
              <c:f>overall!$AM$20</c:f>
              <c:strCache>
                <c:ptCount val="1"/>
                <c:pt idx="0">
                  <c:v>SRMT soft error</c:v>
                </c:pt>
              </c:strCache>
            </c:strRef>
          </c:tx>
          <c:spPr>
            <a:pattFill prst="openDmnd">
              <a:fgClr>
                <a:srgbClr val="F2DCDB"/>
              </a:fgClr>
              <a:bgClr>
                <a:srgbClr val="D99694"/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overall!$AK$21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overall!$AM$21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EAC-4A92-BB42-CE1002781F80}"/>
            </c:ext>
          </c:extLst>
        </c:ser>
        <c:ser>
          <c:idx val="2"/>
          <c:order val="2"/>
          <c:tx>
            <c:strRef>
              <c:f>overall!$AN$20</c:f>
              <c:strCache>
                <c:ptCount val="1"/>
                <c:pt idx="0">
                  <c:v>EXPERT hard error</c:v>
                </c:pt>
              </c:strCache>
            </c:strRef>
          </c:tx>
          <c:spPr>
            <a:pattFill prst="pct25">
              <a:fgClr>
                <a:schemeClr val="accent3">
                  <a:lumMod val="50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overall!$AK$21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overall!$AN$21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EAC-4A92-BB42-CE1002781F80}"/>
            </c:ext>
          </c:extLst>
        </c:ser>
        <c:ser>
          <c:idx val="3"/>
          <c:order val="3"/>
          <c:tx>
            <c:strRef>
              <c:f>overall!$AO$20</c:f>
              <c:strCache>
                <c:ptCount val="1"/>
                <c:pt idx="0">
                  <c:v>Original hard error</c:v>
                </c:pt>
              </c:strCache>
            </c:strRef>
          </c:tx>
          <c:spPr>
            <a:pattFill prst="wdDnDiag">
              <a:fgClr>
                <a:srgbClr val="376092"/>
              </a:fgClr>
              <a:bgClr>
                <a:srgbClr val="C6D9F1"/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overall!$AK$21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overall!$AO$21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EAC-4A92-BB42-CE1002781F80}"/>
            </c:ext>
          </c:extLst>
        </c:ser>
        <c:ser>
          <c:idx val="4"/>
          <c:order val="4"/>
          <c:tx>
            <c:strRef>
              <c:f>overall!$AP$20</c:f>
              <c:strCache>
                <c:ptCount val="1"/>
                <c:pt idx="0">
                  <c:v>SRMT hard error</c:v>
                </c:pt>
              </c:strCache>
            </c:strRef>
          </c:tx>
          <c:spPr>
            <a:pattFill prst="wdUpDiag">
              <a:fgClr>
                <a:srgbClr val="CC0000"/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overall!$AK$21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overall!$AP$21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EAC-4A92-BB42-CE1002781F80}"/>
            </c:ext>
          </c:extLst>
        </c:ser>
        <c:ser>
          <c:idx val="5"/>
          <c:order val="5"/>
          <c:tx>
            <c:strRef>
              <c:f>overall!$AQ$20</c:f>
              <c:strCache>
                <c:ptCount val="1"/>
                <c:pt idx="0">
                  <c:v>EXPERT hard error</c:v>
                </c:pt>
              </c:strCache>
            </c:strRef>
          </c:tx>
          <c:spPr>
            <a:pattFill prst="pct60">
              <a:fgClr>
                <a:schemeClr val="accent3">
                  <a:lumMod val="50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solidFill>
                <a:srgbClr val="0B0E06"/>
              </a:solidFill>
            </a:ln>
          </c:spPr>
          <c:invertIfNegative val="0"/>
          <c:cat>
            <c:strRef>
              <c:f>overall!$AK$21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overall!$AQ$21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EAC-4A92-BB42-CE1002781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523232"/>
        <c:axId val="1014523776"/>
      </c:barChart>
      <c:catAx>
        <c:axId val="1014523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014523776"/>
        <c:crosses val="autoZero"/>
        <c:auto val="1"/>
        <c:lblAlgn val="ctr"/>
        <c:lblOffset val="100"/>
        <c:noMultiLvlLbl val="0"/>
      </c:catAx>
      <c:valAx>
        <c:axId val="1014523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14523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8.0662000583260424E-2"/>
          <c:w val="0.78304574175926411"/>
          <c:h val="0.2247981406971786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600" b="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3T16:13:55.50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CD1E-9300-41DC-A37A-4937316C0E1B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37E8-37B0-431A-9258-A33D6755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2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F08C0-1787-46AE-829B-5F4B6EB439E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D932-4BD1-4C53-820D-24D32831A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            soft   hard   total</a:t>
            </a:r>
          </a:p>
          <a:p>
            <a:r>
              <a:rPr lang="en-US" altLang="ko-KR" dirty="0" smtClean="0"/>
              <a:t>Original : 6638 /</a:t>
            </a:r>
            <a:r>
              <a:rPr lang="en-US" altLang="ko-KR" baseline="0" dirty="0" smtClean="0"/>
              <a:t> 423 / 7061</a:t>
            </a:r>
          </a:p>
          <a:p>
            <a:r>
              <a:rPr lang="en-US" altLang="ko-KR" baseline="0" dirty="0" smtClean="0"/>
              <a:t>SRMT:     1145 / 165 / 1310</a:t>
            </a:r>
          </a:p>
          <a:p>
            <a:r>
              <a:rPr lang="en-US" altLang="ko-KR" baseline="0" dirty="0" smtClean="0"/>
              <a:t>EXPERT:    20   /   0   /  20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https://www.date-conference.com/av-guidelines/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slide containing the conclusion of your talk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https://www.date-conference.com/av-guidelines/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slide containing the conclusion of your talk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https://www.date-conference.com/av-guidelines/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slide containing the conclusion of your talk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글자들을 제거한 대신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싱크로</a:t>
            </a:r>
            <a:r>
              <a:rPr lang="ko-KR" altLang="en-US" dirty="0" smtClean="0"/>
              <a:t> 얘기를 </a:t>
            </a:r>
            <a:r>
              <a:rPr lang="ko-KR" altLang="en-US" dirty="0" err="1" smtClean="0"/>
              <a:t>할것임</a:t>
            </a:r>
            <a:endParaRPr lang="en-US" altLang="ko-KR" dirty="0" smtClean="0"/>
          </a:p>
          <a:p>
            <a:r>
              <a:rPr lang="ko-KR" altLang="en-US" dirty="0" smtClean="0"/>
              <a:t>스토어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로드에서 에러가 발생하는 예시도 보여주자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505933"/>
            <a:ext cx="9144000" cy="430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3181592"/>
            <a:ext cx="9144000" cy="1192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" y="1784483"/>
            <a:ext cx="9143999" cy="13440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6727644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2400" b="1"/>
            </a:lvl1pPr>
            <a:lvl2pPr marL="514350" indent="-171450">
              <a:buFont typeface="Wingdings" panose="05000000000000000000" pitchFamily="2" charset="2"/>
              <a:buChar char="§"/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/>
            </a:lvl6pPr>
            <a:lvl7pPr>
              <a:defRPr sz="2000" b="1"/>
            </a:lvl7pPr>
            <a:lvl8pPr>
              <a:defRPr sz="2000" b="1"/>
            </a:lvl8pPr>
            <a:lvl9pPr>
              <a:defRPr sz="2000" b="1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95094"/>
            <a:ext cx="8871626" cy="577902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84175BF1-37F0-45AF-AE8E-509AB62BA502}" type="datetime3">
              <a:rPr lang="en-US" noProof="1" smtClean="0"/>
              <a:pPr/>
              <a:t>21 March 2018</a:t>
            </a:fld>
            <a:endParaRPr lang="en-US" noProof="1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your name / affiliation here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19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0DC8E6F3-89B9-4F92-AFC5-576D70B3B720}" type="datetime3">
              <a:rPr lang="en-US" noProof="1" smtClean="0"/>
              <a:pPr/>
              <a:t>21 March 2018</a:t>
            </a:fld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your name / affiliation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95094"/>
            <a:ext cx="8871626" cy="577902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315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4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SU logos horizontal vertical sunburst on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2" t="8497" r="31618" b="6798"/>
          <a:stretch/>
        </p:blipFill>
        <p:spPr bwMode="auto">
          <a:xfrm>
            <a:off x="7764780" y="4074124"/>
            <a:ext cx="1325880" cy="10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심볼마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" y="3970020"/>
            <a:ext cx="1127759" cy="1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" y="3181592"/>
            <a:ext cx="9144000" cy="1672348"/>
          </a:xfrm>
        </p:spPr>
        <p:txBody>
          <a:bodyPr/>
          <a:lstStyle/>
          <a:p>
            <a:r>
              <a:rPr lang="en-US" dirty="0" err="1"/>
              <a:t>Hwisoo</a:t>
            </a:r>
            <a:r>
              <a:rPr lang="en-US" dirty="0"/>
              <a:t> So*, Moslem </a:t>
            </a:r>
            <a:r>
              <a:rPr lang="en-US" dirty="0" err="1"/>
              <a:t>Didehban</a:t>
            </a:r>
            <a:r>
              <a:rPr lang="en-US" altLang="ko-KR" baseline="30000" dirty="0"/>
              <a:t>#</a:t>
            </a:r>
            <a:r>
              <a:rPr lang="en-US" dirty="0"/>
              <a:t>, Yohan </a:t>
            </a:r>
            <a:r>
              <a:rPr lang="en-US" dirty="0" err="1"/>
              <a:t>Ko</a:t>
            </a:r>
            <a:r>
              <a:rPr lang="en-US" dirty="0"/>
              <a:t>*, </a:t>
            </a:r>
            <a:r>
              <a:rPr lang="en-US" dirty="0" err="1"/>
              <a:t>Aviral</a:t>
            </a:r>
            <a:r>
              <a:rPr lang="en-US" dirty="0"/>
              <a:t> </a:t>
            </a:r>
            <a:r>
              <a:rPr lang="en-US" dirty="0" err="1"/>
              <a:t>Shrivastava</a:t>
            </a:r>
            <a:r>
              <a:rPr lang="en-US" altLang="ko-KR" baseline="30000" dirty="0"/>
              <a:t>#</a:t>
            </a:r>
            <a:r>
              <a:rPr lang="en-US" dirty="0"/>
              <a:t>, </a:t>
            </a:r>
            <a:r>
              <a:rPr lang="en-US" dirty="0" err="1"/>
              <a:t>Kyoungwoo</a:t>
            </a:r>
            <a:r>
              <a:rPr lang="en-US" dirty="0"/>
              <a:t> Lee*</a:t>
            </a:r>
            <a:br>
              <a:rPr lang="en-US" dirty="0"/>
            </a:br>
            <a:r>
              <a:rPr lang="en-US" dirty="0"/>
              <a:t>*Department of Computer Science, </a:t>
            </a:r>
            <a:r>
              <a:rPr lang="en-US" dirty="0" err="1"/>
              <a:t>Yonsei</a:t>
            </a:r>
            <a:r>
              <a:rPr lang="en-US" dirty="0"/>
              <a:t> University, Seoul, Korea</a:t>
            </a:r>
            <a:br>
              <a:rPr lang="en-US" dirty="0"/>
            </a:br>
            <a:r>
              <a:rPr lang="en-US" altLang="ko-KR" baseline="30000" dirty="0"/>
              <a:t>#</a:t>
            </a:r>
            <a:r>
              <a:rPr lang="en-US" dirty="0"/>
              <a:t>Compiler Microarchitecture Lab, Arizona State University, Tempe, AZ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Presented by </a:t>
            </a:r>
            <a:r>
              <a:rPr lang="en-US" dirty="0" err="1"/>
              <a:t>Hwisoo</a:t>
            </a:r>
            <a:r>
              <a:rPr lang="en-US" dirty="0"/>
              <a:t> So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EXPERT: Effective and Flexible Error Protection by Redundant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1"/>
          <p:cNvSpPr>
            <a:spLocks noGrp="1"/>
          </p:cNvSpPr>
          <p:nvPr>
            <p:ph idx="1"/>
          </p:nvPr>
        </p:nvSpPr>
        <p:spPr>
          <a:xfrm>
            <a:off x="4376058" y="807262"/>
            <a:ext cx="8471002" cy="3960001"/>
          </a:xfrm>
        </p:spPr>
        <p:txBody>
          <a:bodyPr/>
          <a:lstStyle/>
          <a:p>
            <a:r>
              <a:rPr lang="en-US" dirty="0" smtClean="0"/>
              <a:t>2-way sync for </a:t>
            </a:r>
            <a:r>
              <a:rPr lang="en-US" u="sng" dirty="0" smtClean="0"/>
              <a:t>every store</a:t>
            </a:r>
          </a:p>
          <a:p>
            <a:pPr lvl="1"/>
            <a:r>
              <a:rPr lang="en-US" dirty="0" smtClean="0"/>
              <a:t>~7.2x runtime on average</a:t>
            </a:r>
          </a:p>
          <a:p>
            <a:pPr lvl="1"/>
            <a:endParaRPr lang="en-US" dirty="0"/>
          </a:p>
          <a:p>
            <a:r>
              <a:rPr lang="en-US" dirty="0" smtClean="0"/>
              <a:t>If there is </a:t>
            </a:r>
            <a:r>
              <a:rPr lang="en-US" u="sng" dirty="0" smtClean="0"/>
              <a:t>no dependency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altLang="ko-KR" dirty="0" smtClean="0"/>
              <a:t>①, ②, and ③</a:t>
            </a:r>
            <a:endParaRPr lang="en-US" dirty="0" smtClean="0"/>
          </a:p>
          <a:p>
            <a:pPr lvl="1"/>
            <a:r>
              <a:rPr lang="en-US" dirty="0" smtClean="0"/>
              <a:t>Expert checking needs to keep</a:t>
            </a:r>
          </a:p>
          <a:p>
            <a:pPr marL="342900" lvl="1" indent="0">
              <a:buNone/>
            </a:pPr>
            <a:endParaRPr lang="en-US" sz="2400" dirty="0"/>
          </a:p>
          <a:p>
            <a:r>
              <a:rPr lang="en-US" dirty="0" smtClean="0"/>
              <a:t>“Store Packing” is possible</a:t>
            </a:r>
          </a:p>
          <a:p>
            <a:pPr lvl="1"/>
            <a:r>
              <a:rPr lang="en-US" dirty="0" smtClean="0"/>
              <a:t>If there is no memory dependency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both </a:t>
            </a:r>
            <a:r>
              <a:rPr lang="en-US" u="sng" dirty="0" smtClean="0"/>
              <a:t>STORE and LOAD</a:t>
            </a:r>
          </a:p>
          <a:p>
            <a:pPr lvl="1"/>
            <a:r>
              <a:rPr lang="en-US" dirty="0" smtClean="0"/>
              <a:t>~43% performance improvement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5534310" y="297741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①</a:t>
            </a:r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6899909" y="297817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❶</a:t>
            </a:r>
            <a:endParaRPr lang="ko-KR" altLang="en-US" sz="2400" dirty="0"/>
          </a:p>
        </p:txBody>
      </p:sp>
      <p:sp>
        <p:nvSpPr>
          <p:cNvPr id="47" name="Rounded Rectangle 119"/>
          <p:cNvSpPr/>
          <p:nvPr/>
        </p:nvSpPr>
        <p:spPr>
          <a:xfrm>
            <a:off x="2537350" y="1102395"/>
            <a:ext cx="1337789" cy="3607718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EXPERT: Store Packing Optimization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8" name="Rounded Rectangle 119"/>
          <p:cNvSpPr/>
          <p:nvPr/>
        </p:nvSpPr>
        <p:spPr>
          <a:xfrm>
            <a:off x="471925" y="1102395"/>
            <a:ext cx="1337789" cy="3607718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205" y="731753"/>
            <a:ext cx="154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Main 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9129" y="731753"/>
            <a:ext cx="1838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Checker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629" y="1136902"/>
            <a:ext cx="825547" cy="354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algn="ctr">
              <a:lnSpc>
                <a:spcPct val="95000"/>
              </a:lnSpc>
            </a:pPr>
            <a:r>
              <a:rPr lang="en-US" altLang="ko-KR" sz="20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Store</a:t>
            </a:r>
          </a:p>
          <a:p>
            <a:pPr algn="ctr">
              <a:lnSpc>
                <a:spcPct val="95000"/>
              </a:lnSpc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Notify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</a:pPr>
            <a:endParaRPr lang="en-US" altLang="ko-KR" sz="2800" dirty="0" smtClean="0"/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Store</a:t>
            </a: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Notify</a:t>
            </a:r>
          </a:p>
          <a:p>
            <a:pPr algn="ctr">
              <a:lnSpc>
                <a:spcPct val="95000"/>
              </a:lnSpc>
            </a:pPr>
            <a:endParaRPr lang="en-US" altLang="ko-KR" sz="28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Store</a:t>
            </a: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Notify</a:t>
            </a:r>
          </a:p>
        </p:txBody>
      </p:sp>
      <p:sp>
        <p:nvSpPr>
          <p:cNvPr id="42" name="Freeform 68"/>
          <p:cNvSpPr/>
          <p:nvPr/>
        </p:nvSpPr>
        <p:spPr>
          <a:xfrm>
            <a:off x="1089804" y="2068493"/>
            <a:ext cx="125198" cy="368408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sp>
        <p:nvSpPr>
          <p:cNvPr id="43" name="Freeform 68"/>
          <p:cNvSpPr/>
          <p:nvPr/>
        </p:nvSpPr>
        <p:spPr>
          <a:xfrm>
            <a:off x="1089804" y="3375968"/>
            <a:ext cx="125198" cy="368408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2812000" y="1136902"/>
            <a:ext cx="825547" cy="354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Notify</a:t>
            </a: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Check</a:t>
            </a:r>
          </a:p>
          <a:p>
            <a:pPr algn="ctr">
              <a:lnSpc>
                <a:spcPct val="95000"/>
              </a:lnSpc>
            </a:pPr>
            <a:endParaRPr lang="en-US" altLang="ko-KR" sz="2800" dirty="0" smtClean="0"/>
          </a:p>
          <a:p>
            <a:pPr algn="ctr">
              <a:lnSpc>
                <a:spcPct val="95000"/>
              </a:lnSpc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Notify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Check</a:t>
            </a:r>
          </a:p>
          <a:p>
            <a:pPr algn="ctr">
              <a:lnSpc>
                <a:spcPct val="95000"/>
              </a:lnSpc>
            </a:pPr>
            <a:endParaRPr lang="en-US" altLang="ko-KR" sz="28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Notify</a:t>
            </a:r>
          </a:p>
          <a:p>
            <a:pPr algn="ctr">
              <a:lnSpc>
                <a:spcPct val="95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algn="ctr">
              <a:lnSpc>
                <a:spcPct val="95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Check</a:t>
            </a:r>
          </a:p>
        </p:txBody>
      </p:sp>
      <p:sp>
        <p:nvSpPr>
          <p:cNvPr id="45" name="Freeform 68"/>
          <p:cNvSpPr/>
          <p:nvPr/>
        </p:nvSpPr>
        <p:spPr>
          <a:xfrm>
            <a:off x="3162176" y="2068493"/>
            <a:ext cx="125198" cy="368408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sp>
        <p:nvSpPr>
          <p:cNvPr id="46" name="Freeform 68"/>
          <p:cNvSpPr/>
          <p:nvPr/>
        </p:nvSpPr>
        <p:spPr>
          <a:xfrm>
            <a:off x="3162176" y="3375968"/>
            <a:ext cx="125198" cy="368408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1860550" y="1308100"/>
            <a:ext cx="57785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1930432" y="1574800"/>
            <a:ext cx="546068" cy="3115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1838782" y="2583874"/>
            <a:ext cx="57785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1908664" y="2850574"/>
            <a:ext cx="546068" cy="3115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838782" y="3865779"/>
            <a:ext cx="57785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908664" y="4132479"/>
            <a:ext cx="546068" cy="3115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17650" y="-812800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1❶❷❸❹①②③④⑤⑥⑦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5534309" y="35848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5534310" y="41923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899909" y="35848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❷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899909" y="41923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❸</a:t>
            </a:r>
            <a:endParaRPr lang="ko-KR" altLang="en-US" dirty="0"/>
          </a:p>
        </p:txBody>
      </p:sp>
      <p:sp>
        <p:nvSpPr>
          <p:cNvPr id="73" name="오른쪽 화살표 72"/>
          <p:cNvSpPr/>
          <p:nvPr/>
        </p:nvSpPr>
        <p:spPr>
          <a:xfrm>
            <a:off x="6301406" y="3073400"/>
            <a:ext cx="323850" cy="3025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>
            <a:off x="6301406" y="3664426"/>
            <a:ext cx="323850" cy="3025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6301406" y="4271888"/>
            <a:ext cx="323850" cy="3025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32557" y="139299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①</a:t>
            </a:r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432556" y="26488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32557" y="391312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489455" y="167619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❶</a:t>
            </a:r>
            <a:endParaRPr lang="ko-KR" altLang="en-US" sz="2400" dirty="0"/>
          </a:p>
        </p:txBody>
      </p:sp>
      <p:sp>
        <p:nvSpPr>
          <p:cNvPr id="80" name="직사각형 79"/>
          <p:cNvSpPr/>
          <p:nvPr/>
        </p:nvSpPr>
        <p:spPr>
          <a:xfrm>
            <a:off x="2489455" y="294306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❷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489455" y="423309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6499" y="1470660"/>
            <a:ext cx="657008" cy="31037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908664" y="1501130"/>
            <a:ext cx="529668" cy="29401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35157" y="1737826"/>
            <a:ext cx="2795898" cy="2585880"/>
            <a:chOff x="735157" y="1737826"/>
            <a:chExt cx="2795898" cy="2585880"/>
          </a:xfrm>
        </p:grpSpPr>
        <p:sp>
          <p:nvSpPr>
            <p:cNvPr id="49" name="직사각형 48"/>
            <p:cNvSpPr/>
            <p:nvPr/>
          </p:nvSpPr>
          <p:spPr>
            <a:xfrm>
              <a:off x="823898" y="1737826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35157" y="2443962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23898" y="2997314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56790" y="3765368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874047" y="2457613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874047" y="2758494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874047" y="3774734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72445" y="4028186"/>
              <a:ext cx="657008" cy="29552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52504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679E-6 L -0.08889 4.5679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-0.04462 -0.117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589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5679E-6 L 1.94444E-6 -0.236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9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04306 -0.1166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583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45679E-6 L 0.0882 -0.23581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1179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679E-6 L -4.33681E-18 1.85185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3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83" grpId="0"/>
      <p:bldP spid="83" grpId="1"/>
      <p:bldP spid="66" grpId="0"/>
      <p:bldP spid="66" grpId="1"/>
      <p:bldP spid="68" grpId="0"/>
      <p:bldP spid="68" grpId="1"/>
      <p:bldP spid="70" grpId="0"/>
      <p:bldP spid="70" grpId="1"/>
      <p:bldP spid="72" grpId="0"/>
      <p:bldP spid="72" grpId="1"/>
      <p:bldP spid="73" grpId="0" animBg="1"/>
      <p:bldP spid="74" grpId="0" animBg="1"/>
      <p:bldP spid="74" grpId="1" animBg="1"/>
      <p:bldP spid="75" grpId="0" animBg="1"/>
      <p:bldP spid="7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 </a:t>
            </a:r>
            <a:r>
              <a:rPr lang="en-US" dirty="0" smtClean="0"/>
              <a:t>Setup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6499" y="1016812"/>
            <a:ext cx="8471002" cy="38790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Benchmark: 9 applications in </a:t>
            </a:r>
            <a:r>
              <a:rPr lang="en-US" altLang="ko-KR" dirty="0" err="1" smtClean="0"/>
              <a:t>miBench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Original / SRMT-protected / EXPERT-protected</a:t>
            </a:r>
          </a:p>
          <a:p>
            <a:r>
              <a:rPr lang="en-US" altLang="ko-KR" dirty="0" smtClean="0"/>
              <a:t>Fault </a:t>
            </a:r>
            <a:r>
              <a:rPr lang="en-US" altLang="ko-KR" dirty="0"/>
              <a:t>Injection on cycle-accurate gem5 simulator</a:t>
            </a:r>
          </a:p>
          <a:p>
            <a:pPr lvl="1"/>
            <a:r>
              <a:rPr lang="en-US" altLang="ko-KR" dirty="0" smtClean="0"/>
              <a:t>6 components for fault injection</a:t>
            </a:r>
          </a:p>
          <a:p>
            <a:pPr lvl="1"/>
            <a:r>
              <a:rPr lang="en-US" altLang="ko-KR" dirty="0" smtClean="0"/>
              <a:t>1 </a:t>
            </a:r>
            <a:r>
              <a:rPr lang="en-US" altLang="ko-KR" dirty="0"/>
              <a:t>error injection per 1 execution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500 soft </a:t>
            </a:r>
            <a:r>
              <a:rPr lang="en-US" altLang="ko-KR" dirty="0" smtClean="0"/>
              <a:t>errors </a:t>
            </a:r>
            <a:r>
              <a:rPr lang="en-US" altLang="ko-KR" dirty="0"/>
              <a:t>and 100 hard </a:t>
            </a:r>
            <a:r>
              <a:rPr lang="en-US" altLang="ko-KR" dirty="0" smtClean="0"/>
              <a:t>errors  per </a:t>
            </a:r>
            <a:r>
              <a:rPr lang="en-US" altLang="ko-KR" dirty="0"/>
              <a:t>each component </a:t>
            </a:r>
            <a:r>
              <a:rPr lang="en-US" altLang="ko-KR" dirty="0" smtClean="0"/>
              <a:t>/ benchmark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Total # of injections : 81,000 soft errors &amp; 16,200 hard errors</a:t>
            </a:r>
            <a:endParaRPr lang="en-US" altLang="ko-KR" dirty="0"/>
          </a:p>
          <a:p>
            <a:r>
              <a:rPr lang="en-US" altLang="ko-KR" dirty="0"/>
              <a:t>Fault coverage validation</a:t>
            </a:r>
          </a:p>
          <a:p>
            <a:pPr lvl="1"/>
            <a:r>
              <a:rPr lang="en-US" altLang="ko-KR" dirty="0"/>
              <a:t>Main target: </a:t>
            </a:r>
            <a:r>
              <a:rPr lang="en-US" altLang="ko-KR" dirty="0" smtClean="0"/>
              <a:t># of silent data corruption</a:t>
            </a:r>
            <a:endParaRPr lang="en-US" altLang="ko-KR" dirty="0"/>
          </a:p>
          <a:p>
            <a:pPr lvl="1"/>
            <a:r>
              <a:rPr lang="en-US" altLang="ko-KR" dirty="0" smtClean="0"/>
              <a:t>With correction factor</a:t>
            </a:r>
            <a:r>
              <a:rPr lang="en-US" altLang="ko-KR" baseline="30000" dirty="0"/>
              <a:t>[</a:t>
            </a:r>
            <a:r>
              <a:rPr lang="en-US" altLang="ko-KR" baseline="30000" dirty="0" err="1"/>
              <a:t>Schirmeier</a:t>
            </a:r>
            <a:r>
              <a:rPr lang="en-US" altLang="ko-KR" baseline="30000" dirty="0"/>
              <a:t>, DSN ‘15]</a:t>
            </a:r>
            <a:r>
              <a:rPr lang="en-US" altLang="ko-KR" dirty="0" smtClean="0"/>
              <a:t> </a:t>
            </a:r>
            <a:r>
              <a:rPr lang="en-US" altLang="ko-KR" dirty="0"/>
              <a:t>(# of SDCs * runtime * # of cores)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68250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 SDC coverage validation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12</a:t>
            </a:fld>
            <a:endParaRPr lang="en-US" noProof="1"/>
          </a:p>
        </p:txBody>
      </p:sp>
      <p:graphicFrame>
        <p:nvGraphicFramePr>
          <p:cNvPr id="121" name="차트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903976"/>
              </p:ext>
            </p:extLst>
          </p:nvPr>
        </p:nvGraphicFramePr>
        <p:xfrm>
          <a:off x="123259" y="-219477"/>
          <a:ext cx="8988475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2" name="차트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82016"/>
              </p:ext>
            </p:extLst>
          </p:nvPr>
        </p:nvGraphicFramePr>
        <p:xfrm>
          <a:off x="207301" y="758406"/>
          <a:ext cx="8988475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3" name="차트 1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60850"/>
              </p:ext>
            </p:extLst>
          </p:nvPr>
        </p:nvGraphicFramePr>
        <p:xfrm>
          <a:off x="12650" y="716279"/>
          <a:ext cx="8988475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4" name="차트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016159"/>
              </p:ext>
            </p:extLst>
          </p:nvPr>
        </p:nvGraphicFramePr>
        <p:xfrm>
          <a:off x="12650" y="719632"/>
          <a:ext cx="8989200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5" name="TextBox 124"/>
          <p:cNvSpPr txBox="1"/>
          <p:nvPr/>
        </p:nvSpPr>
        <p:spPr>
          <a:xfrm rot="16200000">
            <a:off x="-1689449" y="2655079"/>
            <a:ext cx="36947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8040" latinLnBrk="1"/>
            <a:r>
              <a:rPr lang="en-US" altLang="ko-KR" sz="1700" b="1" dirty="0">
                <a:solidFill>
                  <a:prstClr val="black"/>
                </a:solidFill>
              </a:rPr>
              <a:t>Normalized Number of SDCs (log scale)</a:t>
            </a:r>
            <a:endParaRPr lang="ko-KR" altLang="en-US" sz="1700" b="1" dirty="0">
              <a:solidFill>
                <a:prstClr val="black"/>
              </a:solidFill>
            </a:endParaRPr>
          </a:p>
        </p:txBody>
      </p:sp>
      <p:graphicFrame>
        <p:nvGraphicFramePr>
          <p:cNvPr id="126" name="차트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791785"/>
              </p:ext>
            </p:extLst>
          </p:nvPr>
        </p:nvGraphicFramePr>
        <p:xfrm>
          <a:off x="1188194" y="572611"/>
          <a:ext cx="7524328" cy="267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7071976" y="1016190"/>
            <a:ext cx="885362" cy="515901"/>
          </a:xfrm>
          <a:prstGeom prst="borderCallout1">
            <a:avLst>
              <a:gd name="adj1" fmla="val 51547"/>
              <a:gd name="adj2" fmla="val 100216"/>
              <a:gd name="adj3" fmla="val 14715"/>
              <a:gd name="adj4" fmla="val 135580"/>
            </a:avLst>
          </a:prstGeom>
          <a:noFill/>
          <a:ln w="1270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 defTabSz="868040" latinLnBrk="1">
              <a:lnSpc>
                <a:spcPct val="80000"/>
              </a:lnSpc>
            </a:pPr>
            <a:r>
              <a:rPr lang="en-US" altLang="ko-KR" dirty="0">
                <a:solidFill>
                  <a:prstClr val="black"/>
                </a:solidFill>
              </a:rPr>
              <a:t>7,061</a:t>
            </a:r>
          </a:p>
          <a:p>
            <a:pPr algn="ctr" defTabSz="868040" latinLnBrk="1">
              <a:lnSpc>
                <a:spcPct val="80000"/>
              </a:lnSpc>
            </a:pPr>
            <a:r>
              <a:rPr lang="en-US" altLang="ko-KR" dirty="0">
                <a:solidFill>
                  <a:prstClr val="black"/>
                </a:solidFill>
              </a:rPr>
              <a:t>(21.79%)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 flipH="1">
            <a:off x="7744350" y="1028303"/>
            <a:ext cx="212988" cy="9216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8279994" y="1037856"/>
            <a:ext cx="752551" cy="515901"/>
          </a:xfrm>
          <a:prstGeom prst="borderCallout1">
            <a:avLst>
              <a:gd name="adj1" fmla="val 101074"/>
              <a:gd name="adj2" fmla="val 50798"/>
              <a:gd name="adj3" fmla="val 119984"/>
              <a:gd name="adj4" fmla="val 11261"/>
            </a:avLst>
          </a:prstGeom>
          <a:noFill/>
          <a:ln w="12700"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defRPr sz="1600">
                <a:solidFill>
                  <a:prstClr val="black"/>
                </a:solidFill>
              </a:defRPr>
            </a:lvl1pPr>
          </a:lstStyle>
          <a:p>
            <a:pPr defTabSz="868040" latinLnBrk="1"/>
            <a:r>
              <a:rPr lang="en-US" altLang="ko-KR" sz="1800" dirty="0"/>
              <a:t>1,310</a:t>
            </a:r>
          </a:p>
          <a:p>
            <a:pPr defTabSz="868040" latinLnBrk="1"/>
            <a:r>
              <a:rPr lang="en-US" altLang="ko-KR" sz="1800" dirty="0"/>
              <a:t>(4.04%)</a:t>
            </a:r>
            <a:endParaRPr lang="ko-KR" altLang="en-US" sz="1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332089" y="2388561"/>
            <a:ext cx="845768" cy="515901"/>
          </a:xfrm>
          <a:prstGeom prst="borderCallout1">
            <a:avLst>
              <a:gd name="adj1" fmla="val 100395"/>
              <a:gd name="adj2" fmla="val 50229"/>
              <a:gd name="adj3" fmla="val 173733"/>
              <a:gd name="adj4" fmla="val 39375"/>
            </a:avLst>
          </a:prstGeom>
          <a:noFill/>
          <a:ln w="12700"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defRPr sz="1600">
                <a:solidFill>
                  <a:prstClr val="black"/>
                </a:solidFill>
              </a:defRPr>
            </a:lvl1pPr>
          </a:lstStyle>
          <a:p>
            <a:pPr defTabSz="868040" latinLnBrk="1"/>
            <a:r>
              <a:rPr lang="en-US" altLang="ko-KR" sz="1800" dirty="0"/>
              <a:t>20</a:t>
            </a:r>
          </a:p>
          <a:p>
            <a:pPr defTabSz="868040" latinLnBrk="1"/>
            <a:r>
              <a:rPr lang="en-US" altLang="ko-KR" sz="1800" spc="-150" dirty="0"/>
              <a:t>(0.062%)</a:t>
            </a:r>
            <a:endParaRPr lang="ko-KR" altLang="en-US" sz="1800" spc="-150" dirty="0"/>
          </a:p>
        </p:txBody>
      </p:sp>
      <p:cxnSp>
        <p:nvCxnSpPr>
          <p:cNvPr id="131" name="직선 연결선 130"/>
          <p:cNvCxnSpPr/>
          <p:nvPr/>
        </p:nvCxnSpPr>
        <p:spPr>
          <a:xfrm flipH="1">
            <a:off x="8370517" y="1509338"/>
            <a:ext cx="195013" cy="736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2" name="직선 연결선 131"/>
          <p:cNvCxnSpPr/>
          <p:nvPr/>
        </p:nvCxnSpPr>
        <p:spPr>
          <a:xfrm flipH="1">
            <a:off x="8592887" y="2838450"/>
            <a:ext cx="177733" cy="11322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33" name="그룹 132"/>
          <p:cNvGrpSpPr/>
          <p:nvPr/>
        </p:nvGrpSpPr>
        <p:grpSpPr>
          <a:xfrm>
            <a:off x="2257600" y="3507756"/>
            <a:ext cx="309298" cy="415323"/>
            <a:chOff x="2201069" y="2791476"/>
            <a:chExt cx="309298" cy="415323"/>
          </a:xfrm>
        </p:grpSpPr>
        <p:sp>
          <p:nvSpPr>
            <p:cNvPr id="134" name="TextBox 133"/>
            <p:cNvSpPr txBox="1"/>
            <p:nvPr/>
          </p:nvSpPr>
          <p:spPr>
            <a:xfrm flipH="1">
              <a:off x="2201069" y="27914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2355718" y="30051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36" name="그룹 135"/>
          <p:cNvGrpSpPr/>
          <p:nvPr/>
        </p:nvGrpSpPr>
        <p:grpSpPr>
          <a:xfrm>
            <a:off x="3021323" y="3507756"/>
            <a:ext cx="309298" cy="415323"/>
            <a:chOff x="2984500" y="2791476"/>
            <a:chExt cx="309298" cy="415323"/>
          </a:xfrm>
        </p:grpSpPr>
        <p:sp>
          <p:nvSpPr>
            <p:cNvPr id="137" name="TextBox 136"/>
            <p:cNvSpPr txBox="1"/>
            <p:nvPr/>
          </p:nvSpPr>
          <p:spPr>
            <a:xfrm flipH="1">
              <a:off x="2984500" y="27914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139149" y="30051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39" name="그룹 138"/>
          <p:cNvGrpSpPr/>
          <p:nvPr/>
        </p:nvGrpSpPr>
        <p:grpSpPr>
          <a:xfrm>
            <a:off x="3785046" y="3507756"/>
            <a:ext cx="309298" cy="415323"/>
            <a:chOff x="3751611" y="2791476"/>
            <a:chExt cx="309298" cy="415323"/>
          </a:xfrm>
        </p:grpSpPr>
        <p:sp>
          <p:nvSpPr>
            <p:cNvPr id="140" name="TextBox 139"/>
            <p:cNvSpPr txBox="1"/>
            <p:nvPr/>
          </p:nvSpPr>
          <p:spPr>
            <a:xfrm flipH="1">
              <a:off x="3751611" y="27914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3906260" y="30051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42" name="그룹 141"/>
          <p:cNvGrpSpPr/>
          <p:nvPr/>
        </p:nvGrpSpPr>
        <p:grpSpPr>
          <a:xfrm>
            <a:off x="4548769" y="3507756"/>
            <a:ext cx="309298" cy="415323"/>
            <a:chOff x="4514387" y="2791476"/>
            <a:chExt cx="309298" cy="415323"/>
          </a:xfrm>
        </p:grpSpPr>
        <p:sp>
          <p:nvSpPr>
            <p:cNvPr id="143" name="TextBox 142"/>
            <p:cNvSpPr txBox="1"/>
            <p:nvPr/>
          </p:nvSpPr>
          <p:spPr>
            <a:xfrm flipH="1">
              <a:off x="4514387" y="27914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669036" y="30051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45" name="그룹 144"/>
          <p:cNvGrpSpPr/>
          <p:nvPr/>
        </p:nvGrpSpPr>
        <p:grpSpPr>
          <a:xfrm>
            <a:off x="5312492" y="3507756"/>
            <a:ext cx="309298" cy="415323"/>
            <a:chOff x="2359517" y="2943876"/>
            <a:chExt cx="309298" cy="415323"/>
          </a:xfrm>
        </p:grpSpPr>
        <p:sp>
          <p:nvSpPr>
            <p:cNvPr id="146" name="TextBox 145"/>
            <p:cNvSpPr txBox="1"/>
            <p:nvPr/>
          </p:nvSpPr>
          <p:spPr>
            <a:xfrm flipH="1">
              <a:off x="2359517" y="29438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2514166" y="31575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48" name="그룹 147"/>
          <p:cNvGrpSpPr/>
          <p:nvPr/>
        </p:nvGrpSpPr>
        <p:grpSpPr>
          <a:xfrm>
            <a:off x="6076214" y="3507756"/>
            <a:ext cx="309298" cy="415323"/>
            <a:chOff x="2201069" y="2791476"/>
            <a:chExt cx="309298" cy="415323"/>
          </a:xfrm>
        </p:grpSpPr>
        <p:sp>
          <p:nvSpPr>
            <p:cNvPr id="149" name="TextBox 148"/>
            <p:cNvSpPr txBox="1"/>
            <p:nvPr/>
          </p:nvSpPr>
          <p:spPr>
            <a:xfrm flipH="1">
              <a:off x="2201069" y="27914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2355718" y="30051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51" name="그룹 150"/>
          <p:cNvGrpSpPr/>
          <p:nvPr/>
        </p:nvGrpSpPr>
        <p:grpSpPr>
          <a:xfrm>
            <a:off x="7583955" y="3507756"/>
            <a:ext cx="309298" cy="415323"/>
            <a:chOff x="2201069" y="2791476"/>
            <a:chExt cx="309298" cy="415323"/>
          </a:xfrm>
        </p:grpSpPr>
        <p:sp>
          <p:nvSpPr>
            <p:cNvPr id="152" name="TextBox 151"/>
            <p:cNvSpPr txBox="1"/>
            <p:nvPr/>
          </p:nvSpPr>
          <p:spPr>
            <a:xfrm flipH="1">
              <a:off x="2201069" y="2791476"/>
              <a:ext cx="309298" cy="294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86804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2355718" y="3005138"/>
              <a:ext cx="0" cy="20166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</p:grpSp>
      <p:sp>
        <p:nvSpPr>
          <p:cNvPr id="38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9389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Improved soft and hard error detection</a:t>
            </a:r>
          </a:p>
          <a:p>
            <a:pPr lvl="1"/>
            <a:r>
              <a:rPr lang="en-US" altLang="ko-KR" dirty="0"/>
              <a:t>With load-back checking &amp; load replication on redundant multithreading</a:t>
            </a:r>
          </a:p>
          <a:p>
            <a:pPr lvl="2"/>
            <a:r>
              <a:rPr lang="en-US" altLang="ko-KR" dirty="0"/>
              <a:t>Additional sync scheme is needed </a:t>
            </a:r>
          </a:p>
          <a:p>
            <a:pPr lvl="1"/>
            <a:r>
              <a:rPr lang="en-US" altLang="ko-KR" dirty="0" smtClean="0"/>
              <a:t>65x better SDC coverage compared </a:t>
            </a:r>
            <a:r>
              <a:rPr lang="en-US" altLang="ko-KR" dirty="0"/>
              <a:t>to SRMT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Limitations</a:t>
            </a:r>
          </a:p>
          <a:p>
            <a:pPr lvl="1"/>
            <a:r>
              <a:rPr lang="en-US" altLang="ko-KR" dirty="0"/>
              <a:t>Runtime becomes ~5.0x on average, even with sync optimization,</a:t>
            </a:r>
          </a:p>
          <a:p>
            <a:pPr lvl="2"/>
            <a:r>
              <a:rPr lang="en-US" altLang="ko-KR" dirty="0"/>
              <a:t>SRMT: 3.9x on average</a:t>
            </a:r>
          </a:p>
          <a:p>
            <a:pPr lvl="2"/>
            <a:r>
              <a:rPr lang="en-US" altLang="ko-KR" dirty="0"/>
              <a:t>Can be improved with hardware support for communication</a:t>
            </a:r>
          </a:p>
          <a:p>
            <a:pPr lvl="1"/>
            <a:r>
              <a:rPr lang="en-US" altLang="ko-KR" dirty="0"/>
              <a:t>SDC cases on silent store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0492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6499" y="882273"/>
            <a:ext cx="8471002" cy="388499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[Wang, CGO ‘07</a:t>
            </a:r>
            <a:r>
              <a:rPr lang="en-US" altLang="ko-KR" dirty="0"/>
              <a:t>] C. Wang et al., “Compiler-managed software-based </a:t>
            </a:r>
            <a:r>
              <a:rPr lang="en-US" altLang="ko-KR" dirty="0" smtClean="0"/>
              <a:t>redundant multi-threading </a:t>
            </a:r>
            <a:r>
              <a:rPr lang="en-US" altLang="ko-KR" dirty="0"/>
              <a:t>for transient fault detection,” in CGO, 2007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Mitropoulou</a:t>
            </a:r>
            <a:r>
              <a:rPr lang="en-US" altLang="ko-KR" dirty="0"/>
              <a:t>, Cases ‘16] K. </a:t>
            </a:r>
            <a:r>
              <a:rPr lang="en-US" altLang="ko-KR" dirty="0" err="1"/>
              <a:t>Mitropoulou</a:t>
            </a:r>
            <a:r>
              <a:rPr lang="en-US" altLang="ko-KR" dirty="0"/>
              <a:t> et al., “Comet: communication-</a:t>
            </a:r>
            <a:r>
              <a:rPr lang="en-US" altLang="ko-KR" dirty="0" err="1"/>
              <a:t>optimised</a:t>
            </a:r>
            <a:r>
              <a:rPr lang="en-US" altLang="ko-KR" dirty="0"/>
              <a:t> multithreaded error-detection technique,” in CASES. ACM, 2016.</a:t>
            </a:r>
          </a:p>
          <a:p>
            <a:r>
              <a:rPr lang="en-US" altLang="ko-KR" dirty="0"/>
              <a:t>[Zhang, IJPP ‘12] Y. Zhang et al., “DAFT: Decoupled Acyclic Fault Tolerance</a:t>
            </a:r>
            <a:r>
              <a:rPr lang="en-US" altLang="ko-KR" dirty="0" smtClean="0"/>
              <a:t>,” International </a:t>
            </a:r>
            <a:r>
              <a:rPr lang="en-US" altLang="ko-KR" dirty="0"/>
              <a:t>Journal of Parallel Programming, 2012.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Wadden</a:t>
            </a:r>
            <a:r>
              <a:rPr lang="en-US" altLang="ko-KR" dirty="0"/>
              <a:t>, ISCA ‘14] </a:t>
            </a:r>
            <a:r>
              <a:rPr lang="en-US" altLang="ko-KR" dirty="0" err="1"/>
              <a:t>J.Wadden</a:t>
            </a:r>
            <a:r>
              <a:rPr lang="en-US" altLang="ko-KR" dirty="0"/>
              <a:t> et al., “Real-world design and evaluation of </a:t>
            </a:r>
            <a:r>
              <a:rPr lang="en-US" altLang="ko-KR" dirty="0" err="1" smtClean="0"/>
              <a:t>compilermanaged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</a:t>
            </a:r>
            <a:r>
              <a:rPr lang="en-US" altLang="ko-KR" dirty="0"/>
              <a:t>redundant multithreading,” in </a:t>
            </a:r>
            <a:r>
              <a:rPr lang="en-US" altLang="ko-KR" dirty="0" smtClean="0"/>
              <a:t>ISCA</a:t>
            </a:r>
            <a:r>
              <a:rPr lang="en-US" altLang="ko-KR" dirty="0"/>
              <a:t>. IEEE, 2014.</a:t>
            </a:r>
          </a:p>
          <a:p>
            <a:r>
              <a:rPr lang="en-US" altLang="ko-KR" dirty="0"/>
              <a:t>[Gupta, DAC ‘17] M. Gupta et al., “Compiler techniques to reduce the </a:t>
            </a:r>
            <a:r>
              <a:rPr lang="en-US" altLang="ko-KR" dirty="0" smtClean="0"/>
              <a:t>synchronization overhead </a:t>
            </a:r>
            <a:r>
              <a:rPr lang="en-US" altLang="ko-KR" dirty="0"/>
              <a:t>of </a:t>
            </a:r>
            <a:r>
              <a:rPr lang="en-US" altLang="ko-KR" dirty="0" err="1"/>
              <a:t>gpu</a:t>
            </a:r>
            <a:r>
              <a:rPr lang="en-US" altLang="ko-KR" dirty="0"/>
              <a:t> redundant multithreading,” in DAC</a:t>
            </a:r>
            <a:r>
              <a:rPr lang="en-US" altLang="ko-KR" dirty="0" smtClean="0"/>
              <a:t>, 2017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Hukerikar</a:t>
            </a:r>
            <a:r>
              <a:rPr lang="en-US" altLang="ko-KR" dirty="0"/>
              <a:t>, IJPP ‘16] S. </a:t>
            </a:r>
            <a:r>
              <a:rPr lang="en-US" altLang="ko-KR" dirty="0" err="1"/>
              <a:t>Hukerikar</a:t>
            </a:r>
            <a:r>
              <a:rPr lang="en-US" altLang="ko-KR" dirty="0"/>
              <a:t> et al., “</a:t>
            </a:r>
            <a:r>
              <a:rPr lang="en-US" altLang="ko-KR" dirty="0" err="1"/>
              <a:t>Redthreads</a:t>
            </a:r>
            <a:r>
              <a:rPr lang="en-US" altLang="ko-KR" dirty="0"/>
              <a:t>: An interface for </a:t>
            </a:r>
            <a:r>
              <a:rPr lang="en-US" altLang="ko-KR" dirty="0" err="1" smtClean="0"/>
              <a:t>applicationlevel</a:t>
            </a:r>
            <a:r>
              <a:rPr lang="en-US" altLang="ko-KR" dirty="0" smtClean="0"/>
              <a:t> fault </a:t>
            </a:r>
            <a:r>
              <a:rPr lang="en-US" altLang="ko-KR" dirty="0"/>
              <a:t>detection/correction through adaptive redundant multithreading</a:t>
            </a:r>
            <a:r>
              <a:rPr lang="en-US" altLang="ko-KR" dirty="0" smtClean="0"/>
              <a:t>,” IJPP</a:t>
            </a:r>
            <a:r>
              <a:rPr lang="en-US" altLang="ko-KR" dirty="0"/>
              <a:t>, 2016.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Schirmeier</a:t>
            </a:r>
            <a:r>
              <a:rPr lang="en-US" altLang="ko-KR" dirty="0"/>
              <a:t>, DSN ‘15]] H. </a:t>
            </a:r>
            <a:r>
              <a:rPr lang="en-US" altLang="ko-KR" dirty="0" err="1"/>
              <a:t>Schirmeier</a:t>
            </a:r>
            <a:r>
              <a:rPr lang="en-US" altLang="ko-KR" dirty="0"/>
              <a:t> et al., “Avoiding pitfalls in fault-injection </a:t>
            </a:r>
            <a:r>
              <a:rPr lang="en-US" altLang="ko-KR" dirty="0" smtClean="0"/>
              <a:t>based comparison </a:t>
            </a:r>
            <a:r>
              <a:rPr lang="en-US" altLang="ko-KR" dirty="0"/>
              <a:t>of program susceptibility to soft errors,” in DSN</a:t>
            </a:r>
            <a:r>
              <a:rPr lang="en-US" altLang="ko-KR" dirty="0" smtClean="0"/>
              <a:t>, 2015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05255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slides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258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 error and hard error</a:t>
            </a:r>
            <a:endParaRPr lang="en-US" baseline="30000" dirty="0"/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336499" y="919109"/>
            <a:ext cx="8471002" cy="361591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Soft error: </a:t>
            </a:r>
            <a:r>
              <a:rPr lang="en-US" altLang="ko-KR" u="sng" dirty="0"/>
              <a:t>temporal</a:t>
            </a:r>
            <a:r>
              <a:rPr lang="en-US" altLang="ko-KR" dirty="0"/>
              <a:t> bit flip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Hard error: </a:t>
            </a:r>
            <a:r>
              <a:rPr lang="en-US" altLang="ko-KR" u="sng" dirty="0"/>
              <a:t>permanent</a:t>
            </a:r>
            <a:r>
              <a:rPr lang="en-US" altLang="ko-KR" dirty="0"/>
              <a:t> bit fault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316253" y="3365363"/>
            <a:ext cx="1067696" cy="706442"/>
          </a:xfrm>
          <a:prstGeom prst="rect">
            <a:avLst/>
          </a:prstGeom>
          <a:solidFill>
            <a:srgbClr val="FFE7E7"/>
          </a:solidFill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Adder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62058"/>
              </p:ext>
            </p:extLst>
          </p:nvPr>
        </p:nvGraphicFramePr>
        <p:xfrm>
          <a:off x="1332876" y="3365363"/>
          <a:ext cx="430552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52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2679"/>
              </p:ext>
            </p:extLst>
          </p:nvPr>
        </p:nvGraphicFramePr>
        <p:xfrm>
          <a:off x="2118784" y="3365363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980"/>
              </p:ext>
            </p:extLst>
          </p:nvPr>
        </p:nvGraphicFramePr>
        <p:xfrm>
          <a:off x="3687544" y="3365363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71830" y="32963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40588" y="32963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18222"/>
              </p:ext>
            </p:extLst>
          </p:nvPr>
        </p:nvGraphicFramePr>
        <p:xfrm>
          <a:off x="1332876" y="3748487"/>
          <a:ext cx="430552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52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92070"/>
              </p:ext>
            </p:extLst>
          </p:nvPr>
        </p:nvGraphicFramePr>
        <p:xfrm>
          <a:off x="2118786" y="3748487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9149"/>
              </p:ext>
            </p:extLst>
          </p:nvPr>
        </p:nvGraphicFramePr>
        <p:xfrm>
          <a:off x="3687544" y="3748487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R5</a:t>
                      </a:r>
                      <a:endParaRPr lang="ko-KR" altLang="en-US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71830" y="36794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40588" y="36794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88229" y="2654801"/>
            <a:ext cx="240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adder always make</a:t>
            </a:r>
            <a:br>
              <a:rPr lang="en-US" altLang="ko-KR" dirty="0" smtClean="0"/>
            </a:br>
            <a:r>
              <a:rPr lang="en-US" altLang="ko-KR" dirty="0" smtClean="0"/>
              <a:t>last bit of result as 1</a:t>
            </a:r>
            <a:endParaRPr lang="ko-KR" altLang="en-US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61401"/>
              </p:ext>
            </p:extLst>
          </p:nvPr>
        </p:nvGraphicFramePr>
        <p:xfrm>
          <a:off x="6973602" y="3367128"/>
          <a:ext cx="1283971" cy="323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786"/>
                <a:gridCol w="836185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75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78546"/>
              </p:ext>
            </p:extLst>
          </p:nvPr>
        </p:nvGraphicFramePr>
        <p:xfrm>
          <a:off x="6973602" y="3748262"/>
          <a:ext cx="1283971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86"/>
                <a:gridCol w="830285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marL="72000" marR="72000" anchor="ctr">
                    <a:solidFill>
                      <a:srgbClr val="C75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82929" y="33493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82929" y="372536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979244" y="3513952"/>
            <a:ext cx="1818875" cy="0"/>
            <a:chOff x="4463591" y="1896664"/>
            <a:chExt cx="1818875" cy="0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979244" y="3894952"/>
            <a:ext cx="1818875" cy="0"/>
            <a:chOff x="4463591" y="1896664"/>
            <a:chExt cx="1818875" cy="0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5378450" y="1664215"/>
            <a:ext cx="1067696" cy="70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Adder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5434"/>
              </p:ext>
            </p:extLst>
          </p:nvPr>
        </p:nvGraphicFramePr>
        <p:xfrm>
          <a:off x="1395073" y="1664215"/>
          <a:ext cx="430552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52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06989"/>
              </p:ext>
            </p:extLst>
          </p:nvPr>
        </p:nvGraphicFramePr>
        <p:xfrm>
          <a:off x="2180981" y="1664215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7784"/>
              </p:ext>
            </p:extLst>
          </p:nvPr>
        </p:nvGraphicFramePr>
        <p:xfrm>
          <a:off x="3749741" y="1664215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834027" y="15951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402785" y="15951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02127"/>
              </p:ext>
            </p:extLst>
          </p:nvPr>
        </p:nvGraphicFramePr>
        <p:xfrm>
          <a:off x="1395073" y="2047339"/>
          <a:ext cx="430552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52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27483"/>
              </p:ext>
            </p:extLst>
          </p:nvPr>
        </p:nvGraphicFramePr>
        <p:xfrm>
          <a:off x="2180983" y="2047339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31426"/>
              </p:ext>
            </p:extLst>
          </p:nvPr>
        </p:nvGraphicFramePr>
        <p:xfrm>
          <a:off x="3749741" y="2047339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834027" y="19782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402785" y="19782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5703869" y="940044"/>
            <a:ext cx="2174051" cy="792500"/>
            <a:chOff x="5126019" y="1594094"/>
            <a:chExt cx="2174051" cy="792500"/>
          </a:xfrm>
        </p:grpSpPr>
        <p:sp>
          <p:nvSpPr>
            <p:cNvPr id="76" name="번개 75"/>
            <p:cNvSpPr/>
            <p:nvPr/>
          </p:nvSpPr>
          <p:spPr>
            <a:xfrm>
              <a:off x="5126019" y="1952199"/>
              <a:ext cx="242047" cy="434395"/>
            </a:xfrm>
            <a:prstGeom prst="lightningBolt">
              <a:avLst/>
            </a:prstGeom>
            <a:solidFill>
              <a:srgbClr val="FFCCCC"/>
            </a:solidFill>
            <a:ln>
              <a:solidFill>
                <a:srgbClr val="C751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68066" y="1594094"/>
              <a:ext cx="1932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Soft error occurs</a:t>
              </a:r>
              <a:br>
                <a:rPr lang="en-US" altLang="ko-KR" dirty="0" smtClean="0"/>
              </a:br>
              <a:r>
                <a:rPr lang="en-US" altLang="ko-KR" dirty="0" smtClean="0"/>
                <a:t>while executing #1</a:t>
              </a:r>
              <a:endParaRPr lang="ko-KR" altLang="en-US" dirty="0"/>
            </a:p>
          </p:txBody>
        </p:sp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0040"/>
              </p:ext>
            </p:extLst>
          </p:nvPr>
        </p:nvGraphicFramePr>
        <p:xfrm>
          <a:off x="7035799" y="1665980"/>
          <a:ext cx="1221774" cy="3235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75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18626"/>
              </p:ext>
            </p:extLst>
          </p:nvPr>
        </p:nvGraphicFramePr>
        <p:xfrm>
          <a:off x="7035799" y="2047114"/>
          <a:ext cx="1221774" cy="3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816644"/>
              </a:tblGrid>
              <a:tr h="323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982929" y="16482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82929" y="20242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041441" y="1819895"/>
            <a:ext cx="904475" cy="0"/>
            <a:chOff x="4463591" y="2473945"/>
            <a:chExt cx="904475" cy="0"/>
          </a:xfrm>
        </p:grpSpPr>
        <p:cxnSp>
          <p:nvCxnSpPr>
            <p:cNvPr id="88" name="직선 화살표 연결선 87"/>
            <p:cNvCxnSpPr/>
            <p:nvPr/>
          </p:nvCxnSpPr>
          <p:spPr>
            <a:xfrm>
              <a:off x="4463591" y="2473945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4800600" y="2473945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945916" y="1819895"/>
            <a:ext cx="914400" cy="0"/>
            <a:chOff x="5368066" y="2473945"/>
            <a:chExt cx="914400" cy="0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5868296" y="2473945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5368066" y="2473945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5041441" y="2198205"/>
            <a:ext cx="1818875" cy="0"/>
            <a:chOff x="4463591" y="2274974"/>
            <a:chExt cx="1818875" cy="0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5868296" y="2274974"/>
              <a:ext cx="414170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4463591" y="227497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4800600" y="2274974"/>
              <a:ext cx="106769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403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4" grpId="0"/>
      <p:bldP spid="38" grpId="0"/>
      <p:bldP spid="39" grpId="0"/>
      <p:bldP spid="40" grpId="0"/>
      <p:bldP spid="43" grpId="0"/>
      <p:bldP spid="44" grpId="0"/>
      <p:bldP spid="59" grpId="0" animBg="1"/>
      <p:bldP spid="63" grpId="0"/>
      <p:bldP spid="64" grpId="0"/>
      <p:bldP spid="72" grpId="0"/>
      <p:bldP spid="74" grpId="0"/>
      <p:bldP spid="85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659555" y="3103610"/>
            <a:ext cx="1776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Leading thread</a:t>
            </a:r>
          </a:p>
        </p:txBody>
      </p:sp>
      <p:sp>
        <p:nvSpPr>
          <p:cNvPr id="51" name="Rounded Rectangle 119"/>
          <p:cNvSpPr/>
          <p:nvPr/>
        </p:nvSpPr>
        <p:spPr>
          <a:xfrm>
            <a:off x="3394564" y="1572476"/>
            <a:ext cx="2232620" cy="1020229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2" name="Rounded Rectangle 119"/>
          <p:cNvSpPr/>
          <p:nvPr/>
        </p:nvSpPr>
        <p:spPr>
          <a:xfrm>
            <a:off x="6497264" y="1572476"/>
            <a:ext cx="2399085" cy="1020229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2" name="Rounded Rectangle 119"/>
          <p:cNvSpPr/>
          <p:nvPr/>
        </p:nvSpPr>
        <p:spPr>
          <a:xfrm>
            <a:off x="3394528" y="1569720"/>
            <a:ext cx="2232620" cy="1021338"/>
          </a:xfrm>
          <a:prstGeom prst="roundRect">
            <a:avLst>
              <a:gd name="adj" fmla="val 6647"/>
            </a:avLst>
          </a:prstGeom>
          <a:solidFill>
            <a:srgbClr val="FFE7E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3" name="Rounded Rectangle 119"/>
          <p:cNvSpPr/>
          <p:nvPr/>
        </p:nvSpPr>
        <p:spPr>
          <a:xfrm>
            <a:off x="6497228" y="1569720"/>
            <a:ext cx="2399085" cy="1021338"/>
          </a:xfrm>
          <a:prstGeom prst="roundRect">
            <a:avLst>
              <a:gd name="adj" fmla="val 6647"/>
            </a:avLst>
          </a:prstGeom>
          <a:solidFill>
            <a:srgbClr val="FFE7E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6499" y="811073"/>
            <a:ext cx="8471002" cy="3615910"/>
          </a:xfrm>
        </p:spPr>
        <p:txBody>
          <a:bodyPr/>
          <a:lstStyle/>
          <a:p>
            <a:r>
              <a:rPr lang="en-US" altLang="ko-KR" dirty="0" smtClean="0"/>
              <a:t>Load in SRMT-protection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3600" dirty="0"/>
          </a:p>
          <a:p>
            <a:r>
              <a:rPr lang="en-US" altLang="ko-KR" dirty="0" smtClean="0"/>
              <a:t>Store in SRMT-protection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SRMT: Error cases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48" name="TextBox 47"/>
          <p:cNvSpPr txBox="1"/>
          <p:nvPr/>
        </p:nvSpPr>
        <p:spPr>
          <a:xfrm>
            <a:off x="3416153" y="1575625"/>
            <a:ext cx="221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Load data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ko-KR" sz="2000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75230" y="1575625"/>
            <a:ext cx="21372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Check </a:t>
            </a:r>
            <a:r>
              <a:rPr lang="en-US" altLang="ko-KR" sz="2000" dirty="0" err="1" smtClean="0"/>
              <a:t>addr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addr</a:t>
            </a:r>
            <a:r>
              <a:rPr lang="en-US" altLang="ko-KR" sz="2000" dirty="0"/>
              <a:t>*</a:t>
            </a:r>
            <a:endParaRPr lang="ko-KR" altLang="en-US" sz="2000" dirty="0"/>
          </a:p>
          <a:p>
            <a:pPr>
              <a:lnSpc>
                <a:spcPct val="90000"/>
              </a:lnSpc>
            </a:pP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olidFill>
                  <a:srgbClr val="912F2F"/>
                </a:solidFill>
              </a:rPr>
              <a:t>C</a:t>
            </a:r>
            <a:r>
              <a:rPr lang="en-US" altLang="ko-KR" sz="2000" b="1" dirty="0" smtClean="0">
                <a:solidFill>
                  <a:srgbClr val="912F2F"/>
                </a:solidFill>
              </a:rPr>
              <a:t>opy </a:t>
            </a:r>
            <a:r>
              <a:rPr lang="en-US" altLang="ko-KR" sz="2000" b="1" u="sng" dirty="0" smtClean="0">
                <a:solidFill>
                  <a:srgbClr val="912F2F"/>
                </a:solidFill>
              </a:rPr>
              <a:t>data</a:t>
            </a:r>
            <a:r>
              <a:rPr lang="en-US" altLang="ko-KR" sz="2000" b="1" baseline="30000" dirty="0" smtClean="0">
                <a:solidFill>
                  <a:srgbClr val="912F2F"/>
                </a:solidFill>
              </a:rPr>
              <a:t>* </a:t>
            </a:r>
            <a:r>
              <a:rPr lang="ko-KR" altLang="en-US" sz="2000" b="1" dirty="0" smtClean="0">
                <a:solidFill>
                  <a:srgbClr val="912F2F"/>
                </a:solidFill>
              </a:rPr>
              <a:t>← </a:t>
            </a:r>
            <a:r>
              <a:rPr lang="en-US" altLang="ko-KR" sz="2000" b="1" dirty="0" smtClean="0">
                <a:solidFill>
                  <a:srgbClr val="912F2F"/>
                </a:solidFill>
              </a:rPr>
              <a:t>data</a:t>
            </a:r>
            <a:endParaRPr lang="en-US" altLang="ko-KR" sz="2000" b="1" baseline="-25000" dirty="0">
              <a:solidFill>
                <a:srgbClr val="912F2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59555" y="1173941"/>
            <a:ext cx="1776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Leading thread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48572" y="1183902"/>
            <a:ext cx="1724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Trailing thread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5784167" y="2059914"/>
            <a:ext cx="626865" cy="301688"/>
            <a:chOff x="4375070" y="2239749"/>
            <a:chExt cx="1365330" cy="586673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4375070" y="2826422"/>
              <a:ext cx="136533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902549" y="2239749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>
            <a:off x="2012814" y="2047583"/>
            <a:ext cx="603003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84452" y="1659804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912F2F"/>
                </a:solidFill>
              </a:rPr>
              <a:t>Load</a:t>
            </a:r>
            <a:endParaRPr lang="ko-KR" altLang="en-US" sz="2000" b="1" dirty="0">
              <a:solidFill>
                <a:srgbClr val="912F2F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784167" y="1388311"/>
            <a:ext cx="619499" cy="400110"/>
            <a:chOff x="4375070" y="1668748"/>
            <a:chExt cx="1358980" cy="400110"/>
          </a:xfrm>
        </p:grpSpPr>
        <p:cxnSp>
          <p:nvCxnSpPr>
            <p:cNvPr id="76" name="직선 화살표 연결선 75"/>
            <p:cNvCxnSpPr/>
            <p:nvPr/>
          </p:nvCxnSpPr>
          <p:spPr>
            <a:xfrm>
              <a:off x="4375070" y="2064422"/>
              <a:ext cx="1358980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689965" y="166874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dirty="0"/>
            </a:p>
          </p:txBody>
        </p:sp>
      </p:grpSp>
      <p:sp>
        <p:nvSpPr>
          <p:cNvPr id="78" name="번개 77"/>
          <p:cNvSpPr/>
          <p:nvPr/>
        </p:nvSpPr>
        <p:spPr>
          <a:xfrm>
            <a:off x="2397526" y="1359809"/>
            <a:ext cx="247426" cy="39567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615817" y="2051199"/>
            <a:ext cx="65405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6117191" y="1381209"/>
            <a:ext cx="638402" cy="265499"/>
          </a:xfrm>
          <a:prstGeom prst="roundRect">
            <a:avLst/>
          </a:prstGeom>
          <a:solidFill>
            <a:srgbClr val="4C743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72348" y="1259694"/>
            <a:ext cx="1655710" cy="1208993"/>
            <a:chOff x="356168" y="1191114"/>
            <a:chExt cx="1655710" cy="120899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13828" y="1568507"/>
              <a:ext cx="1540392" cy="831600"/>
            </a:xfrm>
            <a:prstGeom prst="roundRect">
              <a:avLst>
                <a:gd name="adj" fmla="val 872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3828" y="1767919"/>
              <a:ext cx="1540391" cy="360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6168" y="1191114"/>
              <a:ext cx="16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Data Memory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416153" y="1575625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1" dirty="0" smtClean="0">
                <a:solidFill>
                  <a:srgbClr val="912F2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-US" altLang="ko-KR" sz="2000" b="1" u="sng" dirty="0" smtClean="0">
                <a:solidFill>
                  <a:srgbClr val="912F2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altLang="ko-KR" sz="2000" b="1" dirty="0">
                <a:solidFill>
                  <a:srgbClr val="912F2F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ko-KR" sz="2000" b="1" dirty="0" smtClean="0">
                <a:solidFill>
                  <a:srgbClr val="912F2F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ko-KR" sz="2000" b="1" dirty="0" err="1">
                <a:solidFill>
                  <a:srgbClr val="912F2F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b="1" dirty="0">
                <a:solidFill>
                  <a:srgbClr val="912F2F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30008" y="3556795"/>
            <a:ext cx="1540392" cy="987738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64" name="직사각형 63"/>
          <p:cNvSpPr/>
          <p:nvPr/>
        </p:nvSpPr>
        <p:spPr>
          <a:xfrm>
            <a:off x="330008" y="4062217"/>
            <a:ext cx="1540391" cy="360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2348" y="3179402"/>
            <a:ext cx="16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Data Memory</a:t>
            </a:r>
          </a:p>
        </p:txBody>
      </p:sp>
      <p:sp>
        <p:nvSpPr>
          <p:cNvPr id="66" name="Rounded Rectangle 119"/>
          <p:cNvSpPr/>
          <p:nvPr/>
        </p:nvSpPr>
        <p:spPr>
          <a:xfrm>
            <a:off x="3394564" y="3492184"/>
            <a:ext cx="2232620" cy="1020229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7" name="Rounded Rectangle 119"/>
          <p:cNvSpPr/>
          <p:nvPr/>
        </p:nvSpPr>
        <p:spPr>
          <a:xfrm>
            <a:off x="6497264" y="3492184"/>
            <a:ext cx="2399085" cy="1020229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5230" y="3495333"/>
            <a:ext cx="20605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Check </a:t>
            </a:r>
            <a:r>
              <a:rPr lang="en-US" altLang="ko-KR" sz="2000" dirty="0" err="1" smtClean="0"/>
              <a:t>addr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*</a:t>
            </a: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Check data, data*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48572" y="3103610"/>
            <a:ext cx="1724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Trailing thread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117191" y="3300917"/>
            <a:ext cx="638402" cy="265499"/>
          </a:xfrm>
          <a:prstGeom prst="roundRect">
            <a:avLst/>
          </a:prstGeom>
          <a:solidFill>
            <a:srgbClr val="4C743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Fine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416153" y="3833887"/>
            <a:ext cx="226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Store data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sz="2000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784167" y="3308019"/>
            <a:ext cx="619499" cy="400110"/>
            <a:chOff x="4375070" y="1668748"/>
            <a:chExt cx="1358980" cy="400110"/>
          </a:xfrm>
        </p:grpSpPr>
        <p:cxnSp>
          <p:nvCxnSpPr>
            <p:cNvPr id="85" name="직선 화살표 연결선 84"/>
            <p:cNvCxnSpPr/>
            <p:nvPr/>
          </p:nvCxnSpPr>
          <p:spPr>
            <a:xfrm>
              <a:off x="4375070" y="2064422"/>
              <a:ext cx="1358980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689965" y="166874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790658" y="3585291"/>
            <a:ext cx="619499" cy="400110"/>
            <a:chOff x="4375070" y="1668748"/>
            <a:chExt cx="1358980" cy="400110"/>
          </a:xfrm>
        </p:grpSpPr>
        <p:cxnSp>
          <p:nvCxnSpPr>
            <p:cNvPr id="91" name="직선 화살표 연결선 90"/>
            <p:cNvCxnSpPr/>
            <p:nvPr/>
          </p:nvCxnSpPr>
          <p:spPr>
            <a:xfrm>
              <a:off x="4375070" y="2064422"/>
              <a:ext cx="1358980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689965" y="166874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dirty="0"/>
            </a:p>
          </p:txBody>
        </p:sp>
      </p:grpSp>
      <p:cxnSp>
        <p:nvCxnSpPr>
          <p:cNvPr id="99" name="직선 화살표 연결선 98"/>
          <p:cNvCxnSpPr/>
          <p:nvPr/>
        </p:nvCxnSpPr>
        <p:spPr>
          <a:xfrm flipH="1">
            <a:off x="2580531" y="4285792"/>
            <a:ext cx="624913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2236263" y="3890473"/>
            <a:ext cx="748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912F2F"/>
                </a:solidFill>
              </a:rPr>
              <a:t>Store</a:t>
            </a:r>
            <a:endParaRPr lang="ko-KR" altLang="en-US" sz="2000" b="1" dirty="0">
              <a:solidFill>
                <a:srgbClr val="912F2F"/>
              </a:solidFill>
            </a:endParaRPr>
          </a:p>
        </p:txBody>
      </p:sp>
      <p:sp>
        <p:nvSpPr>
          <p:cNvPr id="101" name="번개 100"/>
          <p:cNvSpPr/>
          <p:nvPr/>
        </p:nvSpPr>
        <p:spPr>
          <a:xfrm>
            <a:off x="2333103" y="3590478"/>
            <a:ext cx="247426" cy="39567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1942042" y="4285792"/>
            <a:ext cx="65405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30008" y="4062217"/>
            <a:ext cx="1540391" cy="36038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Corrupted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73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1" grpId="0" animBg="1"/>
      <p:bldP spid="52" grpId="0" animBg="1"/>
      <p:bldP spid="82" grpId="0" animBg="1"/>
      <p:bldP spid="83" grpId="0" animBg="1"/>
      <p:bldP spid="48" grpId="0" build="allAtOnce"/>
      <p:bldP spid="53" grpId="0"/>
      <p:bldP spid="54" grpId="0"/>
      <p:bldP spid="74" grpId="0"/>
      <p:bldP spid="78" grpId="0" animBg="1"/>
      <p:bldP spid="80" grpId="0" animBg="1"/>
      <p:bldP spid="63" grpId="0" animBg="1"/>
      <p:bldP spid="64" grpId="0" animBg="1"/>
      <p:bldP spid="65" grpId="0"/>
      <p:bldP spid="66" grpId="0" animBg="1"/>
      <p:bldP spid="67" grpId="0" animBg="1"/>
      <p:bldP spid="70" grpId="0"/>
      <p:bldP spid="71" grpId="0" animBg="1"/>
      <p:bldP spid="72" grpId="0"/>
      <p:bldP spid="100" grpId="0"/>
      <p:bldP spid="101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07620" y="1318261"/>
            <a:ext cx="1162050" cy="766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Main</a:t>
            </a:r>
            <a:br>
              <a:rPr lang="en-US" altLang="ko-KR" sz="2000" dirty="0" smtClean="0"/>
            </a:br>
            <a:r>
              <a:rPr lang="en-US" altLang="ko-KR" sz="2000" dirty="0" smtClean="0"/>
              <a:t>Thread</a:t>
            </a:r>
          </a:p>
        </p:txBody>
      </p:sp>
      <p:sp>
        <p:nvSpPr>
          <p:cNvPr id="93" name="Content Placeholder 1"/>
          <p:cNvSpPr>
            <a:spLocks noGrp="1"/>
          </p:cNvSpPr>
          <p:nvPr>
            <p:ph idx="1"/>
          </p:nvPr>
        </p:nvSpPr>
        <p:spPr>
          <a:xfrm>
            <a:off x="336499" y="807263"/>
            <a:ext cx="8471002" cy="3615910"/>
          </a:xfrm>
        </p:spPr>
        <p:txBody>
          <a:bodyPr/>
          <a:lstStyle/>
          <a:p>
            <a:r>
              <a:rPr lang="en-US" dirty="0" smtClean="0"/>
              <a:t>Replicating load operation on checker thread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8072" y="1318261"/>
            <a:ext cx="1247856" cy="766264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/>
              <a:t>Data Memory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607620" y="1318261"/>
            <a:ext cx="1162050" cy="766264"/>
          </a:xfrm>
          <a:prstGeom prst="rect">
            <a:avLst/>
          </a:prstGeom>
          <a:solidFill>
            <a:srgbClr val="9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Main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Thread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EXPERT: Removing Vulnerability from LOAD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Audio/Visual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42" name="직사각형 41"/>
          <p:cNvSpPr/>
          <p:nvPr/>
        </p:nvSpPr>
        <p:spPr>
          <a:xfrm>
            <a:off x="7496487" y="1318261"/>
            <a:ext cx="1162050" cy="766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Checker</a:t>
            </a:r>
            <a:endParaRPr lang="en-US" altLang="ko-KR" sz="2000" dirty="0"/>
          </a:p>
          <a:p>
            <a:pPr algn="ctr"/>
            <a:r>
              <a:rPr lang="en-US" altLang="ko-KR" sz="2000" dirty="0"/>
              <a:t>Thread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422820" y="1681207"/>
            <a:ext cx="1907620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889598" y="1681207"/>
            <a:ext cx="1806102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1889598" y="1681207"/>
            <a:ext cx="929802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번개 51"/>
          <p:cNvSpPr/>
          <p:nvPr/>
        </p:nvSpPr>
        <p:spPr>
          <a:xfrm>
            <a:off x="2562338" y="1190296"/>
            <a:ext cx="247426" cy="39567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336499" y="2743353"/>
            <a:ext cx="7540752" cy="2190818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error on load operation can only corrupt one thread</a:t>
            </a:r>
          </a:p>
          <a:p>
            <a:pPr lvl="1"/>
            <a:r>
              <a:rPr lang="en-US" dirty="0" smtClean="0"/>
              <a:t>System can detect mismatch, as another thread is clean</a:t>
            </a:r>
          </a:p>
          <a:p>
            <a:r>
              <a:rPr lang="en-US" dirty="0" smtClean="0"/>
              <a:t>Checking for load operation is not necessary</a:t>
            </a:r>
          </a:p>
          <a:p>
            <a:pPr lvl="1"/>
            <a:r>
              <a:rPr lang="en-US" dirty="0" smtClean="0"/>
              <a:t>Only store </a:t>
            </a:r>
            <a:r>
              <a:rPr lang="en-US" u="sng" dirty="0" smtClean="0"/>
              <a:t>operation</a:t>
            </a:r>
            <a:r>
              <a:rPr lang="en-US" dirty="0" smtClean="0"/>
              <a:t> can propagate error effect</a:t>
            </a:r>
          </a:p>
          <a:p>
            <a:pPr lvl="1"/>
            <a:r>
              <a:rPr lang="en-US" dirty="0" smtClean="0"/>
              <a:t>Mismatch will be found on later checking for store operation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3429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718454" y="1769755"/>
            <a:ext cx="22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ata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[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ko-KR" sz="2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26686" y="1769755"/>
            <a:ext cx="22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load data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[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ko-KR" sz="2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12064" y="2240280"/>
            <a:ext cx="5744256" cy="4054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NOTE: Checker thread access memory with its local 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55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53" grpId="0" animBg="1"/>
      <p:bldP spid="42" grpId="0" animBg="1"/>
      <p:bldP spid="42" grpId="1" animBg="1"/>
      <p:bldP spid="52" grpId="0" animBg="1"/>
      <p:bldP spid="56" grpId="0"/>
      <p:bldP spid="57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/>
          <p:cNvCxnSpPr/>
          <p:nvPr/>
        </p:nvCxnSpPr>
        <p:spPr>
          <a:xfrm>
            <a:off x="2925060" y="3841953"/>
            <a:ext cx="484890" cy="0"/>
          </a:xfrm>
          <a:prstGeom prst="straightConnector1">
            <a:avLst/>
          </a:prstGeom>
          <a:ln w="57150">
            <a:solidFill>
              <a:srgbClr val="5B9BD5"/>
            </a:solidFill>
            <a:prstDash val="sysDot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EXPERT: Load-back checking against error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Audio/Visual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336499" y="807263"/>
            <a:ext cx="8471002" cy="3615910"/>
          </a:xfrm>
        </p:spPr>
        <p:txBody>
          <a:bodyPr/>
          <a:lstStyle/>
          <a:p>
            <a:r>
              <a:rPr lang="en-US" dirty="0" smtClean="0"/>
              <a:t>If error corrupts </a:t>
            </a:r>
            <a:r>
              <a:rPr lang="en-US" u="sng" dirty="0" smtClean="0"/>
              <a:t>data</a:t>
            </a:r>
            <a:r>
              <a:rPr lang="en-US" dirty="0" smtClean="0"/>
              <a:t> of store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If error corrupts </a:t>
            </a:r>
            <a:r>
              <a:rPr lang="en-US" u="sng" dirty="0" smtClean="0"/>
              <a:t>address</a:t>
            </a:r>
            <a:r>
              <a:rPr lang="en-US" dirty="0" smtClean="0"/>
              <a:t> of store operation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5200" y="1386999"/>
            <a:ext cx="1981200" cy="1052300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41975" y="1830432"/>
            <a:ext cx="828675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585667" y="1830432"/>
            <a:ext cx="367083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0837" y="1648725"/>
            <a:ext cx="226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Store data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[</a:t>
            </a:r>
            <a:r>
              <a:rPr lang="en-US" altLang="ko-KR" sz="2000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0480" y="1648725"/>
            <a:ext cx="2470997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Load temp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>
              <a:lnSpc>
                <a:spcPct val="90000"/>
              </a:lnSpc>
            </a:pPr>
            <a:endParaRPr lang="en-US" altLang="ko-KR" sz="10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Cmp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temp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data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endParaRPr lang="en-US" altLang="ko-KR" sz="2000" baseline="30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140" y="2405488"/>
            <a:ext cx="16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Data Memory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05200" y="1656887"/>
            <a:ext cx="1981199" cy="36038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Wrong result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ounded Rectangle 119"/>
          <p:cNvSpPr/>
          <p:nvPr/>
        </p:nvSpPr>
        <p:spPr>
          <a:xfrm>
            <a:off x="149248" y="1603516"/>
            <a:ext cx="2232620" cy="89674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6" name="Rounded Rectangle 119"/>
          <p:cNvSpPr/>
          <p:nvPr/>
        </p:nvSpPr>
        <p:spPr>
          <a:xfrm>
            <a:off x="6592514" y="1603516"/>
            <a:ext cx="2399085" cy="89674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060" y="1180802"/>
            <a:ext cx="154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Main Thread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86625" y="1180802"/>
            <a:ext cx="183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Checker Thread</a:t>
            </a:r>
          </a:p>
        </p:txBody>
      </p:sp>
      <p:sp>
        <p:nvSpPr>
          <p:cNvPr id="59" name="번개 58"/>
          <p:cNvSpPr/>
          <p:nvPr/>
        </p:nvSpPr>
        <p:spPr>
          <a:xfrm>
            <a:off x="2677634" y="1334153"/>
            <a:ext cx="247426" cy="39567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941320" y="1830432"/>
            <a:ext cx="46863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3505200" y="3429000"/>
            <a:ext cx="1981200" cy="1052300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641975" y="3841953"/>
            <a:ext cx="828675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2585667" y="3841953"/>
            <a:ext cx="367083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0837" y="3660246"/>
            <a:ext cx="226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Store data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[</a:t>
            </a:r>
            <a:r>
              <a:rPr lang="en-US" altLang="ko-KR" sz="2000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70480" y="3660246"/>
            <a:ext cx="2470997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Load temp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>
              <a:lnSpc>
                <a:spcPct val="90000"/>
              </a:lnSpc>
            </a:pPr>
            <a:endParaRPr lang="en-US" altLang="ko-KR" sz="10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Cmp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temp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data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endParaRPr lang="en-US" altLang="ko-KR" sz="2000" baseline="30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83040" y="4447489"/>
            <a:ext cx="16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Data Memory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505200" y="4057651"/>
            <a:ext cx="1981199" cy="28892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Data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Rounded Rectangle 119"/>
          <p:cNvSpPr/>
          <p:nvPr/>
        </p:nvSpPr>
        <p:spPr>
          <a:xfrm>
            <a:off x="149248" y="3615037"/>
            <a:ext cx="2232620" cy="89674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9" name="Rounded Rectangle 119"/>
          <p:cNvSpPr/>
          <p:nvPr/>
        </p:nvSpPr>
        <p:spPr>
          <a:xfrm>
            <a:off x="6592514" y="3615037"/>
            <a:ext cx="2399085" cy="89674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2060" y="3192323"/>
            <a:ext cx="154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Main Thread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86625" y="3192323"/>
            <a:ext cx="183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Checker Thread</a:t>
            </a:r>
          </a:p>
        </p:txBody>
      </p:sp>
      <p:sp>
        <p:nvSpPr>
          <p:cNvPr id="72" name="번개 71"/>
          <p:cNvSpPr/>
          <p:nvPr/>
        </p:nvSpPr>
        <p:spPr>
          <a:xfrm>
            <a:off x="2605914" y="3345674"/>
            <a:ext cx="247426" cy="39567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927350" y="3841750"/>
            <a:ext cx="482600" cy="336550"/>
          </a:xfrm>
          <a:custGeom>
            <a:avLst/>
            <a:gdLst>
              <a:gd name="connsiteX0" fmla="*/ 0 w 381000"/>
              <a:gd name="connsiteY0" fmla="*/ 0 h 336550"/>
              <a:gd name="connsiteX1" fmla="*/ 0 w 381000"/>
              <a:gd name="connsiteY1" fmla="*/ 336550 h 336550"/>
              <a:gd name="connsiteX2" fmla="*/ 381000 w 381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36550">
                <a:moveTo>
                  <a:pt x="0" y="0"/>
                </a:moveTo>
                <a:lnTo>
                  <a:pt x="0" y="336550"/>
                </a:lnTo>
                <a:lnTo>
                  <a:pt x="381000" y="336550"/>
                </a:lnTo>
              </a:path>
            </a:pathLst>
          </a:cu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505200" y="3697289"/>
            <a:ext cx="1981199" cy="288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Not Updated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0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27" grpId="0"/>
      <p:bldP spid="30" grpId="0"/>
      <p:bldP spid="31" grpId="0" animBg="1"/>
      <p:bldP spid="54" grpId="0" animBg="1"/>
      <p:bldP spid="56" grpId="0" animBg="1"/>
      <p:bldP spid="57" grpId="0"/>
      <p:bldP spid="58" grpId="0"/>
      <p:bldP spid="59" grpId="0" animBg="1"/>
      <p:bldP spid="61" grpId="0" animBg="1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/>
      <p:bldP spid="71" grpId="0"/>
      <p:bldP spid="72" grpId="0" animBg="1"/>
      <p:bldP spid="17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SU logos horizontal vertical sunburst on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2" t="8497" r="31618" b="6798"/>
          <a:stretch/>
        </p:blipFill>
        <p:spPr bwMode="auto">
          <a:xfrm>
            <a:off x="7764780" y="4074124"/>
            <a:ext cx="1325880" cy="10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심볼마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" y="3970020"/>
            <a:ext cx="1127759" cy="1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" y="3105251"/>
            <a:ext cx="9144000" cy="1937745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</a:rPr>
              <a:t>Background and motivation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prstClr val="black"/>
                </a:solidFill>
              </a:rPr>
              <a:t>Problem: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vulnerability </a:t>
            </a:r>
            <a:r>
              <a:rPr lang="en-US" altLang="ko-KR" sz="2000" b="1" dirty="0">
                <a:solidFill>
                  <a:prstClr val="black"/>
                </a:solidFill>
              </a:rPr>
              <a:t>in previous redundant multithreading (RMT)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</a:rPr>
              <a:t>EXPERT: </a:t>
            </a:r>
            <a:r>
              <a:rPr lang="en-US" altLang="ko-KR" sz="2400" dirty="0" smtClean="0">
                <a:solidFill>
                  <a:prstClr val="black"/>
                </a:solidFill>
              </a:rPr>
              <a:t>an improved </a:t>
            </a:r>
            <a:r>
              <a:rPr lang="en-US" altLang="ko-KR" sz="2400" dirty="0">
                <a:solidFill>
                  <a:prstClr val="black"/>
                </a:solidFill>
              </a:rPr>
              <a:t>RMT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</a:rPr>
              <a:t>Experiments and conclusion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EXPERT: Effective and Flexible Error Protection by Redundant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1041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Silent Store Problem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4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925060" y="3226003"/>
            <a:ext cx="484890" cy="0"/>
          </a:xfrm>
          <a:prstGeom prst="straightConnector1">
            <a:avLst/>
          </a:prstGeom>
          <a:ln w="57150">
            <a:solidFill>
              <a:srgbClr val="5B9BD5"/>
            </a:solidFill>
            <a:prstDash val="sysDot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505200" y="2446751"/>
            <a:ext cx="1981200" cy="1784898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641975" y="3226003"/>
            <a:ext cx="828675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2585667" y="3226003"/>
            <a:ext cx="367083" cy="0"/>
          </a:xfrm>
          <a:prstGeom prst="straightConnector1">
            <a:avLst/>
          </a:prstGeom>
          <a:ln w="57150">
            <a:solidFill>
              <a:srgbClr val="5B9BD5"/>
            </a:solidFill>
            <a:prstDash val="solid"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0837" y="3044296"/>
            <a:ext cx="226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Store data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[</a:t>
            </a:r>
            <a:r>
              <a:rPr lang="en-US" altLang="ko-KR" sz="2000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70480" y="3044296"/>
            <a:ext cx="2470997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Load temp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>
              <a:lnSpc>
                <a:spcPct val="90000"/>
              </a:lnSpc>
            </a:pPr>
            <a:endParaRPr lang="en-US" altLang="ko-KR" sz="10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Cmp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temp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data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endParaRPr lang="en-US" altLang="ko-KR" sz="2000" baseline="30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67944" y="4175546"/>
            <a:ext cx="16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Data Memory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05200" y="3441701"/>
            <a:ext cx="1981199" cy="28892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Data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Rounded Rectangle 119"/>
          <p:cNvSpPr/>
          <p:nvPr/>
        </p:nvSpPr>
        <p:spPr>
          <a:xfrm>
            <a:off x="149248" y="2999087"/>
            <a:ext cx="2232620" cy="89674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75" name="Rounded Rectangle 119"/>
          <p:cNvSpPr/>
          <p:nvPr/>
        </p:nvSpPr>
        <p:spPr>
          <a:xfrm>
            <a:off x="6592514" y="2999087"/>
            <a:ext cx="2399085" cy="89674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2060" y="2576373"/>
            <a:ext cx="154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Main Thread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86625" y="2576373"/>
            <a:ext cx="183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Checker Thread</a:t>
            </a:r>
          </a:p>
        </p:txBody>
      </p:sp>
      <p:sp>
        <p:nvSpPr>
          <p:cNvPr id="78" name="번개 77"/>
          <p:cNvSpPr/>
          <p:nvPr/>
        </p:nvSpPr>
        <p:spPr>
          <a:xfrm>
            <a:off x="2605914" y="2729724"/>
            <a:ext cx="247426" cy="39567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>
            <a:off x="2927350" y="3225800"/>
            <a:ext cx="482600" cy="336550"/>
          </a:xfrm>
          <a:custGeom>
            <a:avLst/>
            <a:gdLst>
              <a:gd name="connsiteX0" fmla="*/ 0 w 381000"/>
              <a:gd name="connsiteY0" fmla="*/ 0 h 336550"/>
              <a:gd name="connsiteX1" fmla="*/ 0 w 381000"/>
              <a:gd name="connsiteY1" fmla="*/ 336550 h 336550"/>
              <a:gd name="connsiteX2" fmla="*/ 381000 w 38100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36550">
                <a:moveTo>
                  <a:pt x="0" y="0"/>
                </a:moveTo>
                <a:lnTo>
                  <a:pt x="0" y="336550"/>
                </a:lnTo>
                <a:lnTo>
                  <a:pt x="381000" y="336550"/>
                </a:lnTo>
              </a:path>
            </a:pathLst>
          </a:cu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505200" y="3081339"/>
            <a:ext cx="1981199" cy="288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Same to data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336499" y="807263"/>
            <a:ext cx="8471002" cy="3615910"/>
          </a:xfrm>
        </p:spPr>
        <p:txBody>
          <a:bodyPr>
            <a:normAutofit/>
          </a:bodyPr>
          <a:lstStyle/>
          <a:p>
            <a:r>
              <a:rPr lang="en-US" dirty="0" smtClean="0"/>
              <a:t>Silent store: if previous value in memory is same to data of </a:t>
            </a:r>
            <a:br>
              <a:rPr lang="en-US" dirty="0" smtClean="0"/>
            </a:br>
            <a:r>
              <a:rPr lang="en-US" dirty="0" smtClean="0"/>
              <a:t>                       store, store does not change memory</a:t>
            </a:r>
          </a:p>
          <a:p>
            <a:r>
              <a:rPr lang="en-US" dirty="0" smtClean="0"/>
              <a:t>If address of silent store is corrupted, </a:t>
            </a:r>
            <a:br>
              <a:rPr lang="en-US" dirty="0" smtClean="0"/>
            </a:br>
            <a:r>
              <a:rPr lang="en-US" dirty="0" smtClean="0"/>
              <a:t>EXPERT can not detect memory corruption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730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 animBg="1"/>
      <p:bldP spid="78" grpId="0" animBg="1"/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336499" y="807263"/>
            <a:ext cx="8471002" cy="3615910"/>
          </a:xfrm>
        </p:spPr>
        <p:txBody>
          <a:bodyPr/>
          <a:lstStyle/>
          <a:p>
            <a:r>
              <a:rPr lang="en-US" altLang="ko-KR" dirty="0" smtClean="0"/>
              <a:t>In LOAD and STORE with </a:t>
            </a:r>
            <a:r>
              <a:rPr lang="en-US" altLang="ko-KR" u="sng" dirty="0" smtClean="0"/>
              <a:t>same address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2900" lvl="1" indent="0">
              <a:buNone/>
            </a:pPr>
            <a:endParaRPr lang="en-US" altLang="ko-KR" sz="800" dirty="0"/>
          </a:p>
          <a:p>
            <a:r>
              <a:rPr lang="en-US" altLang="ko-KR" dirty="0" smtClean="0"/>
              <a:t>In STORE and relative CHECKING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20939" y="1159546"/>
            <a:ext cx="8184108" cy="1579253"/>
            <a:chOff x="520939" y="1159546"/>
            <a:chExt cx="8184108" cy="1579253"/>
          </a:xfrm>
        </p:grpSpPr>
        <p:grpSp>
          <p:nvGrpSpPr>
            <p:cNvPr id="14" name="그룹 13"/>
            <p:cNvGrpSpPr/>
            <p:nvPr/>
          </p:nvGrpSpPr>
          <p:grpSpPr>
            <a:xfrm>
              <a:off x="520939" y="1159546"/>
              <a:ext cx="8184108" cy="1579253"/>
              <a:chOff x="520939" y="1159546"/>
              <a:chExt cx="8184108" cy="1579253"/>
            </a:xfrm>
          </p:grpSpPr>
          <p:sp>
            <p:nvSpPr>
              <p:cNvPr id="38" name="Rounded Rectangle 119"/>
              <p:cNvSpPr/>
              <p:nvPr/>
            </p:nvSpPr>
            <p:spPr>
              <a:xfrm>
                <a:off x="6841305" y="1587339"/>
                <a:ext cx="1836406" cy="967957"/>
              </a:xfrm>
              <a:prstGeom prst="roundRect">
                <a:avLst>
                  <a:gd name="adj" fmla="val 664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rgbClr val="00B0F0"/>
                  </a:solidFill>
                </a:endParaRPr>
              </a:p>
            </p:txBody>
          </p:sp>
          <p:sp>
            <p:nvSpPr>
              <p:cNvPr id="59" name="Rounded Rectangle 119"/>
              <p:cNvSpPr/>
              <p:nvPr/>
            </p:nvSpPr>
            <p:spPr>
              <a:xfrm>
                <a:off x="520939" y="1587339"/>
                <a:ext cx="1836406" cy="967957"/>
              </a:xfrm>
              <a:prstGeom prst="roundRect">
                <a:avLst>
                  <a:gd name="adj" fmla="val 664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4039512" y="1447599"/>
                <a:ext cx="1247856" cy="863578"/>
              </a:xfrm>
              <a:prstGeom prst="roundRect">
                <a:avLst>
                  <a:gd name="adj" fmla="val 8726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2000" dirty="0" smtClean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76328" y="1541736"/>
                <a:ext cx="177799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Load R0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[R4]</a:t>
                </a:r>
              </a:p>
              <a:p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R1 = R0 + 4</a:t>
                </a:r>
              </a:p>
              <a:p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Store </a:t>
                </a:r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R1[R4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896694" y="1541736"/>
                <a:ext cx="177799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oad R0</a:t>
                </a:r>
                <a:r>
                  <a:rPr lang="en-US" altLang="ko-KR" sz="2000" baseline="30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[R4</a:t>
                </a:r>
                <a:r>
                  <a:rPr lang="en-US" altLang="ko-KR" sz="2000" baseline="30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*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</a:p>
              <a:p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R1</a:t>
                </a:r>
                <a:r>
                  <a:rPr lang="en-US" altLang="ko-KR" sz="2000" baseline="30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*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R0</a:t>
                </a:r>
                <a:r>
                  <a:rPr lang="en-US" altLang="ko-KR" sz="2000" baseline="30000" dirty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*</a:t>
                </a:r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+ 4</a:t>
                </a:r>
              </a:p>
              <a:p>
                <a:r>
                  <a:rPr lang="en-US" altLang="ko-KR" sz="2000" dirty="0" smtClean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 CHECKING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8578" y="1159546"/>
                <a:ext cx="1541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Main Thread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66339" y="1159546"/>
                <a:ext cx="1838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Checker Thread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35588" y="2338689"/>
                <a:ext cx="1655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Data Memory</a:t>
                </a: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4039513" y="1648375"/>
              <a:ext cx="1247856" cy="360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1000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039513" y="1648375"/>
            <a:ext cx="1247856" cy="360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u="sng" dirty="0" smtClean="0">
                <a:solidFill>
                  <a:schemeClr val="tx1"/>
                </a:solidFill>
              </a:rPr>
              <a:t>1004</a:t>
            </a:r>
            <a:endParaRPr lang="ko-KR" alt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EXPERT: Memory Coherence Proble</a:t>
            </a:r>
            <a:r>
              <a:rPr lang="en-US" dirty="0"/>
              <a:t>m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Audio/Visual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21</a:t>
            </a:fld>
            <a:endParaRPr lang="en-US" noProof="1"/>
          </a:p>
        </p:txBody>
      </p:sp>
      <p:grpSp>
        <p:nvGrpSpPr>
          <p:cNvPr id="9" name="그룹 8"/>
          <p:cNvGrpSpPr/>
          <p:nvPr/>
        </p:nvGrpSpPr>
        <p:grpSpPr>
          <a:xfrm>
            <a:off x="2485575" y="1364625"/>
            <a:ext cx="1304217" cy="409072"/>
            <a:chOff x="2485575" y="1416637"/>
            <a:chExt cx="1304217" cy="409072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2485575" y="1825709"/>
              <a:ext cx="1304217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594156" y="141663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①</a:t>
              </a:r>
              <a:endParaRPr lang="ko-KR" altLang="en-US" sz="20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39892" y="1946751"/>
            <a:ext cx="1269473" cy="395752"/>
            <a:chOff x="2539892" y="1998762"/>
            <a:chExt cx="1269473" cy="912077"/>
          </a:xfrm>
        </p:grpSpPr>
        <p:sp>
          <p:nvSpPr>
            <p:cNvPr id="13" name="자유형 12"/>
            <p:cNvSpPr/>
            <p:nvPr/>
          </p:nvSpPr>
          <p:spPr>
            <a:xfrm>
              <a:off x="2539892" y="1998762"/>
              <a:ext cx="1269473" cy="912077"/>
            </a:xfrm>
            <a:custGeom>
              <a:avLst/>
              <a:gdLst>
                <a:gd name="connsiteX0" fmla="*/ 0 w 1441450"/>
                <a:gd name="connsiteY0" fmla="*/ 1171575 h 1171575"/>
                <a:gd name="connsiteX1" fmla="*/ 1162050 w 1441450"/>
                <a:gd name="connsiteY1" fmla="*/ 1171575 h 1171575"/>
                <a:gd name="connsiteX2" fmla="*/ 1162050 w 1441450"/>
                <a:gd name="connsiteY2" fmla="*/ 0 h 1171575"/>
                <a:gd name="connsiteX3" fmla="*/ 1441450 w 1441450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1450" h="1171575">
                  <a:moveTo>
                    <a:pt x="0" y="1171575"/>
                  </a:moveTo>
                  <a:lnTo>
                    <a:pt x="1162050" y="1171575"/>
                  </a:lnTo>
                  <a:lnTo>
                    <a:pt x="1162050" y="0"/>
                  </a:lnTo>
                  <a:lnTo>
                    <a:pt x="1441450" y="0"/>
                  </a:lnTo>
                </a:path>
              </a:pathLst>
            </a:cu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94156" y="2011074"/>
              <a:ext cx="441146" cy="400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②</a:t>
              </a:r>
              <a:endParaRPr lang="ko-KR" altLang="en-US" sz="2000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76161" y="1364625"/>
            <a:ext cx="1221820" cy="409072"/>
            <a:chOff x="5476161" y="1416637"/>
            <a:chExt cx="1221820" cy="409072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5476161" y="1825709"/>
              <a:ext cx="1221820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6148775" y="141663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③</a:t>
              </a:r>
              <a:endParaRPr lang="ko-KR" altLang="en-US" sz="20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92040" y="1429607"/>
            <a:ext cx="3216603" cy="289578"/>
            <a:chOff x="-768788" y="2586038"/>
            <a:chExt cx="10922669" cy="361950"/>
          </a:xfrm>
        </p:grpSpPr>
        <p:sp>
          <p:nvSpPr>
            <p:cNvPr id="15" name="직사각형 14"/>
            <p:cNvSpPr/>
            <p:nvPr/>
          </p:nvSpPr>
          <p:spPr>
            <a:xfrm>
              <a:off x="-768788" y="2586038"/>
              <a:ext cx="1833388" cy="361950"/>
            </a:xfrm>
            <a:prstGeom prst="rect">
              <a:avLst/>
            </a:prstGeom>
            <a:solidFill>
              <a:srgbClr val="912F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320493" y="2586038"/>
              <a:ext cx="1833388" cy="361950"/>
            </a:xfrm>
            <a:prstGeom prst="rect">
              <a:avLst/>
            </a:prstGeom>
            <a:solidFill>
              <a:srgbClr val="912F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31949" y="138503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1000</a:t>
            </a:r>
            <a:endParaRPr lang="en-US" altLang="ko-KR" b="1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12316" y="138503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1004</a:t>
            </a:r>
            <a:endParaRPr lang="en-US" altLang="ko-KR" b="1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0939" y="3103328"/>
            <a:ext cx="8597466" cy="1588986"/>
            <a:chOff x="520939" y="3103328"/>
            <a:chExt cx="8597466" cy="1588986"/>
          </a:xfrm>
        </p:grpSpPr>
        <p:grpSp>
          <p:nvGrpSpPr>
            <p:cNvPr id="76" name="그룹 75"/>
            <p:cNvGrpSpPr/>
            <p:nvPr/>
          </p:nvGrpSpPr>
          <p:grpSpPr>
            <a:xfrm>
              <a:off x="520939" y="3103328"/>
              <a:ext cx="8597466" cy="1588986"/>
              <a:chOff x="520939" y="3103328"/>
              <a:chExt cx="8597466" cy="158898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0939" y="3103328"/>
                <a:ext cx="8597466" cy="1397854"/>
                <a:chOff x="520939" y="3103328"/>
                <a:chExt cx="8597466" cy="1397854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4039512" y="3391381"/>
                  <a:ext cx="1247856" cy="863578"/>
                </a:xfrm>
                <a:prstGeom prst="roundRect">
                  <a:avLst>
                    <a:gd name="adj" fmla="val 8726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sz="2000" dirty="0" smtClean="0"/>
                </a:p>
              </p:txBody>
            </p:sp>
            <p:sp>
              <p:nvSpPr>
                <p:cNvPr id="81" name="Rounded Rectangle 119"/>
                <p:cNvSpPr/>
                <p:nvPr/>
              </p:nvSpPr>
              <p:spPr>
                <a:xfrm>
                  <a:off x="6841304" y="3531122"/>
                  <a:ext cx="2203007" cy="970060"/>
                </a:xfrm>
                <a:prstGeom prst="roundRect">
                  <a:avLst>
                    <a:gd name="adj" fmla="val 6647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82" name="Rounded Rectangle 119"/>
                <p:cNvSpPr/>
                <p:nvPr/>
              </p:nvSpPr>
              <p:spPr>
                <a:xfrm>
                  <a:off x="520939" y="3531122"/>
                  <a:ext cx="1836406" cy="970060"/>
                </a:xfrm>
                <a:prstGeom prst="roundRect">
                  <a:avLst>
                    <a:gd name="adj" fmla="val 6647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76328" y="3485518"/>
                  <a:ext cx="177799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Store R1[R4]</a:t>
                  </a:r>
                </a:p>
                <a:p>
                  <a:r>
                    <a:rPr lang="en-US" altLang="ko-KR" sz="2000" b="1" dirty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(R1 = </a:t>
                  </a:r>
                  <a:r>
                    <a:rPr lang="en-US" altLang="ko-KR" sz="2000" b="1" u="sng" dirty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1004</a:t>
                  </a:r>
                  <a:r>
                    <a:rPr lang="en-US" altLang="ko-KR" sz="2000" b="1" dirty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)</a:t>
                  </a: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6896694" y="3485518"/>
                  <a:ext cx="2221711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ko-KR" sz="2000" dirty="0" smtClean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oad Temp</a:t>
                  </a:r>
                  <a:r>
                    <a:rPr lang="en-US" altLang="ko-KR" sz="2000" baseline="30000" dirty="0" smtClean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ko-KR" sz="2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[R4</a:t>
                  </a:r>
                  <a:r>
                    <a:rPr lang="en-US" altLang="ko-KR" sz="2000" baseline="30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*</a:t>
                  </a:r>
                  <a:r>
                    <a:rPr lang="en-US" altLang="ko-KR" sz="2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]</a:t>
                  </a:r>
                </a:p>
                <a:p>
                  <a:r>
                    <a:rPr lang="en-US" altLang="ko-KR" sz="2000" dirty="0" err="1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Cmp</a:t>
                  </a:r>
                  <a:r>
                    <a:rPr lang="en-US" altLang="ko-KR" sz="2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 temp</a:t>
                  </a:r>
                  <a:r>
                    <a:rPr lang="en-US" altLang="ko-KR" sz="2000" baseline="30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*</a:t>
                  </a:r>
                  <a:r>
                    <a:rPr lang="en-US" altLang="ko-KR" sz="2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, data</a:t>
                  </a:r>
                  <a:r>
                    <a:rPr lang="en-US" altLang="ko-KR" sz="2000" baseline="30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*</a:t>
                  </a:r>
                  <a:br>
                    <a:rPr lang="en-US" altLang="ko-KR" sz="2000" baseline="30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</a:br>
                  <a:r>
                    <a:rPr lang="en-US" altLang="ko-KR" sz="2000" b="1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(data</a:t>
                  </a:r>
                  <a:r>
                    <a:rPr lang="en-US" altLang="ko-KR" sz="2000" b="1" baseline="30000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* </a:t>
                  </a:r>
                  <a:r>
                    <a:rPr lang="en-US" altLang="ko-KR" sz="2000" b="1" dirty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= </a:t>
                  </a:r>
                  <a:r>
                    <a:rPr lang="en-US" altLang="ko-KR" sz="2000" b="1" u="sng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1004</a:t>
                  </a:r>
                  <a:r>
                    <a:rPr lang="en-US" altLang="ko-KR" sz="2000" b="1" dirty="0" smtClean="0">
                      <a:latin typeface="Calibri" panose="020F0502020204030204" pitchFamily="34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)</a:t>
                  </a:r>
                  <a:endParaRPr lang="en-US" altLang="ko-KR" sz="2000" b="1" dirty="0">
                    <a:latin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68578" y="3103328"/>
                  <a:ext cx="1541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/>
                    <a:t>Main Thread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866339" y="3103328"/>
                  <a:ext cx="1838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/>
                    <a:t>Checker Thread</a:t>
                  </a: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3835588" y="4292204"/>
                <a:ext cx="1655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Data Memory</a:t>
                </a: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039513" y="3592157"/>
              <a:ext cx="1247856" cy="360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1000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4039513" y="3592157"/>
            <a:ext cx="1247856" cy="360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u="sng" dirty="0" smtClean="0">
                <a:solidFill>
                  <a:schemeClr val="tx1"/>
                </a:solidFill>
              </a:rPr>
              <a:t>1004</a:t>
            </a:r>
            <a:endParaRPr lang="ko-KR" altLang="en-US" sz="2400" b="1" u="sng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485575" y="3717479"/>
            <a:ext cx="702600" cy="0"/>
          </a:xfrm>
          <a:prstGeom prst="straightConnector1">
            <a:avLst/>
          </a:prstGeom>
          <a:ln w="57150">
            <a:solidFill>
              <a:srgbClr val="5B9BD5"/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471865" y="329732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1004</a:t>
            </a:r>
            <a:endParaRPr lang="en-US" altLang="ko-KR" b="1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476161" y="3297325"/>
            <a:ext cx="1221820" cy="420154"/>
            <a:chOff x="5476161" y="3297325"/>
            <a:chExt cx="1221820" cy="420154"/>
          </a:xfrm>
        </p:grpSpPr>
        <p:grpSp>
          <p:nvGrpSpPr>
            <p:cNvPr id="91" name="그룹 90"/>
            <p:cNvGrpSpPr/>
            <p:nvPr/>
          </p:nvGrpSpPr>
          <p:grpSpPr>
            <a:xfrm>
              <a:off x="5476161" y="3308407"/>
              <a:ext cx="1221820" cy="409072"/>
              <a:chOff x="5476161" y="1416637"/>
              <a:chExt cx="1221820" cy="409072"/>
            </a:xfrm>
          </p:grpSpPr>
          <p:cxnSp>
            <p:nvCxnSpPr>
              <p:cNvPr id="93" name="직선 화살표 연결선 92"/>
              <p:cNvCxnSpPr/>
              <p:nvPr/>
            </p:nvCxnSpPr>
            <p:spPr>
              <a:xfrm>
                <a:off x="5476161" y="1825709"/>
                <a:ext cx="1221820" cy="0"/>
              </a:xfrm>
              <a:prstGeom prst="straightConnector1">
                <a:avLst/>
              </a:prstGeom>
              <a:ln w="57150">
                <a:solidFill>
                  <a:srgbClr val="5B9BD5"/>
                </a:solidFill>
                <a:prstDash val="solid"/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6148775" y="14166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/>
                  <a:t>①</a:t>
                </a:r>
                <a:endParaRPr lang="ko-KR" altLang="en-US" sz="20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5612316" y="3297325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u="sng" dirty="0" smtClean="0">
                  <a:latin typeface="Calibri" panose="020F0502020204030204" pitchFamily="3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1000</a:t>
              </a:r>
              <a:endParaRPr lang="en-US" altLang="ko-KR" b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668731" y="3337202"/>
            <a:ext cx="2692177" cy="1104455"/>
            <a:chOff x="5668731" y="3337202"/>
            <a:chExt cx="2692177" cy="1104455"/>
          </a:xfrm>
        </p:grpSpPr>
        <p:sp>
          <p:nvSpPr>
            <p:cNvPr id="96" name="직사각형 95"/>
            <p:cNvSpPr/>
            <p:nvPr/>
          </p:nvSpPr>
          <p:spPr>
            <a:xfrm>
              <a:off x="7820996" y="4152079"/>
              <a:ext cx="539912" cy="289578"/>
            </a:xfrm>
            <a:prstGeom prst="rect">
              <a:avLst/>
            </a:prstGeom>
            <a:solidFill>
              <a:srgbClr val="912F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68731" y="3337202"/>
              <a:ext cx="539912" cy="289578"/>
            </a:xfrm>
            <a:prstGeom prst="rect">
              <a:avLst/>
            </a:prstGeom>
            <a:solidFill>
              <a:srgbClr val="912F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471865" y="3308407"/>
            <a:ext cx="1221820" cy="409072"/>
            <a:chOff x="5476161" y="1416637"/>
            <a:chExt cx="1221820" cy="409072"/>
          </a:xfrm>
        </p:grpSpPr>
        <p:cxnSp>
          <p:nvCxnSpPr>
            <p:cNvPr id="99" name="직선 화살표 연결선 98"/>
            <p:cNvCxnSpPr/>
            <p:nvPr/>
          </p:nvCxnSpPr>
          <p:spPr>
            <a:xfrm>
              <a:off x="5476161" y="1825709"/>
              <a:ext cx="1221820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olid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6148775" y="141663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②</a:t>
              </a:r>
              <a:endParaRPr lang="ko-KR" altLang="en-US" sz="2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476492" y="1377357"/>
            <a:ext cx="791435" cy="396340"/>
            <a:chOff x="5476492" y="1377357"/>
            <a:chExt cx="791435" cy="396340"/>
          </a:xfrm>
        </p:grpSpPr>
        <p:cxnSp>
          <p:nvCxnSpPr>
            <p:cNvPr id="101" name="직선 화살표 연결선 100"/>
            <p:cNvCxnSpPr/>
            <p:nvPr/>
          </p:nvCxnSpPr>
          <p:spPr>
            <a:xfrm>
              <a:off x="5476492" y="1773697"/>
              <a:ext cx="702600" cy="0"/>
            </a:xfrm>
            <a:prstGeom prst="straightConnector1">
              <a:avLst/>
            </a:prstGeom>
            <a:ln w="57150">
              <a:solidFill>
                <a:srgbClr val="5B9BD5"/>
              </a:solidFill>
              <a:prstDash val="sysDot"/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5615184" y="1377357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u="sng" dirty="0" smtClean="0">
                  <a:latin typeface="Calibri" panose="020F0502020204030204" pitchFamily="3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1000</a:t>
              </a:r>
              <a:endParaRPr lang="en-US" altLang="ko-KR" b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620995" y="1409956"/>
            <a:ext cx="1101584" cy="1034022"/>
            <a:chOff x="5620995" y="1409956"/>
            <a:chExt cx="1101584" cy="1034022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208643" y="1409956"/>
              <a:ext cx="0" cy="709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620995" y="207464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Not Done</a:t>
              </a:r>
              <a:endParaRPr lang="ko-KR" altLang="en-US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614215" y="3333185"/>
            <a:ext cx="1101584" cy="1019759"/>
            <a:chOff x="2614215" y="3333185"/>
            <a:chExt cx="1101584" cy="1019759"/>
          </a:xfrm>
        </p:grpSpPr>
        <p:cxnSp>
          <p:nvCxnSpPr>
            <p:cNvPr id="107" name="직선 연결선 106"/>
            <p:cNvCxnSpPr/>
            <p:nvPr/>
          </p:nvCxnSpPr>
          <p:spPr>
            <a:xfrm>
              <a:off x="3173285" y="3333185"/>
              <a:ext cx="0" cy="709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614215" y="3983612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Not Done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2337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/>
      <p:bldP spid="62" grpId="0"/>
      <p:bldP spid="87" grpId="0" animBg="1"/>
      <p:bldP spid="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2-ways of Compiler-level error detection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Audio/Visual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22</a:t>
            </a:fld>
            <a:endParaRPr lang="en-US" noProof="1"/>
          </a:p>
        </p:txBody>
      </p:sp>
      <p:grpSp>
        <p:nvGrpSpPr>
          <p:cNvPr id="9" name="그룹 8"/>
          <p:cNvGrpSpPr/>
          <p:nvPr/>
        </p:nvGrpSpPr>
        <p:grpSpPr>
          <a:xfrm>
            <a:off x="4533765" y="1001313"/>
            <a:ext cx="1836406" cy="1033228"/>
            <a:chOff x="4533765" y="1001313"/>
            <a:chExt cx="1836406" cy="1033228"/>
          </a:xfrm>
        </p:grpSpPr>
        <p:sp>
          <p:nvSpPr>
            <p:cNvPr id="10" name="직사각형 9"/>
            <p:cNvSpPr/>
            <p:nvPr/>
          </p:nvSpPr>
          <p:spPr>
            <a:xfrm>
              <a:off x="4606650" y="1575637"/>
              <a:ext cx="157421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dirty="0" smtClean="0">
                  <a:latin typeface="Calibri" panose="020F0502020204030204" pitchFamily="3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data = data + 4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06650" y="1001313"/>
              <a:ext cx="1622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Original Code</a:t>
              </a:r>
              <a:endParaRPr lang="ko-KR" altLang="en-US" sz="2000" b="1" dirty="0"/>
            </a:p>
          </p:txBody>
        </p:sp>
        <p:sp>
          <p:nvSpPr>
            <p:cNvPr id="18" name="Rounded Rectangle 119"/>
            <p:cNvSpPr/>
            <p:nvPr/>
          </p:nvSpPr>
          <p:spPr>
            <a:xfrm>
              <a:off x="4533765" y="1458367"/>
              <a:ext cx="1836406" cy="576174"/>
            </a:xfrm>
            <a:prstGeom prst="roundRect">
              <a:avLst>
                <a:gd name="adj" fmla="val 664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rgbClr val="00B0F0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45929" y="1365512"/>
            <a:ext cx="180504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 = data + 4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data* = data* + 4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046" y="780736"/>
            <a:ext cx="289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</a:t>
            </a:r>
            <a:r>
              <a:rPr lang="en-US" altLang="ko-KR" sz="2000" b="1" dirty="0" smtClean="0"/>
              <a:t>n-thread replication </a:t>
            </a:r>
            <a:endParaRPr lang="ko-KR" altLang="en-US" sz="2000" b="1" dirty="0"/>
          </a:p>
        </p:txBody>
      </p:sp>
      <p:sp>
        <p:nvSpPr>
          <p:cNvPr id="23" name="Rounded Rectangle 119"/>
          <p:cNvSpPr/>
          <p:nvPr/>
        </p:nvSpPr>
        <p:spPr>
          <a:xfrm>
            <a:off x="873044" y="1235278"/>
            <a:ext cx="1836406" cy="799263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165" y="2045867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Replicates instructions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849880" y="1729740"/>
            <a:ext cx="143256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440131" y="3090134"/>
            <a:ext cx="1048129" cy="722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-18845" y="3086836"/>
            <a:ext cx="1261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 + 4</a:t>
            </a:r>
            <a:endParaRPr lang="en-US" altLang="ko-KR" sz="2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r"/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 + 4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258803" y="3583637"/>
            <a:ext cx="1475888" cy="0"/>
            <a:chOff x="4463591" y="1896664"/>
            <a:chExt cx="1818875" cy="0"/>
          </a:xfrm>
        </p:grpSpPr>
        <p:cxnSp>
          <p:nvCxnSpPr>
            <p:cNvPr id="50" name="직선 화살표 연결선 49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1258803" y="3272487"/>
            <a:ext cx="1475888" cy="0"/>
            <a:chOff x="4463591" y="1896664"/>
            <a:chExt cx="1818875" cy="0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2776515" y="3080162"/>
            <a:ext cx="1621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Wrong result</a:t>
            </a:r>
          </a:p>
          <a:p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Correct result</a:t>
            </a:r>
            <a:endParaRPr lang="en-US" altLang="ko-KR" sz="2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142753" y="3773963"/>
            <a:ext cx="16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Adder on core </a:t>
            </a:r>
            <a:r>
              <a:rPr lang="en-US" altLang="ko-KR" b="1" dirty="0" err="1" smtClean="0"/>
              <a:t>i</a:t>
            </a:r>
            <a:endParaRPr lang="ko-KR" altLang="en-US" b="1" dirty="0"/>
          </a:p>
        </p:txBody>
      </p:sp>
      <p:sp>
        <p:nvSpPr>
          <p:cNvPr id="61" name="번개 60"/>
          <p:cNvSpPr/>
          <p:nvPr/>
        </p:nvSpPr>
        <p:spPr>
          <a:xfrm>
            <a:off x="1716769" y="2719902"/>
            <a:ext cx="247426" cy="430093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대괄호 72"/>
          <p:cNvSpPr/>
          <p:nvPr/>
        </p:nvSpPr>
        <p:spPr>
          <a:xfrm>
            <a:off x="4409891" y="3277199"/>
            <a:ext cx="190500" cy="37831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654968" y="3013187"/>
            <a:ext cx="1111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Mismatch</a:t>
            </a:r>
            <a:br>
              <a:rPr lang="en-US" altLang="ko-KR" dirty="0" smtClean="0"/>
            </a:br>
            <a:r>
              <a:rPr lang="en-US" altLang="ko-KR" dirty="0" smtClean="0"/>
              <a:t>can be </a:t>
            </a:r>
            <a:br>
              <a:rPr lang="en-US" altLang="ko-KR" dirty="0" smtClean="0"/>
            </a:br>
            <a:r>
              <a:rPr lang="en-US" altLang="ko-KR" dirty="0" smtClean="0"/>
              <a:t>detected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440131" y="3087453"/>
            <a:ext cx="1048129" cy="722667"/>
          </a:xfrm>
          <a:prstGeom prst="rect">
            <a:avLst/>
          </a:prstGeom>
          <a:solidFill>
            <a:srgbClr val="FFE7E7"/>
          </a:solidFill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58803" y="3282506"/>
            <a:ext cx="1475888" cy="0"/>
            <a:chOff x="4463591" y="1896664"/>
            <a:chExt cx="1818875" cy="0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258803" y="3606356"/>
            <a:ext cx="1475888" cy="0"/>
            <a:chOff x="4463591" y="1896664"/>
            <a:chExt cx="1818875" cy="0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2776515" y="3077481"/>
            <a:ext cx="1621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Wrong result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Wrong result</a:t>
            </a:r>
            <a:endParaRPr lang="en-US" altLang="ko-KR" sz="20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7" name="오른쪽 대괄호 86"/>
          <p:cNvSpPr/>
          <p:nvPr/>
        </p:nvSpPr>
        <p:spPr>
          <a:xfrm>
            <a:off x="4409891" y="3277199"/>
            <a:ext cx="190500" cy="378310"/>
          </a:xfrm>
          <a:prstGeom prst="rightBracket">
            <a:avLst/>
          </a:prstGeom>
          <a:ln w="38100">
            <a:solidFill>
              <a:srgbClr val="C751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654968" y="3013187"/>
            <a:ext cx="122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Mismatch</a:t>
            </a:r>
            <a:br>
              <a:rPr lang="en-US" altLang="ko-KR" dirty="0" smtClean="0"/>
            </a:br>
            <a:r>
              <a:rPr lang="en-US" altLang="ko-KR" dirty="0" smtClean="0"/>
              <a:t>can not be </a:t>
            </a:r>
            <a:br>
              <a:rPr lang="en-US" altLang="ko-KR" dirty="0" smtClean="0"/>
            </a:br>
            <a:r>
              <a:rPr lang="en-US" altLang="ko-KR" dirty="0" smtClean="0"/>
              <a:t>detected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802215" y="1614811"/>
            <a:ext cx="157421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data = data + 4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514479" y="1614811"/>
            <a:ext cx="180504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 = data* +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07981" y="747346"/>
            <a:ext cx="3004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Redundant multithreading</a:t>
            </a:r>
            <a:endParaRPr lang="ko-KR" altLang="en-US" sz="2000" b="1" dirty="0"/>
          </a:p>
        </p:txBody>
      </p:sp>
      <p:sp>
        <p:nvSpPr>
          <p:cNvPr id="110" name="Rounded Rectangle 119"/>
          <p:cNvSpPr/>
          <p:nvPr/>
        </p:nvSpPr>
        <p:spPr>
          <a:xfrm>
            <a:off x="4771696" y="1165672"/>
            <a:ext cx="3521164" cy="868869"/>
          </a:xfrm>
          <a:prstGeom prst="roundRect">
            <a:avLst>
              <a:gd name="adj" fmla="val 66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rgbClr val="00B0F0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6532278" y="1165672"/>
            <a:ext cx="0" cy="8688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939520" y="118084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1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123505" y="119158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 0</a:t>
            </a:r>
            <a:endParaRPr lang="ko-KR" altLang="en-US" dirty="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3125089" y="1729740"/>
            <a:ext cx="1527556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077550" y="2045867"/>
            <a:ext cx="286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Replicates execution thread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4960000" y="3156175"/>
            <a:ext cx="1048129" cy="379590"/>
          </a:xfrm>
          <a:prstGeom prst="rect">
            <a:avLst/>
          </a:prstGeom>
          <a:solidFill>
            <a:srgbClr val="FFE7E7"/>
          </a:solidFill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46173" y="3152876"/>
            <a:ext cx="1261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</a:p>
          <a:p>
            <a:pPr algn="r"/>
            <a:endParaRPr lang="en-US" altLang="ko-KR" sz="2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746879" y="3325827"/>
            <a:ext cx="1476000" cy="0"/>
            <a:chOff x="4463591" y="1896664"/>
            <a:chExt cx="1818875" cy="0"/>
          </a:xfrm>
        </p:grpSpPr>
        <p:cxnSp>
          <p:nvCxnSpPr>
            <p:cNvPr id="121" name="직선 화살표 연결선 120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solidFill>
                <a:srgbClr val="C7515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/>
          <p:cNvSpPr/>
          <p:nvPr/>
        </p:nvSpPr>
        <p:spPr>
          <a:xfrm>
            <a:off x="6218169" y="3146202"/>
            <a:ext cx="1621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Wrong </a:t>
            </a:r>
            <a:r>
              <a:rPr lang="en-US" altLang="ko-KR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960000" y="3970331"/>
            <a:ext cx="1048129" cy="3828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546173" y="3616388"/>
            <a:ext cx="1261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r"/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 + 4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4746879" y="4157639"/>
            <a:ext cx="1476000" cy="0"/>
            <a:chOff x="4463591" y="1896664"/>
            <a:chExt cx="1818875" cy="0"/>
          </a:xfrm>
        </p:grpSpPr>
        <p:cxnSp>
          <p:nvCxnSpPr>
            <p:cNvPr id="129" name="직선 화살표 연결선 128"/>
            <p:cNvCxnSpPr/>
            <p:nvPr/>
          </p:nvCxnSpPr>
          <p:spPr>
            <a:xfrm>
              <a:off x="4463591" y="1896664"/>
              <a:ext cx="341772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5868296" y="1896664"/>
              <a:ext cx="414170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>
              <a:off x="4800600" y="1896664"/>
              <a:ext cx="567466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5368066" y="1896664"/>
              <a:ext cx="500230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직사각형 132"/>
          <p:cNvSpPr/>
          <p:nvPr/>
        </p:nvSpPr>
        <p:spPr>
          <a:xfrm>
            <a:off x="6229688" y="3609714"/>
            <a:ext cx="1621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b="1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Correct result</a:t>
            </a:r>
            <a:endParaRPr lang="en-US" altLang="ko-KR" sz="2000" dirty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634655" y="2785314"/>
            <a:ext cx="16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Adder on core </a:t>
            </a:r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135" name="직사각형 134"/>
          <p:cNvSpPr/>
          <p:nvPr/>
        </p:nvSpPr>
        <p:spPr>
          <a:xfrm>
            <a:off x="4647355" y="3611777"/>
            <a:ext cx="1642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Adder on core </a:t>
            </a:r>
            <a:r>
              <a:rPr lang="en-US" altLang="ko-KR" b="1" dirty="0" smtClean="0"/>
              <a:t>j</a:t>
            </a:r>
            <a:endParaRPr lang="ko-KR" altLang="en-US" b="1" dirty="0"/>
          </a:p>
        </p:txBody>
      </p:sp>
      <p:sp>
        <p:nvSpPr>
          <p:cNvPr id="136" name="오른쪽 대괄호 135"/>
          <p:cNvSpPr/>
          <p:nvPr/>
        </p:nvSpPr>
        <p:spPr>
          <a:xfrm>
            <a:off x="7827840" y="3424063"/>
            <a:ext cx="190500" cy="73187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72917" y="3293362"/>
            <a:ext cx="1111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Mismatch</a:t>
            </a:r>
            <a:br>
              <a:rPr lang="en-US" altLang="ko-KR" dirty="0" smtClean="0"/>
            </a:br>
            <a:r>
              <a:rPr lang="en-US" altLang="ko-KR" dirty="0" smtClean="0"/>
              <a:t>can be </a:t>
            </a:r>
            <a:br>
              <a:rPr lang="en-US" altLang="ko-KR" dirty="0" smtClean="0"/>
            </a:br>
            <a:r>
              <a:rPr lang="en-US" altLang="ko-KR" dirty="0" smtClean="0"/>
              <a:t>detected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150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7284E-6 L -0.37604 0.00124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 animBg="1"/>
      <p:bldP spid="23" grpId="1" animBg="1"/>
      <p:bldP spid="30" grpId="0"/>
      <p:bldP spid="30" grpId="1"/>
      <p:bldP spid="41" grpId="0" animBg="1"/>
      <p:bldP spid="41" grpId="1" animBg="1"/>
      <p:bldP spid="44" grpId="0"/>
      <p:bldP spid="44" grpId="1"/>
      <p:bldP spid="59" grpId="0" build="allAtOnce"/>
      <p:bldP spid="113" grpId="0"/>
      <p:bldP spid="113" grpId="1"/>
      <p:bldP spid="61" grpId="0" animBg="1"/>
      <p:bldP spid="61" grpId="1" animBg="1"/>
      <p:bldP spid="73" grpId="0" animBg="1"/>
      <p:bldP spid="73" grpId="1" animBg="1"/>
      <p:bldP spid="73" grpId="2" animBg="1"/>
      <p:bldP spid="74" grpId="0"/>
      <p:bldP spid="74" grpId="1"/>
      <p:bldP spid="75" grpId="0" animBg="1"/>
      <p:bldP spid="75" grpId="1" animBg="1"/>
      <p:bldP spid="86" grpId="0" build="allAtOnce"/>
      <p:bldP spid="87" grpId="0" animBg="1"/>
      <p:bldP spid="87" grpId="1" animBg="1"/>
      <p:bldP spid="88" grpId="0"/>
      <p:bldP spid="88" grpId="1"/>
      <p:bldP spid="107" grpId="0"/>
      <p:bldP spid="108" grpId="0"/>
      <p:bldP spid="109" grpId="0"/>
      <p:bldP spid="110" grpId="0" animBg="1"/>
      <p:bldP spid="112" grpId="0"/>
      <p:bldP spid="114" grpId="0"/>
      <p:bldP spid="116" grpId="0"/>
      <p:bldP spid="118" grpId="0" animBg="1"/>
      <p:bldP spid="119" grpId="0"/>
      <p:bldP spid="125" grpId="0"/>
      <p:bldP spid="126" grpId="0" animBg="1"/>
      <p:bldP spid="127" grpId="0"/>
      <p:bldP spid="133" grpId="0"/>
      <p:bldP spid="134" grpId="0"/>
      <p:bldP spid="135" grpId="0"/>
      <p:bldP spid="136" grpId="0" animBg="1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38DAE98-54FC-4B49-AC0D-D43A2B68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" y="787169"/>
            <a:ext cx="8471002" cy="3980094"/>
          </a:xfrm>
        </p:spPr>
        <p:txBody>
          <a:bodyPr/>
          <a:lstStyle/>
          <a:p>
            <a:r>
              <a:rPr lang="en-US" dirty="0" smtClean="0"/>
              <a:t>Now, reliability is one of the most important design concerns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r>
              <a:rPr lang="en-US" dirty="0" smtClean="0"/>
              <a:t>Main sources of hardware unreliability</a:t>
            </a:r>
          </a:p>
          <a:p>
            <a:pPr lvl="1"/>
            <a:r>
              <a:rPr lang="en-US" dirty="0" smtClean="0"/>
              <a:t>Soft error, aka </a:t>
            </a:r>
            <a:r>
              <a:rPr lang="en-US" u="sng" dirty="0" smtClean="0"/>
              <a:t>transient</a:t>
            </a:r>
            <a:r>
              <a:rPr lang="en-US" dirty="0" smtClean="0"/>
              <a:t> fault</a:t>
            </a:r>
          </a:p>
          <a:p>
            <a:pPr lvl="1"/>
            <a:r>
              <a:rPr lang="en-US" dirty="0" smtClean="0"/>
              <a:t>Hard error, aka </a:t>
            </a:r>
            <a:r>
              <a:rPr lang="en-US" u="sng" dirty="0" smtClean="0"/>
              <a:t>permanent</a:t>
            </a:r>
            <a:r>
              <a:rPr lang="en-US" dirty="0" smtClean="0"/>
              <a:t> fault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448835-AA7E-4D04-BCCA-59B055A3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and hard error: main threats to reliability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813D1A-D5A7-41AD-B8E3-5ED8EEE3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F1-37F0-45AF-AE8E-509AB62BA502}" type="datetime3">
              <a:rPr lang="en-US" noProof="1" smtClean="0"/>
              <a:pPr/>
              <a:t>21 March 2018</a:t>
            </a:fld>
            <a:endParaRPr lang="en-US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9C10AE-BA84-43B9-80B7-76AA886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7" name="Picture 4" descr="Image result for IBM Z-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1" y="1251757"/>
            <a:ext cx="2975636" cy="19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hoto-illustration of an autonomous car with the driver about to engage with the wheel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3668" r="7367"/>
          <a:stretch/>
        </p:blipFill>
        <p:spPr bwMode="auto">
          <a:xfrm>
            <a:off x="6163144" y="1217054"/>
            <a:ext cx="2791528" cy="20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S120LaunchHiRes-edit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7" b="34043"/>
          <a:stretch/>
        </p:blipFill>
        <p:spPr bwMode="auto">
          <a:xfrm>
            <a:off x="3394236" y="1217054"/>
            <a:ext cx="2158274" cy="20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033554" y="3170837"/>
            <a:ext cx="305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Photo-illustration: </a:t>
            </a:r>
            <a:r>
              <a:rPr lang="en-US" altLang="ko-KR" dirty="0" err="1"/>
              <a:t>iStockphoto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19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Redundant Multithreading: flexible and effective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6499" y="894893"/>
            <a:ext cx="8471002" cy="3615910"/>
          </a:xfrm>
        </p:spPr>
        <p:txBody>
          <a:bodyPr/>
          <a:lstStyle/>
          <a:p>
            <a:r>
              <a:rPr lang="en-US" altLang="ko-KR" dirty="0" smtClean="0"/>
              <a:t>Software-level redundancy: flexible error detection</a:t>
            </a:r>
          </a:p>
          <a:p>
            <a:pPr lvl="1"/>
            <a:r>
              <a:rPr lang="en-US" altLang="ko-KR" dirty="0" smtClean="0"/>
              <a:t>No hardware modification</a:t>
            </a:r>
          </a:p>
          <a:p>
            <a:pPr lvl="1"/>
            <a:r>
              <a:rPr lang="en-US" altLang="ko-KR" dirty="0" smtClean="0"/>
              <a:t>Can provide flexibility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Redundant multithreading: effective software-level </a:t>
            </a:r>
            <a:r>
              <a:rPr lang="en-US" altLang="ko-KR" dirty="0"/>
              <a:t>detection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approaches of software-level redundancy are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0937"/>
              </p:ext>
            </p:extLst>
          </p:nvPr>
        </p:nvGraphicFramePr>
        <p:xfrm>
          <a:off x="336499" y="3094482"/>
          <a:ext cx="8471003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681"/>
                <a:gridCol w="3493161"/>
                <a:gridCol w="34931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latin typeface="+mn-lt"/>
                        </a:rPr>
                        <a:t>Instruction-level redundancy</a:t>
                      </a:r>
                      <a:endParaRPr lang="en-US" altLang="ko-KR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u="sng" kern="1200" dirty="0" smtClean="0">
                          <a:latin typeface="+mn-lt"/>
                        </a:rPr>
                        <a:t>Redundant multithreading</a:t>
                      </a:r>
                      <a:endParaRPr lang="ko-KR" altLang="en-US" sz="20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 error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detect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detect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Hard error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altLang="ko-KR" sz="20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altLang="ko-KR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detect</a:t>
                      </a:r>
                      <a:endParaRPr lang="ko-KR" alt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detect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Controlflow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Difficult</a:t>
                      </a:r>
                      <a:r>
                        <a:rPr lang="en-US" altLang="ko-KR" sz="20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 detect</a:t>
                      </a:r>
                      <a:endParaRPr lang="ko-KR" alt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detect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3913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429BDFC-AEA6-4BA1-830D-AB6095DF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" y="848119"/>
            <a:ext cx="8471002" cy="4056066"/>
          </a:xfrm>
        </p:spPr>
        <p:txBody>
          <a:bodyPr>
            <a:normAutofit/>
          </a:bodyPr>
          <a:lstStyle/>
          <a:p>
            <a:r>
              <a:rPr lang="en-US" dirty="0" smtClean="0"/>
              <a:t>SRMT: software-based redundant multithreading </a:t>
            </a:r>
            <a:r>
              <a:rPr lang="en-US" baseline="30000" dirty="0" smtClean="0"/>
              <a:t>[Wang, CGO</a:t>
            </a:r>
            <a:r>
              <a:rPr lang="en-US" dirty="0" smtClean="0"/>
              <a:t> </a:t>
            </a:r>
            <a:r>
              <a:rPr lang="en-US" altLang="ko-KR" baseline="30000" dirty="0"/>
              <a:t>‘</a:t>
            </a:r>
            <a:r>
              <a:rPr lang="en-US" baseline="30000" dirty="0" smtClean="0"/>
              <a:t>07]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COMET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Mitropoulou</a:t>
            </a:r>
            <a:r>
              <a:rPr lang="en-US" baseline="30000" dirty="0" smtClean="0"/>
              <a:t>, </a:t>
            </a:r>
            <a:r>
              <a:rPr lang="en-US" baseline="30000" dirty="0"/>
              <a:t>Cases </a:t>
            </a:r>
            <a:r>
              <a:rPr lang="en-US" altLang="ko-KR" baseline="30000" dirty="0"/>
              <a:t>‘16</a:t>
            </a:r>
            <a:r>
              <a:rPr lang="en-US" baseline="30000" dirty="0" smtClean="0"/>
              <a:t>]</a:t>
            </a:r>
            <a:r>
              <a:rPr lang="en-US" dirty="0" smtClean="0"/>
              <a:t>, DAFT</a:t>
            </a:r>
            <a:r>
              <a:rPr lang="en-US" baseline="30000" dirty="0" smtClean="0"/>
              <a:t>[Zhang, IJPP </a:t>
            </a:r>
            <a:r>
              <a:rPr lang="en-US" altLang="ko-KR" baseline="30000" dirty="0" smtClean="0"/>
              <a:t>‘</a:t>
            </a:r>
            <a:r>
              <a:rPr lang="en-US" baseline="30000" dirty="0" smtClean="0"/>
              <a:t>12]</a:t>
            </a:r>
            <a:r>
              <a:rPr lang="en-US" dirty="0" smtClean="0"/>
              <a:t>: Improves runtime</a:t>
            </a:r>
          </a:p>
          <a:p>
            <a:r>
              <a:rPr lang="en-US" dirty="0"/>
              <a:t>[</a:t>
            </a:r>
            <a:r>
              <a:rPr lang="en-US" dirty="0" err="1" smtClean="0"/>
              <a:t>Wadden</a:t>
            </a:r>
            <a:r>
              <a:rPr lang="en-US" dirty="0" smtClean="0"/>
              <a:t>, ISCA </a:t>
            </a:r>
            <a:r>
              <a:rPr lang="en-US" altLang="ko-KR" dirty="0" smtClean="0"/>
              <a:t>‘</a:t>
            </a:r>
            <a:r>
              <a:rPr lang="en-US" dirty="0" smtClean="0"/>
              <a:t>14</a:t>
            </a:r>
            <a:r>
              <a:rPr lang="en-US" dirty="0"/>
              <a:t>][</a:t>
            </a:r>
            <a:r>
              <a:rPr lang="en-US" dirty="0" smtClean="0"/>
              <a:t>Gupta, DAC ‘17]: Applies SRMT to GPU</a:t>
            </a:r>
          </a:p>
          <a:p>
            <a:r>
              <a:rPr lang="en-US" dirty="0" err="1" smtClean="0"/>
              <a:t>RedThreads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Hukerikar</a:t>
            </a:r>
            <a:r>
              <a:rPr lang="en-US" baseline="30000" dirty="0" smtClean="0"/>
              <a:t>, IJPP ‘16]</a:t>
            </a:r>
            <a:r>
              <a:rPr lang="en-US" dirty="0" smtClean="0"/>
              <a:t>: Programmer-tunable SRMT for HPC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38F713-FC33-40FE-B5B5-F256606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RMT researches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09AE99-555D-4251-950E-CA2AC43E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F1-37F0-45AF-AE8E-509AB62BA502}" type="datetime3">
              <a:rPr lang="en-US" noProof="1" smtClean="0"/>
              <a:pPr/>
              <a:t>21 March 2018</a:t>
            </a:fld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B3A07B-84DF-4F85-85E4-7FB4D64C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6398" y="1644650"/>
            <a:ext cx="1596352" cy="1546304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Data </a:t>
            </a:r>
            <a:r>
              <a:rPr lang="en-US" altLang="ko-KR" sz="2000" dirty="0" smtClean="0"/>
              <a:t>Memory</a:t>
            </a:r>
            <a:endParaRPr lang="en-US" altLang="ko-KR" sz="2000" dirty="0"/>
          </a:p>
        </p:txBody>
      </p:sp>
      <p:sp>
        <p:nvSpPr>
          <p:cNvPr id="8" name="Rounded Rectangle 119"/>
          <p:cNvSpPr/>
          <p:nvPr/>
        </p:nvSpPr>
        <p:spPr>
          <a:xfrm>
            <a:off x="3128183" y="1644650"/>
            <a:ext cx="2244332" cy="1546304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19"/>
          <p:cNvSpPr/>
          <p:nvPr/>
        </p:nvSpPr>
        <p:spPr>
          <a:xfrm>
            <a:off x="6457949" y="1644650"/>
            <a:ext cx="2244332" cy="1546304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4359" y="1223901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Leading thread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7017" y="1223901"/>
            <a:ext cx="15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Trailing thread</a:t>
            </a:r>
            <a:endParaRPr lang="ko-KR" altLang="en-US" b="1" dirty="0"/>
          </a:p>
        </p:txBody>
      </p:sp>
      <p:sp>
        <p:nvSpPr>
          <p:cNvPr id="13" name="Freeform 68"/>
          <p:cNvSpPr/>
          <p:nvPr/>
        </p:nvSpPr>
        <p:spPr>
          <a:xfrm>
            <a:off x="4004676" y="1768357"/>
            <a:ext cx="491346" cy="753864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sp>
        <p:nvSpPr>
          <p:cNvPr id="14" name="Freeform 68"/>
          <p:cNvSpPr/>
          <p:nvPr/>
        </p:nvSpPr>
        <p:spPr>
          <a:xfrm>
            <a:off x="7334442" y="1768357"/>
            <a:ext cx="491346" cy="753864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grpSp>
        <p:nvGrpSpPr>
          <p:cNvPr id="24" name="그룹 23"/>
          <p:cNvGrpSpPr/>
          <p:nvPr/>
        </p:nvGrpSpPr>
        <p:grpSpPr>
          <a:xfrm>
            <a:off x="4595342" y="1800613"/>
            <a:ext cx="2651278" cy="689351"/>
            <a:chOff x="4595342" y="1800613"/>
            <a:chExt cx="2651278" cy="68935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166842" y="1800613"/>
              <a:ext cx="1496780" cy="68935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Identical</a:t>
              </a:r>
            </a:p>
            <a:p>
              <a:pPr algn="ctr"/>
              <a:r>
                <a:rPr lang="en-US" altLang="ko-KR" dirty="0" smtClean="0"/>
                <a:t>computation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728460" y="2156460"/>
              <a:ext cx="518160" cy="0"/>
            </a:xfrm>
            <a:prstGeom prst="straightConnector1">
              <a:avLst/>
            </a:prstGeom>
            <a:ln w="57150">
              <a:solidFill>
                <a:srgbClr val="404040"/>
              </a:solidFill>
              <a:prstDash val="sysDot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4595342" y="2156460"/>
              <a:ext cx="518160" cy="0"/>
            </a:xfrm>
            <a:prstGeom prst="straightConnector1">
              <a:avLst/>
            </a:prstGeom>
            <a:ln w="57150">
              <a:solidFill>
                <a:srgbClr val="404040"/>
              </a:solidFill>
              <a:prstDash val="sysDot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71202" y="2522221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operation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61621" y="2526658"/>
            <a:ext cx="226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Checking</a:t>
            </a:r>
            <a:r>
              <a:rPr lang="en-US" altLang="ko-KR" dirty="0"/>
              <a:t> </a:t>
            </a:r>
            <a:r>
              <a:rPr lang="en-US" altLang="ko-KR" dirty="0" smtClean="0"/>
              <a:t>values</a:t>
            </a:r>
            <a:br>
              <a:rPr lang="en-US" altLang="ko-KR" dirty="0" smtClean="0"/>
            </a:br>
            <a:r>
              <a:rPr lang="en-US" altLang="ko-KR" dirty="0" smtClean="0"/>
              <a:t>for memory operation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178050" y="2721036"/>
            <a:ext cx="85725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101850" y="3008573"/>
            <a:ext cx="85725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24500" y="2695636"/>
            <a:ext cx="85725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448300" y="2983173"/>
            <a:ext cx="85725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49472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 </a:t>
            </a:r>
            <a:r>
              <a:rPr lang="en-US" dirty="0" smtClean="0"/>
              <a:t>Setup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6499" y="888226"/>
            <a:ext cx="8471002" cy="38790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Benchmark: 9 applications in </a:t>
            </a:r>
            <a:r>
              <a:rPr lang="en-US" altLang="ko-KR" dirty="0" err="1" smtClean="0"/>
              <a:t>MiBench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Original / SRMT-protected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Without hardware supports for inter-thread communication</a:t>
            </a:r>
          </a:p>
          <a:p>
            <a:r>
              <a:rPr lang="en-US" altLang="ko-KR" dirty="0" smtClean="0"/>
              <a:t>Fault </a:t>
            </a:r>
            <a:r>
              <a:rPr lang="en-US" altLang="ko-KR" dirty="0"/>
              <a:t>Injection on cycle-accurate gem5 simulator</a:t>
            </a:r>
          </a:p>
          <a:p>
            <a:pPr lvl="1"/>
            <a:r>
              <a:rPr lang="en-US" altLang="ko-KR" dirty="0" smtClean="0"/>
              <a:t>6 components for fault injection</a:t>
            </a:r>
          </a:p>
          <a:p>
            <a:pPr lvl="1"/>
            <a:r>
              <a:rPr lang="en-US" altLang="ko-KR" dirty="0" smtClean="0"/>
              <a:t>1 </a:t>
            </a:r>
            <a:r>
              <a:rPr lang="en-US" altLang="ko-KR" dirty="0"/>
              <a:t>error injection per 1 execution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500 soft errors and 100 hard errors </a:t>
            </a:r>
            <a:r>
              <a:rPr lang="en-US" altLang="ko-KR" dirty="0" smtClean="0"/>
              <a:t>per </a:t>
            </a:r>
            <a:r>
              <a:rPr lang="en-US" altLang="ko-KR" dirty="0"/>
              <a:t>each component /</a:t>
            </a:r>
            <a:r>
              <a:rPr lang="en-US" altLang="ko-KR" dirty="0" smtClean="0"/>
              <a:t> </a:t>
            </a:r>
            <a:r>
              <a:rPr lang="en-US" altLang="ko-KR" dirty="0"/>
              <a:t>benchmark</a:t>
            </a:r>
          </a:p>
          <a:p>
            <a:r>
              <a:rPr lang="en-US" altLang="ko-KR" dirty="0" smtClean="0"/>
              <a:t>Fault </a:t>
            </a:r>
            <a:r>
              <a:rPr lang="en-US" altLang="ko-KR" dirty="0"/>
              <a:t>coverage validation</a:t>
            </a:r>
          </a:p>
          <a:p>
            <a:pPr lvl="1"/>
            <a:r>
              <a:rPr lang="en-US" altLang="ko-KR" dirty="0"/>
              <a:t>Main target: </a:t>
            </a:r>
            <a:r>
              <a:rPr lang="en-US" altLang="ko-KR" dirty="0" smtClean="0"/>
              <a:t># of silent data corruption</a:t>
            </a:r>
            <a:endParaRPr lang="en-US" altLang="ko-KR" dirty="0"/>
          </a:p>
          <a:p>
            <a:pPr lvl="1"/>
            <a:r>
              <a:rPr lang="en-US" altLang="ko-KR" dirty="0" smtClean="0"/>
              <a:t>With correction factor</a:t>
            </a:r>
            <a:r>
              <a:rPr lang="en-US" altLang="ko-KR" baseline="30000" dirty="0" smtClean="0"/>
              <a:t>[</a:t>
            </a:r>
            <a:r>
              <a:rPr lang="en-US" altLang="ko-KR" baseline="30000" dirty="0" err="1" smtClean="0"/>
              <a:t>Schirmeier</a:t>
            </a:r>
            <a:r>
              <a:rPr lang="en-US" altLang="ko-KR" baseline="30000" dirty="0" smtClean="0"/>
              <a:t>, DSN ‘15]</a:t>
            </a:r>
            <a:r>
              <a:rPr lang="en-US" altLang="ko-KR" dirty="0" smtClean="0"/>
              <a:t> </a:t>
            </a:r>
            <a:r>
              <a:rPr lang="en-US" altLang="ko-KR" dirty="0"/>
              <a:t>(# of SDCs * runtime * # of cores)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16462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Experiment: error coverage of SRMT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36499" y="874823"/>
            <a:ext cx="8471002" cy="3892439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Total: 27,000 soft error and 5,400 hard error injection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</a:t>
            </a:r>
            <a:r>
              <a:rPr lang="en-US" altLang="ko-KR" dirty="0" smtClean="0"/>
              <a:t>or unprotected and SRMT-protected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On average, SRMT requires ~3.9x 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2 cores are used for physically separated multithreading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4000" baseline="300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696862693"/>
              </p:ext>
            </p:extLst>
          </p:nvPr>
        </p:nvGraphicFramePr>
        <p:xfrm>
          <a:off x="380948" y="2357286"/>
          <a:ext cx="8356652" cy="22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30703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19"/>
          <p:cNvSpPr/>
          <p:nvPr/>
        </p:nvSpPr>
        <p:spPr>
          <a:xfrm>
            <a:off x="2089654" y="1253800"/>
            <a:ext cx="1967428" cy="1193230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119"/>
          <p:cNvSpPr/>
          <p:nvPr/>
        </p:nvSpPr>
        <p:spPr>
          <a:xfrm>
            <a:off x="7032017" y="1241471"/>
            <a:ext cx="1967428" cy="1205559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 flipV="1">
            <a:off x="6214813" y="3216683"/>
            <a:ext cx="771286" cy="274408"/>
          </a:xfrm>
          <a:custGeom>
            <a:avLst/>
            <a:gdLst>
              <a:gd name="connsiteX0" fmla="*/ 0 w 388757"/>
              <a:gd name="connsiteY0" fmla="*/ 0 h 383281"/>
              <a:gd name="connsiteX1" fmla="*/ 153313 w 388757"/>
              <a:gd name="connsiteY1" fmla="*/ 0 h 383281"/>
              <a:gd name="connsiteX2" fmla="*/ 153313 w 388757"/>
              <a:gd name="connsiteY2" fmla="*/ 383281 h 383281"/>
              <a:gd name="connsiteX3" fmla="*/ 388757 w 388757"/>
              <a:gd name="connsiteY3" fmla="*/ 383281 h 3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57" h="383281">
                <a:moveTo>
                  <a:pt x="0" y="0"/>
                </a:moveTo>
                <a:lnTo>
                  <a:pt x="153313" y="0"/>
                </a:lnTo>
                <a:lnTo>
                  <a:pt x="153313" y="383281"/>
                </a:lnTo>
                <a:lnTo>
                  <a:pt x="388757" y="383281"/>
                </a:lnTo>
              </a:path>
            </a:pathLst>
          </a:cu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152535" y="1539248"/>
            <a:ext cx="771286" cy="334001"/>
          </a:xfrm>
          <a:custGeom>
            <a:avLst/>
            <a:gdLst>
              <a:gd name="connsiteX0" fmla="*/ 0 w 388757"/>
              <a:gd name="connsiteY0" fmla="*/ 0 h 383281"/>
              <a:gd name="connsiteX1" fmla="*/ 153313 w 388757"/>
              <a:gd name="connsiteY1" fmla="*/ 0 h 383281"/>
              <a:gd name="connsiteX2" fmla="*/ 153313 w 388757"/>
              <a:gd name="connsiteY2" fmla="*/ 383281 h 383281"/>
              <a:gd name="connsiteX3" fmla="*/ 388757 w 388757"/>
              <a:gd name="connsiteY3" fmla="*/ 383281 h 3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57" h="383281">
                <a:moveTo>
                  <a:pt x="0" y="0"/>
                </a:moveTo>
                <a:lnTo>
                  <a:pt x="153313" y="0"/>
                </a:lnTo>
                <a:lnTo>
                  <a:pt x="153313" y="383281"/>
                </a:lnTo>
                <a:lnTo>
                  <a:pt x="388757" y="383281"/>
                </a:lnTo>
              </a:path>
            </a:pathLst>
          </a:cu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 flipV="1">
            <a:off x="6214813" y="1539248"/>
            <a:ext cx="771286" cy="334001"/>
          </a:xfrm>
          <a:custGeom>
            <a:avLst/>
            <a:gdLst>
              <a:gd name="connsiteX0" fmla="*/ 0 w 388757"/>
              <a:gd name="connsiteY0" fmla="*/ 0 h 383281"/>
              <a:gd name="connsiteX1" fmla="*/ 153313 w 388757"/>
              <a:gd name="connsiteY1" fmla="*/ 0 h 383281"/>
              <a:gd name="connsiteX2" fmla="*/ 153313 w 388757"/>
              <a:gd name="connsiteY2" fmla="*/ 383281 h 383281"/>
              <a:gd name="connsiteX3" fmla="*/ 388757 w 388757"/>
              <a:gd name="connsiteY3" fmla="*/ 383281 h 3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57" h="383281">
                <a:moveTo>
                  <a:pt x="0" y="0"/>
                </a:moveTo>
                <a:lnTo>
                  <a:pt x="153313" y="0"/>
                </a:lnTo>
                <a:lnTo>
                  <a:pt x="153313" y="383281"/>
                </a:lnTo>
                <a:lnTo>
                  <a:pt x="388757" y="383281"/>
                </a:lnTo>
              </a:path>
            </a:pathLst>
          </a:cu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4152535" y="3216683"/>
            <a:ext cx="771286" cy="274408"/>
          </a:xfrm>
          <a:custGeom>
            <a:avLst/>
            <a:gdLst>
              <a:gd name="connsiteX0" fmla="*/ 0 w 388757"/>
              <a:gd name="connsiteY0" fmla="*/ 0 h 383281"/>
              <a:gd name="connsiteX1" fmla="*/ 153313 w 388757"/>
              <a:gd name="connsiteY1" fmla="*/ 0 h 383281"/>
              <a:gd name="connsiteX2" fmla="*/ 153313 w 388757"/>
              <a:gd name="connsiteY2" fmla="*/ 383281 h 383281"/>
              <a:gd name="connsiteX3" fmla="*/ 388757 w 388757"/>
              <a:gd name="connsiteY3" fmla="*/ 383281 h 3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57" h="383281">
                <a:moveTo>
                  <a:pt x="0" y="0"/>
                </a:moveTo>
                <a:lnTo>
                  <a:pt x="153313" y="0"/>
                </a:lnTo>
                <a:lnTo>
                  <a:pt x="153313" y="383281"/>
                </a:lnTo>
                <a:lnTo>
                  <a:pt x="388757" y="383281"/>
                </a:lnTo>
              </a:path>
            </a:pathLst>
          </a:cu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ed Rectangle 119"/>
          <p:cNvSpPr/>
          <p:nvPr/>
        </p:nvSpPr>
        <p:spPr>
          <a:xfrm>
            <a:off x="2106511" y="2736747"/>
            <a:ext cx="1967428" cy="848788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119"/>
          <p:cNvSpPr/>
          <p:nvPr/>
        </p:nvSpPr>
        <p:spPr>
          <a:xfrm>
            <a:off x="7048874" y="2726197"/>
            <a:ext cx="1967428" cy="857560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336499" y="874823"/>
            <a:ext cx="8471002" cy="4405837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dirty="0" smtClean="0"/>
              <a:t>SRMT checking only checks </a:t>
            </a:r>
            <a:r>
              <a:rPr lang="en-US" altLang="ko-KR" dirty="0"/>
              <a:t>old snapshot of registers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Incorrect execution of memory operation can be undetected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Vulnerable input replication </a:t>
            </a:r>
            <a:r>
              <a:rPr lang="en-US" altLang="ko-KR" dirty="0"/>
              <a:t>&amp;</a:t>
            </a:r>
            <a:r>
              <a:rPr lang="en-US" altLang="ko-KR" dirty="0" smtClean="0"/>
              <a:t> vulnerable output comparison</a:t>
            </a:r>
          </a:p>
        </p:txBody>
      </p:sp>
      <p:sp>
        <p:nvSpPr>
          <p:cNvPr id="24" name="Rounded Rectangle 119"/>
          <p:cNvSpPr/>
          <p:nvPr/>
        </p:nvSpPr>
        <p:spPr>
          <a:xfrm>
            <a:off x="2089726" y="1253800"/>
            <a:ext cx="1967428" cy="1193230"/>
          </a:xfrm>
          <a:prstGeom prst="roundRect">
            <a:avLst>
              <a:gd name="adj" fmla="val 6647"/>
            </a:avLst>
          </a:prstGeom>
          <a:solidFill>
            <a:srgbClr val="FFE7E7"/>
          </a:solidFill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SRMT suffers vulnerability?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10" name="TextBox 9"/>
          <p:cNvSpPr txBox="1"/>
          <p:nvPr/>
        </p:nvSpPr>
        <p:spPr>
          <a:xfrm>
            <a:off x="2157424" y="831280"/>
            <a:ext cx="177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Leading </a:t>
            </a:r>
            <a:r>
              <a:rPr lang="en-US" altLang="ko-KR" sz="2000" b="1" dirty="0" smtClean="0"/>
              <a:t>thread</a:t>
            </a:r>
            <a:endParaRPr lang="en-US" altLang="ko-KR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21442" y="833554"/>
            <a:ext cx="1724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Trailing </a:t>
            </a:r>
            <a:r>
              <a:rPr lang="en-US" altLang="ko-KR" sz="2000" b="1" dirty="0" smtClean="0"/>
              <a:t>thread</a:t>
            </a:r>
            <a:endParaRPr lang="en-US" altLang="ko-KR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7371" y="1241471"/>
            <a:ext cx="1247856" cy="2332952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Data Memory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27372" y="1684018"/>
            <a:ext cx="1247856" cy="27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327371" y="3171576"/>
            <a:ext cx="1247856" cy="27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6" name="Rounded Rectangle 119"/>
          <p:cNvSpPr/>
          <p:nvPr/>
        </p:nvSpPr>
        <p:spPr>
          <a:xfrm>
            <a:off x="7032089" y="1241471"/>
            <a:ext cx="1967428" cy="1205559"/>
          </a:xfrm>
          <a:prstGeom prst="roundRect">
            <a:avLst>
              <a:gd name="adj" fmla="val 6647"/>
            </a:avLst>
          </a:prstGeom>
          <a:solidFill>
            <a:srgbClr val="FFE7E7"/>
          </a:solidFill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80307" y="1670058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 latinLnBrk="1">
              <a:defRPr/>
            </a:pPr>
            <a:r>
              <a:rPr lang="en-US" altLang="ko-KR" b="1" dirty="0"/>
              <a:t>#1: Load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53055" y="3155960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 latinLnBrk="1">
              <a:defRPr/>
            </a:pPr>
            <a:r>
              <a:rPr lang="en-US" altLang="ko-KR" b="1" dirty="0" smtClean="0"/>
              <a:t>#2: </a:t>
            </a:r>
            <a:r>
              <a:rPr lang="en-US" altLang="ko-KR" b="1" dirty="0"/>
              <a:t>Store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16905" y="1269503"/>
            <a:ext cx="137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/>
              <a:t>#1: Checking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69722" y="2021085"/>
            <a:ext cx="187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/>
              <a:t>#1: Copying result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326351" y="2782104"/>
            <a:ext cx="137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 smtClean="0"/>
              <a:t>#2: </a:t>
            </a:r>
            <a:r>
              <a:rPr lang="en-US" altLang="ko-KR" dirty="0"/>
              <a:t>Checking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671567" y="1852358"/>
            <a:ext cx="87001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600332" y="3342992"/>
            <a:ext cx="869096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30241" y="1325372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 latinLnBrk="1">
              <a:defRPr/>
            </a:pPr>
            <a:r>
              <a:rPr lang="en-US" altLang="ko-KR" dirty="0"/>
              <a:t>#1: S</a:t>
            </a:r>
            <a:r>
              <a:rPr lang="en-US" altLang="ko-KR" dirty="0" smtClean="0"/>
              <a:t>end </a:t>
            </a:r>
            <a:r>
              <a:rPr lang="en-US" altLang="ko-KR" dirty="0" err="1" smtClean="0"/>
              <a:t>addr</a:t>
            </a:r>
            <a:endParaRPr lang="en-US" altLang="ko-KR" dirty="0"/>
          </a:p>
        </p:txBody>
      </p:sp>
      <p:sp>
        <p:nvSpPr>
          <p:cNvPr id="55" name="직사각형 54"/>
          <p:cNvSpPr/>
          <p:nvPr/>
        </p:nvSpPr>
        <p:spPr>
          <a:xfrm>
            <a:off x="2280453" y="1997393"/>
            <a:ext cx="1584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 latinLnBrk="1">
              <a:defRPr/>
            </a:pPr>
            <a:r>
              <a:rPr lang="en-US" altLang="ko-KR" dirty="0"/>
              <a:t>#1: S</a:t>
            </a:r>
            <a:r>
              <a:rPr lang="en-US" altLang="ko-KR" dirty="0" smtClean="0"/>
              <a:t>end result</a:t>
            </a:r>
            <a:endParaRPr lang="en-US" altLang="ko-KR" dirty="0"/>
          </a:p>
        </p:txBody>
      </p:sp>
      <p:sp>
        <p:nvSpPr>
          <p:cNvPr id="57" name="직사각형 56"/>
          <p:cNvSpPr/>
          <p:nvPr/>
        </p:nvSpPr>
        <p:spPr>
          <a:xfrm>
            <a:off x="2077319" y="2809250"/>
            <a:ext cx="1990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 latinLnBrk="1">
              <a:defRPr/>
            </a:pPr>
            <a:r>
              <a:rPr lang="en-US" altLang="ko-KR" dirty="0" smtClean="0"/>
              <a:t>#2: </a:t>
            </a:r>
            <a:r>
              <a:rPr lang="en-US" altLang="ko-KR" dirty="0"/>
              <a:t>S</a:t>
            </a:r>
            <a:r>
              <a:rPr lang="en-US" altLang="ko-KR" dirty="0" smtClean="0"/>
              <a:t>end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, data</a:t>
            </a:r>
            <a:endParaRPr lang="en-US" altLang="ko-KR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152535" y="2225222"/>
            <a:ext cx="700022" cy="23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52535" y="3036328"/>
            <a:ext cx="692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116077" y="2227588"/>
            <a:ext cx="8700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13683" y="3036328"/>
            <a:ext cx="672416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4365" y="930716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Communication</a:t>
            </a:r>
            <a:br>
              <a:rPr lang="en-US" altLang="ko-KR" sz="2000" b="1" dirty="0"/>
            </a:br>
            <a:r>
              <a:rPr lang="en-US" altLang="ko-KR" sz="2000" b="1" dirty="0"/>
              <a:t>Queue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1920240" y="1852358"/>
            <a:ext cx="621341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600332" y="3342992"/>
            <a:ext cx="396108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번개 74"/>
          <p:cNvSpPr/>
          <p:nvPr/>
        </p:nvSpPr>
        <p:spPr>
          <a:xfrm>
            <a:off x="1560079" y="1078278"/>
            <a:ext cx="370359" cy="64378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번개 75"/>
          <p:cNvSpPr/>
          <p:nvPr/>
        </p:nvSpPr>
        <p:spPr>
          <a:xfrm>
            <a:off x="1588548" y="2534798"/>
            <a:ext cx="370359" cy="64378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152535" y="2225222"/>
            <a:ext cx="2833564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44375"/>
              </p:ext>
            </p:extLst>
          </p:nvPr>
        </p:nvGraphicFramePr>
        <p:xfrm>
          <a:off x="4721811" y="1666267"/>
          <a:ext cx="162472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816275" y="1684018"/>
            <a:ext cx="14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/>
              <a:t>Address of #1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01746" y="2077698"/>
            <a:ext cx="129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/>
              <a:t>Result of #1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816275" y="2870343"/>
            <a:ext cx="14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/>
              <a:t>Address of #3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972728" y="3264024"/>
            <a:ext cx="1151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/>
              <a:t>Data of #3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27371" y="3137036"/>
            <a:ext cx="1247856" cy="340370"/>
          </a:xfrm>
          <a:prstGeom prst="rect">
            <a:avLst/>
          </a:prstGeom>
          <a:solidFill>
            <a:srgbClr val="FFE7E7"/>
          </a:solidFill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Corrupted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2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69768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0" grpId="0" animBg="1"/>
      <p:bldP spid="66" grpId="0" animBg="1"/>
      <p:bldP spid="63" grpId="0" animBg="1"/>
      <p:bldP spid="24" grpId="0" animBg="1"/>
      <p:bldP spid="26" grpId="0" animBg="1"/>
      <p:bldP spid="14" grpId="0"/>
      <p:bldP spid="15" grpId="0"/>
      <p:bldP spid="25" grpId="0"/>
      <p:bldP spid="53" grpId="0"/>
      <p:bldP spid="55" grpId="0"/>
      <p:bldP spid="57" grpId="0"/>
      <p:bldP spid="75" grpId="0" animBg="1"/>
      <p:bldP spid="76" grpId="0" animBg="1"/>
      <p:bldP spid="44" grpId="0"/>
      <p:bldP spid="45" grpId="0"/>
      <p:bldP spid="46" grpId="0"/>
      <p:bldP spid="47" grpId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EXPERT: </a:t>
            </a:r>
            <a:r>
              <a:rPr lang="en-US" altLang="ko-KR" dirty="0" smtClean="0"/>
              <a:t>Reliable software-level RMT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500" y="4767263"/>
            <a:ext cx="2349551" cy="273844"/>
          </a:xfrm>
        </p:spPr>
        <p:txBody>
          <a:bodyPr/>
          <a:lstStyle/>
          <a:p>
            <a:fld id="{84175BF1-37F0-45AF-AE8E-509AB62BA502}" type="datetime3">
              <a:rPr lang="en-US" noProof="1" smtClean="0"/>
              <a:t>21 March 2018</a:t>
            </a:fld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26" name="Rounded Rectangle 119"/>
          <p:cNvSpPr/>
          <p:nvPr/>
        </p:nvSpPr>
        <p:spPr>
          <a:xfrm>
            <a:off x="488891" y="1380451"/>
            <a:ext cx="2244332" cy="3402051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119"/>
          <p:cNvSpPr/>
          <p:nvPr/>
        </p:nvSpPr>
        <p:spPr>
          <a:xfrm>
            <a:off x="6150268" y="1368122"/>
            <a:ext cx="2542931" cy="3402051"/>
          </a:xfrm>
          <a:prstGeom prst="roundRect">
            <a:avLst>
              <a:gd name="adj" fmla="val 664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32873" y="1645256"/>
            <a:ext cx="1596352" cy="2940148"/>
          </a:xfrm>
          <a:prstGeom prst="roundRect">
            <a:avLst>
              <a:gd name="adj" fmla="val 87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Data </a:t>
            </a:r>
            <a:r>
              <a:rPr lang="en-US" altLang="ko-KR" sz="2000" dirty="0" smtClean="0"/>
              <a:t>Memory</a:t>
            </a: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  <p:sp>
        <p:nvSpPr>
          <p:cNvPr id="31" name="직사각형 30"/>
          <p:cNvSpPr/>
          <p:nvPr/>
        </p:nvSpPr>
        <p:spPr>
          <a:xfrm>
            <a:off x="3632875" y="1797575"/>
            <a:ext cx="1596350" cy="27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for load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2873" y="3233937"/>
            <a:ext cx="1596352" cy="27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 of store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2681" y="1008931"/>
            <a:ext cx="154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Main </a:t>
            </a:r>
            <a:r>
              <a:rPr lang="en-US" altLang="ko-KR" sz="2000" b="1" dirty="0" smtClean="0"/>
              <a:t>Thread</a:t>
            </a:r>
            <a:endParaRPr lang="en-US" altLang="ko-KR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455134" y="1008931"/>
            <a:ext cx="1838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Checker </a:t>
            </a:r>
            <a:r>
              <a:rPr lang="en-US" altLang="ko-KR" sz="2000" b="1" dirty="0" smtClean="0"/>
              <a:t>Thread</a:t>
            </a:r>
            <a:endParaRPr lang="en-US" altLang="ko-KR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60890" y="3198766"/>
            <a:ext cx="203716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Store data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32701" y="3610833"/>
            <a:ext cx="24861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-US" altLang="ko-KR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temp*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 [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*]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(temp*result of store)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Check </a:t>
            </a:r>
            <a:r>
              <a:rPr lang="en-US" altLang="ko-KR" b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temp*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data*</a:t>
            </a:r>
          </a:p>
        </p:txBody>
      </p:sp>
      <p:sp>
        <p:nvSpPr>
          <p:cNvPr id="41" name="Freeform 68"/>
          <p:cNvSpPr/>
          <p:nvPr/>
        </p:nvSpPr>
        <p:spPr>
          <a:xfrm>
            <a:off x="1432704" y="2179954"/>
            <a:ext cx="491346" cy="911841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sp>
        <p:nvSpPr>
          <p:cNvPr id="42" name="Freeform 68"/>
          <p:cNvSpPr/>
          <p:nvPr/>
        </p:nvSpPr>
        <p:spPr>
          <a:xfrm>
            <a:off x="7173757" y="2201478"/>
            <a:ext cx="491346" cy="911841"/>
          </a:xfrm>
          <a:custGeom>
            <a:avLst/>
            <a:gdLst>
              <a:gd name="connsiteX0" fmla="*/ 299755 w 576740"/>
              <a:gd name="connsiteY0" fmla="*/ 0 h 333889"/>
              <a:gd name="connsiteX1" fmla="*/ 15191 w 576740"/>
              <a:gd name="connsiteY1" fmla="*/ 83472 h 333889"/>
              <a:gd name="connsiteX2" fmla="*/ 576731 w 576740"/>
              <a:gd name="connsiteY2" fmla="*/ 91060 h 333889"/>
              <a:gd name="connsiteX3" fmla="*/ 14 w 576740"/>
              <a:gd name="connsiteY3" fmla="*/ 166944 h 333889"/>
              <a:gd name="connsiteX4" fmla="*/ 557760 w 576740"/>
              <a:gd name="connsiteY4" fmla="*/ 182121 h 333889"/>
              <a:gd name="connsiteX5" fmla="*/ 239048 w 576740"/>
              <a:gd name="connsiteY5" fmla="*/ 231445 h 333889"/>
              <a:gd name="connsiteX6" fmla="*/ 216283 w 576740"/>
              <a:gd name="connsiteY6" fmla="*/ 333889 h 333889"/>
              <a:gd name="connsiteX7" fmla="*/ 216283 w 576740"/>
              <a:gd name="connsiteY7" fmla="*/ 333889 h 333889"/>
              <a:gd name="connsiteX8" fmla="*/ 216283 w 576740"/>
              <a:gd name="connsiteY8" fmla="*/ 333889 h 333889"/>
              <a:gd name="connsiteX9" fmla="*/ 216283 w 576740"/>
              <a:gd name="connsiteY9" fmla="*/ 333889 h 333889"/>
              <a:gd name="connsiteX10" fmla="*/ 216283 w 576740"/>
              <a:gd name="connsiteY10" fmla="*/ 333889 h 333889"/>
              <a:gd name="connsiteX11" fmla="*/ 216283 w 576740"/>
              <a:gd name="connsiteY11" fmla="*/ 333889 h 333889"/>
              <a:gd name="connsiteX12" fmla="*/ 216283 w 576740"/>
              <a:gd name="connsiteY12" fmla="*/ 333889 h 333889"/>
              <a:gd name="connsiteX13" fmla="*/ 216283 w 576740"/>
              <a:gd name="connsiteY13" fmla="*/ 333889 h 333889"/>
              <a:gd name="connsiteX14" fmla="*/ 216283 w 576740"/>
              <a:gd name="connsiteY14" fmla="*/ 333889 h 333889"/>
              <a:gd name="connsiteX15" fmla="*/ 216283 w 576740"/>
              <a:gd name="connsiteY15" fmla="*/ 333889 h 333889"/>
              <a:gd name="connsiteX16" fmla="*/ 216283 w 576740"/>
              <a:gd name="connsiteY16" fmla="*/ 333889 h 333889"/>
              <a:gd name="connsiteX17" fmla="*/ 216283 w 576740"/>
              <a:gd name="connsiteY17" fmla="*/ 333889 h 333889"/>
              <a:gd name="connsiteX18" fmla="*/ 216283 w 576740"/>
              <a:gd name="connsiteY18" fmla="*/ 333889 h 333889"/>
              <a:gd name="connsiteX0" fmla="*/ 299755 w 582878"/>
              <a:gd name="connsiteY0" fmla="*/ 0 h 333889"/>
              <a:gd name="connsiteX1" fmla="*/ 576731 w 582878"/>
              <a:gd name="connsiteY1" fmla="*/ 91060 h 333889"/>
              <a:gd name="connsiteX2" fmla="*/ 14 w 582878"/>
              <a:gd name="connsiteY2" fmla="*/ 166944 h 333889"/>
              <a:gd name="connsiteX3" fmla="*/ 557760 w 582878"/>
              <a:gd name="connsiteY3" fmla="*/ 182121 h 333889"/>
              <a:gd name="connsiteX4" fmla="*/ 239048 w 582878"/>
              <a:gd name="connsiteY4" fmla="*/ 231445 h 333889"/>
              <a:gd name="connsiteX5" fmla="*/ 216283 w 582878"/>
              <a:gd name="connsiteY5" fmla="*/ 333889 h 333889"/>
              <a:gd name="connsiteX6" fmla="*/ 216283 w 582878"/>
              <a:gd name="connsiteY6" fmla="*/ 333889 h 333889"/>
              <a:gd name="connsiteX7" fmla="*/ 216283 w 582878"/>
              <a:gd name="connsiteY7" fmla="*/ 333889 h 333889"/>
              <a:gd name="connsiteX8" fmla="*/ 216283 w 582878"/>
              <a:gd name="connsiteY8" fmla="*/ 333889 h 333889"/>
              <a:gd name="connsiteX9" fmla="*/ 216283 w 582878"/>
              <a:gd name="connsiteY9" fmla="*/ 333889 h 333889"/>
              <a:gd name="connsiteX10" fmla="*/ 216283 w 582878"/>
              <a:gd name="connsiteY10" fmla="*/ 333889 h 333889"/>
              <a:gd name="connsiteX11" fmla="*/ 216283 w 582878"/>
              <a:gd name="connsiteY11" fmla="*/ 333889 h 333889"/>
              <a:gd name="connsiteX12" fmla="*/ 216283 w 582878"/>
              <a:gd name="connsiteY12" fmla="*/ 333889 h 333889"/>
              <a:gd name="connsiteX13" fmla="*/ 216283 w 582878"/>
              <a:gd name="connsiteY13" fmla="*/ 333889 h 333889"/>
              <a:gd name="connsiteX14" fmla="*/ 216283 w 582878"/>
              <a:gd name="connsiteY14" fmla="*/ 333889 h 333889"/>
              <a:gd name="connsiteX15" fmla="*/ 216283 w 582878"/>
              <a:gd name="connsiteY15" fmla="*/ 333889 h 333889"/>
              <a:gd name="connsiteX16" fmla="*/ 216283 w 582878"/>
              <a:gd name="connsiteY16" fmla="*/ 333889 h 333889"/>
              <a:gd name="connsiteX17" fmla="*/ 216283 w 582878"/>
              <a:gd name="connsiteY17" fmla="*/ 333889 h 333889"/>
              <a:gd name="connsiteX0" fmla="*/ 304204 w 565821"/>
              <a:gd name="connsiteY0" fmla="*/ 0 h 333889"/>
              <a:gd name="connsiteX1" fmla="*/ 4463 w 565821"/>
              <a:gd name="connsiteY1" fmla="*/ 166944 h 333889"/>
              <a:gd name="connsiteX2" fmla="*/ 562209 w 565821"/>
              <a:gd name="connsiteY2" fmla="*/ 182121 h 333889"/>
              <a:gd name="connsiteX3" fmla="*/ 243497 w 565821"/>
              <a:gd name="connsiteY3" fmla="*/ 231445 h 333889"/>
              <a:gd name="connsiteX4" fmla="*/ 220732 w 565821"/>
              <a:gd name="connsiteY4" fmla="*/ 333889 h 333889"/>
              <a:gd name="connsiteX5" fmla="*/ 220732 w 565821"/>
              <a:gd name="connsiteY5" fmla="*/ 333889 h 333889"/>
              <a:gd name="connsiteX6" fmla="*/ 220732 w 565821"/>
              <a:gd name="connsiteY6" fmla="*/ 333889 h 333889"/>
              <a:gd name="connsiteX7" fmla="*/ 220732 w 565821"/>
              <a:gd name="connsiteY7" fmla="*/ 333889 h 333889"/>
              <a:gd name="connsiteX8" fmla="*/ 220732 w 565821"/>
              <a:gd name="connsiteY8" fmla="*/ 333889 h 333889"/>
              <a:gd name="connsiteX9" fmla="*/ 220732 w 565821"/>
              <a:gd name="connsiteY9" fmla="*/ 333889 h 333889"/>
              <a:gd name="connsiteX10" fmla="*/ 220732 w 565821"/>
              <a:gd name="connsiteY10" fmla="*/ 333889 h 333889"/>
              <a:gd name="connsiteX11" fmla="*/ 220732 w 565821"/>
              <a:gd name="connsiteY11" fmla="*/ 333889 h 333889"/>
              <a:gd name="connsiteX12" fmla="*/ 220732 w 565821"/>
              <a:gd name="connsiteY12" fmla="*/ 333889 h 333889"/>
              <a:gd name="connsiteX13" fmla="*/ 220732 w 565821"/>
              <a:gd name="connsiteY13" fmla="*/ 333889 h 333889"/>
              <a:gd name="connsiteX14" fmla="*/ 220732 w 565821"/>
              <a:gd name="connsiteY14" fmla="*/ 333889 h 333889"/>
              <a:gd name="connsiteX15" fmla="*/ 220732 w 565821"/>
              <a:gd name="connsiteY15" fmla="*/ 333889 h 333889"/>
              <a:gd name="connsiteX16" fmla="*/ 220732 w 565821"/>
              <a:gd name="connsiteY16" fmla="*/ 333889 h 333889"/>
              <a:gd name="connsiteX0" fmla="*/ 310754 w 572551"/>
              <a:gd name="connsiteY0" fmla="*/ 0 h 333889"/>
              <a:gd name="connsiteX1" fmla="*/ 4369 w 572551"/>
              <a:gd name="connsiteY1" fmla="*/ 122079 h 333889"/>
              <a:gd name="connsiteX2" fmla="*/ 568759 w 572551"/>
              <a:gd name="connsiteY2" fmla="*/ 182121 h 333889"/>
              <a:gd name="connsiteX3" fmla="*/ 250047 w 572551"/>
              <a:gd name="connsiteY3" fmla="*/ 231445 h 333889"/>
              <a:gd name="connsiteX4" fmla="*/ 227282 w 572551"/>
              <a:gd name="connsiteY4" fmla="*/ 333889 h 333889"/>
              <a:gd name="connsiteX5" fmla="*/ 227282 w 572551"/>
              <a:gd name="connsiteY5" fmla="*/ 333889 h 333889"/>
              <a:gd name="connsiteX6" fmla="*/ 227282 w 572551"/>
              <a:gd name="connsiteY6" fmla="*/ 333889 h 333889"/>
              <a:gd name="connsiteX7" fmla="*/ 227282 w 572551"/>
              <a:gd name="connsiteY7" fmla="*/ 333889 h 333889"/>
              <a:gd name="connsiteX8" fmla="*/ 227282 w 572551"/>
              <a:gd name="connsiteY8" fmla="*/ 333889 h 333889"/>
              <a:gd name="connsiteX9" fmla="*/ 227282 w 572551"/>
              <a:gd name="connsiteY9" fmla="*/ 333889 h 333889"/>
              <a:gd name="connsiteX10" fmla="*/ 227282 w 572551"/>
              <a:gd name="connsiteY10" fmla="*/ 333889 h 333889"/>
              <a:gd name="connsiteX11" fmla="*/ 227282 w 572551"/>
              <a:gd name="connsiteY11" fmla="*/ 333889 h 333889"/>
              <a:gd name="connsiteX12" fmla="*/ 227282 w 572551"/>
              <a:gd name="connsiteY12" fmla="*/ 333889 h 333889"/>
              <a:gd name="connsiteX13" fmla="*/ 227282 w 572551"/>
              <a:gd name="connsiteY13" fmla="*/ 333889 h 333889"/>
              <a:gd name="connsiteX14" fmla="*/ 227282 w 572551"/>
              <a:gd name="connsiteY14" fmla="*/ 333889 h 333889"/>
              <a:gd name="connsiteX15" fmla="*/ 227282 w 572551"/>
              <a:gd name="connsiteY15" fmla="*/ 333889 h 333889"/>
              <a:gd name="connsiteX16" fmla="*/ 227282 w 572551"/>
              <a:gd name="connsiteY16" fmla="*/ 333889 h 333889"/>
              <a:gd name="connsiteX0" fmla="*/ 311579 w 599716"/>
              <a:gd name="connsiteY0" fmla="*/ 0 h 333889"/>
              <a:gd name="connsiteX1" fmla="*/ 5194 w 599716"/>
              <a:gd name="connsiteY1" fmla="*/ 122079 h 333889"/>
              <a:gd name="connsiteX2" fmla="*/ 596161 w 599716"/>
              <a:gd name="connsiteY2" fmla="*/ 155202 h 333889"/>
              <a:gd name="connsiteX3" fmla="*/ 250872 w 599716"/>
              <a:gd name="connsiteY3" fmla="*/ 231445 h 333889"/>
              <a:gd name="connsiteX4" fmla="*/ 228107 w 599716"/>
              <a:gd name="connsiteY4" fmla="*/ 333889 h 333889"/>
              <a:gd name="connsiteX5" fmla="*/ 228107 w 599716"/>
              <a:gd name="connsiteY5" fmla="*/ 333889 h 333889"/>
              <a:gd name="connsiteX6" fmla="*/ 228107 w 599716"/>
              <a:gd name="connsiteY6" fmla="*/ 333889 h 333889"/>
              <a:gd name="connsiteX7" fmla="*/ 228107 w 599716"/>
              <a:gd name="connsiteY7" fmla="*/ 333889 h 333889"/>
              <a:gd name="connsiteX8" fmla="*/ 228107 w 599716"/>
              <a:gd name="connsiteY8" fmla="*/ 333889 h 333889"/>
              <a:gd name="connsiteX9" fmla="*/ 228107 w 599716"/>
              <a:gd name="connsiteY9" fmla="*/ 333889 h 333889"/>
              <a:gd name="connsiteX10" fmla="*/ 228107 w 599716"/>
              <a:gd name="connsiteY10" fmla="*/ 333889 h 333889"/>
              <a:gd name="connsiteX11" fmla="*/ 228107 w 599716"/>
              <a:gd name="connsiteY11" fmla="*/ 333889 h 333889"/>
              <a:gd name="connsiteX12" fmla="*/ 228107 w 599716"/>
              <a:gd name="connsiteY12" fmla="*/ 333889 h 333889"/>
              <a:gd name="connsiteX13" fmla="*/ 228107 w 599716"/>
              <a:gd name="connsiteY13" fmla="*/ 333889 h 333889"/>
              <a:gd name="connsiteX14" fmla="*/ 228107 w 599716"/>
              <a:gd name="connsiteY14" fmla="*/ 333889 h 333889"/>
              <a:gd name="connsiteX15" fmla="*/ 228107 w 599716"/>
              <a:gd name="connsiteY15" fmla="*/ 333889 h 333889"/>
              <a:gd name="connsiteX16" fmla="*/ 228107 w 599716"/>
              <a:gd name="connsiteY16" fmla="*/ 333889 h 333889"/>
              <a:gd name="connsiteX0" fmla="*/ 311579 w 599046"/>
              <a:gd name="connsiteY0" fmla="*/ 0 h 333889"/>
              <a:gd name="connsiteX1" fmla="*/ 5194 w 599046"/>
              <a:gd name="connsiteY1" fmla="*/ 122079 h 333889"/>
              <a:gd name="connsiteX2" fmla="*/ 596161 w 599046"/>
              <a:gd name="connsiteY2" fmla="*/ 155202 h 333889"/>
              <a:gd name="connsiteX3" fmla="*/ 230940 w 599046"/>
              <a:gd name="connsiteY3" fmla="*/ 222472 h 333889"/>
              <a:gd name="connsiteX4" fmla="*/ 228107 w 599046"/>
              <a:gd name="connsiteY4" fmla="*/ 333889 h 333889"/>
              <a:gd name="connsiteX5" fmla="*/ 228107 w 599046"/>
              <a:gd name="connsiteY5" fmla="*/ 333889 h 333889"/>
              <a:gd name="connsiteX6" fmla="*/ 228107 w 599046"/>
              <a:gd name="connsiteY6" fmla="*/ 333889 h 333889"/>
              <a:gd name="connsiteX7" fmla="*/ 228107 w 599046"/>
              <a:gd name="connsiteY7" fmla="*/ 333889 h 333889"/>
              <a:gd name="connsiteX8" fmla="*/ 228107 w 599046"/>
              <a:gd name="connsiteY8" fmla="*/ 333889 h 333889"/>
              <a:gd name="connsiteX9" fmla="*/ 228107 w 599046"/>
              <a:gd name="connsiteY9" fmla="*/ 333889 h 333889"/>
              <a:gd name="connsiteX10" fmla="*/ 228107 w 599046"/>
              <a:gd name="connsiteY10" fmla="*/ 333889 h 333889"/>
              <a:gd name="connsiteX11" fmla="*/ 228107 w 599046"/>
              <a:gd name="connsiteY11" fmla="*/ 333889 h 333889"/>
              <a:gd name="connsiteX12" fmla="*/ 228107 w 599046"/>
              <a:gd name="connsiteY12" fmla="*/ 333889 h 333889"/>
              <a:gd name="connsiteX13" fmla="*/ 228107 w 599046"/>
              <a:gd name="connsiteY13" fmla="*/ 333889 h 333889"/>
              <a:gd name="connsiteX14" fmla="*/ 228107 w 599046"/>
              <a:gd name="connsiteY14" fmla="*/ 333889 h 333889"/>
              <a:gd name="connsiteX15" fmla="*/ 228107 w 599046"/>
              <a:gd name="connsiteY15" fmla="*/ 333889 h 333889"/>
              <a:gd name="connsiteX16" fmla="*/ 228107 w 599046"/>
              <a:gd name="connsiteY16" fmla="*/ 333889 h 333889"/>
              <a:gd name="connsiteX0" fmla="*/ 311579 w 599046"/>
              <a:gd name="connsiteY0" fmla="*/ 0 h 289023"/>
              <a:gd name="connsiteX1" fmla="*/ 5194 w 599046"/>
              <a:gd name="connsiteY1" fmla="*/ 77213 h 289023"/>
              <a:gd name="connsiteX2" fmla="*/ 596161 w 599046"/>
              <a:gd name="connsiteY2" fmla="*/ 110336 h 289023"/>
              <a:gd name="connsiteX3" fmla="*/ 230940 w 599046"/>
              <a:gd name="connsiteY3" fmla="*/ 177606 h 289023"/>
              <a:gd name="connsiteX4" fmla="*/ 228107 w 599046"/>
              <a:gd name="connsiteY4" fmla="*/ 289023 h 289023"/>
              <a:gd name="connsiteX5" fmla="*/ 228107 w 599046"/>
              <a:gd name="connsiteY5" fmla="*/ 289023 h 289023"/>
              <a:gd name="connsiteX6" fmla="*/ 228107 w 599046"/>
              <a:gd name="connsiteY6" fmla="*/ 289023 h 289023"/>
              <a:gd name="connsiteX7" fmla="*/ 228107 w 599046"/>
              <a:gd name="connsiteY7" fmla="*/ 289023 h 289023"/>
              <a:gd name="connsiteX8" fmla="*/ 228107 w 599046"/>
              <a:gd name="connsiteY8" fmla="*/ 289023 h 289023"/>
              <a:gd name="connsiteX9" fmla="*/ 228107 w 599046"/>
              <a:gd name="connsiteY9" fmla="*/ 289023 h 289023"/>
              <a:gd name="connsiteX10" fmla="*/ 228107 w 599046"/>
              <a:gd name="connsiteY10" fmla="*/ 289023 h 289023"/>
              <a:gd name="connsiteX11" fmla="*/ 228107 w 599046"/>
              <a:gd name="connsiteY11" fmla="*/ 289023 h 289023"/>
              <a:gd name="connsiteX12" fmla="*/ 228107 w 599046"/>
              <a:gd name="connsiteY12" fmla="*/ 289023 h 289023"/>
              <a:gd name="connsiteX13" fmla="*/ 228107 w 599046"/>
              <a:gd name="connsiteY13" fmla="*/ 289023 h 289023"/>
              <a:gd name="connsiteX14" fmla="*/ 228107 w 599046"/>
              <a:gd name="connsiteY14" fmla="*/ 289023 h 289023"/>
              <a:gd name="connsiteX15" fmla="*/ 228107 w 599046"/>
              <a:gd name="connsiteY15" fmla="*/ 289023 h 289023"/>
              <a:gd name="connsiteX16" fmla="*/ 228107 w 599046"/>
              <a:gd name="connsiteY16" fmla="*/ 289023 h 289023"/>
              <a:gd name="connsiteX0" fmla="*/ 311579 w 615182"/>
              <a:gd name="connsiteY0" fmla="*/ 0 h 289023"/>
              <a:gd name="connsiteX1" fmla="*/ 5194 w 615182"/>
              <a:gd name="connsiteY1" fmla="*/ 77213 h 289023"/>
              <a:gd name="connsiteX2" fmla="*/ 504577 w 615182"/>
              <a:gd name="connsiteY2" fmla="*/ 97962 h 289023"/>
              <a:gd name="connsiteX3" fmla="*/ 596161 w 615182"/>
              <a:gd name="connsiteY3" fmla="*/ 110336 h 289023"/>
              <a:gd name="connsiteX4" fmla="*/ 230940 w 615182"/>
              <a:gd name="connsiteY4" fmla="*/ 177606 h 289023"/>
              <a:gd name="connsiteX5" fmla="*/ 228107 w 615182"/>
              <a:gd name="connsiteY5" fmla="*/ 289023 h 289023"/>
              <a:gd name="connsiteX6" fmla="*/ 228107 w 615182"/>
              <a:gd name="connsiteY6" fmla="*/ 289023 h 289023"/>
              <a:gd name="connsiteX7" fmla="*/ 228107 w 615182"/>
              <a:gd name="connsiteY7" fmla="*/ 289023 h 289023"/>
              <a:gd name="connsiteX8" fmla="*/ 228107 w 615182"/>
              <a:gd name="connsiteY8" fmla="*/ 289023 h 289023"/>
              <a:gd name="connsiteX9" fmla="*/ 228107 w 615182"/>
              <a:gd name="connsiteY9" fmla="*/ 289023 h 289023"/>
              <a:gd name="connsiteX10" fmla="*/ 228107 w 615182"/>
              <a:gd name="connsiteY10" fmla="*/ 289023 h 289023"/>
              <a:gd name="connsiteX11" fmla="*/ 228107 w 615182"/>
              <a:gd name="connsiteY11" fmla="*/ 289023 h 289023"/>
              <a:gd name="connsiteX12" fmla="*/ 228107 w 615182"/>
              <a:gd name="connsiteY12" fmla="*/ 289023 h 289023"/>
              <a:gd name="connsiteX13" fmla="*/ 228107 w 615182"/>
              <a:gd name="connsiteY13" fmla="*/ 289023 h 289023"/>
              <a:gd name="connsiteX14" fmla="*/ 228107 w 615182"/>
              <a:gd name="connsiteY14" fmla="*/ 289023 h 289023"/>
              <a:gd name="connsiteX15" fmla="*/ 228107 w 615182"/>
              <a:gd name="connsiteY15" fmla="*/ 289023 h 289023"/>
              <a:gd name="connsiteX16" fmla="*/ 228107 w 615182"/>
              <a:gd name="connsiteY16" fmla="*/ 289023 h 289023"/>
              <a:gd name="connsiteX17" fmla="*/ 228107 w 615182"/>
              <a:gd name="connsiteY17" fmla="*/ 289023 h 289023"/>
              <a:gd name="connsiteX0" fmla="*/ 330383 w 632568"/>
              <a:gd name="connsiteY0" fmla="*/ 0 h 289023"/>
              <a:gd name="connsiteX1" fmla="*/ 23998 w 632568"/>
              <a:gd name="connsiteY1" fmla="*/ 77213 h 289023"/>
              <a:gd name="connsiteX2" fmla="*/ 76322 w 632568"/>
              <a:gd name="connsiteY2" fmla="*/ 88889 h 289023"/>
              <a:gd name="connsiteX3" fmla="*/ 523381 w 632568"/>
              <a:gd name="connsiteY3" fmla="*/ 97962 h 289023"/>
              <a:gd name="connsiteX4" fmla="*/ 614965 w 632568"/>
              <a:gd name="connsiteY4" fmla="*/ 110336 h 289023"/>
              <a:gd name="connsiteX5" fmla="*/ 249744 w 632568"/>
              <a:gd name="connsiteY5" fmla="*/ 177606 h 289023"/>
              <a:gd name="connsiteX6" fmla="*/ 246911 w 632568"/>
              <a:gd name="connsiteY6" fmla="*/ 289023 h 289023"/>
              <a:gd name="connsiteX7" fmla="*/ 246911 w 632568"/>
              <a:gd name="connsiteY7" fmla="*/ 289023 h 289023"/>
              <a:gd name="connsiteX8" fmla="*/ 246911 w 632568"/>
              <a:gd name="connsiteY8" fmla="*/ 289023 h 289023"/>
              <a:gd name="connsiteX9" fmla="*/ 246911 w 632568"/>
              <a:gd name="connsiteY9" fmla="*/ 289023 h 289023"/>
              <a:gd name="connsiteX10" fmla="*/ 246911 w 632568"/>
              <a:gd name="connsiteY10" fmla="*/ 289023 h 289023"/>
              <a:gd name="connsiteX11" fmla="*/ 246911 w 632568"/>
              <a:gd name="connsiteY11" fmla="*/ 289023 h 289023"/>
              <a:gd name="connsiteX12" fmla="*/ 246911 w 632568"/>
              <a:gd name="connsiteY12" fmla="*/ 289023 h 289023"/>
              <a:gd name="connsiteX13" fmla="*/ 246911 w 632568"/>
              <a:gd name="connsiteY13" fmla="*/ 289023 h 289023"/>
              <a:gd name="connsiteX14" fmla="*/ 246911 w 632568"/>
              <a:gd name="connsiteY14" fmla="*/ 289023 h 289023"/>
              <a:gd name="connsiteX15" fmla="*/ 246911 w 632568"/>
              <a:gd name="connsiteY15" fmla="*/ 289023 h 289023"/>
              <a:gd name="connsiteX16" fmla="*/ 246911 w 632568"/>
              <a:gd name="connsiteY16" fmla="*/ 289023 h 289023"/>
              <a:gd name="connsiteX17" fmla="*/ 246911 w 632568"/>
              <a:gd name="connsiteY17" fmla="*/ 289023 h 289023"/>
              <a:gd name="connsiteX18" fmla="*/ 246911 w 632568"/>
              <a:gd name="connsiteY18" fmla="*/ 289023 h 289023"/>
              <a:gd name="connsiteX0" fmla="*/ 330383 w 617213"/>
              <a:gd name="connsiteY0" fmla="*/ 0 h 289023"/>
              <a:gd name="connsiteX1" fmla="*/ 23998 w 617213"/>
              <a:gd name="connsiteY1" fmla="*/ 77213 h 289023"/>
              <a:gd name="connsiteX2" fmla="*/ 76322 w 617213"/>
              <a:gd name="connsiteY2" fmla="*/ 88889 h 289023"/>
              <a:gd name="connsiteX3" fmla="*/ 52790 w 617213"/>
              <a:gd name="connsiteY3" fmla="*/ 131990 h 289023"/>
              <a:gd name="connsiteX4" fmla="*/ 614965 w 617213"/>
              <a:gd name="connsiteY4" fmla="*/ 110336 h 289023"/>
              <a:gd name="connsiteX5" fmla="*/ 249744 w 617213"/>
              <a:gd name="connsiteY5" fmla="*/ 177606 h 289023"/>
              <a:gd name="connsiteX6" fmla="*/ 246911 w 617213"/>
              <a:gd name="connsiteY6" fmla="*/ 289023 h 289023"/>
              <a:gd name="connsiteX7" fmla="*/ 246911 w 617213"/>
              <a:gd name="connsiteY7" fmla="*/ 289023 h 289023"/>
              <a:gd name="connsiteX8" fmla="*/ 246911 w 617213"/>
              <a:gd name="connsiteY8" fmla="*/ 289023 h 289023"/>
              <a:gd name="connsiteX9" fmla="*/ 246911 w 617213"/>
              <a:gd name="connsiteY9" fmla="*/ 289023 h 289023"/>
              <a:gd name="connsiteX10" fmla="*/ 246911 w 617213"/>
              <a:gd name="connsiteY10" fmla="*/ 289023 h 289023"/>
              <a:gd name="connsiteX11" fmla="*/ 246911 w 617213"/>
              <a:gd name="connsiteY11" fmla="*/ 289023 h 289023"/>
              <a:gd name="connsiteX12" fmla="*/ 246911 w 617213"/>
              <a:gd name="connsiteY12" fmla="*/ 289023 h 289023"/>
              <a:gd name="connsiteX13" fmla="*/ 246911 w 617213"/>
              <a:gd name="connsiteY13" fmla="*/ 289023 h 289023"/>
              <a:gd name="connsiteX14" fmla="*/ 246911 w 617213"/>
              <a:gd name="connsiteY14" fmla="*/ 289023 h 289023"/>
              <a:gd name="connsiteX15" fmla="*/ 246911 w 617213"/>
              <a:gd name="connsiteY15" fmla="*/ 289023 h 289023"/>
              <a:gd name="connsiteX16" fmla="*/ 246911 w 617213"/>
              <a:gd name="connsiteY16" fmla="*/ 289023 h 289023"/>
              <a:gd name="connsiteX17" fmla="*/ 246911 w 617213"/>
              <a:gd name="connsiteY17" fmla="*/ 289023 h 289023"/>
              <a:gd name="connsiteX18" fmla="*/ 246911 w 617213"/>
              <a:gd name="connsiteY18" fmla="*/ 289023 h 289023"/>
              <a:gd name="connsiteX0" fmla="*/ 312839 w 641531"/>
              <a:gd name="connsiteY0" fmla="*/ 0 h 289023"/>
              <a:gd name="connsiteX1" fmla="*/ 6454 w 641531"/>
              <a:gd name="connsiteY1" fmla="*/ 77213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839 w 641531"/>
              <a:gd name="connsiteY0" fmla="*/ 0 h 289023"/>
              <a:gd name="connsiteX1" fmla="*/ 6452 w 641531"/>
              <a:gd name="connsiteY1" fmla="*/ 56797 h 289023"/>
              <a:gd name="connsiteX2" fmla="*/ 635251 w 641531"/>
              <a:gd name="connsiteY2" fmla="*/ 86619 h 289023"/>
              <a:gd name="connsiteX3" fmla="*/ 35246 w 641531"/>
              <a:gd name="connsiteY3" fmla="*/ 131990 h 289023"/>
              <a:gd name="connsiteX4" fmla="*/ 597421 w 641531"/>
              <a:gd name="connsiteY4" fmla="*/ 110336 h 289023"/>
              <a:gd name="connsiteX5" fmla="*/ 232200 w 641531"/>
              <a:gd name="connsiteY5" fmla="*/ 177606 h 289023"/>
              <a:gd name="connsiteX6" fmla="*/ 229367 w 641531"/>
              <a:gd name="connsiteY6" fmla="*/ 289023 h 289023"/>
              <a:gd name="connsiteX7" fmla="*/ 229367 w 641531"/>
              <a:gd name="connsiteY7" fmla="*/ 289023 h 289023"/>
              <a:gd name="connsiteX8" fmla="*/ 229367 w 641531"/>
              <a:gd name="connsiteY8" fmla="*/ 289023 h 289023"/>
              <a:gd name="connsiteX9" fmla="*/ 229367 w 641531"/>
              <a:gd name="connsiteY9" fmla="*/ 289023 h 289023"/>
              <a:gd name="connsiteX10" fmla="*/ 229367 w 641531"/>
              <a:gd name="connsiteY10" fmla="*/ 289023 h 289023"/>
              <a:gd name="connsiteX11" fmla="*/ 229367 w 641531"/>
              <a:gd name="connsiteY11" fmla="*/ 289023 h 289023"/>
              <a:gd name="connsiteX12" fmla="*/ 229367 w 641531"/>
              <a:gd name="connsiteY12" fmla="*/ 289023 h 289023"/>
              <a:gd name="connsiteX13" fmla="*/ 229367 w 641531"/>
              <a:gd name="connsiteY13" fmla="*/ 289023 h 289023"/>
              <a:gd name="connsiteX14" fmla="*/ 229367 w 641531"/>
              <a:gd name="connsiteY14" fmla="*/ 289023 h 289023"/>
              <a:gd name="connsiteX15" fmla="*/ 229367 w 641531"/>
              <a:gd name="connsiteY15" fmla="*/ 289023 h 289023"/>
              <a:gd name="connsiteX16" fmla="*/ 229367 w 641531"/>
              <a:gd name="connsiteY16" fmla="*/ 289023 h 289023"/>
              <a:gd name="connsiteX17" fmla="*/ 229367 w 641531"/>
              <a:gd name="connsiteY17" fmla="*/ 289023 h 289023"/>
              <a:gd name="connsiteX18" fmla="*/ 229367 w 641531"/>
              <a:gd name="connsiteY18" fmla="*/ 289023 h 289023"/>
              <a:gd name="connsiteX0" fmla="*/ 312044 w 617386"/>
              <a:gd name="connsiteY0" fmla="*/ 0 h 289023"/>
              <a:gd name="connsiteX1" fmla="*/ 5657 w 617386"/>
              <a:gd name="connsiteY1" fmla="*/ 56797 h 289023"/>
              <a:gd name="connsiteX2" fmla="*/ 610924 w 617386"/>
              <a:gd name="connsiteY2" fmla="*/ 70740 h 289023"/>
              <a:gd name="connsiteX3" fmla="*/ 34451 w 617386"/>
              <a:gd name="connsiteY3" fmla="*/ 131990 h 289023"/>
              <a:gd name="connsiteX4" fmla="*/ 596626 w 617386"/>
              <a:gd name="connsiteY4" fmla="*/ 110336 h 289023"/>
              <a:gd name="connsiteX5" fmla="*/ 231405 w 617386"/>
              <a:gd name="connsiteY5" fmla="*/ 177606 h 289023"/>
              <a:gd name="connsiteX6" fmla="*/ 228572 w 617386"/>
              <a:gd name="connsiteY6" fmla="*/ 289023 h 289023"/>
              <a:gd name="connsiteX7" fmla="*/ 228572 w 617386"/>
              <a:gd name="connsiteY7" fmla="*/ 289023 h 289023"/>
              <a:gd name="connsiteX8" fmla="*/ 228572 w 617386"/>
              <a:gd name="connsiteY8" fmla="*/ 289023 h 289023"/>
              <a:gd name="connsiteX9" fmla="*/ 228572 w 617386"/>
              <a:gd name="connsiteY9" fmla="*/ 289023 h 289023"/>
              <a:gd name="connsiteX10" fmla="*/ 228572 w 617386"/>
              <a:gd name="connsiteY10" fmla="*/ 289023 h 289023"/>
              <a:gd name="connsiteX11" fmla="*/ 228572 w 617386"/>
              <a:gd name="connsiteY11" fmla="*/ 289023 h 289023"/>
              <a:gd name="connsiteX12" fmla="*/ 228572 w 617386"/>
              <a:gd name="connsiteY12" fmla="*/ 289023 h 289023"/>
              <a:gd name="connsiteX13" fmla="*/ 228572 w 617386"/>
              <a:gd name="connsiteY13" fmla="*/ 289023 h 289023"/>
              <a:gd name="connsiteX14" fmla="*/ 228572 w 617386"/>
              <a:gd name="connsiteY14" fmla="*/ 289023 h 289023"/>
              <a:gd name="connsiteX15" fmla="*/ 228572 w 617386"/>
              <a:gd name="connsiteY15" fmla="*/ 289023 h 289023"/>
              <a:gd name="connsiteX16" fmla="*/ 228572 w 617386"/>
              <a:gd name="connsiteY16" fmla="*/ 289023 h 289023"/>
              <a:gd name="connsiteX17" fmla="*/ 228572 w 617386"/>
              <a:gd name="connsiteY17" fmla="*/ 289023 h 289023"/>
              <a:gd name="connsiteX18" fmla="*/ 228572 w 617386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37558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31405 w 617391"/>
              <a:gd name="connsiteY5" fmla="*/ 177606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2044 w 617391"/>
              <a:gd name="connsiteY0" fmla="*/ 0 h 289023"/>
              <a:gd name="connsiteX1" fmla="*/ 5657 w 617391"/>
              <a:gd name="connsiteY1" fmla="*/ 56797 h 289023"/>
              <a:gd name="connsiteX2" fmla="*/ 610924 w 617391"/>
              <a:gd name="connsiteY2" fmla="*/ 70740 h 289023"/>
              <a:gd name="connsiteX3" fmla="*/ 34451 w 617391"/>
              <a:gd name="connsiteY3" fmla="*/ 131990 h 289023"/>
              <a:gd name="connsiteX4" fmla="*/ 573094 w 617391"/>
              <a:gd name="connsiteY4" fmla="*/ 155705 h 289023"/>
              <a:gd name="connsiteX5" fmla="*/ 266703 w 617391"/>
              <a:gd name="connsiteY5" fmla="*/ 200291 h 289023"/>
              <a:gd name="connsiteX6" fmla="*/ 228572 w 617391"/>
              <a:gd name="connsiteY6" fmla="*/ 289023 h 289023"/>
              <a:gd name="connsiteX7" fmla="*/ 228572 w 617391"/>
              <a:gd name="connsiteY7" fmla="*/ 289023 h 289023"/>
              <a:gd name="connsiteX8" fmla="*/ 228572 w 617391"/>
              <a:gd name="connsiteY8" fmla="*/ 289023 h 289023"/>
              <a:gd name="connsiteX9" fmla="*/ 228572 w 617391"/>
              <a:gd name="connsiteY9" fmla="*/ 289023 h 289023"/>
              <a:gd name="connsiteX10" fmla="*/ 228572 w 617391"/>
              <a:gd name="connsiteY10" fmla="*/ 289023 h 289023"/>
              <a:gd name="connsiteX11" fmla="*/ 228572 w 617391"/>
              <a:gd name="connsiteY11" fmla="*/ 289023 h 289023"/>
              <a:gd name="connsiteX12" fmla="*/ 228572 w 617391"/>
              <a:gd name="connsiteY12" fmla="*/ 289023 h 289023"/>
              <a:gd name="connsiteX13" fmla="*/ 228572 w 617391"/>
              <a:gd name="connsiteY13" fmla="*/ 289023 h 289023"/>
              <a:gd name="connsiteX14" fmla="*/ 228572 w 617391"/>
              <a:gd name="connsiteY14" fmla="*/ 289023 h 289023"/>
              <a:gd name="connsiteX15" fmla="*/ 228572 w 617391"/>
              <a:gd name="connsiteY15" fmla="*/ 289023 h 289023"/>
              <a:gd name="connsiteX16" fmla="*/ 228572 w 617391"/>
              <a:gd name="connsiteY16" fmla="*/ 289023 h 289023"/>
              <a:gd name="connsiteX17" fmla="*/ 228572 w 617391"/>
              <a:gd name="connsiteY17" fmla="*/ 289023 h 289023"/>
              <a:gd name="connsiteX18" fmla="*/ 228572 w 617391"/>
              <a:gd name="connsiteY18" fmla="*/ 289023 h 289023"/>
              <a:gd name="connsiteX0" fmla="*/ 311664 w 605341"/>
              <a:gd name="connsiteY0" fmla="*/ 0 h 289023"/>
              <a:gd name="connsiteX1" fmla="*/ 5277 w 605341"/>
              <a:gd name="connsiteY1" fmla="*/ 56797 h 289023"/>
              <a:gd name="connsiteX2" fmla="*/ 598780 w 605341"/>
              <a:gd name="connsiteY2" fmla="*/ 79814 h 289023"/>
              <a:gd name="connsiteX3" fmla="*/ 34071 w 605341"/>
              <a:gd name="connsiteY3" fmla="*/ 131990 h 289023"/>
              <a:gd name="connsiteX4" fmla="*/ 572714 w 605341"/>
              <a:gd name="connsiteY4" fmla="*/ 155705 h 289023"/>
              <a:gd name="connsiteX5" fmla="*/ 266323 w 605341"/>
              <a:gd name="connsiteY5" fmla="*/ 200291 h 289023"/>
              <a:gd name="connsiteX6" fmla="*/ 228192 w 605341"/>
              <a:gd name="connsiteY6" fmla="*/ 289023 h 289023"/>
              <a:gd name="connsiteX7" fmla="*/ 228192 w 605341"/>
              <a:gd name="connsiteY7" fmla="*/ 289023 h 289023"/>
              <a:gd name="connsiteX8" fmla="*/ 228192 w 605341"/>
              <a:gd name="connsiteY8" fmla="*/ 289023 h 289023"/>
              <a:gd name="connsiteX9" fmla="*/ 228192 w 605341"/>
              <a:gd name="connsiteY9" fmla="*/ 289023 h 289023"/>
              <a:gd name="connsiteX10" fmla="*/ 228192 w 605341"/>
              <a:gd name="connsiteY10" fmla="*/ 289023 h 289023"/>
              <a:gd name="connsiteX11" fmla="*/ 228192 w 605341"/>
              <a:gd name="connsiteY11" fmla="*/ 289023 h 289023"/>
              <a:gd name="connsiteX12" fmla="*/ 228192 w 605341"/>
              <a:gd name="connsiteY12" fmla="*/ 289023 h 289023"/>
              <a:gd name="connsiteX13" fmla="*/ 228192 w 605341"/>
              <a:gd name="connsiteY13" fmla="*/ 289023 h 289023"/>
              <a:gd name="connsiteX14" fmla="*/ 228192 w 605341"/>
              <a:gd name="connsiteY14" fmla="*/ 289023 h 289023"/>
              <a:gd name="connsiteX15" fmla="*/ 228192 w 605341"/>
              <a:gd name="connsiteY15" fmla="*/ 289023 h 289023"/>
              <a:gd name="connsiteX16" fmla="*/ 228192 w 605341"/>
              <a:gd name="connsiteY16" fmla="*/ 289023 h 289023"/>
              <a:gd name="connsiteX17" fmla="*/ 228192 w 605341"/>
              <a:gd name="connsiteY17" fmla="*/ 289023 h 289023"/>
              <a:gd name="connsiteX18" fmla="*/ 228192 w 605341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11664 w 598780"/>
              <a:gd name="connsiteY0" fmla="*/ 0 h 289023"/>
              <a:gd name="connsiteX1" fmla="*/ 5277 w 598780"/>
              <a:gd name="connsiteY1" fmla="*/ 56797 h 289023"/>
              <a:gd name="connsiteX2" fmla="*/ 598780 w 598780"/>
              <a:gd name="connsiteY2" fmla="*/ 79814 h 289023"/>
              <a:gd name="connsiteX3" fmla="*/ 34071 w 598780"/>
              <a:gd name="connsiteY3" fmla="*/ 131990 h 289023"/>
              <a:gd name="connsiteX4" fmla="*/ 572714 w 598780"/>
              <a:gd name="connsiteY4" fmla="*/ 155705 h 289023"/>
              <a:gd name="connsiteX5" fmla="*/ 266323 w 598780"/>
              <a:gd name="connsiteY5" fmla="*/ 200291 h 289023"/>
              <a:gd name="connsiteX6" fmla="*/ 228192 w 598780"/>
              <a:gd name="connsiteY6" fmla="*/ 289023 h 289023"/>
              <a:gd name="connsiteX7" fmla="*/ 228192 w 598780"/>
              <a:gd name="connsiteY7" fmla="*/ 289023 h 289023"/>
              <a:gd name="connsiteX8" fmla="*/ 228192 w 598780"/>
              <a:gd name="connsiteY8" fmla="*/ 289023 h 289023"/>
              <a:gd name="connsiteX9" fmla="*/ 228192 w 598780"/>
              <a:gd name="connsiteY9" fmla="*/ 289023 h 289023"/>
              <a:gd name="connsiteX10" fmla="*/ 228192 w 598780"/>
              <a:gd name="connsiteY10" fmla="*/ 289023 h 289023"/>
              <a:gd name="connsiteX11" fmla="*/ 228192 w 598780"/>
              <a:gd name="connsiteY11" fmla="*/ 289023 h 289023"/>
              <a:gd name="connsiteX12" fmla="*/ 228192 w 598780"/>
              <a:gd name="connsiteY12" fmla="*/ 289023 h 289023"/>
              <a:gd name="connsiteX13" fmla="*/ 228192 w 598780"/>
              <a:gd name="connsiteY13" fmla="*/ 289023 h 289023"/>
              <a:gd name="connsiteX14" fmla="*/ 228192 w 598780"/>
              <a:gd name="connsiteY14" fmla="*/ 289023 h 289023"/>
              <a:gd name="connsiteX15" fmla="*/ 228192 w 598780"/>
              <a:gd name="connsiteY15" fmla="*/ 289023 h 289023"/>
              <a:gd name="connsiteX16" fmla="*/ 228192 w 598780"/>
              <a:gd name="connsiteY16" fmla="*/ 289023 h 289023"/>
              <a:gd name="connsiteX17" fmla="*/ 228192 w 598780"/>
              <a:gd name="connsiteY17" fmla="*/ 289023 h 289023"/>
              <a:gd name="connsiteX18" fmla="*/ 228192 w 598780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503"/>
              <a:gd name="connsiteY0" fmla="*/ 0 h 289023"/>
              <a:gd name="connsiteX1" fmla="*/ 0 w 593503"/>
              <a:gd name="connsiteY1" fmla="*/ 56797 h 289023"/>
              <a:gd name="connsiteX2" fmla="*/ 593503 w 593503"/>
              <a:gd name="connsiteY2" fmla="*/ 79814 h 289023"/>
              <a:gd name="connsiteX3" fmla="*/ 28794 w 593503"/>
              <a:gd name="connsiteY3" fmla="*/ 131990 h 289023"/>
              <a:gd name="connsiteX4" fmla="*/ 567437 w 593503"/>
              <a:gd name="connsiteY4" fmla="*/ 155705 h 289023"/>
              <a:gd name="connsiteX5" fmla="*/ 261046 w 593503"/>
              <a:gd name="connsiteY5" fmla="*/ 200291 h 289023"/>
              <a:gd name="connsiteX6" fmla="*/ 222915 w 593503"/>
              <a:gd name="connsiteY6" fmla="*/ 289023 h 289023"/>
              <a:gd name="connsiteX7" fmla="*/ 222915 w 593503"/>
              <a:gd name="connsiteY7" fmla="*/ 289023 h 289023"/>
              <a:gd name="connsiteX8" fmla="*/ 222915 w 593503"/>
              <a:gd name="connsiteY8" fmla="*/ 289023 h 289023"/>
              <a:gd name="connsiteX9" fmla="*/ 222915 w 593503"/>
              <a:gd name="connsiteY9" fmla="*/ 289023 h 289023"/>
              <a:gd name="connsiteX10" fmla="*/ 222915 w 593503"/>
              <a:gd name="connsiteY10" fmla="*/ 289023 h 289023"/>
              <a:gd name="connsiteX11" fmla="*/ 222915 w 593503"/>
              <a:gd name="connsiteY11" fmla="*/ 289023 h 289023"/>
              <a:gd name="connsiteX12" fmla="*/ 222915 w 593503"/>
              <a:gd name="connsiteY12" fmla="*/ 289023 h 289023"/>
              <a:gd name="connsiteX13" fmla="*/ 222915 w 593503"/>
              <a:gd name="connsiteY13" fmla="*/ 289023 h 289023"/>
              <a:gd name="connsiteX14" fmla="*/ 222915 w 593503"/>
              <a:gd name="connsiteY14" fmla="*/ 289023 h 289023"/>
              <a:gd name="connsiteX15" fmla="*/ 222915 w 593503"/>
              <a:gd name="connsiteY15" fmla="*/ 289023 h 289023"/>
              <a:gd name="connsiteX16" fmla="*/ 222915 w 593503"/>
              <a:gd name="connsiteY16" fmla="*/ 289023 h 289023"/>
              <a:gd name="connsiteX17" fmla="*/ 222915 w 593503"/>
              <a:gd name="connsiteY17" fmla="*/ 289023 h 289023"/>
              <a:gd name="connsiteX18" fmla="*/ 222915 w 593503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  <a:gd name="connsiteX0" fmla="*/ 306387 w 593646"/>
              <a:gd name="connsiteY0" fmla="*/ 0 h 289023"/>
              <a:gd name="connsiteX1" fmla="*/ 0 w 593646"/>
              <a:gd name="connsiteY1" fmla="*/ 56797 h 289023"/>
              <a:gd name="connsiteX2" fmla="*/ 593503 w 593646"/>
              <a:gd name="connsiteY2" fmla="*/ 79814 h 289023"/>
              <a:gd name="connsiteX3" fmla="*/ 28794 w 593646"/>
              <a:gd name="connsiteY3" fmla="*/ 131990 h 289023"/>
              <a:gd name="connsiteX4" fmla="*/ 567437 w 593646"/>
              <a:gd name="connsiteY4" fmla="*/ 155705 h 289023"/>
              <a:gd name="connsiteX5" fmla="*/ 261046 w 593646"/>
              <a:gd name="connsiteY5" fmla="*/ 200291 h 289023"/>
              <a:gd name="connsiteX6" fmla="*/ 222915 w 593646"/>
              <a:gd name="connsiteY6" fmla="*/ 289023 h 289023"/>
              <a:gd name="connsiteX7" fmla="*/ 222915 w 593646"/>
              <a:gd name="connsiteY7" fmla="*/ 289023 h 289023"/>
              <a:gd name="connsiteX8" fmla="*/ 222915 w 593646"/>
              <a:gd name="connsiteY8" fmla="*/ 289023 h 289023"/>
              <a:gd name="connsiteX9" fmla="*/ 222915 w 593646"/>
              <a:gd name="connsiteY9" fmla="*/ 289023 h 289023"/>
              <a:gd name="connsiteX10" fmla="*/ 222915 w 593646"/>
              <a:gd name="connsiteY10" fmla="*/ 289023 h 289023"/>
              <a:gd name="connsiteX11" fmla="*/ 222915 w 593646"/>
              <a:gd name="connsiteY11" fmla="*/ 289023 h 289023"/>
              <a:gd name="connsiteX12" fmla="*/ 222915 w 593646"/>
              <a:gd name="connsiteY12" fmla="*/ 289023 h 289023"/>
              <a:gd name="connsiteX13" fmla="*/ 222915 w 593646"/>
              <a:gd name="connsiteY13" fmla="*/ 289023 h 289023"/>
              <a:gd name="connsiteX14" fmla="*/ 222915 w 593646"/>
              <a:gd name="connsiteY14" fmla="*/ 289023 h 289023"/>
              <a:gd name="connsiteX15" fmla="*/ 222915 w 593646"/>
              <a:gd name="connsiteY15" fmla="*/ 289023 h 289023"/>
              <a:gd name="connsiteX16" fmla="*/ 222915 w 593646"/>
              <a:gd name="connsiteY16" fmla="*/ 289023 h 289023"/>
              <a:gd name="connsiteX17" fmla="*/ 222915 w 593646"/>
              <a:gd name="connsiteY17" fmla="*/ 289023 h 289023"/>
              <a:gd name="connsiteX18" fmla="*/ 222915 w 593646"/>
              <a:gd name="connsiteY18" fmla="*/ 289023 h 2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3646" h="289023">
                <a:moveTo>
                  <a:pt x="306387" y="0"/>
                </a:moveTo>
                <a:cubicBezTo>
                  <a:pt x="243941" y="34780"/>
                  <a:pt x="-795" y="32154"/>
                  <a:pt x="0" y="56797"/>
                </a:cubicBezTo>
                <a:cubicBezTo>
                  <a:pt x="795" y="81440"/>
                  <a:pt x="604392" y="58208"/>
                  <a:pt x="593503" y="79814"/>
                </a:cubicBezTo>
                <a:cubicBezTo>
                  <a:pt x="594377" y="108224"/>
                  <a:pt x="68432" y="94389"/>
                  <a:pt x="28794" y="131990"/>
                </a:cubicBezTo>
                <a:cubicBezTo>
                  <a:pt x="24451" y="160517"/>
                  <a:pt x="564024" y="137517"/>
                  <a:pt x="567437" y="155705"/>
                </a:cubicBezTo>
                <a:cubicBezTo>
                  <a:pt x="570850" y="173893"/>
                  <a:pt x="318466" y="178071"/>
                  <a:pt x="261046" y="200291"/>
                </a:cubicBezTo>
                <a:cubicBezTo>
                  <a:pt x="203626" y="222511"/>
                  <a:pt x="222915" y="289023"/>
                  <a:pt x="222915" y="289023"/>
                </a:cubicBez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  <a:lnTo>
                  <a:pt x="222915" y="289023"/>
                </a:lnTo>
              </a:path>
            </a:pathLst>
          </a:custGeom>
          <a:noFill/>
          <a:ln w="28575">
            <a:solidFill>
              <a:schemeClr val="tx1"/>
            </a:solidFill>
            <a:prstDash val="solid"/>
            <a:headEnd type="none" w="sm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914650" y="3370951"/>
            <a:ext cx="64389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337152" y="3452472"/>
            <a:ext cx="720748" cy="384198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98033" y="1453956"/>
            <a:ext cx="224279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Load data*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 [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3489" y="1448405"/>
            <a:ext cx="20119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Load data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 [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78709" y="1921273"/>
            <a:ext cx="64389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807970" y="1921273"/>
            <a:ext cx="64389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156460" y="864465"/>
            <a:ext cx="4800600" cy="2038755"/>
            <a:chOff x="3646392" y="1800613"/>
            <a:chExt cx="4800600" cy="203875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166842" y="1800613"/>
              <a:ext cx="1496780" cy="68935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Identical</a:t>
              </a:r>
            </a:p>
            <a:p>
              <a:pPr algn="ctr"/>
              <a:r>
                <a:rPr lang="en-US" altLang="ko-KR" dirty="0" smtClean="0"/>
                <a:t>computation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6728460" y="2156460"/>
              <a:ext cx="1718532" cy="1682908"/>
            </a:xfrm>
            <a:prstGeom prst="straightConnector1">
              <a:avLst/>
            </a:prstGeom>
            <a:ln w="57150">
              <a:solidFill>
                <a:srgbClr val="404040"/>
              </a:solidFill>
              <a:prstDash val="sysDot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3646392" y="2156460"/>
              <a:ext cx="1467110" cy="1469548"/>
            </a:xfrm>
            <a:prstGeom prst="straightConnector1">
              <a:avLst/>
            </a:prstGeom>
            <a:ln w="57150">
              <a:solidFill>
                <a:srgbClr val="404040"/>
              </a:solidFill>
              <a:prstDash val="sysDot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>
            <a:off x="3247869" y="3366029"/>
            <a:ext cx="310671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번개 45"/>
          <p:cNvSpPr/>
          <p:nvPr/>
        </p:nvSpPr>
        <p:spPr>
          <a:xfrm>
            <a:off x="2887708" y="2591949"/>
            <a:ext cx="370359" cy="64378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639940" y="3195844"/>
            <a:ext cx="1585700" cy="340370"/>
          </a:xfrm>
          <a:prstGeom prst="rect">
            <a:avLst/>
          </a:prstGeom>
          <a:solidFill>
            <a:srgbClr val="FFE7E7"/>
          </a:solidFill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Corrupted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26518" y="3452472"/>
            <a:ext cx="731382" cy="384198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232702" y="3610833"/>
            <a:ext cx="24513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-US" altLang="ko-KR" b="1" u="sng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temp*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 [</a:t>
            </a:r>
            <a:r>
              <a:rPr lang="en-US" altLang="ko-KR" dirty="0" err="1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*]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(temp*result of store)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Check </a:t>
            </a:r>
            <a:r>
              <a:rPr lang="en-US" altLang="ko-KR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temp*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data*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32701" y="4335780"/>
            <a:ext cx="2384249" cy="336642"/>
          </a:xfrm>
          <a:prstGeom prst="rect">
            <a:avLst/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809124" y="1922007"/>
            <a:ext cx="396108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번개 51"/>
          <p:cNvSpPr/>
          <p:nvPr/>
        </p:nvSpPr>
        <p:spPr>
          <a:xfrm>
            <a:off x="2797340" y="1141584"/>
            <a:ext cx="370359" cy="643784"/>
          </a:xfrm>
          <a:prstGeom prst="lightningBolt">
            <a:avLst/>
          </a:prstGeom>
          <a:solidFill>
            <a:srgbClr val="FFCCCC"/>
          </a:solidFill>
          <a:ln>
            <a:solidFill>
              <a:srgbClr val="C7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118141" y="1713007"/>
            <a:ext cx="523674" cy="336642"/>
          </a:xfrm>
          <a:prstGeom prst="rect">
            <a:avLst/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38949" y="1698130"/>
            <a:ext cx="606425" cy="336642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32701" y="3226970"/>
            <a:ext cx="226799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Store data*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trike="sngStrik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strike="sngStrik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*]</a:t>
            </a:r>
          </a:p>
        </p:txBody>
      </p:sp>
      <p:sp>
        <p:nvSpPr>
          <p:cNvPr id="56" name="자유형 55"/>
          <p:cNvSpPr/>
          <p:nvPr/>
        </p:nvSpPr>
        <p:spPr>
          <a:xfrm flipV="1">
            <a:off x="5315011" y="1921272"/>
            <a:ext cx="771286" cy="1350771"/>
          </a:xfrm>
          <a:custGeom>
            <a:avLst/>
            <a:gdLst>
              <a:gd name="connsiteX0" fmla="*/ 0 w 388757"/>
              <a:gd name="connsiteY0" fmla="*/ 0 h 383281"/>
              <a:gd name="connsiteX1" fmla="*/ 153313 w 388757"/>
              <a:gd name="connsiteY1" fmla="*/ 0 h 383281"/>
              <a:gd name="connsiteX2" fmla="*/ 153313 w 388757"/>
              <a:gd name="connsiteY2" fmla="*/ 383281 h 383281"/>
              <a:gd name="connsiteX3" fmla="*/ 388757 w 388757"/>
              <a:gd name="connsiteY3" fmla="*/ 383281 h 3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57" h="383281">
                <a:moveTo>
                  <a:pt x="0" y="0"/>
                </a:moveTo>
                <a:lnTo>
                  <a:pt x="153313" y="0"/>
                </a:lnTo>
                <a:lnTo>
                  <a:pt x="153313" y="383281"/>
                </a:lnTo>
                <a:lnTo>
                  <a:pt x="388757" y="383281"/>
                </a:lnTo>
              </a:path>
            </a:pathLst>
          </a:cu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 flipH="1" flipV="1">
            <a:off x="2774473" y="1934011"/>
            <a:ext cx="771286" cy="1299926"/>
          </a:xfrm>
          <a:custGeom>
            <a:avLst/>
            <a:gdLst>
              <a:gd name="connsiteX0" fmla="*/ 0 w 388757"/>
              <a:gd name="connsiteY0" fmla="*/ 0 h 383281"/>
              <a:gd name="connsiteX1" fmla="*/ 153313 w 388757"/>
              <a:gd name="connsiteY1" fmla="*/ 0 h 383281"/>
              <a:gd name="connsiteX2" fmla="*/ 153313 w 388757"/>
              <a:gd name="connsiteY2" fmla="*/ 383281 h 383281"/>
              <a:gd name="connsiteX3" fmla="*/ 388757 w 388757"/>
              <a:gd name="connsiteY3" fmla="*/ 383281 h 3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57" h="383281">
                <a:moveTo>
                  <a:pt x="0" y="0"/>
                </a:moveTo>
                <a:lnTo>
                  <a:pt x="153313" y="0"/>
                </a:lnTo>
                <a:lnTo>
                  <a:pt x="153313" y="383281"/>
                </a:lnTo>
                <a:lnTo>
                  <a:pt x="388757" y="383281"/>
                </a:lnTo>
              </a:path>
            </a:pathLst>
          </a:custGeom>
          <a:ln w="57150">
            <a:solidFill>
              <a:schemeClr val="tx1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122835" y="132298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①</a:t>
            </a:r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2283673" y="28002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715270" y="382129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</a:rPr>
              <a:t>③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156668" y="3190030"/>
            <a:ext cx="2530132" cy="331444"/>
          </a:xfrm>
          <a:prstGeom prst="rect">
            <a:avLst/>
          </a:prstGeom>
          <a:solidFill>
            <a:srgbClr val="96B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ko-KR" strike="sngStrike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Store </a:t>
            </a:r>
            <a:r>
              <a:rPr lang="en-US" altLang="ko-KR" strike="sngStrik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data*</a:t>
            </a:r>
            <a:r>
              <a:rPr lang="en-US" altLang="ko-KR" strike="sngStrik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trike="sngStrik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ko-KR" strike="sngStrik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altLang="ko-KR" strike="sngStrike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addr</a:t>
            </a:r>
            <a:r>
              <a:rPr lang="en-US" altLang="ko-KR" strike="sngStrik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*]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75830" y="3208022"/>
            <a:ext cx="2246759" cy="326377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39634" y="3721657"/>
            <a:ext cx="2579210" cy="97870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Footer Placeholder 4">
            <a:extLst>
              <a:ext uri="{FF2B5EF4-FFF2-40B4-BE49-F238E27FC236}">
                <a16:creationId xmlns="" xmlns:a16="http://schemas.microsoft.com/office/drawing/2014/main" id="{4A5AEFBB-C134-4E51-950B-FB3AB6E5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 smtClean="0"/>
              <a:t>Hwisoo So </a:t>
            </a:r>
            <a:r>
              <a:rPr lang="en-US" noProof="1"/>
              <a:t>/ </a:t>
            </a:r>
            <a:r>
              <a:rPr lang="en-US" noProof="1" smtClean="0"/>
              <a:t>Yonsei University</a:t>
            </a:r>
            <a:endParaRPr lang="en-US" noProof="1"/>
          </a:p>
        </p:txBody>
      </p:sp>
      <p:sp>
        <p:nvSpPr>
          <p:cNvPr id="2" name="직사각형 1"/>
          <p:cNvSpPr/>
          <p:nvPr/>
        </p:nvSpPr>
        <p:spPr>
          <a:xfrm>
            <a:off x="2750366" y="2541004"/>
            <a:ext cx="3389268" cy="542138"/>
          </a:xfrm>
          <a:prstGeom prst="rect">
            <a:avLst/>
          </a:prstGeom>
          <a:solidFill>
            <a:srgbClr val="96B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② </a:t>
            </a:r>
            <a:r>
              <a:rPr lang="en-US" altLang="ko-KR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waits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until </a:t>
            </a:r>
            <a:r>
              <a:rPr lang="en-US" altLang="ko-KR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checker reaches ①</a:t>
            </a:r>
            <a:endParaRPr lang="ko-KR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43857" y="3339424"/>
            <a:ext cx="3389268" cy="542138"/>
          </a:xfrm>
          <a:prstGeom prst="rect">
            <a:avLst/>
          </a:prstGeom>
          <a:solidFill>
            <a:srgbClr val="96B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③ waits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until ②</a:t>
            </a:r>
            <a:r>
              <a:rPr lang="ko-KR" alt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cs typeface="Times New Roman" panose="02020603050405020304" pitchFamily="18" charset="0"/>
              </a:rPr>
              <a:t>is done </a:t>
            </a:r>
            <a:endParaRPr lang="ko-KR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99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2.22222E-6 0.27685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41" grpId="0" animBg="1"/>
      <p:bldP spid="42" grpId="0" animBg="1"/>
      <p:bldP spid="23" grpId="0"/>
      <p:bldP spid="24" grpId="0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7" grpId="0" animBg="1"/>
      <p:bldP spid="7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7" grpId="0" animBg="1"/>
      <p:bldP spid="58" grpId="0"/>
      <p:bldP spid="58" grpId="1"/>
      <p:bldP spid="59" grpId="0"/>
      <p:bldP spid="60" grpId="0"/>
      <p:bldP spid="61" grpId="0" animBg="1"/>
      <p:bldP spid="62" grpId="0" animBg="1"/>
      <p:bldP spid="63" grpId="0" animBg="1"/>
      <p:bldP spid="2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prstDash val="solid"/>
          <a:headEnd type="oval" w="sm" len="sm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사용자 지정 1">
    <a:majorFont>
      <a:latin typeface="Trebuchet MS"/>
      <a:ea typeface="Trebuchet MS"/>
      <a:cs typeface=""/>
    </a:majorFont>
    <a:minorFont>
      <a:latin typeface="Trebuchet MS"/>
      <a:ea typeface="Trebuchet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사용자 지정 1">
    <a:majorFont>
      <a:latin typeface="Trebuchet MS"/>
      <a:ea typeface="Trebuchet MS"/>
      <a:cs typeface=""/>
    </a:majorFont>
    <a:minorFont>
      <a:latin typeface="Trebuchet MS"/>
      <a:ea typeface="Trebuchet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사용자 지정 1">
    <a:majorFont>
      <a:latin typeface="Trebuchet MS"/>
      <a:ea typeface="Trebuchet MS"/>
      <a:cs typeface=""/>
    </a:majorFont>
    <a:minorFont>
      <a:latin typeface="Trebuchet MS"/>
      <a:ea typeface="Trebuchet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사용자 지정 1">
    <a:majorFont>
      <a:latin typeface="Trebuchet MS"/>
      <a:ea typeface="Trebuchet MS"/>
      <a:cs typeface=""/>
    </a:majorFont>
    <a:minorFont>
      <a:latin typeface="Trebuchet MS"/>
      <a:ea typeface="Trebuchet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사용자 지정 1">
    <a:majorFont>
      <a:latin typeface="Trebuchet MS"/>
      <a:ea typeface="Trebuchet MS"/>
      <a:cs typeface=""/>
    </a:majorFont>
    <a:minorFont>
      <a:latin typeface="Trebuchet MS"/>
      <a:ea typeface="Trebuchet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9121</TotalTime>
  <Words>1722</Words>
  <Application>Microsoft Office PowerPoint</Application>
  <PresentationFormat>화면 슬라이드 쇼(16:9)</PresentationFormat>
  <Paragraphs>520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Calibri</vt:lpstr>
      <vt:lpstr>Wingdings</vt:lpstr>
      <vt:lpstr>Times New Roman</vt:lpstr>
      <vt:lpstr>Arial</vt:lpstr>
      <vt:lpstr>Office Theme</vt:lpstr>
      <vt:lpstr>EXPERT: Effective and Flexible Error Protection by Redundant Multithreading</vt:lpstr>
      <vt:lpstr>EXPERT: Effective and Flexible Error Protection by Redundant Multithreading</vt:lpstr>
      <vt:lpstr>Soft and hard error: main threats to reliability</vt:lpstr>
      <vt:lpstr>Redundant Multithreading: flexible and effective</vt:lpstr>
      <vt:lpstr>Previous RMT researches</vt:lpstr>
      <vt:lpstr>Experiment: Setup</vt:lpstr>
      <vt:lpstr>Experiment: error coverage of SRMT</vt:lpstr>
      <vt:lpstr>Why SRMT suffers vulnerability?</vt:lpstr>
      <vt:lpstr>EXPERT: Reliable software-level RMT</vt:lpstr>
      <vt:lpstr>EXPERT: Store Packing Optimization</vt:lpstr>
      <vt:lpstr>Experiment: Setup</vt:lpstr>
      <vt:lpstr>Experiment: SDC coverage validation</vt:lpstr>
      <vt:lpstr>Conclusion</vt:lpstr>
      <vt:lpstr>References</vt:lpstr>
      <vt:lpstr>Extra slides</vt:lpstr>
      <vt:lpstr>Soft error and hard error</vt:lpstr>
      <vt:lpstr>SRMT: Error cases</vt:lpstr>
      <vt:lpstr>EXPERT: Removing Vulnerability from LOAD</vt:lpstr>
      <vt:lpstr>EXPERT: Load-back checking against error</vt:lpstr>
      <vt:lpstr>Silent Store Problem</vt:lpstr>
      <vt:lpstr>EXPERT: Memory Coherence Problem</vt:lpstr>
      <vt:lpstr>2-ways of Compiler-level error detection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 by Jano Gebelein</dc:title>
  <dc:creator>Jano Gebelein</dc:creator>
  <cp:lastModifiedBy>소휘수</cp:lastModifiedBy>
  <cp:revision>1691</cp:revision>
  <dcterms:created xsi:type="dcterms:W3CDTF">2016-09-12T10:42:56Z</dcterms:created>
  <dcterms:modified xsi:type="dcterms:W3CDTF">2018-03-20T18:51:17Z</dcterms:modified>
</cp:coreProperties>
</file>