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5" r:id="rId4"/>
    <p:sldId id="258" r:id="rId5"/>
    <p:sldId id="266" r:id="rId6"/>
    <p:sldId id="260" r:id="rId7"/>
    <p:sldId id="259" r:id="rId8"/>
    <p:sldId id="267" r:id="rId9"/>
    <p:sldId id="270" r:id="rId10"/>
    <p:sldId id="269" r:id="rId11"/>
    <p:sldId id="268" r:id="rId12"/>
    <p:sldId id="261" r:id="rId13"/>
    <p:sldId id="262" r:id="rId14"/>
    <p:sldId id="263" r:id="rId15"/>
    <p:sldId id="264"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609" autoAdjust="0"/>
  </p:normalViewPr>
  <p:slideViewPr>
    <p:cSldViewPr snapToGrid="0">
      <p:cViewPr varScale="1">
        <p:scale>
          <a:sx n="61" d="100"/>
          <a:sy n="61" d="100"/>
        </p:scale>
        <p:origin x="10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52FEA-6F78-4D35-B381-61948FDE6628}" type="datetimeFigureOut">
              <a:rPr lang="ko-KR" altLang="en-US" smtClean="0"/>
              <a:t>2016-07-06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1968A-4308-46E3-B042-537A9493C8A9}" type="slidenum">
              <a:rPr lang="ko-KR" altLang="en-US" smtClean="0"/>
              <a:t>‹#›</a:t>
            </a:fld>
            <a:endParaRPr lang="ko-KR" altLang="en-US"/>
          </a:p>
        </p:txBody>
      </p:sp>
    </p:spTree>
    <p:extLst>
      <p:ext uri="{BB962C8B-B14F-4D97-AF65-F5344CB8AC3E}">
        <p14:creationId xmlns:p14="http://schemas.microsoft.com/office/powerpoint/2010/main" val="46885306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Good morning. It’s a great honor to present today</a:t>
            </a:r>
            <a:r>
              <a:rPr lang="en-US" altLang="ko-KR" baseline="0" dirty="0"/>
              <a:t> and it’s my first oral presentation in ASAP conference</a:t>
            </a:r>
            <a:r>
              <a:rPr lang="en-US" altLang="ko-KR" dirty="0"/>
              <a:t>. I’m Yohan from </a:t>
            </a:r>
            <a:r>
              <a:rPr lang="en-US" altLang="ko-KR" dirty="0" err="1"/>
              <a:t>Yonsei</a:t>
            </a:r>
            <a:r>
              <a:rPr lang="en-US" altLang="ko-KR" dirty="0"/>
              <a:t> University in South Korea. Today, I’d like to talk about our paper, ‘</a:t>
            </a:r>
            <a:r>
              <a:rPr lang="en-US" altLang="ko-KR" dirty="0" err="1"/>
              <a:t>gemV</a:t>
            </a:r>
            <a:r>
              <a:rPr lang="en-US" altLang="ko-KR" dirty="0"/>
              <a:t>: A Validated Toolset for the Early Exploration of System Reliability’.  This is our solution to quantify</a:t>
            </a:r>
            <a:r>
              <a:rPr lang="en-US" altLang="ko-KR" baseline="0" dirty="0"/>
              <a:t> the system-level reliability of processors.</a:t>
            </a:r>
            <a:endParaRPr lang="ko-KR" altLang="en-US"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1</a:t>
            </a:fld>
            <a:endParaRPr lang="ko-KR" altLang="en-US"/>
          </a:p>
        </p:txBody>
      </p:sp>
    </p:spTree>
    <p:extLst>
      <p:ext uri="{BB962C8B-B14F-4D97-AF65-F5344CB8AC3E}">
        <p14:creationId xmlns:p14="http://schemas.microsoft.com/office/powerpoint/2010/main" val="224298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a:t>
            </a:r>
            <a:r>
              <a:rPr lang="en-US" altLang="ko-KR" baseline="0" dirty="0"/>
              <a:t> best way to explore the design space b/w performance and reliability is making real physical processors. However, it’s almost impossible or too expensive. So, we need to estimate vulnerability with an extensive and quantitative manner. And, I also show you some interesting design space exploration with perspective of hardware architect, software engineer, and system designers. Our future work will include analyzing masking effects in order to improve the accuracy of vulnerability modeling. Thanks for listening.</a:t>
            </a:r>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15</a:t>
            </a:fld>
            <a:endParaRPr lang="ko-KR" altLang="en-US"/>
          </a:p>
        </p:txBody>
      </p:sp>
    </p:spTree>
    <p:extLst>
      <p:ext uri="{BB962C8B-B14F-4D97-AF65-F5344CB8AC3E}">
        <p14:creationId xmlns:p14="http://schemas.microsoft.com/office/powerpoint/2010/main" val="240031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I’m going to present our work under the following headings. First is the motivation why we dig into the reliability estimation. Because soft errors are important design</a:t>
            </a:r>
            <a:r>
              <a:rPr lang="en-US" altLang="ko-KR" baseline="0" dirty="0"/>
              <a:t> concern in embedded systems, we need to estimate the reliability of processors against soft errors. Fault injection and neutron beam testing are methods to quantify the reliability accurately, but they are too expensive to set up and perform experiments. In this paper, </a:t>
            </a:r>
            <a:r>
              <a:rPr lang="en-US" altLang="ko-KR" dirty="0"/>
              <a:t>we’ve implemented vulnerability estimation toolset for out-of-order processors</a:t>
            </a:r>
            <a:r>
              <a:rPr lang="en-US" altLang="ko-KR" baseline="0" dirty="0"/>
              <a:t> based on gem5 simulator</a:t>
            </a:r>
            <a:r>
              <a:rPr lang="en-US" altLang="ko-KR" dirty="0"/>
              <a:t>.</a:t>
            </a:r>
            <a:r>
              <a:rPr lang="en-US" altLang="ko-KR" baseline="0" dirty="0"/>
              <a:t> Our first finding is that we can reduce the vulnerability by up to 82% with only 1% performance overhead by just changing hardware configurations. Our second finding is that software configurations are more sensitive to vulnerability rather than runtime. And, we also find that the choice of ISAs can vary vulnerability a lot even with the same hardware and software configurations.</a:t>
            </a:r>
            <a:endParaRPr lang="en-US" altLang="ko-KR"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2</a:t>
            </a:fld>
            <a:endParaRPr lang="ko-KR" altLang="en-US"/>
          </a:p>
        </p:txBody>
      </p:sp>
    </p:spTree>
    <p:extLst>
      <p:ext uri="{BB962C8B-B14F-4D97-AF65-F5344CB8AC3E}">
        <p14:creationId xmlns:p14="http://schemas.microsoft.com/office/powerpoint/2010/main" val="295404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0"/>
            <a:r>
              <a:rPr lang="en-US" altLang="ko-KR" sz="1200" kern="1200" dirty="0">
                <a:solidFill>
                  <a:schemeClr val="tx1"/>
                </a:solidFill>
                <a:effectLst/>
                <a:latin typeface="+mn-lt"/>
                <a:ea typeface="+mn-ea"/>
                <a:cs typeface="+mn-cs"/>
              </a:rPr>
              <a:t>In the previous slide, I said an unfamiliar term, soft error. Soft error is temporary bit flip in a semiconductor device when high energy particle strikes the transistor.</a:t>
            </a:r>
          </a:p>
          <a:p>
            <a:pPr fontAlgn="base" latinLnBrk="0"/>
            <a:r>
              <a:rPr lang="en-US" altLang="ko-KR" sz="1200" kern="1200" dirty="0">
                <a:solidFill>
                  <a:schemeClr val="tx1"/>
                </a:solidFill>
                <a:effectLst/>
                <a:latin typeface="+mn-lt"/>
                <a:ea typeface="+mn-ea"/>
                <a:cs typeface="+mn-cs"/>
              </a:rPr>
              <a:t>Soft error rate is exponentially increasing with technology scaling. For now, there are just one or two bit soft errors in the systems. However, system are becoming smaller and smaller for </a:t>
            </a:r>
            <a:r>
              <a:rPr lang="en-US" altLang="ko-KR" sz="1200" kern="1200" dirty="0" err="1">
                <a:solidFill>
                  <a:schemeClr val="tx1"/>
                </a:solidFill>
                <a:effectLst/>
                <a:latin typeface="+mn-lt"/>
                <a:ea typeface="+mn-ea"/>
                <a:cs typeface="+mn-cs"/>
              </a:rPr>
              <a:t>IoT</a:t>
            </a:r>
            <a:r>
              <a:rPr lang="en-US" altLang="ko-KR" sz="1200" kern="1200" dirty="0">
                <a:solidFill>
                  <a:schemeClr val="tx1"/>
                </a:solidFill>
                <a:effectLst/>
                <a:latin typeface="+mn-lt"/>
                <a:ea typeface="+mn-ea"/>
                <a:cs typeface="+mn-cs"/>
              </a:rPr>
              <a:t> era, and soft errors are exponentially increasing in the near future.</a:t>
            </a:r>
          </a:p>
          <a:p>
            <a:pPr fontAlgn="base" latinLnBrk="0"/>
            <a:r>
              <a:rPr lang="en-US" altLang="ko-KR" sz="1200" kern="1200" dirty="0">
                <a:solidFill>
                  <a:schemeClr val="tx1"/>
                </a:solidFill>
                <a:effectLst/>
                <a:latin typeface="+mn-lt"/>
                <a:ea typeface="+mn-ea"/>
                <a:cs typeface="+mn-cs"/>
              </a:rPr>
              <a:t>We use the vulnerability as the metric of reliability. Let's see the data access pattern in processors. Data can be read and written.</a:t>
            </a:r>
          </a:p>
          <a:p>
            <a:pPr fontAlgn="base" latinLnBrk="0"/>
            <a:r>
              <a:rPr lang="en-US" altLang="ko-KR" sz="1200" kern="1200" dirty="0">
                <a:solidFill>
                  <a:schemeClr val="tx1"/>
                </a:solidFill>
                <a:effectLst/>
                <a:latin typeface="+mn-lt"/>
                <a:ea typeface="+mn-ea"/>
                <a:cs typeface="+mn-cs"/>
              </a:rPr>
              <a:t>If data is read by CPU, it might be used for processor execution.</a:t>
            </a:r>
          </a:p>
          <a:p>
            <a:pPr fontAlgn="base" latinLnBrk="0"/>
            <a:r>
              <a:rPr lang="en-US" altLang="ko-KR" sz="1200" kern="1200" dirty="0">
                <a:solidFill>
                  <a:schemeClr val="tx1"/>
                </a:solidFill>
                <a:effectLst/>
                <a:latin typeface="+mn-lt"/>
                <a:ea typeface="+mn-ea"/>
                <a:cs typeface="+mn-cs"/>
              </a:rPr>
              <a:t>In case of write operations, new value overwrites the data.</a:t>
            </a:r>
          </a:p>
          <a:p>
            <a:pPr fontAlgn="base" latinLnBrk="0"/>
            <a:r>
              <a:rPr lang="en-US" altLang="ko-KR" sz="1200" kern="1200" dirty="0">
                <a:solidFill>
                  <a:schemeClr val="tx1"/>
                </a:solidFill>
                <a:effectLst/>
                <a:latin typeface="+mn-lt"/>
                <a:ea typeface="+mn-ea"/>
                <a:cs typeface="+mn-cs"/>
              </a:rPr>
              <a:t>Read and eviction at the dirty state can be vulnerable since soft errors at that time can be propagated to CPU. Thus, vulnerability estimation depends on data access patterns. Vulnerability is the sum of these vulnerable periods in </a:t>
            </a:r>
            <a:r>
              <a:rPr lang="en-US" altLang="ko-KR" sz="1200" kern="1200" dirty="0" err="1">
                <a:solidFill>
                  <a:schemeClr val="tx1"/>
                </a:solidFill>
                <a:effectLst/>
                <a:latin typeface="+mn-lt"/>
                <a:ea typeface="+mn-ea"/>
                <a:cs typeface="+mn-cs"/>
              </a:rPr>
              <a:t>microarchitectural</a:t>
            </a:r>
            <a:r>
              <a:rPr lang="en-US" altLang="ko-KR" sz="1200" kern="1200" dirty="0">
                <a:solidFill>
                  <a:schemeClr val="tx1"/>
                </a:solidFill>
                <a:effectLst/>
                <a:latin typeface="+mn-lt"/>
                <a:ea typeface="+mn-ea"/>
                <a:cs typeface="+mn-cs"/>
              </a:rPr>
              <a:t> components.</a:t>
            </a:r>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3</a:t>
            </a:fld>
            <a:endParaRPr lang="ko-KR" altLang="en-US"/>
          </a:p>
        </p:txBody>
      </p:sp>
    </p:spTree>
    <p:extLst>
      <p:ext uri="{BB962C8B-B14F-4D97-AF65-F5344CB8AC3E}">
        <p14:creationId xmlns:p14="http://schemas.microsoft.com/office/powerpoint/2010/main" val="202494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a:t>
            </a:r>
            <a:r>
              <a:rPr lang="en-US" altLang="ko-KR" dirty="0" err="1"/>
              <a:t>gemV</a:t>
            </a:r>
            <a:r>
              <a:rPr lang="en-US" altLang="ko-KR" dirty="0"/>
              <a:t> tool</a:t>
            </a:r>
            <a:r>
              <a:rPr lang="en-US" altLang="ko-KR" baseline="0" dirty="0"/>
              <a:t> is comprehensive because we estimate the all the </a:t>
            </a:r>
            <a:r>
              <a:rPr lang="en-US" altLang="ko-KR" baseline="0" dirty="0" err="1"/>
              <a:t>microarchitectural</a:t>
            </a:r>
            <a:r>
              <a:rPr lang="en-US" altLang="ko-KR" baseline="0" dirty="0"/>
              <a:t> components in out-of-order processors. There are many components in O3 processors, such as register file, instruction queue, reorder buffer, load-store queue, pipeline queues, and renaming units.  There were several vulnerability estimation tools, but nor of them modeled the pipeline queues and renaming units. Of course, it doesn’t matter if their contribution for entire vulnerability is not significant.</a:t>
            </a:r>
          </a:p>
          <a:p>
            <a:r>
              <a:rPr lang="en-US" altLang="ko-KR" baseline="0" dirty="0"/>
              <a:t>However, vulnerabilities of pipeline queues and renaming units take up 54% in case of a benchmark, </a:t>
            </a:r>
            <a:r>
              <a:rPr lang="en-US" altLang="ko-KR" baseline="0" dirty="0" err="1"/>
              <a:t>stringsearch</a:t>
            </a:r>
            <a:r>
              <a:rPr lang="en-US" altLang="ko-KR" baseline="0" dirty="0"/>
              <a:t>.</a:t>
            </a:r>
          </a:p>
          <a:p>
            <a:r>
              <a:rPr lang="en-US" altLang="ko-KR" baseline="0" dirty="0"/>
              <a:t>So, previous tools can ignore more than of vulnerabilities because they only estimated the subset of components in O3 processors.</a:t>
            </a:r>
            <a:endParaRPr lang="ko-KR" altLang="en-US"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4</a:t>
            </a:fld>
            <a:endParaRPr lang="ko-KR" altLang="en-US"/>
          </a:p>
        </p:txBody>
      </p:sp>
    </p:spTree>
    <p:extLst>
      <p:ext uri="{BB962C8B-B14F-4D97-AF65-F5344CB8AC3E}">
        <p14:creationId xmlns:p14="http://schemas.microsoft.com/office/powerpoint/2010/main" val="206923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Secondly, Our </a:t>
            </a:r>
            <a:r>
              <a:rPr lang="en-US" altLang="ko-KR" dirty="0" err="1"/>
              <a:t>gemV</a:t>
            </a:r>
            <a:r>
              <a:rPr lang="en-US" altLang="ko-KR" dirty="0"/>
              <a:t> provides</a:t>
            </a:r>
            <a:r>
              <a:rPr lang="en-US" altLang="ko-KR" baseline="0" dirty="0"/>
              <a:t> accurate vulnerability modeling. Assume that we get the vulnerability information from data access patterns. What is the meaning of vulnerable of non-vulnerable.</a:t>
            </a:r>
          </a:p>
          <a:p>
            <a:r>
              <a:rPr lang="en-US" altLang="ko-KR" baseline="0" dirty="0"/>
              <a:t>Vulnerable. If there are soft errors, it may induce system failures such as system halts or incorrect output. Non-vulnerable. Even with soft errors, it may not induce system failures. Really? How can we validate our modeling?</a:t>
            </a:r>
          </a:p>
          <a:p>
            <a:r>
              <a:rPr lang="en-US" altLang="ko-KR" baseline="0" dirty="0"/>
              <a:t>We need to inject faults. After that, we can determine whether injected faults incur system failures or not.</a:t>
            </a:r>
          </a:p>
          <a:p>
            <a:r>
              <a:rPr lang="en-US" altLang="ko-KR" baseline="0" dirty="0"/>
              <a:t>In this work, we have injected more than 30 thousands faults for all the components for 10 benchmarks. Through intensive fault injection campaigns, the accuracy of our vulnerability modeling is about 97%.</a:t>
            </a:r>
            <a:endParaRPr lang="ko-KR" altLang="en-US"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6</a:t>
            </a:fld>
            <a:endParaRPr lang="ko-KR" altLang="en-US"/>
          </a:p>
        </p:txBody>
      </p:sp>
    </p:spTree>
    <p:extLst>
      <p:ext uri="{BB962C8B-B14F-4D97-AF65-F5344CB8AC3E}">
        <p14:creationId xmlns:p14="http://schemas.microsoft.com/office/powerpoint/2010/main" val="182811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Lastly, our</a:t>
            </a:r>
            <a:r>
              <a:rPr lang="en-US" altLang="ko-KR" baseline="0" dirty="0"/>
              <a:t> </a:t>
            </a:r>
            <a:r>
              <a:rPr lang="en-US" altLang="ko-KR" baseline="0" dirty="0" err="1"/>
              <a:t>gemV</a:t>
            </a:r>
            <a:r>
              <a:rPr lang="en-US" altLang="ko-KR" baseline="0" dirty="0"/>
              <a:t> supports flexible vulnerability modeling because we have implemented it based on flexible gem5 simulator. With various inputs, our </a:t>
            </a:r>
            <a:r>
              <a:rPr lang="en-US" altLang="ko-KR" baseline="0" dirty="0" err="1"/>
              <a:t>gemV</a:t>
            </a:r>
            <a:r>
              <a:rPr lang="en-US" altLang="ko-KR" baseline="0" dirty="0"/>
              <a:t> returns vulnerability as well as runtime.</a:t>
            </a:r>
          </a:p>
          <a:p>
            <a:r>
              <a:rPr lang="en-US" altLang="ko-KR" baseline="0" dirty="0"/>
              <a:t>First off, we can change hardware configuration such as issue width and the size of ROB, IQ, and LSQs.</a:t>
            </a:r>
          </a:p>
          <a:p>
            <a:r>
              <a:rPr lang="en-US" altLang="ko-KR" baseline="0" dirty="0"/>
              <a:t>We can also configure software options such as compilers, optimization levels, and algorithms.</a:t>
            </a:r>
          </a:p>
          <a:p>
            <a:r>
              <a:rPr lang="en-US" altLang="ko-KR" baseline="0" dirty="0"/>
              <a:t>Lastly, </a:t>
            </a:r>
            <a:r>
              <a:rPr lang="en-US" altLang="ko-KR" baseline="0" dirty="0" err="1"/>
              <a:t>gemV</a:t>
            </a:r>
            <a:r>
              <a:rPr lang="en-US" altLang="ko-KR" baseline="0" dirty="0"/>
              <a:t> supports system configurations such as ISAs and number of cores.</a:t>
            </a:r>
          </a:p>
          <a:p>
            <a:r>
              <a:rPr lang="en-US" altLang="ko-KR" baseline="0" dirty="0"/>
              <a:t>So, we can explore the design space between performance and reliability with our </a:t>
            </a:r>
            <a:r>
              <a:rPr lang="en-US" altLang="ko-KR" baseline="0" dirty="0" err="1"/>
              <a:t>gemV</a:t>
            </a:r>
            <a:r>
              <a:rPr lang="en-US" altLang="ko-KR" baseline="0" dirty="0"/>
              <a:t> at the early design phase. </a:t>
            </a:r>
            <a:endParaRPr lang="ko-KR" altLang="en-US"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7</a:t>
            </a:fld>
            <a:endParaRPr lang="ko-KR" altLang="en-US"/>
          </a:p>
        </p:txBody>
      </p:sp>
    </p:spTree>
    <p:extLst>
      <p:ext uri="{BB962C8B-B14F-4D97-AF65-F5344CB8AC3E}">
        <p14:creationId xmlns:p14="http://schemas.microsoft.com/office/powerpoint/2010/main" val="383900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a:t>
            </a:r>
            <a:r>
              <a:rPr lang="en-US" altLang="ko-KR" baseline="0" dirty="0"/>
              <a:t> I’d like to share with you about design space exploration at the perspective of hardware architect. In this experiment, I fix the software and system options and change hardware options as shown in this table.</a:t>
            </a:r>
          </a:p>
          <a:p>
            <a:r>
              <a:rPr lang="en-US" altLang="ko-KR" baseline="0" dirty="0"/>
              <a:t>This graphs shows the vulnerability and runtime with changing hardware options. And, vulnerability and runtime are normalized to gem5 default configuration.</a:t>
            </a:r>
          </a:p>
          <a:p>
            <a:r>
              <a:rPr lang="en-US" altLang="ko-KR" baseline="0" dirty="0"/>
              <a:t>In this graph, we can find the interesting region. In this box, runtime is quite similar, but vulnerability varies a lot.</a:t>
            </a:r>
          </a:p>
          <a:p>
            <a:r>
              <a:rPr lang="en-US" altLang="ko-KR" baseline="0" dirty="0"/>
              <a:t>For this two point, we can reduce the vulnerability by up to 82% with less than 0.5% performance overhead by just changing hardware configurations.</a:t>
            </a:r>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12</a:t>
            </a:fld>
            <a:endParaRPr lang="ko-KR" altLang="en-US"/>
          </a:p>
        </p:txBody>
      </p:sp>
    </p:spTree>
    <p:extLst>
      <p:ext uri="{BB962C8B-B14F-4D97-AF65-F5344CB8AC3E}">
        <p14:creationId xmlns:p14="http://schemas.microsoft.com/office/powerpoint/2010/main" val="409276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a:t>
            </a:r>
            <a:r>
              <a:rPr lang="en-US" altLang="ko-KR" baseline="0" dirty="0"/>
              <a:t> next slide shows the example of DSE in case of software engineering. For this experiment, we have fixed hardware and system options. Assume that we want to sort an array. For sorting program, we can change algorithms such as bubble sort, quick sort, insertion sort, selection sort, and heap sort. And, software engineers can also change compilers such as </a:t>
            </a:r>
            <a:r>
              <a:rPr lang="en-US" altLang="ko-KR" baseline="0" dirty="0" err="1"/>
              <a:t>gcc</a:t>
            </a:r>
            <a:r>
              <a:rPr lang="en-US" altLang="ko-KR" baseline="0" dirty="0"/>
              <a:t> and LLVM with various optimization levels.</a:t>
            </a:r>
          </a:p>
          <a:p>
            <a:r>
              <a:rPr lang="en-US" altLang="ko-KR" baseline="0" dirty="0"/>
              <a:t>This graph shows the normalized the vulnerability and runtime with changing software configurations.</a:t>
            </a:r>
          </a:p>
          <a:p>
            <a:r>
              <a:rPr lang="en-US" altLang="ko-KR" baseline="0" dirty="0"/>
              <a:t>From this graph, we don’t have to sacrifice performance to improve the reliability. But, interestingly, software options are more sensitive to the vulnerability rather than runtime. We can reduce the both vulnerability and runtime by 53% and 91%, respectively. It is interesting that software engineers can improve hardware reliability against soft errors without changing hardware things.</a:t>
            </a:r>
            <a:endParaRPr lang="ko-KR" altLang="en-US" dirty="0"/>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13</a:t>
            </a:fld>
            <a:endParaRPr lang="ko-KR" altLang="en-US"/>
          </a:p>
        </p:txBody>
      </p:sp>
    </p:spTree>
    <p:extLst>
      <p:ext uri="{BB962C8B-B14F-4D97-AF65-F5344CB8AC3E}">
        <p14:creationId xmlns:p14="http://schemas.microsoft.com/office/powerpoint/2010/main" val="3854465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0"/>
            <a:r>
              <a:rPr lang="en-US" altLang="ko-KR" sz="1200" kern="1200" dirty="0">
                <a:solidFill>
                  <a:schemeClr val="tx1"/>
                </a:solidFill>
                <a:effectLst/>
                <a:latin typeface="+mn-lt"/>
                <a:ea typeface="+mn-ea"/>
                <a:cs typeface="+mn-cs"/>
              </a:rPr>
              <a:t>The last DES example is for system designers who want to make new processors. Assume that a system designer plans to change instruction set architectures among ARM, ALPHA, X86, and SPARC. For fair comparison, I’ve fixed the hardware and software configurations.</a:t>
            </a:r>
          </a:p>
          <a:p>
            <a:pPr fontAlgn="base" latinLnBrk="0"/>
            <a:r>
              <a:rPr lang="en-US" altLang="ko-KR" sz="1200" kern="1200" dirty="0">
                <a:solidFill>
                  <a:schemeClr val="tx1"/>
                </a:solidFill>
                <a:effectLst/>
                <a:latin typeface="+mn-lt"/>
                <a:ea typeface="+mn-ea"/>
                <a:cs typeface="+mn-cs"/>
              </a:rPr>
              <a:t>This graph shows the vulnerability and runtime with varying ISAs. Both vulnerability and runtime are normalized to ARM architectures. ARM architecture can be good option for performance-oriented application. But, ALPHA architecture is better for safety-crucial systems because its vulnerability is the least. And, why don’t you dig into the distribution of vulnerability of each ISAs. In this graph, RF, RM, and HB stand for register file, rename map, and history buffer. Assume that we want to protect SPARC architecture because it’s the most vulnerable architectures among them. But, we can protect just 2 components because of protection costs.</a:t>
            </a:r>
          </a:p>
          <a:p>
            <a:pPr fontAlgn="base" latinLnBrk="0"/>
            <a:r>
              <a:rPr lang="en-US" altLang="ko-KR" sz="1200" kern="1200" dirty="0">
                <a:solidFill>
                  <a:schemeClr val="tx1"/>
                </a:solidFill>
                <a:effectLst/>
                <a:latin typeface="+mn-lt"/>
                <a:ea typeface="+mn-ea"/>
                <a:cs typeface="+mn-cs"/>
              </a:rPr>
              <a:t>For SPARC architecture, it’s better to protect register file and rename map because they occupies three-fourth of the entire vulnerability. Can we say that this protection can be applicable for other </a:t>
            </a:r>
            <a:r>
              <a:rPr lang="en-US" altLang="ko-KR" sz="1200" kern="1200" dirty="0" err="1">
                <a:solidFill>
                  <a:schemeClr val="tx1"/>
                </a:solidFill>
                <a:effectLst/>
                <a:latin typeface="+mn-lt"/>
                <a:ea typeface="+mn-ea"/>
                <a:cs typeface="+mn-cs"/>
              </a:rPr>
              <a:t>architecures</a:t>
            </a:r>
            <a:r>
              <a:rPr lang="en-US" altLang="ko-KR" sz="1200" kern="1200" dirty="0">
                <a:solidFill>
                  <a:schemeClr val="tx1"/>
                </a:solidFill>
                <a:effectLst/>
                <a:latin typeface="+mn-lt"/>
                <a:ea typeface="+mn-ea"/>
                <a:cs typeface="+mn-cs"/>
              </a:rPr>
              <a:t>?</a:t>
            </a:r>
          </a:p>
          <a:p>
            <a:pPr fontAlgn="base" latinLnBrk="0"/>
            <a:r>
              <a:rPr lang="en-US" altLang="ko-KR" sz="1200" kern="1200" dirty="0">
                <a:solidFill>
                  <a:schemeClr val="tx1"/>
                </a:solidFill>
                <a:effectLst/>
                <a:latin typeface="+mn-lt"/>
                <a:ea typeface="+mn-ea"/>
                <a:cs typeface="+mn-cs"/>
              </a:rPr>
              <a:t>No. In case of ARM, register file and rename map are just one-fifth of total vulnerability.</a:t>
            </a:r>
          </a:p>
          <a:p>
            <a:pPr fontAlgn="base" latinLnBrk="0"/>
            <a:r>
              <a:rPr lang="en-US" altLang="ko-KR" sz="1200" kern="1200" dirty="0">
                <a:solidFill>
                  <a:schemeClr val="tx1"/>
                </a:solidFill>
                <a:effectLst/>
                <a:latin typeface="+mn-lt"/>
                <a:ea typeface="+mn-ea"/>
                <a:cs typeface="+mn-cs"/>
              </a:rPr>
              <a:t>If we can protect 2 components for ARM architecture, we need to protect history buffer and instruction </a:t>
            </a:r>
            <a:r>
              <a:rPr lang="en-US" altLang="ko-KR" sz="1200" kern="1200" dirty="0" err="1">
                <a:solidFill>
                  <a:schemeClr val="tx1"/>
                </a:solidFill>
                <a:effectLst/>
                <a:latin typeface="+mn-lt"/>
                <a:ea typeface="+mn-ea"/>
                <a:cs typeface="+mn-cs"/>
              </a:rPr>
              <a:t>queu</a:t>
            </a:r>
            <a:r>
              <a:rPr lang="en-US" altLang="ko-KR" sz="1200" kern="1200" dirty="0">
                <a:solidFill>
                  <a:schemeClr val="tx1"/>
                </a:solidFill>
                <a:effectLst/>
                <a:latin typeface="+mn-lt"/>
                <a:ea typeface="+mn-ea"/>
                <a:cs typeface="+mn-cs"/>
              </a:rPr>
              <a:t> because they takes almost half of vulnerabilities.</a:t>
            </a:r>
          </a:p>
        </p:txBody>
      </p:sp>
      <p:sp>
        <p:nvSpPr>
          <p:cNvPr id="4" name="슬라이드 번호 개체 틀 3"/>
          <p:cNvSpPr>
            <a:spLocks noGrp="1"/>
          </p:cNvSpPr>
          <p:nvPr>
            <p:ph type="sldNum" sz="quarter" idx="10"/>
          </p:nvPr>
        </p:nvSpPr>
        <p:spPr/>
        <p:txBody>
          <a:bodyPr/>
          <a:lstStyle/>
          <a:p>
            <a:fld id="{4A41968A-4308-46E3-B042-537A9493C8A9}" type="slidenum">
              <a:rPr lang="ko-KR" altLang="en-US" smtClean="0"/>
              <a:t>14</a:t>
            </a:fld>
            <a:endParaRPr lang="ko-KR" altLang="en-US"/>
          </a:p>
        </p:txBody>
      </p:sp>
    </p:spTree>
    <p:extLst>
      <p:ext uri="{BB962C8B-B14F-4D97-AF65-F5344CB8AC3E}">
        <p14:creationId xmlns:p14="http://schemas.microsoft.com/office/powerpoint/2010/main" val="181632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914400" y="1556793"/>
            <a:ext cx="10363200" cy="1470025"/>
          </a:xfrm>
        </p:spPr>
        <p:txBody>
          <a:bodyPr>
            <a:normAutofit/>
          </a:bodyPr>
          <a:lstStyle>
            <a:lvl1pPr>
              <a:defRPr sz="3600">
                <a:latin typeface="Trebuchet MS" pitchFamily="34" charset="0"/>
              </a:defRPr>
            </a:lvl1pPr>
          </a:lstStyle>
          <a:p>
            <a:r>
              <a:rPr kumimoji="0" lang="en-US" altLang="ko-KR" dirty="0"/>
              <a:t>Click to edit Master title style</a:t>
            </a:r>
            <a:endParaRPr lang="ko-KR" altLang="en-US" dirty="0"/>
          </a:p>
        </p:txBody>
      </p:sp>
      <p:sp>
        <p:nvSpPr>
          <p:cNvPr id="3" name="부제목 2"/>
          <p:cNvSpPr>
            <a:spLocks noGrp="1"/>
          </p:cNvSpPr>
          <p:nvPr>
            <p:ph type="subTitle" idx="1" hasCustomPrompt="1"/>
          </p:nvPr>
        </p:nvSpPr>
        <p:spPr>
          <a:xfrm>
            <a:off x="1871531" y="3645024"/>
            <a:ext cx="8534400" cy="720080"/>
          </a:xfrm>
        </p:spPr>
        <p:txBody>
          <a:bodyPr>
            <a:normAutofit/>
          </a:bodyPr>
          <a:lstStyle>
            <a:lvl1pPr marL="0" indent="0" algn="r">
              <a:buNone/>
              <a:defRPr sz="1800">
                <a:solidFill>
                  <a:schemeClr val="tx1">
                    <a:tint val="75000"/>
                  </a:schemeClr>
                </a:solidFill>
                <a:latin typeface="YonseiLogo"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ko-KR" dirty="0"/>
              <a:t>Click to edit Master subtitle style</a:t>
            </a:r>
          </a:p>
        </p:txBody>
      </p:sp>
      <p:sp>
        <p:nvSpPr>
          <p:cNvPr id="4" name="날짜 개체 틀 3"/>
          <p:cNvSpPr>
            <a:spLocks noGrp="1"/>
          </p:cNvSpPr>
          <p:nvPr>
            <p:ph type="dt" sz="half" idx="10"/>
          </p:nvPr>
        </p:nvSpPr>
        <p:spPr/>
        <p:txBody>
          <a:bodyPr/>
          <a:lstStyle/>
          <a:p>
            <a:fld id="{E3D48365-2136-468F-B475-210C2672DA72}" type="datetime1">
              <a:rPr lang="ko-KR" altLang="en-US" smtClean="0"/>
              <a:t>2016-07-06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35284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4CDD87D-6F7F-4AED-95A4-926D07FAAE03}" type="datetime1">
              <a:rPr lang="ko-KR" altLang="en-US" smtClean="0"/>
              <a:t>2016-07-06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417976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87E241A-D9F4-4B10-BFCF-F415368BDE75}" type="datetime1">
              <a:rPr lang="ko-KR" altLang="en-US" smtClean="0"/>
              <a:t>2016-07-06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84682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9"/>
            <a:ext cx="80264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83FB4DC-3AC3-4FB7-863D-29F6D946DCA5}" type="datetime1">
              <a:rPr lang="ko-KR" altLang="en-US" smtClean="0"/>
              <a:t>2016-07-06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287547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l">
              <a:defRPr/>
            </a:lvl1pPr>
          </a:lstStyle>
          <a:p>
            <a:r>
              <a:rPr kumimoji="0" lang="en-US" altLang="ko-KR" dirty="0"/>
              <a:t>Click to edit Master title style</a:t>
            </a:r>
            <a:endParaRPr lang="ko-KR" altLang="en-US" dirty="0"/>
          </a:p>
        </p:txBody>
      </p:sp>
      <p:sp>
        <p:nvSpPr>
          <p:cNvPr id="3" name="날짜 개체 틀 2"/>
          <p:cNvSpPr>
            <a:spLocks noGrp="1"/>
          </p:cNvSpPr>
          <p:nvPr>
            <p:ph type="dt" sz="half" idx="10"/>
          </p:nvPr>
        </p:nvSpPr>
        <p:spPr/>
        <p:txBody>
          <a:bodyPr/>
          <a:lstStyle/>
          <a:p>
            <a:fld id="{BE4F9655-ED25-42AE-A34A-BAC4A7D8553E}" type="datetime1">
              <a:rPr lang="ko-KR" altLang="en-US" smtClean="0"/>
              <a:t>2016-07-06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a:xfrm>
            <a:off x="431371" y="6339250"/>
            <a:ext cx="960107" cy="365125"/>
          </a:xfrm>
        </p:spPr>
        <p:txBody>
          <a:bodyPr/>
          <a:lstStyle/>
          <a:p>
            <a:fld id="{A95A4B55-AF4E-40F1-9BD8-A32877EE083F}" type="slidenum">
              <a:rPr lang="ko-KR" altLang="en-US" smtClean="0"/>
              <a:t>‹#›</a:t>
            </a:fld>
            <a:endParaRPr lang="ko-KR" altLang="en-US"/>
          </a:p>
        </p:txBody>
      </p:sp>
      <p:sp>
        <p:nvSpPr>
          <p:cNvPr id="9" name="텍스트 개체 틀 8"/>
          <p:cNvSpPr>
            <a:spLocks noGrp="1"/>
          </p:cNvSpPr>
          <p:nvPr>
            <p:ph type="body" sz="quarter" idx="13" hasCustomPrompt="1"/>
          </p:nvPr>
        </p:nvSpPr>
        <p:spPr>
          <a:xfrm>
            <a:off x="623392" y="72008"/>
            <a:ext cx="7008515"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
        <p:nvSpPr>
          <p:cNvPr id="11" name="텍스트 개체 틀 10"/>
          <p:cNvSpPr>
            <a:spLocks noGrp="1"/>
          </p:cNvSpPr>
          <p:nvPr>
            <p:ph type="body" sz="quarter" idx="14" hasCustomPrompt="1"/>
          </p:nvPr>
        </p:nvSpPr>
        <p:spPr>
          <a:xfrm>
            <a:off x="623392" y="1124746"/>
            <a:ext cx="10945216" cy="5040559"/>
          </a:xfrm>
        </p:spPr>
        <p:txBody>
          <a:bodyPr/>
          <a:lstStyle>
            <a:lvl1pPr marL="342900" indent="-342900" eaLnBrk="1" latinLnBrk="0" hangingPunct="1">
              <a:buFont typeface="Wingdings" pitchFamily="2" charset="2"/>
              <a:buChar char="§"/>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Tree>
    <p:extLst>
      <p:ext uri="{BB962C8B-B14F-4D97-AF65-F5344CB8AC3E}">
        <p14:creationId xmlns:p14="http://schemas.microsoft.com/office/powerpoint/2010/main" val="370461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p:txBody>
          <a:bodyPr/>
          <a:lstStyle>
            <a:lvl1pPr marL="342900" indent="-342900" eaLnBrk="1" latinLnBrk="0" hangingPunct="1">
              <a:buFont typeface="Wingdings" pitchFamily="2" charset="2"/>
              <a:buChar char="§"/>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
        <p:nvSpPr>
          <p:cNvPr id="9" name="날짜 개체 틀 8"/>
          <p:cNvSpPr>
            <a:spLocks noGrp="1"/>
          </p:cNvSpPr>
          <p:nvPr>
            <p:ph type="dt" sz="half" idx="14"/>
          </p:nvPr>
        </p:nvSpPr>
        <p:spPr/>
        <p:txBody>
          <a:bodyPr/>
          <a:lstStyle/>
          <a:p>
            <a:fld id="{EA70522E-0443-4F1F-B7BD-D6A4069D4065}" type="datetime1">
              <a:rPr lang="ko-KR" altLang="en-US" smtClean="0"/>
              <a:t>2016-07-06</a:t>
            </a:fld>
            <a:endParaRPr lang="ko-KR" altLang="en-US"/>
          </a:p>
        </p:txBody>
      </p:sp>
      <p:sp>
        <p:nvSpPr>
          <p:cNvPr id="10" name="바닥글 개체 틀 9"/>
          <p:cNvSpPr>
            <a:spLocks noGrp="1"/>
          </p:cNvSpPr>
          <p:nvPr>
            <p:ph type="ftr" sz="quarter" idx="15"/>
          </p:nvPr>
        </p:nvSpPr>
        <p:spPr/>
        <p:txBody>
          <a:bodyPr/>
          <a:lstStyle/>
          <a:p>
            <a:endParaRPr lang="ko-KR" altLang="en-US"/>
          </a:p>
        </p:txBody>
      </p:sp>
      <p:sp>
        <p:nvSpPr>
          <p:cNvPr id="11" name="슬라이드 번호 개체 틀 10"/>
          <p:cNvSpPr>
            <a:spLocks noGrp="1"/>
          </p:cNvSpPr>
          <p:nvPr>
            <p:ph type="sldNum" sz="quarter" idx="16"/>
          </p:nvPr>
        </p:nvSpPr>
        <p:spPr/>
        <p:txBody>
          <a:bodyPr/>
          <a:lstStyle/>
          <a:p>
            <a:fld id="{A95A4B55-AF4E-40F1-9BD8-A32877EE083F}" type="slidenum">
              <a:rPr lang="ko-KR" altLang="en-US" smtClean="0"/>
              <a:t>‹#›</a:t>
            </a:fld>
            <a:endParaRPr lang="ko-KR" altLang="en-US"/>
          </a:p>
        </p:txBody>
      </p:sp>
      <p:sp>
        <p:nvSpPr>
          <p:cNvPr id="12" name="제목 11"/>
          <p:cNvSpPr>
            <a:spLocks noGrp="1"/>
          </p:cNvSpPr>
          <p:nvPr>
            <p:ph type="title" hasCustomPrompt="1"/>
          </p:nvPr>
        </p:nvSpPr>
        <p:spPr/>
        <p:txBody>
          <a:bodyPr/>
          <a:lstStyle/>
          <a:p>
            <a:r>
              <a:rPr kumimoji="0" lang="en-US" altLang="ko-KR" dirty="0"/>
              <a:t>Click to edit Master title style</a:t>
            </a:r>
            <a:endParaRPr lang="ko-KR" altLang="en-US" dirty="0"/>
          </a:p>
        </p:txBody>
      </p:sp>
    </p:spTree>
    <p:extLst>
      <p:ext uri="{BB962C8B-B14F-4D97-AF65-F5344CB8AC3E}">
        <p14:creationId xmlns:p14="http://schemas.microsoft.com/office/powerpoint/2010/main" val="169212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EE03BA2-91C6-417B-952C-62F1BC7D8DD7}" type="datetime1">
              <a:rPr lang="ko-KR" altLang="en-US" smtClean="0"/>
              <a:t>2016-07-06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29384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737EF9F-6243-43E3-AFA2-171672C83A1B}" type="datetime1">
              <a:rPr lang="ko-KR" altLang="en-US" smtClean="0"/>
              <a:t>2016-07-06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5A4B55-AF4E-40F1-9BD8-A32877EE083F}" type="slidenum">
              <a:rPr lang="ko-KR" altLang="en-US" smtClean="0"/>
              <a:t>‹#›</a:t>
            </a:fld>
            <a:endParaRPr lang="ko-KR" altLang="en-US"/>
          </a:p>
        </p:txBody>
      </p:sp>
      <p:sp>
        <p:nvSpPr>
          <p:cNvPr id="8" name="텍스트 개체 틀 8"/>
          <p:cNvSpPr>
            <a:spLocks noGrp="1"/>
          </p:cNvSpPr>
          <p:nvPr>
            <p:ph type="body" sz="quarter" idx="13" hasCustomPrompt="1"/>
          </p:nvPr>
        </p:nvSpPr>
        <p:spPr>
          <a:xfrm>
            <a:off x="623392" y="72008"/>
            <a:ext cx="7008515"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114484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094393DE-4100-404B-BF7B-DE04900333BE}" type="datetime1">
              <a:rPr lang="ko-KR" altLang="en-US" smtClean="0"/>
              <a:t>2016-07-06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62018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4A248DA-B16D-45C8-857E-4D5A1B1F7EFD}" type="datetime1">
              <a:rPr lang="ko-KR" altLang="en-US" smtClean="0"/>
              <a:t>2016-07-06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95A4B55-AF4E-40F1-9BD8-A32877EE083F}" type="slidenum">
              <a:rPr lang="ko-KR" altLang="en-US" smtClean="0"/>
              <a:t>‹#›</a:t>
            </a:fld>
            <a:endParaRPr lang="ko-KR" altLang="en-US"/>
          </a:p>
        </p:txBody>
      </p:sp>
      <p:sp>
        <p:nvSpPr>
          <p:cNvPr id="6" name="텍스트 개체 틀 8"/>
          <p:cNvSpPr>
            <a:spLocks noGrp="1"/>
          </p:cNvSpPr>
          <p:nvPr>
            <p:ph type="body" sz="quarter" idx="13" hasCustomPrompt="1"/>
          </p:nvPr>
        </p:nvSpPr>
        <p:spPr>
          <a:xfrm>
            <a:off x="623392" y="72008"/>
            <a:ext cx="7008515"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197766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6D0A186-D235-4AA0-AFCF-AC32822BD4D4}" type="datetime1">
              <a:rPr lang="ko-KR" altLang="en-US" smtClean="0"/>
              <a:t>2016-07-06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136010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49AA5DF-CA2E-407F-A573-79DB3D23AA95}" type="datetime1">
              <a:rPr lang="ko-KR" altLang="en-US" smtClean="0"/>
              <a:t>2016-07-06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5A4B55-AF4E-40F1-9BD8-A32877EE083F}" type="slidenum">
              <a:rPr lang="ko-KR" altLang="en-US" smtClean="0"/>
              <a:t>‹#›</a:t>
            </a:fld>
            <a:endParaRPr lang="ko-KR" altLang="en-US"/>
          </a:p>
        </p:txBody>
      </p:sp>
    </p:spTree>
    <p:extLst>
      <p:ext uri="{BB962C8B-B14F-4D97-AF65-F5344CB8AC3E}">
        <p14:creationId xmlns:p14="http://schemas.microsoft.com/office/powerpoint/2010/main" val="394667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332657"/>
            <a:ext cx="10972800" cy="564221"/>
          </a:xfrm>
          <a:prstGeom prst="rect">
            <a:avLst/>
          </a:prstGeom>
        </p:spPr>
        <p:txBody>
          <a:bodyPr vert="horz" lIns="91440" tIns="45720" rIns="91440" bIns="45720" rtlCol="0" anchor="ctr">
            <a:noAutofit/>
          </a:bodyPr>
          <a:lstStyle/>
          <a:p>
            <a:r>
              <a:rPr kumimoji="0" lang="ko-KR" altLang="en-US"/>
              <a:t>마스터 제목 스타일 편집</a:t>
            </a:r>
            <a:endParaRPr lang="ko-KR" altLang="en-US" dirty="0"/>
          </a:p>
        </p:txBody>
      </p:sp>
      <p:sp>
        <p:nvSpPr>
          <p:cNvPr id="3" name="텍스트 개체 틀 2"/>
          <p:cNvSpPr>
            <a:spLocks noGrp="1"/>
          </p:cNvSpPr>
          <p:nvPr>
            <p:ph type="body" idx="1"/>
          </p:nvPr>
        </p:nvSpPr>
        <p:spPr>
          <a:xfrm>
            <a:off x="609600" y="1124745"/>
            <a:ext cx="10972800" cy="5001419"/>
          </a:xfrm>
          <a:prstGeom prst="rect">
            <a:avLst/>
          </a:prstGeom>
        </p:spPr>
        <p:txBody>
          <a:bodyPr vert="horz" lIns="91440" tIns="45720" rIns="91440" bIns="45720" rtlCol="0">
            <a:normAutofit/>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ltLang="ko-KR" dirty="0"/>
          </a:p>
        </p:txBody>
      </p:sp>
      <p:sp>
        <p:nvSpPr>
          <p:cNvPr id="4" name="날짜 개체 틀 3"/>
          <p:cNvSpPr>
            <a:spLocks noGrp="1"/>
          </p:cNvSpPr>
          <p:nvPr>
            <p:ph type="dt" sz="half" idx="2"/>
          </p:nvPr>
        </p:nvSpPr>
        <p:spPr>
          <a:xfrm>
            <a:off x="8426247" y="6358562"/>
            <a:ext cx="160619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ECF15-6992-4C38-9FA8-FF6EE9EFE63B}" type="datetime1">
              <a:rPr lang="ko-KR" altLang="en-US" smtClean="0"/>
              <a:t>2016-07-06</a:t>
            </a:fld>
            <a:endParaRPr lang="ko-KR" altLang="en-US"/>
          </a:p>
        </p:txBody>
      </p:sp>
      <p:sp>
        <p:nvSpPr>
          <p:cNvPr id="5" name="바닥글 개체 틀 4"/>
          <p:cNvSpPr>
            <a:spLocks noGrp="1"/>
          </p:cNvSpPr>
          <p:nvPr>
            <p:ph type="ftr" sz="quarter" idx="3"/>
          </p:nvPr>
        </p:nvSpPr>
        <p:spPr>
          <a:xfrm>
            <a:off x="1199456" y="63392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431371" y="6339250"/>
            <a:ext cx="5898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A4B55-AF4E-40F1-9BD8-A32877EE083F}" type="slidenum">
              <a:rPr lang="ko-KR" altLang="en-US" smtClean="0"/>
              <a:t>‹#›</a:t>
            </a:fld>
            <a:endParaRPr lang="ko-KR" altLang="en-US"/>
          </a:p>
        </p:txBody>
      </p:sp>
      <p:cxnSp>
        <p:nvCxnSpPr>
          <p:cNvPr id="7" name="직선 연결선 6"/>
          <p:cNvCxnSpPr/>
          <p:nvPr/>
        </p:nvCxnSpPr>
        <p:spPr>
          <a:xfrm>
            <a:off x="239350" y="980728"/>
            <a:ext cx="11713301" cy="0"/>
          </a:xfrm>
          <a:prstGeom prst="line">
            <a:avLst/>
          </a:prstGeom>
          <a:ln>
            <a:solidFill>
              <a:schemeClr val="tx1"/>
            </a:solidFill>
            <a:headEnd type="oval"/>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10" name="직선 연결선 9"/>
          <p:cNvCxnSpPr/>
          <p:nvPr/>
        </p:nvCxnSpPr>
        <p:spPr>
          <a:xfrm flipH="1">
            <a:off x="431371" y="6165304"/>
            <a:ext cx="11329259" cy="0"/>
          </a:xfrm>
          <a:prstGeom prst="line">
            <a:avLst/>
          </a:prstGeom>
          <a:ln>
            <a:solidFill>
              <a:schemeClr val="tx1"/>
            </a:solidFill>
            <a:headEnd type="none"/>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67137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1" hangingPunct="1">
        <a:spcBef>
          <a:spcPct val="0"/>
        </a:spcBef>
        <a:buNone/>
        <a:defRPr sz="3200" kern="1200">
          <a:solidFill>
            <a:schemeClr val="tx1"/>
          </a:solidFill>
          <a:latin typeface="Trebuchet MS" pitchFamily="34" charset="0"/>
          <a:ea typeface="+mj-ea"/>
          <a:cs typeface="+mj-cs"/>
        </a:defRPr>
      </a:lvl1pPr>
    </p:titleStyle>
    <p:bodyStyle>
      <a:lvl1pPr marL="342900" indent="-342900" algn="l" defTabSz="914400" rtl="0" eaLnBrk="1" latinLnBrk="1" hangingPunct="1">
        <a:spcBef>
          <a:spcPct val="20000"/>
        </a:spcBef>
        <a:buFont typeface="Wingdings" pitchFamily="2" charset="2"/>
        <a:buChar char="l"/>
        <a:defRPr sz="2800" kern="1200">
          <a:solidFill>
            <a:schemeClr val="tx1"/>
          </a:solidFill>
          <a:latin typeface="Trebuchet MS" pitchFamily="34" charset="0"/>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Trebuchet MS" pitchFamily="34" charset="0"/>
          <a:ea typeface="+mn-ea"/>
          <a:cs typeface="+mn-cs"/>
        </a:defRPr>
      </a:lvl2pPr>
      <a:lvl3pPr marL="1143000" indent="-228600" algn="l" defTabSz="914400" rtl="0" eaLnBrk="1" latinLnBrk="1" hangingPunct="1">
        <a:spcBef>
          <a:spcPct val="20000"/>
        </a:spcBef>
        <a:buFont typeface="Wingdings" pitchFamily="2" charset="2"/>
        <a:buChar char="u"/>
        <a:defRPr sz="2000" kern="1200">
          <a:solidFill>
            <a:schemeClr val="tx1"/>
          </a:solidFill>
          <a:latin typeface="Trebuchet MS" pitchFamily="34" charset="0"/>
          <a:ea typeface="+mn-ea"/>
          <a:cs typeface="+mn-cs"/>
        </a:defRPr>
      </a:lvl3pPr>
      <a:lvl4pPr marL="1600200" indent="-228600" algn="l" defTabSz="914400" rtl="0" eaLnBrk="1" latinLnBrk="1" hangingPunct="1">
        <a:spcBef>
          <a:spcPct val="20000"/>
        </a:spcBef>
        <a:buFont typeface="Wingdings" pitchFamily="2" charset="2"/>
        <a:buChar char="v"/>
        <a:defRPr sz="1800" kern="1200">
          <a:solidFill>
            <a:schemeClr val="tx1"/>
          </a:solidFill>
          <a:latin typeface="Trebuchet MS" pitchFamily="34" charset="0"/>
          <a:ea typeface="+mn-ea"/>
          <a:cs typeface="+mn-cs"/>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cmlasu/gemV/archive/master.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err="1"/>
              <a:t>gemV</a:t>
            </a:r>
            <a:r>
              <a:rPr lang="en-US" altLang="ko-KR" dirty="0"/>
              <a:t>: A Validated Toolset for the Early Exploration of System Reliability</a:t>
            </a:r>
            <a:endParaRPr lang="ko-KR" altLang="en-US" dirty="0"/>
          </a:p>
        </p:txBody>
      </p:sp>
      <p:sp>
        <p:nvSpPr>
          <p:cNvPr id="3" name="부제목 2"/>
          <p:cNvSpPr>
            <a:spLocks noGrp="1"/>
          </p:cNvSpPr>
          <p:nvPr>
            <p:ph type="subTitle" idx="1"/>
          </p:nvPr>
        </p:nvSpPr>
        <p:spPr>
          <a:xfrm>
            <a:off x="1786069" y="3701935"/>
            <a:ext cx="9491531" cy="720080"/>
          </a:xfrm>
        </p:spPr>
        <p:txBody>
          <a:bodyPr/>
          <a:lstStyle/>
          <a:p>
            <a:r>
              <a:rPr lang="en-US" altLang="ko-KR" dirty="0" err="1"/>
              <a:t>Karthik</a:t>
            </a:r>
            <a:r>
              <a:rPr lang="en-US" altLang="ko-KR" dirty="0"/>
              <a:t> </a:t>
            </a:r>
            <a:r>
              <a:rPr lang="en-US" altLang="ko-KR" dirty="0" err="1"/>
              <a:t>Tanikella</a:t>
            </a:r>
            <a:r>
              <a:rPr lang="en-US" altLang="ko-KR" baseline="30000" dirty="0">
                <a:ea typeface="굴림" panose="020B0600000101010101" pitchFamily="50" charset="-127"/>
              </a:rPr>
              <a:t>♦</a:t>
            </a:r>
            <a:r>
              <a:rPr lang="en-US" altLang="ko-KR" dirty="0"/>
              <a:t>, </a:t>
            </a:r>
            <a:r>
              <a:rPr lang="en-US" altLang="ko-KR" u="sng" dirty="0"/>
              <a:t>Yohan Ko</a:t>
            </a:r>
            <a:r>
              <a:rPr lang="en-US" altLang="ko-KR" baseline="30000" dirty="0">
                <a:ea typeface="굴림" panose="020B0600000101010101" pitchFamily="50" charset="-127"/>
              </a:rPr>
              <a:t>★</a:t>
            </a:r>
            <a:r>
              <a:rPr lang="en-US" altLang="ko-KR" dirty="0"/>
              <a:t>, </a:t>
            </a:r>
            <a:r>
              <a:rPr lang="en-US" altLang="ko-KR" dirty="0" err="1"/>
              <a:t>Reiley</a:t>
            </a:r>
            <a:r>
              <a:rPr lang="en-US" altLang="ko-KR" dirty="0"/>
              <a:t> </a:t>
            </a:r>
            <a:r>
              <a:rPr lang="en-US" altLang="ko-KR" dirty="0" err="1"/>
              <a:t>Jeyapaul</a:t>
            </a:r>
            <a:r>
              <a:rPr lang="en-US" altLang="ko-KR" baseline="30000" dirty="0">
                <a:latin typeface="Times New Roman" panose="02020603050405020304" pitchFamily="18" charset="0"/>
                <a:cs typeface="Times New Roman" panose="02020603050405020304" pitchFamily="18" charset="0"/>
              </a:rPr>
              <a:t>■</a:t>
            </a:r>
            <a:r>
              <a:rPr lang="en-US" altLang="ko-KR" dirty="0"/>
              <a:t>, </a:t>
            </a:r>
            <a:r>
              <a:rPr lang="en-US" altLang="ko-KR" dirty="0" err="1"/>
              <a:t>Kyoungwoo</a:t>
            </a:r>
            <a:r>
              <a:rPr lang="en-US" altLang="ko-KR" dirty="0"/>
              <a:t> Lee</a:t>
            </a:r>
            <a:r>
              <a:rPr lang="en-US" altLang="ko-KR" baseline="30000" dirty="0">
                <a:ea typeface="굴림" panose="020B0600000101010101" pitchFamily="50" charset="-127"/>
              </a:rPr>
              <a:t>★</a:t>
            </a:r>
            <a:r>
              <a:rPr lang="en-US" altLang="ko-KR" dirty="0"/>
              <a:t>, and </a:t>
            </a:r>
            <a:r>
              <a:rPr lang="en-US" altLang="ko-KR" dirty="0" err="1"/>
              <a:t>Aviral</a:t>
            </a:r>
            <a:r>
              <a:rPr lang="en-US" altLang="ko-KR" dirty="0"/>
              <a:t> </a:t>
            </a:r>
            <a:r>
              <a:rPr lang="en-US" altLang="ko-KR" dirty="0" err="1"/>
              <a:t>Shrivastava</a:t>
            </a:r>
            <a:r>
              <a:rPr lang="en-US" altLang="ko-KR" baseline="30000" dirty="0">
                <a:ea typeface="굴림" panose="020B0600000101010101" pitchFamily="50" charset="-127"/>
              </a:rPr>
              <a:t>♦</a:t>
            </a:r>
            <a:endParaRPr lang="en-US" altLang="ko-KR" dirty="0"/>
          </a:p>
          <a:p>
            <a:endParaRPr lang="ko-KR" altLang="en-US" dirty="0"/>
          </a:p>
        </p:txBody>
      </p:sp>
      <p:pic>
        <p:nvPicPr>
          <p:cNvPr id="18" name="Picture 6" descr="https://commguide.asu.edu/downloads/asulogo/jpg/lwm2_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133" y="5462338"/>
            <a:ext cx="2622505" cy="413901"/>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직사각형 19"/>
          <p:cNvSpPr/>
          <p:nvPr/>
        </p:nvSpPr>
        <p:spPr>
          <a:xfrm>
            <a:off x="4889153" y="5279735"/>
            <a:ext cx="389850" cy="461665"/>
          </a:xfrm>
          <a:prstGeom prst="rect">
            <a:avLst/>
          </a:prstGeom>
        </p:spPr>
        <p:txBody>
          <a:bodyPr wrap="none">
            <a:spAutoFit/>
          </a:bodyPr>
          <a:lstStyle/>
          <a:p>
            <a:r>
              <a:rPr lang="en-US" altLang="ko-KR" baseline="30000" dirty="0">
                <a:ea typeface="굴림" panose="020B0600000101010101" pitchFamily="50" charset="-127"/>
              </a:rPr>
              <a:t>★</a:t>
            </a:r>
            <a:endParaRPr lang="ko-KR" altLang="en-US" dirty="0"/>
          </a:p>
        </p:txBody>
      </p:sp>
      <p:sp>
        <p:nvSpPr>
          <p:cNvPr id="21" name="직사각형 20"/>
          <p:cNvSpPr/>
          <p:nvPr/>
        </p:nvSpPr>
        <p:spPr>
          <a:xfrm>
            <a:off x="7767922" y="5279735"/>
            <a:ext cx="343364" cy="461665"/>
          </a:xfrm>
          <a:prstGeom prst="rect">
            <a:avLst/>
          </a:prstGeom>
        </p:spPr>
        <p:txBody>
          <a:bodyPr wrap="none">
            <a:spAutoFit/>
          </a:bodyPr>
          <a:lstStyle/>
          <a:p>
            <a:r>
              <a:rPr lang="en-US" altLang="ko-KR" baseline="30000" dirty="0">
                <a:ea typeface="굴림" panose="020B0600000101010101" pitchFamily="50" charset="-127"/>
              </a:rPr>
              <a:t>♦</a:t>
            </a:r>
            <a:endParaRPr lang="ko-KR" altLang="en-US" dirty="0"/>
          </a:p>
        </p:txBody>
      </p:sp>
      <p:pic>
        <p:nvPicPr>
          <p:cNvPr id="22" name="그림 21"/>
          <p:cNvPicPr>
            <a:picLocks noChangeAspect="1"/>
          </p:cNvPicPr>
          <p:nvPr/>
        </p:nvPicPr>
        <p:blipFill rotWithShape="1">
          <a:blip r:embed="rId4" cstate="print">
            <a:extLst>
              <a:ext uri="{28A0092B-C50C-407E-A947-70E740481C1C}">
                <a14:useLocalDpi xmlns:a14="http://schemas.microsoft.com/office/drawing/2010/main" val="0"/>
              </a:ext>
            </a:extLst>
          </a:blip>
          <a:srcRect t="40089" b="39419"/>
          <a:stretch/>
        </p:blipFill>
        <p:spPr>
          <a:xfrm>
            <a:off x="1791867" y="5372405"/>
            <a:ext cx="3274884" cy="593767"/>
          </a:xfrm>
          <a:prstGeom prst="rect">
            <a:avLst/>
          </a:prstGeom>
        </p:spPr>
      </p:pic>
      <p:pic>
        <p:nvPicPr>
          <p:cNvPr id="24" name="그림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6773" y="5372405"/>
            <a:ext cx="1908204" cy="593767"/>
          </a:xfrm>
          <a:prstGeom prst="rect">
            <a:avLst/>
          </a:prstGeom>
        </p:spPr>
      </p:pic>
      <p:sp>
        <p:nvSpPr>
          <p:cNvPr id="25" name="직사각형 24"/>
          <p:cNvSpPr/>
          <p:nvPr/>
        </p:nvSpPr>
        <p:spPr>
          <a:xfrm>
            <a:off x="9996093" y="5372068"/>
            <a:ext cx="338554" cy="276999"/>
          </a:xfrm>
          <a:prstGeom prst="rect">
            <a:avLst/>
          </a:prstGeom>
        </p:spPr>
        <p:txBody>
          <a:bodyPr wrap="none">
            <a:spAutoFit/>
          </a:bodyPr>
          <a:lstStyle/>
          <a:p>
            <a:r>
              <a:rPr lang="en-US" altLang="ko-KR" baseline="30000" dirty="0">
                <a:latin typeface="Times New Roman" panose="02020603050405020304" pitchFamily="18" charset="0"/>
                <a:cs typeface="Times New Roman" panose="02020603050405020304" pitchFamily="18" charset="0"/>
              </a:rPr>
              <a:t>■</a:t>
            </a:r>
            <a:endParaRPr lang="ko-KR" altLang="en-US" baseline="30000" dirty="0"/>
          </a:p>
        </p:txBody>
      </p:sp>
    </p:spTree>
    <p:extLst>
      <p:ext uri="{BB962C8B-B14F-4D97-AF65-F5344CB8AC3E}">
        <p14:creationId xmlns:p14="http://schemas.microsoft.com/office/powerpoint/2010/main" val="125344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Run </a:t>
            </a:r>
            <a:r>
              <a:rPr lang="en-US" altLang="ko-KR" dirty="0" err="1"/>
              <a:t>gemV</a:t>
            </a:r>
            <a:endParaRPr lang="ko-KR" altLang="en-US" dirty="0"/>
          </a:p>
        </p:txBody>
      </p:sp>
      <p:sp>
        <p:nvSpPr>
          <p:cNvPr id="3" name="슬라이드 번호 개체 틀 2"/>
          <p:cNvSpPr>
            <a:spLocks noGrp="1"/>
          </p:cNvSpPr>
          <p:nvPr>
            <p:ph type="sldNum" sz="quarter" idx="12"/>
          </p:nvPr>
        </p:nvSpPr>
        <p:spPr/>
        <p:txBody>
          <a:bodyPr/>
          <a:lstStyle/>
          <a:p>
            <a:fld id="{A95A4B55-AF4E-40F1-9BD8-A32877EE083F}" type="slidenum">
              <a:rPr lang="ko-KR" altLang="en-US" smtClean="0"/>
              <a:t>10</a:t>
            </a:fld>
            <a:endParaRPr lang="ko-KR" altLang="en-US"/>
          </a:p>
        </p:txBody>
      </p:sp>
      <p:sp>
        <p:nvSpPr>
          <p:cNvPr id="4" name="텍스트 개체 틀 3"/>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sp>
        <p:nvSpPr>
          <p:cNvPr id="5" name="텍스트 개체 틀 4"/>
          <p:cNvSpPr>
            <a:spLocks noGrp="1"/>
          </p:cNvSpPr>
          <p:nvPr>
            <p:ph type="body" sz="quarter" idx="14"/>
          </p:nvPr>
        </p:nvSpPr>
        <p:spPr>
          <a:xfrm>
            <a:off x="299545" y="1124746"/>
            <a:ext cx="11603421" cy="5040559"/>
          </a:xfrm>
        </p:spPr>
        <p:txBody>
          <a:bodyPr>
            <a:normAutofit/>
          </a:bodyPr>
          <a:lstStyle/>
          <a:p>
            <a:r>
              <a:rPr lang="en-US" altLang="ko-KR" dirty="0"/>
              <a:t>Run it with parameters</a:t>
            </a:r>
          </a:p>
          <a:p>
            <a:pPr lvl="1">
              <a:lnSpc>
                <a:spcPct val="200000"/>
              </a:lnSpc>
            </a:pPr>
            <a:r>
              <a:rPr lang="en-US" altLang="ko-KR" dirty="0"/>
              <a:t>build/ARM/gem5.opt configs/example/se.py </a:t>
            </a:r>
            <a:r>
              <a:rPr lang="en-US" altLang="ko-KR" u="sng" dirty="0"/>
              <a:t>--</a:t>
            </a:r>
            <a:r>
              <a:rPr lang="en-US" altLang="ko-KR" u="sng" dirty="0" err="1"/>
              <a:t>cpu</a:t>
            </a:r>
            <a:r>
              <a:rPr lang="en-US" altLang="ko-KR" u="sng" dirty="0"/>
              <a:t>-type=</a:t>
            </a:r>
            <a:r>
              <a:rPr lang="en-US" altLang="ko-KR" u="sng" dirty="0" err="1"/>
              <a:t>arm_detailed</a:t>
            </a:r>
            <a:r>
              <a:rPr lang="en-US" altLang="ko-KR" dirty="0"/>
              <a:t>           –-caches –c $benchmark </a:t>
            </a:r>
            <a:r>
              <a:rPr lang="en-US" altLang="ko-KR" u="sng" dirty="0"/>
              <a:t>--</a:t>
            </a:r>
            <a:r>
              <a:rPr lang="en-US" altLang="ko-KR" u="sng" dirty="0" err="1"/>
              <a:t>vul_analysis</a:t>
            </a:r>
            <a:r>
              <a:rPr lang="en-US" altLang="ko-KR" u="sng" dirty="0"/>
              <a:t>=yes</a:t>
            </a:r>
            <a:r>
              <a:rPr lang="en-US" altLang="ko-KR" dirty="0"/>
              <a:t> </a:t>
            </a:r>
            <a:r>
              <a:rPr lang="en-US" altLang="ko-KR" u="sng" dirty="0"/>
              <a:t>--vul_params=params.in</a:t>
            </a:r>
          </a:p>
        </p:txBody>
      </p:sp>
      <p:pic>
        <p:nvPicPr>
          <p:cNvPr id="10" name="그림 9"/>
          <p:cNvPicPr>
            <a:picLocks noChangeAspect="1"/>
          </p:cNvPicPr>
          <p:nvPr/>
        </p:nvPicPr>
        <p:blipFill rotWithShape="1">
          <a:blip r:embed="rId2"/>
          <a:srcRect r="945"/>
          <a:stretch/>
        </p:blipFill>
        <p:spPr>
          <a:xfrm>
            <a:off x="966078" y="3690745"/>
            <a:ext cx="10259843" cy="2415600"/>
          </a:xfrm>
          <a:prstGeom prst="rect">
            <a:avLst/>
          </a:prstGeom>
        </p:spPr>
      </p:pic>
      <p:sp>
        <p:nvSpPr>
          <p:cNvPr id="11" name="직사각형 10"/>
          <p:cNvSpPr/>
          <p:nvPr/>
        </p:nvSpPr>
        <p:spPr>
          <a:xfrm>
            <a:off x="7837528" y="2190814"/>
            <a:ext cx="2617768" cy="369332"/>
          </a:xfrm>
          <a:prstGeom prst="rect">
            <a:avLst/>
          </a:prstGeom>
        </p:spPr>
        <p:txBody>
          <a:bodyPr wrap="none">
            <a:spAutoFit/>
          </a:bodyPr>
          <a:lstStyle/>
          <a:p>
            <a:r>
              <a:rPr lang="en-US" altLang="ko-KR" dirty="0"/>
              <a:t>Out-of-order processor</a:t>
            </a:r>
            <a:endParaRPr lang="ko-KR" altLang="en-US" dirty="0"/>
          </a:p>
        </p:txBody>
      </p:sp>
      <p:sp>
        <p:nvSpPr>
          <p:cNvPr id="12" name="직사각형 11"/>
          <p:cNvSpPr/>
          <p:nvPr/>
        </p:nvSpPr>
        <p:spPr>
          <a:xfrm>
            <a:off x="4604235" y="3035131"/>
            <a:ext cx="2349105" cy="369332"/>
          </a:xfrm>
          <a:prstGeom prst="rect">
            <a:avLst/>
          </a:prstGeom>
        </p:spPr>
        <p:txBody>
          <a:bodyPr wrap="none">
            <a:spAutoFit/>
          </a:bodyPr>
          <a:lstStyle/>
          <a:p>
            <a:r>
              <a:rPr lang="en-US" altLang="ko-KR" dirty="0"/>
              <a:t>Vulnerability analysis</a:t>
            </a:r>
            <a:endParaRPr lang="ko-KR" altLang="en-US" dirty="0"/>
          </a:p>
        </p:txBody>
      </p:sp>
      <p:sp>
        <p:nvSpPr>
          <p:cNvPr id="13" name="직사각형 12"/>
          <p:cNvSpPr/>
          <p:nvPr/>
        </p:nvSpPr>
        <p:spPr>
          <a:xfrm>
            <a:off x="6095999" y="2957835"/>
            <a:ext cx="4984719" cy="646331"/>
          </a:xfrm>
          <a:prstGeom prst="rect">
            <a:avLst/>
          </a:prstGeom>
        </p:spPr>
        <p:txBody>
          <a:bodyPr wrap="square">
            <a:spAutoFit/>
          </a:bodyPr>
          <a:lstStyle/>
          <a:p>
            <a:pPr lvl="2"/>
            <a:r>
              <a:rPr lang="en-US" altLang="ko-KR" dirty="0"/>
              <a:t>Architecture which you want to trace (e.g., rob=true)</a:t>
            </a:r>
          </a:p>
        </p:txBody>
      </p:sp>
    </p:spTree>
    <p:extLst>
      <p:ext uri="{BB962C8B-B14F-4D97-AF65-F5344CB8AC3E}">
        <p14:creationId xmlns:p14="http://schemas.microsoft.com/office/powerpoint/2010/main" val="316411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See Results from </a:t>
            </a:r>
            <a:r>
              <a:rPr lang="en-US" altLang="ko-KR" dirty="0" err="1"/>
              <a:t>gemV</a:t>
            </a:r>
            <a:endParaRPr lang="ko-KR" altLang="en-US" dirty="0"/>
          </a:p>
        </p:txBody>
      </p:sp>
      <p:sp>
        <p:nvSpPr>
          <p:cNvPr id="3" name="슬라이드 번호 개체 틀 2"/>
          <p:cNvSpPr>
            <a:spLocks noGrp="1"/>
          </p:cNvSpPr>
          <p:nvPr>
            <p:ph type="sldNum" sz="quarter" idx="12"/>
          </p:nvPr>
        </p:nvSpPr>
        <p:spPr/>
        <p:txBody>
          <a:bodyPr/>
          <a:lstStyle/>
          <a:p>
            <a:fld id="{A95A4B55-AF4E-40F1-9BD8-A32877EE083F}" type="slidenum">
              <a:rPr lang="ko-KR" altLang="en-US" smtClean="0"/>
              <a:t>11</a:t>
            </a:fld>
            <a:endParaRPr lang="ko-KR" altLang="en-US"/>
          </a:p>
        </p:txBody>
      </p:sp>
      <p:sp>
        <p:nvSpPr>
          <p:cNvPr id="4" name="텍스트 개체 틀 3"/>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sp>
        <p:nvSpPr>
          <p:cNvPr id="5" name="텍스트 개체 틀 4"/>
          <p:cNvSpPr>
            <a:spLocks noGrp="1"/>
          </p:cNvSpPr>
          <p:nvPr>
            <p:ph type="body" sz="quarter" idx="14"/>
          </p:nvPr>
        </p:nvSpPr>
        <p:spPr>
          <a:xfrm>
            <a:off x="299545" y="1124746"/>
            <a:ext cx="11603421" cy="5040559"/>
          </a:xfrm>
        </p:spPr>
        <p:txBody>
          <a:bodyPr>
            <a:normAutofit/>
          </a:bodyPr>
          <a:lstStyle/>
          <a:p>
            <a:r>
              <a:rPr lang="en-US" altLang="ko-KR" dirty="0"/>
              <a:t>See it from “stats.txt”</a:t>
            </a:r>
          </a:p>
          <a:p>
            <a:pPr lvl="1"/>
            <a:r>
              <a:rPr lang="en-US" altLang="ko-KR" dirty="0"/>
              <a:t>[component].vulnerability: Number</a:t>
            </a:r>
          </a:p>
          <a:p>
            <a:pPr lvl="1"/>
            <a:r>
              <a:rPr lang="en-US" altLang="ko-KR" dirty="0"/>
              <a:t>Vulnerability of a [component] in bit-cycles</a:t>
            </a:r>
            <a:endParaRPr lang="ko-KR" altLang="en-US" dirty="0"/>
          </a:p>
        </p:txBody>
      </p:sp>
      <p:pic>
        <p:nvPicPr>
          <p:cNvPr id="6" name="그림 5"/>
          <p:cNvPicPr>
            <a:picLocks noChangeAspect="1"/>
          </p:cNvPicPr>
          <p:nvPr/>
        </p:nvPicPr>
        <p:blipFill>
          <a:blip r:embed="rId2"/>
          <a:stretch>
            <a:fillRect/>
          </a:stretch>
        </p:blipFill>
        <p:spPr>
          <a:xfrm>
            <a:off x="1295618" y="2614611"/>
            <a:ext cx="5542142" cy="1771200"/>
          </a:xfrm>
          <a:prstGeom prst="rect">
            <a:avLst/>
          </a:prstGeom>
        </p:spPr>
      </p:pic>
    </p:spTree>
    <p:extLst>
      <p:ext uri="{BB962C8B-B14F-4D97-AF65-F5344CB8AC3E}">
        <p14:creationId xmlns:p14="http://schemas.microsoft.com/office/powerpoint/2010/main" val="158644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DSE: Hardware Architect</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pic>
        <p:nvPicPr>
          <p:cNvPr id="10" name="그림 9"/>
          <p:cNvPicPr>
            <a:picLocks noChangeAspect="1"/>
          </p:cNvPicPr>
          <p:nvPr/>
        </p:nvPicPr>
        <p:blipFill>
          <a:blip r:embed="rId4"/>
          <a:stretch>
            <a:fillRect/>
          </a:stretch>
        </p:blipFill>
        <p:spPr>
          <a:xfrm>
            <a:off x="3126078" y="1035416"/>
            <a:ext cx="8996954" cy="5400000"/>
          </a:xfrm>
          <a:prstGeom prst="rect">
            <a:avLst/>
          </a:prstGeom>
        </p:spPr>
      </p:pic>
      <p:sp>
        <p:nvSpPr>
          <p:cNvPr id="11" name="Rectangle 14"/>
          <p:cNvSpPr/>
          <p:nvPr/>
        </p:nvSpPr>
        <p:spPr>
          <a:xfrm>
            <a:off x="5656204" y="1555662"/>
            <a:ext cx="640800" cy="4608000"/>
          </a:xfrm>
          <a:prstGeom prst="rect">
            <a:avLst/>
          </a:prstGeom>
          <a:solidFill>
            <a:schemeClr val="bg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p:cNvPicPr>
            <a:picLocks noChangeAspect="1"/>
          </p:cNvPicPr>
          <p:nvPr/>
        </p:nvPicPr>
        <p:blipFill>
          <a:blip r:embed="rId5"/>
          <a:stretch>
            <a:fillRect/>
          </a:stretch>
        </p:blipFill>
        <p:spPr>
          <a:xfrm>
            <a:off x="5805385" y="1555662"/>
            <a:ext cx="2801082" cy="4500000"/>
          </a:xfrm>
          <a:prstGeom prst="rect">
            <a:avLst/>
          </a:prstGeom>
        </p:spPr>
      </p:pic>
      <p:pic>
        <p:nvPicPr>
          <p:cNvPr id="14" name="그림 13"/>
          <p:cNvPicPr>
            <a:picLocks noChangeAspect="1"/>
          </p:cNvPicPr>
          <p:nvPr/>
        </p:nvPicPr>
        <p:blipFill>
          <a:blip r:embed="rId6"/>
          <a:stretch>
            <a:fillRect/>
          </a:stretch>
        </p:blipFill>
        <p:spPr>
          <a:xfrm>
            <a:off x="6757614" y="2531936"/>
            <a:ext cx="813600" cy="2547452"/>
          </a:xfrm>
          <a:prstGeom prst="rect">
            <a:avLst/>
          </a:prstGeom>
        </p:spPr>
      </p:pic>
      <p:graphicFrame>
        <p:nvGraphicFramePr>
          <p:cNvPr id="5" name="표 4"/>
          <p:cNvGraphicFramePr>
            <a:graphicFrameLocks noGrp="1"/>
          </p:cNvGraphicFramePr>
          <p:nvPr>
            <p:extLst>
              <p:ext uri="{D42A27DB-BD31-4B8C-83A1-F6EECF244321}">
                <p14:modId xmlns:p14="http://schemas.microsoft.com/office/powerpoint/2010/main" val="1202834027"/>
              </p:ext>
            </p:extLst>
          </p:nvPr>
        </p:nvGraphicFramePr>
        <p:xfrm>
          <a:off x="109922" y="1048576"/>
          <a:ext cx="3016156" cy="2966720"/>
        </p:xfrm>
        <a:graphic>
          <a:graphicData uri="http://schemas.openxmlformats.org/drawingml/2006/table">
            <a:tbl>
              <a:tblPr firstRow="1" bandRow="1">
                <a:tableStyleId>{21E4AEA4-8DFA-4A89-87EB-49C32662AFE0}</a:tableStyleId>
              </a:tblPr>
              <a:tblGrid>
                <a:gridCol w="1978926">
                  <a:extLst>
                    <a:ext uri="{9D8B030D-6E8A-4147-A177-3AD203B41FA5}">
                      <a16:colId xmlns:a16="http://schemas.microsoft.com/office/drawing/2014/main" val="20000"/>
                    </a:ext>
                  </a:extLst>
                </a:gridCol>
                <a:gridCol w="1037230">
                  <a:extLst>
                    <a:ext uri="{9D8B030D-6E8A-4147-A177-3AD203B41FA5}">
                      <a16:colId xmlns:a16="http://schemas.microsoft.com/office/drawing/2014/main" val="20001"/>
                    </a:ext>
                  </a:extLst>
                </a:gridCol>
              </a:tblGrid>
              <a:tr h="370840">
                <a:tc>
                  <a:txBody>
                    <a:bodyPr/>
                    <a:lstStyle/>
                    <a:p>
                      <a:pPr latinLnBrk="1"/>
                      <a:r>
                        <a:rPr lang="en-US" altLang="ko-KR" sz="1600" dirty="0"/>
                        <a:t>Hardware options</a:t>
                      </a:r>
                      <a:endParaRPr lang="ko-KR" altLang="en-US" sz="1600" dirty="0"/>
                    </a:p>
                  </a:txBody>
                  <a:tcPr/>
                </a:tc>
                <a:tc>
                  <a:txBody>
                    <a:bodyPr/>
                    <a:lstStyle/>
                    <a:p>
                      <a:pPr latinLnBrk="1"/>
                      <a:r>
                        <a:rPr lang="en-US" altLang="ko-KR" sz="1600" dirty="0"/>
                        <a:t>Setup</a:t>
                      </a:r>
                      <a:endParaRPr lang="ko-KR" altLang="en-US" sz="1600" dirty="0"/>
                    </a:p>
                  </a:txBody>
                  <a:tcPr/>
                </a:tc>
                <a:extLst>
                  <a:ext uri="{0D108BD9-81ED-4DB2-BD59-A6C34878D82A}">
                    <a16:rowId xmlns:a16="http://schemas.microsoft.com/office/drawing/2014/main" val="10000"/>
                  </a:ext>
                </a:extLst>
              </a:tr>
              <a:tr h="370840">
                <a:tc>
                  <a:txBody>
                    <a:bodyPr/>
                    <a:lstStyle/>
                    <a:p>
                      <a:pPr latinLnBrk="1"/>
                      <a:r>
                        <a:rPr lang="en-US" altLang="ko-KR" sz="1600" dirty="0"/>
                        <a:t>ROB</a:t>
                      </a:r>
                      <a:endParaRPr lang="ko-KR" altLang="en-US" sz="1600" dirty="0"/>
                    </a:p>
                  </a:txBody>
                  <a:tcPr/>
                </a:tc>
                <a:tc>
                  <a:txBody>
                    <a:bodyPr/>
                    <a:lstStyle/>
                    <a:p>
                      <a:pPr latinLnBrk="1"/>
                      <a:r>
                        <a:rPr lang="en-US" altLang="ko-KR" sz="1600" dirty="0"/>
                        <a:t>64 ~ 384</a:t>
                      </a:r>
                      <a:endParaRPr lang="ko-KR" altLang="en-US" sz="1600" dirty="0"/>
                    </a:p>
                  </a:txBody>
                  <a:tcPr/>
                </a:tc>
                <a:extLst>
                  <a:ext uri="{0D108BD9-81ED-4DB2-BD59-A6C34878D82A}">
                    <a16:rowId xmlns:a16="http://schemas.microsoft.com/office/drawing/2014/main" val="10001"/>
                  </a:ext>
                </a:extLst>
              </a:tr>
              <a:tr h="370840">
                <a:tc>
                  <a:txBody>
                    <a:bodyPr/>
                    <a:lstStyle/>
                    <a:p>
                      <a:pPr latinLnBrk="1"/>
                      <a:r>
                        <a:rPr lang="en-US" altLang="ko-KR" sz="1600" dirty="0"/>
                        <a:t>LSQ</a:t>
                      </a:r>
                      <a:endParaRPr lang="ko-KR" altLang="en-US" sz="1600" dirty="0"/>
                    </a:p>
                  </a:txBody>
                  <a:tcPr/>
                </a:tc>
                <a:tc>
                  <a:txBody>
                    <a:bodyPr/>
                    <a:lstStyle/>
                    <a:p>
                      <a:pPr latinLnBrk="1"/>
                      <a:r>
                        <a:rPr lang="en-US" altLang="ko-KR" sz="1600" dirty="0"/>
                        <a:t>4 ~ 256</a:t>
                      </a:r>
                      <a:endParaRPr lang="ko-KR" altLang="en-US" sz="1600" dirty="0"/>
                    </a:p>
                  </a:txBody>
                  <a:tcPr/>
                </a:tc>
                <a:extLst>
                  <a:ext uri="{0D108BD9-81ED-4DB2-BD59-A6C34878D82A}">
                    <a16:rowId xmlns:a16="http://schemas.microsoft.com/office/drawing/2014/main" val="10002"/>
                  </a:ext>
                </a:extLst>
              </a:tr>
              <a:tr h="370840">
                <a:tc>
                  <a:txBody>
                    <a:bodyPr/>
                    <a:lstStyle/>
                    <a:p>
                      <a:pPr latinLnBrk="1"/>
                      <a:r>
                        <a:rPr lang="en-US" altLang="ko-KR" sz="1600" dirty="0"/>
                        <a:t>IQ</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4 ~ 256</a:t>
                      </a:r>
                      <a:endParaRPr lang="ko-KR" altLang="en-US" sz="1600" dirty="0"/>
                    </a:p>
                  </a:txBody>
                  <a:tcPr/>
                </a:tc>
                <a:extLst>
                  <a:ext uri="{0D108BD9-81ED-4DB2-BD59-A6C34878D82A}">
                    <a16:rowId xmlns:a16="http://schemas.microsoft.com/office/drawing/2014/main" val="10003"/>
                  </a:ext>
                </a:extLst>
              </a:tr>
              <a:tr h="370840">
                <a:tc>
                  <a:txBody>
                    <a:bodyPr/>
                    <a:lstStyle/>
                    <a:p>
                      <a:pPr latinLnBrk="1"/>
                      <a:r>
                        <a:rPr lang="en-US" altLang="ko-KR" sz="1600" dirty="0"/>
                        <a:t>Fetch</a:t>
                      </a:r>
                      <a:r>
                        <a:rPr lang="en-US" altLang="ko-KR" sz="1600" baseline="0" dirty="0"/>
                        <a:t> queue</a:t>
                      </a:r>
                      <a:endParaRPr lang="ko-KR" altLang="en-US" sz="1600" dirty="0"/>
                    </a:p>
                  </a:txBody>
                  <a:tcPr/>
                </a:tc>
                <a:tc>
                  <a:txBody>
                    <a:bodyPr/>
                    <a:lstStyle/>
                    <a:p>
                      <a:pPr latinLnBrk="1"/>
                      <a:r>
                        <a:rPr lang="en-US" altLang="ko-KR" sz="1600" dirty="0"/>
                        <a:t>1 ~ 8</a:t>
                      </a:r>
                      <a:endParaRPr lang="ko-KR" altLang="en-US" sz="1600" dirty="0"/>
                    </a:p>
                  </a:txBody>
                  <a:tcPr/>
                </a:tc>
                <a:extLst>
                  <a:ext uri="{0D108BD9-81ED-4DB2-BD59-A6C34878D82A}">
                    <a16:rowId xmlns:a16="http://schemas.microsoft.com/office/drawing/2014/main" val="10004"/>
                  </a:ext>
                </a:extLst>
              </a:tr>
              <a:tr h="370840">
                <a:tc>
                  <a:txBody>
                    <a:bodyPr/>
                    <a:lstStyle/>
                    <a:p>
                      <a:pPr latinLnBrk="1"/>
                      <a:r>
                        <a:rPr lang="en-US" altLang="ko-KR" sz="1600" dirty="0"/>
                        <a:t>Decode queue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1 ~ 8</a:t>
                      </a:r>
                      <a:endParaRPr lang="ko-KR" altLang="en-US" sz="1600" dirty="0"/>
                    </a:p>
                  </a:txBody>
                  <a:tcPr/>
                </a:tc>
                <a:extLst>
                  <a:ext uri="{0D108BD9-81ED-4DB2-BD59-A6C34878D82A}">
                    <a16:rowId xmlns:a16="http://schemas.microsoft.com/office/drawing/2014/main" val="10005"/>
                  </a:ext>
                </a:extLst>
              </a:tr>
              <a:tr h="370840">
                <a:tc>
                  <a:txBody>
                    <a:bodyPr/>
                    <a:lstStyle/>
                    <a:p>
                      <a:pPr latinLnBrk="1"/>
                      <a:r>
                        <a:rPr lang="en-US" altLang="ko-KR" sz="1600" dirty="0"/>
                        <a:t>Rename queue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1 ~ 8</a:t>
                      </a:r>
                      <a:endParaRPr lang="ko-KR" altLang="en-US" sz="1600" dirty="0"/>
                    </a:p>
                  </a:txBody>
                  <a:tcPr/>
                </a:tc>
                <a:extLst>
                  <a:ext uri="{0D108BD9-81ED-4DB2-BD59-A6C34878D82A}">
                    <a16:rowId xmlns:a16="http://schemas.microsoft.com/office/drawing/2014/main" val="10006"/>
                  </a:ext>
                </a:extLst>
              </a:tr>
              <a:tr h="370840">
                <a:tc>
                  <a:txBody>
                    <a:bodyPr/>
                    <a:lstStyle/>
                    <a:p>
                      <a:pPr latinLnBrk="1"/>
                      <a:r>
                        <a:rPr lang="en-US" altLang="ko-KR" sz="1600" dirty="0"/>
                        <a:t>I2E queue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1 ~ 8</a:t>
                      </a:r>
                      <a:endParaRPr lang="ko-KR" altLang="en-US" sz="1600" dirty="0"/>
                    </a:p>
                  </a:txBody>
                  <a:tcPr/>
                </a:tc>
                <a:extLst>
                  <a:ext uri="{0D108BD9-81ED-4DB2-BD59-A6C34878D82A}">
                    <a16:rowId xmlns:a16="http://schemas.microsoft.com/office/drawing/2014/main" val="10007"/>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535902863"/>
              </p:ext>
            </p:extLst>
          </p:nvPr>
        </p:nvGraphicFramePr>
        <p:xfrm>
          <a:off x="109922" y="4098850"/>
          <a:ext cx="3016156" cy="1483360"/>
        </p:xfrm>
        <a:graphic>
          <a:graphicData uri="http://schemas.openxmlformats.org/drawingml/2006/table">
            <a:tbl>
              <a:tblPr firstRow="1" bandRow="1">
                <a:tableStyleId>{21E4AEA4-8DFA-4A89-87EB-49C32662AFE0}</a:tableStyleId>
              </a:tblPr>
              <a:tblGrid>
                <a:gridCol w="1978926">
                  <a:extLst>
                    <a:ext uri="{9D8B030D-6E8A-4147-A177-3AD203B41FA5}">
                      <a16:colId xmlns:a16="http://schemas.microsoft.com/office/drawing/2014/main" val="20000"/>
                    </a:ext>
                  </a:extLst>
                </a:gridCol>
                <a:gridCol w="1037230">
                  <a:extLst>
                    <a:ext uri="{9D8B030D-6E8A-4147-A177-3AD203B41FA5}">
                      <a16:colId xmlns:a16="http://schemas.microsoft.com/office/drawing/2014/main" val="20001"/>
                    </a:ext>
                  </a:extLst>
                </a:gridCol>
              </a:tblGrid>
              <a:tr h="370840">
                <a:tc>
                  <a:txBody>
                    <a:bodyPr/>
                    <a:lstStyle/>
                    <a:p>
                      <a:pPr latinLnBrk="1"/>
                      <a:r>
                        <a:rPr lang="en-US" altLang="ko-KR" sz="1600" dirty="0">
                          <a:solidFill>
                            <a:schemeClr val="tx1"/>
                          </a:solidFill>
                        </a:rPr>
                        <a:t>Software options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t>Algorithm</a:t>
                      </a:r>
                      <a:endParaRPr lang="ko-KR" altLang="en-US" sz="1600" dirty="0"/>
                    </a:p>
                  </a:txBody>
                  <a:tcPr>
                    <a:solidFill>
                      <a:schemeClr val="bg1">
                        <a:lumMod val="95000"/>
                      </a:schemeClr>
                    </a:solidFill>
                  </a:tcPr>
                </a:tc>
                <a:tc>
                  <a:txBody>
                    <a:bodyPr/>
                    <a:lstStyle/>
                    <a:p>
                      <a:pPr latinLnBrk="1"/>
                      <a:r>
                        <a:rPr lang="en-US" altLang="ko-KR" sz="1600" dirty="0"/>
                        <a:t>X</a:t>
                      </a:r>
                      <a:endParaRPr lang="ko-KR" altLang="en-US" sz="1600"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t>Compiler</a:t>
                      </a:r>
                      <a:endParaRPr lang="ko-KR" altLang="en-US" sz="1600" dirty="0"/>
                    </a:p>
                  </a:txBody>
                  <a:tcPr>
                    <a:solidFill>
                      <a:schemeClr val="bg1">
                        <a:lumMod val="95000"/>
                      </a:schemeClr>
                    </a:solidFill>
                  </a:tcPr>
                </a:tc>
                <a:tc>
                  <a:txBody>
                    <a:bodyPr/>
                    <a:lstStyle/>
                    <a:p>
                      <a:pPr latinLnBrk="1"/>
                      <a:r>
                        <a:rPr lang="en-US" altLang="ko-KR" sz="1600" dirty="0" err="1"/>
                        <a:t>gcc</a:t>
                      </a:r>
                      <a:endParaRPr lang="ko-KR" altLang="en-US" sz="1600"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latinLnBrk="1"/>
                      <a:r>
                        <a:rPr lang="en-US" altLang="ko-KR" sz="1600" dirty="0"/>
                        <a:t>Optimization</a:t>
                      </a:r>
                      <a:endParaRPr lang="ko-KR" altLang="en-US" sz="1600" dirty="0"/>
                    </a:p>
                  </a:txBody>
                  <a:tcP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O3</a:t>
                      </a:r>
                      <a:endParaRPr lang="ko-KR" altLang="en-US" sz="1600" dirty="0"/>
                    </a:p>
                  </a:txBody>
                  <a:tcP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3136499880"/>
              </p:ext>
            </p:extLst>
          </p:nvPr>
        </p:nvGraphicFramePr>
        <p:xfrm>
          <a:off x="109922" y="5665764"/>
          <a:ext cx="3016156" cy="1112520"/>
        </p:xfrm>
        <a:graphic>
          <a:graphicData uri="http://schemas.openxmlformats.org/drawingml/2006/table">
            <a:tbl>
              <a:tblPr firstRow="1" bandRow="1">
                <a:tableStyleId>{21E4AEA4-8DFA-4A89-87EB-49C32662AFE0}</a:tableStyleId>
              </a:tblPr>
              <a:tblGrid>
                <a:gridCol w="1978926">
                  <a:extLst>
                    <a:ext uri="{9D8B030D-6E8A-4147-A177-3AD203B41FA5}">
                      <a16:colId xmlns:a16="http://schemas.microsoft.com/office/drawing/2014/main" val="20000"/>
                    </a:ext>
                  </a:extLst>
                </a:gridCol>
                <a:gridCol w="1037230">
                  <a:extLst>
                    <a:ext uri="{9D8B030D-6E8A-4147-A177-3AD203B41FA5}">
                      <a16:colId xmlns:a16="http://schemas.microsoft.com/office/drawing/2014/main" val="20001"/>
                    </a:ext>
                  </a:extLst>
                </a:gridCol>
              </a:tblGrid>
              <a:tr h="370840">
                <a:tc>
                  <a:txBody>
                    <a:bodyPr/>
                    <a:lstStyle/>
                    <a:p>
                      <a:pPr latinLnBrk="1"/>
                      <a:r>
                        <a:rPr lang="en-US" altLang="ko-KR" sz="1600" dirty="0">
                          <a:solidFill>
                            <a:schemeClr val="tx1"/>
                          </a:solidFill>
                        </a:rPr>
                        <a:t>System options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solidFill>
                            <a:schemeClr val="tx1"/>
                          </a:solidFill>
                        </a:rPr>
                        <a:t>ISA</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ARM</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solidFill>
                            <a:schemeClr val="tx1"/>
                          </a:solidFill>
                        </a:rPr>
                        <a:t># of cores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1</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6" name="슬라이드 번호 개체 틀 5"/>
          <p:cNvSpPr>
            <a:spLocks noGrp="1"/>
          </p:cNvSpPr>
          <p:nvPr>
            <p:ph type="sldNum" sz="quarter" idx="12"/>
          </p:nvPr>
        </p:nvSpPr>
        <p:spPr>
          <a:xfrm>
            <a:off x="10881656" y="6339250"/>
            <a:ext cx="960107" cy="365125"/>
          </a:xfrm>
        </p:spPr>
        <p:txBody>
          <a:bodyPr/>
          <a:lstStyle/>
          <a:p>
            <a:fld id="{A95A4B55-AF4E-40F1-9BD8-A32877EE083F}" type="slidenum">
              <a:rPr lang="ko-KR" altLang="en-US" smtClean="0"/>
              <a:t>12</a:t>
            </a:fld>
            <a:endParaRPr lang="ko-KR" altLang="en-US" dirty="0"/>
          </a:p>
        </p:txBody>
      </p:sp>
    </p:spTree>
    <p:custDataLst>
      <p:tags r:id="rId1"/>
    </p:custDataLst>
    <p:extLst>
      <p:ext uri="{BB962C8B-B14F-4D97-AF65-F5344CB8AC3E}">
        <p14:creationId xmlns:p14="http://schemas.microsoft.com/office/powerpoint/2010/main" val="334503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DSE: Software Engineer</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pic>
        <p:nvPicPr>
          <p:cNvPr id="5" name="그림 4"/>
          <p:cNvPicPr>
            <a:picLocks noChangeAspect="1"/>
          </p:cNvPicPr>
          <p:nvPr/>
        </p:nvPicPr>
        <p:blipFill>
          <a:blip r:embed="rId4"/>
          <a:stretch>
            <a:fillRect/>
          </a:stretch>
        </p:blipFill>
        <p:spPr>
          <a:xfrm>
            <a:off x="3105904" y="1157527"/>
            <a:ext cx="9146500" cy="5400000"/>
          </a:xfrm>
          <a:prstGeom prst="rect">
            <a:avLst/>
          </a:prstGeom>
        </p:spPr>
      </p:pic>
      <p:pic>
        <p:nvPicPr>
          <p:cNvPr id="6" name="그림 5"/>
          <p:cNvPicPr>
            <a:picLocks noChangeAspect="1"/>
          </p:cNvPicPr>
          <p:nvPr/>
        </p:nvPicPr>
        <p:blipFill>
          <a:blip r:embed="rId5"/>
          <a:stretch>
            <a:fillRect/>
          </a:stretch>
        </p:blipFill>
        <p:spPr>
          <a:xfrm>
            <a:off x="3855899" y="1803954"/>
            <a:ext cx="7200000" cy="4071411"/>
          </a:xfrm>
          <a:prstGeom prst="rect">
            <a:avLst/>
          </a:prstGeom>
        </p:spPr>
      </p:pic>
      <p:pic>
        <p:nvPicPr>
          <p:cNvPr id="7" name="그림 6"/>
          <p:cNvPicPr>
            <a:picLocks noChangeAspect="1"/>
          </p:cNvPicPr>
          <p:nvPr/>
        </p:nvPicPr>
        <p:blipFill>
          <a:blip r:embed="rId6"/>
          <a:stretch>
            <a:fillRect/>
          </a:stretch>
        </p:blipFill>
        <p:spPr>
          <a:xfrm>
            <a:off x="4939705" y="2392607"/>
            <a:ext cx="3866375" cy="2656800"/>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2546026652"/>
              </p:ext>
            </p:extLst>
          </p:nvPr>
        </p:nvGraphicFramePr>
        <p:xfrm>
          <a:off x="48506" y="2957576"/>
          <a:ext cx="3057398" cy="2324562"/>
        </p:xfrm>
        <a:graphic>
          <a:graphicData uri="http://schemas.openxmlformats.org/drawingml/2006/table">
            <a:tbl>
              <a:tblPr firstRow="1" bandRow="1">
                <a:tableStyleId>{21E4AEA4-8DFA-4A89-87EB-49C32662AFE0}</a:tableStyleId>
              </a:tblPr>
              <a:tblGrid>
                <a:gridCol w="1872712">
                  <a:extLst>
                    <a:ext uri="{9D8B030D-6E8A-4147-A177-3AD203B41FA5}">
                      <a16:colId xmlns:a16="http://schemas.microsoft.com/office/drawing/2014/main" val="20000"/>
                    </a:ext>
                  </a:extLst>
                </a:gridCol>
                <a:gridCol w="1184686">
                  <a:extLst>
                    <a:ext uri="{9D8B030D-6E8A-4147-A177-3AD203B41FA5}">
                      <a16:colId xmlns:a16="http://schemas.microsoft.com/office/drawing/2014/main" val="20001"/>
                    </a:ext>
                  </a:extLst>
                </a:gridCol>
              </a:tblGrid>
              <a:tr h="319093">
                <a:tc>
                  <a:txBody>
                    <a:bodyPr/>
                    <a:lstStyle/>
                    <a:p>
                      <a:pPr latinLnBrk="1"/>
                      <a:r>
                        <a:rPr lang="en-US" altLang="ko-KR" sz="1600" dirty="0"/>
                        <a:t>Software options</a:t>
                      </a:r>
                      <a:endParaRPr lang="ko-KR" altLang="en-US" sz="1600" dirty="0"/>
                    </a:p>
                  </a:txBody>
                  <a:tcPr/>
                </a:tc>
                <a:tc>
                  <a:txBody>
                    <a:bodyPr/>
                    <a:lstStyle/>
                    <a:p>
                      <a:pPr latinLnBrk="1"/>
                      <a:r>
                        <a:rPr lang="en-US" altLang="ko-KR" sz="1600" dirty="0"/>
                        <a:t>Setup</a:t>
                      </a:r>
                      <a:endParaRPr lang="ko-KR" altLang="en-US" sz="1600" dirty="0"/>
                    </a:p>
                  </a:txBody>
                  <a:tcPr/>
                </a:tc>
                <a:extLst>
                  <a:ext uri="{0D108BD9-81ED-4DB2-BD59-A6C34878D82A}">
                    <a16:rowId xmlns:a16="http://schemas.microsoft.com/office/drawing/2014/main" val="10000"/>
                  </a:ext>
                </a:extLst>
              </a:tr>
              <a:tr h="1247363">
                <a:tc>
                  <a:txBody>
                    <a:bodyPr/>
                    <a:lstStyle/>
                    <a:p>
                      <a:pPr latinLnBrk="1"/>
                      <a:r>
                        <a:rPr lang="en-US" altLang="ko-KR" sz="1600" dirty="0"/>
                        <a:t>Algorithm</a:t>
                      </a:r>
                      <a:endParaRPr lang="ko-KR" altLang="en-US" sz="1600" dirty="0"/>
                    </a:p>
                  </a:txBody>
                  <a:tcPr/>
                </a:tc>
                <a:tc>
                  <a:txBody>
                    <a:bodyPr/>
                    <a:lstStyle/>
                    <a:p>
                      <a:pPr latinLnBrk="1"/>
                      <a:r>
                        <a:rPr lang="en-US" altLang="ko-KR" sz="1600" dirty="0"/>
                        <a:t>bubble, quick,</a:t>
                      </a:r>
                    </a:p>
                    <a:p>
                      <a:pPr latinLnBrk="1"/>
                      <a:r>
                        <a:rPr lang="en-US" altLang="ko-KR" sz="1600" dirty="0"/>
                        <a:t>insertion, selection, heap,</a:t>
                      </a:r>
                    </a:p>
                  </a:txBody>
                  <a:tcPr/>
                </a:tc>
                <a:extLst>
                  <a:ext uri="{0D108BD9-81ED-4DB2-BD59-A6C34878D82A}">
                    <a16:rowId xmlns:a16="http://schemas.microsoft.com/office/drawing/2014/main" val="10001"/>
                  </a:ext>
                </a:extLst>
              </a:tr>
              <a:tr h="319093">
                <a:tc>
                  <a:txBody>
                    <a:bodyPr/>
                    <a:lstStyle/>
                    <a:p>
                      <a:pPr latinLnBrk="1"/>
                      <a:r>
                        <a:rPr lang="en-US" altLang="ko-KR" sz="1600" dirty="0"/>
                        <a:t>Compiler</a:t>
                      </a:r>
                      <a:endParaRPr lang="ko-KR" altLang="en-US" sz="1600" dirty="0"/>
                    </a:p>
                  </a:txBody>
                  <a:tcPr/>
                </a:tc>
                <a:tc>
                  <a:txBody>
                    <a:bodyPr/>
                    <a:lstStyle/>
                    <a:p>
                      <a:pPr latinLnBrk="1"/>
                      <a:r>
                        <a:rPr lang="en-US" altLang="ko-KR" sz="1600" dirty="0" err="1"/>
                        <a:t>gcc</a:t>
                      </a:r>
                      <a:r>
                        <a:rPr lang="en-US" altLang="ko-KR" sz="1600" dirty="0"/>
                        <a:t>, LLVM</a:t>
                      </a:r>
                      <a:endParaRPr lang="ko-KR" altLang="en-US" sz="1600" dirty="0"/>
                    </a:p>
                  </a:txBody>
                  <a:tcPr/>
                </a:tc>
                <a:extLst>
                  <a:ext uri="{0D108BD9-81ED-4DB2-BD59-A6C34878D82A}">
                    <a16:rowId xmlns:a16="http://schemas.microsoft.com/office/drawing/2014/main" val="10002"/>
                  </a:ext>
                </a:extLst>
              </a:tr>
              <a:tr h="343362">
                <a:tc>
                  <a:txBody>
                    <a:bodyPr/>
                    <a:lstStyle/>
                    <a:p>
                      <a:pPr latinLnBrk="1"/>
                      <a:r>
                        <a:rPr lang="en-US" altLang="ko-KR" sz="1600" dirty="0"/>
                        <a:t>Optimization</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spc="-70" dirty="0"/>
                        <a:t>X,</a:t>
                      </a:r>
                      <a:r>
                        <a:rPr lang="en-US" altLang="ko-KR" sz="1600" spc="-70" baseline="0" dirty="0"/>
                        <a:t> O1 </a:t>
                      </a:r>
                      <a:r>
                        <a:rPr lang="en-US" altLang="ko-KR" sz="1600" spc="-70" dirty="0"/>
                        <a:t>~ O3</a:t>
                      </a:r>
                      <a:endParaRPr lang="ko-KR" altLang="en-US" sz="1600" spc="-70" dirty="0"/>
                    </a:p>
                  </a:txBody>
                  <a:tcPr/>
                </a:tc>
                <a:extLst>
                  <a:ext uri="{0D108BD9-81ED-4DB2-BD59-A6C34878D82A}">
                    <a16:rowId xmlns:a16="http://schemas.microsoft.com/office/drawing/2014/main" val="10003"/>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611238305"/>
              </p:ext>
            </p:extLst>
          </p:nvPr>
        </p:nvGraphicFramePr>
        <p:xfrm>
          <a:off x="48506" y="1032722"/>
          <a:ext cx="3057398" cy="1854200"/>
        </p:xfrm>
        <a:graphic>
          <a:graphicData uri="http://schemas.openxmlformats.org/drawingml/2006/table">
            <a:tbl>
              <a:tblPr firstRow="1" bandRow="1">
                <a:tableStyleId>{21E4AEA4-8DFA-4A89-87EB-49C32662AFE0}</a:tableStyleId>
              </a:tblPr>
              <a:tblGrid>
                <a:gridCol w="1872712">
                  <a:extLst>
                    <a:ext uri="{9D8B030D-6E8A-4147-A177-3AD203B41FA5}">
                      <a16:colId xmlns:a16="http://schemas.microsoft.com/office/drawing/2014/main" val="20000"/>
                    </a:ext>
                  </a:extLst>
                </a:gridCol>
                <a:gridCol w="1184686">
                  <a:extLst>
                    <a:ext uri="{9D8B030D-6E8A-4147-A177-3AD203B41FA5}">
                      <a16:colId xmlns:a16="http://schemas.microsoft.com/office/drawing/2014/main" val="20001"/>
                    </a:ext>
                  </a:extLst>
                </a:gridCol>
              </a:tblGrid>
              <a:tr h="370840">
                <a:tc>
                  <a:txBody>
                    <a:bodyPr/>
                    <a:lstStyle/>
                    <a:p>
                      <a:pPr latinLnBrk="1"/>
                      <a:r>
                        <a:rPr lang="en-US" altLang="ko-KR" sz="1600" spc="-40" baseline="0" dirty="0">
                          <a:solidFill>
                            <a:schemeClr val="tx1"/>
                          </a:solidFill>
                        </a:rPr>
                        <a:t>Hardware options</a:t>
                      </a:r>
                      <a:endParaRPr lang="ko-KR" altLang="en-US" sz="1600" spc="-40" baseline="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solidFill>
                            <a:schemeClr val="tx1"/>
                          </a:solidFill>
                        </a:rPr>
                        <a:t>ROB</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64</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solidFill>
                            <a:schemeClr val="tx1"/>
                          </a:solidFill>
                        </a:rPr>
                        <a:t>LSQ</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latinLnBrk="1"/>
                      <a:r>
                        <a:rPr lang="en-US" altLang="ko-KR" sz="1600" dirty="0">
                          <a:solidFill>
                            <a:schemeClr val="tx1"/>
                          </a:solidFill>
                        </a:rPr>
                        <a:t>IQ</a:t>
                      </a:r>
                      <a:endParaRPr lang="ko-KR" altLang="en-US" sz="1600" dirty="0">
                        <a:solidFill>
                          <a:schemeClr val="tx1"/>
                        </a:solidFill>
                      </a:endParaRPr>
                    </a:p>
                  </a:txBody>
                  <a:tcP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latinLnBrk="1"/>
                      <a:r>
                        <a:rPr lang="en-US" altLang="ko-KR" sz="1600" dirty="0">
                          <a:solidFill>
                            <a:schemeClr val="tx1"/>
                          </a:solidFill>
                        </a:rPr>
                        <a:t>Pipeline</a:t>
                      </a:r>
                      <a:r>
                        <a:rPr lang="en-US" altLang="ko-KR" sz="1600" baseline="0" dirty="0">
                          <a:solidFill>
                            <a:schemeClr val="tx1"/>
                          </a:solidFill>
                        </a:rPr>
                        <a:t> queues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1783711580"/>
              </p:ext>
            </p:extLst>
          </p:nvPr>
        </p:nvGraphicFramePr>
        <p:xfrm>
          <a:off x="48506" y="5352793"/>
          <a:ext cx="3057398" cy="1112520"/>
        </p:xfrm>
        <a:graphic>
          <a:graphicData uri="http://schemas.openxmlformats.org/drawingml/2006/table">
            <a:tbl>
              <a:tblPr firstRow="1" bandRow="1">
                <a:tableStyleId>{21E4AEA4-8DFA-4A89-87EB-49C32662AFE0}</a:tableStyleId>
              </a:tblPr>
              <a:tblGrid>
                <a:gridCol w="1872712">
                  <a:extLst>
                    <a:ext uri="{9D8B030D-6E8A-4147-A177-3AD203B41FA5}">
                      <a16:colId xmlns:a16="http://schemas.microsoft.com/office/drawing/2014/main" val="20000"/>
                    </a:ext>
                  </a:extLst>
                </a:gridCol>
                <a:gridCol w="1184686">
                  <a:extLst>
                    <a:ext uri="{9D8B030D-6E8A-4147-A177-3AD203B41FA5}">
                      <a16:colId xmlns:a16="http://schemas.microsoft.com/office/drawing/2014/main" val="20001"/>
                    </a:ext>
                  </a:extLst>
                </a:gridCol>
              </a:tblGrid>
              <a:tr h="370840">
                <a:tc>
                  <a:txBody>
                    <a:bodyPr/>
                    <a:lstStyle/>
                    <a:p>
                      <a:pPr latinLnBrk="1"/>
                      <a:r>
                        <a:rPr lang="en-US" altLang="ko-KR" sz="1600" dirty="0">
                          <a:solidFill>
                            <a:schemeClr val="tx1"/>
                          </a:solidFill>
                        </a:rPr>
                        <a:t>System options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solidFill>
                            <a:schemeClr val="tx1"/>
                          </a:solidFill>
                        </a:rPr>
                        <a:t>ISA</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ARM</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solidFill>
                            <a:schemeClr val="tx1"/>
                          </a:solidFill>
                        </a:rPr>
                        <a:t># of cores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1</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3" name="슬라이드 번호 개체 틀 12"/>
          <p:cNvSpPr>
            <a:spLocks noGrp="1"/>
          </p:cNvSpPr>
          <p:nvPr>
            <p:ph type="sldNum" sz="quarter" idx="12"/>
          </p:nvPr>
        </p:nvSpPr>
        <p:spPr>
          <a:xfrm>
            <a:off x="10730403" y="6339229"/>
            <a:ext cx="960107" cy="365125"/>
          </a:xfrm>
        </p:spPr>
        <p:txBody>
          <a:bodyPr/>
          <a:lstStyle/>
          <a:p>
            <a:fld id="{A95A4B55-AF4E-40F1-9BD8-A32877EE083F}" type="slidenum">
              <a:rPr lang="ko-KR" altLang="en-US" smtClean="0"/>
              <a:t>13</a:t>
            </a:fld>
            <a:endParaRPr lang="ko-KR" altLang="en-US" dirty="0"/>
          </a:p>
        </p:txBody>
      </p:sp>
    </p:spTree>
    <p:custDataLst>
      <p:tags r:id="rId1"/>
    </p:custDataLst>
    <p:extLst>
      <p:ext uri="{BB962C8B-B14F-4D97-AF65-F5344CB8AC3E}">
        <p14:creationId xmlns:p14="http://schemas.microsoft.com/office/powerpoint/2010/main" val="69891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DSE: System Designer</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p:txBody>
      </p:sp>
      <p:pic>
        <p:nvPicPr>
          <p:cNvPr id="5" name="그림 4"/>
          <p:cNvPicPr>
            <a:picLocks noChangeAspect="1"/>
          </p:cNvPicPr>
          <p:nvPr/>
        </p:nvPicPr>
        <p:blipFill>
          <a:blip r:embed="rId4"/>
          <a:stretch>
            <a:fillRect/>
          </a:stretch>
        </p:blipFill>
        <p:spPr>
          <a:xfrm>
            <a:off x="3195046" y="1082013"/>
            <a:ext cx="8996954" cy="5400000"/>
          </a:xfrm>
          <a:prstGeom prst="rect">
            <a:avLst/>
          </a:prstGeom>
        </p:spPr>
      </p:pic>
      <p:pic>
        <p:nvPicPr>
          <p:cNvPr id="7" name="그림 6"/>
          <p:cNvPicPr>
            <a:picLocks noChangeAspect="1"/>
          </p:cNvPicPr>
          <p:nvPr/>
        </p:nvPicPr>
        <p:blipFill>
          <a:blip r:embed="rId5"/>
          <a:stretch>
            <a:fillRect/>
          </a:stretch>
        </p:blipFill>
        <p:spPr>
          <a:xfrm>
            <a:off x="11742000" y="2740751"/>
            <a:ext cx="450000" cy="3342856"/>
          </a:xfrm>
          <a:prstGeom prst="rect">
            <a:avLst/>
          </a:prstGeom>
        </p:spPr>
      </p:pic>
      <p:pic>
        <p:nvPicPr>
          <p:cNvPr id="10" name="그림 9"/>
          <p:cNvPicPr>
            <a:picLocks noChangeAspect="1"/>
          </p:cNvPicPr>
          <p:nvPr/>
        </p:nvPicPr>
        <p:blipFill>
          <a:blip r:embed="rId6"/>
          <a:stretch>
            <a:fillRect/>
          </a:stretch>
        </p:blipFill>
        <p:spPr>
          <a:xfrm>
            <a:off x="5500172" y="5443812"/>
            <a:ext cx="450000" cy="639795"/>
          </a:xfrm>
          <a:prstGeom prst="rect">
            <a:avLst/>
          </a:prstGeom>
        </p:spPr>
      </p:pic>
      <p:pic>
        <p:nvPicPr>
          <p:cNvPr id="11" name="그림 10"/>
          <p:cNvPicPr>
            <a:picLocks noChangeAspect="1"/>
          </p:cNvPicPr>
          <p:nvPr/>
        </p:nvPicPr>
        <p:blipFill>
          <a:blip r:embed="rId7"/>
          <a:stretch>
            <a:fillRect/>
          </a:stretch>
        </p:blipFill>
        <p:spPr>
          <a:xfrm>
            <a:off x="5500172" y="3946874"/>
            <a:ext cx="450000" cy="1496938"/>
          </a:xfrm>
          <a:prstGeom prst="rect">
            <a:avLst/>
          </a:prstGeom>
        </p:spPr>
      </p:pic>
      <p:graphicFrame>
        <p:nvGraphicFramePr>
          <p:cNvPr id="12" name="표 11"/>
          <p:cNvGraphicFramePr>
            <a:graphicFrameLocks noGrp="1"/>
          </p:cNvGraphicFramePr>
          <p:nvPr>
            <p:extLst>
              <p:ext uri="{D42A27DB-BD31-4B8C-83A1-F6EECF244321}">
                <p14:modId xmlns:p14="http://schemas.microsoft.com/office/powerpoint/2010/main" val="450572260"/>
              </p:ext>
            </p:extLst>
          </p:nvPr>
        </p:nvGraphicFramePr>
        <p:xfrm>
          <a:off x="79717" y="4639340"/>
          <a:ext cx="3029064" cy="1808480"/>
        </p:xfrm>
        <a:graphic>
          <a:graphicData uri="http://schemas.openxmlformats.org/drawingml/2006/table">
            <a:tbl>
              <a:tblPr firstRow="1" bandRow="1">
                <a:tableStyleId>{21E4AEA4-8DFA-4A89-87EB-49C32662AFE0}</a:tableStyleId>
              </a:tblPr>
              <a:tblGrid>
                <a:gridCol w="1855357">
                  <a:extLst>
                    <a:ext uri="{9D8B030D-6E8A-4147-A177-3AD203B41FA5}">
                      <a16:colId xmlns:a16="http://schemas.microsoft.com/office/drawing/2014/main" val="20000"/>
                    </a:ext>
                  </a:extLst>
                </a:gridCol>
                <a:gridCol w="1173707">
                  <a:extLst>
                    <a:ext uri="{9D8B030D-6E8A-4147-A177-3AD203B41FA5}">
                      <a16:colId xmlns:a16="http://schemas.microsoft.com/office/drawing/2014/main" val="20001"/>
                    </a:ext>
                  </a:extLst>
                </a:gridCol>
              </a:tblGrid>
              <a:tr h="370840">
                <a:tc>
                  <a:txBody>
                    <a:bodyPr/>
                    <a:lstStyle/>
                    <a:p>
                      <a:pPr latinLnBrk="1"/>
                      <a:r>
                        <a:rPr lang="en-US" altLang="ko-KR" sz="1600" dirty="0"/>
                        <a:t>System options</a:t>
                      </a:r>
                      <a:endParaRPr lang="ko-KR" altLang="en-US" sz="1600" dirty="0"/>
                    </a:p>
                  </a:txBody>
                  <a:tcPr/>
                </a:tc>
                <a:tc>
                  <a:txBody>
                    <a:bodyPr/>
                    <a:lstStyle/>
                    <a:p>
                      <a:pPr latinLnBrk="1"/>
                      <a:r>
                        <a:rPr lang="en-US" altLang="ko-KR" sz="1600" dirty="0"/>
                        <a:t>Setup</a:t>
                      </a:r>
                      <a:endParaRPr lang="ko-KR" altLang="en-US" sz="1600" dirty="0"/>
                    </a:p>
                  </a:txBody>
                  <a:tcPr/>
                </a:tc>
                <a:extLst>
                  <a:ext uri="{0D108BD9-81ED-4DB2-BD59-A6C34878D82A}">
                    <a16:rowId xmlns:a16="http://schemas.microsoft.com/office/drawing/2014/main" val="10000"/>
                  </a:ext>
                </a:extLst>
              </a:tr>
              <a:tr h="370840">
                <a:tc>
                  <a:txBody>
                    <a:bodyPr/>
                    <a:lstStyle/>
                    <a:p>
                      <a:pPr latinLnBrk="1"/>
                      <a:r>
                        <a:rPr lang="en-US" altLang="ko-KR" sz="1600" dirty="0"/>
                        <a:t>ISA</a:t>
                      </a:r>
                      <a:endParaRPr lang="ko-KR" altLang="en-US" sz="1600" dirty="0"/>
                    </a:p>
                  </a:txBody>
                  <a:tcPr/>
                </a:tc>
                <a:tc>
                  <a:txBody>
                    <a:bodyPr/>
                    <a:lstStyle/>
                    <a:p>
                      <a:pPr latinLnBrk="1"/>
                      <a:r>
                        <a:rPr lang="en-US" altLang="ko-KR" sz="1600" dirty="0"/>
                        <a:t>ARM, ALPHA,</a:t>
                      </a:r>
                      <a:r>
                        <a:rPr lang="en-US" altLang="ko-KR" sz="1600" baseline="0" dirty="0"/>
                        <a:t> X86, SPARC</a:t>
                      </a:r>
                      <a:endParaRPr lang="ko-KR" altLang="en-US" sz="1600" dirty="0"/>
                    </a:p>
                  </a:txBody>
                  <a:tcPr/>
                </a:tc>
                <a:extLst>
                  <a:ext uri="{0D108BD9-81ED-4DB2-BD59-A6C34878D82A}">
                    <a16:rowId xmlns:a16="http://schemas.microsoft.com/office/drawing/2014/main" val="10001"/>
                  </a:ext>
                </a:extLst>
              </a:tr>
              <a:tr h="370840">
                <a:tc>
                  <a:txBody>
                    <a:bodyPr/>
                    <a:lstStyle/>
                    <a:p>
                      <a:pPr latinLnBrk="1"/>
                      <a:r>
                        <a:rPr lang="en-US" altLang="ko-KR" sz="1600" dirty="0"/>
                        <a:t># of cores</a:t>
                      </a:r>
                      <a:endParaRPr lang="ko-KR" altLang="en-US" sz="1600" dirty="0"/>
                    </a:p>
                  </a:txBody>
                  <a:tcPr/>
                </a:tc>
                <a:tc>
                  <a:txBody>
                    <a:bodyPr/>
                    <a:lstStyle/>
                    <a:p>
                      <a:pPr latinLnBrk="1"/>
                      <a:r>
                        <a:rPr lang="en-US" altLang="ko-KR" sz="1600" dirty="0"/>
                        <a:t>1</a:t>
                      </a:r>
                      <a:endParaRPr lang="ko-KR" altLang="en-US" sz="1600" dirty="0"/>
                    </a:p>
                  </a:txBody>
                  <a:tcPr/>
                </a:tc>
                <a:extLst>
                  <a:ext uri="{0D108BD9-81ED-4DB2-BD59-A6C34878D82A}">
                    <a16:rowId xmlns:a16="http://schemas.microsoft.com/office/drawing/2014/main" val="10002"/>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3788350302"/>
              </p:ext>
            </p:extLst>
          </p:nvPr>
        </p:nvGraphicFramePr>
        <p:xfrm>
          <a:off x="82626" y="1070486"/>
          <a:ext cx="3029064" cy="1854200"/>
        </p:xfrm>
        <a:graphic>
          <a:graphicData uri="http://schemas.openxmlformats.org/drawingml/2006/table">
            <a:tbl>
              <a:tblPr firstRow="1" bandRow="1">
                <a:tableStyleId>{21E4AEA4-8DFA-4A89-87EB-49C32662AFE0}</a:tableStyleId>
              </a:tblPr>
              <a:tblGrid>
                <a:gridCol w="1855357">
                  <a:extLst>
                    <a:ext uri="{9D8B030D-6E8A-4147-A177-3AD203B41FA5}">
                      <a16:colId xmlns:a16="http://schemas.microsoft.com/office/drawing/2014/main" val="20000"/>
                    </a:ext>
                  </a:extLst>
                </a:gridCol>
                <a:gridCol w="1173707">
                  <a:extLst>
                    <a:ext uri="{9D8B030D-6E8A-4147-A177-3AD203B41FA5}">
                      <a16:colId xmlns:a16="http://schemas.microsoft.com/office/drawing/2014/main" val="20001"/>
                    </a:ext>
                  </a:extLst>
                </a:gridCol>
              </a:tblGrid>
              <a:tr h="370840">
                <a:tc>
                  <a:txBody>
                    <a:bodyPr/>
                    <a:lstStyle/>
                    <a:p>
                      <a:pPr latinLnBrk="1"/>
                      <a:r>
                        <a:rPr lang="en-US" altLang="ko-KR" sz="1600" spc="-40" baseline="0" dirty="0">
                          <a:solidFill>
                            <a:schemeClr val="tx1"/>
                          </a:solidFill>
                        </a:rPr>
                        <a:t>Hardware options</a:t>
                      </a:r>
                      <a:endParaRPr lang="ko-KR" altLang="en-US" sz="1600" spc="-40" baseline="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solidFill>
                            <a:schemeClr val="tx1"/>
                          </a:solidFill>
                        </a:rPr>
                        <a:t>ROB</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64</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solidFill>
                            <a:schemeClr val="tx1"/>
                          </a:solidFill>
                        </a:rPr>
                        <a:t>LSQ</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latinLnBrk="1"/>
                      <a:r>
                        <a:rPr lang="en-US" altLang="ko-KR" sz="1600" dirty="0">
                          <a:solidFill>
                            <a:schemeClr val="tx1"/>
                          </a:solidFill>
                        </a:rPr>
                        <a:t>IQ</a:t>
                      </a:r>
                      <a:endParaRPr lang="ko-KR" altLang="en-US" sz="1600" dirty="0">
                        <a:solidFill>
                          <a:schemeClr val="tx1"/>
                        </a:solidFill>
                      </a:endParaRPr>
                    </a:p>
                  </a:txBody>
                  <a:tcP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latinLnBrk="1"/>
                      <a:r>
                        <a:rPr lang="en-US" altLang="ko-KR" sz="1600" dirty="0">
                          <a:solidFill>
                            <a:schemeClr val="tx1"/>
                          </a:solidFill>
                        </a:rPr>
                        <a:t>Pipeline</a:t>
                      </a:r>
                      <a:r>
                        <a:rPr lang="en-US" altLang="ko-KR" sz="1600" baseline="0" dirty="0">
                          <a:solidFill>
                            <a:schemeClr val="tx1"/>
                          </a:solidFill>
                        </a:rPr>
                        <a:t> queues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8</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4105057719"/>
              </p:ext>
            </p:extLst>
          </p:nvPr>
        </p:nvGraphicFramePr>
        <p:xfrm>
          <a:off x="80334" y="3040333"/>
          <a:ext cx="3029064" cy="1483360"/>
        </p:xfrm>
        <a:graphic>
          <a:graphicData uri="http://schemas.openxmlformats.org/drawingml/2006/table">
            <a:tbl>
              <a:tblPr firstRow="1" bandRow="1">
                <a:tableStyleId>{21E4AEA4-8DFA-4A89-87EB-49C32662AFE0}</a:tableStyleId>
              </a:tblPr>
              <a:tblGrid>
                <a:gridCol w="1855357">
                  <a:extLst>
                    <a:ext uri="{9D8B030D-6E8A-4147-A177-3AD203B41FA5}">
                      <a16:colId xmlns:a16="http://schemas.microsoft.com/office/drawing/2014/main" val="20000"/>
                    </a:ext>
                  </a:extLst>
                </a:gridCol>
                <a:gridCol w="1173707">
                  <a:extLst>
                    <a:ext uri="{9D8B030D-6E8A-4147-A177-3AD203B41FA5}">
                      <a16:colId xmlns:a16="http://schemas.microsoft.com/office/drawing/2014/main" val="20001"/>
                    </a:ext>
                  </a:extLst>
                </a:gridCol>
              </a:tblGrid>
              <a:tr h="370840">
                <a:tc>
                  <a:txBody>
                    <a:bodyPr/>
                    <a:lstStyle/>
                    <a:p>
                      <a:pPr latinLnBrk="1"/>
                      <a:r>
                        <a:rPr lang="en-US" altLang="ko-KR" sz="1600" dirty="0">
                          <a:solidFill>
                            <a:schemeClr val="tx1"/>
                          </a:solidFill>
                        </a:rPr>
                        <a:t>Software options</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Setup</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latinLnBrk="1"/>
                      <a:r>
                        <a:rPr lang="en-US" altLang="ko-KR" sz="1600" dirty="0">
                          <a:solidFill>
                            <a:schemeClr val="tx1"/>
                          </a:solidFill>
                        </a:rPr>
                        <a:t>Algorithm</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a:solidFill>
                            <a:schemeClr val="tx1"/>
                          </a:solidFill>
                        </a:rPr>
                        <a:t>X</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latinLnBrk="1"/>
                      <a:r>
                        <a:rPr lang="en-US" altLang="ko-KR" sz="1600" dirty="0">
                          <a:solidFill>
                            <a:schemeClr val="tx1"/>
                          </a:solidFill>
                        </a:rPr>
                        <a:t>Compiler</a:t>
                      </a:r>
                      <a:endParaRPr lang="ko-KR" altLang="en-US" sz="1600" dirty="0">
                        <a:solidFill>
                          <a:schemeClr val="tx1"/>
                        </a:solidFill>
                      </a:endParaRPr>
                    </a:p>
                  </a:txBody>
                  <a:tcPr>
                    <a:solidFill>
                      <a:schemeClr val="bg1">
                        <a:lumMod val="95000"/>
                      </a:schemeClr>
                    </a:solidFill>
                  </a:tcPr>
                </a:tc>
                <a:tc>
                  <a:txBody>
                    <a:bodyPr/>
                    <a:lstStyle/>
                    <a:p>
                      <a:pPr latinLnBrk="1"/>
                      <a:r>
                        <a:rPr lang="en-US" altLang="ko-KR" sz="1600" dirty="0" err="1">
                          <a:solidFill>
                            <a:schemeClr val="tx1"/>
                          </a:solidFill>
                        </a:rPr>
                        <a:t>gcc</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latinLnBrk="1"/>
                      <a:r>
                        <a:rPr lang="en-US" altLang="ko-KR" sz="1600" dirty="0">
                          <a:solidFill>
                            <a:schemeClr val="tx1"/>
                          </a:solidFill>
                        </a:rPr>
                        <a:t>Optimization</a:t>
                      </a:r>
                      <a:endParaRPr lang="ko-KR" altLang="en-US" sz="1600" dirty="0">
                        <a:solidFill>
                          <a:schemeClr val="tx1"/>
                        </a:solidFill>
                      </a:endParaRPr>
                    </a:p>
                  </a:txBody>
                  <a:tcP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rPr>
                        <a:t>O3</a:t>
                      </a:r>
                      <a:endParaRPr lang="ko-KR" altLang="en-US" sz="1600" dirty="0">
                        <a:solidFill>
                          <a:schemeClr val="tx1"/>
                        </a:solidFill>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
        <p:nvSpPr>
          <p:cNvPr id="4" name="슬라이드 번호 개체 틀 3"/>
          <p:cNvSpPr>
            <a:spLocks noGrp="1"/>
          </p:cNvSpPr>
          <p:nvPr>
            <p:ph type="sldNum" sz="quarter" idx="12"/>
          </p:nvPr>
        </p:nvSpPr>
        <p:spPr>
          <a:xfrm>
            <a:off x="10835014" y="6357853"/>
            <a:ext cx="960107" cy="365125"/>
          </a:xfrm>
        </p:spPr>
        <p:txBody>
          <a:bodyPr/>
          <a:lstStyle/>
          <a:p>
            <a:fld id="{A95A4B55-AF4E-40F1-9BD8-A32877EE083F}" type="slidenum">
              <a:rPr lang="ko-KR" altLang="en-US" smtClean="0"/>
              <a:t>14</a:t>
            </a:fld>
            <a:endParaRPr lang="ko-KR" altLang="en-US"/>
          </a:p>
        </p:txBody>
      </p:sp>
    </p:spTree>
    <p:custDataLst>
      <p:tags r:id="rId1"/>
    </p:custDataLst>
    <p:extLst>
      <p:ext uri="{BB962C8B-B14F-4D97-AF65-F5344CB8AC3E}">
        <p14:creationId xmlns:p14="http://schemas.microsoft.com/office/powerpoint/2010/main" val="39433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Conclusion</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p:txBody>
      </p:sp>
      <p:sp>
        <p:nvSpPr>
          <p:cNvPr id="4" name="텍스트 개체 틀 3"/>
          <p:cNvSpPr>
            <a:spLocks noGrp="1"/>
          </p:cNvSpPr>
          <p:nvPr>
            <p:ph type="body" sz="quarter" idx="14"/>
          </p:nvPr>
        </p:nvSpPr>
        <p:spPr>
          <a:xfrm>
            <a:off x="623392" y="942173"/>
            <a:ext cx="10945216" cy="5259577"/>
          </a:xfrm>
        </p:spPr>
        <p:txBody>
          <a:bodyPr>
            <a:normAutofit/>
          </a:bodyPr>
          <a:lstStyle/>
          <a:p>
            <a:r>
              <a:rPr lang="en-US" altLang="ko-KR" dirty="0"/>
              <a:t>Our Contribution</a:t>
            </a:r>
          </a:p>
          <a:p>
            <a:pPr lvl="1"/>
            <a:r>
              <a:rPr lang="en-US" altLang="ko-KR" dirty="0"/>
              <a:t>Comprehensive, accurate, and configurable vulnerability analysis for out-of-order processors in a quantitative manner</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Future Work</a:t>
            </a:r>
          </a:p>
          <a:p>
            <a:pPr lvl="1"/>
            <a:r>
              <a:rPr lang="en-US" altLang="ko-KR" dirty="0"/>
              <a:t>Consider several masking effects for accurate vulnerability estimation</a:t>
            </a:r>
          </a:p>
          <a:p>
            <a:pPr lvl="1"/>
            <a:endParaRPr lang="ko-KR" altLang="en-US" dirty="0"/>
          </a:p>
        </p:txBody>
      </p:sp>
      <p:sp>
        <p:nvSpPr>
          <p:cNvPr id="5" name="슬라이드 번호 개체 틀 4"/>
          <p:cNvSpPr>
            <a:spLocks noGrp="1"/>
          </p:cNvSpPr>
          <p:nvPr>
            <p:ph type="sldNum" sz="quarter" idx="12"/>
          </p:nvPr>
        </p:nvSpPr>
        <p:spPr/>
        <p:txBody>
          <a:bodyPr/>
          <a:lstStyle/>
          <a:p>
            <a:fld id="{A95A4B55-AF4E-40F1-9BD8-A32877EE083F}" type="slidenum">
              <a:rPr lang="ko-KR" altLang="en-US" smtClean="0"/>
              <a:t>15</a:t>
            </a:fld>
            <a:endParaRPr lang="ko-KR" altLang="en-US"/>
          </a:p>
        </p:txBody>
      </p:sp>
      <p:graphicFrame>
        <p:nvGraphicFramePr>
          <p:cNvPr id="9" name="표 8"/>
          <p:cNvGraphicFramePr>
            <a:graphicFrameLocks noGrp="1"/>
          </p:cNvGraphicFramePr>
          <p:nvPr>
            <p:extLst>
              <p:ext uri="{D42A27DB-BD31-4B8C-83A1-F6EECF244321}">
                <p14:modId xmlns:p14="http://schemas.microsoft.com/office/powerpoint/2010/main" val="1794632285"/>
              </p:ext>
            </p:extLst>
          </p:nvPr>
        </p:nvGraphicFramePr>
        <p:xfrm>
          <a:off x="349373" y="2271303"/>
          <a:ext cx="8975388" cy="2560319"/>
        </p:xfrm>
        <a:graphic>
          <a:graphicData uri="http://schemas.openxmlformats.org/drawingml/2006/table">
            <a:tbl>
              <a:tblPr firstRow="1" bandRow="1">
                <a:tableStyleId>{073A0DAA-6AF3-43AB-8588-CEC1D06C72B9}</a:tableStyleId>
              </a:tblPr>
              <a:tblGrid>
                <a:gridCol w="2243847">
                  <a:extLst>
                    <a:ext uri="{9D8B030D-6E8A-4147-A177-3AD203B41FA5}">
                      <a16:colId xmlns:a16="http://schemas.microsoft.com/office/drawing/2014/main" val="20000"/>
                    </a:ext>
                  </a:extLst>
                </a:gridCol>
                <a:gridCol w="2243847">
                  <a:extLst>
                    <a:ext uri="{9D8B030D-6E8A-4147-A177-3AD203B41FA5}">
                      <a16:colId xmlns:a16="http://schemas.microsoft.com/office/drawing/2014/main" val="20001"/>
                    </a:ext>
                  </a:extLst>
                </a:gridCol>
                <a:gridCol w="2243847">
                  <a:extLst>
                    <a:ext uri="{9D8B030D-6E8A-4147-A177-3AD203B41FA5}">
                      <a16:colId xmlns:a16="http://schemas.microsoft.com/office/drawing/2014/main" val="20002"/>
                    </a:ext>
                  </a:extLst>
                </a:gridCol>
                <a:gridCol w="2243847">
                  <a:extLst>
                    <a:ext uri="{9D8B030D-6E8A-4147-A177-3AD203B41FA5}">
                      <a16:colId xmlns:a16="http://schemas.microsoft.com/office/drawing/2014/main" val="20003"/>
                    </a:ext>
                  </a:extLst>
                </a:gridCol>
              </a:tblGrid>
              <a:tr h="442940">
                <a:tc>
                  <a:txBody>
                    <a:bodyPr/>
                    <a:lstStyle/>
                    <a:p>
                      <a:pPr algn="ctr" latinLnBrk="1"/>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Mukherjee-AVF</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err="1">
                          <a:latin typeface="Trebuchet MS" panose="020B0603020202020204" pitchFamily="34" charset="0"/>
                          <a:cs typeface="Times New Roman" panose="02020603050405020304" pitchFamily="18" charset="0"/>
                        </a:rPr>
                        <a:t>SoftArch</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Sim-SODA</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694765">
                <a:tc>
                  <a:txBody>
                    <a:bodyPr/>
                    <a:lstStyle/>
                    <a:p>
                      <a:pPr algn="ctr" latinLnBrk="1"/>
                      <a:r>
                        <a:rPr lang="en-US" altLang="ko-KR" sz="1800" b="1" spc="-30" baseline="0" dirty="0">
                          <a:latin typeface="Trebuchet MS" panose="020B0603020202020204" pitchFamily="34" charset="0"/>
                          <a:cs typeface="Times New Roman" panose="02020603050405020304" pitchFamily="18" charset="0"/>
                        </a:rPr>
                        <a:t>Comprehensiveness</a:t>
                      </a:r>
                      <a:endParaRPr lang="ko-KR" altLang="en-US" sz="1800" b="1" spc="-30" baseline="0" dirty="0">
                        <a:latin typeface="Trebuchet MS" panose="020B0603020202020204" pitchFamily="34" charset="0"/>
                        <a:cs typeface="Times New Roman" panose="02020603050405020304" pitchFamily="18" charset="0"/>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B0F0"/>
                          </a:solidFill>
                          <a:effectLst/>
                          <a:uLnTx/>
                          <a:uFillTx/>
                          <a:latin typeface="Trebuchet MS" panose="020B0603020202020204" pitchFamily="34" charset="0"/>
                          <a:ea typeface="+mn-ea"/>
                          <a:cs typeface="Times New Roman" panose="02020603050405020304" pitchFamily="18" charset="0"/>
                          <a:sym typeface="Wingdings" panose="05000000000000000000" pitchFamily="2" charset="2"/>
                        </a:rPr>
                        <a:t>NO</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10" normalizeH="0" baseline="0" noProof="0" dirty="0">
                          <a:ln>
                            <a:noFill/>
                          </a:ln>
                          <a:solidFill>
                            <a:srgbClr val="00B0F0"/>
                          </a:solidFill>
                          <a:effectLst/>
                          <a:uLnTx/>
                          <a:uFillTx/>
                          <a:latin typeface="Trebuchet MS" panose="020B0603020202020204" pitchFamily="34" charset="0"/>
                          <a:ea typeface="+mn-ea"/>
                          <a:cs typeface="Times New Roman" panose="02020603050405020304" pitchFamily="18" charset="0"/>
                          <a:sym typeface="Wingdings" panose="05000000000000000000" pitchFamily="2" charset="2"/>
                        </a:rPr>
                        <a:t>(Subset of components)</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B0F0"/>
                          </a:solidFill>
                          <a:effectLst/>
                          <a:uLnTx/>
                          <a:uFillTx/>
                          <a:latin typeface="Trebuchet MS" panose="020B0603020202020204" pitchFamily="34" charset="0"/>
                          <a:ea typeface="+mn-ea"/>
                          <a:cs typeface="Times New Roman" panose="02020603050405020304" pitchFamily="18" charset="0"/>
                          <a:sym typeface="Wingdings" panose="05000000000000000000" pitchFamily="2" charset="2"/>
                        </a:rPr>
                        <a:t>NO</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10" normalizeH="0" baseline="0" noProof="0" dirty="0">
                          <a:ln>
                            <a:noFill/>
                          </a:ln>
                          <a:solidFill>
                            <a:srgbClr val="00B0F0"/>
                          </a:solidFill>
                          <a:effectLst/>
                          <a:uLnTx/>
                          <a:uFillTx/>
                          <a:latin typeface="Trebuchet MS" panose="020B0603020202020204" pitchFamily="34" charset="0"/>
                          <a:ea typeface="+mn-ea"/>
                          <a:cs typeface="Times New Roman" panose="02020603050405020304" pitchFamily="18" charset="0"/>
                          <a:sym typeface="Wingdings" panose="05000000000000000000" pitchFamily="2" charset="2"/>
                        </a:rPr>
                        <a:t>(Subset of components)</a:t>
                      </a:r>
                    </a:p>
                  </a:txBody>
                  <a:tcPr anchor="ctr"/>
                </a:tc>
                <a:tc>
                  <a:txBody>
                    <a:bodyPr/>
                    <a:lstStyle/>
                    <a:p>
                      <a:pPr algn="ctr" latinLnBrk="1"/>
                      <a:r>
                        <a:rPr lang="en-US" altLang="ko-KR" sz="2000" spc="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algn="ctr" latinLnBrk="1"/>
                      <a:r>
                        <a:rPr lang="en-US" altLang="ko-KR" sz="1600" spc="-1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(S</a:t>
                      </a:r>
                      <a:r>
                        <a:rPr lang="en-US" altLang="ko-KR" sz="1600" spc="-1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ubset of components)</a:t>
                      </a:r>
                      <a:endParaRPr lang="en-US" altLang="ko-KR" sz="1600" spc="-10" dirty="0">
                        <a:solidFill>
                          <a:srgbClr val="00B0F0"/>
                        </a:solidFill>
                        <a:latin typeface="Trebuchet MS" panose="020B0603020202020204" pitchFamily="34" charset="0"/>
                        <a:cs typeface="Times New Roman" panose="02020603050405020304" pitchFamily="18" charset="0"/>
                        <a:sym typeface="Wingdings" panose="05000000000000000000" pitchFamily="2" charset="2"/>
                      </a:endParaRPr>
                    </a:p>
                  </a:txBody>
                  <a:tcPr anchor="ctr"/>
                </a:tc>
                <a:extLst>
                  <a:ext uri="{0D108BD9-81ED-4DB2-BD59-A6C34878D82A}">
                    <a16:rowId xmlns:a16="http://schemas.microsoft.com/office/drawing/2014/main" val="10001"/>
                  </a:ext>
                </a:extLst>
              </a:tr>
              <a:tr h="727849">
                <a:tc>
                  <a:txBody>
                    <a:bodyPr/>
                    <a:lstStyle/>
                    <a:p>
                      <a:pPr algn="ctr" latinLnBrk="1"/>
                      <a:r>
                        <a:rPr lang="en-US" altLang="ko-KR" sz="1800" b="1" dirty="0">
                          <a:latin typeface="Trebuchet MS" panose="020B0603020202020204" pitchFamily="34" charset="0"/>
                          <a:cs typeface="Times New Roman" panose="02020603050405020304" pitchFamily="18" charset="0"/>
                        </a:rPr>
                        <a:t>Accuracy</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 published</a:t>
                      </a:r>
                      <a:r>
                        <a:rPr lang="en-US" altLang="ko-KR" sz="16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results)</a:t>
                      </a:r>
                      <a:endParaRPr lang="ko-KR" altLang="en-US" sz="16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 published</a:t>
                      </a:r>
                      <a:r>
                        <a:rPr lang="en-US" altLang="ko-KR" sz="16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results)</a:t>
                      </a:r>
                      <a:endParaRPr lang="ko-KR" altLang="en-US" sz="16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 published</a:t>
                      </a:r>
                      <a:r>
                        <a:rPr lang="en-US" altLang="ko-KR" sz="16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result)</a:t>
                      </a:r>
                      <a:endParaRPr lang="ko-KR" altLang="en-US" sz="16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2"/>
                  </a:ext>
                </a:extLst>
              </a:tr>
              <a:tr h="694765">
                <a:tc>
                  <a:txBody>
                    <a:bodyPr/>
                    <a:lstStyle/>
                    <a:p>
                      <a:pPr algn="ctr" latinLnBrk="1"/>
                      <a:r>
                        <a:rPr lang="en-US" altLang="ko-KR" sz="1800" b="1" dirty="0">
                          <a:latin typeface="Trebuchet MS" panose="020B0603020202020204" pitchFamily="34" charset="0"/>
                          <a:cs typeface="Times New Roman" panose="02020603050405020304" pitchFamily="18" charset="0"/>
                        </a:rPr>
                        <a:t>Configurability</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algn="ctr" latinLnBrk="1"/>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(Only</a:t>
                      </a:r>
                      <a:r>
                        <a:rPr lang="en-US" altLang="ko-KR" sz="16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for Intel)</a:t>
                      </a:r>
                      <a:endParaRPr lang="ko-KR" altLang="en-US" sz="1600" dirty="0">
                        <a:solidFill>
                          <a:srgbClr val="00B0F0"/>
                        </a:solidFill>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algn="ctr" latinLnBrk="1"/>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(Only for POWER)</a:t>
                      </a:r>
                      <a:endParaRPr lang="ko-KR" altLang="en-US" sz="16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(Only for ALPHA)</a:t>
                      </a:r>
                      <a:endParaRPr lang="ko-KR" altLang="en-US" sz="16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560860761"/>
              </p:ext>
            </p:extLst>
          </p:nvPr>
        </p:nvGraphicFramePr>
        <p:xfrm>
          <a:off x="9324761" y="2271303"/>
          <a:ext cx="2243847" cy="2560318"/>
        </p:xfrm>
        <a:graphic>
          <a:graphicData uri="http://schemas.openxmlformats.org/drawingml/2006/table">
            <a:tbl>
              <a:tblPr firstRow="1" bandRow="1">
                <a:tableStyleId>{F5AB1C69-6EDB-4FF4-983F-18BD219EF322}</a:tableStyleId>
              </a:tblPr>
              <a:tblGrid>
                <a:gridCol w="2243847">
                  <a:extLst>
                    <a:ext uri="{9D8B030D-6E8A-4147-A177-3AD203B41FA5}">
                      <a16:colId xmlns:a16="http://schemas.microsoft.com/office/drawing/2014/main" val="20000"/>
                    </a:ext>
                  </a:extLst>
                </a:gridCol>
              </a:tblGrid>
              <a:tr h="440565">
                <a:tc>
                  <a:txBody>
                    <a:bodyPr/>
                    <a:lstStyle/>
                    <a:p>
                      <a:pPr algn="ctr" latinLnBrk="1"/>
                      <a:r>
                        <a:rPr lang="en-US" altLang="ko-KR" sz="1800" b="1" dirty="0" err="1">
                          <a:latin typeface="Trebuchet MS" panose="020B0603020202020204" pitchFamily="34" charset="0"/>
                          <a:cs typeface="Times New Roman" panose="02020603050405020304" pitchFamily="18" charset="0"/>
                        </a:rPr>
                        <a:t>gemV</a:t>
                      </a:r>
                      <a:r>
                        <a:rPr lang="en-US" altLang="ko-KR" sz="1800" b="1" dirty="0">
                          <a:latin typeface="Trebuchet MS" panose="020B0603020202020204" pitchFamily="34" charset="0"/>
                          <a:cs typeface="Times New Roman" panose="02020603050405020304" pitchFamily="18" charset="0"/>
                        </a:rPr>
                        <a:t> (This</a:t>
                      </a:r>
                      <a:r>
                        <a:rPr lang="en-US" altLang="ko-KR" sz="1800" b="1" baseline="0" dirty="0">
                          <a:latin typeface="Trebuchet MS" panose="020B0603020202020204" pitchFamily="34" charset="0"/>
                          <a:cs typeface="Times New Roman" panose="02020603050405020304" pitchFamily="18" charset="0"/>
                        </a:rPr>
                        <a:t> work)</a:t>
                      </a:r>
                      <a:endParaRPr lang="ko-KR" altLang="en-US" sz="1800" b="1"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695224">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p>
                    <a:p>
                      <a:pPr algn="ctr" latinLnBrk="1"/>
                      <a:r>
                        <a:rPr lang="en-US" altLang="ko-KR" sz="1600" b="0" dirty="0">
                          <a:solidFill>
                            <a:srgbClr val="FF0000"/>
                          </a:solidFill>
                          <a:latin typeface="Trebuchet MS" panose="020B0603020202020204" pitchFamily="34" charset="0"/>
                          <a:cs typeface="Times New Roman" panose="02020603050405020304" pitchFamily="18" charset="0"/>
                        </a:rPr>
                        <a:t>(All</a:t>
                      </a:r>
                      <a:r>
                        <a:rPr lang="en-US" altLang="ko-KR" sz="1600" b="0" baseline="0" dirty="0">
                          <a:solidFill>
                            <a:srgbClr val="FF0000"/>
                          </a:solidFill>
                          <a:latin typeface="Trebuchet MS" panose="020B0603020202020204" pitchFamily="34" charset="0"/>
                          <a:cs typeface="Times New Roman" panose="02020603050405020304" pitchFamily="18" charset="0"/>
                        </a:rPr>
                        <a:t> the components)</a:t>
                      </a:r>
                      <a:endParaRPr lang="ko-KR"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2930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p>
                    <a:p>
                      <a:pPr algn="ctr" latinLnBrk="1"/>
                      <a:r>
                        <a:rPr lang="en-US" altLang="ko-KR" sz="1600" b="0" dirty="0">
                          <a:solidFill>
                            <a:srgbClr val="FF0000"/>
                          </a:solidFill>
                          <a:latin typeface="Trebuchet MS" panose="020B0603020202020204" pitchFamily="34" charset="0"/>
                          <a:cs typeface="Times New Roman" panose="02020603050405020304" pitchFamily="18" charset="0"/>
                        </a:rPr>
                        <a:t>(validated</a:t>
                      </a:r>
                      <a:r>
                        <a:rPr lang="en-US" altLang="ko-KR" sz="1600" b="0" baseline="0" dirty="0">
                          <a:solidFill>
                            <a:srgbClr val="FF0000"/>
                          </a:solidFill>
                          <a:latin typeface="Trebuchet MS" panose="020B0603020202020204" pitchFamily="34" charset="0"/>
                          <a:cs typeface="Times New Roman" panose="02020603050405020304" pitchFamily="18" charset="0"/>
                        </a:rPr>
                        <a:t> by FI)</a:t>
                      </a:r>
                      <a:endParaRPr lang="ko-KR"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695224">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p>
                    <a:p>
                      <a:pPr algn="ctr" latinLnBrk="1"/>
                      <a:r>
                        <a:rPr lang="en-US" altLang="ko-KR" sz="1600" b="0" dirty="0">
                          <a:solidFill>
                            <a:srgbClr val="FF0000"/>
                          </a:solidFill>
                          <a:latin typeface="Trebuchet MS" panose="020B0603020202020204" pitchFamily="34" charset="0"/>
                          <a:cs typeface="Times New Roman" panose="02020603050405020304" pitchFamily="18" charset="0"/>
                        </a:rPr>
                        <a:t>(Applicable</a:t>
                      </a:r>
                      <a:r>
                        <a:rPr lang="en-US" altLang="ko-KR" sz="1600" b="0" baseline="0" dirty="0">
                          <a:solidFill>
                            <a:srgbClr val="FF0000"/>
                          </a:solidFill>
                          <a:latin typeface="Trebuchet MS" panose="020B0603020202020204" pitchFamily="34" charset="0"/>
                          <a:cs typeface="Times New Roman" panose="02020603050405020304" pitchFamily="18" charset="0"/>
                        </a:rPr>
                        <a:t> for ISAs)</a:t>
                      </a:r>
                      <a:endParaRPr lang="ko-KR"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70007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p:txBody>
      </p:sp>
      <p:sp>
        <p:nvSpPr>
          <p:cNvPr id="4" name="텍스트 개체 틀 3"/>
          <p:cNvSpPr>
            <a:spLocks noGrp="1"/>
          </p:cNvSpPr>
          <p:nvPr>
            <p:ph type="body" sz="quarter" idx="14"/>
          </p:nvPr>
        </p:nvSpPr>
        <p:spPr>
          <a:xfrm>
            <a:off x="431372" y="1124746"/>
            <a:ext cx="11487360" cy="5040559"/>
          </a:xfrm>
        </p:spPr>
        <p:txBody>
          <a:bodyPr>
            <a:normAutofit fontScale="92500"/>
          </a:bodyPr>
          <a:lstStyle/>
          <a:p>
            <a:r>
              <a:rPr lang="en-US" altLang="ko-KR" dirty="0"/>
              <a:t>Problems</a:t>
            </a:r>
          </a:p>
          <a:p>
            <a:pPr lvl="1"/>
            <a:r>
              <a:rPr lang="en-US" altLang="ko-KR" dirty="0"/>
              <a:t>Embedded systems need to execute correctly in the presence of soft errors</a:t>
            </a:r>
          </a:p>
          <a:p>
            <a:pPr lvl="1"/>
            <a:r>
              <a:rPr lang="en-US" altLang="ko-KR" dirty="0"/>
              <a:t>Need to quantify the reliability of processors against soft errors</a:t>
            </a:r>
          </a:p>
          <a:p>
            <a:pPr lvl="1"/>
            <a:r>
              <a:rPr lang="en-US" altLang="ko-KR" dirty="0"/>
              <a:t>Fault injection &amp; beam testing are expensive to set up and experiment</a:t>
            </a:r>
          </a:p>
          <a:p>
            <a:r>
              <a:rPr lang="en-US" altLang="ko-KR" dirty="0"/>
              <a:t>Contributions of This Paper</a:t>
            </a:r>
          </a:p>
          <a:p>
            <a:pPr lvl="1"/>
            <a:r>
              <a:rPr lang="en-US" altLang="ko-KR" dirty="0"/>
              <a:t>Comprehensive, accurate, and configurable vulnerability modeling and estimation of each microarchitecture block in an out-of-order processor</a:t>
            </a:r>
          </a:p>
          <a:p>
            <a:r>
              <a:rPr lang="en-US" altLang="ko-KR" dirty="0"/>
              <a:t>Interesting Application of Design Space Exploration</a:t>
            </a:r>
          </a:p>
          <a:p>
            <a:pPr lvl="1"/>
            <a:r>
              <a:rPr lang="en-US" altLang="ko-KR" spc="-10" dirty="0">
                <a:sym typeface="Wingdings" panose="05000000000000000000" pitchFamily="2" charset="2"/>
              </a:rPr>
              <a:t>82% vulnerability </a:t>
            </a:r>
            <a:r>
              <a:rPr lang="en-US" altLang="ko-KR" spc="-10" dirty="0">
                <a:ea typeface="바탕" panose="02030600000101010101" pitchFamily="18" charset="-127"/>
                <a:sym typeface="Wingdings" panose="05000000000000000000" pitchFamily="2" charset="2"/>
              </a:rPr>
              <a:t>reduction with 1% runtime overhead by changing hardware options</a:t>
            </a:r>
            <a:endParaRPr lang="en-US" altLang="ko-KR" spc="-10" dirty="0"/>
          </a:p>
          <a:p>
            <a:pPr lvl="1"/>
            <a:r>
              <a:rPr lang="en-US" altLang="ko-KR" spc="-20" dirty="0"/>
              <a:t>91% vulnerability reduction with 53% runtime reduction by changing software options</a:t>
            </a:r>
            <a:endParaRPr lang="en-US" altLang="ko-KR" spc="-20" dirty="0">
              <a:ea typeface="바탕" panose="02030600000101010101" pitchFamily="18" charset="-127"/>
              <a:sym typeface="Wingdings" panose="05000000000000000000" pitchFamily="2" charset="2"/>
            </a:endParaRPr>
          </a:p>
          <a:p>
            <a:pPr lvl="1"/>
            <a:r>
              <a:rPr lang="en-US" altLang="ko-KR" dirty="0"/>
              <a:t>38% vulnerability reduction by varying instruction set architectures</a:t>
            </a:r>
            <a:endParaRPr lang="ko-KR" altLang="en-US" dirty="0"/>
          </a:p>
        </p:txBody>
      </p:sp>
      <p:sp>
        <p:nvSpPr>
          <p:cNvPr id="5" name="슬라이드 번호 개체 틀 4"/>
          <p:cNvSpPr>
            <a:spLocks noGrp="1"/>
          </p:cNvSpPr>
          <p:nvPr>
            <p:ph type="sldNum" sz="quarter" idx="12"/>
          </p:nvPr>
        </p:nvSpPr>
        <p:spPr/>
        <p:txBody>
          <a:bodyPr/>
          <a:lstStyle/>
          <a:p>
            <a:fld id="{A95A4B55-AF4E-40F1-9BD8-A32877EE083F}" type="slidenum">
              <a:rPr lang="ko-KR" altLang="en-US" smtClean="0"/>
              <a:t>2</a:t>
            </a:fld>
            <a:endParaRPr lang="ko-KR" altLang="en-US"/>
          </a:p>
        </p:txBody>
      </p:sp>
    </p:spTree>
    <p:extLst>
      <p:ext uri="{BB962C8B-B14F-4D97-AF65-F5344CB8AC3E}">
        <p14:creationId xmlns:p14="http://schemas.microsoft.com/office/powerpoint/2010/main" val="22365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Soft Error? Vulnerability?</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cxnSp>
        <p:nvCxnSpPr>
          <p:cNvPr id="5" name="Straight Connector 4"/>
          <p:cNvCxnSpPr/>
          <p:nvPr/>
        </p:nvCxnSpPr>
        <p:spPr>
          <a:xfrm>
            <a:off x="6262295" y="3150884"/>
            <a:ext cx="0" cy="914400"/>
          </a:xfrm>
          <a:prstGeom prst="line">
            <a:avLst/>
          </a:prstGeom>
          <a:solidFill>
            <a:sysClr val="window" lastClr="FFFFFF"/>
          </a:solidFill>
          <a:ln w="28575" cap="flat" cmpd="sng" algn="ctr">
            <a:solidFill>
              <a:sysClr val="windowText" lastClr="000000"/>
            </a:solidFill>
            <a:prstDash val="solid"/>
          </a:ln>
          <a:effectLst/>
        </p:spPr>
      </p:cxnSp>
      <p:cxnSp>
        <p:nvCxnSpPr>
          <p:cNvPr id="6" name="Straight Arrow Connector 6"/>
          <p:cNvCxnSpPr/>
          <p:nvPr/>
        </p:nvCxnSpPr>
        <p:spPr>
          <a:xfrm>
            <a:off x="6262295" y="3608084"/>
            <a:ext cx="5365500" cy="0"/>
          </a:xfrm>
          <a:prstGeom prst="straightConnector1">
            <a:avLst/>
          </a:prstGeom>
          <a:solidFill>
            <a:sysClr val="window" lastClr="FFFFFF"/>
          </a:solidFill>
          <a:ln w="28575" cap="flat" cmpd="sng" algn="ctr">
            <a:solidFill>
              <a:sysClr val="windowText" lastClr="000000"/>
            </a:solidFill>
            <a:prstDash val="solid"/>
            <a:tailEnd type="arrow"/>
          </a:ln>
          <a:effectLst/>
        </p:spPr>
      </p:cxnSp>
      <p:cxnSp>
        <p:nvCxnSpPr>
          <p:cNvPr id="7" name="Straight Arrow Connector 8"/>
          <p:cNvCxnSpPr/>
          <p:nvPr/>
        </p:nvCxnSpPr>
        <p:spPr>
          <a:xfrm>
            <a:off x="6948095" y="3227084"/>
            <a:ext cx="0" cy="381000"/>
          </a:xfrm>
          <a:prstGeom prst="straightConnector1">
            <a:avLst/>
          </a:prstGeom>
          <a:solidFill>
            <a:sysClr val="window" lastClr="FFFFFF"/>
          </a:solidFill>
          <a:ln w="28575" cap="flat" cmpd="sng" algn="ctr">
            <a:solidFill>
              <a:srgbClr val="F79646">
                <a:lumMod val="50000"/>
              </a:srgbClr>
            </a:solidFill>
            <a:prstDash val="solid"/>
            <a:tailEnd type="arrow"/>
          </a:ln>
          <a:effectLst/>
        </p:spPr>
      </p:cxnSp>
      <p:cxnSp>
        <p:nvCxnSpPr>
          <p:cNvPr id="8" name="Straight Arrow Connector 9"/>
          <p:cNvCxnSpPr/>
          <p:nvPr/>
        </p:nvCxnSpPr>
        <p:spPr>
          <a:xfrm>
            <a:off x="9234095" y="3244669"/>
            <a:ext cx="0" cy="381000"/>
          </a:xfrm>
          <a:prstGeom prst="straightConnector1">
            <a:avLst/>
          </a:prstGeom>
          <a:solidFill>
            <a:sysClr val="window" lastClr="FFFFFF"/>
          </a:solidFill>
          <a:ln w="28575" cap="flat" cmpd="sng" algn="ctr">
            <a:solidFill>
              <a:srgbClr val="C00000"/>
            </a:solidFill>
            <a:prstDash val="solid"/>
            <a:tailEnd type="arrow"/>
          </a:ln>
          <a:effectLst/>
        </p:spPr>
      </p:cxnSp>
      <p:cxnSp>
        <p:nvCxnSpPr>
          <p:cNvPr id="9" name="Straight Arrow Connector 10"/>
          <p:cNvCxnSpPr/>
          <p:nvPr/>
        </p:nvCxnSpPr>
        <p:spPr>
          <a:xfrm>
            <a:off x="8091095" y="3244669"/>
            <a:ext cx="0" cy="381000"/>
          </a:xfrm>
          <a:prstGeom prst="straightConnector1">
            <a:avLst/>
          </a:prstGeom>
          <a:solidFill>
            <a:sysClr val="window" lastClr="FFFFFF"/>
          </a:solidFill>
          <a:ln w="28575" cap="flat" cmpd="sng" algn="ctr">
            <a:solidFill>
              <a:srgbClr val="9BBB59">
                <a:lumMod val="50000"/>
              </a:srgbClr>
            </a:solidFill>
            <a:prstDash val="solid"/>
            <a:headEnd type="arrow" w="med" len="med"/>
            <a:tailEnd type="none" w="med" len="med"/>
          </a:ln>
          <a:effectLst/>
        </p:spPr>
      </p:cxnSp>
      <p:cxnSp>
        <p:nvCxnSpPr>
          <p:cNvPr id="10" name="Straight Arrow Connector 11"/>
          <p:cNvCxnSpPr/>
          <p:nvPr/>
        </p:nvCxnSpPr>
        <p:spPr>
          <a:xfrm>
            <a:off x="11062895" y="3244669"/>
            <a:ext cx="0" cy="381000"/>
          </a:xfrm>
          <a:prstGeom prst="straightConnector1">
            <a:avLst/>
          </a:prstGeom>
          <a:solidFill>
            <a:sysClr val="window" lastClr="FFFFFF"/>
          </a:solidFill>
          <a:ln w="28575" cap="flat" cmpd="sng" algn="ctr">
            <a:solidFill>
              <a:srgbClr val="C00000"/>
            </a:solidFill>
            <a:prstDash val="solid"/>
            <a:tailEnd type="arrow"/>
          </a:ln>
          <a:effectLst/>
        </p:spPr>
      </p:cxnSp>
      <p:cxnSp>
        <p:nvCxnSpPr>
          <p:cNvPr id="11" name="Straight Arrow Connector 12"/>
          <p:cNvCxnSpPr/>
          <p:nvPr/>
        </p:nvCxnSpPr>
        <p:spPr>
          <a:xfrm>
            <a:off x="10148495" y="3244669"/>
            <a:ext cx="0" cy="381000"/>
          </a:xfrm>
          <a:prstGeom prst="straightConnector1">
            <a:avLst/>
          </a:prstGeom>
          <a:solidFill>
            <a:sysClr val="window" lastClr="FFFFFF"/>
          </a:solidFill>
          <a:ln w="28575" cap="flat" cmpd="sng" algn="ctr">
            <a:solidFill>
              <a:srgbClr val="9BBB59">
                <a:lumMod val="50000"/>
              </a:srgbClr>
            </a:solidFill>
            <a:prstDash val="solid"/>
            <a:headEnd type="arrow" w="med" len="med"/>
            <a:tailEnd type="none" w="med" len="med"/>
          </a:ln>
          <a:effectLst/>
        </p:spPr>
      </p:cxnSp>
      <p:sp>
        <p:nvSpPr>
          <p:cNvPr id="13" name="TextBox 12"/>
          <p:cNvSpPr txBox="1"/>
          <p:nvPr/>
        </p:nvSpPr>
        <p:spPr>
          <a:xfrm rot="18917456">
            <a:off x="6541305" y="2264343"/>
            <a:ext cx="1262140" cy="769441"/>
          </a:xfrm>
          <a:prstGeom prst="rect">
            <a:avLst/>
          </a:prstGeom>
          <a:noFill/>
        </p:spPr>
        <p:txBody>
          <a:bodyPr wrap="none" rtlCol="0">
            <a:spAutoFit/>
          </a:bodyPr>
          <a:lstStyle/>
          <a:p>
            <a:pPr latinLnBrk="0"/>
            <a:r>
              <a:rPr lang="en-US" sz="2200" b="1" dirty="0">
                <a:solidFill>
                  <a:srgbClr val="F79646">
                    <a:lumMod val="50000"/>
                  </a:srgbClr>
                </a:solidFill>
                <a:latin typeface="Calibri"/>
              </a:rPr>
              <a:t>Data</a:t>
            </a:r>
          </a:p>
          <a:p>
            <a:pPr latinLnBrk="0"/>
            <a:r>
              <a:rPr lang="en-US" sz="2200" b="1" dirty="0">
                <a:solidFill>
                  <a:srgbClr val="F79646">
                    <a:lumMod val="50000"/>
                  </a:srgbClr>
                </a:solidFill>
                <a:latin typeface="Calibri"/>
              </a:rPr>
              <a:t>Incoming</a:t>
            </a:r>
          </a:p>
        </p:txBody>
      </p:sp>
      <p:sp>
        <p:nvSpPr>
          <p:cNvPr id="15" name="TextBox 14"/>
          <p:cNvSpPr txBox="1"/>
          <p:nvPr/>
        </p:nvSpPr>
        <p:spPr>
          <a:xfrm rot="18917456">
            <a:off x="10745227" y="2385551"/>
            <a:ext cx="840358" cy="769441"/>
          </a:xfrm>
          <a:prstGeom prst="rect">
            <a:avLst/>
          </a:prstGeom>
          <a:noFill/>
        </p:spPr>
        <p:txBody>
          <a:bodyPr wrap="none" rtlCol="0">
            <a:spAutoFit/>
          </a:bodyPr>
          <a:lstStyle/>
          <a:p>
            <a:pPr latinLnBrk="0"/>
            <a:r>
              <a:rPr lang="en-US" sz="2200" b="1" dirty="0">
                <a:solidFill>
                  <a:srgbClr val="C00000"/>
                </a:solidFill>
                <a:latin typeface="Calibri"/>
              </a:rPr>
              <a:t>Data</a:t>
            </a:r>
          </a:p>
          <a:p>
            <a:pPr latinLnBrk="0"/>
            <a:r>
              <a:rPr lang="en-US" sz="2200" b="1" dirty="0">
                <a:solidFill>
                  <a:srgbClr val="C00000"/>
                </a:solidFill>
                <a:latin typeface="Calibri"/>
              </a:rPr>
              <a:t>Write</a:t>
            </a:r>
          </a:p>
        </p:txBody>
      </p:sp>
      <p:sp>
        <p:nvSpPr>
          <p:cNvPr id="16" name="TextBox 15"/>
          <p:cNvSpPr txBox="1"/>
          <p:nvPr/>
        </p:nvSpPr>
        <p:spPr>
          <a:xfrm rot="18917456">
            <a:off x="8839551" y="2377683"/>
            <a:ext cx="840358" cy="769441"/>
          </a:xfrm>
          <a:prstGeom prst="rect">
            <a:avLst/>
          </a:prstGeom>
          <a:noFill/>
        </p:spPr>
        <p:txBody>
          <a:bodyPr wrap="none" rtlCol="0">
            <a:spAutoFit/>
          </a:bodyPr>
          <a:lstStyle/>
          <a:p>
            <a:pPr latinLnBrk="0"/>
            <a:r>
              <a:rPr lang="en-US" sz="2200" b="1" dirty="0">
                <a:solidFill>
                  <a:srgbClr val="C00000"/>
                </a:solidFill>
                <a:latin typeface="Calibri"/>
              </a:rPr>
              <a:t>Data</a:t>
            </a:r>
          </a:p>
          <a:p>
            <a:pPr latinLnBrk="0"/>
            <a:r>
              <a:rPr lang="en-US" sz="2200" b="1" dirty="0">
                <a:solidFill>
                  <a:srgbClr val="C00000"/>
                </a:solidFill>
                <a:latin typeface="Calibri"/>
              </a:rPr>
              <a:t>Write</a:t>
            </a:r>
          </a:p>
        </p:txBody>
      </p:sp>
      <p:sp>
        <p:nvSpPr>
          <p:cNvPr id="17" name="TextBox 16"/>
          <p:cNvSpPr txBox="1"/>
          <p:nvPr/>
        </p:nvSpPr>
        <p:spPr>
          <a:xfrm rot="18917456">
            <a:off x="9813025" y="2430438"/>
            <a:ext cx="772071" cy="769441"/>
          </a:xfrm>
          <a:prstGeom prst="rect">
            <a:avLst/>
          </a:prstGeom>
          <a:noFill/>
        </p:spPr>
        <p:txBody>
          <a:bodyPr wrap="none" rtlCol="0">
            <a:spAutoFit/>
          </a:bodyPr>
          <a:lstStyle/>
          <a:p>
            <a:pPr latinLnBrk="0"/>
            <a:r>
              <a:rPr lang="en-US" sz="2200" b="1" dirty="0">
                <a:solidFill>
                  <a:srgbClr val="9BBB59">
                    <a:lumMod val="50000"/>
                  </a:srgbClr>
                </a:solidFill>
                <a:latin typeface="Calibri"/>
              </a:rPr>
              <a:t>Data</a:t>
            </a:r>
          </a:p>
          <a:p>
            <a:pPr latinLnBrk="0"/>
            <a:r>
              <a:rPr lang="en-US" sz="2200" b="1" dirty="0">
                <a:solidFill>
                  <a:srgbClr val="9BBB59">
                    <a:lumMod val="50000"/>
                  </a:srgbClr>
                </a:solidFill>
                <a:latin typeface="Calibri"/>
              </a:rPr>
              <a:t>Read</a:t>
            </a:r>
          </a:p>
        </p:txBody>
      </p:sp>
      <p:sp>
        <p:nvSpPr>
          <p:cNvPr id="18" name="TextBox 17"/>
          <p:cNvSpPr txBox="1"/>
          <p:nvPr/>
        </p:nvSpPr>
        <p:spPr>
          <a:xfrm rot="18917456">
            <a:off x="7787276" y="2422555"/>
            <a:ext cx="772071" cy="769441"/>
          </a:xfrm>
          <a:prstGeom prst="rect">
            <a:avLst/>
          </a:prstGeom>
          <a:noFill/>
        </p:spPr>
        <p:txBody>
          <a:bodyPr wrap="none" rtlCol="0">
            <a:spAutoFit/>
          </a:bodyPr>
          <a:lstStyle/>
          <a:p>
            <a:pPr latinLnBrk="0"/>
            <a:r>
              <a:rPr lang="en-US" sz="2200" b="1" dirty="0">
                <a:solidFill>
                  <a:srgbClr val="9BBB59">
                    <a:lumMod val="50000"/>
                  </a:srgbClr>
                </a:solidFill>
                <a:latin typeface="Calibri"/>
              </a:rPr>
              <a:t>Data</a:t>
            </a:r>
          </a:p>
          <a:p>
            <a:pPr latinLnBrk="0"/>
            <a:r>
              <a:rPr lang="en-US" sz="2200" b="1" dirty="0">
                <a:solidFill>
                  <a:srgbClr val="9BBB59">
                    <a:lumMod val="50000"/>
                  </a:srgbClr>
                </a:solidFill>
                <a:latin typeface="Calibri"/>
              </a:rPr>
              <a:t>Read</a:t>
            </a:r>
          </a:p>
        </p:txBody>
      </p:sp>
      <p:sp>
        <p:nvSpPr>
          <p:cNvPr id="19" name="Rectangle 20"/>
          <p:cNvSpPr/>
          <p:nvPr/>
        </p:nvSpPr>
        <p:spPr>
          <a:xfrm>
            <a:off x="6948095" y="3836684"/>
            <a:ext cx="1143000" cy="76200"/>
          </a:xfrm>
          <a:prstGeom prst="rect">
            <a:avLst/>
          </a:prstGeom>
          <a:solidFill>
            <a:srgbClr val="0070C0"/>
          </a:solidFill>
          <a:ln w="25400" cap="flat" cmpd="sng" algn="ctr">
            <a:solidFill>
              <a:srgbClr val="0070C0"/>
            </a:solidFill>
            <a:prstDash val="solid"/>
          </a:ln>
          <a:effectLst/>
        </p:spPr>
        <p:txBody>
          <a:bodyPr rtlCol="0" anchor="ctr"/>
          <a:lstStyle/>
          <a:p>
            <a:pPr algn="ctr" latinLnBrk="0">
              <a:defRPr/>
            </a:pPr>
            <a:endParaRPr lang="en-US" kern="0">
              <a:solidFill>
                <a:prstClr val="white"/>
              </a:solidFill>
              <a:latin typeface="Calibri"/>
            </a:endParaRPr>
          </a:p>
        </p:txBody>
      </p:sp>
      <p:sp>
        <p:nvSpPr>
          <p:cNvPr id="20" name="Rectangle 21"/>
          <p:cNvSpPr/>
          <p:nvPr/>
        </p:nvSpPr>
        <p:spPr>
          <a:xfrm>
            <a:off x="9234095" y="3836684"/>
            <a:ext cx="914400" cy="76200"/>
          </a:xfrm>
          <a:prstGeom prst="rect">
            <a:avLst/>
          </a:prstGeom>
          <a:solidFill>
            <a:srgbClr val="0070C0"/>
          </a:solidFill>
          <a:ln w="25400" cap="flat" cmpd="sng" algn="ctr">
            <a:solidFill>
              <a:srgbClr val="0070C0"/>
            </a:solidFill>
            <a:prstDash val="solid"/>
          </a:ln>
          <a:effectLst/>
        </p:spPr>
        <p:txBody>
          <a:bodyPr rtlCol="0" anchor="ctr"/>
          <a:lstStyle/>
          <a:p>
            <a:pPr algn="ctr" latinLnBrk="0">
              <a:defRPr/>
            </a:pPr>
            <a:endParaRPr lang="en-US" kern="0">
              <a:solidFill>
                <a:prstClr val="white"/>
              </a:solidFill>
              <a:latin typeface="Calibri"/>
            </a:endParaRPr>
          </a:p>
        </p:txBody>
      </p:sp>
      <p:sp>
        <p:nvSpPr>
          <p:cNvPr id="22" name="Line Callout 1 23"/>
          <p:cNvSpPr/>
          <p:nvPr/>
        </p:nvSpPr>
        <p:spPr>
          <a:xfrm>
            <a:off x="6092309" y="1093484"/>
            <a:ext cx="2667000" cy="765048"/>
          </a:xfrm>
          <a:prstGeom prst="borderCallout1">
            <a:avLst>
              <a:gd name="adj1" fmla="val 96819"/>
              <a:gd name="adj2" fmla="val 68316"/>
              <a:gd name="adj3" fmla="val 180758"/>
              <a:gd name="adj4" fmla="val 75349"/>
            </a:avLst>
          </a:prstGeom>
          <a:noFill/>
          <a:ln w="19050" cap="flat" cmpd="sng" algn="ctr">
            <a:solidFill>
              <a:srgbClr val="9BBB59">
                <a:lumMod val="50000"/>
              </a:srgbClr>
            </a:solidFill>
            <a:prstDash val="solid"/>
          </a:ln>
          <a:effectLst/>
        </p:spPr>
        <p:txBody>
          <a:bodyPr rtlCol="0" anchor="ctr"/>
          <a:lstStyle/>
          <a:p>
            <a:pPr latinLnBrk="0">
              <a:defRPr/>
            </a:pPr>
            <a:r>
              <a:rPr lang="en-US" sz="2200" b="1" kern="0" dirty="0">
                <a:solidFill>
                  <a:srgbClr val="9BBB59">
                    <a:lumMod val="50000"/>
                  </a:srgbClr>
                </a:solidFill>
                <a:latin typeface="Calibri"/>
              </a:rPr>
              <a:t>Data used in processor execution</a:t>
            </a:r>
          </a:p>
        </p:txBody>
      </p:sp>
      <p:cxnSp>
        <p:nvCxnSpPr>
          <p:cNvPr id="23" name="Straight Connector 26"/>
          <p:cNvCxnSpPr/>
          <p:nvPr/>
        </p:nvCxnSpPr>
        <p:spPr>
          <a:xfrm>
            <a:off x="8378309" y="1855484"/>
            <a:ext cx="1676400" cy="685800"/>
          </a:xfrm>
          <a:prstGeom prst="line">
            <a:avLst/>
          </a:prstGeom>
          <a:solidFill>
            <a:sysClr val="window" lastClr="FFFFFF"/>
          </a:solidFill>
          <a:ln w="19050" cap="flat" cmpd="sng" algn="ctr">
            <a:solidFill>
              <a:srgbClr val="9BBB59">
                <a:lumMod val="50000"/>
              </a:srgbClr>
            </a:solidFill>
            <a:prstDash val="solid"/>
          </a:ln>
          <a:effectLst/>
        </p:spPr>
      </p:cxnSp>
      <p:sp>
        <p:nvSpPr>
          <p:cNvPr id="25" name="TextBox 24"/>
          <p:cNvSpPr txBox="1"/>
          <p:nvPr/>
        </p:nvSpPr>
        <p:spPr>
          <a:xfrm rot="16200000">
            <a:off x="4731198" y="2979312"/>
            <a:ext cx="2503121" cy="359201"/>
          </a:xfrm>
          <a:prstGeom prst="rect">
            <a:avLst/>
          </a:prstGeom>
          <a:noFill/>
        </p:spPr>
        <p:txBody>
          <a:bodyPr wrap="none" rtlCol="0">
            <a:spAutoFit/>
          </a:bodyPr>
          <a:lstStyle/>
          <a:p>
            <a:pPr latinLnBrk="0">
              <a:lnSpc>
                <a:spcPts val="2000"/>
              </a:lnSpc>
            </a:pPr>
            <a:r>
              <a:rPr lang="en-US" sz="2200" b="1" dirty="0">
                <a:solidFill>
                  <a:sysClr val="windowText" lastClr="000000"/>
                </a:solidFill>
                <a:latin typeface="Calibri"/>
              </a:rPr>
              <a:t>Data Access Pattern</a:t>
            </a:r>
          </a:p>
        </p:txBody>
      </p:sp>
      <p:sp>
        <p:nvSpPr>
          <p:cNvPr id="26" name="Line Callout 1 31"/>
          <p:cNvSpPr/>
          <p:nvPr/>
        </p:nvSpPr>
        <p:spPr>
          <a:xfrm>
            <a:off x="8897332" y="1093484"/>
            <a:ext cx="1690777" cy="685800"/>
          </a:xfrm>
          <a:prstGeom prst="borderCallout1">
            <a:avLst>
              <a:gd name="adj1" fmla="val 99117"/>
              <a:gd name="adj2" fmla="val 34030"/>
              <a:gd name="adj3" fmla="val 229705"/>
              <a:gd name="adj4" fmla="val 26997"/>
            </a:avLst>
          </a:prstGeom>
          <a:noFill/>
          <a:ln w="19050" cap="flat" cmpd="sng" algn="ctr">
            <a:solidFill>
              <a:srgbClr val="C00000"/>
            </a:solidFill>
            <a:prstDash val="solid"/>
          </a:ln>
          <a:effectLst/>
        </p:spPr>
        <p:txBody>
          <a:bodyPr rtlCol="0" anchor="ctr"/>
          <a:lstStyle/>
          <a:p>
            <a:pPr algn="ctr" latinLnBrk="0">
              <a:defRPr/>
            </a:pPr>
            <a:r>
              <a:rPr lang="en-US" sz="2200" b="1" kern="0" dirty="0">
                <a:solidFill>
                  <a:srgbClr val="C00000"/>
                </a:solidFill>
                <a:latin typeface="Calibri"/>
              </a:rPr>
              <a:t>Data </a:t>
            </a:r>
          </a:p>
          <a:p>
            <a:pPr algn="ctr" latinLnBrk="0">
              <a:defRPr/>
            </a:pPr>
            <a:r>
              <a:rPr lang="en-US" sz="2200" b="1" kern="0" dirty="0">
                <a:solidFill>
                  <a:srgbClr val="C00000"/>
                </a:solidFill>
                <a:latin typeface="Calibri"/>
              </a:rPr>
              <a:t>Overwritten</a:t>
            </a:r>
          </a:p>
        </p:txBody>
      </p:sp>
      <p:cxnSp>
        <p:nvCxnSpPr>
          <p:cNvPr id="27" name="Straight Connector 35"/>
          <p:cNvCxnSpPr>
            <a:endCxn id="15" idx="0"/>
          </p:cNvCxnSpPr>
          <p:nvPr/>
        </p:nvCxnSpPr>
        <p:spPr>
          <a:xfrm>
            <a:off x="10130909" y="1779284"/>
            <a:ext cx="763843" cy="717571"/>
          </a:xfrm>
          <a:prstGeom prst="line">
            <a:avLst/>
          </a:prstGeom>
          <a:noFill/>
          <a:ln w="19050" cap="flat" cmpd="sng" algn="ctr">
            <a:solidFill>
              <a:srgbClr val="C00000"/>
            </a:solidFill>
            <a:prstDash val="solid"/>
          </a:ln>
          <a:effectLst/>
        </p:spPr>
      </p:cxnSp>
      <p:sp>
        <p:nvSpPr>
          <p:cNvPr id="28" name="Line Callout 1 38"/>
          <p:cNvSpPr/>
          <p:nvPr/>
        </p:nvSpPr>
        <p:spPr>
          <a:xfrm>
            <a:off x="7960915" y="4370084"/>
            <a:ext cx="2667000" cy="381000"/>
          </a:xfrm>
          <a:prstGeom prst="borderCallout1">
            <a:avLst>
              <a:gd name="adj1" fmla="val -972"/>
              <a:gd name="adj2" fmla="val 58446"/>
              <a:gd name="adj3" fmla="val -127020"/>
              <a:gd name="adj4" fmla="val 2102"/>
            </a:avLst>
          </a:prstGeom>
          <a:noFill/>
          <a:ln w="19050" cap="flat" cmpd="sng" algn="ctr">
            <a:solidFill>
              <a:srgbClr val="0070C0"/>
            </a:solidFill>
            <a:prstDash val="solid"/>
          </a:ln>
          <a:effectLst/>
        </p:spPr>
        <p:txBody>
          <a:bodyPr rtlCol="0" anchor="ctr"/>
          <a:lstStyle/>
          <a:p>
            <a:pPr algn="ctr" latinLnBrk="0">
              <a:defRPr/>
            </a:pPr>
            <a:r>
              <a:rPr lang="en-US" sz="2200" b="1" kern="0" dirty="0">
                <a:solidFill>
                  <a:srgbClr val="0070C0"/>
                </a:solidFill>
                <a:latin typeface="Calibri"/>
              </a:rPr>
              <a:t>Data is </a:t>
            </a:r>
            <a:r>
              <a:rPr lang="en-US" sz="2200" b="1" i="1" kern="0" dirty="0">
                <a:solidFill>
                  <a:srgbClr val="0070C0"/>
                </a:solidFill>
                <a:latin typeface="Calibri"/>
              </a:rPr>
              <a:t>Vulnerable</a:t>
            </a:r>
          </a:p>
        </p:txBody>
      </p:sp>
      <p:cxnSp>
        <p:nvCxnSpPr>
          <p:cNvPr id="29" name="Straight Connector 39"/>
          <p:cNvCxnSpPr>
            <a:stCxn id="20" idx="2"/>
          </p:cNvCxnSpPr>
          <p:nvPr/>
        </p:nvCxnSpPr>
        <p:spPr>
          <a:xfrm flipH="1">
            <a:off x="9561115" y="3912884"/>
            <a:ext cx="130180" cy="457200"/>
          </a:xfrm>
          <a:prstGeom prst="line">
            <a:avLst/>
          </a:prstGeom>
          <a:noFill/>
          <a:ln w="19050" cap="flat" cmpd="sng" algn="ctr">
            <a:solidFill>
              <a:srgbClr val="0070C0"/>
            </a:solidFill>
            <a:prstDash val="solid"/>
          </a:ln>
          <a:effectLst/>
        </p:spPr>
      </p:cxnSp>
      <p:sp>
        <p:nvSpPr>
          <p:cNvPr id="33" name="TextBox 32"/>
          <p:cNvSpPr txBox="1"/>
          <p:nvPr/>
        </p:nvSpPr>
        <p:spPr>
          <a:xfrm>
            <a:off x="5637654" y="4849486"/>
            <a:ext cx="6638689" cy="1323439"/>
          </a:xfrm>
          <a:prstGeom prst="rect">
            <a:avLst/>
          </a:prstGeom>
          <a:noFill/>
        </p:spPr>
        <p:txBody>
          <a:bodyPr wrap="square" rtlCol="0">
            <a:spAutoFit/>
          </a:bodyPr>
          <a:lstStyle/>
          <a:p>
            <a:pPr eaLnBrk="0" fontAlgn="base" latinLnBrk="0" hangingPunct="0">
              <a:spcBef>
                <a:spcPct val="0"/>
              </a:spcBef>
              <a:spcAft>
                <a:spcPct val="0"/>
              </a:spcAft>
            </a:pPr>
            <a:r>
              <a:rPr lang="en-US" altLang="ko-KR" sz="2000" b="1" dirty="0">
                <a:solidFill>
                  <a:srgbClr val="000000"/>
                </a:solidFill>
                <a:latin typeface="Times New Roman" pitchFamily="18" charset="0"/>
              </a:rPr>
              <a:t>Vulnerability</a:t>
            </a:r>
            <a:r>
              <a:rPr lang="en-US" altLang="ko-KR" sz="2000" dirty="0">
                <a:solidFill>
                  <a:srgbClr val="000000"/>
                </a:solidFill>
                <a:latin typeface="Times New Roman" pitchFamily="18" charset="0"/>
              </a:rPr>
              <a:t>: Number of bits * Number of cycles in which the bits are vulnerable</a:t>
            </a:r>
          </a:p>
          <a:p>
            <a:pPr eaLnBrk="0" fontAlgn="base" latinLnBrk="0" hangingPunct="0">
              <a:spcBef>
                <a:spcPct val="0"/>
              </a:spcBef>
              <a:spcAft>
                <a:spcPct val="0"/>
              </a:spcAft>
            </a:pPr>
            <a:r>
              <a:rPr lang="en-US" altLang="ko-KR" sz="2000" b="1" dirty="0">
                <a:solidFill>
                  <a:srgbClr val="000000"/>
                </a:solidFill>
                <a:latin typeface="Times New Roman" pitchFamily="18" charset="0"/>
              </a:rPr>
              <a:t>How to calculate Vulnerability:</a:t>
            </a:r>
            <a:r>
              <a:rPr lang="en-US" altLang="ko-KR" sz="2000" dirty="0">
                <a:solidFill>
                  <a:srgbClr val="000000"/>
                </a:solidFill>
                <a:latin typeface="Times New Roman" pitchFamily="18" charset="0"/>
              </a:rPr>
              <a:t> Perform vulnerability analysis for each component for the entire program simulation</a:t>
            </a:r>
            <a:endParaRPr lang="ko-KR" altLang="en-US" sz="2000" dirty="0">
              <a:solidFill>
                <a:srgbClr val="000000"/>
              </a:solidFill>
              <a:latin typeface="Times New Roman" pitchFamily="18" charset="0"/>
            </a:endParaRPr>
          </a:p>
        </p:txBody>
      </p:sp>
      <p:sp>
        <p:nvSpPr>
          <p:cNvPr id="34" name="텍스트 개체 틀 3"/>
          <p:cNvSpPr>
            <a:spLocks noGrp="1"/>
          </p:cNvSpPr>
          <p:nvPr>
            <p:ph type="body" sz="quarter" idx="14"/>
          </p:nvPr>
        </p:nvSpPr>
        <p:spPr>
          <a:xfrm>
            <a:off x="136188" y="941866"/>
            <a:ext cx="5269220" cy="5040559"/>
          </a:xfrm>
        </p:spPr>
        <p:txBody>
          <a:bodyPr/>
          <a:lstStyle/>
          <a:p>
            <a:r>
              <a:rPr lang="en-US" altLang="ko-KR" dirty="0"/>
              <a:t>Soft error</a:t>
            </a:r>
          </a:p>
          <a:p>
            <a:pPr lvl="1"/>
            <a:r>
              <a:rPr lang="en-US" altLang="ko-KR" dirty="0"/>
              <a:t>Temporary bit flip in a semiconductor device</a:t>
            </a:r>
          </a:p>
          <a:p>
            <a:pPr lvl="1"/>
            <a:endParaRPr lang="en-US" altLang="ko-KR" dirty="0"/>
          </a:p>
          <a:p>
            <a:pPr lvl="1"/>
            <a:endParaRPr lang="ko-KR" altLang="en-US" dirty="0"/>
          </a:p>
        </p:txBody>
      </p:sp>
      <p:pic>
        <p:nvPicPr>
          <p:cNvPr id="62" name="그림 61"/>
          <p:cNvPicPr>
            <a:picLocks noChangeAspect="1"/>
          </p:cNvPicPr>
          <p:nvPr/>
        </p:nvPicPr>
        <p:blipFill>
          <a:blip r:embed="rId4"/>
          <a:stretch>
            <a:fillRect/>
          </a:stretch>
        </p:blipFill>
        <p:spPr>
          <a:xfrm>
            <a:off x="452907" y="2360125"/>
            <a:ext cx="4756904" cy="3667288"/>
          </a:xfrm>
          <a:prstGeom prst="rect">
            <a:avLst/>
          </a:prstGeom>
        </p:spPr>
      </p:pic>
      <p:sp>
        <p:nvSpPr>
          <p:cNvPr id="63" name="직사각형 62"/>
          <p:cNvSpPr/>
          <p:nvPr/>
        </p:nvSpPr>
        <p:spPr>
          <a:xfrm>
            <a:off x="845908" y="2430265"/>
            <a:ext cx="869149" cy="276999"/>
          </a:xfrm>
          <a:prstGeom prst="rect">
            <a:avLst/>
          </a:prstGeom>
        </p:spPr>
        <p:txBody>
          <a:bodyPr wrap="none">
            <a:spAutoFit/>
          </a:bodyPr>
          <a:lstStyle/>
          <a:p>
            <a:pPr eaLnBrk="0" fontAlgn="base" latinLnBrk="0" hangingPunct="0">
              <a:spcBef>
                <a:spcPct val="0"/>
              </a:spcBef>
              <a:spcAft>
                <a:spcPct val="0"/>
              </a:spcAft>
            </a:pPr>
            <a:r>
              <a:rPr lang="en-US" altLang="ko-KR" sz="1200" dirty="0">
                <a:solidFill>
                  <a:srgbClr val="000000"/>
                </a:solidFill>
                <a:latin typeface="Times New Roman" pitchFamily="18" charset="0"/>
              </a:rPr>
              <a:t>[Hubert15]</a:t>
            </a:r>
            <a:endParaRPr lang="ko-KR" altLang="en-US" sz="1200" dirty="0">
              <a:solidFill>
                <a:srgbClr val="000000"/>
              </a:solidFill>
              <a:latin typeface="Times New Roman" pitchFamily="18" charset="0"/>
            </a:endParaRPr>
          </a:p>
        </p:txBody>
      </p:sp>
      <p:sp>
        <p:nvSpPr>
          <p:cNvPr id="4" name="슬라이드 번호 개체 틀 3"/>
          <p:cNvSpPr>
            <a:spLocks noGrp="1"/>
          </p:cNvSpPr>
          <p:nvPr>
            <p:ph type="sldNum" sz="quarter" idx="12"/>
          </p:nvPr>
        </p:nvSpPr>
        <p:spPr/>
        <p:txBody>
          <a:bodyPr/>
          <a:lstStyle/>
          <a:p>
            <a:fld id="{A95A4B55-AF4E-40F1-9BD8-A32877EE083F}" type="slidenum">
              <a:rPr lang="ko-KR" altLang="en-US" smtClean="0"/>
              <a:t>3</a:t>
            </a:fld>
            <a:endParaRPr lang="ko-KR" altLang="en-US"/>
          </a:p>
        </p:txBody>
      </p:sp>
    </p:spTree>
    <p:custDataLst>
      <p:tags r:id="rId1"/>
    </p:custDataLst>
    <p:extLst>
      <p:ext uri="{BB962C8B-B14F-4D97-AF65-F5344CB8AC3E}">
        <p14:creationId xmlns:p14="http://schemas.microsoft.com/office/powerpoint/2010/main" val="37683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26" presetClass="emph" presetSubtype="0" fill="hold" grpId="0" nodeType="withEffect">
                                  <p:stCondLst>
                                    <p:cond delay="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9"/>
                                        </p:tgtEl>
                                      </p:cBhvr>
                                    </p:animEffect>
                                    <p:animScale>
                                      <p:cBhvr>
                                        <p:cTn id="49" dur="250" autoRev="1" fill="hold"/>
                                        <p:tgtEl>
                                          <p:spTgt spid="9"/>
                                        </p:tgtEl>
                                      </p:cBhvr>
                                      <p:by x="105000" y="105000"/>
                                    </p:animScale>
                                  </p:childTnLst>
                                </p:cTn>
                              </p:par>
                              <p:par>
                                <p:cTn id="50" presetID="26" presetClass="emph" presetSubtype="0" fill="hold" nodeType="with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par>
                                <p:cTn id="53" presetID="26" presetClass="emph" presetSubtype="0" fill="hold" grpId="0" nodeType="withEffect">
                                  <p:stCondLst>
                                    <p:cond delay="0"/>
                                  </p:stCondLst>
                                  <p:childTnLst>
                                    <p:animEffect transition="out" filter="fade">
                                      <p:cBhvr>
                                        <p:cTn id="54" dur="500" tmFilter="0, 0; .2, .5; .8, .5; 1, 0"/>
                                        <p:tgtEl>
                                          <p:spTgt spid="17"/>
                                        </p:tgtEl>
                                      </p:cBhvr>
                                    </p:animEffect>
                                    <p:animScale>
                                      <p:cBhvr>
                                        <p:cTn id="55" dur="250" autoRev="1" fill="hold"/>
                                        <p:tgtEl>
                                          <p:spTgt spid="17"/>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26" presetClass="emph" presetSubtype="0" fill="hold" nodeType="withEffect">
                                  <p:stCondLst>
                                    <p:cond delay="0"/>
                                  </p:stCondLst>
                                  <p:childTnLst>
                                    <p:animEffect transition="out" filter="fade">
                                      <p:cBhvr>
                                        <p:cTn id="63" dur="500" tmFilter="0, 0; .2, .5; .8, .5; 1, 0"/>
                                        <p:tgtEl>
                                          <p:spTgt spid="8"/>
                                        </p:tgtEl>
                                      </p:cBhvr>
                                    </p:animEffect>
                                    <p:animScale>
                                      <p:cBhvr>
                                        <p:cTn id="64" dur="250" autoRev="1" fill="hold"/>
                                        <p:tgtEl>
                                          <p:spTgt spid="8"/>
                                        </p:tgtEl>
                                      </p:cBhvr>
                                      <p:by x="105000" y="105000"/>
                                    </p:animScale>
                                  </p:childTnLst>
                                </p:cTn>
                              </p:par>
                              <p:par>
                                <p:cTn id="65" presetID="26" presetClass="emph" presetSubtype="0" fill="hold" grpId="0" nodeType="withEffect">
                                  <p:stCondLst>
                                    <p:cond delay="0"/>
                                  </p:stCondLst>
                                  <p:childTnLst>
                                    <p:animEffect transition="out" filter="fade">
                                      <p:cBhvr>
                                        <p:cTn id="66" dur="500" tmFilter="0, 0; .2, .5; .8, .5; 1, 0"/>
                                        <p:tgtEl>
                                          <p:spTgt spid="16"/>
                                        </p:tgtEl>
                                      </p:cBhvr>
                                    </p:animEffect>
                                    <p:animScale>
                                      <p:cBhvr>
                                        <p:cTn id="67" dur="250" autoRev="1" fill="hold"/>
                                        <p:tgtEl>
                                          <p:spTgt spid="16"/>
                                        </p:tgtEl>
                                      </p:cBhvr>
                                      <p:by x="105000" y="105000"/>
                                    </p:animScale>
                                  </p:childTnLst>
                                </p:cTn>
                              </p:par>
                              <p:par>
                                <p:cTn id="68" presetID="26" presetClass="emph" presetSubtype="0" fill="hold" nodeType="withEffect">
                                  <p:stCondLst>
                                    <p:cond delay="0"/>
                                  </p:stCondLst>
                                  <p:childTnLst>
                                    <p:animEffect transition="out" filter="fade">
                                      <p:cBhvr>
                                        <p:cTn id="69" dur="500" tmFilter="0, 0; .2, .5; .8, .5; 1, 0"/>
                                        <p:tgtEl>
                                          <p:spTgt spid="10"/>
                                        </p:tgtEl>
                                      </p:cBhvr>
                                    </p:animEffect>
                                    <p:animScale>
                                      <p:cBhvr>
                                        <p:cTn id="70" dur="250" autoRev="1" fill="hold"/>
                                        <p:tgtEl>
                                          <p:spTgt spid="10"/>
                                        </p:tgtEl>
                                      </p:cBhvr>
                                      <p:by x="105000" y="105000"/>
                                    </p:animScale>
                                  </p:childTnLst>
                                </p:cTn>
                              </p:par>
                              <p:par>
                                <p:cTn id="71" presetID="26" presetClass="emph" presetSubtype="0" fill="hold" grpId="0" nodeType="withEffect">
                                  <p:stCondLst>
                                    <p:cond delay="0"/>
                                  </p:stCondLst>
                                  <p:childTnLst>
                                    <p:animEffect transition="out" filter="fade">
                                      <p:cBhvr>
                                        <p:cTn id="72" dur="500" tmFilter="0, 0; .2, .5; .8, .5; 1, 0"/>
                                        <p:tgtEl>
                                          <p:spTgt spid="15"/>
                                        </p:tgtEl>
                                      </p:cBhvr>
                                    </p:animEffect>
                                    <p:animScale>
                                      <p:cBhvr>
                                        <p:cTn id="73" dur="250" autoRev="1" fill="hold"/>
                                        <p:tgtEl>
                                          <p:spTgt spid="15"/>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6" grpId="0"/>
      <p:bldP spid="16" grpId="1"/>
      <p:bldP spid="17" grpId="0"/>
      <p:bldP spid="17" grpId="1"/>
      <p:bldP spid="18" grpId="0"/>
      <p:bldP spid="18" grpId="1"/>
      <p:bldP spid="19" grpId="0" animBg="1"/>
      <p:bldP spid="20" grpId="0" animBg="1"/>
      <p:bldP spid="22" grpId="0" animBg="1"/>
      <p:bldP spid="25" grpId="0"/>
      <p:bldP spid="26" grpId="0" animBg="1"/>
      <p:bldP spid="28" grpId="0" animBg="1"/>
      <p:bldP spid="33"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Comprehensive!</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683342814"/>
              </p:ext>
            </p:extLst>
          </p:nvPr>
        </p:nvGraphicFramePr>
        <p:xfrm>
          <a:off x="346238" y="1157523"/>
          <a:ext cx="8975388" cy="2856532"/>
        </p:xfrm>
        <a:graphic>
          <a:graphicData uri="http://schemas.openxmlformats.org/drawingml/2006/table">
            <a:tbl>
              <a:tblPr firstRow="1" bandRow="1">
                <a:tableStyleId>{073A0DAA-6AF3-43AB-8588-CEC1D06C72B9}</a:tableStyleId>
              </a:tblPr>
              <a:tblGrid>
                <a:gridCol w="2243847">
                  <a:extLst>
                    <a:ext uri="{9D8B030D-6E8A-4147-A177-3AD203B41FA5}">
                      <a16:colId xmlns:a16="http://schemas.microsoft.com/office/drawing/2014/main" val="20000"/>
                    </a:ext>
                  </a:extLst>
                </a:gridCol>
                <a:gridCol w="2243847">
                  <a:extLst>
                    <a:ext uri="{9D8B030D-6E8A-4147-A177-3AD203B41FA5}">
                      <a16:colId xmlns:a16="http://schemas.microsoft.com/office/drawing/2014/main" val="20001"/>
                    </a:ext>
                  </a:extLst>
                </a:gridCol>
                <a:gridCol w="2243847">
                  <a:extLst>
                    <a:ext uri="{9D8B030D-6E8A-4147-A177-3AD203B41FA5}">
                      <a16:colId xmlns:a16="http://schemas.microsoft.com/office/drawing/2014/main" val="20002"/>
                    </a:ext>
                  </a:extLst>
                </a:gridCol>
                <a:gridCol w="2243847">
                  <a:extLst>
                    <a:ext uri="{9D8B030D-6E8A-4147-A177-3AD203B41FA5}">
                      <a16:colId xmlns:a16="http://schemas.microsoft.com/office/drawing/2014/main" val="20003"/>
                    </a:ext>
                  </a:extLst>
                </a:gridCol>
              </a:tblGrid>
              <a:tr h="408076">
                <a:tc>
                  <a:txBody>
                    <a:bodyPr/>
                    <a:lstStyle/>
                    <a:p>
                      <a:pPr algn="ctr" latinLnBrk="1"/>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Mukherjee-AVF [1]</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err="1">
                          <a:latin typeface="Trebuchet MS" panose="020B0603020202020204" pitchFamily="34" charset="0"/>
                          <a:cs typeface="Times New Roman" panose="02020603050405020304" pitchFamily="18" charset="0"/>
                        </a:rPr>
                        <a:t>SoftArch</a:t>
                      </a:r>
                      <a:r>
                        <a:rPr lang="en-US" altLang="ko-KR" sz="1800" dirty="0">
                          <a:latin typeface="Trebuchet MS" panose="020B0603020202020204" pitchFamily="34" charset="0"/>
                          <a:cs typeface="Times New Roman" panose="02020603050405020304" pitchFamily="18" charset="0"/>
                        </a:rPr>
                        <a:t> [2]</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Sim-SODA [3]</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Register file</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solidFill>
                          <a:srgbClr val="FF0000"/>
                        </a:solidFill>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1"/>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Instruction queue</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2"/>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Reorder buffer</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solidFill>
                          <a:srgbClr val="00B0F0"/>
                        </a:solidFill>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3"/>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Load-store</a:t>
                      </a:r>
                      <a:r>
                        <a:rPr lang="en-US" altLang="ko-KR" sz="1800" b="1" baseline="0" dirty="0">
                          <a:latin typeface="Trebuchet MS" panose="020B0603020202020204" pitchFamily="34" charset="0"/>
                          <a:cs typeface="Times New Roman" panose="02020603050405020304" pitchFamily="18" charset="0"/>
                        </a:rPr>
                        <a:t> queue</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4"/>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Pipeline</a:t>
                      </a:r>
                      <a:r>
                        <a:rPr lang="en-US" altLang="ko-KR" sz="1800" b="1" baseline="0" dirty="0">
                          <a:latin typeface="Trebuchet MS" panose="020B0603020202020204" pitchFamily="34" charset="0"/>
                          <a:cs typeface="Times New Roman" panose="02020603050405020304" pitchFamily="18" charset="0"/>
                        </a:rPr>
                        <a:t> queues</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5"/>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Renaming unit</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6"/>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2595515657"/>
              </p:ext>
            </p:extLst>
          </p:nvPr>
        </p:nvGraphicFramePr>
        <p:xfrm>
          <a:off x="9321626" y="1157527"/>
          <a:ext cx="2243847" cy="2856525"/>
        </p:xfrm>
        <a:graphic>
          <a:graphicData uri="http://schemas.openxmlformats.org/drawingml/2006/table">
            <a:tbl>
              <a:tblPr firstRow="1" bandRow="1">
                <a:tableStyleId>{F5AB1C69-6EDB-4FF4-983F-18BD219EF322}</a:tableStyleId>
              </a:tblPr>
              <a:tblGrid>
                <a:gridCol w="2243847">
                  <a:extLst>
                    <a:ext uri="{9D8B030D-6E8A-4147-A177-3AD203B41FA5}">
                      <a16:colId xmlns:a16="http://schemas.microsoft.com/office/drawing/2014/main" val="20000"/>
                    </a:ext>
                  </a:extLst>
                </a:gridCol>
              </a:tblGrid>
              <a:tr h="408075">
                <a:tc>
                  <a:txBody>
                    <a:bodyPr/>
                    <a:lstStyle/>
                    <a:p>
                      <a:pPr algn="ctr" latinLnBrk="1"/>
                      <a:r>
                        <a:rPr lang="en-US" altLang="ko-KR" sz="1800" b="1" dirty="0" err="1">
                          <a:latin typeface="Trebuchet MS" panose="020B0603020202020204" pitchFamily="34" charset="0"/>
                          <a:cs typeface="Times New Roman" panose="02020603050405020304" pitchFamily="18" charset="0"/>
                        </a:rPr>
                        <a:t>gemV</a:t>
                      </a:r>
                      <a:r>
                        <a:rPr lang="en-US" altLang="ko-KR" sz="1800" b="1" dirty="0">
                          <a:latin typeface="Trebuchet MS" panose="020B0603020202020204" pitchFamily="34" charset="0"/>
                          <a:cs typeface="Times New Roman" panose="02020603050405020304" pitchFamily="18" charset="0"/>
                        </a:rPr>
                        <a:t> (This</a:t>
                      </a:r>
                      <a:r>
                        <a:rPr lang="en-US" altLang="ko-KR" sz="1800" b="1" baseline="0" dirty="0">
                          <a:latin typeface="Trebuchet MS" panose="020B0603020202020204" pitchFamily="34" charset="0"/>
                          <a:cs typeface="Times New Roman" panose="02020603050405020304" pitchFamily="18" charset="0"/>
                        </a:rPr>
                        <a:t> work)</a:t>
                      </a:r>
                      <a:endParaRPr lang="ko-KR" altLang="en-US" sz="1800" b="1"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r h="408075">
                <a:tc>
                  <a:txBody>
                    <a:bodyPr/>
                    <a:lstStyle/>
                    <a:p>
                      <a:pPr algn="ctr" latinLnBrk="1"/>
                      <a:r>
                        <a:rPr lang="en-US" altLang="ko-KR" sz="1800" dirty="0">
                          <a:solidFill>
                            <a:srgbClr val="FF0000"/>
                          </a:solidFill>
                          <a:latin typeface="Trebuchet MS" panose="020B0603020202020204" pitchFamily="34" charset="0"/>
                          <a:cs typeface="Times New Roman" panose="02020603050405020304" pitchFamily="18" charset="0"/>
                        </a:rPr>
                        <a:t>YES</a:t>
                      </a:r>
                      <a:endParaRPr lang="ko-KR" altLang="en-US" sz="18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6"/>
                  </a:ext>
                </a:extLst>
              </a:tr>
            </a:tbl>
          </a:graphicData>
        </a:graphic>
      </p:graphicFrame>
      <p:sp>
        <p:nvSpPr>
          <p:cNvPr id="11" name="직사각형 10"/>
          <p:cNvSpPr/>
          <p:nvPr/>
        </p:nvSpPr>
        <p:spPr>
          <a:xfrm>
            <a:off x="695368" y="6238044"/>
            <a:ext cx="11284085" cy="507831"/>
          </a:xfrm>
          <a:prstGeom prst="rect">
            <a:avLst/>
          </a:prstGeom>
        </p:spPr>
        <p:txBody>
          <a:bodyPr wrap="square">
            <a:spAutoFit/>
          </a:bodyPr>
          <a:lstStyle/>
          <a:p>
            <a:pPr algn="just"/>
            <a:r>
              <a:rPr lang="en-US" altLang="ko-KR" sz="900" dirty="0">
                <a:latin typeface="Trebuchet MS" panose="020B0603020202020204" pitchFamily="34" charset="0"/>
                <a:cs typeface="Times New Roman" panose="02020603050405020304" pitchFamily="18" charset="0"/>
              </a:rPr>
              <a:t>[1] S. S. Mukherjee, C. Weaver, J. </a:t>
            </a:r>
            <a:r>
              <a:rPr lang="en-US" altLang="ko-KR" sz="900" dirty="0" err="1">
                <a:latin typeface="Trebuchet MS" panose="020B0603020202020204" pitchFamily="34" charset="0"/>
                <a:cs typeface="Times New Roman" panose="02020603050405020304" pitchFamily="18" charset="0"/>
              </a:rPr>
              <a:t>Emer</a:t>
            </a:r>
            <a:r>
              <a:rPr lang="en-US" altLang="ko-KR" sz="900" dirty="0">
                <a:latin typeface="Trebuchet MS" panose="020B0603020202020204" pitchFamily="34" charset="0"/>
                <a:cs typeface="Times New Roman" panose="02020603050405020304" pitchFamily="18" charset="0"/>
              </a:rPr>
              <a:t>, S. K. Reinhardt, and T. Austin, “A systematic methodology to compute the architectural vulnerability factors for a high-performance microprocessor,” in MICRO, 2003.</a:t>
            </a:r>
          </a:p>
          <a:p>
            <a:pPr algn="just"/>
            <a:r>
              <a:rPr lang="en-US" altLang="ko-KR" sz="900" dirty="0">
                <a:latin typeface="Trebuchet MS" panose="020B0603020202020204" pitchFamily="34" charset="0"/>
                <a:cs typeface="Times New Roman" panose="02020603050405020304" pitchFamily="18" charset="0"/>
              </a:rPr>
              <a:t>[2] X. Li, S. V. </a:t>
            </a:r>
            <a:r>
              <a:rPr lang="en-US" altLang="ko-KR" sz="900" dirty="0" err="1">
                <a:latin typeface="Trebuchet MS" panose="020B0603020202020204" pitchFamily="34" charset="0"/>
                <a:cs typeface="Times New Roman" panose="02020603050405020304" pitchFamily="18" charset="0"/>
              </a:rPr>
              <a:t>Adve</a:t>
            </a:r>
            <a:r>
              <a:rPr lang="en-US" altLang="ko-KR" sz="900" dirty="0">
                <a:latin typeface="Trebuchet MS" panose="020B0603020202020204" pitchFamily="34" charset="0"/>
                <a:cs typeface="Times New Roman" panose="02020603050405020304" pitchFamily="18" charset="0"/>
              </a:rPr>
              <a:t>, P. Bose, and J. A. Rivers, “</a:t>
            </a:r>
            <a:r>
              <a:rPr lang="en-US" altLang="ko-KR" sz="900" dirty="0" err="1">
                <a:latin typeface="Trebuchet MS" panose="020B0603020202020204" pitchFamily="34" charset="0"/>
                <a:cs typeface="Times New Roman" panose="02020603050405020304" pitchFamily="18" charset="0"/>
              </a:rPr>
              <a:t>Softarch</a:t>
            </a:r>
            <a:r>
              <a:rPr lang="en-US" altLang="ko-KR" sz="900" dirty="0">
                <a:latin typeface="Trebuchet MS" panose="020B0603020202020204" pitchFamily="34" charset="0"/>
                <a:cs typeface="Times New Roman" panose="02020603050405020304" pitchFamily="18" charset="0"/>
              </a:rPr>
              <a:t>: an architecture-level tool for modeling and analyzing soft errors,” in DSN, 2005</a:t>
            </a:r>
          </a:p>
          <a:p>
            <a:pPr algn="just"/>
            <a:r>
              <a:rPr lang="en-US" altLang="ko-KR" sz="900" dirty="0">
                <a:latin typeface="Trebuchet MS" panose="020B0603020202020204" pitchFamily="34" charset="0"/>
                <a:cs typeface="Times New Roman" panose="02020603050405020304" pitchFamily="18" charset="0"/>
              </a:rPr>
              <a:t>[3] X. Fu, T. Li, and J. Fortes, “Sim-SODA: A unified framework for architectural level software reliability analysis,” in WMBS, 2006.</a:t>
            </a:r>
            <a:endParaRPr lang="ko-KR" altLang="en-US" sz="900" dirty="0">
              <a:latin typeface="Trebuchet MS" panose="020B0603020202020204" pitchFamily="34" charset="0"/>
              <a:cs typeface="Times New Roman" panose="02020603050405020304" pitchFamily="18" charset="0"/>
            </a:endParaRPr>
          </a:p>
        </p:txBody>
      </p:sp>
      <p:sp>
        <p:nvSpPr>
          <p:cNvPr id="13" name="슬라이드 번호 개체 틀 12"/>
          <p:cNvSpPr>
            <a:spLocks noGrp="1"/>
          </p:cNvSpPr>
          <p:nvPr>
            <p:ph type="sldNum" sz="quarter" idx="12"/>
          </p:nvPr>
        </p:nvSpPr>
        <p:spPr>
          <a:xfrm>
            <a:off x="364383" y="6323648"/>
            <a:ext cx="253065" cy="365125"/>
          </a:xfrm>
        </p:spPr>
        <p:txBody>
          <a:bodyPr/>
          <a:lstStyle/>
          <a:p>
            <a:fld id="{A95A4B55-AF4E-40F1-9BD8-A32877EE083F}" type="slidenum">
              <a:rPr lang="ko-KR" altLang="en-US" smtClean="0"/>
              <a:t>4</a:t>
            </a:fld>
            <a:endParaRPr lang="ko-KR" altLang="en-US"/>
          </a:p>
        </p:txBody>
      </p:sp>
      <p:sp>
        <p:nvSpPr>
          <p:cNvPr id="14" name="직사각형 13"/>
          <p:cNvSpPr/>
          <p:nvPr/>
        </p:nvSpPr>
        <p:spPr>
          <a:xfrm>
            <a:off x="431371" y="3254991"/>
            <a:ext cx="8808163" cy="702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stretch>
            <a:fillRect/>
          </a:stretch>
        </p:blipFill>
        <p:spPr>
          <a:xfrm>
            <a:off x="1287512" y="1037275"/>
            <a:ext cx="9016765" cy="5413717"/>
          </a:xfrm>
          <a:prstGeom prst="rect">
            <a:avLst/>
          </a:prstGeom>
        </p:spPr>
      </p:pic>
      <p:sp>
        <p:nvSpPr>
          <p:cNvPr id="12" name="양쪽 모서리가 둥근 사각형 11"/>
          <p:cNvSpPr/>
          <p:nvPr/>
        </p:nvSpPr>
        <p:spPr>
          <a:xfrm>
            <a:off x="761997" y="5168629"/>
            <a:ext cx="10642059" cy="708421"/>
          </a:xfrm>
          <a:prstGeom prst="round2SameRect">
            <a:avLst/>
          </a:prstGeom>
          <a:solidFill>
            <a:srgbClr val="FF0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ko-KR" sz="2800" b="1" dirty="0">
                <a:solidFill>
                  <a:srgbClr val="FFFF00"/>
                </a:solidFill>
                <a:latin typeface="Trebuchet MS" pitchFamily="34" charset="0"/>
              </a:rPr>
              <a:t>With previous tools, more than half of vulnerability is ignored</a:t>
            </a:r>
            <a:endParaRPr lang="ko-KR" altLang="en-US" sz="2800" b="1" dirty="0">
              <a:solidFill>
                <a:srgbClr val="FFFF00"/>
              </a:solidFill>
              <a:latin typeface="Trebuchet MS" pitchFamily="34" charset="0"/>
            </a:endParaRPr>
          </a:p>
        </p:txBody>
      </p:sp>
    </p:spTree>
    <p:custDataLst>
      <p:tags r:id="rId1"/>
    </p:custDataLst>
    <p:extLst>
      <p:ext uri="{BB962C8B-B14F-4D97-AF65-F5344CB8AC3E}">
        <p14:creationId xmlns:p14="http://schemas.microsoft.com/office/powerpoint/2010/main" val="250452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Accurate! Fine-Grained Vulnerability Modeling</a:t>
            </a:r>
            <a:endParaRPr lang="ko-KR" altLang="en-US" dirty="0"/>
          </a:p>
        </p:txBody>
      </p:sp>
      <p:sp>
        <p:nvSpPr>
          <p:cNvPr id="3" name="슬라이드 번호 개체 틀 2"/>
          <p:cNvSpPr>
            <a:spLocks noGrp="1"/>
          </p:cNvSpPr>
          <p:nvPr>
            <p:ph type="sldNum" sz="quarter" idx="12"/>
          </p:nvPr>
        </p:nvSpPr>
        <p:spPr>
          <a:xfrm>
            <a:off x="10622293" y="6308770"/>
            <a:ext cx="960107" cy="365125"/>
          </a:xfrm>
        </p:spPr>
        <p:txBody>
          <a:bodyPr/>
          <a:lstStyle/>
          <a:p>
            <a:fld id="{A95A4B55-AF4E-40F1-9BD8-A32877EE083F}" type="slidenum">
              <a:rPr lang="ko-KR" altLang="en-US" smtClean="0"/>
              <a:t>5</a:t>
            </a:fld>
            <a:endParaRPr lang="ko-KR" altLang="en-US"/>
          </a:p>
        </p:txBody>
      </p:sp>
      <p:sp>
        <p:nvSpPr>
          <p:cNvPr id="4" name="텍스트 개체 틀 3"/>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55" y="3872460"/>
            <a:ext cx="4903021" cy="2922765"/>
          </a:xfrm>
          <a:prstGeom prst="rect">
            <a:avLst/>
          </a:prstGeom>
        </p:spPr>
      </p:pic>
      <p:pic>
        <p:nvPicPr>
          <p:cNvPr id="9" name="그림 8"/>
          <p:cNvPicPr>
            <a:picLocks noChangeAspect="1"/>
          </p:cNvPicPr>
          <p:nvPr/>
        </p:nvPicPr>
        <p:blipFill>
          <a:blip r:embed="rId4"/>
          <a:stretch>
            <a:fillRect/>
          </a:stretch>
        </p:blipFill>
        <p:spPr>
          <a:xfrm>
            <a:off x="694055" y="1020220"/>
            <a:ext cx="4436411" cy="2939325"/>
          </a:xfrm>
          <a:prstGeom prst="rect">
            <a:avLst/>
          </a:prstGeom>
        </p:spPr>
      </p:pic>
      <p:pic>
        <p:nvPicPr>
          <p:cNvPr id="10" name="그림 9"/>
          <p:cNvPicPr>
            <a:picLocks noChangeAspect="1"/>
          </p:cNvPicPr>
          <p:nvPr/>
        </p:nvPicPr>
        <p:blipFill>
          <a:blip r:embed="rId5"/>
          <a:stretch>
            <a:fillRect/>
          </a:stretch>
        </p:blipFill>
        <p:spPr>
          <a:xfrm>
            <a:off x="5950860" y="1020220"/>
            <a:ext cx="4064000" cy="2952495"/>
          </a:xfrm>
          <a:prstGeom prst="rect">
            <a:avLst/>
          </a:prstGeom>
        </p:spPr>
      </p:pic>
      <p:pic>
        <p:nvPicPr>
          <p:cNvPr id="6" name="그림 5"/>
          <p:cNvPicPr>
            <a:picLocks noChangeAspect="1"/>
          </p:cNvPicPr>
          <p:nvPr/>
        </p:nvPicPr>
        <p:blipFill>
          <a:blip r:embed="rId6"/>
          <a:stretch>
            <a:fillRect/>
          </a:stretch>
        </p:blipFill>
        <p:spPr>
          <a:xfrm>
            <a:off x="5950860" y="3872461"/>
            <a:ext cx="4974347" cy="2985540"/>
          </a:xfrm>
          <a:prstGeom prst="rect">
            <a:avLst/>
          </a:prstGeom>
        </p:spPr>
      </p:pic>
    </p:spTree>
    <p:custDataLst>
      <p:tags r:id="rId1"/>
    </p:custDataLst>
    <p:extLst>
      <p:ext uri="{BB962C8B-B14F-4D97-AF65-F5344CB8AC3E}">
        <p14:creationId xmlns:p14="http://schemas.microsoft.com/office/powerpoint/2010/main" val="424373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Accurate! Validated Vulnerability Modeling</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mc:AlternateContent xmlns:mc="http://schemas.openxmlformats.org/markup-compatibility/2006" xmlns:a14="http://schemas.microsoft.com/office/drawing/2010/main">
        <mc:Choice Requires="a14">
          <p:sp>
            <p:nvSpPr>
              <p:cNvPr id="6" name="TextBox 5"/>
              <p:cNvSpPr txBox="1"/>
              <p:nvPr/>
            </p:nvSpPr>
            <p:spPr>
              <a:xfrm>
                <a:off x="876440" y="6321908"/>
                <a:ext cx="99990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𝑖𝑛𝑗𝑒𝑐𝑡𝑖𝑜𝑛𝑠</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𝑏𝑒𝑛𝑐h𝑚𝑎𝑟𝑘𝑠</m:t>
                          </m:r>
                        </m:e>
                      </m:d>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𝑜𝑓</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𝑐𝑜𝑚𝑝𝑜𝑛𝑒𝑛𝑒𝑡𝑠</m:t>
                          </m:r>
                        </m:e>
                      </m:d>
                      <m:r>
                        <a:rPr lang="en-US" altLang="ko-KR" b="0" i="1" smtClean="0">
                          <a:latin typeface="Cambria Math" panose="02040503050406030204" pitchFamily="18" charset="0"/>
                          <a:ea typeface="Cambria Math" panose="02040503050406030204" pitchFamily="18" charset="0"/>
                        </a:rPr>
                        <m:t> ×300=10 ×11 ×300=33,000</m:t>
                      </m:r>
                    </m:oMath>
                  </m:oMathPara>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76440" y="6321908"/>
                <a:ext cx="9999083" cy="369332"/>
              </a:xfrm>
              <a:prstGeom prst="rect">
                <a:avLst/>
              </a:prstGeom>
              <a:blipFill rotWithShape="0">
                <a:blip r:embed="rId4"/>
                <a:stretch>
                  <a:fillRect b="-16393"/>
                </a:stretch>
              </a:blipFill>
            </p:spPr>
            <p:txBody>
              <a:bodyPr/>
              <a:lstStyle/>
              <a:p>
                <a:r>
                  <a:rPr lang="ko-KR" altLang="en-US">
                    <a:noFill/>
                  </a:rPr>
                  <a:t> </a:t>
                </a:r>
              </a:p>
            </p:txBody>
          </p:sp>
        </mc:Fallback>
      </mc:AlternateContent>
      <p:cxnSp>
        <p:nvCxnSpPr>
          <p:cNvPr id="7" name="Straight Connector 4"/>
          <p:cNvCxnSpPr/>
          <p:nvPr/>
        </p:nvCxnSpPr>
        <p:spPr>
          <a:xfrm>
            <a:off x="6468393" y="2245385"/>
            <a:ext cx="0" cy="914400"/>
          </a:xfrm>
          <a:prstGeom prst="line">
            <a:avLst/>
          </a:prstGeom>
          <a:solidFill>
            <a:sysClr val="window" lastClr="FFFFFF"/>
          </a:solidFill>
          <a:ln w="28575" cap="flat" cmpd="sng" algn="ctr">
            <a:solidFill>
              <a:sysClr val="windowText" lastClr="000000"/>
            </a:solidFill>
            <a:prstDash val="solid"/>
          </a:ln>
          <a:effectLst/>
        </p:spPr>
      </p:cxnSp>
      <p:cxnSp>
        <p:nvCxnSpPr>
          <p:cNvPr id="8" name="Straight Arrow Connector 6"/>
          <p:cNvCxnSpPr/>
          <p:nvPr/>
        </p:nvCxnSpPr>
        <p:spPr>
          <a:xfrm>
            <a:off x="6468393" y="2702585"/>
            <a:ext cx="5365500" cy="0"/>
          </a:xfrm>
          <a:prstGeom prst="straightConnector1">
            <a:avLst/>
          </a:prstGeom>
          <a:solidFill>
            <a:sysClr val="window" lastClr="FFFFFF"/>
          </a:solidFill>
          <a:ln w="28575" cap="flat" cmpd="sng" algn="ctr">
            <a:solidFill>
              <a:sysClr val="windowText" lastClr="000000"/>
            </a:solidFill>
            <a:prstDash val="solid"/>
            <a:tailEnd type="arrow"/>
          </a:ln>
          <a:effectLst/>
        </p:spPr>
      </p:cxnSp>
      <p:cxnSp>
        <p:nvCxnSpPr>
          <p:cNvPr id="9" name="Straight Arrow Connector 8"/>
          <p:cNvCxnSpPr/>
          <p:nvPr/>
        </p:nvCxnSpPr>
        <p:spPr>
          <a:xfrm>
            <a:off x="7154193" y="2321585"/>
            <a:ext cx="0" cy="381000"/>
          </a:xfrm>
          <a:prstGeom prst="straightConnector1">
            <a:avLst/>
          </a:prstGeom>
          <a:solidFill>
            <a:sysClr val="window" lastClr="FFFFFF"/>
          </a:solidFill>
          <a:ln w="28575" cap="flat" cmpd="sng" algn="ctr">
            <a:solidFill>
              <a:srgbClr val="F79646">
                <a:lumMod val="50000"/>
              </a:srgbClr>
            </a:solidFill>
            <a:prstDash val="solid"/>
            <a:tailEnd type="arrow"/>
          </a:ln>
          <a:effectLst/>
        </p:spPr>
      </p:cxnSp>
      <p:cxnSp>
        <p:nvCxnSpPr>
          <p:cNvPr id="10" name="Straight Arrow Connector 9"/>
          <p:cNvCxnSpPr/>
          <p:nvPr/>
        </p:nvCxnSpPr>
        <p:spPr>
          <a:xfrm>
            <a:off x="9440193" y="2339170"/>
            <a:ext cx="0" cy="381000"/>
          </a:xfrm>
          <a:prstGeom prst="straightConnector1">
            <a:avLst/>
          </a:prstGeom>
          <a:solidFill>
            <a:sysClr val="window" lastClr="FFFFFF"/>
          </a:solidFill>
          <a:ln w="28575" cap="flat" cmpd="sng" algn="ctr">
            <a:solidFill>
              <a:srgbClr val="C00000"/>
            </a:solidFill>
            <a:prstDash val="solid"/>
            <a:tailEnd type="arrow"/>
          </a:ln>
          <a:effectLst/>
        </p:spPr>
      </p:cxnSp>
      <p:cxnSp>
        <p:nvCxnSpPr>
          <p:cNvPr id="11" name="Straight Arrow Connector 10"/>
          <p:cNvCxnSpPr/>
          <p:nvPr/>
        </p:nvCxnSpPr>
        <p:spPr>
          <a:xfrm>
            <a:off x="8297193" y="2339170"/>
            <a:ext cx="0" cy="381000"/>
          </a:xfrm>
          <a:prstGeom prst="straightConnector1">
            <a:avLst/>
          </a:prstGeom>
          <a:solidFill>
            <a:sysClr val="window" lastClr="FFFFFF"/>
          </a:solidFill>
          <a:ln w="28575" cap="flat" cmpd="sng" algn="ctr">
            <a:solidFill>
              <a:srgbClr val="9BBB59">
                <a:lumMod val="50000"/>
              </a:srgbClr>
            </a:solidFill>
            <a:prstDash val="solid"/>
            <a:headEnd type="arrow" w="med" len="med"/>
            <a:tailEnd type="none" w="med" len="med"/>
          </a:ln>
          <a:effectLst/>
        </p:spPr>
      </p:cxnSp>
      <p:cxnSp>
        <p:nvCxnSpPr>
          <p:cNvPr id="12" name="Straight Arrow Connector 11"/>
          <p:cNvCxnSpPr/>
          <p:nvPr/>
        </p:nvCxnSpPr>
        <p:spPr>
          <a:xfrm>
            <a:off x="11268993" y="2339170"/>
            <a:ext cx="0" cy="381000"/>
          </a:xfrm>
          <a:prstGeom prst="straightConnector1">
            <a:avLst/>
          </a:prstGeom>
          <a:solidFill>
            <a:sysClr val="window" lastClr="FFFFFF"/>
          </a:solidFill>
          <a:ln w="28575" cap="flat" cmpd="sng" algn="ctr">
            <a:solidFill>
              <a:srgbClr val="C00000"/>
            </a:solidFill>
            <a:prstDash val="solid"/>
            <a:tailEnd type="arrow"/>
          </a:ln>
          <a:effectLst/>
        </p:spPr>
      </p:cxnSp>
      <p:cxnSp>
        <p:nvCxnSpPr>
          <p:cNvPr id="13" name="Straight Arrow Connector 12"/>
          <p:cNvCxnSpPr/>
          <p:nvPr/>
        </p:nvCxnSpPr>
        <p:spPr>
          <a:xfrm>
            <a:off x="10354593" y="2339170"/>
            <a:ext cx="0" cy="381000"/>
          </a:xfrm>
          <a:prstGeom prst="straightConnector1">
            <a:avLst/>
          </a:prstGeom>
          <a:solidFill>
            <a:sysClr val="window" lastClr="FFFFFF"/>
          </a:solidFill>
          <a:ln w="28575" cap="flat" cmpd="sng" algn="ctr">
            <a:solidFill>
              <a:srgbClr val="9BBB59">
                <a:lumMod val="50000"/>
              </a:srgbClr>
            </a:solidFill>
            <a:prstDash val="solid"/>
            <a:headEnd type="arrow" w="med" len="med"/>
            <a:tailEnd type="none" w="med" len="med"/>
          </a:ln>
          <a:effectLst/>
        </p:spPr>
      </p:cxnSp>
      <p:sp>
        <p:nvSpPr>
          <p:cNvPr id="14" name="TextBox 13"/>
          <p:cNvSpPr txBox="1"/>
          <p:nvPr/>
        </p:nvSpPr>
        <p:spPr>
          <a:xfrm rot="18917456">
            <a:off x="6747403" y="1358844"/>
            <a:ext cx="1262140" cy="769441"/>
          </a:xfrm>
          <a:prstGeom prst="rect">
            <a:avLst/>
          </a:prstGeom>
          <a:noFill/>
        </p:spPr>
        <p:txBody>
          <a:bodyPr wrap="none" rtlCol="0">
            <a:spAutoFit/>
          </a:bodyPr>
          <a:lstStyle/>
          <a:p>
            <a:pPr latinLnBrk="0"/>
            <a:r>
              <a:rPr lang="en-US" sz="2200" b="1" dirty="0">
                <a:solidFill>
                  <a:srgbClr val="F79646">
                    <a:lumMod val="50000"/>
                  </a:srgbClr>
                </a:solidFill>
                <a:latin typeface="Calibri"/>
              </a:rPr>
              <a:t>Data</a:t>
            </a:r>
          </a:p>
          <a:p>
            <a:pPr latinLnBrk="0"/>
            <a:r>
              <a:rPr lang="en-US" sz="2200" b="1" dirty="0">
                <a:solidFill>
                  <a:srgbClr val="F79646">
                    <a:lumMod val="50000"/>
                  </a:srgbClr>
                </a:solidFill>
                <a:latin typeface="Calibri"/>
              </a:rPr>
              <a:t>Incoming</a:t>
            </a:r>
          </a:p>
        </p:txBody>
      </p:sp>
      <p:sp>
        <p:nvSpPr>
          <p:cNvPr id="15" name="TextBox 14"/>
          <p:cNvSpPr txBox="1"/>
          <p:nvPr/>
        </p:nvSpPr>
        <p:spPr>
          <a:xfrm rot="18917456">
            <a:off x="10951325" y="1480052"/>
            <a:ext cx="840358" cy="769441"/>
          </a:xfrm>
          <a:prstGeom prst="rect">
            <a:avLst/>
          </a:prstGeom>
          <a:noFill/>
        </p:spPr>
        <p:txBody>
          <a:bodyPr wrap="none" rtlCol="0">
            <a:spAutoFit/>
          </a:bodyPr>
          <a:lstStyle/>
          <a:p>
            <a:pPr latinLnBrk="0"/>
            <a:r>
              <a:rPr lang="en-US" sz="2200" b="1" dirty="0">
                <a:solidFill>
                  <a:srgbClr val="C00000"/>
                </a:solidFill>
                <a:latin typeface="Calibri"/>
              </a:rPr>
              <a:t>Data</a:t>
            </a:r>
          </a:p>
          <a:p>
            <a:pPr latinLnBrk="0"/>
            <a:r>
              <a:rPr lang="en-US" sz="2200" b="1" dirty="0">
                <a:solidFill>
                  <a:srgbClr val="C00000"/>
                </a:solidFill>
                <a:latin typeface="Calibri"/>
              </a:rPr>
              <a:t>Write</a:t>
            </a:r>
          </a:p>
        </p:txBody>
      </p:sp>
      <p:sp>
        <p:nvSpPr>
          <p:cNvPr id="16" name="TextBox 15"/>
          <p:cNvSpPr txBox="1"/>
          <p:nvPr/>
        </p:nvSpPr>
        <p:spPr>
          <a:xfrm rot="18917456">
            <a:off x="9045649" y="1472184"/>
            <a:ext cx="840358" cy="769441"/>
          </a:xfrm>
          <a:prstGeom prst="rect">
            <a:avLst/>
          </a:prstGeom>
          <a:noFill/>
        </p:spPr>
        <p:txBody>
          <a:bodyPr wrap="none" rtlCol="0">
            <a:spAutoFit/>
          </a:bodyPr>
          <a:lstStyle/>
          <a:p>
            <a:pPr latinLnBrk="0"/>
            <a:r>
              <a:rPr lang="en-US" sz="2200" b="1" dirty="0">
                <a:solidFill>
                  <a:srgbClr val="C00000"/>
                </a:solidFill>
                <a:latin typeface="Calibri"/>
              </a:rPr>
              <a:t>Data</a:t>
            </a:r>
          </a:p>
          <a:p>
            <a:pPr latinLnBrk="0"/>
            <a:r>
              <a:rPr lang="en-US" sz="2200" b="1" dirty="0">
                <a:solidFill>
                  <a:srgbClr val="C00000"/>
                </a:solidFill>
                <a:latin typeface="Calibri"/>
              </a:rPr>
              <a:t>Write</a:t>
            </a:r>
          </a:p>
        </p:txBody>
      </p:sp>
      <p:sp>
        <p:nvSpPr>
          <p:cNvPr id="17" name="TextBox 16"/>
          <p:cNvSpPr txBox="1"/>
          <p:nvPr/>
        </p:nvSpPr>
        <p:spPr>
          <a:xfrm rot="18917456">
            <a:off x="10019123" y="1524939"/>
            <a:ext cx="772071" cy="769441"/>
          </a:xfrm>
          <a:prstGeom prst="rect">
            <a:avLst/>
          </a:prstGeom>
          <a:noFill/>
        </p:spPr>
        <p:txBody>
          <a:bodyPr wrap="none" rtlCol="0">
            <a:spAutoFit/>
          </a:bodyPr>
          <a:lstStyle/>
          <a:p>
            <a:pPr latinLnBrk="0"/>
            <a:r>
              <a:rPr lang="en-US" sz="2200" b="1" dirty="0">
                <a:solidFill>
                  <a:srgbClr val="9BBB59">
                    <a:lumMod val="50000"/>
                  </a:srgbClr>
                </a:solidFill>
                <a:latin typeface="Calibri"/>
              </a:rPr>
              <a:t>Data</a:t>
            </a:r>
          </a:p>
          <a:p>
            <a:pPr latinLnBrk="0"/>
            <a:r>
              <a:rPr lang="en-US" sz="2200" b="1" dirty="0">
                <a:solidFill>
                  <a:srgbClr val="9BBB59">
                    <a:lumMod val="50000"/>
                  </a:srgbClr>
                </a:solidFill>
                <a:latin typeface="Calibri"/>
              </a:rPr>
              <a:t>Read</a:t>
            </a:r>
          </a:p>
        </p:txBody>
      </p:sp>
      <p:sp>
        <p:nvSpPr>
          <p:cNvPr id="18" name="TextBox 17"/>
          <p:cNvSpPr txBox="1"/>
          <p:nvPr/>
        </p:nvSpPr>
        <p:spPr>
          <a:xfrm rot="18917456">
            <a:off x="7993374" y="1517056"/>
            <a:ext cx="772071" cy="769441"/>
          </a:xfrm>
          <a:prstGeom prst="rect">
            <a:avLst/>
          </a:prstGeom>
          <a:noFill/>
        </p:spPr>
        <p:txBody>
          <a:bodyPr wrap="none" rtlCol="0">
            <a:spAutoFit/>
          </a:bodyPr>
          <a:lstStyle/>
          <a:p>
            <a:pPr latinLnBrk="0"/>
            <a:r>
              <a:rPr lang="en-US" sz="2200" b="1" dirty="0">
                <a:solidFill>
                  <a:srgbClr val="9BBB59">
                    <a:lumMod val="50000"/>
                  </a:srgbClr>
                </a:solidFill>
                <a:latin typeface="Calibri"/>
              </a:rPr>
              <a:t>Data</a:t>
            </a:r>
          </a:p>
          <a:p>
            <a:pPr latinLnBrk="0"/>
            <a:r>
              <a:rPr lang="en-US" sz="2200" b="1" dirty="0">
                <a:solidFill>
                  <a:srgbClr val="9BBB59">
                    <a:lumMod val="50000"/>
                  </a:srgbClr>
                </a:solidFill>
                <a:latin typeface="Calibri"/>
              </a:rPr>
              <a:t>Read</a:t>
            </a:r>
          </a:p>
        </p:txBody>
      </p:sp>
      <p:sp>
        <p:nvSpPr>
          <p:cNvPr id="19" name="Rectangle 20"/>
          <p:cNvSpPr/>
          <p:nvPr/>
        </p:nvSpPr>
        <p:spPr>
          <a:xfrm>
            <a:off x="7154193" y="2931185"/>
            <a:ext cx="1143000" cy="76200"/>
          </a:xfrm>
          <a:prstGeom prst="rect">
            <a:avLst/>
          </a:prstGeom>
          <a:solidFill>
            <a:srgbClr val="0070C0"/>
          </a:solidFill>
          <a:ln w="25400" cap="flat" cmpd="sng" algn="ctr">
            <a:solidFill>
              <a:srgbClr val="0070C0"/>
            </a:solidFill>
            <a:prstDash val="solid"/>
          </a:ln>
          <a:effectLst/>
        </p:spPr>
        <p:txBody>
          <a:bodyPr rtlCol="0" anchor="ctr"/>
          <a:lstStyle/>
          <a:p>
            <a:pPr algn="ctr" latinLnBrk="0">
              <a:defRPr/>
            </a:pPr>
            <a:endParaRPr lang="en-US" kern="0">
              <a:solidFill>
                <a:prstClr val="white"/>
              </a:solidFill>
              <a:latin typeface="Calibri"/>
            </a:endParaRPr>
          </a:p>
        </p:txBody>
      </p:sp>
      <p:sp>
        <p:nvSpPr>
          <p:cNvPr id="20" name="Rectangle 21"/>
          <p:cNvSpPr/>
          <p:nvPr/>
        </p:nvSpPr>
        <p:spPr>
          <a:xfrm>
            <a:off x="9440193" y="2931185"/>
            <a:ext cx="914400" cy="76200"/>
          </a:xfrm>
          <a:prstGeom prst="rect">
            <a:avLst/>
          </a:prstGeom>
          <a:solidFill>
            <a:srgbClr val="0070C0"/>
          </a:solidFill>
          <a:ln w="25400" cap="flat" cmpd="sng" algn="ctr">
            <a:solidFill>
              <a:srgbClr val="0070C0"/>
            </a:solidFill>
            <a:prstDash val="solid"/>
          </a:ln>
          <a:effectLst/>
        </p:spPr>
        <p:txBody>
          <a:bodyPr rtlCol="0" anchor="ctr"/>
          <a:lstStyle/>
          <a:p>
            <a:pPr algn="ctr" latinLnBrk="0">
              <a:defRPr/>
            </a:pPr>
            <a:endParaRPr lang="en-US" kern="0">
              <a:solidFill>
                <a:prstClr val="white"/>
              </a:solidFill>
              <a:latin typeface="Calibri"/>
            </a:endParaRPr>
          </a:p>
        </p:txBody>
      </p:sp>
      <p:sp>
        <p:nvSpPr>
          <p:cNvPr id="23" name="TextBox 22"/>
          <p:cNvSpPr txBox="1"/>
          <p:nvPr/>
        </p:nvSpPr>
        <p:spPr>
          <a:xfrm rot="16200000">
            <a:off x="4937296" y="2073813"/>
            <a:ext cx="2503121" cy="359201"/>
          </a:xfrm>
          <a:prstGeom prst="rect">
            <a:avLst/>
          </a:prstGeom>
          <a:noFill/>
        </p:spPr>
        <p:txBody>
          <a:bodyPr wrap="none" rtlCol="0">
            <a:spAutoFit/>
          </a:bodyPr>
          <a:lstStyle/>
          <a:p>
            <a:pPr latinLnBrk="0">
              <a:lnSpc>
                <a:spcPts val="2000"/>
              </a:lnSpc>
            </a:pPr>
            <a:r>
              <a:rPr lang="en-US" sz="2200" b="1" dirty="0">
                <a:solidFill>
                  <a:sysClr val="windowText" lastClr="000000"/>
                </a:solidFill>
                <a:latin typeface="Calibri"/>
              </a:rPr>
              <a:t>Data Access Pattern</a:t>
            </a:r>
          </a:p>
        </p:txBody>
      </p:sp>
      <p:sp>
        <p:nvSpPr>
          <p:cNvPr id="26" name="Line Callout 1 38"/>
          <p:cNvSpPr/>
          <p:nvPr/>
        </p:nvSpPr>
        <p:spPr>
          <a:xfrm>
            <a:off x="6351360" y="3684974"/>
            <a:ext cx="2667000" cy="381000"/>
          </a:xfrm>
          <a:prstGeom prst="borderCallout1">
            <a:avLst>
              <a:gd name="adj1" fmla="val -972"/>
              <a:gd name="adj2" fmla="val 58446"/>
              <a:gd name="adj3" fmla="val -176382"/>
              <a:gd name="adj4" fmla="val 46115"/>
            </a:avLst>
          </a:prstGeom>
          <a:noFill/>
          <a:ln w="19050" cap="flat" cmpd="sng" algn="ctr">
            <a:solidFill>
              <a:srgbClr val="0070C0"/>
            </a:solidFill>
            <a:prstDash val="solid"/>
          </a:ln>
          <a:effectLst/>
        </p:spPr>
        <p:txBody>
          <a:bodyPr rtlCol="0" anchor="ctr"/>
          <a:lstStyle/>
          <a:p>
            <a:pPr algn="ctr" latinLnBrk="0">
              <a:defRPr/>
            </a:pPr>
            <a:r>
              <a:rPr lang="en-US" sz="2200" b="1" kern="0" dirty="0">
                <a:solidFill>
                  <a:srgbClr val="0070C0"/>
                </a:solidFill>
                <a:latin typeface="Calibri"/>
              </a:rPr>
              <a:t>Data is </a:t>
            </a:r>
            <a:r>
              <a:rPr lang="en-US" sz="2200" b="1" i="1" kern="0" dirty="0">
                <a:solidFill>
                  <a:srgbClr val="0070C0"/>
                </a:solidFill>
                <a:latin typeface="Calibri"/>
              </a:rPr>
              <a:t>Vulnerable</a:t>
            </a:r>
          </a:p>
        </p:txBody>
      </p:sp>
      <p:cxnSp>
        <p:nvCxnSpPr>
          <p:cNvPr id="27" name="Straight Connector 39"/>
          <p:cNvCxnSpPr>
            <a:stCxn id="20" idx="2"/>
          </p:cNvCxnSpPr>
          <p:nvPr/>
        </p:nvCxnSpPr>
        <p:spPr>
          <a:xfrm flipH="1">
            <a:off x="7905345" y="3007385"/>
            <a:ext cx="1992048" cy="677589"/>
          </a:xfrm>
          <a:prstGeom prst="line">
            <a:avLst/>
          </a:prstGeom>
          <a:noFill/>
          <a:ln w="19050" cap="flat" cmpd="sng" algn="ctr">
            <a:solidFill>
              <a:srgbClr val="0070C0"/>
            </a:solidFill>
            <a:prstDash val="solid"/>
          </a:ln>
          <a:effectLst/>
        </p:spPr>
      </p:cxnSp>
      <p:sp>
        <p:nvSpPr>
          <p:cNvPr id="30" name="Line Callout 1 38"/>
          <p:cNvSpPr/>
          <p:nvPr/>
        </p:nvSpPr>
        <p:spPr>
          <a:xfrm>
            <a:off x="9151143" y="3684974"/>
            <a:ext cx="2921887" cy="381000"/>
          </a:xfrm>
          <a:prstGeom prst="borderCallout1">
            <a:avLst>
              <a:gd name="adj1" fmla="val -972"/>
              <a:gd name="adj2" fmla="val 58446"/>
              <a:gd name="adj3" fmla="val -173786"/>
              <a:gd name="adj4" fmla="val -9282"/>
            </a:avLst>
          </a:prstGeom>
          <a:noFill/>
          <a:ln w="19050" cap="flat" cmpd="sng" algn="ctr">
            <a:solidFill>
              <a:schemeClr val="tx1"/>
            </a:solidFill>
            <a:prstDash val="solid"/>
          </a:ln>
          <a:effectLst/>
        </p:spPr>
        <p:txBody>
          <a:bodyPr rtlCol="0" anchor="ctr"/>
          <a:lstStyle/>
          <a:p>
            <a:pPr algn="ctr" latinLnBrk="0">
              <a:defRPr/>
            </a:pPr>
            <a:r>
              <a:rPr lang="en-US" sz="2200" b="1" kern="0" dirty="0">
                <a:latin typeface="Calibri"/>
              </a:rPr>
              <a:t>Data is </a:t>
            </a:r>
            <a:r>
              <a:rPr lang="en-US" sz="2200" b="1" i="1" kern="0" dirty="0">
                <a:latin typeface="Calibri"/>
              </a:rPr>
              <a:t>Non-Vulnerable</a:t>
            </a:r>
          </a:p>
        </p:txBody>
      </p:sp>
      <p:sp>
        <p:nvSpPr>
          <p:cNvPr id="32" name="Rectangle 20"/>
          <p:cNvSpPr/>
          <p:nvPr/>
        </p:nvSpPr>
        <p:spPr>
          <a:xfrm>
            <a:off x="8297193" y="2931185"/>
            <a:ext cx="1143000" cy="76200"/>
          </a:xfrm>
          <a:prstGeom prst="rect">
            <a:avLst/>
          </a:prstGeom>
          <a:solidFill>
            <a:schemeClr val="bg1"/>
          </a:solidFill>
          <a:ln w="25400" cap="flat" cmpd="sng" algn="ctr">
            <a:solidFill>
              <a:schemeClr val="tx1"/>
            </a:solidFill>
            <a:prstDash val="solid"/>
          </a:ln>
          <a:effectLst/>
        </p:spPr>
        <p:txBody>
          <a:bodyPr rtlCol="0" anchor="ctr"/>
          <a:lstStyle/>
          <a:p>
            <a:pPr algn="ctr" latinLnBrk="0">
              <a:defRPr/>
            </a:pPr>
            <a:endParaRPr lang="en-US" kern="0">
              <a:solidFill>
                <a:prstClr val="white"/>
              </a:solidFill>
              <a:latin typeface="Calibri"/>
            </a:endParaRPr>
          </a:p>
        </p:txBody>
      </p:sp>
      <p:sp>
        <p:nvSpPr>
          <p:cNvPr id="33" name="Rectangle 20"/>
          <p:cNvSpPr/>
          <p:nvPr/>
        </p:nvSpPr>
        <p:spPr>
          <a:xfrm>
            <a:off x="10354593" y="2931185"/>
            <a:ext cx="914400" cy="76200"/>
          </a:xfrm>
          <a:prstGeom prst="rect">
            <a:avLst/>
          </a:prstGeom>
          <a:solidFill>
            <a:schemeClr val="bg1"/>
          </a:solidFill>
          <a:ln w="25400" cap="flat" cmpd="sng" algn="ctr">
            <a:solidFill>
              <a:schemeClr val="tx1"/>
            </a:solidFill>
            <a:prstDash val="solid"/>
          </a:ln>
          <a:effectLst/>
        </p:spPr>
        <p:txBody>
          <a:bodyPr rtlCol="0" anchor="ctr"/>
          <a:lstStyle/>
          <a:p>
            <a:pPr algn="ctr" latinLnBrk="0">
              <a:defRPr/>
            </a:pPr>
            <a:endParaRPr lang="en-US" kern="0">
              <a:solidFill>
                <a:prstClr val="white"/>
              </a:solidFill>
              <a:latin typeface="Calibri"/>
            </a:endParaRPr>
          </a:p>
        </p:txBody>
      </p:sp>
      <p:cxnSp>
        <p:nvCxnSpPr>
          <p:cNvPr id="34" name="Straight Connector 39"/>
          <p:cNvCxnSpPr/>
          <p:nvPr/>
        </p:nvCxnSpPr>
        <p:spPr>
          <a:xfrm>
            <a:off x="10819399" y="3007385"/>
            <a:ext cx="56124" cy="677589"/>
          </a:xfrm>
          <a:prstGeom prst="line">
            <a:avLst/>
          </a:prstGeom>
          <a:noFill/>
          <a:ln w="19050" cap="flat" cmpd="sng" algn="ctr">
            <a:solidFill>
              <a:schemeClr val="tx1"/>
            </a:solidFill>
            <a:prstDash val="solid"/>
          </a:ln>
          <a:effectLst/>
        </p:spPr>
      </p:cxnSp>
      <p:sp>
        <p:nvSpPr>
          <p:cNvPr id="37" name="모서리가 둥근 사각형 설명선 36"/>
          <p:cNvSpPr/>
          <p:nvPr/>
        </p:nvSpPr>
        <p:spPr>
          <a:xfrm>
            <a:off x="6351360" y="4361018"/>
            <a:ext cx="2667000" cy="1005666"/>
          </a:xfrm>
          <a:prstGeom prst="wedgeRoundRectCallout">
            <a:avLst>
              <a:gd name="adj1" fmla="val -2596"/>
              <a:gd name="adj2" fmla="val -74166"/>
              <a:gd name="adj3" fmla="val 16667"/>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latin typeface="Trebuchet MS" panose="020B0603020202020204" pitchFamily="34" charset="0"/>
              </a:rPr>
              <a:t>If there are soft errors, it </a:t>
            </a:r>
            <a:r>
              <a:rPr lang="en-US" altLang="ko-KR" u="sng" dirty="0">
                <a:solidFill>
                  <a:srgbClr val="0070C0"/>
                </a:solidFill>
                <a:latin typeface="Trebuchet MS" panose="020B0603020202020204" pitchFamily="34" charset="0"/>
              </a:rPr>
              <a:t>may</a:t>
            </a:r>
            <a:r>
              <a:rPr lang="en-US" altLang="ko-KR" dirty="0">
                <a:solidFill>
                  <a:srgbClr val="0070C0"/>
                </a:solidFill>
                <a:latin typeface="Trebuchet MS" panose="020B0603020202020204" pitchFamily="34" charset="0"/>
              </a:rPr>
              <a:t> induce system failures. </a:t>
            </a:r>
            <a:r>
              <a:rPr lang="en-US" altLang="ko-KR" b="1" dirty="0">
                <a:solidFill>
                  <a:srgbClr val="0070C0"/>
                </a:solidFill>
                <a:latin typeface="Trebuchet MS" panose="020B0603020202020204" pitchFamily="34" charset="0"/>
              </a:rPr>
              <a:t>Really?</a:t>
            </a:r>
            <a:endParaRPr lang="ko-KR" altLang="en-US" b="1" dirty="0">
              <a:solidFill>
                <a:srgbClr val="0070C0"/>
              </a:solidFill>
              <a:latin typeface="Trebuchet MS" panose="020B0603020202020204" pitchFamily="34" charset="0"/>
            </a:endParaRPr>
          </a:p>
        </p:txBody>
      </p:sp>
      <p:sp>
        <p:nvSpPr>
          <p:cNvPr id="38" name="모서리가 둥근 사각형 설명선 37"/>
          <p:cNvSpPr/>
          <p:nvPr/>
        </p:nvSpPr>
        <p:spPr>
          <a:xfrm>
            <a:off x="9151143" y="4361018"/>
            <a:ext cx="2921887" cy="1005666"/>
          </a:xfrm>
          <a:prstGeom prst="wedgeRoundRectCallout">
            <a:avLst>
              <a:gd name="adj1" fmla="val 2277"/>
              <a:gd name="adj2" fmla="val -7305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Trebuchet MS" panose="020B0603020202020204" pitchFamily="34" charset="0"/>
              </a:rPr>
              <a:t>Although there are soft errors, it </a:t>
            </a:r>
            <a:r>
              <a:rPr lang="en-US" altLang="ko-KR" u="sng" dirty="0">
                <a:solidFill>
                  <a:schemeClr val="tx1"/>
                </a:solidFill>
                <a:latin typeface="Trebuchet MS" panose="020B0603020202020204" pitchFamily="34" charset="0"/>
              </a:rPr>
              <a:t>may not</a:t>
            </a:r>
            <a:r>
              <a:rPr lang="en-US" altLang="ko-KR" dirty="0">
                <a:solidFill>
                  <a:schemeClr val="tx1"/>
                </a:solidFill>
                <a:latin typeface="Trebuchet MS" panose="020B0603020202020204" pitchFamily="34" charset="0"/>
              </a:rPr>
              <a:t> induce system failures. </a:t>
            </a:r>
            <a:r>
              <a:rPr lang="en-US" altLang="ko-KR" b="1" dirty="0">
                <a:solidFill>
                  <a:schemeClr val="tx1"/>
                </a:solidFill>
                <a:latin typeface="Trebuchet MS" panose="020B0603020202020204" pitchFamily="34" charset="0"/>
              </a:rPr>
              <a:t>Really?</a:t>
            </a:r>
            <a:endParaRPr lang="ko-KR" altLang="en-US" b="1" dirty="0">
              <a:solidFill>
                <a:schemeClr val="tx1"/>
              </a:solidFill>
              <a:latin typeface="Trebuchet MS" panose="020B0603020202020204" pitchFamily="34" charset="0"/>
            </a:endParaRPr>
          </a:p>
        </p:txBody>
      </p:sp>
      <p:sp>
        <p:nvSpPr>
          <p:cNvPr id="39" name="양쪽 모서리가 둥근 사각형 38"/>
          <p:cNvSpPr/>
          <p:nvPr/>
        </p:nvSpPr>
        <p:spPr>
          <a:xfrm>
            <a:off x="6652450" y="5427520"/>
            <a:ext cx="5027076" cy="708421"/>
          </a:xfrm>
          <a:prstGeom prst="round2SameRect">
            <a:avLst/>
          </a:prstGeom>
          <a:solidFill>
            <a:srgbClr val="FF0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ko-KR" sz="2800" b="1" dirty="0">
                <a:solidFill>
                  <a:srgbClr val="FFFF00"/>
                </a:solidFill>
                <a:latin typeface="Trebuchet MS" pitchFamily="34" charset="0"/>
              </a:rPr>
              <a:t>Need to Validate Modeling!</a:t>
            </a:r>
            <a:endParaRPr lang="ko-KR" altLang="en-US" sz="2800" b="1" dirty="0">
              <a:solidFill>
                <a:srgbClr val="FFFF00"/>
              </a:solidFill>
              <a:latin typeface="Trebuchet MS" pitchFamily="34" charset="0"/>
            </a:endParaRPr>
          </a:p>
        </p:txBody>
      </p:sp>
      <p:sp>
        <p:nvSpPr>
          <p:cNvPr id="40" name="슬라이드 번호 개체 틀 39"/>
          <p:cNvSpPr>
            <a:spLocks noGrp="1"/>
          </p:cNvSpPr>
          <p:nvPr>
            <p:ph type="sldNum" sz="quarter" idx="12"/>
          </p:nvPr>
        </p:nvSpPr>
        <p:spPr>
          <a:xfrm>
            <a:off x="522514" y="6339250"/>
            <a:ext cx="394576" cy="365125"/>
          </a:xfrm>
        </p:spPr>
        <p:txBody>
          <a:bodyPr/>
          <a:lstStyle/>
          <a:p>
            <a:fld id="{A95A4B55-AF4E-40F1-9BD8-A32877EE083F}" type="slidenum">
              <a:rPr lang="ko-KR" altLang="en-US" smtClean="0"/>
              <a:t>6</a:t>
            </a:fld>
            <a:endParaRPr lang="ko-KR" altLang="en-US"/>
          </a:p>
        </p:txBody>
      </p:sp>
      <p:graphicFrame>
        <p:nvGraphicFramePr>
          <p:cNvPr id="4" name="표 3"/>
          <p:cNvGraphicFramePr>
            <a:graphicFrameLocks noGrp="1"/>
          </p:cNvGraphicFramePr>
          <p:nvPr>
            <p:extLst>
              <p:ext uri="{D42A27DB-BD31-4B8C-83A1-F6EECF244321}">
                <p14:modId xmlns:p14="http://schemas.microsoft.com/office/powerpoint/2010/main" val="735430988"/>
              </p:ext>
            </p:extLst>
          </p:nvPr>
        </p:nvGraphicFramePr>
        <p:xfrm>
          <a:off x="9321626" y="1156714"/>
          <a:ext cx="2243847" cy="1048155"/>
        </p:xfrm>
        <a:graphic>
          <a:graphicData uri="http://schemas.openxmlformats.org/drawingml/2006/table">
            <a:tbl>
              <a:tblPr firstRow="1" bandRow="1">
                <a:tableStyleId>{F5AB1C69-6EDB-4FF4-983F-18BD219EF322}</a:tableStyleId>
              </a:tblPr>
              <a:tblGrid>
                <a:gridCol w="2243847">
                  <a:extLst>
                    <a:ext uri="{9D8B030D-6E8A-4147-A177-3AD203B41FA5}">
                      <a16:colId xmlns:a16="http://schemas.microsoft.com/office/drawing/2014/main" val="20000"/>
                    </a:ext>
                  </a:extLst>
                </a:gridCol>
              </a:tblGrid>
              <a:tr h="408075">
                <a:tc>
                  <a:txBody>
                    <a:bodyPr/>
                    <a:lstStyle/>
                    <a:p>
                      <a:pPr algn="ctr" latinLnBrk="1"/>
                      <a:r>
                        <a:rPr lang="en-US" altLang="ko-KR" sz="1800" b="1" dirty="0" err="1">
                          <a:latin typeface="Trebuchet MS" panose="020B0603020202020204" pitchFamily="34" charset="0"/>
                          <a:cs typeface="Times New Roman" panose="02020603050405020304" pitchFamily="18" charset="0"/>
                        </a:rPr>
                        <a:t>gemV</a:t>
                      </a:r>
                      <a:r>
                        <a:rPr lang="en-US" altLang="ko-KR" sz="1800" b="1" dirty="0">
                          <a:latin typeface="Trebuchet MS" panose="020B0603020202020204" pitchFamily="34" charset="0"/>
                          <a:cs typeface="Times New Roman" panose="02020603050405020304" pitchFamily="18" charset="0"/>
                        </a:rPr>
                        <a:t> (This</a:t>
                      </a:r>
                      <a:r>
                        <a:rPr lang="en-US" altLang="ko-KR" sz="1800" b="1" baseline="0" dirty="0">
                          <a:latin typeface="Trebuchet MS" panose="020B0603020202020204" pitchFamily="34" charset="0"/>
                          <a:cs typeface="Times New Roman" panose="02020603050405020304" pitchFamily="18" charset="0"/>
                        </a:rPr>
                        <a:t> work)</a:t>
                      </a:r>
                      <a:endParaRPr lang="ko-KR" altLang="en-US" sz="1800" b="1"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408075">
                <a:tc>
                  <a:txBody>
                    <a:bodyPr/>
                    <a:lstStyle/>
                    <a:p>
                      <a:pPr algn="ctr" latinLnBrk="1"/>
                      <a:r>
                        <a:rPr lang="en-US" altLang="ko-KR" sz="1800" b="0" spc="0" dirty="0">
                          <a:solidFill>
                            <a:srgbClr val="FF0000"/>
                          </a:solidFill>
                          <a:latin typeface="Trebuchet MS" panose="020B0603020202020204" pitchFamily="34" charset="0"/>
                          <a:cs typeface="Times New Roman" panose="02020603050405020304" pitchFamily="18" charset="0"/>
                        </a:rPr>
                        <a:t>Validated</a:t>
                      </a:r>
                      <a:r>
                        <a:rPr lang="en-US" altLang="ko-KR" sz="1800" b="0" spc="0" baseline="0" dirty="0">
                          <a:solidFill>
                            <a:srgbClr val="FF0000"/>
                          </a:solidFill>
                          <a:latin typeface="Trebuchet MS" panose="020B0603020202020204" pitchFamily="34" charset="0"/>
                          <a:cs typeface="Times New Roman" panose="02020603050405020304" pitchFamily="18" charset="0"/>
                        </a:rPr>
                        <a:t> by fault injection campaigns</a:t>
                      </a:r>
                      <a:endParaRPr lang="ko-KR" altLang="en-US" sz="1800" b="1" spc="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aphicFrame>
        <p:nvGraphicFramePr>
          <p:cNvPr id="31" name="표 30"/>
          <p:cNvGraphicFramePr>
            <a:graphicFrameLocks noGrp="1"/>
          </p:cNvGraphicFramePr>
          <p:nvPr>
            <p:extLst>
              <p:ext uri="{D42A27DB-BD31-4B8C-83A1-F6EECF244321}">
                <p14:modId xmlns:p14="http://schemas.microsoft.com/office/powerpoint/2010/main" val="4157573529"/>
              </p:ext>
            </p:extLst>
          </p:nvPr>
        </p:nvGraphicFramePr>
        <p:xfrm>
          <a:off x="346238" y="1157523"/>
          <a:ext cx="8975388" cy="1048156"/>
        </p:xfrm>
        <a:graphic>
          <a:graphicData uri="http://schemas.openxmlformats.org/drawingml/2006/table">
            <a:tbl>
              <a:tblPr firstRow="1" bandRow="1">
                <a:tableStyleId>{073A0DAA-6AF3-43AB-8588-CEC1D06C72B9}</a:tableStyleId>
              </a:tblPr>
              <a:tblGrid>
                <a:gridCol w="2243847">
                  <a:extLst>
                    <a:ext uri="{9D8B030D-6E8A-4147-A177-3AD203B41FA5}">
                      <a16:colId xmlns:a16="http://schemas.microsoft.com/office/drawing/2014/main" val="20000"/>
                    </a:ext>
                  </a:extLst>
                </a:gridCol>
                <a:gridCol w="2243847">
                  <a:extLst>
                    <a:ext uri="{9D8B030D-6E8A-4147-A177-3AD203B41FA5}">
                      <a16:colId xmlns:a16="http://schemas.microsoft.com/office/drawing/2014/main" val="20001"/>
                    </a:ext>
                  </a:extLst>
                </a:gridCol>
                <a:gridCol w="2243847">
                  <a:extLst>
                    <a:ext uri="{9D8B030D-6E8A-4147-A177-3AD203B41FA5}">
                      <a16:colId xmlns:a16="http://schemas.microsoft.com/office/drawing/2014/main" val="20002"/>
                    </a:ext>
                  </a:extLst>
                </a:gridCol>
                <a:gridCol w="2243847">
                  <a:extLst>
                    <a:ext uri="{9D8B030D-6E8A-4147-A177-3AD203B41FA5}">
                      <a16:colId xmlns:a16="http://schemas.microsoft.com/office/drawing/2014/main" val="20003"/>
                    </a:ext>
                  </a:extLst>
                </a:gridCol>
              </a:tblGrid>
              <a:tr h="408076">
                <a:tc>
                  <a:txBody>
                    <a:bodyPr/>
                    <a:lstStyle/>
                    <a:p>
                      <a:pPr algn="ctr" latinLnBrk="1"/>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Mukherjee-AVF</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err="1">
                          <a:latin typeface="Trebuchet MS" panose="020B0603020202020204" pitchFamily="34" charset="0"/>
                          <a:cs typeface="Times New Roman" panose="02020603050405020304" pitchFamily="18" charset="0"/>
                        </a:rPr>
                        <a:t>SoftArch</a:t>
                      </a:r>
                      <a:endParaRPr lang="ko-KR" altLang="en-US" sz="1800"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latin typeface="Trebuchet MS" panose="020B0603020202020204" pitchFamily="34" charset="0"/>
                          <a:cs typeface="Times New Roman" panose="02020603050405020304" pitchFamily="18" charset="0"/>
                        </a:rPr>
                        <a:t>Sim-SODA</a:t>
                      </a:r>
                      <a:endParaRPr lang="ko-KR" altLang="en-US" sz="1800" dirty="0">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408076">
                <a:tc>
                  <a:txBody>
                    <a:bodyPr/>
                    <a:lstStyle/>
                    <a:p>
                      <a:pPr algn="ctr" latinLnBrk="1"/>
                      <a:r>
                        <a:rPr lang="en-US" altLang="ko-KR" sz="1800" b="1" dirty="0">
                          <a:latin typeface="Trebuchet MS" panose="020B0603020202020204" pitchFamily="34" charset="0"/>
                          <a:cs typeface="Times New Roman" panose="02020603050405020304" pitchFamily="18" charset="0"/>
                        </a:rPr>
                        <a:t>Validation</a:t>
                      </a:r>
                      <a:endParaRPr lang="ko-KR" altLang="en-US" sz="1800" b="1" dirty="0">
                        <a:latin typeface="Trebuchet MS" panose="020B0603020202020204" pitchFamily="34" charset="0"/>
                        <a:cs typeface="Times New Roman" panose="02020603050405020304" pitchFamily="18" charset="0"/>
                      </a:endParaRPr>
                    </a:p>
                  </a:txBody>
                  <a:tcPr anchor="ctr"/>
                </a:tc>
                <a:tc>
                  <a:txBody>
                    <a:bodyPr/>
                    <a:lstStyle/>
                    <a:p>
                      <a:pPr algn="ctr" latinLnBrk="1"/>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r>
                        <a:rPr lang="en-US" altLang="ko-KR" sz="18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published results</a:t>
                      </a:r>
                      <a:endParaRPr lang="ko-KR" altLang="en-US" sz="1800" dirty="0">
                        <a:solidFill>
                          <a:srgbClr val="FF0000"/>
                        </a:solidFill>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r>
                        <a:rPr lang="en-US" altLang="ko-KR" sz="18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published results</a:t>
                      </a:r>
                      <a:endParaRPr lang="ko-KR" altLang="en-US" sz="1800" dirty="0">
                        <a:solidFill>
                          <a:srgbClr val="FF0000"/>
                        </a:solidFill>
                        <a:latin typeface="Trebuchet MS" panose="020B0603020202020204" pitchFamily="34" charset="0"/>
                        <a:cs typeface="Times New Roman" panose="02020603050405020304" pitchFamily="18"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No</a:t>
                      </a:r>
                      <a:r>
                        <a:rPr lang="en-US" altLang="ko-KR" sz="1800" baseline="0" dirty="0">
                          <a:solidFill>
                            <a:srgbClr val="00B0F0"/>
                          </a:solidFill>
                          <a:latin typeface="Trebuchet MS" panose="020B0603020202020204" pitchFamily="34" charset="0"/>
                          <a:cs typeface="Times New Roman" panose="02020603050405020304" pitchFamily="18" charset="0"/>
                          <a:sym typeface="Wingdings" panose="05000000000000000000" pitchFamily="2" charset="2"/>
                        </a:rPr>
                        <a:t> published results</a:t>
                      </a:r>
                      <a:endParaRPr lang="ko-KR" altLang="en-US" sz="1800" dirty="0">
                        <a:solidFill>
                          <a:srgbClr val="FF0000"/>
                        </a:solidFill>
                        <a:latin typeface="Trebuchet MS" panose="020B0603020202020204" pitchFamily="34" charset="0"/>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94701745"/>
              </p:ext>
            </p:extLst>
          </p:nvPr>
        </p:nvGraphicFramePr>
        <p:xfrm>
          <a:off x="141670" y="1079673"/>
          <a:ext cx="5779232" cy="5013636"/>
        </p:xfrm>
        <a:graphic>
          <a:graphicData uri="http://schemas.openxmlformats.org/drawingml/2006/table">
            <a:tbl>
              <a:tblPr firstRow="1" bandRow="1">
                <a:tableStyleId>{5C22544A-7EE6-4342-B048-85BDC9FD1C3A}</a:tableStyleId>
              </a:tblPr>
              <a:tblGrid>
                <a:gridCol w="1537973">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1044102">
                  <a:extLst>
                    <a:ext uri="{9D8B030D-6E8A-4147-A177-3AD203B41FA5}">
                      <a16:colId xmlns:a16="http://schemas.microsoft.com/office/drawing/2014/main" val="20002"/>
                    </a:ext>
                  </a:extLst>
                </a:gridCol>
                <a:gridCol w="1316477">
                  <a:extLst>
                    <a:ext uri="{9D8B030D-6E8A-4147-A177-3AD203B41FA5}">
                      <a16:colId xmlns:a16="http://schemas.microsoft.com/office/drawing/2014/main" val="20003"/>
                    </a:ext>
                  </a:extLst>
                </a:gridCol>
                <a:gridCol w="946825">
                  <a:extLst>
                    <a:ext uri="{9D8B030D-6E8A-4147-A177-3AD203B41FA5}">
                      <a16:colId xmlns:a16="http://schemas.microsoft.com/office/drawing/2014/main" val="20004"/>
                    </a:ext>
                  </a:extLst>
                </a:gridCol>
              </a:tblGrid>
              <a:tr h="497330">
                <a:tc>
                  <a:txBody>
                    <a:bodyPr/>
                    <a:lstStyle/>
                    <a:p>
                      <a:pPr algn="ctr" latinLnBrk="1"/>
                      <a:r>
                        <a:rPr lang="en-US" altLang="ko-KR" sz="1400" dirty="0"/>
                        <a:t>Target Component</a:t>
                      </a:r>
                      <a:endParaRPr lang="ko-KR" altLang="en-US" sz="1400" dirty="0"/>
                    </a:p>
                  </a:txBody>
                  <a:tcPr/>
                </a:tc>
                <a:tc>
                  <a:txBody>
                    <a:bodyPr/>
                    <a:lstStyle/>
                    <a:p>
                      <a:pPr algn="ctr" latinLnBrk="1"/>
                      <a:r>
                        <a:rPr lang="en-US" altLang="ko-KR" sz="1400" dirty="0"/>
                        <a:t>Faults</a:t>
                      </a:r>
                      <a:r>
                        <a:rPr lang="en-US" altLang="ko-KR" sz="1400" baseline="0" dirty="0"/>
                        <a:t> Injected</a:t>
                      </a:r>
                      <a:endParaRPr lang="ko-KR" altLang="en-US" sz="1400" dirty="0"/>
                    </a:p>
                  </a:txBody>
                  <a:tcPr/>
                </a:tc>
                <a:tc>
                  <a:txBody>
                    <a:bodyPr/>
                    <a:lstStyle/>
                    <a:p>
                      <a:pPr algn="ctr" latinLnBrk="1"/>
                      <a:r>
                        <a:rPr lang="en-US" altLang="ko-KR" sz="1400" dirty="0"/>
                        <a:t>Matched Results</a:t>
                      </a:r>
                      <a:endParaRPr lang="ko-KR" altLang="en-US" sz="1400" dirty="0"/>
                    </a:p>
                  </a:txBody>
                  <a:tcPr/>
                </a:tc>
                <a:tc>
                  <a:txBody>
                    <a:bodyPr/>
                    <a:lstStyle/>
                    <a:p>
                      <a:pPr algn="ctr" latinLnBrk="1"/>
                      <a:r>
                        <a:rPr lang="en-US" altLang="ko-KR" sz="1400" dirty="0"/>
                        <a:t>Mismatched</a:t>
                      </a:r>
                      <a:r>
                        <a:rPr lang="en-US" altLang="ko-KR" sz="1400" baseline="0" dirty="0"/>
                        <a:t> Results</a:t>
                      </a:r>
                      <a:endParaRPr lang="ko-KR" altLang="en-US" sz="1400" dirty="0"/>
                    </a:p>
                  </a:txBody>
                  <a:tcPr/>
                </a:tc>
                <a:tc>
                  <a:txBody>
                    <a:bodyPr/>
                    <a:lstStyle/>
                    <a:p>
                      <a:pPr algn="ctr" latinLnBrk="1"/>
                      <a:r>
                        <a:rPr lang="en-US" altLang="ko-KR" sz="1400" dirty="0"/>
                        <a:t>Accuracy (in %)</a:t>
                      </a:r>
                      <a:endParaRPr lang="ko-KR" altLang="en-US" sz="1400" dirty="0"/>
                    </a:p>
                  </a:txBody>
                  <a:tcPr/>
                </a:tc>
                <a:extLst>
                  <a:ext uri="{0D108BD9-81ED-4DB2-BD59-A6C34878D82A}">
                    <a16:rowId xmlns:a16="http://schemas.microsoft.com/office/drawing/2014/main" val="10000"/>
                  </a:ext>
                </a:extLst>
              </a:tr>
              <a:tr h="374623">
                <a:tc>
                  <a:txBody>
                    <a:bodyPr/>
                    <a:lstStyle/>
                    <a:p>
                      <a:pPr algn="ctr" latinLnBrk="1"/>
                      <a:r>
                        <a:rPr lang="en-US" altLang="ko-KR" sz="1300" dirty="0"/>
                        <a:t>Register file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2,899</a:t>
                      </a:r>
                      <a:endParaRPr lang="ko-KR" altLang="en-US" sz="1300" dirty="0"/>
                    </a:p>
                  </a:txBody>
                  <a:tcPr/>
                </a:tc>
                <a:tc>
                  <a:txBody>
                    <a:bodyPr/>
                    <a:lstStyle/>
                    <a:p>
                      <a:pPr algn="ctr" latinLnBrk="1"/>
                      <a:r>
                        <a:rPr lang="en-US" altLang="ko-KR" sz="1300" dirty="0"/>
                        <a:t>101</a:t>
                      </a:r>
                      <a:endParaRPr lang="ko-KR" altLang="en-US" sz="1300" dirty="0"/>
                    </a:p>
                  </a:txBody>
                  <a:tcPr/>
                </a:tc>
                <a:tc>
                  <a:txBody>
                    <a:bodyPr/>
                    <a:lstStyle/>
                    <a:p>
                      <a:pPr algn="ctr" latinLnBrk="1"/>
                      <a:r>
                        <a:rPr lang="en-US" altLang="ko-KR" sz="1300" dirty="0"/>
                        <a:t>96.63</a:t>
                      </a:r>
                      <a:endParaRPr lang="ko-KR" altLang="en-US" sz="1300" dirty="0"/>
                    </a:p>
                  </a:txBody>
                  <a:tcPr/>
                </a:tc>
                <a:extLst>
                  <a:ext uri="{0D108BD9-81ED-4DB2-BD59-A6C34878D82A}">
                    <a16:rowId xmlns:a16="http://schemas.microsoft.com/office/drawing/2014/main" val="10001"/>
                  </a:ext>
                </a:extLst>
              </a:tr>
              <a:tr h="374623">
                <a:tc>
                  <a:txBody>
                    <a:bodyPr/>
                    <a:lstStyle/>
                    <a:p>
                      <a:pPr algn="ctr" latinLnBrk="1"/>
                      <a:r>
                        <a:rPr lang="en-US" altLang="ko-KR" sz="1300" dirty="0"/>
                        <a:t>Rename map</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2,748</a:t>
                      </a:r>
                      <a:endParaRPr lang="ko-KR" altLang="en-US" sz="1300" dirty="0"/>
                    </a:p>
                  </a:txBody>
                  <a:tcPr/>
                </a:tc>
                <a:tc>
                  <a:txBody>
                    <a:bodyPr/>
                    <a:lstStyle/>
                    <a:p>
                      <a:pPr algn="ctr" latinLnBrk="1"/>
                      <a:r>
                        <a:rPr lang="en-US" altLang="ko-KR" sz="1300" dirty="0"/>
                        <a:t>252</a:t>
                      </a:r>
                      <a:endParaRPr lang="ko-KR" altLang="en-US" sz="1300" dirty="0"/>
                    </a:p>
                  </a:txBody>
                  <a:tcPr/>
                </a:tc>
                <a:tc>
                  <a:txBody>
                    <a:bodyPr/>
                    <a:lstStyle/>
                    <a:p>
                      <a:pPr algn="ctr" latinLnBrk="1"/>
                      <a:r>
                        <a:rPr lang="en-US" altLang="ko-KR" sz="1300" dirty="0"/>
                        <a:t>91.60</a:t>
                      </a:r>
                      <a:endParaRPr lang="ko-KR" altLang="en-US" sz="1300" dirty="0"/>
                    </a:p>
                  </a:txBody>
                  <a:tcPr/>
                </a:tc>
                <a:extLst>
                  <a:ext uri="{0D108BD9-81ED-4DB2-BD59-A6C34878D82A}">
                    <a16:rowId xmlns:a16="http://schemas.microsoft.com/office/drawing/2014/main" val="10002"/>
                  </a:ext>
                </a:extLst>
              </a:tr>
              <a:tr h="374623">
                <a:tc>
                  <a:txBody>
                    <a:bodyPr/>
                    <a:lstStyle/>
                    <a:p>
                      <a:pPr algn="ctr" latinLnBrk="1"/>
                      <a:r>
                        <a:rPr lang="en-US" altLang="ko-KR" sz="1300" dirty="0"/>
                        <a:t>History buffer</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2,781</a:t>
                      </a:r>
                      <a:endParaRPr lang="ko-KR" altLang="en-US" sz="1300" dirty="0"/>
                    </a:p>
                  </a:txBody>
                  <a:tcPr/>
                </a:tc>
                <a:tc>
                  <a:txBody>
                    <a:bodyPr/>
                    <a:lstStyle/>
                    <a:p>
                      <a:pPr algn="ctr" latinLnBrk="1"/>
                      <a:r>
                        <a:rPr lang="en-US" altLang="ko-KR" sz="1300" dirty="0"/>
                        <a:t>219</a:t>
                      </a:r>
                      <a:endParaRPr lang="ko-KR" altLang="en-US" sz="1300" dirty="0"/>
                    </a:p>
                  </a:txBody>
                  <a:tcPr/>
                </a:tc>
                <a:tc>
                  <a:txBody>
                    <a:bodyPr/>
                    <a:lstStyle/>
                    <a:p>
                      <a:pPr algn="ctr" latinLnBrk="1"/>
                      <a:r>
                        <a:rPr lang="en-US" altLang="ko-KR" sz="1300" dirty="0"/>
                        <a:t>92.70</a:t>
                      </a:r>
                      <a:endParaRPr lang="ko-KR" altLang="en-US" sz="1300" dirty="0"/>
                    </a:p>
                  </a:txBody>
                  <a:tcPr/>
                </a:tc>
                <a:extLst>
                  <a:ext uri="{0D108BD9-81ED-4DB2-BD59-A6C34878D82A}">
                    <a16:rowId xmlns:a16="http://schemas.microsoft.com/office/drawing/2014/main" val="10003"/>
                  </a:ext>
                </a:extLst>
              </a:tr>
              <a:tr h="374623">
                <a:tc>
                  <a:txBody>
                    <a:bodyPr/>
                    <a:lstStyle/>
                    <a:p>
                      <a:pPr algn="ctr" latinLnBrk="1"/>
                      <a:r>
                        <a:rPr lang="en-US" altLang="ko-KR" sz="1300" dirty="0"/>
                        <a:t>Instruction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2,978</a:t>
                      </a:r>
                      <a:endParaRPr lang="ko-KR" altLang="en-US" sz="1300" dirty="0"/>
                    </a:p>
                  </a:txBody>
                  <a:tcPr/>
                </a:tc>
                <a:tc>
                  <a:txBody>
                    <a:bodyPr/>
                    <a:lstStyle/>
                    <a:p>
                      <a:pPr algn="ctr" latinLnBrk="1"/>
                      <a:r>
                        <a:rPr lang="en-US" altLang="ko-KR" sz="1300" dirty="0"/>
                        <a:t>22</a:t>
                      </a:r>
                      <a:endParaRPr lang="ko-KR" altLang="en-US" sz="1300" dirty="0"/>
                    </a:p>
                  </a:txBody>
                  <a:tcPr/>
                </a:tc>
                <a:tc>
                  <a:txBody>
                    <a:bodyPr/>
                    <a:lstStyle/>
                    <a:p>
                      <a:pPr algn="ctr" latinLnBrk="1"/>
                      <a:r>
                        <a:rPr lang="en-US" altLang="ko-KR" sz="1300" dirty="0"/>
                        <a:t>99.27</a:t>
                      </a:r>
                      <a:endParaRPr lang="ko-KR" altLang="en-US" sz="1300" dirty="0"/>
                    </a:p>
                  </a:txBody>
                  <a:tcPr/>
                </a:tc>
                <a:extLst>
                  <a:ext uri="{0D108BD9-81ED-4DB2-BD59-A6C34878D82A}">
                    <a16:rowId xmlns:a16="http://schemas.microsoft.com/office/drawing/2014/main" val="10004"/>
                  </a:ext>
                </a:extLst>
              </a:tr>
              <a:tr h="374623">
                <a:tc>
                  <a:txBody>
                    <a:bodyPr/>
                    <a:lstStyle/>
                    <a:p>
                      <a:pPr algn="ctr" latinLnBrk="1"/>
                      <a:r>
                        <a:rPr lang="en-US" altLang="ko-KR" sz="1300" dirty="0"/>
                        <a:t>Reorder buffer</a:t>
                      </a:r>
                      <a:endParaRPr lang="ko-KR" altLang="en-US" sz="13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dirty="0"/>
                        <a:t>3,000</a:t>
                      </a:r>
                      <a:endParaRPr lang="ko-KR" altLang="en-US" sz="1300" dirty="0"/>
                    </a:p>
                  </a:txBody>
                  <a:tcPr/>
                </a:tc>
                <a:tc>
                  <a:txBody>
                    <a:bodyPr/>
                    <a:lstStyle/>
                    <a:p>
                      <a:pPr algn="ctr" latinLnBrk="1"/>
                      <a:r>
                        <a:rPr lang="en-US" altLang="ko-KR" sz="1300" dirty="0"/>
                        <a:t>2,760</a:t>
                      </a:r>
                      <a:endParaRPr lang="ko-KR" altLang="en-US" sz="1300" dirty="0"/>
                    </a:p>
                  </a:txBody>
                  <a:tcPr/>
                </a:tc>
                <a:tc>
                  <a:txBody>
                    <a:bodyPr/>
                    <a:lstStyle/>
                    <a:p>
                      <a:pPr algn="ctr" latinLnBrk="1"/>
                      <a:r>
                        <a:rPr lang="en-US" altLang="ko-KR" sz="1300" dirty="0"/>
                        <a:t>240</a:t>
                      </a:r>
                      <a:endParaRPr lang="ko-KR" altLang="en-US" sz="1300" dirty="0"/>
                    </a:p>
                  </a:txBody>
                  <a:tcPr/>
                </a:tc>
                <a:tc>
                  <a:txBody>
                    <a:bodyPr/>
                    <a:lstStyle/>
                    <a:p>
                      <a:pPr algn="ctr" latinLnBrk="1"/>
                      <a:r>
                        <a:rPr lang="en-US" altLang="ko-KR" sz="1300" dirty="0"/>
                        <a:t>92.00</a:t>
                      </a:r>
                      <a:endParaRPr lang="ko-KR" altLang="en-US" sz="1300" dirty="0"/>
                    </a:p>
                  </a:txBody>
                  <a:tcPr/>
                </a:tc>
                <a:extLst>
                  <a:ext uri="{0D108BD9-81ED-4DB2-BD59-A6C34878D82A}">
                    <a16:rowId xmlns:a16="http://schemas.microsoft.com/office/drawing/2014/main" val="10005"/>
                  </a:ext>
                </a:extLst>
              </a:tr>
              <a:tr h="374623">
                <a:tc>
                  <a:txBody>
                    <a:bodyPr/>
                    <a:lstStyle/>
                    <a:p>
                      <a:pPr algn="ctr" latinLnBrk="1"/>
                      <a:r>
                        <a:rPr lang="en-US" altLang="ko-KR" sz="1300" dirty="0"/>
                        <a:t>Load-store queue</a:t>
                      </a:r>
                      <a:endParaRPr lang="ko-KR" altLang="en-US" sz="13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dirty="0"/>
                        <a:t>3,000</a:t>
                      </a:r>
                      <a:endParaRPr lang="ko-KR" altLang="en-US" sz="1300" dirty="0"/>
                    </a:p>
                  </a:txBody>
                  <a:tcPr/>
                </a:tc>
                <a:tc>
                  <a:txBody>
                    <a:bodyPr/>
                    <a:lstStyle/>
                    <a:p>
                      <a:pPr algn="ctr" latinLnBrk="1"/>
                      <a:r>
                        <a:rPr lang="en-US" altLang="ko-KR" sz="1300" dirty="0"/>
                        <a:t>2,979</a:t>
                      </a:r>
                      <a:endParaRPr lang="ko-KR" altLang="en-US" sz="1300" dirty="0"/>
                    </a:p>
                  </a:txBody>
                  <a:tcPr/>
                </a:tc>
                <a:tc>
                  <a:txBody>
                    <a:bodyPr/>
                    <a:lstStyle/>
                    <a:p>
                      <a:pPr algn="ctr" latinLnBrk="1"/>
                      <a:r>
                        <a:rPr lang="en-US" altLang="ko-KR" sz="1300" dirty="0"/>
                        <a:t>21</a:t>
                      </a:r>
                      <a:endParaRPr lang="ko-KR" altLang="en-US" sz="1300" dirty="0"/>
                    </a:p>
                  </a:txBody>
                  <a:tcPr/>
                </a:tc>
                <a:tc>
                  <a:txBody>
                    <a:bodyPr/>
                    <a:lstStyle/>
                    <a:p>
                      <a:pPr algn="ctr" latinLnBrk="1"/>
                      <a:r>
                        <a:rPr lang="en-US" altLang="ko-KR" sz="1300" dirty="0"/>
                        <a:t>99.30</a:t>
                      </a:r>
                      <a:endParaRPr lang="ko-KR" altLang="en-US" sz="1300" dirty="0"/>
                    </a:p>
                  </a:txBody>
                  <a:tcPr/>
                </a:tc>
                <a:extLst>
                  <a:ext uri="{0D108BD9-81ED-4DB2-BD59-A6C34878D82A}">
                    <a16:rowId xmlns:a16="http://schemas.microsoft.com/office/drawing/2014/main" val="10006"/>
                  </a:ext>
                </a:extLst>
              </a:tr>
              <a:tr h="374623">
                <a:tc>
                  <a:txBody>
                    <a:bodyPr/>
                    <a:lstStyle/>
                    <a:p>
                      <a:pPr algn="ctr" latinLnBrk="1"/>
                      <a:r>
                        <a:rPr lang="en-US" altLang="ko-KR" sz="1300" dirty="0"/>
                        <a:t>Fetch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2,890</a:t>
                      </a:r>
                      <a:endParaRPr lang="ko-KR" altLang="en-US" sz="1300" dirty="0"/>
                    </a:p>
                  </a:txBody>
                  <a:tcPr/>
                </a:tc>
                <a:tc>
                  <a:txBody>
                    <a:bodyPr/>
                    <a:lstStyle/>
                    <a:p>
                      <a:pPr algn="ctr" latinLnBrk="1"/>
                      <a:r>
                        <a:rPr lang="en-US" altLang="ko-KR" sz="1300" dirty="0"/>
                        <a:t>110</a:t>
                      </a:r>
                      <a:endParaRPr lang="ko-KR" altLang="en-US" sz="1300" dirty="0"/>
                    </a:p>
                  </a:txBody>
                  <a:tcPr/>
                </a:tc>
                <a:tc>
                  <a:txBody>
                    <a:bodyPr/>
                    <a:lstStyle/>
                    <a:p>
                      <a:pPr algn="ctr" latinLnBrk="1"/>
                      <a:r>
                        <a:rPr lang="en-US" altLang="ko-KR" sz="1300" dirty="0"/>
                        <a:t>96.33</a:t>
                      </a:r>
                      <a:endParaRPr lang="ko-KR" altLang="en-US" sz="1300" dirty="0"/>
                    </a:p>
                  </a:txBody>
                  <a:tcPr/>
                </a:tc>
                <a:extLst>
                  <a:ext uri="{0D108BD9-81ED-4DB2-BD59-A6C34878D82A}">
                    <a16:rowId xmlns:a16="http://schemas.microsoft.com/office/drawing/2014/main" val="10007"/>
                  </a:ext>
                </a:extLst>
              </a:tr>
              <a:tr h="374623">
                <a:tc>
                  <a:txBody>
                    <a:bodyPr/>
                    <a:lstStyle/>
                    <a:p>
                      <a:pPr algn="ctr" latinLnBrk="1"/>
                      <a:r>
                        <a:rPr lang="en-US" altLang="ko-KR" sz="1300" dirty="0"/>
                        <a:t>Decode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2,902</a:t>
                      </a:r>
                      <a:endParaRPr lang="ko-KR" altLang="en-US" sz="1300" dirty="0"/>
                    </a:p>
                  </a:txBody>
                  <a:tcPr/>
                </a:tc>
                <a:tc>
                  <a:txBody>
                    <a:bodyPr/>
                    <a:lstStyle/>
                    <a:p>
                      <a:pPr algn="ctr" latinLnBrk="1"/>
                      <a:r>
                        <a:rPr lang="en-US" altLang="ko-KR" sz="1300" dirty="0"/>
                        <a:t>98</a:t>
                      </a:r>
                      <a:endParaRPr lang="ko-KR" altLang="en-US" sz="1300" dirty="0"/>
                    </a:p>
                  </a:txBody>
                  <a:tcPr/>
                </a:tc>
                <a:tc>
                  <a:txBody>
                    <a:bodyPr/>
                    <a:lstStyle/>
                    <a:p>
                      <a:pPr algn="ctr" latinLnBrk="1"/>
                      <a:r>
                        <a:rPr lang="en-US" altLang="ko-KR" sz="1300" dirty="0"/>
                        <a:t>96.73</a:t>
                      </a:r>
                      <a:endParaRPr lang="ko-KR" altLang="en-US" sz="1300" dirty="0"/>
                    </a:p>
                  </a:txBody>
                  <a:tcPr/>
                </a:tc>
                <a:extLst>
                  <a:ext uri="{0D108BD9-81ED-4DB2-BD59-A6C34878D82A}">
                    <a16:rowId xmlns:a16="http://schemas.microsoft.com/office/drawing/2014/main" val="10008"/>
                  </a:ext>
                </a:extLst>
              </a:tr>
              <a:tr h="374623">
                <a:tc>
                  <a:txBody>
                    <a:bodyPr/>
                    <a:lstStyle/>
                    <a:p>
                      <a:pPr algn="ctr" latinLnBrk="1"/>
                      <a:r>
                        <a:rPr lang="en-US" altLang="ko-KR" sz="1300" dirty="0"/>
                        <a:t>Rename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2,827</a:t>
                      </a:r>
                      <a:endParaRPr lang="ko-KR" altLang="en-US" sz="1300" dirty="0"/>
                    </a:p>
                  </a:txBody>
                  <a:tcPr/>
                </a:tc>
                <a:tc>
                  <a:txBody>
                    <a:bodyPr/>
                    <a:lstStyle/>
                    <a:p>
                      <a:pPr algn="ctr" latinLnBrk="1"/>
                      <a:r>
                        <a:rPr lang="en-US" altLang="ko-KR" sz="1300" dirty="0"/>
                        <a:t>173</a:t>
                      </a:r>
                      <a:endParaRPr lang="ko-KR" altLang="en-US" sz="1300" dirty="0"/>
                    </a:p>
                  </a:txBody>
                  <a:tcPr/>
                </a:tc>
                <a:tc>
                  <a:txBody>
                    <a:bodyPr/>
                    <a:lstStyle/>
                    <a:p>
                      <a:pPr algn="ctr" latinLnBrk="1"/>
                      <a:r>
                        <a:rPr lang="en-US" altLang="ko-KR" sz="1300" dirty="0"/>
                        <a:t>94.23</a:t>
                      </a:r>
                      <a:endParaRPr lang="ko-KR" altLang="en-US" sz="1300" dirty="0"/>
                    </a:p>
                  </a:txBody>
                  <a:tcPr/>
                </a:tc>
                <a:extLst>
                  <a:ext uri="{0D108BD9-81ED-4DB2-BD59-A6C34878D82A}">
                    <a16:rowId xmlns:a16="http://schemas.microsoft.com/office/drawing/2014/main" val="10009"/>
                  </a:ext>
                </a:extLst>
              </a:tr>
              <a:tr h="374623">
                <a:tc>
                  <a:txBody>
                    <a:bodyPr/>
                    <a:lstStyle/>
                    <a:p>
                      <a:pPr algn="ctr" latinLnBrk="1"/>
                      <a:r>
                        <a:rPr lang="en-US" altLang="ko-KR" sz="1300" dirty="0"/>
                        <a:t>I2E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2,959</a:t>
                      </a:r>
                      <a:endParaRPr lang="ko-KR" altLang="en-US" sz="1300" dirty="0"/>
                    </a:p>
                  </a:txBody>
                  <a:tcPr/>
                </a:tc>
                <a:tc>
                  <a:txBody>
                    <a:bodyPr/>
                    <a:lstStyle/>
                    <a:p>
                      <a:pPr algn="ctr" latinLnBrk="1"/>
                      <a:r>
                        <a:rPr lang="en-US" altLang="ko-KR" sz="1300" dirty="0"/>
                        <a:t>41</a:t>
                      </a:r>
                      <a:endParaRPr lang="ko-KR" altLang="en-US" sz="1300" dirty="0"/>
                    </a:p>
                  </a:txBody>
                  <a:tcPr/>
                </a:tc>
                <a:tc>
                  <a:txBody>
                    <a:bodyPr/>
                    <a:lstStyle/>
                    <a:p>
                      <a:pPr algn="ctr" latinLnBrk="1"/>
                      <a:r>
                        <a:rPr lang="en-US" altLang="ko-KR" sz="1300" dirty="0"/>
                        <a:t>98.63</a:t>
                      </a:r>
                      <a:endParaRPr lang="ko-KR" altLang="en-US" sz="1300" dirty="0"/>
                    </a:p>
                  </a:txBody>
                  <a:tcPr/>
                </a:tc>
                <a:extLst>
                  <a:ext uri="{0D108BD9-81ED-4DB2-BD59-A6C34878D82A}">
                    <a16:rowId xmlns:a16="http://schemas.microsoft.com/office/drawing/2014/main" val="10010"/>
                  </a:ext>
                </a:extLst>
              </a:tr>
              <a:tr h="374623">
                <a:tc>
                  <a:txBody>
                    <a:bodyPr/>
                    <a:lstStyle/>
                    <a:p>
                      <a:pPr algn="ctr" latinLnBrk="1"/>
                      <a:r>
                        <a:rPr lang="en-US" altLang="ko-KR" sz="1300" dirty="0"/>
                        <a:t>IEW queue</a:t>
                      </a:r>
                      <a:endParaRPr lang="ko-KR" altLang="en-US" sz="1300" dirty="0"/>
                    </a:p>
                  </a:txBody>
                  <a:tcPr/>
                </a:tc>
                <a:tc>
                  <a:txBody>
                    <a:bodyPr/>
                    <a:lstStyle/>
                    <a:p>
                      <a:pPr algn="ctr" latinLnBrk="1"/>
                      <a:r>
                        <a:rPr lang="en-US" altLang="ko-KR" sz="1300" dirty="0"/>
                        <a:t>3,000</a:t>
                      </a:r>
                      <a:endParaRPr lang="ko-KR" altLang="en-US" sz="1300" dirty="0"/>
                    </a:p>
                  </a:txBody>
                  <a:tcPr/>
                </a:tc>
                <a:tc>
                  <a:txBody>
                    <a:bodyPr/>
                    <a:lstStyle/>
                    <a:p>
                      <a:pPr algn="ctr" latinLnBrk="1"/>
                      <a:r>
                        <a:rPr lang="en-US" altLang="ko-KR" sz="1300" dirty="0"/>
                        <a:t>2,873</a:t>
                      </a:r>
                      <a:endParaRPr lang="ko-KR" altLang="en-US" sz="1300" dirty="0"/>
                    </a:p>
                  </a:txBody>
                  <a:tcPr/>
                </a:tc>
                <a:tc>
                  <a:txBody>
                    <a:bodyPr/>
                    <a:lstStyle/>
                    <a:p>
                      <a:pPr algn="ctr" latinLnBrk="1"/>
                      <a:r>
                        <a:rPr lang="en-US" altLang="ko-KR" sz="1300" dirty="0"/>
                        <a:t>127</a:t>
                      </a:r>
                      <a:endParaRPr lang="ko-KR" altLang="en-US" sz="1300" dirty="0"/>
                    </a:p>
                  </a:txBody>
                  <a:tcPr/>
                </a:tc>
                <a:tc>
                  <a:txBody>
                    <a:bodyPr/>
                    <a:lstStyle/>
                    <a:p>
                      <a:pPr algn="ctr" latinLnBrk="1"/>
                      <a:r>
                        <a:rPr lang="en-US" altLang="ko-KR" sz="1300" dirty="0"/>
                        <a:t>95.77</a:t>
                      </a:r>
                      <a:endParaRPr lang="ko-KR" altLang="en-US" sz="1300" dirty="0"/>
                    </a:p>
                  </a:txBody>
                  <a:tcPr/>
                </a:tc>
                <a:extLst>
                  <a:ext uri="{0D108BD9-81ED-4DB2-BD59-A6C34878D82A}">
                    <a16:rowId xmlns:a16="http://schemas.microsoft.com/office/drawing/2014/main" val="10011"/>
                  </a:ext>
                </a:extLst>
              </a:tr>
              <a:tr h="374623">
                <a:tc gridSpan="4">
                  <a:txBody>
                    <a:bodyPr/>
                    <a:lstStyle/>
                    <a:p>
                      <a:pPr algn="ctr" latinLnBrk="1"/>
                      <a:r>
                        <a:rPr lang="en-US" altLang="ko-KR" sz="1300" b="1" dirty="0"/>
                        <a:t>Overall Accuracy</a:t>
                      </a:r>
                      <a:endParaRPr lang="ko-KR" altLang="en-US" sz="13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a:txBody>
                    <a:bodyPr/>
                    <a:lstStyle/>
                    <a:p>
                      <a:pPr algn="ctr" latinLnBrk="1"/>
                      <a:r>
                        <a:rPr lang="en-US" altLang="ko-KR" sz="1300" b="1" dirty="0"/>
                        <a:t>96.78</a:t>
                      </a:r>
                      <a:endParaRPr lang="ko-KR" altLang="en-US" sz="1300" b="1" dirty="0"/>
                    </a:p>
                  </a:txBody>
                  <a:tcP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230227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Configurable!</a:t>
            </a:r>
            <a:endParaRPr lang="ko-KR" altLang="en-US" dirty="0"/>
          </a:p>
        </p:txBody>
      </p:sp>
      <p:sp>
        <p:nvSpPr>
          <p:cNvPr id="3" name="텍스트 개체 틀 2"/>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pic>
        <p:nvPicPr>
          <p:cNvPr id="7" name="그림 6"/>
          <p:cNvPicPr>
            <a:picLocks noChangeAspect="1"/>
          </p:cNvPicPr>
          <p:nvPr/>
        </p:nvPicPr>
        <p:blipFill>
          <a:blip r:embed="rId4"/>
          <a:stretch>
            <a:fillRect/>
          </a:stretch>
        </p:blipFill>
        <p:spPr>
          <a:xfrm>
            <a:off x="457684" y="1150699"/>
            <a:ext cx="5119113" cy="1108598"/>
          </a:xfrm>
          <a:prstGeom prst="rect">
            <a:avLst/>
          </a:prstGeom>
        </p:spPr>
      </p:pic>
      <p:pic>
        <p:nvPicPr>
          <p:cNvPr id="8" name="그림 7"/>
          <p:cNvPicPr>
            <a:picLocks noChangeAspect="1"/>
          </p:cNvPicPr>
          <p:nvPr/>
        </p:nvPicPr>
        <p:blipFill>
          <a:blip r:embed="rId5"/>
          <a:stretch>
            <a:fillRect/>
          </a:stretch>
        </p:blipFill>
        <p:spPr>
          <a:xfrm>
            <a:off x="457684" y="2331447"/>
            <a:ext cx="5119113" cy="3708745"/>
          </a:xfrm>
          <a:prstGeom prst="rect">
            <a:avLst/>
          </a:prstGeom>
        </p:spPr>
      </p:pic>
      <p:sp>
        <p:nvSpPr>
          <p:cNvPr id="6" name="텍스트 개체 틀 3"/>
          <p:cNvSpPr>
            <a:spLocks noGrp="1"/>
          </p:cNvSpPr>
          <p:nvPr>
            <p:ph type="body" sz="quarter" idx="14"/>
          </p:nvPr>
        </p:nvSpPr>
        <p:spPr>
          <a:xfrm>
            <a:off x="5649737" y="1124746"/>
            <a:ext cx="6205932" cy="5040559"/>
          </a:xfrm>
        </p:spPr>
        <p:txBody>
          <a:bodyPr>
            <a:normAutofit/>
          </a:bodyPr>
          <a:lstStyle/>
          <a:p>
            <a:r>
              <a:rPr lang="en-US" altLang="ko-KR" dirty="0"/>
              <a:t>Hardware configuration</a:t>
            </a:r>
          </a:p>
          <a:p>
            <a:pPr lvl="1"/>
            <a:r>
              <a:rPr lang="en-US" altLang="ko-KR" spc="-20" dirty="0"/>
              <a:t>Issue width, ROB size, IQ size, LSQ size</a:t>
            </a:r>
          </a:p>
          <a:p>
            <a:r>
              <a:rPr lang="en-US" altLang="ko-KR" dirty="0"/>
              <a:t>Software configuration</a:t>
            </a:r>
          </a:p>
          <a:p>
            <a:pPr lvl="1"/>
            <a:r>
              <a:rPr lang="en-US" altLang="ko-KR" dirty="0"/>
              <a:t>Compiler (</a:t>
            </a:r>
            <a:r>
              <a:rPr lang="en-US" altLang="ko-KR" dirty="0" err="1"/>
              <a:t>gcc</a:t>
            </a:r>
            <a:r>
              <a:rPr lang="en-US" altLang="ko-KR" dirty="0"/>
              <a:t>, LLVM)</a:t>
            </a:r>
          </a:p>
          <a:p>
            <a:pPr lvl="1"/>
            <a:r>
              <a:rPr lang="en-US" altLang="ko-KR" dirty="0"/>
              <a:t>Optimization options</a:t>
            </a:r>
          </a:p>
          <a:p>
            <a:pPr lvl="1"/>
            <a:r>
              <a:rPr lang="en-US" altLang="ko-KR" dirty="0"/>
              <a:t>Algorithm</a:t>
            </a:r>
          </a:p>
          <a:p>
            <a:r>
              <a:rPr lang="en-US" altLang="ko-KR" dirty="0"/>
              <a:t>System configuration</a:t>
            </a:r>
          </a:p>
          <a:p>
            <a:pPr lvl="1"/>
            <a:r>
              <a:rPr lang="en-US" altLang="ko-KR" dirty="0"/>
              <a:t>ISAs (ARM, X86, POWER, SPARC)</a:t>
            </a:r>
          </a:p>
          <a:p>
            <a:pPr lvl="1"/>
            <a:r>
              <a:rPr lang="en-US" altLang="ko-KR" dirty="0"/>
              <a:t>Number of cores</a:t>
            </a:r>
            <a:endParaRPr lang="ko-KR" altLang="en-US" dirty="0"/>
          </a:p>
        </p:txBody>
      </p:sp>
      <p:sp>
        <p:nvSpPr>
          <p:cNvPr id="9" name="양쪽 모서리가 둥근 사각형 8"/>
          <p:cNvSpPr/>
          <p:nvPr/>
        </p:nvSpPr>
        <p:spPr>
          <a:xfrm>
            <a:off x="763147" y="5481561"/>
            <a:ext cx="10649666" cy="1117261"/>
          </a:xfrm>
          <a:prstGeom prst="round2SameRect">
            <a:avLst/>
          </a:prstGeom>
          <a:solidFill>
            <a:srgbClr val="FF0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ko-KR" sz="2800" b="1" dirty="0">
                <a:solidFill>
                  <a:srgbClr val="FFFF00"/>
                </a:solidFill>
                <a:latin typeface="Trebuchet MS" pitchFamily="34" charset="0"/>
              </a:rPr>
              <a:t>Good for Design Space Exploration (DSE) in terms of Performance and Reliability at the Early Design Phase</a:t>
            </a:r>
            <a:endParaRPr lang="ko-KR" altLang="en-US" sz="2800" b="1" dirty="0">
              <a:solidFill>
                <a:srgbClr val="FFFF00"/>
              </a:solidFill>
              <a:latin typeface="Trebuchet MS" pitchFamily="34" charset="0"/>
            </a:endParaRPr>
          </a:p>
        </p:txBody>
      </p:sp>
      <p:sp>
        <p:nvSpPr>
          <p:cNvPr id="4" name="슬라이드 번호 개체 틀 3"/>
          <p:cNvSpPr>
            <a:spLocks noGrp="1"/>
          </p:cNvSpPr>
          <p:nvPr>
            <p:ph type="sldNum" sz="quarter" idx="12"/>
          </p:nvPr>
        </p:nvSpPr>
        <p:spPr>
          <a:xfrm>
            <a:off x="457684" y="6346125"/>
            <a:ext cx="232524" cy="365125"/>
          </a:xfrm>
        </p:spPr>
        <p:txBody>
          <a:bodyPr/>
          <a:lstStyle/>
          <a:p>
            <a:fld id="{A95A4B55-AF4E-40F1-9BD8-A32877EE083F}" type="slidenum">
              <a:rPr lang="ko-KR" altLang="en-US" smtClean="0"/>
              <a:t>7</a:t>
            </a:fld>
            <a:endParaRPr lang="ko-KR" altLang="en-US"/>
          </a:p>
        </p:txBody>
      </p:sp>
    </p:spTree>
    <p:custDataLst>
      <p:tags r:id="rId1"/>
    </p:custDataLst>
    <p:extLst>
      <p:ext uri="{BB962C8B-B14F-4D97-AF65-F5344CB8AC3E}">
        <p14:creationId xmlns:p14="http://schemas.microsoft.com/office/powerpoint/2010/main" val="30051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Download </a:t>
            </a:r>
            <a:r>
              <a:rPr lang="en-US" altLang="ko-KR" dirty="0" err="1"/>
              <a:t>gemV</a:t>
            </a:r>
            <a:endParaRPr lang="ko-KR" altLang="en-US" dirty="0"/>
          </a:p>
        </p:txBody>
      </p:sp>
      <p:sp>
        <p:nvSpPr>
          <p:cNvPr id="3" name="슬라이드 번호 개체 틀 2"/>
          <p:cNvSpPr>
            <a:spLocks noGrp="1"/>
          </p:cNvSpPr>
          <p:nvPr>
            <p:ph type="sldNum" sz="quarter" idx="12"/>
          </p:nvPr>
        </p:nvSpPr>
        <p:spPr/>
        <p:txBody>
          <a:bodyPr/>
          <a:lstStyle/>
          <a:p>
            <a:fld id="{A95A4B55-AF4E-40F1-9BD8-A32877EE083F}" type="slidenum">
              <a:rPr lang="ko-KR" altLang="en-US" smtClean="0"/>
              <a:t>8</a:t>
            </a:fld>
            <a:endParaRPr lang="ko-KR" altLang="en-US"/>
          </a:p>
        </p:txBody>
      </p:sp>
      <p:sp>
        <p:nvSpPr>
          <p:cNvPr id="4" name="텍스트 개체 틀 3"/>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sp>
        <p:nvSpPr>
          <p:cNvPr id="5" name="텍스트 개체 틀 4"/>
          <p:cNvSpPr>
            <a:spLocks noGrp="1"/>
          </p:cNvSpPr>
          <p:nvPr>
            <p:ph type="body" sz="quarter" idx="14"/>
          </p:nvPr>
        </p:nvSpPr>
        <p:spPr>
          <a:xfrm>
            <a:off x="299545" y="1124746"/>
            <a:ext cx="11603421" cy="5040559"/>
          </a:xfrm>
        </p:spPr>
        <p:txBody>
          <a:bodyPr>
            <a:normAutofit/>
          </a:bodyPr>
          <a:lstStyle/>
          <a:p>
            <a:r>
              <a:rPr lang="en-US" altLang="ko-KR" dirty="0"/>
              <a:t>Download it from </a:t>
            </a:r>
            <a:r>
              <a:rPr lang="en-US" altLang="ko-KR" dirty="0" err="1"/>
              <a:t>github</a:t>
            </a:r>
            <a:endParaRPr lang="en-US" altLang="ko-KR" dirty="0"/>
          </a:p>
          <a:p>
            <a:pPr lvl="1"/>
            <a:r>
              <a:rPr lang="en-US" altLang="ko-KR" dirty="0">
                <a:hlinkClick r:id="rId2"/>
              </a:rPr>
              <a:t>https://github.com/cmlasu/gemV/archive/master.zip</a:t>
            </a:r>
            <a:endParaRPr lang="en-US" altLang="ko-KR" dirty="0"/>
          </a:p>
        </p:txBody>
      </p:sp>
      <p:pic>
        <p:nvPicPr>
          <p:cNvPr id="6" name="그림 5"/>
          <p:cNvPicPr>
            <a:picLocks noChangeAspect="1"/>
          </p:cNvPicPr>
          <p:nvPr/>
        </p:nvPicPr>
        <p:blipFill>
          <a:blip r:embed="rId3"/>
          <a:stretch>
            <a:fillRect/>
          </a:stretch>
        </p:blipFill>
        <p:spPr>
          <a:xfrm>
            <a:off x="1202513" y="2198370"/>
            <a:ext cx="7645269" cy="1965600"/>
          </a:xfrm>
          <a:prstGeom prst="rect">
            <a:avLst/>
          </a:prstGeom>
        </p:spPr>
      </p:pic>
    </p:spTree>
    <p:extLst>
      <p:ext uri="{BB962C8B-B14F-4D97-AF65-F5344CB8AC3E}">
        <p14:creationId xmlns:p14="http://schemas.microsoft.com/office/powerpoint/2010/main" val="97892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Build </a:t>
            </a:r>
            <a:r>
              <a:rPr lang="en-US" altLang="ko-KR" dirty="0" err="1"/>
              <a:t>gemV</a:t>
            </a:r>
            <a:endParaRPr lang="ko-KR" altLang="en-US" dirty="0"/>
          </a:p>
        </p:txBody>
      </p:sp>
      <p:sp>
        <p:nvSpPr>
          <p:cNvPr id="3" name="슬라이드 번호 개체 틀 2"/>
          <p:cNvSpPr>
            <a:spLocks noGrp="1"/>
          </p:cNvSpPr>
          <p:nvPr>
            <p:ph type="sldNum" sz="quarter" idx="12"/>
          </p:nvPr>
        </p:nvSpPr>
        <p:spPr/>
        <p:txBody>
          <a:bodyPr/>
          <a:lstStyle/>
          <a:p>
            <a:fld id="{A95A4B55-AF4E-40F1-9BD8-A32877EE083F}" type="slidenum">
              <a:rPr lang="ko-KR" altLang="en-US" smtClean="0"/>
              <a:t>9</a:t>
            </a:fld>
            <a:endParaRPr lang="ko-KR" altLang="en-US"/>
          </a:p>
        </p:txBody>
      </p:sp>
      <p:sp>
        <p:nvSpPr>
          <p:cNvPr id="4" name="텍스트 개체 틀 3"/>
          <p:cNvSpPr>
            <a:spLocks noGrp="1"/>
          </p:cNvSpPr>
          <p:nvPr>
            <p:ph type="body" sz="quarter" idx="13"/>
          </p:nvPr>
        </p:nvSpPr>
        <p:spPr/>
        <p:txBody>
          <a:bodyPr>
            <a:normAutofit lnSpcReduction="10000"/>
          </a:bodyPr>
          <a:lstStyle/>
          <a:p>
            <a:r>
              <a:rPr lang="en-GB" altLang="ko-KR" dirty="0" err="1"/>
              <a:t>gemV</a:t>
            </a:r>
            <a:r>
              <a:rPr lang="en-GB" altLang="ko-KR" dirty="0"/>
              <a:t> : Toolset for Early Design Space Exploration of System Reliability</a:t>
            </a:r>
            <a:endParaRPr lang="ko-KR" altLang="en-US" dirty="0"/>
          </a:p>
          <a:p>
            <a:endParaRPr lang="ko-KR" altLang="en-US" dirty="0"/>
          </a:p>
        </p:txBody>
      </p:sp>
      <p:sp>
        <p:nvSpPr>
          <p:cNvPr id="5" name="텍스트 개체 틀 4"/>
          <p:cNvSpPr>
            <a:spLocks noGrp="1"/>
          </p:cNvSpPr>
          <p:nvPr>
            <p:ph type="body" sz="quarter" idx="14"/>
          </p:nvPr>
        </p:nvSpPr>
        <p:spPr>
          <a:xfrm>
            <a:off x="299545" y="1079026"/>
            <a:ext cx="11603421" cy="5040559"/>
          </a:xfrm>
        </p:spPr>
        <p:txBody>
          <a:bodyPr>
            <a:normAutofit/>
          </a:bodyPr>
          <a:lstStyle/>
          <a:p>
            <a:r>
              <a:rPr lang="en-US" altLang="ko-KR" dirty="0"/>
              <a:t>Build it like gem5</a:t>
            </a:r>
          </a:p>
          <a:p>
            <a:pPr lvl="1"/>
            <a:r>
              <a:rPr lang="en-US" altLang="ko-KR" dirty="0" err="1"/>
              <a:t>scons</a:t>
            </a:r>
            <a:r>
              <a:rPr lang="en-US" altLang="ko-KR" dirty="0"/>
              <a:t> build/</a:t>
            </a:r>
            <a:r>
              <a:rPr lang="en-US" altLang="ko-KR" u="sng" dirty="0"/>
              <a:t>ARM</a:t>
            </a:r>
            <a:r>
              <a:rPr lang="en-US" altLang="ko-KR" dirty="0"/>
              <a:t>/gem5.</a:t>
            </a:r>
            <a:r>
              <a:rPr lang="en-US" altLang="ko-KR" u="sng" dirty="0"/>
              <a:t>opt</a:t>
            </a:r>
          </a:p>
        </p:txBody>
      </p:sp>
      <p:sp>
        <p:nvSpPr>
          <p:cNvPr id="6" name="직사각형 5"/>
          <p:cNvSpPr/>
          <p:nvPr/>
        </p:nvSpPr>
        <p:spPr>
          <a:xfrm>
            <a:off x="2823568" y="1942906"/>
            <a:ext cx="524503" cy="369332"/>
          </a:xfrm>
          <a:prstGeom prst="rect">
            <a:avLst/>
          </a:prstGeom>
        </p:spPr>
        <p:txBody>
          <a:bodyPr wrap="none">
            <a:spAutoFit/>
          </a:bodyPr>
          <a:lstStyle/>
          <a:p>
            <a:r>
              <a:rPr lang="en-US" altLang="ko-KR" dirty="0"/>
              <a:t>ISA</a:t>
            </a:r>
            <a:endParaRPr lang="ko-KR" altLang="en-US" dirty="0"/>
          </a:p>
        </p:txBody>
      </p:sp>
      <p:pic>
        <p:nvPicPr>
          <p:cNvPr id="7" name="그림 6"/>
          <p:cNvPicPr>
            <a:picLocks noChangeAspect="1"/>
          </p:cNvPicPr>
          <p:nvPr/>
        </p:nvPicPr>
        <p:blipFill>
          <a:blip r:embed="rId2"/>
          <a:stretch>
            <a:fillRect/>
          </a:stretch>
        </p:blipFill>
        <p:spPr>
          <a:xfrm>
            <a:off x="777240" y="2367170"/>
            <a:ext cx="8153365" cy="3693600"/>
          </a:xfrm>
          <a:prstGeom prst="rect">
            <a:avLst/>
          </a:prstGeom>
        </p:spPr>
      </p:pic>
      <p:sp>
        <p:nvSpPr>
          <p:cNvPr id="8" name="직사각형 7"/>
          <p:cNvSpPr/>
          <p:nvPr/>
        </p:nvSpPr>
        <p:spPr>
          <a:xfrm>
            <a:off x="4309748" y="1942906"/>
            <a:ext cx="4367158" cy="369332"/>
          </a:xfrm>
          <a:prstGeom prst="rect">
            <a:avLst/>
          </a:prstGeom>
        </p:spPr>
        <p:txBody>
          <a:bodyPr wrap="none">
            <a:spAutoFit/>
          </a:bodyPr>
          <a:lstStyle/>
          <a:p>
            <a:r>
              <a:rPr lang="en-US" altLang="ko-KR" dirty="0"/>
              <a:t>Build system: debug, opt, fast, prof, perf</a:t>
            </a:r>
            <a:endParaRPr lang="ko-KR" altLang="en-US" dirty="0"/>
          </a:p>
        </p:txBody>
      </p:sp>
    </p:spTree>
    <p:extLst>
      <p:ext uri="{BB962C8B-B14F-4D97-AF65-F5344CB8AC3E}">
        <p14:creationId xmlns:p14="http://schemas.microsoft.com/office/powerpoint/2010/main" val="275968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2|4.9|9.4|3.9|5.9"/>
</p:tagLst>
</file>

<file path=ppt/tags/tag2.xml><?xml version="1.0" encoding="utf-8"?>
<p:tagLst xmlns:a="http://schemas.openxmlformats.org/drawingml/2006/main" xmlns:r="http://schemas.openxmlformats.org/officeDocument/2006/relationships" xmlns:p="http://schemas.openxmlformats.org/presentationml/2006/main">
  <p:tag name="TIMING" val="|23.5|12.9|5.7"/>
</p:tagLst>
</file>

<file path=ppt/tags/tag3.xml><?xml version="1.0" encoding="utf-8"?>
<p:tagLst xmlns:a="http://schemas.openxmlformats.org/drawingml/2006/main" xmlns:r="http://schemas.openxmlformats.org/officeDocument/2006/relationships" xmlns:p="http://schemas.openxmlformats.org/presentationml/2006/main">
  <p:tag name="TIMING" val="|16.7"/>
</p:tagLst>
</file>

<file path=ppt/tags/tag4.xml><?xml version="1.0" encoding="utf-8"?>
<p:tagLst xmlns:a="http://schemas.openxmlformats.org/drawingml/2006/main" xmlns:r="http://schemas.openxmlformats.org/officeDocument/2006/relationships" xmlns:p="http://schemas.openxmlformats.org/presentationml/2006/main">
  <p:tag name="TIMING" val="|15|13.8|10.2"/>
</p:tagLst>
</file>

<file path=ppt/tags/tag5.xml><?xml version="1.0" encoding="utf-8"?>
<p:tagLst xmlns:a="http://schemas.openxmlformats.org/drawingml/2006/main" xmlns:r="http://schemas.openxmlformats.org/officeDocument/2006/relationships" xmlns:p="http://schemas.openxmlformats.org/presentationml/2006/main">
  <p:tag name="TIMING" val="|17.9|5.4|8.2|10.8"/>
</p:tagLst>
</file>

<file path=ppt/tags/tag6.xml><?xml version="1.0" encoding="utf-8"?>
<p:tagLst xmlns:a="http://schemas.openxmlformats.org/drawingml/2006/main" xmlns:r="http://schemas.openxmlformats.org/officeDocument/2006/relationships" xmlns:p="http://schemas.openxmlformats.org/presentationml/2006/main">
  <p:tag name="TIMING" val="|16.4|14.3|8.7"/>
</p:tagLst>
</file>

<file path=ppt/tags/tag7.xml><?xml version="1.0" encoding="utf-8"?>
<p:tagLst xmlns:a="http://schemas.openxmlformats.org/drawingml/2006/main" xmlns:r="http://schemas.openxmlformats.org/officeDocument/2006/relationships" xmlns:p="http://schemas.openxmlformats.org/presentationml/2006/main">
  <p:tag name="TIMING" val="|27.8|11.6"/>
</p:tagLst>
</file>

<file path=ppt/tags/tag8.xml><?xml version="1.0" encoding="utf-8"?>
<p:tagLst xmlns:a="http://schemas.openxmlformats.org/drawingml/2006/main" xmlns:r="http://schemas.openxmlformats.org/officeDocument/2006/relationships" xmlns:p="http://schemas.openxmlformats.org/presentationml/2006/main">
  <p:tag name="TIMING" val="|21.5|54.3|19.7|7.9"/>
</p:tagLst>
</file>

<file path=ppt/tags/tag9.xml><?xml version="1.0" encoding="utf-8"?>
<p:tagLst xmlns:a="http://schemas.openxmlformats.org/drawingml/2006/main" xmlns:r="http://schemas.openxmlformats.org/officeDocument/2006/relationships" xmlns:p="http://schemas.openxmlformats.org/presentationml/2006/main">
  <p:tag name="TIMING" val="|20"/>
</p:tagLst>
</file>

<file path=ppt/theme/theme1.xml><?xml version="1.0" encoding="utf-8"?>
<a:theme xmlns:a="http://schemas.openxmlformats.org/drawingml/2006/main" name="DCLabTemple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intern</Template>
  <TotalTime>948</TotalTime>
  <Words>2529</Words>
  <Application>Microsoft Office PowerPoint</Application>
  <PresentationFormat>와이드스크린</PresentationFormat>
  <Paragraphs>389</Paragraphs>
  <Slides>15</Slides>
  <Notes>10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15</vt:i4>
      </vt:variant>
    </vt:vector>
  </HeadingPairs>
  <TitlesOfParts>
    <vt:vector size="26" baseType="lpstr">
      <vt:lpstr>YonseiLogo</vt:lpstr>
      <vt:lpstr>굴림</vt:lpstr>
      <vt:lpstr>맑은 고딕</vt:lpstr>
      <vt:lpstr>바탕</vt:lpstr>
      <vt:lpstr>Arial</vt:lpstr>
      <vt:lpstr>Calibri</vt:lpstr>
      <vt:lpstr>Cambria Math</vt:lpstr>
      <vt:lpstr>Times New Roman</vt:lpstr>
      <vt:lpstr>Trebuchet MS</vt:lpstr>
      <vt:lpstr>Wingdings</vt:lpstr>
      <vt:lpstr>DCLabTemplete</vt:lpstr>
      <vt:lpstr>gemV: A Validated Toolset for the Early Exploration of System Reliability</vt:lpstr>
      <vt:lpstr>Summary</vt:lpstr>
      <vt:lpstr>Soft Error? Vulnerability?</vt:lpstr>
      <vt:lpstr>Comprehensive!</vt:lpstr>
      <vt:lpstr>Accurate! Fine-Grained Vulnerability Modeling</vt:lpstr>
      <vt:lpstr>Accurate! Validated Vulnerability Modeling</vt:lpstr>
      <vt:lpstr>Configurable!</vt:lpstr>
      <vt:lpstr>How to Download gemV</vt:lpstr>
      <vt:lpstr>How to Build gemV</vt:lpstr>
      <vt:lpstr>How to Run gemV</vt:lpstr>
      <vt:lpstr>How to See Results from gemV</vt:lpstr>
      <vt:lpstr>DSE: Hardware Architect</vt:lpstr>
      <vt:lpstr>DSE: Software Engineer</vt:lpstr>
      <vt:lpstr>DSE: System Designer</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gemV: A Validated Toolset for the Early Exploration of System Reliability</dc:title>
  <dc:creator>Yohan Ko</dc:creator>
  <cp:lastModifiedBy>Yohan Ko</cp:lastModifiedBy>
  <cp:revision>98</cp:revision>
  <dcterms:created xsi:type="dcterms:W3CDTF">2016-06-27T04:25:09Z</dcterms:created>
  <dcterms:modified xsi:type="dcterms:W3CDTF">2016-07-06T12:23:52Z</dcterms:modified>
</cp:coreProperties>
</file>