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73" r:id="rId3"/>
    <p:sldId id="266" r:id="rId4"/>
    <p:sldId id="366" r:id="rId5"/>
    <p:sldId id="468" r:id="rId6"/>
    <p:sldId id="305" r:id="rId7"/>
    <p:sldId id="475" r:id="rId8"/>
    <p:sldId id="261" r:id="rId9"/>
    <p:sldId id="476" r:id="rId10"/>
    <p:sldId id="472" r:id="rId11"/>
    <p:sldId id="479" r:id="rId12"/>
    <p:sldId id="4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04" userDrawn="1">
          <p15:clr>
            <a:srgbClr val="A4A3A4"/>
          </p15:clr>
        </p15:guide>
        <p15:guide id="4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CBAD"/>
    <a:srgbClr val="AA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6357" autoAdjust="0"/>
  </p:normalViewPr>
  <p:slideViewPr>
    <p:cSldViewPr snapToGrid="0" showGuides="1">
      <p:cViewPr varScale="1">
        <p:scale>
          <a:sx n="106" d="100"/>
          <a:sy n="106" d="100"/>
        </p:scale>
        <p:origin x="552" y="144"/>
      </p:cViewPr>
      <p:guideLst>
        <p:guide orient="horz" pos="2736"/>
        <p:guide pos="3840"/>
        <p:guide pos="6504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32E4-18DA-44B8-9DE7-4AD70F94AE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4E4E4-84B6-4DE2-A17E-A6CBD07E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8138E-D3B1-4D2E-AE2D-170FC7C6F8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5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E4E4-84B6-4DE2-A17E-A6CBD07E3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135255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32004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111442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3124200"/>
            <a:ext cx="9753600" cy="826698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111442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3124200"/>
            <a:ext cx="304800" cy="826698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19C86A83-462E-4FBC-9A2E-8632608958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99482" y="5848318"/>
            <a:ext cx="1449388" cy="1008062"/>
            <a:chOff x="4751" y="3497"/>
            <a:chExt cx="913" cy="635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6B8F4A13-3F02-4CCE-8F8D-0072E358903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51" y="3634"/>
              <a:ext cx="39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768F946B-6636-430A-969F-6A25D17CBE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68" y="3497"/>
              <a:ext cx="48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AB0111DF-87A9-46B0-9060-F6A71FDD8A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88" y="3641"/>
              <a:ext cx="3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2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4654016-37DF-4036-96CB-9E855EC91396}" type="datetime1">
              <a:rPr lang="en-US" smtClean="0"/>
              <a:t>4/16/2020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7FF8415-38D0-4968-9085-82C03DA57428}" type="datetime1">
              <a:rPr lang="en-US" smtClean="0"/>
              <a:t>4/16/2020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73026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669" y="1238081"/>
            <a:ext cx="5696793" cy="5254790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538" y="1238081"/>
            <a:ext cx="5696792" cy="5254790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4669" y="1"/>
            <a:ext cx="11722662" cy="99531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6CFB191-93E7-403C-ABB4-0085CC90E497}" type="datetime1">
              <a:rPr lang="en-US" smtClean="0"/>
              <a:t>4/16/2020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3"/>
            <a:ext cx="670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LAMF: 2019 F2F: Optimizing Transactions over Nonvolatile Memory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95320"/>
            <a:ext cx="12192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937327"/>
            <a:ext cx="12192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47853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971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2192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28956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0668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10668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2603DC8-3A64-40FA-85B2-41ECA46BFC01}" type="datetime1">
              <a:rPr lang="en-US" smtClean="0"/>
              <a:t>4/16/2020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93454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6CFB191-93E7-403C-ABB4-0085CC90E497}" type="datetime1">
              <a:rPr lang="en-US" smtClean="0"/>
              <a:t>4/16/2020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6F8249-FBC9-BF4F-8BF1-58B9F1734BAA}"/>
              </a:ext>
            </a:extLst>
          </p:cNvPr>
          <p:cNvCxnSpPr/>
          <p:nvPr userDrawn="1"/>
        </p:nvCxnSpPr>
        <p:spPr>
          <a:xfrm>
            <a:off x="0" y="995320"/>
            <a:ext cx="12192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ED1BA2-C375-4143-A42A-EA39EA340F5C}"/>
              </a:ext>
            </a:extLst>
          </p:cNvPr>
          <p:cNvCxnSpPr/>
          <p:nvPr userDrawn="1"/>
        </p:nvCxnSpPr>
        <p:spPr>
          <a:xfrm>
            <a:off x="0" y="937327"/>
            <a:ext cx="12192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54F2248-066D-49B1-B6AB-173ABAB98E17}" type="datetime1">
              <a:rPr lang="en-US" smtClean="0"/>
              <a:t>4/16/2020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D6FDD05-DC9A-4EA9-8490-26007FCA9EE6}" type="datetime1">
              <a:rPr lang="en-US" smtClean="0"/>
              <a:t>4/16/2020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3A55427-5C57-4ADB-9AD0-33F6AFF3B524}" type="datetime1">
              <a:rPr lang="en-US" smtClean="0"/>
              <a:t>4/16/2020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7EE83BA-EB56-4EBA-93FB-D2786D2BA7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08107" y="5832686"/>
            <a:ext cx="1449388" cy="1008062"/>
            <a:chOff x="4751" y="3497"/>
            <a:chExt cx="913" cy="635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276EE0E4-2A13-48E5-BA50-2EA76817FA8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51" y="3634"/>
              <a:ext cx="39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76FFB39A-CDF1-49E3-9A89-6744604DDE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68" y="3497"/>
              <a:ext cx="48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D94F7941-598B-4275-91F0-9617AE7E1BA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88" y="3641"/>
              <a:ext cx="3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6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99BB2C8-3E99-475C-B33E-04EFBBDF3C0A}" type="datetime1">
              <a:rPr lang="en-US" smtClean="0"/>
              <a:t>4/16/2020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8DD80D4-42F0-4CE4-ABE4-70608E3BEC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93572" y="5837711"/>
            <a:ext cx="1449388" cy="1008062"/>
            <a:chOff x="4751" y="3497"/>
            <a:chExt cx="913" cy="635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5AA0F264-15C8-4AC6-A6ED-0A4E56421B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51" y="3634"/>
              <a:ext cx="39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ECE602F1-4780-475B-B376-1A40A51D45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68" y="3497"/>
              <a:ext cx="48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5D72EC2C-FB73-4F4D-9637-EEA1AE7C6D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88" y="3641"/>
              <a:ext cx="3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7018BE6-C1DD-466A-96B5-8D451D053503}" type="datetime1">
              <a:rPr lang="en-US" smtClean="0"/>
              <a:t>4/16/2020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84931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1" y="990600"/>
            <a:ext cx="116967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99568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12192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514C18A4-324A-444A-8A83-177E02CC425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EF881-F16A-4DFF-A632-4D65ACCA47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99831" y="5835555"/>
            <a:ext cx="1449388" cy="1008062"/>
            <a:chOff x="4751" y="3497"/>
            <a:chExt cx="913" cy="635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63E326DE-F6F0-456A-A64B-1A0489C5C9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51" y="3634"/>
              <a:ext cx="39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1290719A-DA89-4FEA-AA57-2AC8F9E67A9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68" y="3497"/>
              <a:ext cx="48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E3C41FF9-21C9-489F-A07C-0A09B3B4EA1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88" y="3641"/>
              <a:ext cx="3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09" y="1120877"/>
            <a:ext cx="9427394" cy="1283110"/>
          </a:xfrm>
        </p:spPr>
        <p:txBody>
          <a:bodyPr>
            <a:normAutofit/>
          </a:bodyPr>
          <a:lstStyle/>
          <a:p>
            <a:r>
              <a:rPr lang="en-US" sz="3800" i="1" dirty="0" err="1">
                <a:effectLst/>
              </a:rPr>
              <a:t>dMazeRunner</a:t>
            </a:r>
            <a:r>
              <a:rPr lang="en-US" sz="3800" dirty="0">
                <a:effectLst/>
              </a:rPr>
              <a:t>: Optimizing Convolutions </a:t>
            </a:r>
            <a:br>
              <a:rPr lang="en-US" sz="3800" dirty="0">
                <a:effectLst/>
              </a:rPr>
            </a:br>
            <a:r>
              <a:rPr lang="en-US" sz="3800" dirty="0">
                <a:effectLst/>
              </a:rPr>
              <a:t>on Dataflow Accelerators</a:t>
            </a:r>
            <a:endParaRPr lang="en-US" sz="38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19A00-4CDC-4530-BC5E-EA4B13CE25FB}"/>
              </a:ext>
            </a:extLst>
          </p:cNvPr>
          <p:cNvSpPr/>
          <p:nvPr/>
        </p:nvSpPr>
        <p:spPr>
          <a:xfrm>
            <a:off x="3048000" y="310583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</a:rPr>
              <a:t>Shail Dave</a:t>
            </a:r>
            <a:r>
              <a:rPr lang="en-US" sz="2400" b="1" baseline="30000" dirty="0">
                <a:latin typeface="Candara" panose="020E0502030303020204" pitchFamily="34" charset="0"/>
              </a:rPr>
              <a:t>1</a:t>
            </a:r>
            <a:r>
              <a:rPr lang="en-US" sz="2400" b="1" dirty="0">
                <a:latin typeface="Candara" panose="020E0502030303020204" pitchFamily="34" charset="0"/>
              </a:rPr>
              <a:t>, Aviral Shrivastava</a:t>
            </a:r>
            <a:r>
              <a:rPr lang="en-US" sz="2400" b="1" baseline="30000" dirty="0">
                <a:latin typeface="Candara" panose="020E0502030303020204" pitchFamily="34" charset="0"/>
              </a:rPr>
              <a:t>1</a:t>
            </a:r>
            <a:r>
              <a:rPr lang="en-US" sz="2400" b="1" dirty="0">
                <a:latin typeface="Candara" panose="020E0502030303020204" pitchFamily="34" charset="0"/>
              </a:rPr>
              <a:t>, </a:t>
            </a:r>
            <a:r>
              <a:rPr lang="en-US" sz="2400" b="1" dirty="0" err="1">
                <a:latin typeface="Candara" panose="020E0502030303020204" pitchFamily="34" charset="0"/>
              </a:rPr>
              <a:t>Youngbin</a:t>
            </a:r>
            <a:r>
              <a:rPr lang="en-US" sz="2400" b="1" dirty="0">
                <a:latin typeface="Candara" panose="020E0502030303020204" pitchFamily="34" charset="0"/>
              </a:rPr>
              <a:t> Kim</a:t>
            </a:r>
            <a:r>
              <a:rPr lang="en-US" sz="2400" b="1" baseline="30000" dirty="0">
                <a:latin typeface="Candara" panose="020E0502030303020204" pitchFamily="34" charset="0"/>
              </a:rPr>
              <a:t>2</a:t>
            </a:r>
            <a:r>
              <a:rPr lang="en-US" sz="2400" b="1" dirty="0">
                <a:latin typeface="Candara" panose="020E0502030303020204" pitchFamily="34" charset="0"/>
              </a:rPr>
              <a:t>, </a:t>
            </a:r>
            <a:br>
              <a:rPr lang="en-US" sz="2400" b="1" dirty="0">
                <a:latin typeface="Candara" panose="020E0502030303020204" pitchFamily="34" charset="0"/>
              </a:rPr>
            </a:br>
            <a:r>
              <a:rPr lang="en-US" sz="2400" b="1" dirty="0" err="1">
                <a:latin typeface="Candara" panose="020E0502030303020204" pitchFamily="34" charset="0"/>
              </a:rPr>
              <a:t>Sasikanth</a:t>
            </a:r>
            <a:r>
              <a:rPr lang="en-US" sz="2400" b="1" dirty="0">
                <a:latin typeface="Candara" panose="020E0502030303020204" pitchFamily="34" charset="0"/>
              </a:rPr>
              <a:t> Avancha</a:t>
            </a:r>
            <a:r>
              <a:rPr lang="en-US" sz="2400" b="1" baseline="30000" dirty="0">
                <a:latin typeface="Candara" panose="020E0502030303020204" pitchFamily="34" charset="0"/>
              </a:rPr>
              <a:t>3</a:t>
            </a:r>
            <a:r>
              <a:rPr lang="en-US" sz="2400" b="1" dirty="0">
                <a:latin typeface="Candara" panose="020E0502030303020204" pitchFamily="34" charset="0"/>
              </a:rPr>
              <a:t>, </a:t>
            </a:r>
            <a:r>
              <a:rPr lang="en-US" sz="2400" b="1" dirty="0" err="1">
                <a:latin typeface="Candara" panose="020E0502030303020204" pitchFamily="34" charset="0"/>
              </a:rPr>
              <a:t>Kyoungwoo</a:t>
            </a:r>
            <a:r>
              <a:rPr lang="en-US" sz="2400" b="1" dirty="0">
                <a:latin typeface="Candara" panose="020E0502030303020204" pitchFamily="34" charset="0"/>
              </a:rPr>
              <a:t> Lee</a:t>
            </a:r>
            <a:r>
              <a:rPr lang="en-US" sz="2400" b="1" baseline="30000" dirty="0">
                <a:latin typeface="Candara" panose="020E0502030303020204" pitchFamily="34" charset="0"/>
              </a:rPr>
              <a:t>2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CA1C7-B4C3-4CEA-8A09-36192A05DF81}"/>
              </a:ext>
            </a:extLst>
          </p:cNvPr>
          <p:cNvSpPr txBox="1"/>
          <p:nvPr/>
        </p:nvSpPr>
        <p:spPr>
          <a:xfrm>
            <a:off x="1131041" y="4396190"/>
            <a:ext cx="6779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[1] Compiler Microarchitecture Lab, Arizona State University</a:t>
            </a:r>
          </a:p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[2] Department of Computer Science, Yonsei University</a:t>
            </a:r>
          </a:p>
          <a:p>
            <a:r>
              <a:rPr lang="en-US" sz="20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[3] Parallel Computing Lab, Intel Labs</a:t>
            </a:r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9EED6620-A846-42CD-8759-ECCF45C6C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85" y="5549863"/>
            <a:ext cx="1092129" cy="1092129"/>
          </a:xfrm>
          <a:prstGeom prst="rect">
            <a:avLst/>
          </a:prstGeom>
        </p:spPr>
      </p:pic>
      <p:pic>
        <p:nvPicPr>
          <p:cNvPr id="11" name="Picture 2" descr="A S U">
            <a:extLst>
              <a:ext uri="{FF2B5EF4-FFF2-40B4-BE49-F238E27FC236}">
                <a16:creationId xmlns:a16="http://schemas.microsoft.com/office/drawing/2014/main" id="{7A40F9CF-6DF3-480F-B50C-4050DD67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5" y="5843823"/>
            <a:ext cx="3105450" cy="5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intel logo">
            <a:extLst>
              <a:ext uri="{FF2B5EF4-FFF2-40B4-BE49-F238E27FC236}">
                <a16:creationId xmlns:a16="http://schemas.microsoft.com/office/drawing/2014/main" id="{3C6411E4-504A-4808-B7BB-3F3C86CD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3" y="5549863"/>
            <a:ext cx="1563771" cy="10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FAB4F-B212-4B76-86C6-1DC7749F018D}"/>
              </a:ext>
            </a:extLst>
          </p:cNvPr>
          <p:cNvSpPr txBox="1"/>
          <p:nvPr/>
        </p:nvSpPr>
        <p:spPr>
          <a:xfrm>
            <a:off x="7910462" y="4432809"/>
            <a:ext cx="349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Candara" panose="020E0502030303020204" pitchFamily="34" charset="0"/>
              </a:rPr>
              <a:t>45th International Conference on Acoustics, Speech, and Signal Processing (ICASSP 2020)</a:t>
            </a:r>
          </a:p>
        </p:txBody>
      </p:sp>
    </p:spTree>
    <p:extLst>
      <p:ext uri="{BB962C8B-B14F-4D97-AF65-F5344CB8AC3E}">
        <p14:creationId xmlns:p14="http://schemas.microsoft.com/office/powerpoint/2010/main" val="193120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6E1C-45C2-4545-A2D9-F13BF3F2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1080"/>
          </a:xfrm>
        </p:spPr>
        <p:txBody>
          <a:bodyPr>
            <a:normAutofit/>
          </a:bodyPr>
          <a:lstStyle/>
          <a:p>
            <a:r>
              <a:rPr lang="en-US" dirty="0"/>
              <a:t>Adaptable Mappings Yield Better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5F51-BF47-B04F-9C39-D20BA7FB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AC3D-A964-BE4D-A152-871CBE6C4A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4669" y="1124253"/>
            <a:ext cx="11722662" cy="5246698"/>
          </a:xfrm>
        </p:spPr>
        <p:txBody>
          <a:bodyPr>
            <a:normAutofit/>
          </a:bodyPr>
          <a:lstStyle/>
          <a:p>
            <a:r>
              <a:rPr lang="en-US" sz="2400" dirty="0"/>
              <a:t>Adapts to layer / hardware architecture characteristics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Scales for layers and tensors of different shapes</a:t>
            </a:r>
          </a:p>
          <a:p>
            <a:r>
              <a:rPr lang="en-US" sz="2400" dirty="0"/>
              <a:t>Finds non-intuitive mappings that are</a:t>
            </a:r>
            <a:br>
              <a:rPr lang="en-US" sz="2400" dirty="0"/>
            </a:br>
            <a:r>
              <a:rPr lang="en-US" sz="2400" dirty="0"/>
              <a:t>optimized for various key factors e.g.,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D6296-318D-4484-B3B4-89A6F42AE75E}"/>
              </a:ext>
            </a:extLst>
          </p:cNvPr>
          <p:cNvSpPr txBox="1"/>
          <p:nvPr/>
        </p:nvSpPr>
        <p:spPr>
          <a:xfrm>
            <a:off x="466915" y="2854468"/>
            <a:ext cx="49977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High Resource (PE/memories) Utilization</a:t>
            </a:r>
          </a:p>
          <a:p>
            <a:pPr marL="342900" indent="-342900">
              <a:spcBef>
                <a:spcPts val="600"/>
              </a:spcBef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Maximized Reuse of Multiple Tensors</a:t>
            </a:r>
          </a:p>
          <a:p>
            <a:pPr marL="342900" indent="-342900">
              <a:spcBef>
                <a:spcPts val="600"/>
              </a:spcBef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Minimized DRAM accesses</a:t>
            </a:r>
          </a:p>
          <a:p>
            <a:pPr marL="342900" indent="-342900">
              <a:spcBef>
                <a:spcPts val="600"/>
              </a:spcBef>
              <a:buClr>
                <a:srgbClr val="70AD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Hiding Communication Latency Behind Computations on PEs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7C4AB-13AD-4B49-9D46-474B4762A86E}"/>
              </a:ext>
            </a:extLst>
          </p:cNvPr>
          <p:cNvSpPr txBox="1"/>
          <p:nvPr/>
        </p:nvSpPr>
        <p:spPr>
          <a:xfrm>
            <a:off x="6837413" y="1764863"/>
            <a:ext cx="458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Example Mapping of ResNet Conv5_2</a:t>
            </a:r>
            <a:br>
              <a:rPr lang="en-US" b="1" dirty="0">
                <a:latin typeface="Candara" panose="020E0502030303020204" pitchFamily="34" charset="0"/>
              </a:rPr>
            </a:br>
            <a:r>
              <a:rPr lang="en-US" b="1" dirty="0">
                <a:latin typeface="Candara" panose="020E0502030303020204" pitchFamily="34" charset="0"/>
              </a:rPr>
              <a:t>with Output Stationary Dataflow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628B7-1B95-49AB-9D64-9A2F6FF4E424}"/>
              </a:ext>
            </a:extLst>
          </p:cNvPr>
          <p:cNvSpPr/>
          <p:nvPr/>
        </p:nvSpPr>
        <p:spPr>
          <a:xfrm>
            <a:off x="5696874" y="2533716"/>
            <a:ext cx="6339457" cy="186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27C5CA-2199-4B34-A316-D16FDCEA6F6D}"/>
              </a:ext>
            </a:extLst>
          </p:cNvPr>
          <p:cNvSpPr/>
          <p:nvPr/>
        </p:nvSpPr>
        <p:spPr>
          <a:xfrm>
            <a:off x="5696874" y="2839114"/>
            <a:ext cx="6345521" cy="232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EA69A7-6D22-41DF-BF7D-F801B8D1F7E3}"/>
              </a:ext>
            </a:extLst>
          </p:cNvPr>
          <p:cNvSpPr/>
          <p:nvPr/>
        </p:nvSpPr>
        <p:spPr>
          <a:xfrm>
            <a:off x="5696874" y="3594357"/>
            <a:ext cx="6345521" cy="232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94954C-5033-4D9C-985D-B1BB5B92E3A4}"/>
              </a:ext>
            </a:extLst>
          </p:cNvPr>
          <p:cNvGrpSpPr/>
          <p:nvPr/>
        </p:nvGrpSpPr>
        <p:grpSpPr>
          <a:xfrm>
            <a:off x="5624484" y="2533718"/>
            <a:ext cx="6499750" cy="2062103"/>
            <a:chOff x="4240420" y="4583636"/>
            <a:chExt cx="6499750" cy="20621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5A0826-009B-46ED-AC3B-42BF4EF4E6A7}"/>
                </a:ext>
              </a:extLst>
            </p:cNvPr>
            <p:cNvSpPr txBox="1"/>
            <p:nvPr/>
          </p:nvSpPr>
          <p:spPr>
            <a:xfrm>
              <a:off x="4240420" y="4583636"/>
              <a:ext cx="430438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ndara" panose="020E0502030303020204" pitchFamily="34" charset="0"/>
                </a:rPr>
                <a:t>For data allocated in RFs of PEs,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PE Compute vs. Data comm. Latency: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Total cycles: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Ideal execution cycles</a:t>
              </a:r>
              <a:r>
                <a:rPr lang="en-US" sz="1600" dirty="0">
                  <a:latin typeface="Candara" panose="020E0502030303020204" pitchFamily="34" charset="0"/>
                </a:rPr>
                <a:t> for output-stationary: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Reduction in DRAM accesses</a:t>
              </a:r>
              <a:r>
                <a:rPr lang="en-US" sz="1600" dirty="0">
                  <a:latin typeface="Candara" panose="020E0502030303020204" pitchFamily="34" charset="0"/>
                </a:rPr>
                <a:t> (</a:t>
              </a:r>
              <a:r>
                <a:rPr lang="en-US" sz="1600" dirty="0" err="1">
                  <a:latin typeface="Candara" panose="020E0502030303020204" pitchFamily="34" charset="0"/>
                </a:rPr>
                <a:t>ifmaps</a:t>
              </a:r>
              <a:r>
                <a:rPr lang="en-US" sz="1600" dirty="0">
                  <a:latin typeface="Candara" panose="020E0502030303020204" pitchFamily="34" charset="0"/>
                </a:rPr>
                <a:t>, weights):</a:t>
              </a: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Perf. improvement</a:t>
              </a:r>
              <a:r>
                <a:rPr lang="en-US" sz="1600" dirty="0">
                  <a:latin typeface="Candara" panose="020E0502030303020204" pitchFamily="34" charset="0"/>
                </a:rPr>
                <a:t> (normalized to MOC):</a:t>
              </a:r>
              <a:endParaRPr lang="en-US" sz="1600" b="1" dirty="0">
                <a:latin typeface="Candara" panose="020E0502030303020204" pitchFamily="34" charset="0"/>
              </a:endParaRPr>
            </a:p>
            <a:p>
              <a:pPr algn="r"/>
              <a:r>
                <a:rPr lang="en-US" sz="1600" b="1" dirty="0">
                  <a:latin typeface="Candara" panose="020E0502030303020204" pitchFamily="34" charset="0"/>
                </a:rPr>
                <a:t>Energy-Delay-Product reduction</a:t>
              </a:r>
              <a:r>
                <a:rPr lang="en-US" sz="1600" dirty="0">
                  <a:latin typeface="Candara" panose="020E0502030303020204" pitchFamily="34" charset="0"/>
                </a:rPr>
                <a:t> (normalized):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2B12C-5D86-4B30-9C2F-8B45095487E4}"/>
                </a:ext>
              </a:extLst>
            </p:cNvPr>
            <p:cNvSpPr txBox="1"/>
            <p:nvPr/>
          </p:nvSpPr>
          <p:spPr>
            <a:xfrm>
              <a:off x="8380340" y="4583636"/>
              <a:ext cx="123944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MOC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144 vs. 648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~10,616,832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     2,359,296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(1x, 1x)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1x</a:t>
              </a:r>
              <a:br>
                <a:rPr lang="en-US" sz="1600" dirty="0">
                  <a:latin typeface="Candara" panose="020E0502030303020204" pitchFamily="34" charset="0"/>
                </a:rPr>
              </a:br>
              <a:r>
                <a:rPr lang="en-US" sz="1600" dirty="0" err="1">
                  <a:latin typeface="Candara" panose="020E0502030303020204" pitchFamily="34" charset="0"/>
                </a:rPr>
                <a:t>1x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018507-1DF2-4532-B6AF-61204EF3511B}"/>
                </a:ext>
              </a:extLst>
            </p:cNvPr>
            <p:cNvSpPr txBox="1"/>
            <p:nvPr/>
          </p:nvSpPr>
          <p:spPr>
            <a:xfrm>
              <a:off x="9327603" y="4583636"/>
              <a:ext cx="141256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andara" panose="020E0502030303020204" pitchFamily="34" charset="0"/>
                </a:rPr>
                <a:t>dMazeRunner</a:t>
              </a:r>
              <a:endParaRPr lang="en-US" sz="1600" b="1" dirty="0">
                <a:latin typeface="Candara" panose="020E0502030303020204" pitchFamily="34" charset="0"/>
              </a:endParaRPr>
            </a:p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576 vs. 576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~2,459,648</a:t>
              </a:r>
            </a:p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   2,359,296</a:t>
              </a:r>
            </a:p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(4.57x, 2x)</a:t>
              </a:r>
              <a:br>
                <a:rPr lang="en-US" sz="1600" b="1" dirty="0">
                  <a:latin typeface="Candara" panose="020E0502030303020204" pitchFamily="34" charset="0"/>
                </a:rPr>
              </a:br>
              <a:r>
                <a:rPr lang="en-US" sz="1600" b="1" dirty="0">
                  <a:latin typeface="Candara" panose="020E0502030303020204" pitchFamily="34" charset="0"/>
                </a:rPr>
                <a:t>4.44x</a:t>
              </a:r>
              <a:br>
                <a:rPr lang="en-US" sz="1600" b="1" dirty="0">
                  <a:latin typeface="Candara" panose="020E0502030303020204" pitchFamily="34" charset="0"/>
                </a:rPr>
              </a:br>
              <a:r>
                <a:rPr lang="en-US" sz="1600" b="1" dirty="0">
                  <a:latin typeface="Candara" panose="020E0502030303020204" pitchFamily="34" charset="0"/>
                </a:rPr>
                <a:t>9.86x</a:t>
              </a:r>
            </a:p>
            <a:p>
              <a:pPr algn="ctr"/>
              <a:endParaRPr lang="en-US" sz="1600" dirty="0">
                <a:latin typeface="Candara" panose="020E0502030303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84C627-81C7-4F59-BF52-E3CD256B3033}"/>
              </a:ext>
            </a:extLst>
          </p:cNvPr>
          <p:cNvSpPr txBox="1"/>
          <p:nvPr/>
        </p:nvSpPr>
        <p:spPr>
          <a:xfrm>
            <a:off x="5696874" y="4595821"/>
            <a:ext cx="6260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MOC: Simultaneous spatial processing of Multiple Output Channels</a:t>
            </a:r>
          </a:p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[1] S. Gupta et al. Deep learning with limited numerical precision. In ICML, 2015.</a:t>
            </a:r>
          </a:p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[2] Y. Chen et al.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Eyeriss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: A spatial architecture for energy-efficient dataflow </a:t>
            </a:r>
            <a:b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      for CNNs. In ISCA 2016.</a:t>
            </a:r>
          </a:p>
        </p:txBody>
      </p:sp>
    </p:spTree>
    <p:extLst>
      <p:ext uri="{BB962C8B-B14F-4D97-AF65-F5344CB8AC3E}">
        <p14:creationId xmlns:p14="http://schemas.microsoft.com/office/powerpoint/2010/main" val="86295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7143-2F94-4985-B05C-15B81DFB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890"/>
            <a:ext cx="12192000" cy="685800"/>
          </a:xfrm>
        </p:spPr>
        <p:txBody>
          <a:bodyPr/>
          <a:lstStyle/>
          <a:p>
            <a:r>
              <a:rPr lang="en-US" dirty="0"/>
              <a:t>Achieving Close-to-Optimal Solutions in Seconds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78732-4D83-4A9A-A521-67ECA110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54154-7060-42AF-A322-554A6E517AB3}"/>
              </a:ext>
            </a:extLst>
          </p:cNvPr>
          <p:cNvSpPr/>
          <p:nvPr/>
        </p:nvSpPr>
        <p:spPr>
          <a:xfrm>
            <a:off x="6158309" y="1147193"/>
            <a:ext cx="3457575" cy="169277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Search Space Exploration on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an Intel i7-6700 Quad-core 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min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: ~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1 second,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ResNet conv5_2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           (753*9 methods)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max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: ~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122 seconds,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ResNet conv2_2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ndara" panose="020E0502030303020204" pitchFamily="34" charset="0"/>
              </a:rPr>
              <a:t>            (122092*9 methods)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D32FA-981D-404A-8AA4-41E98E2CB58D}"/>
              </a:ext>
            </a:extLst>
          </p:cNvPr>
          <p:cNvSpPr/>
          <p:nvPr/>
        </p:nvSpPr>
        <p:spPr>
          <a:xfrm>
            <a:off x="9853668" y="1171030"/>
            <a:ext cx="2013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AlexNet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 and ResNet18 models in about 18 and 180 seconds, respectively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9AF660-E197-404C-958F-8A1C5AFA19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26389" y="3189304"/>
            <a:ext cx="6041136" cy="26780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Quick exploration: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In-built support for a few common opt strategies.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Implementation – </a:t>
            </a:r>
            <a:r>
              <a:rPr lang="en-US" sz="2000" b="1" dirty="0">
                <a:solidFill>
                  <a:schemeClr val="tx1"/>
                </a:solidFill>
              </a:rPr>
              <a:t>multi-threaded, caches commonly invoked routines</a:t>
            </a:r>
            <a:r>
              <a:rPr lang="en-US" sz="2000" dirty="0">
                <a:solidFill>
                  <a:schemeClr val="tx1"/>
                </a:solidFill>
              </a:rPr>
              <a:t> of analytical model.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Enables effective Design Space Exploration of architecture, e.g., explore impact of scaling PEs and memory sizes on performance and energy efficiency.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EECD8-C068-442E-8FB8-19EC22D8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7" y="1456606"/>
            <a:ext cx="4889416" cy="2170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5E74BD-FAF8-4992-B1F7-72E5E68A7E16}"/>
              </a:ext>
            </a:extLst>
          </p:cNvPr>
          <p:cNvSpPr txBox="1"/>
          <p:nvPr/>
        </p:nvSpPr>
        <p:spPr>
          <a:xfrm>
            <a:off x="324475" y="992953"/>
            <a:ext cx="5363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Search Space Reduction for DNN Optimizations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B40459-8B80-4D69-8CF9-F93B64B75681}"/>
              </a:ext>
            </a:extLst>
          </p:cNvPr>
          <p:cNvSpPr txBox="1">
            <a:spLocks/>
          </p:cNvSpPr>
          <p:nvPr/>
        </p:nvSpPr>
        <p:spPr>
          <a:xfrm>
            <a:off x="490801" y="3760677"/>
            <a:ext cx="5335588" cy="233831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Even domain non-experts can </a:t>
            </a:r>
            <a:br>
              <a:rPr lang="en-US" sz="2400" b="1" dirty="0"/>
            </a:br>
            <a:r>
              <a:rPr lang="en-US" sz="2400" b="1" dirty="0"/>
              <a:t>explore  the space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spcBef>
                <a:spcPts val="1800"/>
              </a:spcBef>
            </a:pPr>
            <a:r>
              <a:rPr lang="en-US" sz="2400" b="1" dirty="0"/>
              <a:t>Does not preclude experts</a:t>
            </a:r>
            <a:r>
              <a:rPr lang="en-US" sz="2400" dirty="0"/>
              <a:t>/programmers from directing the search.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758D1-3186-4A5B-A7FB-F1432AB78C62}"/>
              </a:ext>
            </a:extLst>
          </p:cNvPr>
          <p:cNvSpPr/>
          <p:nvPr/>
        </p:nvSpPr>
        <p:spPr>
          <a:xfrm>
            <a:off x="181807" y="4486882"/>
            <a:ext cx="5649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run_optimizer.py --frontend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--model resnet18 --layer-index 0</a:t>
            </a:r>
          </a:p>
        </p:txBody>
      </p:sp>
    </p:spTree>
    <p:extLst>
      <p:ext uri="{BB962C8B-B14F-4D97-AF65-F5344CB8AC3E}">
        <p14:creationId xmlns:p14="http://schemas.microsoft.com/office/powerpoint/2010/main" val="11571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809-EF42-4098-ABAE-845EA090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137"/>
            <a:ext cx="12192000" cy="685800"/>
          </a:xfrm>
        </p:spPr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CF417-F8AC-49EB-B12E-717E84EC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C2FD-12C9-42E6-8A5B-5F2301C2A5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4914" y="1159963"/>
            <a:ext cx="10548257" cy="4785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/>
              <a:t>Dataflow accelerators:</a:t>
            </a:r>
            <a:r>
              <a:rPr lang="en-US" dirty="0"/>
              <a:t> promising for accelerating ML applications.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Need to determine efficient “execution method” for spatiotemporal executions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on dataflow accelerators.</a:t>
            </a:r>
          </a:p>
          <a:p>
            <a:pPr>
              <a:spcBef>
                <a:spcPts val="1200"/>
              </a:spcBef>
            </a:pPr>
            <a:r>
              <a:rPr lang="en-US" b="1" dirty="0" err="1"/>
              <a:t>dMazeRunner</a:t>
            </a:r>
            <a:r>
              <a:rPr lang="en-US" dirty="0"/>
              <a:t>: </a:t>
            </a:r>
            <a:r>
              <a:rPr lang="en-US" b="1" dirty="0"/>
              <a:t>Automated, succinct, and fast exploration of mapping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search space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architecture </a:t>
            </a:r>
            <a:r>
              <a:rPr lang="en-US" b="1" dirty="0"/>
              <a:t>design space.</a:t>
            </a:r>
          </a:p>
          <a:p>
            <a:pPr>
              <a:spcBef>
                <a:spcPts val="1200"/>
              </a:spcBef>
            </a:pPr>
            <a:r>
              <a:rPr lang="en-US" b="1" dirty="0"/>
              <a:t>Adaptive and non-intuitive mappings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enable efficient dataflow acceleration.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5AFA2-5974-4998-803A-917C09F204BF}"/>
              </a:ext>
            </a:extLst>
          </p:cNvPr>
          <p:cNvSpPr/>
          <p:nvPr/>
        </p:nvSpPr>
        <p:spPr>
          <a:xfrm>
            <a:off x="674914" y="4990151"/>
            <a:ext cx="1005788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[Release]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https://github.com/MPSLab-ASU/dMazeRunner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[Project]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https://labs.engineering.asu.edu/mps-lab/ml-accelerators</a:t>
            </a:r>
          </a:p>
        </p:txBody>
      </p:sp>
    </p:spTree>
    <p:extLst>
      <p:ext uri="{BB962C8B-B14F-4D97-AF65-F5344CB8AC3E}">
        <p14:creationId xmlns:p14="http://schemas.microsoft.com/office/powerpoint/2010/main" val="261426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F7CE-3140-4BB8-AF30-DB747974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678"/>
          </a:xfrm>
        </p:spPr>
        <p:txBody>
          <a:bodyPr/>
          <a:lstStyle/>
          <a:p>
            <a:r>
              <a:rPr lang="en-US" dirty="0"/>
              <a:t>Must-Accelerate Applications in ML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504A-016F-4B49-AB05-69731DA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>
                <a:latin typeface="Candara" panose="020E0502030303020204" pitchFamily="34" charset="0"/>
              </a:rPr>
              <a:t>2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3DA2-57BA-4D4A-A0DC-157522E5BE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370153" y="1378927"/>
            <a:ext cx="4587178" cy="497450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2000" b="1" dirty="0">
                <a:cs typeface="Calibri" panose="020F0502020204030204" pitchFamily="34" charset="0"/>
              </a:rPr>
              <a:t>Object Classification/Detection</a:t>
            </a:r>
          </a:p>
          <a:p>
            <a:pPr marL="285750" indent="-285750">
              <a:spcAft>
                <a:spcPts val="600"/>
              </a:spcAft>
            </a:pPr>
            <a:r>
              <a:rPr lang="en-US" sz="2000" b="1" dirty="0">
                <a:cs typeface="Calibri" panose="020F0502020204030204" pitchFamily="34" charset="0"/>
              </a:rPr>
              <a:t>Media Processing/Generation</a:t>
            </a:r>
          </a:p>
          <a:p>
            <a:pPr marL="285750" indent="-285750"/>
            <a:r>
              <a:rPr lang="en-US" sz="2000" b="1" dirty="0">
                <a:cs typeface="Calibri" panose="020F0502020204030204" pitchFamily="34" charset="0"/>
              </a:rPr>
              <a:t>Large-Scale Scientific Computing</a:t>
            </a:r>
          </a:p>
          <a:p>
            <a:pPr marL="285750" indent="-285750"/>
            <a:endParaRPr lang="en-US" sz="2000" b="1" dirty="0">
              <a:cs typeface="Calibri" panose="020F0502020204030204" pitchFamily="34" charset="0"/>
            </a:endParaRPr>
          </a:p>
          <a:p>
            <a:pPr marL="285750" indent="-285750"/>
            <a:endParaRPr lang="en-US" sz="2000" b="1" dirty="0"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endParaRPr lang="en-US" sz="2000" b="1" dirty="0"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endParaRPr lang="en-US" sz="2000" b="1" dirty="0">
              <a:cs typeface="Calibri" panose="020F0502020204030204" pitchFamily="34" charset="0"/>
            </a:endParaRPr>
          </a:p>
          <a:p>
            <a:pPr marL="285750" indent="-285750"/>
            <a:r>
              <a:rPr lang="en-US" sz="2000" b="1" dirty="0">
                <a:cs typeface="Calibri" panose="020F0502020204030204" pitchFamily="34" charset="0"/>
              </a:rPr>
              <a:t>Designing Software 2.0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 pitchFamily="34" charset="0"/>
              </a:rPr>
              <a:t>    Google shrinks language translation </a:t>
            </a:r>
            <a:br>
              <a:rPr lang="en-US" sz="1800" dirty="0">
                <a:cs typeface="Calibri" panose="020F0502020204030204" pitchFamily="34" charset="0"/>
              </a:rPr>
            </a:br>
            <a:r>
              <a:rPr lang="en-US" sz="1800" dirty="0">
                <a:cs typeface="Calibri" panose="020F0502020204030204" pitchFamily="34" charset="0"/>
              </a:rPr>
              <a:t>    code from 500k LoC to 500</a:t>
            </a:r>
            <a:br>
              <a:rPr lang="en-US" sz="2000" dirty="0">
                <a:cs typeface="Calibri" panose="020F0502020204030204" pitchFamily="34" charset="0"/>
              </a:rPr>
            </a:b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2000" b="1" dirty="0">
                <a:cs typeface="Calibri" panose="020F0502020204030204" pitchFamily="34" charset="0"/>
              </a:rPr>
              <a:t>and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0882-B093-467C-B51F-BBB8E5D528F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D305FE64-C036-4999-B4EA-0CE7801AC6E5}" type="datetime1">
              <a:rPr lang="en-US" smtClean="0">
                <a:latin typeface="Candara" panose="020E0502030303020204" pitchFamily="34" charset="0"/>
              </a:rPr>
              <a:t>4/16/2020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3CE4F-8989-426D-9F54-0E0E4497DBE2}"/>
              </a:ext>
            </a:extLst>
          </p:cNvPr>
          <p:cNvSpPr txBox="1"/>
          <p:nvPr/>
        </p:nvSpPr>
        <p:spPr>
          <a:xfrm>
            <a:off x="2921836" y="4936445"/>
            <a:ext cx="125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AlphaGo. https://www.nature.com/articles/nature24270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F34A7-3687-4D09-882F-B6B0E4E5F2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973" y="1726090"/>
            <a:ext cx="1431353" cy="1036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E38BF-0955-4F0E-AB09-46F26C0F7DD2}"/>
              </a:ext>
            </a:extLst>
          </p:cNvPr>
          <p:cNvSpPr txBox="1"/>
          <p:nvPr/>
        </p:nvSpPr>
        <p:spPr>
          <a:xfrm>
            <a:off x="1412809" y="1384820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ulti </a:t>
            </a:r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ayer </a:t>
            </a:r>
            <a:r>
              <a:rPr lang="en-US" sz="1400" b="1" dirty="0" err="1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erceptrons</a:t>
            </a:r>
            <a:endParaRPr lang="en-US" sz="1400" dirty="0">
              <a:solidFill>
                <a:prstClr val="black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46F41-8611-4D06-A2D1-6F70CD6690B7}"/>
              </a:ext>
            </a:extLst>
          </p:cNvPr>
          <p:cNvSpPr txBox="1"/>
          <p:nvPr/>
        </p:nvSpPr>
        <p:spPr>
          <a:xfrm>
            <a:off x="2029449" y="2720986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http://yann.lecun.com/exdb/lenet/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10AEC-740A-4F52-BD9F-C8B5D66D8EE8}"/>
              </a:ext>
            </a:extLst>
          </p:cNvPr>
          <p:cNvSpPr txBox="1"/>
          <p:nvPr/>
        </p:nvSpPr>
        <p:spPr>
          <a:xfrm>
            <a:off x="1676860" y="299741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Sequence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DAEAF-FD2F-487E-A0F9-F912AB5A93E9}"/>
              </a:ext>
            </a:extLst>
          </p:cNvPr>
          <p:cNvSpPr txBox="1"/>
          <p:nvPr/>
        </p:nvSpPr>
        <p:spPr>
          <a:xfrm>
            <a:off x="746765" y="4099972"/>
            <a:ext cx="363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http://jalammar.github.io/visualizing-neural-machine-translation-mechanics-of-seq2seq-models-with-attention/</a:t>
            </a:r>
          </a:p>
          <a:p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https://deeplearning.mit.edu/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B8F2B-41C8-405F-83EE-2F9D91DE62D7}"/>
              </a:ext>
            </a:extLst>
          </p:cNvPr>
          <p:cNvSpPr txBox="1"/>
          <p:nvPr/>
        </p:nvSpPr>
        <p:spPr>
          <a:xfrm>
            <a:off x="4232611" y="1385900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onvolution </a:t>
            </a:r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eural </a:t>
            </a:r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etworks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A4FDB-3A70-4ECC-80C2-68027195ABE1}"/>
              </a:ext>
            </a:extLst>
          </p:cNvPr>
          <p:cNvSpPr txBox="1"/>
          <p:nvPr/>
        </p:nvSpPr>
        <p:spPr>
          <a:xfrm>
            <a:off x="4349887" y="2994224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http://vision03.csail.mit.edu/cnn_art/index.html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https://pjreddie.com/darknet/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65B4-D95D-4D1D-ABF7-4E12E15BAA14}"/>
              </a:ext>
            </a:extLst>
          </p:cNvPr>
          <p:cNvSpPr txBox="1"/>
          <p:nvPr/>
        </p:nvSpPr>
        <p:spPr>
          <a:xfrm>
            <a:off x="1182792" y="4618716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Reinforcement Learning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61AC52C6-EA4F-4CF3-9BAE-D6DBB7853CC1}"/>
              </a:ext>
            </a:extLst>
          </p:cNvPr>
          <p:cNvSpPr txBox="1"/>
          <p:nvPr/>
        </p:nvSpPr>
        <p:spPr>
          <a:xfrm>
            <a:off x="4704297" y="3601272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raph </a:t>
            </a:r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eural </a:t>
            </a:r>
            <a:r>
              <a:rPr lang="en-US" sz="1400" b="1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etworks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B32EB6-FE54-4561-A1A0-C343944018F4}"/>
              </a:ext>
            </a:extLst>
          </p:cNvPr>
          <p:cNvGrpSpPr/>
          <p:nvPr/>
        </p:nvGrpSpPr>
        <p:grpSpPr>
          <a:xfrm>
            <a:off x="4419557" y="3907976"/>
            <a:ext cx="2674337" cy="1932472"/>
            <a:chOff x="850720" y="4479878"/>
            <a:chExt cx="2674337" cy="19324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BE27E0-235C-417E-B056-8CA3AA1A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248" y="4479879"/>
              <a:ext cx="1081686" cy="14226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E6D84F-2D41-4ECB-AAE6-16E38267EB84}"/>
                </a:ext>
              </a:extLst>
            </p:cNvPr>
            <p:cNvSpPr txBox="1"/>
            <p:nvPr/>
          </p:nvSpPr>
          <p:spPr>
            <a:xfrm>
              <a:off x="935565" y="5875076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prstClr val="black"/>
                  </a:solidFill>
                  <a:latin typeface="Candara" panose="020E0502030303020204" pitchFamily="34" charset="0"/>
                </a:rPr>
                <a:t>Points of Interest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CE2AA6-B4F4-4ADA-9D91-484F74331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7459" y="4479878"/>
              <a:ext cx="1091769" cy="142260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7AA54B-164B-41FB-BD2E-B9053A0B2DA4}"/>
                </a:ext>
              </a:extLst>
            </p:cNvPr>
            <p:cNvSpPr txBox="1"/>
            <p:nvPr/>
          </p:nvSpPr>
          <p:spPr>
            <a:xfrm>
              <a:off x="1989120" y="5880245"/>
              <a:ext cx="13484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prstClr val="black"/>
                  </a:solidFill>
                  <a:latin typeface="Candara" panose="020E0502030303020204" pitchFamily="34" charset="0"/>
                </a:rPr>
                <a:t>Delaunay Triangulation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48D21F-2C4A-4CB3-9E2C-7FB0C6ED0346}"/>
                </a:ext>
              </a:extLst>
            </p:cNvPr>
            <p:cNvSpPr/>
            <p:nvPr/>
          </p:nvSpPr>
          <p:spPr>
            <a:xfrm>
              <a:off x="850720" y="6073796"/>
              <a:ext cx="26743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prstClr val="black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YOW! Data 2018 Conference. https://www.youtube.com/watch?v=lDRb3CjESmM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8E02A6-13F7-4EF0-93E3-63C5E09DA30B}"/>
              </a:ext>
            </a:extLst>
          </p:cNvPr>
          <p:cNvSpPr txBox="1"/>
          <p:nvPr/>
        </p:nvSpPr>
        <p:spPr>
          <a:xfrm>
            <a:off x="2024023" y="876280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Widely Used ML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F7C2E-C5D5-4FC0-8ADE-EFD877BE5981}"/>
              </a:ext>
            </a:extLst>
          </p:cNvPr>
          <p:cNvSpPr txBox="1"/>
          <p:nvPr/>
        </p:nvSpPr>
        <p:spPr>
          <a:xfrm>
            <a:off x="7612408" y="870233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Popular Applications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8C8D4C-321E-4FBC-AC04-8A97828D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516" y="1691039"/>
            <a:ext cx="2295525" cy="13239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6B4D56-7FA0-4CE1-9EB6-53352887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934" y="4909732"/>
            <a:ext cx="1695450" cy="1095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BE258E-D907-4E1D-B39D-B0D59CBA5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742" y="2894024"/>
            <a:ext cx="1190625" cy="5238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652CE76-3EED-41A5-B55F-F085DDE0C5B8}"/>
              </a:ext>
            </a:extLst>
          </p:cNvPr>
          <p:cNvGrpSpPr/>
          <p:nvPr/>
        </p:nvGrpSpPr>
        <p:grpSpPr>
          <a:xfrm>
            <a:off x="964742" y="3318553"/>
            <a:ext cx="3095625" cy="752475"/>
            <a:chOff x="1162616" y="3741124"/>
            <a:chExt cx="3095625" cy="7524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A0B2C9-EC1C-4129-B501-FB9713FA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2616" y="3741124"/>
              <a:ext cx="3095625" cy="7524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A0849A-E892-494A-A292-67A9DD0D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677" y="4132273"/>
              <a:ext cx="619125" cy="123825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E51DCAC-2E3B-48E3-AE58-142DD9BF9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4738" y="1738165"/>
            <a:ext cx="1621677" cy="10120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44F379-4478-468F-B5B3-7C3A7CA8702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5152" y="2761708"/>
            <a:ext cx="1705568" cy="8088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F42770-41AF-42DB-92E5-894BA62A2B73}"/>
              </a:ext>
            </a:extLst>
          </p:cNvPr>
          <p:cNvSpPr txBox="1"/>
          <p:nvPr/>
        </p:nvSpPr>
        <p:spPr>
          <a:xfrm>
            <a:off x="7731018" y="3558819"/>
            <a:ext cx="2041689" cy="50783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Tropical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Cyclon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 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https://insidehpc.com/2019/02/gordon-bell-prize-highlights-the-impact-of-ai/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346D35-3A12-4041-82CF-C8925F613D64}"/>
              </a:ext>
            </a:extLst>
          </p:cNvPr>
          <p:cNvSpPr/>
          <p:nvPr/>
        </p:nvSpPr>
        <p:spPr>
          <a:xfrm>
            <a:off x="7684657" y="5057309"/>
            <a:ext cx="3772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  <a:cs typeface="Calibri" panose="020F0502020204030204" pitchFamily="34" charset="0"/>
              </a:rPr>
              <a:t>Designing Computer Systems for Software 2.0. </a:t>
            </a:r>
            <a:br>
              <a:rPr lang="en-US" sz="1000" dirty="0"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sz="1000" dirty="0">
                <a:latin typeface="Candara" panose="020E0502030303020204" pitchFamily="34" charset="0"/>
                <a:cs typeface="Calibri" panose="020F0502020204030204" pitchFamily="34" charset="0"/>
              </a:rPr>
              <a:t>Kunle Olukotun, </a:t>
            </a:r>
            <a:r>
              <a:rPr lang="en-US" sz="1000" dirty="0" err="1">
                <a:latin typeface="Candara" panose="020E0502030303020204" pitchFamily="34" charset="0"/>
                <a:cs typeface="Calibri" panose="020F0502020204030204" pitchFamily="34" charset="0"/>
              </a:rPr>
              <a:t>NeurIPS</a:t>
            </a:r>
            <a:r>
              <a:rPr lang="en-US" sz="1000" dirty="0">
                <a:latin typeface="Candara" panose="020E0502030303020204" pitchFamily="34" charset="0"/>
                <a:cs typeface="Calibri" panose="020F0502020204030204" pitchFamily="34" charset="0"/>
              </a:rPr>
              <a:t> 2018 Invited talk.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8374D3-70F0-4667-AE94-482FCAD4E03F}"/>
              </a:ext>
            </a:extLst>
          </p:cNvPr>
          <p:cNvSpPr/>
          <p:nvPr/>
        </p:nvSpPr>
        <p:spPr>
          <a:xfrm>
            <a:off x="10024729" y="3427154"/>
            <a:ext cx="941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https://giphy.com</a:t>
            </a:r>
          </a:p>
        </p:txBody>
      </p:sp>
      <p:sp>
        <p:nvSpPr>
          <p:cNvPr id="36" name="Cloud Callout 15">
            <a:extLst>
              <a:ext uri="{FF2B5EF4-FFF2-40B4-BE49-F238E27FC236}">
                <a16:creationId xmlns:a16="http://schemas.microsoft.com/office/drawing/2014/main" id="{DD78E7E3-2F96-42D7-BD38-232415CC8C19}"/>
              </a:ext>
            </a:extLst>
          </p:cNvPr>
          <p:cNvSpPr/>
          <p:nvPr/>
        </p:nvSpPr>
        <p:spPr>
          <a:xfrm>
            <a:off x="5191142" y="6033999"/>
            <a:ext cx="5066394" cy="635601"/>
          </a:xfrm>
          <a:prstGeom prst="chevron">
            <a:avLst/>
          </a:prstGeom>
          <a:solidFill>
            <a:srgbClr val="FDF0CA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Compute Intensive,</a:t>
            </a:r>
            <a:b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Needs Energy-efficient Acceleration</a:t>
            </a:r>
          </a:p>
        </p:txBody>
      </p:sp>
    </p:spTree>
    <p:extLst>
      <p:ext uri="{BB962C8B-B14F-4D97-AF65-F5344CB8AC3E}">
        <p14:creationId xmlns:p14="http://schemas.microsoft.com/office/powerpoint/2010/main" val="13439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5BD5-BD85-4F98-802F-8719AA8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994"/>
          </a:xfrm>
        </p:spPr>
        <p:txBody>
          <a:bodyPr/>
          <a:lstStyle/>
          <a:p>
            <a:r>
              <a:rPr lang="en-US" sz="4200" dirty="0"/>
              <a:t>Dataflow Accelerators: Promising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6F22-9523-4353-8B09-552E1E1A81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5318" y="1927005"/>
            <a:ext cx="7632985" cy="3286438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000" b="1" dirty="0"/>
              <a:t>Massive arrays of processing elements (PEs).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</a:rPr>
              <a:t>Simple:</a:t>
            </a:r>
            <a:r>
              <a:rPr lang="en-US" sz="1800" dirty="0">
                <a:solidFill>
                  <a:schemeClr val="tx1"/>
                </a:solidFill>
              </a:rPr>
              <a:t> absence of complex out-of-order pipeline and decoding.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00FF"/>
                </a:solidFill>
              </a:rPr>
              <a:t>Programmable</a:t>
            </a:r>
            <a:r>
              <a:rPr lang="en-US" sz="1800" dirty="0">
                <a:solidFill>
                  <a:schemeClr val="tx1"/>
                </a:solidFill>
              </a:rPr>
              <a:t>: accommodate executing all operations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within a loop.</a:t>
            </a:r>
          </a:p>
          <a:p>
            <a:r>
              <a:rPr lang="en-US" sz="2000" dirty="0"/>
              <a:t>Private and shared memory for PEs </a:t>
            </a:r>
            <a:r>
              <a:rPr lang="en-US" sz="2000" dirty="0">
                <a:solidFill>
                  <a:srgbClr val="0000FF"/>
                </a:solidFill>
              </a:rPr>
              <a:t>sustain data reuse</a:t>
            </a:r>
            <a:r>
              <a:rPr lang="en-US" sz="2000" dirty="0"/>
              <a:t>.</a:t>
            </a:r>
          </a:p>
          <a:p>
            <a:r>
              <a:rPr lang="en-US" sz="2000" dirty="0"/>
              <a:t>PEs can be busy </a:t>
            </a:r>
            <a:r>
              <a:rPr lang="en-US" sz="2000" dirty="0">
                <a:solidFill>
                  <a:srgbClr val="0000FF"/>
                </a:solidFill>
              </a:rPr>
              <a:t>performing computations while data is being communicated</a:t>
            </a:r>
            <a:r>
              <a:rPr lang="en-US" sz="2000" dirty="0"/>
              <a:t> from lower memories.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Taken care by effective data management i.e., software prefetching, data distribution, data allocation.</a:t>
            </a:r>
          </a:p>
          <a:p>
            <a:pPr lvl="1">
              <a:spcBef>
                <a:spcPts val="3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EC07-7CB5-429D-A8CE-4F5D695D4428}"/>
              </a:ext>
            </a:extLst>
          </p:cNvPr>
          <p:cNvSpPr txBox="1"/>
          <p:nvPr/>
        </p:nvSpPr>
        <p:spPr>
          <a:xfrm>
            <a:off x="346596" y="903453"/>
            <a:ext cx="761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Known variations include - Systolic Arrays, </a:t>
            </a:r>
            <a:br>
              <a:rPr lang="en-US" sz="2000" dirty="0">
                <a:latin typeface="Candara" panose="020E0502030303020204" pitchFamily="34" charset="0"/>
              </a:rPr>
            </a:br>
            <a:r>
              <a:rPr lang="en-US" sz="2000" dirty="0">
                <a:latin typeface="Candara" panose="020E0502030303020204" pitchFamily="34" charset="0"/>
              </a:rPr>
              <a:t>			- Spatially Programmable Architecture,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			- Coarse-Grain Reconfigurable Array (CGRA)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B11BF7-EE7B-4EBA-9B46-EE193C33964C}"/>
              </a:ext>
            </a:extLst>
          </p:cNvPr>
          <p:cNvGrpSpPr/>
          <p:nvPr/>
        </p:nvGrpSpPr>
        <p:grpSpPr>
          <a:xfrm>
            <a:off x="8371578" y="1127902"/>
            <a:ext cx="2538719" cy="2979218"/>
            <a:chOff x="4680781" y="1756787"/>
            <a:chExt cx="2538719" cy="2979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726D09-421D-405A-B405-8C6F6F9F8572}"/>
                </a:ext>
              </a:extLst>
            </p:cNvPr>
            <p:cNvSpPr/>
            <p:nvPr/>
          </p:nvSpPr>
          <p:spPr>
            <a:xfrm>
              <a:off x="4680781" y="1756787"/>
              <a:ext cx="2340406" cy="161034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4CB25-4B8E-48B3-85D3-A1C63563364D}"/>
                </a:ext>
              </a:extLst>
            </p:cNvPr>
            <p:cNvSpPr/>
            <p:nvPr/>
          </p:nvSpPr>
          <p:spPr>
            <a:xfrm>
              <a:off x="4761896" y="1863395"/>
              <a:ext cx="271583" cy="161047"/>
            </a:xfrm>
            <a:prstGeom prst="rect">
              <a:avLst/>
            </a:prstGeom>
            <a:noFill/>
            <a:ln w="12700" cap="flat" cmpd="sng" algn="ctr">
              <a:solidFill>
                <a:srgbClr val="0033CC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271768-324A-4BED-8DDE-20F397641CBB}"/>
                </a:ext>
              </a:extLst>
            </p:cNvPr>
            <p:cNvGrpSpPr/>
            <p:nvPr/>
          </p:nvGrpSpPr>
          <p:grpSpPr>
            <a:xfrm>
              <a:off x="4761895" y="1851792"/>
              <a:ext cx="2177635" cy="1437174"/>
              <a:chOff x="4761895" y="1851792"/>
              <a:chExt cx="2177635" cy="143717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B24548C-3106-4BA5-9D12-43191B74A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341" y="2024232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98BFE5-3374-4C3E-909E-98F81E7FDB7C}"/>
                  </a:ext>
                </a:extLst>
              </p:cNvPr>
              <p:cNvSpPr/>
              <p:nvPr/>
            </p:nvSpPr>
            <p:spPr>
              <a:xfrm>
                <a:off x="4926407" y="1866014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25F163-D5C6-48A0-8F9D-0A3766091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4" y="1940846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82154B-15FA-41C5-9B78-E376121E7EF7}"/>
                  </a:ext>
                </a:extLst>
              </p:cNvPr>
              <p:cNvSpPr/>
              <p:nvPr/>
            </p:nvSpPr>
            <p:spPr>
              <a:xfrm>
                <a:off x="5304227" y="1864550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D062C0-EE84-4265-8B4A-6C11399B578D}"/>
                  </a:ext>
                </a:extLst>
              </p:cNvPr>
              <p:cNvSpPr/>
              <p:nvPr/>
            </p:nvSpPr>
            <p:spPr>
              <a:xfrm>
                <a:off x="5139716" y="1863395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12D3A49-6026-40FB-9843-36A318F29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40" y="1940846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CD6CBF-B374-4483-9E50-45E6B29EBB77}"/>
                  </a:ext>
                </a:extLst>
              </p:cNvPr>
              <p:cNvSpPr/>
              <p:nvPr/>
            </p:nvSpPr>
            <p:spPr>
              <a:xfrm>
                <a:off x="5687388" y="1865333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16CAA2-381C-4C0F-9FAF-02F5826E4423}"/>
                  </a:ext>
                </a:extLst>
              </p:cNvPr>
              <p:cNvSpPr/>
              <p:nvPr/>
            </p:nvSpPr>
            <p:spPr>
              <a:xfrm>
                <a:off x="5522877" y="1863395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9A9CB96-3643-4DE6-AD8B-857DBFDF1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9441" y="2024232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BF68405-050E-46A6-89AC-2D88714BF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1089" y="2024232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BB16AAC-3A26-4225-A780-03B70CFA5C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341" y="228009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6B348C-7C41-43C3-BB5B-D0795E57C747}"/>
                  </a:ext>
                </a:extLst>
              </p:cNvPr>
              <p:cNvSpPr/>
              <p:nvPr/>
            </p:nvSpPr>
            <p:spPr>
              <a:xfrm>
                <a:off x="4926407" y="2121873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60C68A-35C6-4E56-A28E-EDF93595FAB8}"/>
                  </a:ext>
                </a:extLst>
              </p:cNvPr>
              <p:cNvSpPr/>
              <p:nvPr/>
            </p:nvSpPr>
            <p:spPr>
              <a:xfrm>
                <a:off x="4761896" y="2119254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41C7125-D128-4BF9-9F04-2A761C76C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4" y="2196705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859B33D-A7E0-427D-B67A-D6D4D5B60768}"/>
                  </a:ext>
                </a:extLst>
              </p:cNvPr>
              <p:cNvSpPr/>
              <p:nvPr/>
            </p:nvSpPr>
            <p:spPr>
              <a:xfrm>
                <a:off x="5304227" y="2120409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A5920D-DA59-45A6-8179-DE9BE0018F6D}"/>
                  </a:ext>
                </a:extLst>
              </p:cNvPr>
              <p:cNvSpPr/>
              <p:nvPr/>
            </p:nvSpPr>
            <p:spPr>
              <a:xfrm>
                <a:off x="5139716" y="2119254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5175577-0646-42BC-A040-63E1DADCD8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39" y="2196705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58CEB1-AE77-4304-A604-E98CFCB33189}"/>
                  </a:ext>
                </a:extLst>
              </p:cNvPr>
              <p:cNvSpPr/>
              <p:nvPr/>
            </p:nvSpPr>
            <p:spPr>
              <a:xfrm>
                <a:off x="5687387" y="2121192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4924C9-1A3B-4839-A08B-C4D30649FF64}"/>
                  </a:ext>
                </a:extLst>
              </p:cNvPr>
              <p:cNvSpPr/>
              <p:nvPr/>
            </p:nvSpPr>
            <p:spPr>
              <a:xfrm>
                <a:off x="5522876" y="2119254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F76BCFD-BAA8-417F-A149-EE48E3C7B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9441" y="228009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A1E6719-A886-44A3-8172-C02BFDBC7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1089" y="228009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969EAA-1919-41C7-96DF-28D737821522}"/>
                  </a:ext>
                </a:extLst>
              </p:cNvPr>
              <p:cNvSpPr/>
              <p:nvPr/>
            </p:nvSpPr>
            <p:spPr>
              <a:xfrm>
                <a:off x="4926407" y="2373432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267C21-E203-41D5-8335-D86234F201F8}"/>
                  </a:ext>
                </a:extLst>
              </p:cNvPr>
              <p:cNvSpPr/>
              <p:nvPr/>
            </p:nvSpPr>
            <p:spPr>
              <a:xfrm>
                <a:off x="4761896" y="2370813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1B7901F-7E4A-44B3-9401-B4D699D8C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4" y="2448264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C8A2FE-CCC4-46D3-BDA1-895C7ED83C97}"/>
                  </a:ext>
                </a:extLst>
              </p:cNvPr>
              <p:cNvSpPr/>
              <p:nvPr/>
            </p:nvSpPr>
            <p:spPr>
              <a:xfrm>
                <a:off x="5304227" y="2371968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6F08869-B13E-4920-A5AB-23911AC6FF79}"/>
                  </a:ext>
                </a:extLst>
              </p:cNvPr>
              <p:cNvSpPr/>
              <p:nvPr/>
            </p:nvSpPr>
            <p:spPr>
              <a:xfrm>
                <a:off x="5139716" y="2370813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85825BD-682F-4C94-8099-707198907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40" y="2448264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8E1B54B-91BE-4D68-9BA4-1D6B4315A9E8}"/>
                  </a:ext>
                </a:extLst>
              </p:cNvPr>
              <p:cNvSpPr/>
              <p:nvPr/>
            </p:nvSpPr>
            <p:spPr>
              <a:xfrm>
                <a:off x="5687388" y="2372751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B6A918-BB18-427F-A0FF-FE8B07553FC2}"/>
                  </a:ext>
                </a:extLst>
              </p:cNvPr>
              <p:cNvSpPr/>
              <p:nvPr/>
            </p:nvSpPr>
            <p:spPr>
              <a:xfrm>
                <a:off x="5522877" y="2370813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B5FE7EE-81E3-4F95-937A-E5BB8374B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411" y="2012629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AB9D2A-0F87-41C6-82B6-B339BCAA1871}"/>
                  </a:ext>
                </a:extLst>
              </p:cNvPr>
              <p:cNvSpPr/>
              <p:nvPr/>
            </p:nvSpPr>
            <p:spPr>
              <a:xfrm>
                <a:off x="6071477" y="1854411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3ECF014-42EA-4F7D-8918-17C914CF996E}"/>
                  </a:ext>
                </a:extLst>
              </p:cNvPr>
              <p:cNvSpPr/>
              <p:nvPr/>
            </p:nvSpPr>
            <p:spPr>
              <a:xfrm>
                <a:off x="5906966" y="185179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7116767-1F14-4736-8A5F-464D307B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4" y="1929243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86F36D6-C807-49E1-9D54-64ADA669DDBA}"/>
                  </a:ext>
                </a:extLst>
              </p:cNvPr>
              <p:cNvSpPr/>
              <p:nvPr/>
            </p:nvSpPr>
            <p:spPr>
              <a:xfrm>
                <a:off x="6449297" y="1852947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5404E0-FADA-440B-A477-B2EA5F334D29}"/>
                  </a:ext>
                </a:extLst>
              </p:cNvPr>
              <p:cNvSpPr/>
              <p:nvPr/>
            </p:nvSpPr>
            <p:spPr>
              <a:xfrm>
                <a:off x="6284786" y="1851792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74531B-EFFD-4814-BC78-75FEC6C94C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10" y="1929243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6E66E2E-8D78-43A7-A1D4-DFD4A824C456}"/>
                  </a:ext>
                </a:extLst>
              </p:cNvPr>
              <p:cNvSpPr/>
              <p:nvPr/>
            </p:nvSpPr>
            <p:spPr>
              <a:xfrm>
                <a:off x="6832458" y="1853730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767B000-EFD9-4F39-8B81-B12C1D9FA242}"/>
                  </a:ext>
                </a:extLst>
              </p:cNvPr>
              <p:cNvSpPr/>
              <p:nvPr/>
            </p:nvSpPr>
            <p:spPr>
              <a:xfrm>
                <a:off x="6667947" y="185179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7D181AB-C5F7-4A9B-9FC2-B368E5CB5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4511" y="2012629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6C76F36-9895-4896-9940-654E1C92F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6159" y="2012629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8CA0C6-0B79-459B-B64F-36BFC0423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411" y="226848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5A662D-12EB-43AE-AA99-7F6B24319D2E}"/>
                  </a:ext>
                </a:extLst>
              </p:cNvPr>
              <p:cNvSpPr/>
              <p:nvPr/>
            </p:nvSpPr>
            <p:spPr>
              <a:xfrm>
                <a:off x="6071477" y="2110270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E612CE9-E159-4D93-BEA4-370802173A8D}"/>
                  </a:ext>
                </a:extLst>
              </p:cNvPr>
              <p:cNvSpPr/>
              <p:nvPr/>
            </p:nvSpPr>
            <p:spPr>
              <a:xfrm>
                <a:off x="5906966" y="2107651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6801AB1-F505-4CA6-8746-2888F6867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4" y="2185102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5DD842A-C858-4028-B457-C544E24C0A7B}"/>
                  </a:ext>
                </a:extLst>
              </p:cNvPr>
              <p:cNvSpPr/>
              <p:nvPr/>
            </p:nvSpPr>
            <p:spPr>
              <a:xfrm>
                <a:off x="6449297" y="2108806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E874317-BB85-49A1-A9D5-3F5224A3ED02}"/>
                  </a:ext>
                </a:extLst>
              </p:cNvPr>
              <p:cNvSpPr/>
              <p:nvPr/>
            </p:nvSpPr>
            <p:spPr>
              <a:xfrm>
                <a:off x="6284786" y="2107651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239F5EB-278C-4475-A071-6B9FA7058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09" y="2185102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EE5137-ED69-468C-8BBF-A8A78341A811}"/>
                  </a:ext>
                </a:extLst>
              </p:cNvPr>
              <p:cNvSpPr/>
              <p:nvPr/>
            </p:nvSpPr>
            <p:spPr>
              <a:xfrm>
                <a:off x="6832457" y="2109589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A0B0DAD-D173-4C79-B07F-600CD3DA5012}"/>
                  </a:ext>
                </a:extLst>
              </p:cNvPr>
              <p:cNvSpPr/>
              <p:nvPr/>
            </p:nvSpPr>
            <p:spPr>
              <a:xfrm>
                <a:off x="6667946" y="2107651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AE46A17-66E4-43C1-BFCA-E5C69CBC9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4511" y="226848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A279185-7A88-4B56-BBF7-2F48657EF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6159" y="226848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CA05E2D-C8E3-44B2-A603-A2F6051F398F}"/>
                  </a:ext>
                </a:extLst>
              </p:cNvPr>
              <p:cNvSpPr/>
              <p:nvPr/>
            </p:nvSpPr>
            <p:spPr>
              <a:xfrm>
                <a:off x="6071477" y="2361829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ADFC2A-03BD-491B-97DC-1157B839014E}"/>
                  </a:ext>
                </a:extLst>
              </p:cNvPr>
              <p:cNvSpPr/>
              <p:nvPr/>
            </p:nvSpPr>
            <p:spPr>
              <a:xfrm>
                <a:off x="5906966" y="2359210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7D22F70-1119-48A5-AE19-ECBC4570B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4" y="2436661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E81481B-4C71-4CB3-BD34-04C87C0BAE95}"/>
                  </a:ext>
                </a:extLst>
              </p:cNvPr>
              <p:cNvSpPr/>
              <p:nvPr/>
            </p:nvSpPr>
            <p:spPr>
              <a:xfrm>
                <a:off x="6449297" y="2360365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7B25C9-FACC-4F12-AE3D-C7A4E33925C0}"/>
                  </a:ext>
                </a:extLst>
              </p:cNvPr>
              <p:cNvSpPr/>
              <p:nvPr/>
            </p:nvSpPr>
            <p:spPr>
              <a:xfrm>
                <a:off x="6284786" y="2359210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0EAF635-8126-4314-9DF4-67BDE1D12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10" y="2436661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A2A72D3-60F9-41D9-8A54-93A59FAC23C6}"/>
                  </a:ext>
                </a:extLst>
              </p:cNvPr>
              <p:cNvSpPr/>
              <p:nvPr/>
            </p:nvSpPr>
            <p:spPr>
              <a:xfrm>
                <a:off x="6832458" y="2361148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ECFD5E3-A9E0-4C3C-A62C-43E574F340DB}"/>
                  </a:ext>
                </a:extLst>
              </p:cNvPr>
              <p:cNvSpPr/>
              <p:nvPr/>
            </p:nvSpPr>
            <p:spPr>
              <a:xfrm>
                <a:off x="6667947" y="2359210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011BDF4-858D-473B-BF56-0FA565E2A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6" y="1934788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66364C1-E362-45FB-AD66-841E59C41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5" y="2190647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EDC4A8-C55D-49A6-B3F6-8594D29644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6" y="2442206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D6ADDF9-511C-46AF-9E54-C2F96B0249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340" y="278133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3FBC560-3A01-4457-BA9F-668927B7411F}"/>
                  </a:ext>
                </a:extLst>
              </p:cNvPr>
              <p:cNvSpPr/>
              <p:nvPr/>
            </p:nvSpPr>
            <p:spPr>
              <a:xfrm>
                <a:off x="4926406" y="2623120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FD1DA0-D9F3-4C73-8F3F-C0D79C4E985A}"/>
                  </a:ext>
                </a:extLst>
              </p:cNvPr>
              <p:cNvSpPr/>
              <p:nvPr/>
            </p:nvSpPr>
            <p:spPr>
              <a:xfrm>
                <a:off x="4761895" y="2620501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A2755D46-DFEC-42A9-97AE-1F9A9079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3" y="2697952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D33C9FB-23ED-46A0-AD65-14B69F89A5E4}"/>
                  </a:ext>
                </a:extLst>
              </p:cNvPr>
              <p:cNvSpPr/>
              <p:nvPr/>
            </p:nvSpPr>
            <p:spPr>
              <a:xfrm>
                <a:off x="5304226" y="2621656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82DD654-39EE-41EA-8A43-1B46393A3B62}"/>
                  </a:ext>
                </a:extLst>
              </p:cNvPr>
              <p:cNvSpPr/>
              <p:nvPr/>
            </p:nvSpPr>
            <p:spPr>
              <a:xfrm>
                <a:off x="5139715" y="2620501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E6635A2-1E50-4FA3-A97A-829C4C2258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39" y="2697952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F7A32FD-1676-44C4-850D-A4D08591A6AF}"/>
                  </a:ext>
                </a:extLst>
              </p:cNvPr>
              <p:cNvSpPr/>
              <p:nvPr/>
            </p:nvSpPr>
            <p:spPr>
              <a:xfrm>
                <a:off x="5687387" y="2622439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B15FD9D-A017-4750-95A2-1AB351D5D131}"/>
                  </a:ext>
                </a:extLst>
              </p:cNvPr>
              <p:cNvSpPr/>
              <p:nvPr/>
            </p:nvSpPr>
            <p:spPr>
              <a:xfrm>
                <a:off x="5522876" y="2620501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27B828F-2941-4609-8AC0-CD57F379C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9440" y="278133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A144446-AB7D-4D78-91DC-35CC843D5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1088" y="2781338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893FEB4-33C5-41AD-A626-25BA1EBBC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340" y="3037197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7026D2-EB3F-4514-8504-A844B4A56BF0}"/>
                  </a:ext>
                </a:extLst>
              </p:cNvPr>
              <p:cNvSpPr/>
              <p:nvPr/>
            </p:nvSpPr>
            <p:spPr>
              <a:xfrm>
                <a:off x="4926406" y="2878979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20A4B56-F975-45AE-92FF-8AA1904D0D7B}"/>
                  </a:ext>
                </a:extLst>
              </p:cNvPr>
              <p:cNvSpPr/>
              <p:nvPr/>
            </p:nvSpPr>
            <p:spPr>
              <a:xfrm>
                <a:off x="4761895" y="2876360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128D1A67-B712-4A1D-A14C-31A3AC1A0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3" y="2953811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DC84FB-A5A6-4CE8-B9AD-B2B09ED83E5A}"/>
                  </a:ext>
                </a:extLst>
              </p:cNvPr>
              <p:cNvSpPr/>
              <p:nvPr/>
            </p:nvSpPr>
            <p:spPr>
              <a:xfrm>
                <a:off x="5304226" y="2877515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045CBF7-B4ED-45C9-9BBA-975E51851279}"/>
                  </a:ext>
                </a:extLst>
              </p:cNvPr>
              <p:cNvSpPr/>
              <p:nvPr/>
            </p:nvSpPr>
            <p:spPr>
              <a:xfrm>
                <a:off x="5139715" y="2876360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9CCC257-5C25-4C97-8479-208FB47D1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38" y="2953811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CABFE8-F1FD-4851-A2FE-7430E40A020A}"/>
                  </a:ext>
                </a:extLst>
              </p:cNvPr>
              <p:cNvSpPr/>
              <p:nvPr/>
            </p:nvSpPr>
            <p:spPr>
              <a:xfrm>
                <a:off x="5687386" y="2878298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97DBC50-87E6-4297-8632-E691834BE59B}"/>
                  </a:ext>
                </a:extLst>
              </p:cNvPr>
              <p:cNvSpPr/>
              <p:nvPr/>
            </p:nvSpPr>
            <p:spPr>
              <a:xfrm>
                <a:off x="5522875" y="2876360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3F3DE03-CE6D-4D37-86AA-7CA1048A3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9440" y="3037197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6D4EABD-F3EF-4BD6-81FC-9F4832AA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1088" y="3037197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E9E573B-FA64-4425-9ADC-E105AB1F8AC0}"/>
                  </a:ext>
                </a:extLst>
              </p:cNvPr>
              <p:cNvSpPr/>
              <p:nvPr/>
            </p:nvSpPr>
            <p:spPr>
              <a:xfrm>
                <a:off x="4926406" y="3130538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827458F-5CED-40FA-971F-70B0B2CFE96A}"/>
                  </a:ext>
                </a:extLst>
              </p:cNvPr>
              <p:cNvSpPr/>
              <p:nvPr/>
            </p:nvSpPr>
            <p:spPr>
              <a:xfrm>
                <a:off x="4761895" y="3127919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919A76F-919A-4686-8454-0773E764F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653" y="3205370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2F9AA44-86C2-4DED-8805-61EC52A3E75A}"/>
                  </a:ext>
                </a:extLst>
              </p:cNvPr>
              <p:cNvSpPr/>
              <p:nvPr/>
            </p:nvSpPr>
            <p:spPr>
              <a:xfrm>
                <a:off x="5304226" y="3129074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AD1B0EA-1C62-4DF5-95C4-B052A1A172A6}"/>
                  </a:ext>
                </a:extLst>
              </p:cNvPr>
              <p:cNvSpPr/>
              <p:nvPr/>
            </p:nvSpPr>
            <p:spPr>
              <a:xfrm>
                <a:off x="5139715" y="3127919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4E6BD203-FBFC-47B0-B733-367945EA2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6639" y="3205370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3B8206B-CF24-44EC-88A8-CA5D4F06A4A0}"/>
                  </a:ext>
                </a:extLst>
              </p:cNvPr>
              <p:cNvSpPr/>
              <p:nvPr/>
            </p:nvSpPr>
            <p:spPr>
              <a:xfrm>
                <a:off x="5687387" y="3129857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C780EFB-6F9D-4640-B9D6-45E63FAC7F58}"/>
                  </a:ext>
                </a:extLst>
              </p:cNvPr>
              <p:cNvSpPr/>
              <p:nvPr/>
            </p:nvSpPr>
            <p:spPr>
              <a:xfrm>
                <a:off x="5522876" y="3127919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8A5F898-EAAF-40EA-91A6-3BAAE63A1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410" y="276973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AC00967-7F37-4569-BB43-A9BCBC228E9C}"/>
                  </a:ext>
                </a:extLst>
              </p:cNvPr>
              <p:cNvSpPr/>
              <p:nvPr/>
            </p:nvSpPr>
            <p:spPr>
              <a:xfrm>
                <a:off x="6071476" y="2611517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953ABB9-193E-4FAF-8F32-1291E6A1B3FE}"/>
                  </a:ext>
                </a:extLst>
              </p:cNvPr>
              <p:cNvSpPr/>
              <p:nvPr/>
            </p:nvSpPr>
            <p:spPr>
              <a:xfrm>
                <a:off x="5906965" y="2608898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2F6864E-38FA-4CD6-BE21-F4E50071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3" y="2686349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6F30F2F-148C-4349-8585-A99DE4B5B5B9}"/>
                  </a:ext>
                </a:extLst>
              </p:cNvPr>
              <p:cNvSpPr/>
              <p:nvPr/>
            </p:nvSpPr>
            <p:spPr>
              <a:xfrm>
                <a:off x="6449296" y="2610053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55ECFC5-6994-44B5-8783-AAF2B341D297}"/>
                  </a:ext>
                </a:extLst>
              </p:cNvPr>
              <p:cNvSpPr/>
              <p:nvPr/>
            </p:nvSpPr>
            <p:spPr>
              <a:xfrm>
                <a:off x="6284785" y="2608898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A3D3758-5E4F-47EE-BB58-B1BDF3D28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09" y="2686349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6F5ABF8-7987-4B80-8BCB-B17624A9ACD6}"/>
                  </a:ext>
                </a:extLst>
              </p:cNvPr>
              <p:cNvSpPr/>
              <p:nvPr/>
            </p:nvSpPr>
            <p:spPr>
              <a:xfrm>
                <a:off x="6832457" y="2610836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36F871-3E1C-41B3-ADE2-1268C52F28B5}"/>
                  </a:ext>
                </a:extLst>
              </p:cNvPr>
              <p:cNvSpPr/>
              <p:nvPr/>
            </p:nvSpPr>
            <p:spPr>
              <a:xfrm>
                <a:off x="6667946" y="2608898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E3F79BC-312D-4CAD-BEB9-8D3C28B95A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4510" y="276973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3DB3C50E-1785-456D-B2B0-10D3D126C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6158" y="276973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2088835-6FAA-45AF-A6D8-FAD448F0D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410" y="302559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AABC85B-BA84-474F-9566-74C8095764E0}"/>
                  </a:ext>
                </a:extLst>
              </p:cNvPr>
              <p:cNvSpPr/>
              <p:nvPr/>
            </p:nvSpPr>
            <p:spPr>
              <a:xfrm>
                <a:off x="6071476" y="2867376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87086D7-30BA-4E9C-9BFC-602D246DCF99}"/>
                  </a:ext>
                </a:extLst>
              </p:cNvPr>
              <p:cNvSpPr/>
              <p:nvPr/>
            </p:nvSpPr>
            <p:spPr>
              <a:xfrm>
                <a:off x="5906965" y="2864757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EC0EB41-DE7D-4BC9-8641-D0ECF1F51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3" y="2942208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91182DE-78C9-4B1C-9132-97D90FCAC0DA}"/>
                  </a:ext>
                </a:extLst>
              </p:cNvPr>
              <p:cNvSpPr/>
              <p:nvPr/>
            </p:nvSpPr>
            <p:spPr>
              <a:xfrm>
                <a:off x="6449296" y="2865912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8756AC7-BBB3-4511-BBAF-10D4D13E777E}"/>
                  </a:ext>
                </a:extLst>
              </p:cNvPr>
              <p:cNvSpPr/>
              <p:nvPr/>
            </p:nvSpPr>
            <p:spPr>
              <a:xfrm>
                <a:off x="6284785" y="2864757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3714941-D526-416B-A26E-E8947663C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08" y="2942208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A9D49C-EBEF-45C0-A03F-B0A1F26B67A0}"/>
                  </a:ext>
                </a:extLst>
              </p:cNvPr>
              <p:cNvSpPr/>
              <p:nvPr/>
            </p:nvSpPr>
            <p:spPr>
              <a:xfrm>
                <a:off x="6832456" y="2866695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8CE4746-5281-45D0-A5A4-D1928A9E09FE}"/>
                  </a:ext>
                </a:extLst>
              </p:cNvPr>
              <p:cNvSpPr/>
              <p:nvPr/>
            </p:nvSpPr>
            <p:spPr>
              <a:xfrm>
                <a:off x="6667945" y="2864757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020D663-568E-4DE1-9FAB-B55E92FD1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4510" y="302559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08BE501-DBE5-429E-B0FE-901137EAE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6158" y="302559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9CC8ECB-C519-4873-A9AB-0C4638B7A216}"/>
                  </a:ext>
                </a:extLst>
              </p:cNvPr>
              <p:cNvSpPr/>
              <p:nvPr/>
            </p:nvSpPr>
            <p:spPr>
              <a:xfrm>
                <a:off x="6071476" y="3118935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32F189C-F5E3-40CD-B472-D9546DF6A195}"/>
                  </a:ext>
                </a:extLst>
              </p:cNvPr>
              <p:cNvSpPr/>
              <p:nvPr/>
            </p:nvSpPr>
            <p:spPr>
              <a:xfrm>
                <a:off x="5906965" y="311631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968F907-75AA-459F-9C9B-287C97B9B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723" y="3193767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B5F3BF9-5777-4AF3-B340-387C02B8EF52}"/>
                  </a:ext>
                </a:extLst>
              </p:cNvPr>
              <p:cNvSpPr/>
              <p:nvPr/>
            </p:nvSpPr>
            <p:spPr>
              <a:xfrm>
                <a:off x="6449296" y="3117471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95C184F-6A54-4EE8-8FEC-851AF3C4422B}"/>
                  </a:ext>
                </a:extLst>
              </p:cNvPr>
              <p:cNvSpPr/>
              <p:nvPr/>
            </p:nvSpPr>
            <p:spPr>
              <a:xfrm>
                <a:off x="6284785" y="3116316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9F304C8-9226-46A2-82AE-D19653552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1709" y="3193767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DB637B7-E9C9-44ED-B8B6-8CD5E1FFA470}"/>
                  </a:ext>
                </a:extLst>
              </p:cNvPr>
              <p:cNvSpPr/>
              <p:nvPr/>
            </p:nvSpPr>
            <p:spPr>
              <a:xfrm>
                <a:off x="6832457" y="3118254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A16844D-EDC5-4753-9364-DF6699560CDC}"/>
                  </a:ext>
                </a:extLst>
              </p:cNvPr>
              <p:cNvSpPr/>
              <p:nvPr/>
            </p:nvSpPr>
            <p:spPr>
              <a:xfrm>
                <a:off x="6667946" y="311631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E5299B6-3F5E-483E-A6A5-78184DA4C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5" y="2691894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ED410C95-AAEC-4E65-9400-4188D756F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4" y="2947753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630DBD42-5F90-4460-A56D-9D8CC21A5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865" y="3199312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FC8E85C7-9077-4CED-BBA3-076059EC8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3826" y="2520040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BE833C76-F54D-4523-A6EB-1FC293EFB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5926" y="2520040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A5A5EA8-3AE6-4F0D-A8ED-0DF5F731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7574" y="2520040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0CE9CB97-4AF4-40C0-B7A6-9CA789F14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8450" y="252652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B82725F9-9081-43EE-A8B1-DC7D152E0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550" y="252652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4CE88E0-F667-4BE8-8EFA-7E5729FC9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2198" y="2526524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CB66BE-4291-4083-A3BF-1F5DF72B3A3F}"/>
                </a:ext>
              </a:extLst>
            </p:cNvPr>
            <p:cNvGrpSpPr/>
            <p:nvPr/>
          </p:nvGrpSpPr>
          <p:grpSpPr>
            <a:xfrm>
              <a:off x="4835717" y="3371110"/>
              <a:ext cx="2190022" cy="646189"/>
              <a:chOff x="3417581" y="-1393839"/>
              <a:chExt cx="3201702" cy="146000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EE022D-910D-4080-ACD7-4DF2F91A6D4E}"/>
                  </a:ext>
                </a:extLst>
              </p:cNvPr>
              <p:cNvSpPr/>
              <p:nvPr/>
            </p:nvSpPr>
            <p:spPr>
              <a:xfrm>
                <a:off x="3417581" y="-816003"/>
                <a:ext cx="3201702" cy="882172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  <p:sp>
            <p:nvSpPr>
              <p:cNvPr id="14" name="Arrow: Up-Down 13">
                <a:extLst>
                  <a:ext uri="{FF2B5EF4-FFF2-40B4-BE49-F238E27FC236}">
                    <a16:creationId xmlns:a16="http://schemas.microsoft.com/office/drawing/2014/main" id="{5B49A67D-C24D-478A-886E-C005FDF00E9C}"/>
                  </a:ext>
                </a:extLst>
              </p:cNvPr>
              <p:cNvSpPr/>
              <p:nvPr/>
            </p:nvSpPr>
            <p:spPr>
              <a:xfrm>
                <a:off x="4886440" y="-1393839"/>
                <a:ext cx="155328" cy="551021"/>
              </a:xfrm>
              <a:prstGeom prst="upDown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02AECEEC-748B-4749-AB73-76047CDDEF54}"/>
                </a:ext>
              </a:extLst>
            </p:cNvPr>
            <p:cNvSpPr/>
            <p:nvPr/>
          </p:nvSpPr>
          <p:spPr>
            <a:xfrm>
              <a:off x="5847707" y="4016422"/>
              <a:ext cx="166043" cy="287764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D27283-9692-4D4F-AEAB-CD293FCE6860}"/>
                </a:ext>
              </a:extLst>
            </p:cNvPr>
            <p:cNvSpPr/>
            <p:nvPr/>
          </p:nvSpPr>
          <p:spPr>
            <a:xfrm>
              <a:off x="4740891" y="4298368"/>
              <a:ext cx="2478609" cy="437637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rPr>
                <a:t>DRAM (Off-Chip)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BA0FD3-5DF9-4858-9B77-9C07251A87DC}"/>
                </a:ext>
              </a:extLst>
            </p:cNvPr>
            <p:cNvSpPr txBox="1"/>
            <p:nvPr/>
          </p:nvSpPr>
          <p:spPr>
            <a:xfrm>
              <a:off x="4866885" y="3633686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rPr>
                <a:t>Scratch-Pad Memory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005A657-4AB0-4446-BC1A-E798C1601773}"/>
              </a:ext>
            </a:extLst>
          </p:cNvPr>
          <p:cNvSpPr/>
          <p:nvPr/>
        </p:nvSpPr>
        <p:spPr>
          <a:xfrm>
            <a:off x="504436" y="4961030"/>
            <a:ext cx="10239511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[1] Norman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Jouppi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et al. In-datacenter performance analysis of a tensor processing unit. In ISCA 2017.            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[TPU v1]</a:t>
            </a:r>
          </a:p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[2] Yu-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Hsin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Chen et al.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Eyeriss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: An energy-efficient reconfigurable accelerator for deep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cnns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. In JSSC 2016.    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Eyeriss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System, MIT]</a:t>
            </a:r>
          </a:p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[3] Kamran Khan. 2018. Xilinx DNN Processor (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xDNN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), Accelerating AI in Datacenters. 		                  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[Xilinx </a:t>
            </a:r>
            <a:r>
              <a:rPr lang="en-US" sz="1400" dirty="0" err="1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xDNN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]</a:t>
            </a:r>
          </a:p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[4] Bruce Fleischer et al., A Scalable Multi-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TeraOPS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Core for AI Training and Inference. In VLSI 2018.                 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[IBM AI Accelerator]</a:t>
            </a:r>
          </a:p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[5] Dataflow Processing Unit from Wave Computing. In HOTCHIPS 2017.                                                                      </a:t>
            </a:r>
            <a:r>
              <a:rPr lang="en-US" sz="1400" dirty="0">
                <a:solidFill>
                  <a:srgbClr val="0000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[Wave DPU]</a:t>
            </a:r>
          </a:p>
          <a:p>
            <a:pPr algn="just"/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[6] M.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Thottethodi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and T. N. Vijaykumar. Why GPGPU is Less Efficient than TPU for DNNs. ACM SIGARCH Blog, Jan 2019. (online)</a:t>
            </a:r>
          </a:p>
        </p:txBody>
      </p:sp>
      <p:sp>
        <p:nvSpPr>
          <p:cNvPr id="147" name="Slide Number Placeholder 2">
            <a:extLst>
              <a:ext uri="{FF2B5EF4-FFF2-40B4-BE49-F238E27FC236}">
                <a16:creationId xmlns:a16="http://schemas.microsoft.com/office/drawing/2014/main" id="{6F23BA90-AC5C-4611-9829-200DA5C1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</p:spPr>
        <p:txBody>
          <a:bodyPr/>
          <a:lstStyle/>
          <a:p>
            <a:fld id="{514C18A4-324A-444A-8A83-177E02CC42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73FB-D363-4142-A6BC-D60CCC38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7100"/>
          </a:xfrm>
        </p:spPr>
        <p:txBody>
          <a:bodyPr anchor="ctr">
            <a:normAutofit/>
          </a:bodyPr>
          <a:lstStyle/>
          <a:p>
            <a:r>
              <a:rPr lang="en-US" dirty="0"/>
              <a:t>Mapping Computation in Space and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CA664-E63D-4F64-A8B8-369DA82D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0AF1A-A618-42AF-9000-C763974E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6" y="1012886"/>
            <a:ext cx="4186508" cy="207861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959443-484E-4066-801D-E3CD69E3A503}"/>
              </a:ext>
            </a:extLst>
          </p:cNvPr>
          <p:cNvSpPr/>
          <p:nvPr/>
        </p:nvSpPr>
        <p:spPr>
          <a:xfrm>
            <a:off x="2734804" y="1462621"/>
            <a:ext cx="901025" cy="360446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B3A924-FEDA-4C6F-8FE4-30BBE36F7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23" y="3408093"/>
            <a:ext cx="3232573" cy="25566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BEAFFD-7FC2-49D5-AE07-12B41E7DE810}"/>
              </a:ext>
            </a:extLst>
          </p:cNvPr>
          <p:cNvSpPr/>
          <p:nvPr/>
        </p:nvSpPr>
        <p:spPr>
          <a:xfrm>
            <a:off x="964583" y="3883183"/>
            <a:ext cx="468729" cy="44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114C6-3E7D-4469-95D8-D80AAA1573CB}"/>
              </a:ext>
            </a:extLst>
          </p:cNvPr>
          <p:cNvSpPr/>
          <p:nvPr/>
        </p:nvSpPr>
        <p:spPr>
          <a:xfrm>
            <a:off x="2864545" y="3938844"/>
            <a:ext cx="182880" cy="167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19ED6-AFCD-4B31-A53D-4701C2F1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469" y="1198173"/>
            <a:ext cx="3230597" cy="23401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F3B2C0-4BFB-4428-A8E3-09560EC5D082}"/>
              </a:ext>
            </a:extLst>
          </p:cNvPr>
          <p:cNvSpPr/>
          <p:nvPr/>
        </p:nvSpPr>
        <p:spPr>
          <a:xfrm>
            <a:off x="8654143" y="3414461"/>
            <a:ext cx="3080658" cy="214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D10C7-C4D1-42B6-A7F1-274BEE50E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438" y="829169"/>
            <a:ext cx="4750735" cy="3136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58152-A507-4C36-912E-39876E49B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198" y="3414460"/>
            <a:ext cx="4772101" cy="2024885"/>
          </a:xfrm>
          <a:prstGeom prst="rect">
            <a:avLst/>
          </a:prstGeom>
        </p:spPr>
      </p:pic>
      <p:sp>
        <p:nvSpPr>
          <p:cNvPr id="20" name="TextBox 93">
            <a:extLst>
              <a:ext uri="{FF2B5EF4-FFF2-40B4-BE49-F238E27FC236}">
                <a16:creationId xmlns:a16="http://schemas.microsoft.com/office/drawing/2014/main" id="{A6AD28EB-090E-44F0-A7CA-0E3DDB1AC492}"/>
              </a:ext>
            </a:extLst>
          </p:cNvPr>
          <p:cNvSpPr txBox="1"/>
          <p:nvPr/>
        </p:nvSpPr>
        <p:spPr>
          <a:xfrm>
            <a:off x="9301591" y="5666997"/>
            <a:ext cx="1841770" cy="5127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PEs compute different outputs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6AF54E-D5AB-4235-8E1C-931C07063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436" y="5732363"/>
            <a:ext cx="4233674" cy="720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8596E2-01BE-483B-9CA8-52D1B0862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328" y="4850892"/>
            <a:ext cx="1169482" cy="160168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DFB2E1-3E53-4AB5-B631-0027DE558784}"/>
              </a:ext>
            </a:extLst>
          </p:cNvPr>
          <p:cNvCxnSpPr>
            <a:cxnSpLocks/>
          </p:cNvCxnSpPr>
          <p:nvPr/>
        </p:nvCxnSpPr>
        <p:spPr>
          <a:xfrm flipV="1">
            <a:off x="8339810" y="4105820"/>
            <a:ext cx="974376" cy="745073"/>
          </a:xfrm>
          <a:prstGeom prst="line">
            <a:avLst/>
          </a:prstGeom>
          <a:noFill/>
          <a:ln w="19050" cap="flat" cmpd="sng" algn="ctr">
            <a:solidFill>
              <a:srgbClr val="ED7D31">
                <a:lumMod val="50000"/>
              </a:srgbClr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65368-64E6-4F65-B015-4A341415C150}"/>
              </a:ext>
            </a:extLst>
          </p:cNvPr>
          <p:cNvCxnSpPr>
            <a:cxnSpLocks/>
          </p:cNvCxnSpPr>
          <p:nvPr/>
        </p:nvCxnSpPr>
        <p:spPr>
          <a:xfrm flipV="1">
            <a:off x="8329281" y="4105820"/>
            <a:ext cx="941967" cy="2339049"/>
          </a:xfrm>
          <a:prstGeom prst="line">
            <a:avLst/>
          </a:prstGeom>
          <a:noFill/>
          <a:ln w="19050" cap="flat" cmpd="sng" algn="ctr">
            <a:solidFill>
              <a:srgbClr val="ED7D31">
                <a:lumMod val="50000"/>
              </a:srgbClr>
            </a:solidFill>
            <a:prstDash val="dash"/>
            <a:miter lim="800000"/>
          </a:ln>
          <a:effectLst/>
        </p:spPr>
      </p:cxnSp>
      <p:sp>
        <p:nvSpPr>
          <p:cNvPr id="36" name="TextBox 1">
            <a:extLst>
              <a:ext uri="{FF2B5EF4-FFF2-40B4-BE49-F238E27FC236}">
                <a16:creationId xmlns:a16="http://schemas.microsoft.com/office/drawing/2014/main" id="{797C86FC-DC48-4CDA-9D58-D5CB842605C2}"/>
              </a:ext>
            </a:extLst>
          </p:cNvPr>
          <p:cNvSpPr txBox="1"/>
          <p:nvPr/>
        </p:nvSpPr>
        <p:spPr>
          <a:xfrm>
            <a:off x="4981400" y="4919678"/>
            <a:ext cx="222920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Data in RF of PE(1,1)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: 1x3 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Courier New" panose="02070309020205020404" pitchFamily="49" charset="0"/>
              </a:rPr>
              <a:t>W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: 1x1x3,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cs typeface="Courier New" panose="02070309020205020404" pitchFamily="49" charset="0"/>
              </a:rPr>
              <a:t>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: 1x1x1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11C301-99E9-4554-83D9-BB34D18BA6AA}"/>
              </a:ext>
            </a:extLst>
          </p:cNvPr>
          <p:cNvSpPr/>
          <p:nvPr/>
        </p:nvSpPr>
        <p:spPr>
          <a:xfrm>
            <a:off x="7278974" y="1856848"/>
            <a:ext cx="2572598" cy="3139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Scratch-Pad Memory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DCA41-A660-466D-872F-A1ABED7D2494}"/>
              </a:ext>
            </a:extLst>
          </p:cNvPr>
          <p:cNvSpPr/>
          <p:nvPr/>
        </p:nvSpPr>
        <p:spPr>
          <a:xfrm>
            <a:off x="7528716" y="2159508"/>
            <a:ext cx="119706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z="1400" b="1" kern="0" dirty="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(multi-bank, </a:t>
            </a:r>
            <a:br>
              <a:rPr lang="en-US" sz="1400" b="1" kern="0" dirty="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</a:br>
            <a:r>
              <a:rPr lang="en-US" sz="1400" b="1" kern="0" dirty="0">
                <a:solidFill>
                  <a:srgbClr val="70AD47">
                    <a:lumMod val="50000"/>
                  </a:srgbClr>
                </a:solidFill>
                <a:latin typeface="Candara" panose="020E0502030303020204" pitchFamily="34" charset="0"/>
              </a:rPr>
              <a:t>double buffered)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77F52C-09EC-4561-8E36-A7AE7F0BA4F4}"/>
              </a:ext>
            </a:extLst>
          </p:cNvPr>
          <p:cNvSpPr/>
          <p:nvPr/>
        </p:nvSpPr>
        <p:spPr>
          <a:xfrm>
            <a:off x="5553799" y="102889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filters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4C04A0-A191-467D-8A5F-CF7EC9A5462C}"/>
              </a:ext>
            </a:extLst>
          </p:cNvPr>
          <p:cNvSpPr/>
          <p:nvPr/>
        </p:nvSpPr>
        <p:spPr>
          <a:xfrm>
            <a:off x="5751841" y="1507783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filter row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B5BEA-B5CB-45A0-B25C-0BA9711F7BB7}"/>
              </a:ext>
            </a:extLst>
          </p:cNvPr>
          <p:cNvSpPr/>
          <p:nvPr/>
        </p:nvSpPr>
        <p:spPr>
          <a:xfrm>
            <a:off x="5779637" y="2019494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filter column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5569E4-CB4E-46E1-BE3B-C82CAE2D4E56}"/>
              </a:ext>
            </a:extLst>
          </p:cNvPr>
          <p:cNvSpPr/>
          <p:nvPr/>
        </p:nvSpPr>
        <p:spPr>
          <a:xfrm>
            <a:off x="5964695" y="2324297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o/p row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4BE50B-A4E7-4021-B03E-42A88BDDF557}"/>
              </a:ext>
            </a:extLst>
          </p:cNvPr>
          <p:cNvSpPr/>
          <p:nvPr/>
        </p:nvSpPr>
        <p:spPr>
          <a:xfrm>
            <a:off x="5964693" y="2552899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o/p column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9EEAE-A7D4-40C3-BE5C-2F109402A056}"/>
              </a:ext>
            </a:extLst>
          </p:cNvPr>
          <p:cNvSpPr txBox="1"/>
          <p:nvPr/>
        </p:nvSpPr>
        <p:spPr>
          <a:xfrm>
            <a:off x="11037487" y="168757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ndara" panose="020E0502030303020204" pitchFamily="34" charset="0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14167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20" grpId="1"/>
      <p:bldP spid="36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D8F-354F-8447-8A0A-A285E23E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37827"/>
          </a:xfrm>
        </p:spPr>
        <p:txBody>
          <a:bodyPr/>
          <a:lstStyle/>
          <a:p>
            <a:r>
              <a:rPr lang="en-US" dirty="0"/>
              <a:t>Vast “Execution Method”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9F2BF-77FA-9A4C-83DF-A3E4049E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2D1A-6B93-0F41-B37A-BD33754BA0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783" y="1025766"/>
            <a:ext cx="4768631" cy="5133873"/>
          </a:xfrm>
        </p:spPr>
        <p:txBody>
          <a:bodyPr>
            <a:normAutofit/>
          </a:bodyPr>
          <a:lstStyle/>
          <a:p>
            <a:r>
              <a:rPr lang="en-US" sz="2400" dirty="0"/>
              <a:t>Many many ways to execute nested loops (of DNN) on a dataflow accelerator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</a:rPr>
              <a:t>Both software and hardware design space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solidFill>
                  <a:srgbClr val="0000FF"/>
                </a:solidFill>
              </a:rPr>
              <a:t>Hardware:</a:t>
            </a:r>
            <a:r>
              <a:rPr lang="en-US" sz="2200" dirty="0">
                <a:solidFill>
                  <a:schemeClr val="tx1"/>
                </a:solidFill>
              </a:rPr>
              <a:t> Size, layout, and connectivity of PEs, size of on-chip buffer and registers, etc.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solidFill>
                  <a:srgbClr val="0000FF"/>
                </a:solidFill>
              </a:rPr>
              <a:t>Software: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loop mappings, e.g., </a:t>
            </a:r>
            <a:r>
              <a:rPr lang="en-US" sz="2200" b="1" dirty="0">
                <a:solidFill>
                  <a:srgbClr val="0000FF"/>
                </a:solidFill>
              </a:rPr>
              <a:t>Spatial: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parallelism, data reuse,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rgbClr val="0000FF"/>
                </a:solidFill>
              </a:rPr>
              <a:t>Temporal:</a:t>
            </a:r>
            <a:r>
              <a:rPr lang="en-US" sz="2200" dirty="0">
                <a:solidFill>
                  <a:schemeClr val="tx1"/>
                </a:solidFill>
              </a:rPr>
              <a:t> ordering and tiling of the loops, data reuse, data buffering, etc.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6D42F5A-6587-9A41-9287-0E4B02A0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25" y="1246299"/>
            <a:ext cx="3602225" cy="169604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ED3BA67-2EBB-2049-9E25-1FB209985FD3}"/>
              </a:ext>
            </a:extLst>
          </p:cNvPr>
          <p:cNvSpPr txBox="1"/>
          <p:nvPr/>
        </p:nvSpPr>
        <p:spPr>
          <a:xfrm>
            <a:off x="5170093" y="87508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4D Convolution: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1E0714-6473-4785-8A40-1380AFF58064}"/>
              </a:ext>
            </a:extLst>
          </p:cNvPr>
          <p:cNvGrpSpPr/>
          <p:nvPr/>
        </p:nvGrpSpPr>
        <p:grpSpPr>
          <a:xfrm>
            <a:off x="8720865" y="915888"/>
            <a:ext cx="3312234" cy="2520490"/>
            <a:chOff x="8689515" y="2282475"/>
            <a:chExt cx="3312234" cy="25204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A0A959-C383-1141-B45F-A5D03EF43DD2}"/>
                </a:ext>
              </a:extLst>
            </p:cNvPr>
            <p:cNvSpPr/>
            <p:nvPr/>
          </p:nvSpPr>
          <p:spPr>
            <a:xfrm>
              <a:off x="9858334" y="2830832"/>
              <a:ext cx="1117271" cy="76822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E5486A-070B-DE43-B862-FF00AB9E66D0}"/>
                </a:ext>
              </a:extLst>
            </p:cNvPr>
            <p:cNvGrpSpPr/>
            <p:nvPr/>
          </p:nvGrpSpPr>
          <p:grpSpPr>
            <a:xfrm>
              <a:off x="9795251" y="3599000"/>
              <a:ext cx="1209811" cy="566842"/>
              <a:chOff x="4277725" y="346702"/>
              <a:chExt cx="1768682" cy="128073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1AADF0-B31F-FB41-AECE-9C8BAC6FF382}"/>
                  </a:ext>
                </a:extLst>
              </p:cNvPr>
              <p:cNvSpPr/>
              <p:nvPr/>
            </p:nvSpPr>
            <p:spPr>
              <a:xfrm>
                <a:off x="4277725" y="817896"/>
                <a:ext cx="1768682" cy="80953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Scratch-Pad Memory</a:t>
                </a:r>
              </a:p>
            </p:txBody>
          </p:sp>
          <p:sp>
            <p:nvSpPr>
              <p:cNvPr id="9" name="Arrow: Up-Down 8">
                <a:extLst>
                  <a:ext uri="{FF2B5EF4-FFF2-40B4-BE49-F238E27FC236}">
                    <a16:creationId xmlns:a16="http://schemas.microsoft.com/office/drawing/2014/main" id="{F7C0F0F3-3FA7-EE4F-A470-88AF6B9DE57E}"/>
                  </a:ext>
                </a:extLst>
              </p:cNvPr>
              <p:cNvSpPr/>
              <p:nvPr/>
            </p:nvSpPr>
            <p:spPr>
              <a:xfrm>
                <a:off x="5063815" y="346702"/>
                <a:ext cx="141768" cy="471194"/>
              </a:xfrm>
              <a:prstGeom prst="upDown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3A4D8E2B-EE48-EB49-8498-7784F9836793}"/>
                </a:ext>
              </a:extLst>
            </p:cNvPr>
            <p:cNvSpPr/>
            <p:nvPr/>
          </p:nvSpPr>
          <p:spPr>
            <a:xfrm>
              <a:off x="10295778" y="4168779"/>
              <a:ext cx="177235" cy="271233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8CF5D0-D7BE-3E49-B80C-5B5A3FF31DB0}"/>
                </a:ext>
              </a:extLst>
            </p:cNvPr>
            <p:cNvSpPr/>
            <p:nvPr/>
          </p:nvSpPr>
          <p:spPr>
            <a:xfrm>
              <a:off x="9767326" y="4440012"/>
              <a:ext cx="1237737" cy="27876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DRAM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988764-7FF7-A546-A174-984FD5C18B8C}"/>
                </a:ext>
              </a:extLst>
            </p:cNvPr>
            <p:cNvGrpSpPr/>
            <p:nvPr/>
          </p:nvGrpSpPr>
          <p:grpSpPr>
            <a:xfrm>
              <a:off x="9887591" y="2877228"/>
              <a:ext cx="1032564" cy="668465"/>
              <a:chOff x="5003958" y="1100237"/>
              <a:chExt cx="2010317" cy="120983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3344779-DEDF-D644-9B67-DDDFE0E25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9781" y="1391330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03300A1-7320-AD48-84CF-D780D9A14C18}"/>
                  </a:ext>
                </a:extLst>
              </p:cNvPr>
              <p:cNvGrpSpPr/>
              <p:nvPr/>
            </p:nvGrpSpPr>
            <p:grpSpPr>
              <a:xfrm>
                <a:off x="5003958" y="1100237"/>
                <a:ext cx="2010317" cy="291474"/>
                <a:chOff x="857365" y="1694015"/>
                <a:chExt cx="2243873" cy="34939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B223DB3-B8FC-694C-81B4-47EC45F6D5FA}"/>
                    </a:ext>
                  </a:extLst>
                </p:cNvPr>
                <p:cNvGrpSpPr/>
                <p:nvPr/>
              </p:nvGrpSpPr>
              <p:grpSpPr>
                <a:xfrm>
                  <a:off x="857365" y="1694015"/>
                  <a:ext cx="590180" cy="349391"/>
                  <a:chOff x="513643" y="722488"/>
                  <a:chExt cx="822465" cy="593625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943CF27-D0FC-464D-971B-0CC4D0D0A2EB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2"/>
                    <a:ext cx="324259" cy="583970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E9A4E4D-9C4C-B546-87A9-AAFF9847A3C4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9362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4FF44F7-A1F7-974F-951E-EBB92CBBB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5752" y="1862045"/>
                  <a:ext cx="232680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DD9C7115-5710-1940-AB64-0FE39531E122}"/>
                    </a:ext>
                  </a:extLst>
                </p:cNvPr>
                <p:cNvGrpSpPr/>
                <p:nvPr/>
              </p:nvGrpSpPr>
              <p:grpSpPr>
                <a:xfrm>
                  <a:off x="1678409" y="1694015"/>
                  <a:ext cx="590180" cy="343708"/>
                  <a:chOff x="513643" y="722488"/>
                  <a:chExt cx="822465" cy="583968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D80435E1-96C3-2040-B6F6-457F4FE5EFC7}"/>
                      </a:ext>
                    </a:extLst>
                  </p:cNvPr>
                  <p:cNvSpPr/>
                  <p:nvPr/>
                </p:nvSpPr>
                <p:spPr>
                  <a:xfrm>
                    <a:off x="1011849" y="726747"/>
                    <a:ext cx="324259" cy="579708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EFF3CD2-7BCE-A548-B854-90915EA2AA1A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8396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1BBD427-5557-084F-886E-715B7CD86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0194" y="1862045"/>
                  <a:ext cx="230887" cy="263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5B61A39-C436-7842-A7B6-DF8AE3A5F37A}"/>
                    </a:ext>
                  </a:extLst>
                </p:cNvPr>
                <p:cNvGrpSpPr/>
                <p:nvPr/>
              </p:nvGrpSpPr>
              <p:grpSpPr>
                <a:xfrm>
                  <a:off x="2511058" y="1694015"/>
                  <a:ext cx="590180" cy="349390"/>
                  <a:chOff x="513643" y="722488"/>
                  <a:chExt cx="822465" cy="801885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84EFABA-13FE-BB4B-82D0-53D3F3B40640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0"/>
                    <a:ext cx="324259" cy="792233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7CF7791-9DB1-6A40-96BB-A47C3D6FDC10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80188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29F74B7-9646-8D4F-9C4C-91D18FFFB7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4760" y="1391330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0BA745A-B80D-AB49-BFAE-322943FDE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7798" y="1391330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FE9E0B8-ACCA-8642-B559-F195EC98E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9781" y="1854401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04FE924-23B2-E34E-AC54-BCB1E1F64C80}"/>
                  </a:ext>
                </a:extLst>
              </p:cNvPr>
              <p:cNvGrpSpPr/>
              <p:nvPr/>
            </p:nvGrpSpPr>
            <p:grpSpPr>
              <a:xfrm>
                <a:off x="5003958" y="1563308"/>
                <a:ext cx="2010316" cy="291474"/>
                <a:chOff x="857365" y="1694015"/>
                <a:chExt cx="2243873" cy="34939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3E6D7E6-3C6A-D442-AEDD-336F53179C96}"/>
                    </a:ext>
                  </a:extLst>
                </p:cNvPr>
                <p:cNvGrpSpPr/>
                <p:nvPr/>
              </p:nvGrpSpPr>
              <p:grpSpPr>
                <a:xfrm>
                  <a:off x="857365" y="1694015"/>
                  <a:ext cx="590180" cy="349391"/>
                  <a:chOff x="513643" y="722488"/>
                  <a:chExt cx="822465" cy="593625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7E97EAA-0B11-2B40-94DD-2386D3B8EA01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2"/>
                    <a:ext cx="324259" cy="583970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8185AEB-B09D-CE4A-B16E-E2FAC1DCE245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9362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98F8ED7-26AF-1747-BD79-AAAAB9945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5752" y="1862045"/>
                  <a:ext cx="232680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C5110E-D400-BC45-9D84-08CB3BADDEC3}"/>
                    </a:ext>
                  </a:extLst>
                </p:cNvPr>
                <p:cNvGrpSpPr/>
                <p:nvPr/>
              </p:nvGrpSpPr>
              <p:grpSpPr>
                <a:xfrm>
                  <a:off x="1678409" y="1694015"/>
                  <a:ext cx="590180" cy="343708"/>
                  <a:chOff x="513643" y="722488"/>
                  <a:chExt cx="822465" cy="58396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CD167FB-E399-B043-9D30-A60A1A86F1E6}"/>
                      </a:ext>
                    </a:extLst>
                  </p:cNvPr>
                  <p:cNvSpPr/>
                  <p:nvPr/>
                </p:nvSpPr>
                <p:spPr>
                  <a:xfrm>
                    <a:off x="1011849" y="726747"/>
                    <a:ext cx="324259" cy="579708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C75A49-8CB3-244C-B263-9D12903C1733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8396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3E9C705-1B4C-C847-A9B4-25C7243C3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0194" y="1862045"/>
                  <a:ext cx="230887" cy="263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20BC243-DDC8-1A4A-9444-B60E563D09A5}"/>
                    </a:ext>
                  </a:extLst>
                </p:cNvPr>
                <p:cNvGrpSpPr/>
                <p:nvPr/>
              </p:nvGrpSpPr>
              <p:grpSpPr>
                <a:xfrm>
                  <a:off x="2511058" y="1694015"/>
                  <a:ext cx="590180" cy="349390"/>
                  <a:chOff x="513643" y="722488"/>
                  <a:chExt cx="822465" cy="801885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1BBCF93-4230-5447-BE38-B70BFD087395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0"/>
                    <a:ext cx="324259" cy="792233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C992A55-652F-264A-BB3F-5A166AA2C179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80188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8A57CF7-C21E-4344-BB73-76B0DA85D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4760" y="1854401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3EB89A-56BD-D441-AE68-702060CBE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7798" y="1854401"/>
                <a:ext cx="0" cy="16927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0C5D68E-C7E0-3A40-9A4E-FF480E0E1B55}"/>
                  </a:ext>
                </a:extLst>
              </p:cNvPr>
              <p:cNvGrpSpPr/>
              <p:nvPr/>
            </p:nvGrpSpPr>
            <p:grpSpPr>
              <a:xfrm>
                <a:off x="5003958" y="2018595"/>
                <a:ext cx="2010317" cy="291474"/>
                <a:chOff x="857365" y="1694015"/>
                <a:chExt cx="2243873" cy="34939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BF95B56-B7B1-5147-8CB6-60CD287760B5}"/>
                    </a:ext>
                  </a:extLst>
                </p:cNvPr>
                <p:cNvGrpSpPr/>
                <p:nvPr/>
              </p:nvGrpSpPr>
              <p:grpSpPr>
                <a:xfrm>
                  <a:off x="857365" y="1694015"/>
                  <a:ext cx="590180" cy="349391"/>
                  <a:chOff x="513643" y="722488"/>
                  <a:chExt cx="822465" cy="593625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8B2FA453-6835-0F42-B8C8-B3C0DBB2EA9C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2"/>
                    <a:ext cx="324259" cy="583970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C00DEC8-B25C-D944-9774-90C835132635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9362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63527EC-14AB-F346-91B2-1EF2FEDAD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5752" y="1862045"/>
                  <a:ext cx="232680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4C24FAD-6500-CE45-AEE2-AB03EEB66ED4}"/>
                    </a:ext>
                  </a:extLst>
                </p:cNvPr>
                <p:cNvGrpSpPr/>
                <p:nvPr/>
              </p:nvGrpSpPr>
              <p:grpSpPr>
                <a:xfrm>
                  <a:off x="1678409" y="1694015"/>
                  <a:ext cx="590180" cy="343708"/>
                  <a:chOff x="513643" y="722488"/>
                  <a:chExt cx="822465" cy="583968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283DD6E-0770-2E40-A85D-07D6FB933678}"/>
                      </a:ext>
                    </a:extLst>
                  </p:cNvPr>
                  <p:cNvSpPr/>
                  <p:nvPr/>
                </p:nvSpPr>
                <p:spPr>
                  <a:xfrm>
                    <a:off x="1011849" y="726747"/>
                    <a:ext cx="324259" cy="579708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2E83D0E-585A-F442-9F6E-268D77C52A2C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58396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91BFD52-468B-6949-AD6D-BE96156B8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0194" y="1862045"/>
                  <a:ext cx="230887" cy="263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oval" w="sm" len="sm"/>
                  <a:tailEnd type="oval" w="sm" len="sm"/>
                </a:ln>
                <a:effectLst/>
              </p:spPr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5A327CE-936E-114E-8D60-C4AF55BFAA53}"/>
                    </a:ext>
                  </a:extLst>
                </p:cNvPr>
                <p:cNvGrpSpPr/>
                <p:nvPr/>
              </p:nvGrpSpPr>
              <p:grpSpPr>
                <a:xfrm>
                  <a:off x="2511058" y="1694015"/>
                  <a:ext cx="590180" cy="349390"/>
                  <a:chOff x="513643" y="722488"/>
                  <a:chExt cx="822465" cy="801885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1B87FFC-52E7-E046-BFB7-2695938CBA2C}"/>
                      </a:ext>
                    </a:extLst>
                  </p:cNvPr>
                  <p:cNvSpPr/>
                  <p:nvPr/>
                </p:nvSpPr>
                <p:spPr>
                  <a:xfrm>
                    <a:off x="1011849" y="732140"/>
                    <a:ext cx="324259" cy="792233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CDE6BC8B-C418-BF43-8C49-B6B8A8BD7C3F}"/>
                      </a:ext>
                    </a:extLst>
                  </p:cNvPr>
                  <p:cNvSpPr/>
                  <p:nvPr/>
                </p:nvSpPr>
                <p:spPr>
                  <a:xfrm>
                    <a:off x="513643" y="722488"/>
                    <a:ext cx="822465" cy="80188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0033CC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707CCD3-5701-CA4F-95C6-4CDCC7C7DEB4}"/>
                </a:ext>
              </a:extLst>
            </p:cNvPr>
            <p:cNvSpPr/>
            <p:nvPr/>
          </p:nvSpPr>
          <p:spPr>
            <a:xfrm>
              <a:off x="9259030" y="2282475"/>
              <a:ext cx="2284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Accelerator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CA916A-03BA-264D-92EB-A52B4FA4C6B1}"/>
                </a:ext>
              </a:extLst>
            </p:cNvPr>
            <p:cNvSpPr txBox="1"/>
            <p:nvPr/>
          </p:nvSpPr>
          <p:spPr>
            <a:xfrm>
              <a:off x="10925840" y="2876617"/>
              <a:ext cx="1040681" cy="4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C46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L1 Accesses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21BADA-0947-F043-B3BA-37FA112521C5}"/>
                </a:ext>
              </a:extLst>
            </p:cNvPr>
            <p:cNvSpPr txBox="1"/>
            <p:nvPr/>
          </p:nvSpPr>
          <p:spPr>
            <a:xfrm>
              <a:off x="10934329" y="3697583"/>
              <a:ext cx="1040681" cy="4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F9555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L2 Accesses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FEABA4-873C-8A4E-9779-B374D00DC1E6}"/>
                </a:ext>
              </a:extLst>
            </p:cNvPr>
            <p:cNvSpPr txBox="1"/>
            <p:nvPr/>
          </p:nvSpPr>
          <p:spPr>
            <a:xfrm>
              <a:off x="10961068" y="4311805"/>
              <a:ext cx="1040681" cy="4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L3 Accesses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107981-D8F9-824D-9517-1D6BE0FB3EB6}"/>
                </a:ext>
              </a:extLst>
            </p:cNvPr>
            <p:cNvSpPr txBox="1"/>
            <p:nvPr/>
          </p:nvSpPr>
          <p:spPr>
            <a:xfrm>
              <a:off x="8689515" y="2854447"/>
              <a:ext cx="1139030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Concurrent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Execution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PEs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DC1507-EAC3-5F42-97B2-863BA304771C}"/>
              </a:ext>
            </a:extLst>
          </p:cNvPr>
          <p:cNvGrpSpPr/>
          <p:nvPr/>
        </p:nvGrpSpPr>
        <p:grpSpPr>
          <a:xfrm>
            <a:off x="6360028" y="3623562"/>
            <a:ext cx="3341371" cy="2182720"/>
            <a:chOff x="8101330" y="3248781"/>
            <a:chExt cx="3589874" cy="244814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C13785-AD1C-D843-94FC-59D33D0E9A4A}"/>
                </a:ext>
              </a:extLst>
            </p:cNvPr>
            <p:cNvGrpSpPr/>
            <p:nvPr/>
          </p:nvGrpSpPr>
          <p:grpSpPr>
            <a:xfrm>
              <a:off x="8101330" y="3248781"/>
              <a:ext cx="3589874" cy="2448146"/>
              <a:chOff x="8047037" y="2956952"/>
              <a:chExt cx="3589874" cy="244814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AA439A-4105-9340-B716-182BB54D02B0}"/>
                  </a:ext>
                </a:extLst>
              </p:cNvPr>
              <p:cNvGrpSpPr/>
              <p:nvPr/>
            </p:nvGrpSpPr>
            <p:grpSpPr>
              <a:xfrm>
                <a:off x="8047037" y="3014530"/>
                <a:ext cx="3589874" cy="2390568"/>
                <a:chOff x="5291790" y="2485634"/>
                <a:chExt cx="3589874" cy="239056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8659215-3A40-A04D-8D67-97E9434EFBAB}"/>
                    </a:ext>
                  </a:extLst>
                </p:cNvPr>
                <p:cNvGrpSpPr/>
                <p:nvPr/>
              </p:nvGrpSpPr>
              <p:grpSpPr>
                <a:xfrm>
                  <a:off x="5676573" y="2485634"/>
                  <a:ext cx="3205091" cy="2390568"/>
                  <a:chOff x="5676573" y="2485634"/>
                  <a:chExt cx="3475096" cy="2502780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F88C0AB-2E65-C14B-A8BB-0DE8B6A22E44}"/>
                      </a:ext>
                    </a:extLst>
                  </p:cNvPr>
                  <p:cNvGrpSpPr/>
                  <p:nvPr/>
                </p:nvGrpSpPr>
                <p:grpSpPr>
                  <a:xfrm>
                    <a:off x="5676573" y="2485634"/>
                    <a:ext cx="3475096" cy="2502780"/>
                    <a:chOff x="5822875" y="2485633"/>
                    <a:chExt cx="3691724" cy="2743460"/>
                  </a:xfrm>
                </p:grpSpPr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B5F8DCCE-83BF-1849-95B0-824C124C87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6314" y="3907773"/>
                      <a:ext cx="988285" cy="3961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7x7x512</a:t>
                      </a:r>
                    </a:p>
                  </p:txBody>
                </p: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B20BB3DD-C202-3D46-8804-1771683D4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22875" y="2485633"/>
                      <a:ext cx="3571732" cy="2743460"/>
                      <a:chOff x="5822875" y="2485633"/>
                      <a:chExt cx="3571732" cy="2743460"/>
                    </a:xfrm>
                  </p:grpSpPr>
                  <p:grpSp>
                    <p:nvGrpSpPr>
                      <p:cNvPr id="84" name="Group 83">
                        <a:extLst>
                          <a:ext uri="{FF2B5EF4-FFF2-40B4-BE49-F238E27FC236}">
                            <a16:creationId xmlns:a16="http://schemas.microsoft.com/office/drawing/2014/main" id="{E2756A59-7B11-4E4F-BDCD-E85512B02B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22875" y="2905873"/>
                        <a:ext cx="1228112" cy="1398060"/>
                        <a:chOff x="5740528" y="2641844"/>
                        <a:chExt cx="1228112" cy="1398060"/>
                      </a:xfrm>
                    </p:grpSpPr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78F91501-F07C-CC48-BE49-4C53063EA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40528" y="2641844"/>
                          <a:ext cx="939547" cy="646331"/>
                        </a:xfrm>
                        <a:prstGeom prst="rect">
                          <a:avLst/>
                        </a:prstGeom>
                        <a:solidFill>
                          <a:srgbClr val="D91F1F"/>
                        </a:solidFill>
                        <a:ln w="19050" cap="flat" cmpd="sng" algn="ctr">
                          <a:solidFill>
                            <a:srgbClr val="C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77BE3019-C56D-D646-8D38-9DE9C45F7A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14347" y="2757731"/>
                          <a:ext cx="939547" cy="617947"/>
                        </a:xfrm>
                        <a:prstGeom prst="rect">
                          <a:avLst/>
                        </a:prstGeom>
                        <a:solidFill>
                          <a:srgbClr val="D91F1F"/>
                        </a:solidFill>
                        <a:ln w="19050" cap="flat" cmpd="sng" algn="ctr">
                          <a:solidFill>
                            <a:srgbClr val="C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F44602D9-7179-AE43-80F1-CBE6D528E0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1156" y="2865938"/>
                          <a:ext cx="939547" cy="627428"/>
                        </a:xfrm>
                        <a:prstGeom prst="rect">
                          <a:avLst/>
                        </a:prstGeom>
                        <a:solidFill>
                          <a:srgbClr val="D91F1F"/>
                        </a:solidFill>
                        <a:ln w="19050" cap="flat" cmpd="sng" algn="ctr">
                          <a:solidFill>
                            <a:srgbClr val="C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89BB0594-B233-5C4A-A4E8-24C54F580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7735" y="2997851"/>
                          <a:ext cx="939547" cy="692437"/>
                        </a:xfrm>
                        <a:prstGeom prst="rect">
                          <a:avLst/>
                        </a:prstGeom>
                        <a:solidFill>
                          <a:srgbClr val="D91F1F"/>
                        </a:solidFill>
                        <a:ln w="19050" cap="flat" cmpd="sng" algn="ctr">
                          <a:solidFill>
                            <a:srgbClr val="C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9x9</a:t>
                          </a:r>
                        </a:p>
                      </p:txBody>
                    </p: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3C933F88-6867-0649-A60E-03FA448068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80355" y="3643742"/>
                          <a:ext cx="988285" cy="39616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9x9x256</a:t>
                          </a:r>
                        </a:p>
                      </p:txBody>
                    </p:sp>
                  </p:grpSp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3BCF96AB-C83C-4747-B73D-52F9C24278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88473" y="2485633"/>
                        <a:ext cx="571599" cy="551768"/>
                        <a:chOff x="7288473" y="2485633"/>
                        <a:chExt cx="571599" cy="551768"/>
                      </a:xfrm>
                    </p:grpSpPr>
                    <p:grpSp>
                      <p:nvGrpSpPr>
                        <p:cNvPr id="106" name="Group 105">
                          <a:extLst>
                            <a:ext uri="{FF2B5EF4-FFF2-40B4-BE49-F238E27FC236}">
                              <a16:creationId xmlns:a16="http://schemas.microsoft.com/office/drawing/2014/main" id="{0DE9A081-1E6A-F34A-B65E-0F9DC29404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88473" y="2485633"/>
                          <a:ext cx="491182" cy="465835"/>
                          <a:chOff x="7288473" y="2485633"/>
                          <a:chExt cx="491182" cy="465835"/>
                        </a:xfrm>
                      </p:grpSpPr>
                      <p:sp>
                        <p:nvSpPr>
                          <p:cNvPr id="108" name="Rectangle 107">
                            <a:extLst>
                              <a:ext uri="{FF2B5EF4-FFF2-40B4-BE49-F238E27FC236}">
                                <a16:creationId xmlns:a16="http://schemas.microsoft.com/office/drawing/2014/main" id="{69B61C5B-BFEE-9345-84EA-4346FE861E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88473" y="2485633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" name="Rectangle 108">
                            <a:extLst>
                              <a:ext uri="{FF2B5EF4-FFF2-40B4-BE49-F238E27FC236}">
                                <a16:creationId xmlns:a16="http://schemas.microsoft.com/office/drawing/2014/main" id="{D32F9CB8-E90A-BE4A-9F21-D03A1B78CD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50070" y="2561833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30EC918E-F53F-FC40-A933-7402E00B43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3744" y="2639047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66D071BB-4293-9548-804A-88D634121A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4161" y="2724980"/>
                          <a:ext cx="355911" cy="312421"/>
                        </a:xfrm>
                        <a:prstGeom prst="rect">
                          <a:avLst/>
                        </a:prstGeom>
                        <a:solidFill>
                          <a:srgbClr val="FADA7A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FADA7A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D97FFE4A-00CE-6D48-A57A-B86EDFC898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1661" y="3153116"/>
                        <a:ext cx="571599" cy="551768"/>
                        <a:chOff x="7288473" y="2485633"/>
                        <a:chExt cx="571599" cy="551768"/>
                      </a:xfrm>
                    </p:grpSpPr>
                    <p:grpSp>
                      <p:nvGrpSpPr>
                        <p:cNvPr id="101" name="Group 100">
                          <a:extLst>
                            <a:ext uri="{FF2B5EF4-FFF2-40B4-BE49-F238E27FC236}">
                              <a16:creationId xmlns:a16="http://schemas.microsoft.com/office/drawing/2014/main" id="{765FB5A7-5A50-2C44-9607-DC416F9C27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88473" y="2485633"/>
                          <a:ext cx="491182" cy="465835"/>
                          <a:chOff x="7288473" y="2485633"/>
                          <a:chExt cx="491182" cy="465835"/>
                        </a:xfrm>
                      </p:grpSpPr>
                      <p:sp>
                        <p:nvSpPr>
                          <p:cNvPr id="103" name="Rectangle 102">
                            <a:extLst>
                              <a:ext uri="{FF2B5EF4-FFF2-40B4-BE49-F238E27FC236}">
                                <a16:creationId xmlns:a16="http://schemas.microsoft.com/office/drawing/2014/main" id="{AD24E4EE-F0D5-0143-B044-B9C85EABD2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88473" y="2485633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3B86E5D1-7918-EA4E-A543-0A6BC2B0BE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50070" y="2561833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AF2D7074-94E8-7A4A-A07F-22E13646E2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3744" y="2639047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E761D348-D5FE-9C44-9AF1-DF3A4BB9C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4161" y="2724980"/>
                          <a:ext cx="355911" cy="312421"/>
                        </a:xfrm>
                        <a:prstGeom prst="rect">
                          <a:avLst/>
                        </a:prstGeom>
                        <a:solidFill>
                          <a:srgbClr val="FADA7A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FADA7A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9FD8D1DD-405A-0A45-AFC5-828F500E4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83552" y="4259915"/>
                        <a:ext cx="571599" cy="551771"/>
                        <a:chOff x="7288473" y="2900201"/>
                        <a:chExt cx="571599" cy="551771"/>
                      </a:xfrm>
                    </p:grpSpPr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D3E2712F-F5FE-0A40-94EE-06525C758C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88473" y="2900201"/>
                          <a:ext cx="491182" cy="465841"/>
                          <a:chOff x="7288473" y="2900201"/>
                          <a:chExt cx="491182" cy="465841"/>
                        </a:xfrm>
                      </p:grpSpPr>
                      <p:sp>
                        <p:nvSpPr>
                          <p:cNvPr id="98" name="Rectangle 97">
                            <a:extLst>
                              <a:ext uri="{FF2B5EF4-FFF2-40B4-BE49-F238E27FC236}">
                                <a16:creationId xmlns:a16="http://schemas.microsoft.com/office/drawing/2014/main" id="{2F1321B2-98ED-3C49-8892-DC50CB0D2C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88473" y="2900201"/>
                            <a:ext cx="355911" cy="312422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9" name="Rectangle 98">
                            <a:extLst>
                              <a:ext uri="{FF2B5EF4-FFF2-40B4-BE49-F238E27FC236}">
                                <a16:creationId xmlns:a16="http://schemas.microsoft.com/office/drawing/2014/main" id="{E54A2219-FDD9-C24B-A294-B8B4EA7596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50070" y="2976407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0" name="Rectangle 99">
                            <a:extLst>
                              <a:ext uri="{FF2B5EF4-FFF2-40B4-BE49-F238E27FC236}">
                                <a16:creationId xmlns:a16="http://schemas.microsoft.com/office/drawing/2014/main" id="{AE5B1C6A-DD92-2040-931F-FE9B0D8700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3744" y="3053621"/>
                            <a:ext cx="355911" cy="312421"/>
                          </a:xfrm>
                          <a:prstGeom prst="rect">
                            <a:avLst/>
                          </a:prstGeom>
                          <a:solidFill>
                            <a:srgbClr val="FADA7A">
                              <a:lumMod val="75000"/>
                            </a:srgbClr>
                          </a:solidFill>
                          <a:ln w="19050" cap="flat" cmpd="sng" algn="ctr">
                            <a:solidFill>
                              <a:srgbClr val="FADA7A">
                                <a:lumMod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7" name="Rectangle 96">
                          <a:extLst>
                            <a:ext uri="{FF2B5EF4-FFF2-40B4-BE49-F238E27FC236}">
                              <a16:creationId xmlns:a16="http://schemas.microsoft.com/office/drawing/2014/main" id="{5354D2BF-5DE7-D047-854A-556651962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4160" y="3139552"/>
                          <a:ext cx="355912" cy="312420"/>
                        </a:xfrm>
                        <a:prstGeom prst="rect">
                          <a:avLst/>
                        </a:prstGeom>
                        <a:solidFill>
                          <a:srgbClr val="FADA7A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FADA7A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5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911C76E7-594C-134F-8831-E8389F372C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1143" y="4832931"/>
                        <a:ext cx="988285" cy="3961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3x3x256</a:t>
                        </a:r>
                      </a:p>
                    </p:txBody>
                  </p: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21C981B-545C-0746-8600-69704EC14D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31310" y="2951468"/>
                        <a:ext cx="963297" cy="920509"/>
                        <a:chOff x="12619571" y="3055483"/>
                        <a:chExt cx="963297" cy="920509"/>
                      </a:xfrm>
                    </p:grpSpPr>
                    <p:sp>
                      <p:nvSpPr>
                        <p:cNvPr id="92" name="Rectangle 91">
                          <a:extLst>
                            <a:ext uri="{FF2B5EF4-FFF2-40B4-BE49-F238E27FC236}">
                              <a16:creationId xmlns:a16="http://schemas.microsoft.com/office/drawing/2014/main" id="{96AEA959-E999-FE4A-B321-50C48903C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19571" y="3055483"/>
                          <a:ext cx="730813" cy="578525"/>
                        </a:xfrm>
                        <a:prstGeom prst="rect">
                          <a:avLst/>
                        </a:prstGeom>
                        <a:solidFill>
                          <a:srgbClr val="9FB8CD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9FB8CD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4891499A-DC62-1141-9EB7-1135BEC0EC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76990" y="3159212"/>
                          <a:ext cx="730811" cy="553119"/>
                        </a:xfrm>
                        <a:prstGeom prst="rect">
                          <a:avLst/>
                        </a:prstGeom>
                        <a:solidFill>
                          <a:srgbClr val="9FB8CD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9FB8CD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94" name="Rectangle 93">
                          <a:extLst>
                            <a:ext uri="{FF2B5EF4-FFF2-40B4-BE49-F238E27FC236}">
                              <a16:creationId xmlns:a16="http://schemas.microsoft.com/office/drawing/2014/main" id="{49487038-91AA-8545-95B6-23A2CA45D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744512" y="3256068"/>
                          <a:ext cx="730811" cy="561605"/>
                        </a:xfrm>
                        <a:prstGeom prst="rect">
                          <a:avLst/>
                        </a:prstGeom>
                        <a:solidFill>
                          <a:srgbClr val="9FB8CD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9FB8CD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684580D4-2EF0-F945-A571-31886F98D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52057" y="3356198"/>
                          <a:ext cx="730811" cy="619794"/>
                        </a:xfrm>
                        <a:prstGeom prst="rect">
                          <a:avLst/>
                        </a:prstGeom>
                        <a:solidFill>
                          <a:srgbClr val="9FB8CD">
                            <a:lumMod val="75000"/>
                          </a:srgbClr>
                        </a:solidFill>
                        <a:ln w="19050" cap="flat" cmpd="sng" algn="ctr">
                          <a:solidFill>
                            <a:srgbClr val="9FB8CD">
                              <a:lumMod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513D605E-1314-EF4A-94E0-546BCB6107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81945" y="3345327"/>
                        <a:ext cx="389957" cy="5298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*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5F96600D-C787-B045-AA50-2B5AC45D7D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74549" y="3231907"/>
                        <a:ext cx="389957" cy="5298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=</a:t>
                        </a:r>
                      </a:p>
                    </p:txBody>
                  </p:sp>
                </p:grpSp>
              </p:grp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0E08820-3D6D-F948-810F-0DA3D7435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897" y="3988667"/>
                    <a:ext cx="988178" cy="3614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(padded)</a:t>
                    </a: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CEB312C8-76DB-AA46-96EF-AC01F4E16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8178" y="2694194"/>
                  <a:ext cx="0" cy="1818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CDE666-7986-D642-804B-7EE16D2700AF}"/>
                    </a:ext>
                  </a:extLst>
                </p:cNvPr>
                <p:cNvSpPr txBox="1"/>
                <p:nvPr/>
              </p:nvSpPr>
              <p:spPr>
                <a:xfrm>
                  <a:off x="7268582" y="3622933"/>
                  <a:ext cx="658257" cy="4911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512</a:t>
                  </a:r>
                  <a:b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</a:br>
                  <a: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filters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C7AA29E-2C65-914D-B648-344C27064682}"/>
                    </a:ext>
                  </a:extLst>
                </p:cNvPr>
                <p:cNvSpPr txBox="1"/>
                <p:nvPr/>
              </p:nvSpPr>
              <p:spPr>
                <a:xfrm>
                  <a:off x="7101745" y="3533656"/>
                  <a:ext cx="248786" cy="483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60000"/>
                    </a:lnSpc>
                  </a:pPr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  <a:p>
                  <a:pPr>
                    <a:lnSpc>
                      <a:spcPct val="60000"/>
                    </a:lnSpc>
                  </a:pPr>
                  <a:r>
                    <a: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C5CB1620-F50A-B94C-9014-266D4F47D260}"/>
                    </a:ext>
                  </a:extLst>
                </p:cNvPr>
                <p:cNvCxnSpPr>
                  <a:cxnSpLocks/>
                  <a:stCxn id="111" idx="1"/>
                  <a:endCxn id="114" idx="1"/>
                </p:cNvCxnSpPr>
                <p:nvPr/>
              </p:nvCxnSpPr>
              <p:spPr>
                <a:xfrm>
                  <a:off x="5676571" y="3133415"/>
                  <a:ext cx="231984" cy="330302"/>
                </a:xfrm>
                <a:prstGeom prst="straightConnector1">
                  <a:avLst/>
                </a:prstGeom>
                <a:ln w="3175">
                  <a:solidFill>
                    <a:srgbClr val="000000"/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7F5285A-5E05-E64A-9E5F-E7664992EA04}"/>
                    </a:ext>
                  </a:extLst>
                </p:cNvPr>
                <p:cNvSpPr/>
                <p:nvPr/>
              </p:nvSpPr>
              <p:spPr>
                <a:xfrm>
                  <a:off x="5291790" y="3302469"/>
                  <a:ext cx="492900" cy="345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256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AECDE35D-F477-9248-A695-1DF25F8EB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2925" y="4064306"/>
                  <a:ext cx="231984" cy="330302"/>
                </a:xfrm>
                <a:prstGeom prst="straightConnector1">
                  <a:avLst/>
                </a:prstGeom>
                <a:ln w="3175">
                  <a:solidFill>
                    <a:srgbClr val="000000"/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E851BD6-A666-1F45-B0D8-A6698B29BAF5}"/>
                    </a:ext>
                  </a:extLst>
                </p:cNvPr>
                <p:cNvSpPr/>
                <p:nvPr/>
              </p:nvSpPr>
              <p:spPr>
                <a:xfrm>
                  <a:off x="6648777" y="4140669"/>
                  <a:ext cx="492900" cy="345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256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B71F99D-E202-9345-B6FF-DCC388873B25}"/>
                    </a:ext>
                  </a:extLst>
                </p:cNvPr>
                <p:cNvSpPr txBox="1"/>
                <p:nvPr/>
              </p:nvSpPr>
              <p:spPr>
                <a:xfrm>
                  <a:off x="7136956" y="4221858"/>
                  <a:ext cx="479123" cy="345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3x3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813835-54C8-6C48-9557-CBDBF0AF9502}"/>
                  </a:ext>
                </a:extLst>
              </p:cNvPr>
              <p:cNvSpPr txBox="1"/>
              <p:nvPr/>
            </p:nvSpPr>
            <p:spPr>
              <a:xfrm>
                <a:off x="8358166" y="2956952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ifmap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833826D-66DF-D146-8898-9A1481122165}"/>
                  </a:ext>
                </a:extLst>
              </p:cNvPr>
              <p:cNvSpPr txBox="1"/>
              <p:nvPr/>
            </p:nvSpPr>
            <p:spPr>
              <a:xfrm>
                <a:off x="10557914" y="2983705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ofmap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612A05-E88D-9345-AAB4-9BBADD93FE46}"/>
                </a:ext>
              </a:extLst>
            </p:cNvPr>
            <p:cNvSpPr txBox="1"/>
            <p:nvPr/>
          </p:nvSpPr>
          <p:spPr>
            <a:xfrm>
              <a:off x="8665115" y="4950333"/>
              <a:ext cx="856288" cy="345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Stride=1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0B9693-66EC-B143-96BF-42B2D716C7FB}"/>
              </a:ext>
            </a:extLst>
          </p:cNvPr>
          <p:cNvSpPr txBox="1"/>
          <p:nvPr/>
        </p:nvSpPr>
        <p:spPr>
          <a:xfrm>
            <a:off x="5197998" y="2921748"/>
            <a:ext cx="2565630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N,M,C,Ox,Oy,Fx,Fy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&lt;1,512,256,7,7,3,3&gt;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F62DD3-974D-164C-AB6B-12954D9E8623}"/>
              </a:ext>
            </a:extLst>
          </p:cNvPr>
          <p:cNvSpPr txBox="1"/>
          <p:nvPr/>
        </p:nvSpPr>
        <p:spPr>
          <a:xfrm>
            <a:off x="7087588" y="5950255"/>
            <a:ext cx="20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Conv5_1 [ResNet]</a:t>
            </a:r>
          </a:p>
        </p:txBody>
      </p:sp>
    </p:spTree>
    <p:extLst>
      <p:ext uri="{BB962C8B-B14F-4D97-AF65-F5344CB8AC3E}">
        <p14:creationId xmlns:p14="http://schemas.microsoft.com/office/powerpoint/2010/main" val="42483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6EC7-23DB-4BF4-B7D8-7E96A02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332"/>
            <a:ext cx="7708901" cy="838874"/>
          </a:xfrm>
        </p:spPr>
        <p:txBody>
          <a:bodyPr anchor="ctr">
            <a:normAutofit/>
          </a:bodyPr>
          <a:lstStyle/>
          <a:p>
            <a:r>
              <a:rPr lang="en-US" dirty="0"/>
              <a:t>Orchestration of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587CA-D649-446F-881E-7C116B19ADAB}"/>
              </a:ext>
            </a:extLst>
          </p:cNvPr>
          <p:cNvSpPr/>
          <p:nvPr/>
        </p:nvSpPr>
        <p:spPr>
          <a:xfrm>
            <a:off x="5323070" y="1610991"/>
            <a:ext cx="1117271" cy="76822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A4B0E-394D-4039-84CB-C60486ADAD0A}"/>
              </a:ext>
            </a:extLst>
          </p:cNvPr>
          <p:cNvGrpSpPr/>
          <p:nvPr/>
        </p:nvGrpSpPr>
        <p:grpSpPr>
          <a:xfrm>
            <a:off x="5342351" y="2379159"/>
            <a:ext cx="1042539" cy="566842"/>
            <a:chOff x="4398137" y="346702"/>
            <a:chExt cx="1524139" cy="12807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FC618-6B98-4DA2-8280-B557794B8752}"/>
                </a:ext>
              </a:extLst>
            </p:cNvPr>
            <p:cNvSpPr/>
            <p:nvPr/>
          </p:nvSpPr>
          <p:spPr>
            <a:xfrm>
              <a:off x="4398137" y="817896"/>
              <a:ext cx="1524139" cy="809536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Scratch-Pad Memory</a:t>
              </a: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9D3551DD-76BC-4CA4-AFAD-ACA6293EFAC7}"/>
                </a:ext>
              </a:extLst>
            </p:cNvPr>
            <p:cNvSpPr/>
            <p:nvPr/>
          </p:nvSpPr>
          <p:spPr>
            <a:xfrm>
              <a:off x="5063815" y="346702"/>
              <a:ext cx="141768" cy="471194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4AC7156-077A-4B1C-A933-CB0DFC9CE08C}"/>
              </a:ext>
            </a:extLst>
          </p:cNvPr>
          <p:cNvSpPr/>
          <p:nvPr/>
        </p:nvSpPr>
        <p:spPr>
          <a:xfrm>
            <a:off x="5760514" y="2948938"/>
            <a:ext cx="177235" cy="271233"/>
          </a:xfrm>
          <a:prstGeom prst="up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90B2-33FE-412E-AC49-40AF2D6DA1FB}"/>
              </a:ext>
            </a:extLst>
          </p:cNvPr>
          <p:cNvSpPr/>
          <p:nvPr/>
        </p:nvSpPr>
        <p:spPr>
          <a:xfrm>
            <a:off x="5232062" y="3220171"/>
            <a:ext cx="1237737" cy="2787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DDBF8-9221-487C-9BAF-9BF6B6DBADDD}"/>
              </a:ext>
            </a:extLst>
          </p:cNvPr>
          <p:cNvGrpSpPr/>
          <p:nvPr/>
        </p:nvGrpSpPr>
        <p:grpSpPr>
          <a:xfrm>
            <a:off x="5352327" y="1657387"/>
            <a:ext cx="1032564" cy="668465"/>
            <a:chOff x="5003958" y="1100237"/>
            <a:chExt cx="2010317" cy="12098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50492A-34DF-4C99-BAFA-432303C93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781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2ACC69-022E-4DF9-A684-3265432215ED}"/>
                </a:ext>
              </a:extLst>
            </p:cNvPr>
            <p:cNvGrpSpPr/>
            <p:nvPr/>
          </p:nvGrpSpPr>
          <p:grpSpPr>
            <a:xfrm>
              <a:off x="5003958" y="1100237"/>
              <a:ext cx="2010317" cy="291474"/>
              <a:chOff x="857365" y="1694015"/>
              <a:chExt cx="2243873" cy="34939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8DF1E03-41A3-4E35-BC8F-ADC3F09F96A2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BA8244F-4F7E-476C-9EF8-ED427B7631E1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0E86154-41D0-43DB-8088-2FA9AFBAF70E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FF584E9-A9B9-41B7-B1D7-9766577F1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706C225-0684-4997-9B39-C279F69788C6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D8EDD7-FF56-4185-B7F7-EB0F365E3054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0D14921-6776-4ABA-96B7-BFDB6A1CB870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DD551F1-F283-49FF-8920-D2144572A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1315EA9-7354-484C-ACE1-95CD0538C6E7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B4ADCB6-6DC6-47E8-BB21-BB25E4B235C9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174BF70-9CA2-4BB1-941D-2F4DF0E85CBC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28627A7-C018-44C5-8499-BF1F16A99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760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0F6A6-EAC2-416B-866B-450060FDD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798" y="1391330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78C26F-B9EF-45B5-899D-4095499CC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781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63519E-AC64-41EA-BCD3-587BA1FAC93F}"/>
                </a:ext>
              </a:extLst>
            </p:cNvPr>
            <p:cNvGrpSpPr/>
            <p:nvPr/>
          </p:nvGrpSpPr>
          <p:grpSpPr>
            <a:xfrm>
              <a:off x="5003958" y="1563308"/>
              <a:ext cx="2010316" cy="291474"/>
              <a:chOff x="857365" y="1694015"/>
              <a:chExt cx="2243873" cy="34939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B56221-C23C-4E6F-B5EB-9DE06B63AB5F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855C290-912D-4042-A9B5-43A2C57BCD1A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394A96E-4099-4773-9743-60A37B615B3C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E550412-8C37-4544-891B-211CEAE96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4E61F7F-E9CC-47C1-8EE0-18646F306D26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A9E5109-D880-49D8-86BE-47F392D728C5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811DFEE-6D59-4B3D-9169-632B89066853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F73AD92-342C-4714-AE47-9B43C5CDA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BCE6BB2-ECC5-47FD-905D-F95325A83FD4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FE6AFB7-171B-4D0F-85E3-5FD27A67DB00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623A99A-671E-44FC-B1D1-6974C0BE046E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B0E918-1CCB-42C4-9092-41106298B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760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4FC95E-D15D-47BD-9F8A-599E74DC8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798" y="1854401"/>
              <a:ext cx="0" cy="16927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12B12A2-92E7-4997-A43C-819272630652}"/>
                </a:ext>
              </a:extLst>
            </p:cNvPr>
            <p:cNvGrpSpPr/>
            <p:nvPr/>
          </p:nvGrpSpPr>
          <p:grpSpPr>
            <a:xfrm>
              <a:off x="5003958" y="2018595"/>
              <a:ext cx="2010317" cy="291474"/>
              <a:chOff x="857365" y="1694015"/>
              <a:chExt cx="2243873" cy="34939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2FA1EBA-E2D7-44E0-BABB-8F3F35B4455C}"/>
                  </a:ext>
                </a:extLst>
              </p:cNvPr>
              <p:cNvGrpSpPr/>
              <p:nvPr/>
            </p:nvGrpSpPr>
            <p:grpSpPr>
              <a:xfrm>
                <a:off x="857365" y="1694015"/>
                <a:ext cx="590180" cy="349391"/>
                <a:chOff x="513643" y="722488"/>
                <a:chExt cx="822465" cy="59362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333031-B853-4F72-8E25-1502C536EEF9}"/>
                    </a:ext>
                  </a:extLst>
                </p:cNvPr>
                <p:cNvSpPr/>
                <p:nvPr/>
              </p:nvSpPr>
              <p:spPr>
                <a:xfrm>
                  <a:off x="1011849" y="732142"/>
                  <a:ext cx="324259" cy="58397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71E9C6-9276-4552-9E88-CB57B61974A4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9362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32F7A5-AF62-48CC-9F2F-E2A1A4ED5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5752" y="1862045"/>
                <a:ext cx="23268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2689DE9-E82B-4560-9D78-F3EBE84A6A82}"/>
                  </a:ext>
                </a:extLst>
              </p:cNvPr>
              <p:cNvGrpSpPr/>
              <p:nvPr/>
            </p:nvGrpSpPr>
            <p:grpSpPr>
              <a:xfrm>
                <a:off x="1678409" y="1694015"/>
                <a:ext cx="590180" cy="343708"/>
                <a:chOff x="513643" y="722488"/>
                <a:chExt cx="822465" cy="58396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579DE9F-98D4-4BD2-A6F3-4803FB95E930}"/>
                    </a:ext>
                  </a:extLst>
                </p:cNvPr>
                <p:cNvSpPr/>
                <p:nvPr/>
              </p:nvSpPr>
              <p:spPr>
                <a:xfrm>
                  <a:off x="1011849" y="726747"/>
                  <a:ext cx="324259" cy="57970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D3F14-79D2-41A0-AD27-378048BD68C5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5839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1B5BBF-5A01-4313-B689-391BA64BF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0194" y="1862045"/>
                <a:ext cx="230887" cy="263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1D3F87C-067D-4182-AD8D-DA1B409984CF}"/>
                  </a:ext>
                </a:extLst>
              </p:cNvPr>
              <p:cNvGrpSpPr/>
              <p:nvPr/>
            </p:nvGrpSpPr>
            <p:grpSpPr>
              <a:xfrm>
                <a:off x="2511058" y="1694015"/>
                <a:ext cx="590180" cy="349390"/>
                <a:chOff x="513643" y="722488"/>
                <a:chExt cx="822465" cy="80188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6C0EE5-C88A-418E-83DF-FB6988538E65}"/>
                    </a:ext>
                  </a:extLst>
                </p:cNvPr>
                <p:cNvSpPr/>
                <p:nvPr/>
              </p:nvSpPr>
              <p:spPr>
                <a:xfrm>
                  <a:off x="1011849" y="732140"/>
                  <a:ext cx="324259" cy="792233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5231493-4209-426E-A4F6-278CBB1AF448}"/>
                    </a:ext>
                  </a:extLst>
                </p:cNvPr>
                <p:cNvSpPr/>
                <p:nvPr/>
              </p:nvSpPr>
              <p:spPr>
                <a:xfrm>
                  <a:off x="513643" y="722488"/>
                  <a:ext cx="822465" cy="80188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33CC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248E5A7-55D3-4E3F-B823-0A6BCB71C080}"/>
              </a:ext>
            </a:extLst>
          </p:cNvPr>
          <p:cNvSpPr/>
          <p:nvPr/>
        </p:nvSpPr>
        <p:spPr>
          <a:xfrm>
            <a:off x="5298051" y="102714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384185-41AB-42CF-AAA1-D74AFEFBE8FB}"/>
              </a:ext>
            </a:extLst>
          </p:cNvPr>
          <p:cNvSpPr txBox="1"/>
          <p:nvPr/>
        </p:nvSpPr>
        <p:spPr>
          <a:xfrm>
            <a:off x="4117289" y="1997364"/>
            <a:ext cx="1040681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L1 Accesses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0A48F-A093-4266-B4B2-CC7E14990BF4}"/>
              </a:ext>
            </a:extLst>
          </p:cNvPr>
          <p:cNvSpPr txBox="1"/>
          <p:nvPr/>
        </p:nvSpPr>
        <p:spPr>
          <a:xfrm>
            <a:off x="4171660" y="2486465"/>
            <a:ext cx="1040681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F955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L2 Accesses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7F8980-DF00-4970-9A7B-60FC9FECF93B}"/>
              </a:ext>
            </a:extLst>
          </p:cNvPr>
          <p:cNvSpPr txBox="1"/>
          <p:nvPr/>
        </p:nvSpPr>
        <p:spPr>
          <a:xfrm>
            <a:off x="4126376" y="3094371"/>
            <a:ext cx="1040681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L3 Accesses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8E87-F14A-474C-8FB8-C34DACD2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3" y="1398811"/>
            <a:ext cx="3602225" cy="169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1B5E-F9D2-46D4-ACC4-B49062963E2A}"/>
              </a:ext>
            </a:extLst>
          </p:cNvPr>
          <p:cNvSpPr txBox="1"/>
          <p:nvPr/>
        </p:nvSpPr>
        <p:spPr>
          <a:xfrm>
            <a:off x="366612" y="1087780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Operator: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3A4AF3-5572-436C-B27D-EDA16979CAE6}"/>
              </a:ext>
            </a:extLst>
          </p:cNvPr>
          <p:cNvSpPr txBox="1"/>
          <p:nvPr/>
        </p:nvSpPr>
        <p:spPr>
          <a:xfrm>
            <a:off x="4243646" y="1442992"/>
            <a:ext cx="1139030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</a:t>
            </a:r>
            <a:b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365070-4D5E-4B8D-AC72-4084C89BF690}"/>
              </a:ext>
            </a:extLst>
          </p:cNvPr>
          <p:cNvSpPr/>
          <p:nvPr/>
        </p:nvSpPr>
        <p:spPr>
          <a:xfrm>
            <a:off x="7874006" y="110152"/>
            <a:ext cx="4325141" cy="6744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N_DRAM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C_DRAM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Fx_DRAM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Fy_DRAM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dma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);	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fy_L2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Fy_SPM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communicate_data_NoC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);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n_L1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m_L1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c_L1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C_RF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ox_L1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oy_L1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fx_L1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fy_L1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Fy_RF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     {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		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Ox_SPATIAL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Oy_SPATIAL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for fx_L3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Fx_SPATIAL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				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fy_L3 = 1: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Fy_SPATIAL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    O[][][][] +=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I[][][][] *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W[][][][];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C4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}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04248-EBB7-9749-92D3-44982D9F2EEB}"/>
              </a:ext>
            </a:extLst>
          </p:cNvPr>
          <p:cNvCxnSpPr>
            <a:cxnSpLocks/>
          </p:cNvCxnSpPr>
          <p:nvPr/>
        </p:nvCxnSpPr>
        <p:spPr>
          <a:xfrm flipH="1" flipV="1">
            <a:off x="6164745" y="2242256"/>
            <a:ext cx="3062883" cy="284781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3A4D05-6E47-9740-9140-1D5CA3F1E929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6384891" y="1737911"/>
            <a:ext cx="2516203" cy="19723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21D2EE-0E72-0C4A-921B-DF4CED06E3A3}"/>
              </a:ext>
            </a:extLst>
          </p:cNvPr>
          <p:cNvCxnSpPr>
            <a:cxnSpLocks/>
          </p:cNvCxnSpPr>
          <p:nvPr/>
        </p:nvCxnSpPr>
        <p:spPr>
          <a:xfrm flipH="1" flipV="1">
            <a:off x="6001731" y="2483432"/>
            <a:ext cx="2561427" cy="22859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4C8B00-E3CD-8344-8C1D-2AF5C13A123E}"/>
              </a:ext>
            </a:extLst>
          </p:cNvPr>
          <p:cNvCxnSpPr>
            <a:cxnSpLocks/>
          </p:cNvCxnSpPr>
          <p:nvPr/>
        </p:nvCxnSpPr>
        <p:spPr>
          <a:xfrm flipH="1">
            <a:off x="5939882" y="1216718"/>
            <a:ext cx="2066070" cy="193100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Left Brace 84">
            <a:extLst>
              <a:ext uri="{FF2B5EF4-FFF2-40B4-BE49-F238E27FC236}">
                <a16:creationId xmlns:a16="http://schemas.microsoft.com/office/drawing/2014/main" id="{66FEB6F5-B932-B245-AB37-66E7E48F1E76}"/>
              </a:ext>
            </a:extLst>
          </p:cNvPr>
          <p:cNvSpPr/>
          <p:nvPr/>
        </p:nvSpPr>
        <p:spPr>
          <a:xfrm rot="20407990">
            <a:off x="7916923" y="169783"/>
            <a:ext cx="193657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B1AA5817-4BFD-9F4C-92BA-039183CE8711}"/>
              </a:ext>
            </a:extLst>
          </p:cNvPr>
          <p:cNvSpPr/>
          <p:nvPr/>
        </p:nvSpPr>
        <p:spPr>
          <a:xfrm rot="20407990">
            <a:off x="8441070" y="1711594"/>
            <a:ext cx="193657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D90F366D-85EE-454C-85C4-4DBCFC307499}"/>
              </a:ext>
            </a:extLst>
          </p:cNvPr>
          <p:cNvSpPr/>
          <p:nvPr/>
        </p:nvSpPr>
        <p:spPr>
          <a:xfrm rot="20407990">
            <a:off x="8954116" y="3154844"/>
            <a:ext cx="231599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5A8B8FC7-0D09-7046-B288-BD9C7BB6C9DC}"/>
              </a:ext>
            </a:extLst>
          </p:cNvPr>
          <p:cNvSpPr/>
          <p:nvPr/>
        </p:nvSpPr>
        <p:spPr>
          <a:xfrm rot="20407990">
            <a:off x="9419927" y="4500625"/>
            <a:ext cx="231599" cy="1255903"/>
          </a:xfrm>
          <a:prstGeom prst="leftBrace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96DC7B-BC12-44B4-8933-7C3E7EB69767}"/>
              </a:ext>
            </a:extLst>
          </p:cNvPr>
          <p:cNvSpPr txBox="1"/>
          <p:nvPr/>
        </p:nvSpPr>
        <p:spPr>
          <a:xfrm>
            <a:off x="1009720" y="4317270"/>
            <a:ext cx="6147454" cy="13234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The problem of exploring the “execution methods” for mapping 7-deep nested loop onto dataflow accelerator becomes the problem of exploring all the possibilities of tiling and ordering factors in the 28-deep nested loop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B30B6E-47C8-4464-9774-562E158EB6B0}"/>
              </a:ext>
            </a:extLst>
          </p:cNvPr>
          <p:cNvSpPr txBox="1"/>
          <p:nvPr/>
        </p:nvSpPr>
        <p:spPr>
          <a:xfrm>
            <a:off x="9747381" y="6220845"/>
            <a:ext cx="23699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28-deep nested loop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AA7B6-C45F-4670-A7FA-34A0A245F1D3}"/>
              </a:ext>
            </a:extLst>
          </p:cNvPr>
          <p:cNvSpPr txBox="1"/>
          <p:nvPr/>
        </p:nvSpPr>
        <p:spPr>
          <a:xfrm>
            <a:off x="329426" y="3082503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7-deep nested loop</a:t>
            </a:r>
          </a:p>
        </p:txBody>
      </p:sp>
      <p:sp>
        <p:nvSpPr>
          <p:cNvPr id="75" name="Slide Number Placeholder 2">
            <a:extLst>
              <a:ext uri="{FF2B5EF4-FFF2-40B4-BE49-F238E27FC236}">
                <a16:creationId xmlns:a16="http://schemas.microsoft.com/office/drawing/2014/main" id="{56ACE382-5C4D-4D41-AF72-761FD253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</p:spPr>
        <p:txBody>
          <a:bodyPr/>
          <a:lstStyle/>
          <a:p>
            <a:fld id="{514C18A4-324A-444A-8A83-177E02CC42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516F-399C-4EC8-BEF9-C96740AF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890"/>
            <a:ext cx="12192000" cy="685800"/>
          </a:xfrm>
        </p:spPr>
        <p:txBody>
          <a:bodyPr/>
          <a:lstStyle/>
          <a:p>
            <a:r>
              <a:rPr lang="en-US" dirty="0" err="1"/>
              <a:t>dMazeRunner</a:t>
            </a:r>
            <a:r>
              <a:rPr lang="en-US" dirty="0"/>
              <a:t>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9B504-1587-480C-B59D-8392BA0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038C8-CEB1-45B2-80A6-2954D8F1B13D}"/>
              </a:ext>
            </a:extLst>
          </p:cNvPr>
          <p:cNvSpPr/>
          <p:nvPr/>
        </p:nvSpPr>
        <p:spPr>
          <a:xfrm>
            <a:off x="3019234" y="6421666"/>
            <a:ext cx="61045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Release: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https://github.com/MPSLab-ASU/dMazeRunner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C215C-27E2-423A-BA79-F401E61FB102}"/>
              </a:ext>
            </a:extLst>
          </p:cNvPr>
          <p:cNvSpPr/>
          <p:nvPr/>
        </p:nvSpPr>
        <p:spPr>
          <a:xfrm>
            <a:off x="533400" y="1587119"/>
            <a:ext cx="413657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85E18-E287-4A11-9495-4B7BD49631B4}"/>
              </a:ext>
            </a:extLst>
          </p:cNvPr>
          <p:cNvSpPr txBox="1"/>
          <p:nvPr/>
        </p:nvSpPr>
        <p:spPr>
          <a:xfrm>
            <a:off x="925285" y="1498070"/>
            <a:ext cx="2416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Estimate performance and energy-efficiency of individual execution method for a specified accelerator hardware and layer dimensions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A5048-6DEF-441F-84DD-E44CA59446F0}"/>
              </a:ext>
            </a:extLst>
          </p:cNvPr>
          <p:cNvSpPr/>
          <p:nvPr/>
        </p:nvSpPr>
        <p:spPr>
          <a:xfrm>
            <a:off x="533400" y="3524776"/>
            <a:ext cx="413657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DF99-3589-4A22-B065-C853F0AE547B}"/>
              </a:ext>
            </a:extLst>
          </p:cNvPr>
          <p:cNvSpPr txBox="1"/>
          <p:nvPr/>
        </p:nvSpPr>
        <p:spPr>
          <a:xfrm>
            <a:off x="925284" y="3492118"/>
            <a:ext cx="241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Optimize specific or all layers of common 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CNN networks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3B4356-08E2-4DDF-A23F-4503014CC7A2}"/>
              </a:ext>
            </a:extLst>
          </p:cNvPr>
          <p:cNvSpPr/>
          <p:nvPr/>
        </p:nvSpPr>
        <p:spPr>
          <a:xfrm>
            <a:off x="533400" y="4892443"/>
            <a:ext cx="413657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4351E-EAA8-4387-88EC-F53646CEDB01}"/>
              </a:ext>
            </a:extLst>
          </p:cNvPr>
          <p:cNvSpPr txBox="1"/>
          <p:nvPr/>
        </p:nvSpPr>
        <p:spPr>
          <a:xfrm>
            <a:off x="925284" y="4859785"/>
            <a:ext cx="241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Explore efficient accelerator designs 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for DNNs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E1731-63B6-4590-B740-5159369E4E55}"/>
              </a:ext>
            </a:extLst>
          </p:cNvPr>
          <p:cNvSpPr/>
          <p:nvPr/>
        </p:nvSpPr>
        <p:spPr>
          <a:xfrm>
            <a:off x="551127" y="1041468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Framework Features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8AF246-7211-4DF6-AEE2-B0F742D4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66" y="-92609"/>
            <a:ext cx="1324222" cy="11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7EBD2B-87B2-46AF-9D65-2F6D331A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53535">
                  <a:alpha val="20784"/>
                </a:srgbClr>
              </a:clrFrom>
              <a:clrTo>
                <a:srgbClr val="35353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6805" y="2183968"/>
            <a:ext cx="4686736" cy="1874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DAA50-4A5C-46EA-93C7-861EFB9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57473"/>
          </a:xfrm>
        </p:spPr>
        <p:txBody>
          <a:bodyPr/>
          <a:lstStyle/>
          <a:p>
            <a:r>
              <a:rPr lang="en-US" dirty="0"/>
              <a:t>Execution Modeling of Dataflow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1289-B132-47FA-B60C-55C97CE36C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10134" y="1530915"/>
            <a:ext cx="3425134" cy="2980379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Analyze </a:t>
            </a: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arbitrary perfectly nested loops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miss penalty and stall cycles   </a:t>
            </a: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(during PE execution and in managing </a:t>
            </a:r>
            <a:b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</a:b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  PE’s local or shared memory).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 inter-PE communication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 temporal/spatial data reuse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Integrated </a:t>
            </a: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support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cs typeface="Calibri" panose="020F0502020204030204" pitchFamily="34" charset="0"/>
              </a:rPr>
              <a:t>common ML libraries</a:t>
            </a:r>
            <a:r>
              <a:rPr lang="en-US" sz="1800" dirty="0">
                <a:solidFill>
                  <a:prstClr val="black"/>
                </a:solidFill>
                <a:cs typeface="Calibri" panose="020F0502020204030204" pitchFamily="34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cs typeface="Calibri" panose="020F0502020204030204" pitchFamily="34" charset="0"/>
              </a:rPr>
              <a:t>MXNet</a:t>
            </a: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/</a:t>
            </a:r>
            <a:r>
              <a:rPr lang="en-US" sz="1600" dirty="0" err="1">
                <a:solidFill>
                  <a:prstClr val="black"/>
                </a:solidFill>
                <a:cs typeface="Calibri" panose="020F0502020204030204" pitchFamily="34" charset="0"/>
              </a:rPr>
              <a:t>Keras</a:t>
            </a: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/... </a:t>
            </a:r>
            <a:b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</a:br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(thanks TVM! – leveraging front-end)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8215B-E1AF-4C6D-A03F-C69EEFB99EF6}"/>
              </a:ext>
            </a:extLst>
          </p:cNvPr>
          <p:cNvSpPr txBox="1"/>
          <p:nvPr/>
        </p:nvSpPr>
        <p:spPr>
          <a:xfrm>
            <a:off x="8081197" y="1447048"/>
            <a:ext cx="380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ndara" panose="020E0502030303020204" pitchFamily="34" charset="0"/>
                <a:cs typeface="Calibri" panose="020F0502020204030204" pitchFamily="34" charset="0"/>
              </a:rPr>
              <a:t>Validation against DNN Optimizer of Yang et 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652FA-3354-443C-B727-C8EBAC922276}"/>
              </a:ext>
            </a:extLst>
          </p:cNvPr>
          <p:cNvSpPr txBox="1"/>
          <p:nvPr/>
        </p:nvSpPr>
        <p:spPr>
          <a:xfrm>
            <a:off x="7706805" y="1758216"/>
            <a:ext cx="417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Yang, Xuan, M. Gao, J. Pu, A. Nayak, Q. Liu, S. Bell, J. Setter, K. Cao, H. Ha, Christos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Kozyrakis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, and Mark Horowitz. "DNN Dataflow Choice Is Overrated." </a:t>
            </a:r>
            <a:r>
              <a:rPr lang="en-US" sz="12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arXiv</a:t>
            </a:r>
            <a:r>
              <a:rPr lang="en-US" sz="1200" dirty="0">
                <a:solidFill>
                  <a:prstClr val="black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</a:rPr>
              <a:t>‘18]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C7EE0-A74D-4E11-808D-13CCAC7CE108}"/>
              </a:ext>
            </a:extLst>
          </p:cNvPr>
          <p:cNvSpPr txBox="1"/>
          <p:nvPr/>
        </p:nvSpPr>
        <p:spPr>
          <a:xfrm>
            <a:off x="8020877" y="4149042"/>
            <a:ext cx="35483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Calibri" panose="020F0502020204030204" pitchFamily="34" charset="0"/>
              </a:rPr>
              <a:t>Energy estimate differs by ~4.2% for variety of execution methods.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Calibri" panose="020F0502020204030204" pitchFamily="34" charset="0"/>
              </a:rPr>
              <a:t>For efficient mappings, major energy spent in RF accesses.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A5262-7B3E-4B80-93C4-3649383A8056}"/>
              </a:ext>
            </a:extLst>
          </p:cNvPr>
          <p:cNvSpPr/>
          <p:nvPr/>
        </p:nvSpPr>
        <p:spPr>
          <a:xfrm>
            <a:off x="8245546" y="2851965"/>
            <a:ext cx="37865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3403F2-A4A2-4A2D-8B7F-5B5C55E0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" y="1146584"/>
            <a:ext cx="4266859" cy="3257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A554BF-8651-4D8C-BEA9-85FCF51E13C8}"/>
              </a:ext>
            </a:extLst>
          </p:cNvPr>
          <p:cNvSpPr txBox="1"/>
          <p:nvPr/>
        </p:nvSpPr>
        <p:spPr>
          <a:xfrm>
            <a:off x="4300861" y="1179820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Features with detailed modeling of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E9B0-6E53-47AD-A267-41DBF580EFF6}"/>
              </a:ext>
            </a:extLst>
          </p:cNvPr>
          <p:cNvSpPr/>
          <p:nvPr/>
        </p:nvSpPr>
        <p:spPr>
          <a:xfrm>
            <a:off x="2571690" y="5127030"/>
            <a:ext cx="41012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Shail Dave, </a:t>
            </a:r>
            <a:r>
              <a:rPr lang="en-US" sz="1400" dirty="0" err="1">
                <a:latin typeface="Candara" panose="020E0502030303020204" pitchFamily="34" charset="0"/>
              </a:rPr>
              <a:t>Youngbin</a:t>
            </a:r>
            <a:r>
              <a:rPr lang="en-US" sz="1400" dirty="0">
                <a:latin typeface="Candara" panose="020E0502030303020204" pitchFamily="34" charset="0"/>
              </a:rPr>
              <a:t> Kim, </a:t>
            </a:r>
            <a:r>
              <a:rPr lang="en-US" sz="1400" dirty="0" err="1">
                <a:latin typeface="Candara" panose="020E0502030303020204" pitchFamily="34" charset="0"/>
              </a:rPr>
              <a:t>Sasikanth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Avancha</a:t>
            </a:r>
            <a:r>
              <a:rPr lang="en-US" sz="1400" dirty="0">
                <a:latin typeface="Candara" panose="020E0502030303020204" pitchFamily="34" charset="0"/>
              </a:rPr>
              <a:t>, </a:t>
            </a:r>
            <a:r>
              <a:rPr lang="en-US" sz="1400" dirty="0" err="1">
                <a:latin typeface="Candara" panose="020E0502030303020204" pitchFamily="34" charset="0"/>
              </a:rPr>
              <a:t>Kyoungwoo</a:t>
            </a:r>
            <a:r>
              <a:rPr lang="en-US" sz="1400" dirty="0">
                <a:latin typeface="Candara" panose="020E0502030303020204" pitchFamily="34" charset="0"/>
              </a:rPr>
              <a:t> Lee, Aviral Shrivastava, </a:t>
            </a:r>
            <a:br>
              <a:rPr lang="en-US" sz="1400" dirty="0">
                <a:latin typeface="Candara" panose="020E0502030303020204" pitchFamily="34" charset="0"/>
              </a:rPr>
            </a:br>
            <a:r>
              <a:rPr lang="en-US" sz="1400" dirty="0" err="1">
                <a:latin typeface="Candara" panose="020E0502030303020204" pitchFamily="34" charset="0"/>
              </a:rPr>
              <a:t>dMazeRunner</a:t>
            </a:r>
            <a:r>
              <a:rPr lang="en-US" sz="1400" dirty="0">
                <a:latin typeface="Candara" panose="020E0502030303020204" pitchFamily="34" charset="0"/>
              </a:rPr>
              <a:t>: Executing Perfectly Nested Loops on Dataflow Accelerators [CODES+ISSS, TECS  2019].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F6DFC-FCE3-49A2-9E57-5BA76B9178F2}"/>
              </a:ext>
            </a:extLst>
          </p:cNvPr>
          <p:cNvSpPr/>
          <p:nvPr/>
        </p:nvSpPr>
        <p:spPr>
          <a:xfrm>
            <a:off x="785521" y="5127030"/>
            <a:ext cx="1786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Step-wise equations and analysis:</a:t>
            </a:r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6F2A325-3124-46B3-ADCC-0B29425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</p:spPr>
        <p:txBody>
          <a:bodyPr/>
          <a:lstStyle/>
          <a:p>
            <a:fld id="{514C18A4-324A-444A-8A83-177E02CC42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9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D7CD-2091-4AC3-9D4F-223B1BB2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890"/>
            <a:ext cx="12192000" cy="685800"/>
          </a:xfrm>
        </p:spPr>
        <p:txBody>
          <a:bodyPr/>
          <a:lstStyle/>
          <a:p>
            <a:r>
              <a:rPr lang="en-US" dirty="0"/>
              <a:t>Optimizing Multiple Dataflows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EF379-963B-41AF-B5ED-816DB1D1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8A4-324A-444A-8A83-177E02CC4250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E3DC7-8D11-434C-91EF-8BC152D4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1623605"/>
            <a:ext cx="8662258" cy="4830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77923-B603-4896-93D5-1B9AC4966625}"/>
              </a:ext>
            </a:extLst>
          </p:cNvPr>
          <p:cNvSpPr txBox="1"/>
          <p:nvPr/>
        </p:nvSpPr>
        <p:spPr>
          <a:xfrm>
            <a:off x="671276" y="942829"/>
            <a:ext cx="1041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cs typeface="Calibri" panose="020F0502020204030204" pitchFamily="34" charset="0"/>
              </a:rPr>
              <a:t>Executing ResNet layers on a 256-PE, 512B RF, 128kB SPM dataflow accelerator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B2F3C-B027-4507-B181-1BD7DA459336}"/>
              </a:ext>
            </a:extLst>
          </p:cNvPr>
          <p:cNvSpPr txBox="1"/>
          <p:nvPr/>
        </p:nvSpPr>
        <p:spPr>
          <a:xfrm>
            <a:off x="9296400" y="4754326"/>
            <a:ext cx="249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Oy | Ox: Output Stationary</a:t>
            </a:r>
          </a:p>
          <a:p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Fy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 |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Fx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 : Weight Stationary</a:t>
            </a:r>
          </a:p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Oy | </a:t>
            </a:r>
            <a:r>
              <a:rPr lang="en-US" sz="1400" dirty="0" err="1">
                <a:latin typeface="Candara" panose="020E0502030303020204" pitchFamily="34" charset="0"/>
                <a:cs typeface="Calibri" panose="020F0502020204030204" pitchFamily="34" charset="0"/>
              </a:rPr>
              <a:t>Fy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 : Row Stationary</a:t>
            </a:r>
            <a:r>
              <a:rPr lang="en-US" sz="1400" b="1" dirty="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04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B449146E-341C-3148-AD56-97E1A6974899}" vid="{357E1F4F-DEBA-1549-9605-59E41A7284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9422</TotalTime>
  <Words>1239</Words>
  <Application>Microsoft Office PowerPoint</Application>
  <PresentationFormat>Widescreen</PresentationFormat>
  <Paragraphs>254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Bahnschrift</vt:lpstr>
      <vt:lpstr>Bookman Old Style</vt:lpstr>
      <vt:lpstr>Calibri</vt:lpstr>
      <vt:lpstr>Cambria</vt:lpstr>
      <vt:lpstr>Candara</vt:lpstr>
      <vt:lpstr>Comic Sans MS</vt:lpstr>
      <vt:lpstr>Courier New</vt:lpstr>
      <vt:lpstr>Gill Sans MT</vt:lpstr>
      <vt:lpstr>Times New Roman</vt:lpstr>
      <vt:lpstr>Wingdings</vt:lpstr>
      <vt:lpstr>Wingdings 3</vt:lpstr>
      <vt:lpstr>cml</vt:lpstr>
      <vt:lpstr>dMazeRunner: Optimizing Convolutions  on Dataflow Accelerators</vt:lpstr>
      <vt:lpstr>Must-Accelerate Applications in ML Era</vt:lpstr>
      <vt:lpstr>Dataflow Accelerators: Promising Solution</vt:lpstr>
      <vt:lpstr>Mapping Computation in Space and Time</vt:lpstr>
      <vt:lpstr>Vast “Execution Method” Space</vt:lpstr>
      <vt:lpstr>Orchestration of Loops</vt:lpstr>
      <vt:lpstr>dMazeRunner Demo</vt:lpstr>
      <vt:lpstr>Execution Modeling of Dataflow Accelerators</vt:lpstr>
      <vt:lpstr>Optimizing Multiple Dataflows</vt:lpstr>
      <vt:lpstr>Adaptable Mappings Yield Better Results</vt:lpstr>
      <vt:lpstr>Achieving Close-to-Optimal Solutions in Seconds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Abstract Memory Features</dc:title>
  <dc:creator>Michael Spear</dc:creator>
  <cp:lastModifiedBy>Shail Dave</cp:lastModifiedBy>
  <cp:revision>699</cp:revision>
  <dcterms:created xsi:type="dcterms:W3CDTF">2018-09-01T02:58:12Z</dcterms:created>
  <dcterms:modified xsi:type="dcterms:W3CDTF">2020-04-17T03:53:21Z</dcterms:modified>
</cp:coreProperties>
</file>